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1" r:id="rId4"/>
    <p:sldId id="29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278" r:id="rId15"/>
  </p:sldIdLst>
  <p:sldSz cx="12192000" cy="6858000"/>
  <p:notesSz cx="6797675" cy="9926638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A5D"/>
    <a:srgbClr val="1E295C"/>
    <a:srgbClr val="F5B800"/>
    <a:srgbClr val="EB8130"/>
    <a:srgbClr val="1B8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3" autoAdjust="0"/>
    <p:restoredTop sz="94640"/>
  </p:normalViewPr>
  <p:slideViewPr>
    <p:cSldViewPr snapToGrid="0" snapToObjects="1">
      <p:cViewPr varScale="1">
        <p:scale>
          <a:sx n="72" d="100"/>
          <a:sy n="72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6A09CC-7AA8-4B0F-95B3-11F2E62BBD71}" type="datetimeFigureOut">
              <a:rPr lang="es-EC"/>
              <a:pPr>
                <a:defRPr/>
              </a:pPr>
              <a:t>30/9/2022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77F1D0-D152-4172-ADC9-4D92610F16D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6052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EBF2-954E-485C-B760-2545CEDF9625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4CD3-B9B7-47C5-A1C3-296A77217C9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128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C6C-194A-4C50-8F46-AA843DB224BF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071F-9F9E-4CA8-97B1-9BEAB00D7A3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671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4F29-5C9A-4711-864D-2F1E656A0261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A322-38A5-491A-B41A-1CD104591BE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1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0F04-BDF5-421D-A74A-034B48C1D7ED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BDB2-6753-40BD-A335-545BB20165A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27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E950-54DF-4868-B817-FE02033B58F7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50EE-B5AB-4787-8B92-FE93B025653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700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AD1D-6EF8-4558-91FA-C9D1CE93CFF9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1652-07B5-44E4-B341-54F87DCD17D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161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06DD-5A02-4383-A2F8-5C29C3E5F7E0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FE89-6264-40C5-B49B-090585FEB0E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45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8FBB-5889-44B1-A517-9601297CFEE7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3942-9701-4381-B262-FD9868A637F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856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9AAF-07EB-4F19-A240-442B7C9886CE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F3B1-6DD8-4C72-B600-F370D2E0E96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089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42BC-0CF7-4755-91CE-1E92EA1962FD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0747-34C3-458C-9CC9-EB5B4661EF9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70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D15C-F993-4F9C-92E6-10B19D0B8B25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C9CA-70AE-424A-B748-89775403FC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65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6458EC-46BC-465D-A746-274242502702}" type="datetimeFigureOut">
              <a:rPr lang="x-none"/>
              <a:pPr>
                <a:defRPr/>
              </a:pPr>
              <a:t>30/9/2022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63EB7F-EA08-44A0-A592-F996B0E40AE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 noChangeArrowheads="1"/>
          </p:cNvSpPr>
          <p:nvPr>
            <p:ph type="ctrTitle"/>
          </p:nvPr>
        </p:nvSpPr>
        <p:spPr>
          <a:xfrm>
            <a:off x="1810871" y="2251012"/>
            <a:ext cx="9466729" cy="1004887"/>
          </a:xfrm>
        </p:spPr>
        <p:txBody>
          <a:bodyPr anchor="t"/>
          <a:lstStyle/>
          <a:p>
            <a:pPr algn="l" eaLnBrk="1" hangingPunct="1"/>
            <a:r>
              <a:rPr lang="es-MX" sz="40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PREDIOS MUNICIPALES NO REGULARIZADOS DONDE FUNCIONAN INSTITUCIONES EDUCATIVAS</a:t>
            </a:r>
            <a:endParaRPr lang="es-EC" sz="40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5599113"/>
            <a:ext cx="41878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5853113"/>
            <a:ext cx="2867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1918836" y="4606988"/>
            <a:ext cx="9466729" cy="7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s-MX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de Educación 17D07- Quitumbe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PREDIOS MUNICIPALES DONDE FUNCIONAN INSTITUCIONES EDUCATIVAS SIN COMODATO REGULARIZADO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2" y="2257480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UNIDAD EDUCATIVA COMUNITARIA INTERCULTURAL BILINGÜE TINKU YACHAY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Estudiantes:424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81514"/>
              </p:ext>
            </p:extLst>
          </p:nvPr>
        </p:nvGraphicFramePr>
        <p:xfrm>
          <a:off x="6423568" y="3148644"/>
          <a:ext cx="4314906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3566077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5691,61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Guamaní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Guamaní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8" name="Imagen 7" descr="Tren de carga pasando por unos rieles&#10;&#10;Descripción generada automáticamente con confianza media">
            <a:extLst>
              <a:ext uri="{FF2B5EF4-FFF2-40B4-BE49-F238E27FC236}">
                <a16:creationId xmlns:a16="http://schemas.microsoft.com/office/drawing/2014/main" id="{A64B9A0A-7434-4A9D-8706-3570318FF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78" b="34391"/>
          <a:stretch/>
        </p:blipFill>
        <p:spPr>
          <a:xfrm>
            <a:off x="1466244" y="1784303"/>
            <a:ext cx="4327624" cy="3679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608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PREDIOS MUNICIPALES DONDE FUNCIONAN INSTITUCIONES EDUCATIVAS SIN COMODATO REGULARIZADO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2" y="2257480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2.6. UNIDAD EDUCATIVA MEJÍA D7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1812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39936"/>
              </p:ext>
            </p:extLst>
          </p:nvPr>
        </p:nvGraphicFramePr>
        <p:xfrm>
          <a:off x="6423568" y="3148644"/>
          <a:ext cx="4314906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632597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2458,14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Quitumbe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 solo pueblo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4112A99-B431-45A0-A8EE-0C12119AA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779" y="1799772"/>
            <a:ext cx="4402669" cy="3613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021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PREDIOS MUNICIPALES DONDE NO SE FINIQUITARON COMODATOS O DONACIONES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98" y="2721912"/>
            <a:ext cx="4728399" cy="28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PREDIO BRETANIA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DE COOPERACIÓN INTERINSTITUCIONAL: 12-DIC-16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PLAZO: 2 AÑOS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PREDIO SIN FRACCIONAMIENTO: 1223974 / 49.743 M2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36306"/>
              </p:ext>
            </p:extLst>
          </p:nvPr>
        </p:nvGraphicFramePr>
        <p:xfrm>
          <a:off x="7346084" y="2541007"/>
          <a:ext cx="4424761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8749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92378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38703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918145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6678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3676939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24.577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Turubamba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EC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Bretania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8B905EA-7DFF-4442-B66F-8D54F02CF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91" y="1957998"/>
            <a:ext cx="2565533" cy="3425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146C07-C8F5-C482-AD0E-ED19E5EA8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85" y="1959065"/>
            <a:ext cx="3332932" cy="3424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046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PREDIOS MUNICIPALES DONDE NO SE FINIQUITARON COMODATOS O DONACIONES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41007"/>
            <a:ext cx="4728399" cy="28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PREDIO NUEVA AURORA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2014</a:t>
            </a: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DE DONACIÓN: 08-DIC-21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NEGATIVA A DONACIÓN: 04-MAR-22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38167"/>
              </p:ext>
            </p:extLst>
          </p:nvPr>
        </p:nvGraphicFramePr>
        <p:xfrm>
          <a:off x="6357256" y="3238372"/>
          <a:ext cx="4424761" cy="14568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8749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92378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38703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918145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6678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324760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3781,60 m2 en repartición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Quitumbe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Nueva Aurora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B814809-48EB-4E1B-9240-0F243967C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897" y="2231044"/>
            <a:ext cx="504063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414A39B-B4B4-4125-B15B-35E3EE54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93D35BF-A861-47BD-999A-65B0AFCDD5E1}"/>
              </a:ext>
            </a:extLst>
          </p:cNvPr>
          <p:cNvSpPr txBox="1">
            <a:spLocks noChangeArrowheads="1"/>
          </p:cNvSpPr>
          <p:nvPr/>
        </p:nvSpPr>
        <p:spPr>
          <a:xfrm>
            <a:off x="3419607" y="3374161"/>
            <a:ext cx="9466729" cy="10048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s-MX" sz="5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EC" sz="5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D049245-4768-44FD-A737-57386CEA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5599113"/>
            <a:ext cx="41878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id="{3C3083A2-F360-4384-A137-2A48805DE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5853113"/>
            <a:ext cx="2867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28664B-70E1-4D05-B46D-3675AF1A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140" y="3969334"/>
            <a:ext cx="9466729" cy="7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4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612" y="3562716"/>
            <a:ext cx="2765302" cy="59773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61.717 estudiantes de inicial a 3ero BGU</a:t>
            </a:r>
            <a:endParaRPr lang="x-non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 noChangeArrowheads="1"/>
          </p:cNvSpPr>
          <p:nvPr/>
        </p:nvSpPr>
        <p:spPr bwMode="auto">
          <a:xfrm>
            <a:off x="641427" y="422695"/>
            <a:ext cx="6034581" cy="3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s-MX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Distrital 17D07- Quitumbe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A3E697-F647-42D9-8A49-D82879FB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11" y="2813790"/>
            <a:ext cx="2765303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sz="20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instituciones de sostenimiento fiscal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5B823CF-8109-4651-B71E-0C8836FD1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1160" y="2490097"/>
            <a:ext cx="1730452" cy="1730452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9E7E5BC4-09DA-4622-8A40-2C5384B82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0"/>
          <a:stretch/>
        </p:blipFill>
        <p:spPr bwMode="auto">
          <a:xfrm>
            <a:off x="6525087" y="0"/>
            <a:ext cx="5666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A8B2C960-58A9-4A2B-9924-A141D2F2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184" y="1872343"/>
            <a:ext cx="3578282" cy="124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predios propiedad del Municipio donde funcionan Instituciones Educativas sin comodato vigente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EF513E-616F-47D7-B310-D42E74775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184" y="3921680"/>
            <a:ext cx="3578282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predios propiedad del Municipio donde no se finiquitaron donaciones o permutas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F4ADFAC-510E-D79C-E35D-BCD1DE1AD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38089"/>
              </p:ext>
            </p:extLst>
          </p:nvPr>
        </p:nvGraphicFramePr>
        <p:xfrm>
          <a:off x="1270000" y="1265158"/>
          <a:ext cx="997857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29">
                  <a:extLst>
                    <a:ext uri="{9D8B030D-6E8A-4147-A177-3AD203B41FA5}">
                      <a16:colId xmlns:a16="http://schemas.microsoft.com/office/drawing/2014/main" val="769028828"/>
                    </a:ext>
                  </a:extLst>
                </a:gridCol>
                <a:gridCol w="3724950">
                  <a:extLst>
                    <a:ext uri="{9D8B030D-6E8A-4147-A177-3AD203B41FA5}">
                      <a16:colId xmlns:a16="http://schemas.microsoft.com/office/drawing/2014/main" val="703587684"/>
                    </a:ext>
                  </a:extLst>
                </a:gridCol>
                <a:gridCol w="2406892">
                  <a:extLst>
                    <a:ext uri="{9D8B030D-6E8A-4147-A177-3AD203B41FA5}">
                      <a16:colId xmlns:a16="http://schemas.microsoft.com/office/drawing/2014/main" val="1779933809"/>
                    </a:ext>
                  </a:extLst>
                </a:gridCol>
              </a:tblGrid>
              <a:tr h="41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OBSERVACIÓN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INSTITUCIÓN EDUCATIVA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CANTIDAD DE ESTUDIANTES</a:t>
                      </a:r>
                      <a:endParaRPr lang="es-EC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678791"/>
                  </a:ext>
                </a:extLst>
              </a:tr>
              <a:tr h="21272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PREDIOS MUNICIPALES DONDE FUNCIONAN INSTITUCIONES EDUCATIVAS CON COMODATOS FENECIDOS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CECIB </a:t>
                      </a:r>
                      <a:r>
                        <a:rPr lang="es-MX" sz="1200" kern="1200" dirty="0" err="1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Muyu</a:t>
                      </a:r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kern="1200" dirty="0" err="1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Kawsay</a:t>
                      </a:r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1136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529685"/>
                  </a:ext>
                </a:extLst>
              </a:tr>
              <a:tr h="241312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EEB María Isabel Ruilova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518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20912"/>
                  </a:ext>
                </a:extLst>
              </a:tr>
              <a:tr h="212723">
                <a:tc rowSpan="6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PREDIOS MUNICIPALES DONDE FUNCIONAN INSTITUCIONES EDUCATIVAS SIN COMODATO REGULARIZADO</a:t>
                      </a:r>
                      <a:endParaRPr lang="es-EC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CECIB </a:t>
                      </a:r>
                      <a:r>
                        <a:rPr lang="es-MX" sz="1200" kern="1200" dirty="0" err="1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Sumak</a:t>
                      </a:r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kern="1200" dirty="0" err="1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Kawsay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731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178140"/>
                  </a:ext>
                </a:extLst>
              </a:tr>
              <a:tr h="212723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EEB Cenepa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583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928069"/>
                  </a:ext>
                </a:extLst>
              </a:tr>
              <a:tr h="212723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EEB Lucía Albán de Romero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325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318433"/>
                  </a:ext>
                </a:extLst>
              </a:tr>
              <a:tr h="212723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EEB Contralmirante Manuel Nieto Cadena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965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50611"/>
                  </a:ext>
                </a:extLst>
              </a:tr>
              <a:tr h="212723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CECIB Tinku </a:t>
                      </a:r>
                      <a:r>
                        <a:rPr lang="es-MX" sz="1200" kern="1200" dirty="0" err="1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Yachay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424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443193"/>
                  </a:ext>
                </a:extLst>
              </a:tr>
              <a:tr h="212723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 Mejía D7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1812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65624"/>
                  </a:ext>
                </a:extLst>
              </a:tr>
              <a:tr h="21272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PREDIOS MUNICIPALES DONDE NO SE FINIQUITARON COMODATOS O DONACIONES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 Nueva Aurora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534081"/>
                  </a:ext>
                </a:extLst>
              </a:tr>
              <a:tr h="212723"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Bretañas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kern="1200" dirty="0">
                          <a:solidFill>
                            <a:srgbClr val="202A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s-EC" sz="1200" kern="1200" dirty="0">
                        <a:solidFill>
                          <a:srgbClr val="202A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4524985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A0F4542A-D3BE-5D42-3846-BA028E8C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601" y="4773576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</a:t>
            </a: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8508 estudiantes</a:t>
            </a:r>
          </a:p>
        </p:txBody>
      </p:sp>
    </p:spTree>
    <p:extLst>
      <p:ext uri="{BB962C8B-B14F-4D97-AF65-F5344CB8AC3E}">
        <p14:creationId xmlns:p14="http://schemas.microsoft.com/office/powerpoint/2010/main" val="122170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PREDIOS MUNICIPALES DONDE FUNCIONAN INSTITUCIONES EDUCATIVAS CON COMODATOS FENECIDOS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050" y="2619529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CENTRO EDUCATIVO COMUNITARIO INTERCULTURAL BILINGÜE MUYU KAWSAY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de finalización de comodato: 2014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1136</a:t>
            </a:r>
          </a:p>
        </p:txBody>
      </p:sp>
      <p:pic>
        <p:nvPicPr>
          <p:cNvPr id="7" name="Imagen 6" descr="Un dibujo de un edificio&#10;&#10;Descripción generada automáticamente con confianza baja">
            <a:extLst>
              <a:ext uri="{FF2B5EF4-FFF2-40B4-BE49-F238E27FC236}">
                <a16:creationId xmlns:a16="http://schemas.microsoft.com/office/drawing/2014/main" id="{5E9214D9-ADE6-4A03-B825-6F24B5DFC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51" y="1870684"/>
            <a:ext cx="4936068" cy="3702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/>
        </p:nvGraphicFramePr>
        <p:xfrm>
          <a:off x="6565132" y="3435295"/>
          <a:ext cx="4154805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Número de predio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Nombre o razón social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Área según escritura M2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Parroquia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</a:rPr>
                        <a:t>Barrio o sector</a:t>
                      </a:r>
                      <a:endParaRPr lang="es-EC" sz="1100" b="1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803356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2631,81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Guamaní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Plan Victoria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76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PREDIOS MUNICIPALES DONDE FUNCIONAN INSTITUCIONES EDUCATIVAS CON COMODATOS FENECIDOS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050" y="2619529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ESCUELA DE EDUCACIÓN BÁSICA MARÍA ISABEL RUILOVA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de finalización de comodato: 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518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83991"/>
              </p:ext>
            </p:extLst>
          </p:nvPr>
        </p:nvGraphicFramePr>
        <p:xfrm>
          <a:off x="6697649" y="3435295"/>
          <a:ext cx="4314906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Número de predio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Nombre o razón social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Área según escritura M2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</a:rPr>
                        <a:t>Parroquia</a:t>
                      </a:r>
                      <a:endParaRPr lang="es-EC" sz="1100" b="1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</a:rPr>
                        <a:t>Barrio o sector</a:t>
                      </a:r>
                      <a:endParaRPr lang="es-EC" sz="1100" b="1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367874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4109,04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Guamaní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Turubamba de Mon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3" name="Imagen 2" descr="Edificio con letrero en frente y tienda al lado&#10;&#10;Descripción generada automáticamente con confianza media">
            <a:extLst>
              <a:ext uri="{FF2B5EF4-FFF2-40B4-BE49-F238E27FC236}">
                <a16:creationId xmlns:a16="http://schemas.microsoft.com/office/drawing/2014/main" id="{AE3518D0-D60D-483A-AF31-E7412078D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16" y="1868526"/>
            <a:ext cx="4854311" cy="3640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944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PREDIOS MUNICIPALES DONDE FUNCIONAN INSTITUCIONES EDUCATIVAS SIN COMODATO REGULARIZADO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2" y="2257480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CENTRO EDUCATIVO COMUNITARIO INTERCULTURAL BILINGÜE SUMAK KAWSAY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731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75947"/>
              </p:ext>
            </p:extLst>
          </p:nvPr>
        </p:nvGraphicFramePr>
        <p:xfrm>
          <a:off x="6423568" y="3148644"/>
          <a:ext cx="4314906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165665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666,38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Ecuatoriana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de febrero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4" name="Imagen 3" descr="Un grupo de personas de pie en la calle&#10;&#10;Descripción generada automáticamente con confianza media">
            <a:extLst>
              <a:ext uri="{FF2B5EF4-FFF2-40B4-BE49-F238E27FC236}">
                <a16:creationId xmlns:a16="http://schemas.microsoft.com/office/drawing/2014/main" id="{FA1503FD-FC21-4B84-9FC8-69BAD21C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032" y="2035801"/>
            <a:ext cx="3964264" cy="2973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734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PREDIOS MUNICIPALES DONDE FUNCIONAN INSTITUCIONES EDUCATIVAS SIN COMODATO REGULARIZADO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2" y="2008835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ESCUELA DE EDUCACIÓN BÁSICA CENEPA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583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34203"/>
              </p:ext>
            </p:extLst>
          </p:nvPr>
        </p:nvGraphicFramePr>
        <p:xfrm>
          <a:off x="6423568" y="2763971"/>
          <a:ext cx="4314906" cy="26881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692391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3630,04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Guamaní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José Peralta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600433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485,77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Guamaní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José Peralta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91836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D62D6D3-8FB2-435E-AA8D-C3CB2F821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526" y="1851437"/>
            <a:ext cx="3530370" cy="37363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551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PREDIOS MUNICIPALES DONDE FUNCIONAN INSTITUCIONES EDUCATIVAS SIN COMODATO REGULARIZADO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2" y="2257480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EEB LUCÍA ALBÁN DE ROMERO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 325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80033"/>
              </p:ext>
            </p:extLst>
          </p:nvPr>
        </p:nvGraphicFramePr>
        <p:xfrm>
          <a:off x="6423568" y="3148644"/>
          <a:ext cx="4314906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182340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542,27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Ecuatoriana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Ecuatoriana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8D9E6EA-4CC5-430C-ACC8-5304A7C84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51" y="1846381"/>
            <a:ext cx="4849221" cy="1811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6D3DCD-F222-4A58-BCC3-019EA4D3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51" y="3840638"/>
            <a:ext cx="4849221" cy="1941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023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E40EDB1-76C0-467A-8165-28AB24F4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5221" y="542475"/>
            <a:ext cx="1004887" cy="10048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DF46688-20D4-4364-8486-18A542431A86}"/>
              </a:ext>
            </a:extLst>
          </p:cNvPr>
          <p:cNvSpPr txBox="1">
            <a:spLocks noChangeArrowheads="1"/>
          </p:cNvSpPr>
          <p:nvPr/>
        </p:nvSpPr>
        <p:spPr>
          <a:xfrm>
            <a:off x="1096551" y="672517"/>
            <a:ext cx="9709953" cy="744804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s-MX" sz="24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PREDIOS MUNICIPALES DONDE FUNCIONAN INSTITUCIONES EDUCATIVAS SIN COMODATO REGULARIZADO</a:t>
            </a:r>
            <a:endParaRPr lang="es-EC" sz="24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FE95C6E-20CA-4883-90B9-B3598ECF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822" y="2257480"/>
            <a:ext cx="4728399" cy="5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b="1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ESCUELA DE EDUCACIÓN BÁSICA CONTRALMIRANTE MANUEL NIETO CADENA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sz="16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sz="1600" dirty="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Estudiantes:965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4666BEA-BCA8-4054-933A-17F9D762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66796"/>
              </p:ext>
            </p:extLst>
          </p:nvPr>
        </p:nvGraphicFramePr>
        <p:xfrm>
          <a:off x="6423568" y="3148644"/>
          <a:ext cx="4314906" cy="1708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2391266851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296459339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5722927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721957975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2952192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predio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o razón social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según escritura M2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Barrio o sector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498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1237495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Municipio del Distrito Metropolitano de Quito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60894,86</a:t>
                      </a:r>
                      <a:endParaRPr lang="es-EC" sz="110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Turubamba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Caupicho</a:t>
                      </a:r>
                      <a:endParaRPr lang="es-EC" sz="1100" dirty="0">
                        <a:effectLst/>
                        <a:latin typeface="Gotham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521266"/>
                  </a:ext>
                </a:extLst>
              </a:tr>
            </a:tbl>
          </a:graphicData>
        </a:graphic>
      </p:graphicFrame>
      <p:pic>
        <p:nvPicPr>
          <p:cNvPr id="4" name="Imagen 3" descr="Imagen que contiene exterior, firmar, frente, leer&#10;&#10;Descripción generada automáticamente">
            <a:extLst>
              <a:ext uri="{FF2B5EF4-FFF2-40B4-BE49-F238E27FC236}">
                <a16:creationId xmlns:a16="http://schemas.microsoft.com/office/drawing/2014/main" id="{749FBD49-63DE-4BF9-86DC-783E49C82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419" y="1710784"/>
            <a:ext cx="3654523" cy="20556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 descr="Una calle con edificios de fondo&#10;&#10;Descripción generada automáticamente">
            <a:extLst>
              <a:ext uri="{FF2B5EF4-FFF2-40B4-BE49-F238E27FC236}">
                <a16:creationId xmlns:a16="http://schemas.microsoft.com/office/drawing/2014/main" id="{A05E4B27-F60D-421C-B21F-55B48DDDA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420" y="3785081"/>
            <a:ext cx="3654524" cy="2055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481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659</Words>
  <Application>Microsoft Office PowerPoint</Application>
  <PresentationFormat>Panorámica</PresentationFormat>
  <Paragraphs>205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Gotham Bold</vt:lpstr>
      <vt:lpstr>Arial</vt:lpstr>
      <vt:lpstr>Times New Roman</vt:lpstr>
      <vt:lpstr>Calibri Light</vt:lpstr>
      <vt:lpstr>Calibri</vt:lpstr>
      <vt:lpstr>Office Theme</vt:lpstr>
      <vt:lpstr>PREDIOS MUNICIPALES NO REGULARIZADOS DONDE FUNCIONAN INSTITUCIONES EDUCATIVAS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Glenda Alexandra Allan Alegria</cp:lastModifiedBy>
  <cp:revision>52</cp:revision>
  <cp:lastPrinted>2022-05-06T16:15:41Z</cp:lastPrinted>
  <dcterms:created xsi:type="dcterms:W3CDTF">2021-05-25T19:59:53Z</dcterms:created>
  <dcterms:modified xsi:type="dcterms:W3CDTF">2022-09-30T14:17:15Z</dcterms:modified>
</cp:coreProperties>
</file>