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44826" y="226640"/>
            <a:ext cx="10419522" cy="125760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PETICIÓN DEL MINISTERIO DE GOBIERNO &gt; </a:t>
            </a:r>
            <a:r>
              <a:rPr lang="es-ES" dirty="0" err="1" smtClean="0"/>
              <a:t>sgctypc</a:t>
            </a:r>
            <a:r>
              <a:rPr lang="es-ES" dirty="0" smtClean="0"/>
              <a:t>.</a:t>
            </a:r>
            <a:endParaRPr lang="es-EC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26" y="1683027"/>
            <a:ext cx="10419522" cy="22448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26" y="4126666"/>
            <a:ext cx="10419522" cy="257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3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774" y="2067339"/>
            <a:ext cx="11940208" cy="2782956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>Código Municipal de 1997, derogado por el Código Municipal de 2019;</a:t>
            </a:r>
          </a:p>
          <a:p>
            <a:pPr algn="ctr"/>
            <a:r>
              <a:rPr lang="es-ES" sz="2800" dirty="0" smtClean="0"/>
              <a:t>No se encuentra el expediente de la Ordenanza de Zonificación Nro. 0038;</a:t>
            </a:r>
          </a:p>
          <a:p>
            <a:pPr algn="ctr"/>
            <a:r>
              <a:rPr lang="es-ES" sz="2800" dirty="0" smtClean="0"/>
              <a:t>Se evidencia que la normativa no contempla la parte de los límites del DMQ;</a:t>
            </a:r>
          </a:p>
          <a:p>
            <a:pPr algn="ctr"/>
            <a:r>
              <a:rPr lang="es-ES" sz="2800" dirty="0" smtClean="0"/>
              <a:t>Ordenanza No. 3050, expresamente derogada; y,</a:t>
            </a:r>
          </a:p>
          <a:p>
            <a:pPr algn="ctr"/>
            <a:r>
              <a:rPr lang="es-ES" sz="2800" dirty="0" smtClean="0"/>
              <a:t>Ordenanza No. 3058, tiene que ver con otra temática.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7252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51623" y="1617626"/>
            <a:ext cx="7729728" cy="3101983"/>
          </a:xfrm>
        </p:spPr>
        <p:txBody>
          <a:bodyPr>
            <a:noAutofit/>
          </a:bodyPr>
          <a:lstStyle/>
          <a:p>
            <a:pPr algn="ctr"/>
            <a:r>
              <a:rPr lang="es-ES" sz="11500" dirty="0" smtClean="0"/>
              <a:t>MUCHAS GRACIAS</a:t>
            </a:r>
            <a:endParaRPr lang="es-EC" sz="11500" dirty="0"/>
          </a:p>
        </p:txBody>
      </p:sp>
    </p:spTree>
    <p:extLst>
      <p:ext uri="{BB962C8B-B14F-4D97-AF65-F5344CB8AC3E}">
        <p14:creationId xmlns:p14="http://schemas.microsoft.com/office/powerpoint/2010/main" val="754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PETICIÓN SECRETARÍA GENERAL DE COORDINACIÓN TERRITORIAL Y PARTICIPACIÓN CIUDADANA &gt; </a:t>
            </a:r>
            <a:r>
              <a:rPr lang="es-ES" dirty="0" err="1" smtClean="0"/>
              <a:t>sgcm</a:t>
            </a:r>
            <a:r>
              <a:rPr lang="es-ES" dirty="0" smtClean="0"/>
              <a:t>.</a:t>
            </a:r>
            <a:endParaRPr lang="es-EC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20" y="2771508"/>
            <a:ext cx="10058400" cy="239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8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8127" y="222571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INFORME DE BÚSQUEDA de la secretaría general del concejo metropolitano de quito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4069" y="1577008"/>
            <a:ext cx="11237844" cy="4943061"/>
          </a:xfrm>
        </p:spPr>
        <p:txBody>
          <a:bodyPr>
            <a:noAutofit/>
          </a:bodyPr>
          <a:lstStyle/>
          <a:p>
            <a:r>
              <a:rPr lang="es-ES" sz="1400" b="1" dirty="0" smtClean="0"/>
              <a:t>1. Ordenanza </a:t>
            </a:r>
            <a:r>
              <a:rPr lang="es-ES" sz="1400" b="1" dirty="0"/>
              <a:t>No. </a:t>
            </a:r>
            <a:r>
              <a:rPr lang="es-ES" sz="1400" b="1" dirty="0" smtClean="0"/>
              <a:t>3050 - LA </a:t>
            </a:r>
            <a:r>
              <a:rPr lang="es-ES" sz="1400" b="1" dirty="0"/>
              <a:t>ORDENANZA DE REGLAMENTACIÓN METROPOLITANA DE </a:t>
            </a:r>
            <a:r>
              <a:rPr lang="es-ES" sz="1400" b="1" dirty="0" smtClean="0"/>
              <a:t>QUITO - </a:t>
            </a:r>
            <a:r>
              <a:rPr lang="es-ES" sz="1400" dirty="0" smtClean="0"/>
              <a:t>ANEXO </a:t>
            </a:r>
            <a:r>
              <a:rPr lang="es-ES" sz="1400" dirty="0"/>
              <a:t>No. </a:t>
            </a:r>
            <a:r>
              <a:rPr lang="es-ES" sz="1400" dirty="0" smtClean="0"/>
              <a:t>1: Detalle de </a:t>
            </a:r>
            <a:r>
              <a:rPr lang="es-ES" sz="1400" dirty="0"/>
              <a:t>los Límites </a:t>
            </a:r>
            <a:r>
              <a:rPr lang="es-ES" sz="1400" dirty="0" smtClean="0"/>
              <a:t>del Área </a:t>
            </a:r>
            <a:r>
              <a:rPr lang="es-ES" sz="1400" dirty="0"/>
              <a:t>Metropolitana y de la Ciudad de </a:t>
            </a:r>
            <a:r>
              <a:rPr lang="es-ES" sz="1400" dirty="0" smtClean="0"/>
              <a:t>Quito;                                                              	</a:t>
            </a:r>
            <a:r>
              <a:rPr lang="es-ES" b="1" dirty="0" smtClean="0"/>
              <a:t>(1993)</a:t>
            </a:r>
          </a:p>
          <a:p>
            <a:r>
              <a:rPr lang="es-ES" sz="1400" b="1" dirty="0" smtClean="0"/>
              <a:t>2. Ordenanza No. 3090 – REFORMA ARTÍCULO 44 DE LA ORDENANZA 3050;		</a:t>
            </a:r>
            <a:r>
              <a:rPr lang="es-ES" b="1" dirty="0" smtClean="0"/>
              <a:t>(1994)</a:t>
            </a:r>
          </a:p>
          <a:p>
            <a:r>
              <a:rPr lang="es-ES" sz="1400" b="1" dirty="0" smtClean="0"/>
              <a:t>3. Ordenanza No. 3127 – REFORMA LA ORDENANZA 3050;				</a:t>
            </a:r>
            <a:r>
              <a:rPr lang="es-ES" b="1" dirty="0" smtClean="0"/>
              <a:t>(1995)</a:t>
            </a:r>
            <a:endParaRPr lang="es-ES" sz="1400" b="1" dirty="0"/>
          </a:p>
          <a:p>
            <a:r>
              <a:rPr lang="es-ES" sz="1400" b="1" dirty="0" smtClean="0"/>
              <a:t>4. Ordenanza Metropolitana No</a:t>
            </a:r>
            <a:r>
              <a:rPr lang="es-ES" sz="1400" b="1" dirty="0"/>
              <a:t>. </a:t>
            </a:r>
            <a:r>
              <a:rPr lang="es-ES" sz="1400" b="1" dirty="0" smtClean="0"/>
              <a:t>001</a:t>
            </a:r>
            <a:r>
              <a:rPr lang="es-ES" sz="1400" dirty="0" smtClean="0"/>
              <a:t>, </a:t>
            </a:r>
            <a:r>
              <a:rPr lang="es-ES" sz="1400" b="1" dirty="0" smtClean="0"/>
              <a:t>que </a:t>
            </a:r>
            <a:r>
              <a:rPr lang="es-ES" sz="1400" b="1" dirty="0"/>
              <a:t>expide EL CÓDIGO </a:t>
            </a:r>
            <a:r>
              <a:rPr lang="es-ES" sz="1400" b="1" dirty="0" smtClean="0"/>
              <a:t>MUNICIPAL PARA </a:t>
            </a:r>
            <a:r>
              <a:rPr lang="es-ES" sz="1400" b="1" dirty="0"/>
              <a:t>EL DISTRITO METROPOLITANO DE </a:t>
            </a:r>
            <a:r>
              <a:rPr lang="es-ES" sz="1400" b="1" dirty="0" smtClean="0"/>
              <a:t>QUITO - </a:t>
            </a:r>
            <a:r>
              <a:rPr lang="es-ES" sz="1400" dirty="0" smtClean="0"/>
              <a:t>Se derogan varias ordenanzas, entre ellas la Ordenanza No</a:t>
            </a:r>
            <a:r>
              <a:rPr lang="es-ES" sz="1400" dirty="0"/>
              <a:t>. </a:t>
            </a:r>
            <a:r>
              <a:rPr lang="es-ES" sz="1400" dirty="0" smtClean="0"/>
              <a:t>3050; 				</a:t>
            </a:r>
            <a:r>
              <a:rPr lang="es-ES" b="1" dirty="0" smtClean="0"/>
              <a:t>(1997)</a:t>
            </a:r>
            <a:endParaRPr lang="es-ES" sz="1400" b="1" dirty="0"/>
          </a:p>
          <a:p>
            <a:r>
              <a:rPr lang="es-ES" sz="1400" b="1" dirty="0"/>
              <a:t>5</a:t>
            </a:r>
            <a:r>
              <a:rPr lang="es-ES" sz="1400" b="1" dirty="0" smtClean="0"/>
              <a:t>. Ordenanza de Zonificación </a:t>
            </a:r>
            <a:r>
              <a:rPr lang="es-ES" sz="1400" b="1" dirty="0"/>
              <a:t>No. </a:t>
            </a:r>
            <a:r>
              <a:rPr lang="es-ES" sz="1400" b="1" dirty="0" smtClean="0"/>
              <a:t>001 – Desarrolla temas </a:t>
            </a:r>
            <a:r>
              <a:rPr lang="es-EC" sz="1400" b="1" dirty="0" smtClean="0"/>
              <a:t>de </a:t>
            </a:r>
            <a:r>
              <a:rPr lang="es-EC" sz="1400" b="1" dirty="0"/>
              <a:t>las Parroquias Metropolitanas, de las </a:t>
            </a:r>
            <a:r>
              <a:rPr lang="es-EC" sz="1400" b="1" dirty="0" smtClean="0"/>
              <a:t>Zonas </a:t>
            </a:r>
            <a:r>
              <a:rPr lang="es-ES" sz="1400" b="1" dirty="0" smtClean="0"/>
              <a:t>Metropolitanas </a:t>
            </a:r>
            <a:r>
              <a:rPr lang="es-ES" sz="1400" b="1" dirty="0"/>
              <a:t>y de la </a:t>
            </a:r>
            <a:r>
              <a:rPr lang="es-ES" sz="1400" b="1" dirty="0" smtClean="0"/>
              <a:t>Zonificación</a:t>
            </a:r>
            <a:r>
              <a:rPr lang="es-ES" sz="1400" dirty="0" smtClean="0"/>
              <a:t>; 								</a:t>
            </a:r>
            <a:r>
              <a:rPr lang="es-ES" b="1" dirty="0" smtClean="0"/>
              <a:t>(1998)</a:t>
            </a:r>
            <a:endParaRPr lang="es-ES" sz="1400" b="1" dirty="0"/>
          </a:p>
          <a:p>
            <a:r>
              <a:rPr lang="es-ES" sz="1400" b="1" dirty="0"/>
              <a:t>6</a:t>
            </a:r>
            <a:r>
              <a:rPr lang="es-ES" sz="1400" b="1" dirty="0" smtClean="0"/>
              <a:t>. Ordenanza </a:t>
            </a:r>
            <a:r>
              <a:rPr lang="es-ES" sz="1400" b="1" dirty="0"/>
              <a:t>de Zonificación No. </a:t>
            </a:r>
            <a:r>
              <a:rPr lang="es-ES" sz="1400" b="1" dirty="0" smtClean="0"/>
              <a:t>002 - ORDENANZA DE </a:t>
            </a:r>
            <a:r>
              <a:rPr lang="es-EC" sz="1400" b="1" dirty="0" smtClean="0"/>
              <a:t>ORGANIZACIÓN TERRITORIAL; 	</a:t>
            </a:r>
            <a:r>
              <a:rPr lang="es-EC" b="1" dirty="0" smtClean="0"/>
              <a:t>(2000)</a:t>
            </a:r>
            <a:endParaRPr lang="es-EC" sz="1400" b="1" dirty="0"/>
          </a:p>
          <a:p>
            <a:r>
              <a:rPr lang="es-ES" sz="1400" b="1" dirty="0"/>
              <a:t>7</a:t>
            </a:r>
            <a:r>
              <a:rPr lang="es-ES" sz="1400" b="1" dirty="0" smtClean="0"/>
              <a:t>. Ordenanza </a:t>
            </a:r>
            <a:r>
              <a:rPr lang="es-ES" sz="1400" b="1" dirty="0"/>
              <a:t>de Zonificación No. </a:t>
            </a:r>
            <a:r>
              <a:rPr lang="es-ES" sz="1400" b="1" dirty="0" smtClean="0"/>
              <a:t>003 - REFORMA </a:t>
            </a:r>
            <a:r>
              <a:rPr lang="es-ES" sz="1400" b="1" dirty="0"/>
              <a:t>A </a:t>
            </a:r>
            <a:r>
              <a:rPr lang="es-ES" sz="1400" b="1" dirty="0" smtClean="0"/>
              <a:t>LA </a:t>
            </a:r>
            <a:r>
              <a:rPr lang="es-EC" sz="1400" b="1" dirty="0" smtClean="0"/>
              <a:t>ORDENANZA </a:t>
            </a:r>
            <a:r>
              <a:rPr lang="es-EC" sz="1400" b="1" dirty="0"/>
              <a:t>DE </a:t>
            </a:r>
            <a:r>
              <a:rPr lang="es-EC" sz="1400" b="1" dirty="0" smtClean="0"/>
              <a:t>ZONIFICACION</a:t>
            </a:r>
            <a:r>
              <a:rPr lang="es-EC" sz="1400" dirty="0" smtClean="0"/>
              <a:t>; 	</a:t>
            </a:r>
            <a:r>
              <a:rPr lang="es-EC" b="1" dirty="0" smtClean="0"/>
              <a:t>(2001)</a:t>
            </a:r>
            <a:endParaRPr lang="es-EC" sz="1400" dirty="0"/>
          </a:p>
          <a:p>
            <a:r>
              <a:rPr lang="es-ES" sz="1400" b="1" dirty="0"/>
              <a:t>8</a:t>
            </a:r>
            <a:r>
              <a:rPr lang="es-ES" sz="1400" b="1" dirty="0" smtClean="0"/>
              <a:t>. Ordenanza </a:t>
            </a:r>
            <a:r>
              <a:rPr lang="es-ES" sz="1400" b="1" dirty="0"/>
              <a:t>de Zonificación No. 0038 </a:t>
            </a:r>
            <a:r>
              <a:rPr lang="es-ES" sz="1400" b="1" dirty="0" smtClean="0"/>
              <a:t>- </a:t>
            </a:r>
            <a:r>
              <a:rPr lang="es-ES" sz="1400" b="1" dirty="0"/>
              <a:t>LA </a:t>
            </a:r>
            <a:r>
              <a:rPr lang="es-ES" sz="1400" b="1" dirty="0" smtClean="0"/>
              <a:t>ORDENANZA REFORMATORIA </a:t>
            </a:r>
            <a:r>
              <a:rPr lang="es-ES" sz="1400" b="1" dirty="0"/>
              <a:t>DE LOS LÍMITES JURISDICCIONALES ENTRE LAS PARROQUIAS ZÁMBIZA </a:t>
            </a:r>
            <a:r>
              <a:rPr lang="es-ES" sz="1400" b="1" dirty="0" smtClean="0"/>
              <a:t>Y </a:t>
            </a:r>
            <a:r>
              <a:rPr lang="es-EC" sz="1400" b="1" dirty="0" smtClean="0"/>
              <a:t>LLANO CHICO; 					</a:t>
            </a:r>
            <a:r>
              <a:rPr lang="es-EC" b="1" dirty="0" smtClean="0"/>
              <a:t>(2008)</a:t>
            </a:r>
            <a:endParaRPr lang="es-EC" sz="1400" b="1" dirty="0"/>
          </a:p>
          <a:p>
            <a:r>
              <a:rPr lang="es-ES" sz="1400" b="1" dirty="0"/>
              <a:t>9</a:t>
            </a:r>
            <a:r>
              <a:rPr lang="es-ES" sz="1400" b="1" dirty="0" smtClean="0"/>
              <a:t>. Ordenanza </a:t>
            </a:r>
            <a:r>
              <a:rPr lang="es-ES" sz="1400" b="1" dirty="0"/>
              <a:t>No. </a:t>
            </a:r>
            <a:r>
              <a:rPr lang="es-ES" sz="1400" b="1" dirty="0" smtClean="0"/>
              <a:t>0200 - </a:t>
            </a:r>
            <a:r>
              <a:rPr lang="es-ES" sz="1400" b="1" dirty="0"/>
              <a:t>ORDENANZA MODIFICATORIA DE </a:t>
            </a:r>
            <a:r>
              <a:rPr lang="es-ES" sz="1400" b="1" dirty="0" smtClean="0"/>
              <a:t>LA ORDENANZA </a:t>
            </a:r>
            <a:r>
              <a:rPr lang="es-ES" sz="1400" b="1" dirty="0"/>
              <a:t>No. </a:t>
            </a:r>
            <a:r>
              <a:rPr lang="es-ES" sz="1400" b="1" dirty="0" smtClean="0"/>
              <a:t>3050; </a:t>
            </a:r>
            <a:r>
              <a:rPr lang="es-ES" sz="1400" b="1" dirty="0"/>
              <a:t>y</a:t>
            </a:r>
            <a:r>
              <a:rPr lang="es-ES" sz="1400" b="1" dirty="0" smtClean="0"/>
              <a:t>,	</a:t>
            </a:r>
            <a:r>
              <a:rPr lang="es-ES" b="1" dirty="0" smtClean="0"/>
              <a:t>(2018)</a:t>
            </a:r>
            <a:endParaRPr lang="es-ES" sz="1400" b="1" dirty="0"/>
          </a:p>
          <a:p>
            <a:r>
              <a:rPr lang="es-ES" sz="1400" b="1" dirty="0" smtClean="0"/>
              <a:t>10. </a:t>
            </a:r>
            <a:r>
              <a:rPr lang="es-EC" sz="1400" b="1" dirty="0" smtClean="0"/>
              <a:t>Código Municipal vigente - Derogatoria expresa del Código del 1997.			</a:t>
            </a:r>
            <a:r>
              <a:rPr lang="es-EC" b="1" dirty="0" smtClean="0"/>
              <a:t>(2019)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162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8005" y="472322"/>
            <a:ext cx="7729728" cy="1188720"/>
          </a:xfrm>
        </p:spPr>
        <p:txBody>
          <a:bodyPr/>
          <a:lstStyle/>
          <a:p>
            <a:r>
              <a:rPr lang="es-ES" dirty="0" smtClean="0"/>
              <a:t>ORDENANZA No. 3050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20956" y="1918549"/>
            <a:ext cx="8150087" cy="1231591"/>
          </a:xfrm>
        </p:spPr>
        <p:txBody>
          <a:bodyPr/>
          <a:lstStyle/>
          <a:p>
            <a:r>
              <a:rPr lang="es-ES" dirty="0" smtClean="0"/>
              <a:t>Sancionada el 27 de octubre de 1993, por el Dr. Jamil Mahuad, Alcalde de la época;</a:t>
            </a:r>
          </a:p>
          <a:p>
            <a:r>
              <a:rPr lang="es-ES" dirty="0" smtClean="0"/>
              <a:t>Aprobada mediante Acuerdo Ministerial No. 3058, el 03 de diciembre de 1993; y,</a:t>
            </a:r>
          </a:p>
          <a:p>
            <a:r>
              <a:rPr lang="es-ES" dirty="0" smtClean="0"/>
              <a:t>Publicada en el Registro Oficial Suplemento No. 0342, de 22 de diciembre de 1993.</a:t>
            </a:r>
            <a:endParaRPr lang="es-EC" dirty="0"/>
          </a:p>
        </p:txBody>
      </p:sp>
      <p:sp>
        <p:nvSpPr>
          <p:cNvPr id="4" name="CuadroTexto 3"/>
          <p:cNvSpPr txBox="1"/>
          <p:nvPr/>
        </p:nvSpPr>
        <p:spPr>
          <a:xfrm>
            <a:off x="2703444" y="3407649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NUMERACIÓN MUNICIPAL</a:t>
            </a:r>
            <a:endParaRPr lang="es-EC" dirty="0">
              <a:ln w="9525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703444" y="4188014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3050</a:t>
            </a:r>
            <a:endParaRPr lang="es-EC" sz="36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633252" y="4194573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0342</a:t>
            </a:r>
            <a:endParaRPr lang="es-EC" sz="3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168348" y="3407648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chemeClr val="accent3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NUMERACIÓN MINISTERIAL</a:t>
            </a:r>
            <a:endParaRPr lang="es-EC" dirty="0">
              <a:ln w="9525">
                <a:solidFill>
                  <a:schemeClr val="accent3"/>
                </a:solidFill>
                <a:prstDash val="solid"/>
              </a:ln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633252" y="3407647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REGISTRO OFICIAL</a:t>
            </a:r>
            <a:endParaRPr lang="es-EC" dirty="0">
              <a:ln w="9525">
                <a:solidFill>
                  <a:srgbClr val="002060"/>
                </a:solidFill>
                <a:prstDash val="solid"/>
              </a:ln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168348" y="4188013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3058</a:t>
            </a:r>
            <a:endParaRPr lang="es-EC" sz="36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914939" y="4968378"/>
            <a:ext cx="829585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NOTAS: </a:t>
            </a:r>
          </a:p>
          <a:p>
            <a:pPr marL="342900" indent="-342900">
              <a:buAutoNum type="arabicPeriod"/>
            </a:pPr>
            <a:r>
              <a:rPr lang="es-ES" dirty="0" smtClean="0"/>
              <a:t>En la documentación bajo custodia de la SGCM, no se encuentra el Registro Oficial;</a:t>
            </a:r>
          </a:p>
          <a:p>
            <a:pPr marL="342900" indent="-342900">
              <a:buAutoNum type="arabicPeriod"/>
            </a:pPr>
            <a:r>
              <a:rPr lang="es-ES" dirty="0" smtClean="0"/>
              <a:t>La documentación refleja la numeración 3050;</a:t>
            </a:r>
          </a:p>
          <a:p>
            <a:pPr marL="342900" indent="-342900">
              <a:buAutoNum type="arabicPeriod"/>
            </a:pPr>
            <a:r>
              <a:rPr lang="es-ES" dirty="0" smtClean="0"/>
              <a:t>La Ordenanza No. 3058, corresponde a otro asunto; y, </a:t>
            </a:r>
          </a:p>
          <a:p>
            <a:pPr marL="342900" indent="-342900">
              <a:buAutoNum type="arabicPeriod"/>
            </a:pPr>
            <a:r>
              <a:rPr lang="es-ES" dirty="0" smtClean="0"/>
              <a:t>En el Registro Oficial Suplemento No. 0342, se evidencia un error en la numeración de la ordenanza.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5367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4" y="1715290"/>
            <a:ext cx="3613204" cy="5056574"/>
          </a:xfrm>
        </p:spPr>
      </p:pic>
      <p:sp>
        <p:nvSpPr>
          <p:cNvPr id="6" name="CuadroTexto 5"/>
          <p:cNvSpPr txBox="1"/>
          <p:nvPr/>
        </p:nvSpPr>
        <p:spPr>
          <a:xfrm>
            <a:off x="1152939" y="134363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chemeClr val="accent3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NUMERACIÓN MINISTERIAL</a:t>
            </a:r>
            <a:endParaRPr lang="es-EC" dirty="0">
              <a:ln w="9525">
                <a:solidFill>
                  <a:schemeClr val="accent3"/>
                </a:solidFill>
                <a:prstDash val="solid"/>
              </a:ln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52939" y="914728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3058</a:t>
            </a:r>
            <a:endParaRPr lang="es-EC" sz="3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208103" y="134363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NUMERACIÓN MUNICIPAL</a:t>
            </a:r>
            <a:endParaRPr lang="es-EC" dirty="0">
              <a:ln w="9525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208103" y="914728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3050</a:t>
            </a:r>
            <a:endParaRPr lang="es-EC" sz="36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265" y="1715290"/>
            <a:ext cx="3630492" cy="5056574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9157252" y="921289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0342</a:t>
            </a:r>
            <a:endParaRPr lang="es-EC" sz="36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157252" y="134363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REGISTRO OFICIAL</a:t>
            </a:r>
            <a:endParaRPr lang="es-EC" dirty="0">
              <a:ln w="9525">
                <a:solidFill>
                  <a:srgbClr val="002060"/>
                </a:solidFill>
                <a:prstDash val="solid"/>
              </a:ln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748" y="1715290"/>
            <a:ext cx="3630492" cy="5056574"/>
          </a:xfrm>
          <a:prstGeom prst="rect">
            <a:avLst/>
          </a:prstGeom>
        </p:spPr>
      </p:pic>
      <p:sp>
        <p:nvSpPr>
          <p:cNvPr id="19" name="Flecha abajo 18"/>
          <p:cNvSpPr/>
          <p:nvPr/>
        </p:nvSpPr>
        <p:spPr>
          <a:xfrm rot="3675203">
            <a:off x="10856014" y="2070100"/>
            <a:ext cx="419100" cy="5464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Terminador 19"/>
          <p:cNvSpPr/>
          <p:nvPr/>
        </p:nvSpPr>
        <p:spPr>
          <a:xfrm>
            <a:off x="10394950" y="2552700"/>
            <a:ext cx="190500" cy="4571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43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black">
          <a:xfrm>
            <a:off x="2144997" y="286794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ORDENANZA No. 3050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1351723" y="1658370"/>
            <a:ext cx="27299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chemeClr val="accent3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REFORMADA CON LA ORDENANZA 3090, EL 02 DE MAYO DE 1994.</a:t>
            </a:r>
            <a:endParaRPr lang="es-EC" dirty="0">
              <a:ln w="9525">
                <a:solidFill>
                  <a:schemeClr val="accent3"/>
                </a:solidFill>
                <a:prstDash val="solid"/>
              </a:ln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60794" y="2764570"/>
            <a:ext cx="19083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1997</a:t>
            </a:r>
            <a:endParaRPr lang="es-EC" sz="3600" dirty="0"/>
          </a:p>
        </p:txBody>
      </p:sp>
      <p:sp>
        <p:nvSpPr>
          <p:cNvPr id="7" name="Elipse 6"/>
          <p:cNvSpPr/>
          <p:nvPr/>
        </p:nvSpPr>
        <p:spPr>
          <a:xfrm>
            <a:off x="609601" y="1815554"/>
            <a:ext cx="636104" cy="609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1.</a:t>
            </a:r>
            <a:endParaRPr lang="es-EC" dirty="0"/>
          </a:p>
        </p:txBody>
      </p:sp>
      <p:sp>
        <p:nvSpPr>
          <p:cNvPr id="8" name="CuadroTexto 7"/>
          <p:cNvSpPr txBox="1"/>
          <p:nvPr/>
        </p:nvSpPr>
        <p:spPr>
          <a:xfrm>
            <a:off x="5082216" y="1658370"/>
            <a:ext cx="27299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chemeClr val="accent3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REFORMADA CON LA ORDENANZA 3127, EL 16 DE MAYO DE 1995.</a:t>
            </a:r>
            <a:endParaRPr lang="es-EC" dirty="0">
              <a:ln w="9525">
                <a:solidFill>
                  <a:schemeClr val="accent3"/>
                </a:solidFill>
                <a:prstDash val="solid"/>
              </a:ln>
            </a:endParaRPr>
          </a:p>
        </p:txBody>
      </p:sp>
      <p:sp>
        <p:nvSpPr>
          <p:cNvPr id="9" name="Elipse 8"/>
          <p:cNvSpPr/>
          <p:nvPr/>
        </p:nvSpPr>
        <p:spPr>
          <a:xfrm>
            <a:off x="4340094" y="1815554"/>
            <a:ext cx="636104" cy="609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2.</a:t>
            </a:r>
            <a:endParaRPr lang="es-EC" dirty="0"/>
          </a:p>
        </p:txBody>
      </p:sp>
      <p:sp>
        <p:nvSpPr>
          <p:cNvPr id="10" name="CuadroTexto 9"/>
          <p:cNvSpPr txBox="1"/>
          <p:nvPr/>
        </p:nvSpPr>
        <p:spPr>
          <a:xfrm>
            <a:off x="8839207" y="1658370"/>
            <a:ext cx="298834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chemeClr val="accent3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REFORMADA CON LA ORDENANZA 0200, DE 05 DE FEBRERO DE 2018</a:t>
            </a:r>
            <a:endParaRPr lang="es-EC" dirty="0">
              <a:ln w="9525">
                <a:solidFill>
                  <a:schemeClr val="accent3"/>
                </a:solidFill>
                <a:prstDash val="solid"/>
              </a:ln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8097086" y="1815554"/>
            <a:ext cx="636104" cy="609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3.</a:t>
            </a:r>
            <a:endParaRPr lang="es-EC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80"/>
          <a:stretch/>
        </p:blipFill>
        <p:spPr>
          <a:xfrm>
            <a:off x="1577012" y="5259632"/>
            <a:ext cx="7599286" cy="135062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63" y="3581907"/>
            <a:ext cx="8705835" cy="1543674"/>
          </a:xfrm>
          <a:prstGeom prst="rect">
            <a:avLst/>
          </a:prstGeom>
        </p:spPr>
      </p:pic>
      <p:sp>
        <p:nvSpPr>
          <p:cNvPr id="14" name="Rectángulo redondeado 13"/>
          <p:cNvSpPr/>
          <p:nvPr/>
        </p:nvSpPr>
        <p:spPr>
          <a:xfrm>
            <a:off x="9501813" y="4756048"/>
            <a:ext cx="2173356" cy="11661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ENTRE OTRAS ORDENANZAS</a:t>
            </a:r>
            <a:endParaRPr lang="es-EC" b="1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1855307" y="5962535"/>
            <a:ext cx="7050157" cy="1415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3097282" y="2736285"/>
            <a:ext cx="7729728" cy="70290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ORDENANZA metropolitana No. 001, que expide el código municipal 1997.</a:t>
            </a:r>
            <a:endParaRPr lang="es-EC" dirty="0"/>
          </a:p>
        </p:txBody>
      </p:sp>
      <p:sp>
        <p:nvSpPr>
          <p:cNvPr id="2" name="Flecha abajo 1"/>
          <p:cNvSpPr/>
          <p:nvPr/>
        </p:nvSpPr>
        <p:spPr>
          <a:xfrm>
            <a:off x="10383093" y="3621663"/>
            <a:ext cx="384313" cy="353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7" name="Rectángulo redondeado 16"/>
          <p:cNvSpPr/>
          <p:nvPr/>
        </p:nvSpPr>
        <p:spPr>
          <a:xfrm>
            <a:off x="9488572" y="4093440"/>
            <a:ext cx="2173356" cy="583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12 de diciembre de 1997</a:t>
            </a:r>
            <a:endParaRPr lang="es-EC" b="1" dirty="0"/>
          </a:p>
        </p:txBody>
      </p:sp>
      <p:sp>
        <p:nvSpPr>
          <p:cNvPr id="18" name="Flecha abajo 17"/>
          <p:cNvSpPr/>
          <p:nvPr/>
        </p:nvSpPr>
        <p:spPr>
          <a:xfrm rot="3452514">
            <a:off x="10999318" y="2779622"/>
            <a:ext cx="384313" cy="353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4799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24" y="568912"/>
            <a:ext cx="8080466" cy="2903156"/>
          </a:xfrm>
          <a:prstGeom prst="rect">
            <a:avLst/>
          </a:prstGeom>
        </p:spPr>
      </p:pic>
      <p:sp>
        <p:nvSpPr>
          <p:cNvPr id="7" name="Rectángulo redondeado 6"/>
          <p:cNvSpPr/>
          <p:nvPr/>
        </p:nvSpPr>
        <p:spPr>
          <a:xfrm>
            <a:off x="2915479" y="2955234"/>
            <a:ext cx="7050157" cy="132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24" y="3737628"/>
            <a:ext cx="8080466" cy="2563261"/>
          </a:xfrm>
          <a:prstGeom prst="rect">
            <a:avLst/>
          </a:prstGeom>
        </p:spPr>
      </p:pic>
      <p:sp>
        <p:nvSpPr>
          <p:cNvPr id="9" name="Rectángulo redondeado 8"/>
          <p:cNvSpPr/>
          <p:nvPr/>
        </p:nvSpPr>
        <p:spPr>
          <a:xfrm>
            <a:off x="2961860" y="4499114"/>
            <a:ext cx="7050157" cy="132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CuadroTexto 9"/>
          <p:cNvSpPr txBox="1"/>
          <p:nvPr/>
        </p:nvSpPr>
        <p:spPr>
          <a:xfrm>
            <a:off x="450573" y="3326293"/>
            <a:ext cx="245165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DEROGADAS</a:t>
            </a:r>
            <a:endParaRPr lang="es-EC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9283157" y="3346171"/>
            <a:ext cx="245165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DEROGADAS</a:t>
            </a:r>
            <a:endParaRPr lang="es-EC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86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black">
          <a:xfrm>
            <a:off x="1257100" y="300046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ORDENANZA DE ZONIFICACIÓN NO. 001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3879807" y="1849446"/>
            <a:ext cx="27299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chemeClr val="accent3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DEROGA LA ORDENANZA 3127, EN SUS ARTÍCULOS QUE QUEDABAN VIGENTES.</a:t>
            </a:r>
            <a:endParaRPr lang="es-EC" dirty="0">
              <a:ln w="9525">
                <a:solidFill>
                  <a:schemeClr val="accent3"/>
                </a:solidFill>
                <a:prstDash val="solid"/>
              </a:ln>
            </a:endParaRPr>
          </a:p>
        </p:txBody>
      </p:sp>
      <p:sp>
        <p:nvSpPr>
          <p:cNvPr id="7" name="Elipse 6"/>
          <p:cNvSpPr/>
          <p:nvPr/>
        </p:nvSpPr>
        <p:spPr>
          <a:xfrm>
            <a:off x="3137685" y="2006630"/>
            <a:ext cx="636104" cy="609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1.</a:t>
            </a:r>
            <a:endParaRPr lang="es-EC" dirty="0"/>
          </a:p>
        </p:txBody>
      </p:sp>
      <p:sp>
        <p:nvSpPr>
          <p:cNvPr id="18" name="Título 1"/>
          <p:cNvSpPr txBox="1">
            <a:spLocks/>
          </p:cNvSpPr>
          <p:nvPr/>
        </p:nvSpPr>
        <p:spPr bwMode="black">
          <a:xfrm>
            <a:off x="1257100" y="3687454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ORDENANZA DE ZONIFICACIÓN NO. 002</a:t>
            </a:r>
            <a:endParaRPr lang="es-EC" dirty="0"/>
          </a:p>
        </p:txBody>
      </p:sp>
      <p:sp>
        <p:nvSpPr>
          <p:cNvPr id="19" name="CuadroTexto 18"/>
          <p:cNvSpPr txBox="1"/>
          <p:nvPr/>
        </p:nvSpPr>
        <p:spPr>
          <a:xfrm>
            <a:off x="1873489" y="5182862"/>
            <a:ext cx="27299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chemeClr val="accent3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 DEROGAN LOS TÍTULOS I Y II;  Y EL PLANO 01-M DE LA ORDENANZA DE ZONIFICACIÓN</a:t>
            </a:r>
            <a:endParaRPr lang="es-EC" dirty="0">
              <a:ln w="9525">
                <a:solidFill>
                  <a:schemeClr val="accent3"/>
                </a:solidFill>
                <a:prstDash val="solid"/>
              </a:ln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1131367" y="5340046"/>
            <a:ext cx="636104" cy="609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1.</a:t>
            </a:r>
            <a:endParaRPr lang="es-EC" dirty="0"/>
          </a:p>
        </p:txBody>
      </p:sp>
      <p:sp>
        <p:nvSpPr>
          <p:cNvPr id="23" name="Flecha abajo 22"/>
          <p:cNvSpPr/>
          <p:nvPr/>
        </p:nvSpPr>
        <p:spPr>
          <a:xfrm rot="19256539">
            <a:off x="9361450" y="728190"/>
            <a:ext cx="877710" cy="1144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Rectángulo redondeado 23"/>
          <p:cNvSpPr/>
          <p:nvPr/>
        </p:nvSpPr>
        <p:spPr>
          <a:xfrm>
            <a:off x="9647906" y="2049525"/>
            <a:ext cx="2173356" cy="583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20 DE ABRIL DE 1998</a:t>
            </a:r>
            <a:endParaRPr lang="es-EC" b="1" dirty="0"/>
          </a:p>
        </p:txBody>
      </p:sp>
      <p:sp>
        <p:nvSpPr>
          <p:cNvPr id="25" name="Flecha abajo 24"/>
          <p:cNvSpPr/>
          <p:nvPr/>
        </p:nvSpPr>
        <p:spPr>
          <a:xfrm rot="19256539">
            <a:off x="9458850" y="3889684"/>
            <a:ext cx="877710" cy="1144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6" name="Rectángulo redondeado 25"/>
          <p:cNvSpPr/>
          <p:nvPr/>
        </p:nvSpPr>
        <p:spPr>
          <a:xfrm>
            <a:off x="9800306" y="5208931"/>
            <a:ext cx="2173356" cy="9508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18 DE DICIEMBRE DE 2000.</a:t>
            </a:r>
            <a:endParaRPr lang="es-EC" b="1" dirty="0"/>
          </a:p>
        </p:txBody>
      </p:sp>
      <p:sp>
        <p:nvSpPr>
          <p:cNvPr id="12" name="Flecha abajo 11"/>
          <p:cNvSpPr/>
          <p:nvPr/>
        </p:nvSpPr>
        <p:spPr>
          <a:xfrm rot="16200000">
            <a:off x="4923343" y="5682906"/>
            <a:ext cx="456616" cy="474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CuadroTexto 12"/>
          <p:cNvSpPr txBox="1"/>
          <p:nvPr/>
        </p:nvSpPr>
        <p:spPr>
          <a:xfrm>
            <a:off x="5678419" y="5167970"/>
            <a:ext cx="224670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 ESPECIFICA LA ORDENANZA. SE PODRÍA CONCLUIR QUE ES LA 001 </a:t>
            </a:r>
            <a:endParaRPr lang="es-EC" dirty="0">
              <a:ln w="9525">
                <a:solidFill>
                  <a:schemeClr val="tx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901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black">
          <a:xfrm>
            <a:off x="1071570" y="300046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ORDENANZA DE ZONIFICACIÓN NO. 003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2978659" y="1669014"/>
            <a:ext cx="272994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chemeClr val="accent3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EL PLANO 10-Q DE LA ORDENANZA DE ZONIFICACIÓN, SE SUSTITUYE POR EL PLANO ANEXO A DE ESTA ORDENANZA.</a:t>
            </a:r>
            <a:endParaRPr lang="es-EC" dirty="0">
              <a:ln w="9525">
                <a:solidFill>
                  <a:schemeClr val="accent3"/>
                </a:solidFill>
                <a:prstDash val="solid"/>
              </a:ln>
            </a:endParaRPr>
          </a:p>
        </p:txBody>
      </p:sp>
      <p:sp>
        <p:nvSpPr>
          <p:cNvPr id="7" name="Elipse 6"/>
          <p:cNvSpPr/>
          <p:nvPr/>
        </p:nvSpPr>
        <p:spPr>
          <a:xfrm>
            <a:off x="2143772" y="2218664"/>
            <a:ext cx="636104" cy="609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1.</a:t>
            </a:r>
            <a:endParaRPr lang="es-EC" dirty="0"/>
          </a:p>
        </p:txBody>
      </p:sp>
      <p:sp>
        <p:nvSpPr>
          <p:cNvPr id="18" name="Título 1"/>
          <p:cNvSpPr txBox="1">
            <a:spLocks/>
          </p:cNvSpPr>
          <p:nvPr/>
        </p:nvSpPr>
        <p:spPr bwMode="black">
          <a:xfrm>
            <a:off x="1071570" y="3647847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ORDENANZA DE ZONIFICACIÓN NO. 038</a:t>
            </a:r>
            <a:endParaRPr lang="es-EC" dirty="0"/>
          </a:p>
        </p:txBody>
      </p:sp>
      <p:sp>
        <p:nvSpPr>
          <p:cNvPr id="23" name="Flecha abajo 22"/>
          <p:cNvSpPr/>
          <p:nvPr/>
        </p:nvSpPr>
        <p:spPr>
          <a:xfrm rot="19256539">
            <a:off x="9209052" y="672157"/>
            <a:ext cx="877710" cy="1144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Rectángulo redondeado 23"/>
          <p:cNvSpPr/>
          <p:nvPr/>
        </p:nvSpPr>
        <p:spPr>
          <a:xfrm>
            <a:off x="9647906" y="2129036"/>
            <a:ext cx="2173356" cy="10582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14 DE NOVIEMBRE DE 2001</a:t>
            </a:r>
            <a:endParaRPr lang="es-EC" b="1" dirty="0"/>
          </a:p>
        </p:txBody>
      </p:sp>
      <p:sp>
        <p:nvSpPr>
          <p:cNvPr id="25" name="Flecha abajo 24"/>
          <p:cNvSpPr/>
          <p:nvPr/>
        </p:nvSpPr>
        <p:spPr>
          <a:xfrm rot="19256539">
            <a:off x="9209054" y="4088032"/>
            <a:ext cx="877710" cy="1144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6" name="Rectángulo redondeado 25"/>
          <p:cNvSpPr/>
          <p:nvPr/>
        </p:nvSpPr>
        <p:spPr>
          <a:xfrm>
            <a:off x="9800306" y="5513731"/>
            <a:ext cx="2173356" cy="9508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23 DE OCTUBRE DE 2008.</a:t>
            </a:r>
            <a:endParaRPr lang="es-EC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34" y="5061074"/>
            <a:ext cx="7260599" cy="1609285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6420541" y="1829642"/>
            <a:ext cx="224670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 ESPECIFICA LA ORDENANZA. SE PODRÍA CONCLUIR QUE ES LA 001 </a:t>
            </a:r>
            <a:endParaRPr lang="es-EC" dirty="0">
              <a:ln w="9525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2" name="Flecha abajo 11"/>
          <p:cNvSpPr/>
          <p:nvPr/>
        </p:nvSpPr>
        <p:spPr>
          <a:xfrm rot="16200000">
            <a:off x="5836265" y="2331094"/>
            <a:ext cx="456616" cy="474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647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405</TotalTime>
  <Words>693</Words>
  <Application>Microsoft Office PowerPoint</Application>
  <PresentationFormat>Panorámica</PresentationFormat>
  <Paragraphs>69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Parcel</vt:lpstr>
      <vt:lpstr>PETICIÓN DEL MINISTERIO DE GOBIERNO &gt; sgctypc.</vt:lpstr>
      <vt:lpstr>PETICIÓN SECRETARÍA GENERAL DE COORDINACIÓN TERRITORIAL Y PARTICIPACIÓN CIUDADANA &gt; sgcm.</vt:lpstr>
      <vt:lpstr>INFORME DE BÚSQUEDA de la secretaría general del concejo metropolitano de quito</vt:lpstr>
      <vt:lpstr>ORDENANZA No. 3050</vt:lpstr>
      <vt:lpstr>Presentación de PowerPoint</vt:lpstr>
      <vt:lpstr>ORDENANZA metropolitana No. 001, que expide el código municipal 1997.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Nelson Clemente Calderon Ruiz</dc:creator>
  <cp:lastModifiedBy>Nelson Clemente Calderon Ruiz</cp:lastModifiedBy>
  <cp:revision>28</cp:revision>
  <dcterms:created xsi:type="dcterms:W3CDTF">2022-06-02T14:25:04Z</dcterms:created>
  <dcterms:modified xsi:type="dcterms:W3CDTF">2022-06-08T21:26:36Z</dcterms:modified>
</cp:coreProperties>
</file>