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304" r:id="rId4"/>
    <p:sldId id="305" r:id="rId5"/>
    <p:sldId id="307" r:id="rId6"/>
    <p:sldId id="303" r:id="rId7"/>
    <p:sldId id="312" r:id="rId8"/>
    <p:sldId id="285" r:id="rId9"/>
    <p:sldId id="261" r:id="rId10"/>
    <p:sldId id="306" r:id="rId11"/>
    <p:sldId id="262" r:id="rId12"/>
    <p:sldId id="268" r:id="rId13"/>
    <p:sldId id="311" r:id="rId14"/>
    <p:sldId id="265" r:id="rId15"/>
    <p:sldId id="258" r:id="rId16"/>
    <p:sldId id="263" r:id="rId17"/>
    <p:sldId id="318" r:id="rId18"/>
    <p:sldId id="314" r:id="rId19"/>
    <p:sldId id="317" r:id="rId20"/>
    <p:sldId id="316" r:id="rId21"/>
    <p:sldId id="315" r:id="rId22"/>
    <p:sldId id="259" r:id="rId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Del Valle" initials="MDV" lastIdx="1" clrIdx="0">
    <p:extLst>
      <p:ext uri="{19B8F6BF-5375-455C-9EA6-DF929625EA0E}">
        <p15:presenceInfo xmlns:p15="http://schemas.microsoft.com/office/powerpoint/2012/main" userId="Monica Del Va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3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94" autoAdjust="0"/>
    <p:restoredTop sz="94249" autoAdjust="0"/>
  </p:normalViewPr>
  <p:slideViewPr>
    <p:cSldViewPr snapToGrid="0" snapToObjects="1">
      <p:cViewPr>
        <p:scale>
          <a:sx n="60" d="100"/>
          <a:sy n="60" d="100"/>
        </p:scale>
        <p:origin x="1714" y="605"/>
      </p:cViewPr>
      <p:guideLst/>
    </p:cSldViewPr>
  </p:slideViewPr>
  <p:notesTextViewPr>
    <p:cViewPr>
      <p:scale>
        <a:sx n="1" d="1"/>
        <a:sy n="1" d="1"/>
      </p:scale>
      <p:origin x="0" y="0"/>
    </p:cViewPr>
  </p:notesTextViewPr>
  <p:sorterViewPr>
    <p:cViewPr>
      <p:scale>
        <a:sx n="100" d="100"/>
        <a:sy n="100" d="100"/>
      </p:scale>
      <p:origin x="0" y="-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onica%20Del%20Valle\Desktop\datos%20hist&#243;rico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Hoja1!$D$12</c:f>
              <c:strCache>
                <c:ptCount val="1"/>
                <c:pt idx="0">
                  <c:v>Catastro</c:v>
                </c:pt>
              </c:strCache>
            </c:strRef>
          </c:tx>
          <c:spPr>
            <a:solidFill>
              <a:schemeClr val="accent1"/>
            </a:solidFill>
            <a:ln>
              <a:noFill/>
            </a:ln>
            <a:effectLst/>
          </c:spPr>
          <c:invertIfNegative val="0"/>
          <c:dLbls>
            <c:dLbl>
              <c:idx val="1"/>
              <c:layout>
                <c:manualLayout>
                  <c:x val="-1.207729468599078E-3"/>
                  <c:y val="-6.9564552241623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BE-43F8-B33D-B2E248AA29A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Hoja1!$C$13:$C$17</c:f>
              <c:numCache>
                <c:formatCode>General</c:formatCode>
                <c:ptCount val="5"/>
                <c:pt idx="0">
                  <c:v>2018</c:v>
                </c:pt>
                <c:pt idx="1">
                  <c:v>2019</c:v>
                </c:pt>
                <c:pt idx="2">
                  <c:v>2020</c:v>
                </c:pt>
                <c:pt idx="3">
                  <c:v>2021</c:v>
                </c:pt>
                <c:pt idx="4">
                  <c:v>2022</c:v>
                </c:pt>
              </c:numCache>
            </c:numRef>
          </c:cat>
          <c:val>
            <c:numRef>
              <c:f>Hoja1!$D$13:$D$17</c:f>
              <c:numCache>
                <c:formatCode>General</c:formatCode>
                <c:ptCount val="5"/>
                <c:pt idx="0">
                  <c:v>4381</c:v>
                </c:pt>
                <c:pt idx="1">
                  <c:v>4898</c:v>
                </c:pt>
                <c:pt idx="2">
                  <c:v>4827</c:v>
                </c:pt>
                <c:pt idx="3">
                  <c:v>4919</c:v>
                </c:pt>
                <c:pt idx="4">
                  <c:v>5527</c:v>
                </c:pt>
              </c:numCache>
            </c:numRef>
          </c:val>
          <c:extLst>
            <c:ext xmlns:c16="http://schemas.microsoft.com/office/drawing/2014/chart" uri="{C3380CC4-5D6E-409C-BE32-E72D297353CC}">
              <c16:uniqueId val="{00000001-98BE-43F8-B33D-B2E248AA29A2}"/>
            </c:ext>
          </c:extLst>
        </c:ser>
        <c:dLbls>
          <c:showLegendKey val="0"/>
          <c:showVal val="0"/>
          <c:showCatName val="0"/>
          <c:showSerName val="0"/>
          <c:showPercent val="0"/>
          <c:showBubbleSize val="0"/>
        </c:dLbls>
        <c:gapWidth val="219"/>
        <c:axId val="831403776"/>
        <c:axId val="831403360"/>
      </c:barChart>
      <c:lineChart>
        <c:grouping val="standard"/>
        <c:varyColors val="0"/>
        <c:ser>
          <c:idx val="1"/>
          <c:order val="1"/>
          <c:tx>
            <c:strRef>
              <c:f>Hoja1!$E$12</c:f>
              <c:strCache>
                <c:ptCount val="1"/>
                <c:pt idx="0">
                  <c:v>% crecimiento anual</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15:layout>
                    <c:manualLayout>
                      <c:w val="0.10299057393063454"/>
                      <c:h val="9.754730397835025E-2"/>
                    </c:manualLayout>
                  </c15:layout>
                </c:ext>
                <c:ext xmlns:c16="http://schemas.microsoft.com/office/drawing/2014/chart" uri="{C3380CC4-5D6E-409C-BE32-E72D297353CC}">
                  <c16:uniqueId val="{00000000-65B9-4964-B0EF-786FB91767FE}"/>
                </c:ext>
              </c:extLst>
            </c:dLbl>
            <c:dLbl>
              <c:idx val="1"/>
              <c:layout>
                <c:manualLayout>
                  <c:x val="3.5024154589372025E-2"/>
                  <c:y val="0.109765919912691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BE-43F8-B33D-B2E248AA29A2}"/>
                </c:ext>
              </c:extLst>
            </c:dLbl>
            <c:dLbl>
              <c:idx val="2"/>
              <c:layout>
                <c:manualLayout>
                  <c:x val="1.570048309178744E-2"/>
                  <c:y val="2.1656553372928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BE-43F8-B33D-B2E248AA29A2}"/>
                </c:ext>
              </c:extLst>
            </c:dLbl>
            <c:dLbl>
              <c:idx val="3"/>
              <c:layout>
                <c:manualLayout>
                  <c:x val="2.4641902553084558E-2"/>
                  <c:y val="-2.0109534900546788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rgbClr val="FF0000"/>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15:layout>
                    <c:manualLayout>
                      <c:w val="7.3450471772835604E-2"/>
                      <c:h val="9.4453510639360388E-2"/>
                    </c:manualLayout>
                  </c15:layout>
                </c:ext>
                <c:ext xmlns:c16="http://schemas.microsoft.com/office/drawing/2014/chart" uri="{C3380CC4-5D6E-409C-BE32-E72D297353CC}">
                  <c16:uniqueId val="{00000005-98BE-43F8-B33D-B2E248AA29A2}"/>
                </c:ext>
              </c:extLst>
            </c:dLbl>
            <c:dLbl>
              <c:idx val="4"/>
              <c:layout>
                <c:manualLayout>
                  <c:x val="-1.0869565217391304E-2"/>
                  <c:y val="9.9001386847675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BE-43F8-B33D-B2E248AA29A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Hoja1!$C$13:$C$17</c:f>
              <c:numCache>
                <c:formatCode>General</c:formatCode>
                <c:ptCount val="5"/>
                <c:pt idx="0">
                  <c:v>2018</c:v>
                </c:pt>
                <c:pt idx="1">
                  <c:v>2019</c:v>
                </c:pt>
                <c:pt idx="2">
                  <c:v>2020</c:v>
                </c:pt>
                <c:pt idx="3">
                  <c:v>2021</c:v>
                </c:pt>
                <c:pt idx="4">
                  <c:v>2022</c:v>
                </c:pt>
              </c:numCache>
            </c:numRef>
          </c:cat>
          <c:val>
            <c:numRef>
              <c:f>Hoja1!$E$13:$E$17</c:f>
              <c:numCache>
                <c:formatCode>0.0%</c:formatCode>
                <c:ptCount val="5"/>
                <c:pt idx="0" formatCode="General">
                  <c:v>0</c:v>
                </c:pt>
                <c:pt idx="1">
                  <c:v>0.10555328705594121</c:v>
                </c:pt>
                <c:pt idx="2">
                  <c:v>-1.4708928941371453E-2</c:v>
                </c:pt>
                <c:pt idx="3">
                  <c:v>1.870298841227892E-2</c:v>
                </c:pt>
                <c:pt idx="4">
                  <c:v>0.11000542789940293</c:v>
                </c:pt>
              </c:numCache>
            </c:numRef>
          </c:val>
          <c:smooth val="0"/>
          <c:extLst>
            <c:ext xmlns:c16="http://schemas.microsoft.com/office/drawing/2014/chart" uri="{C3380CC4-5D6E-409C-BE32-E72D297353CC}">
              <c16:uniqueId val="{00000002-98BE-43F8-B33D-B2E248AA29A2}"/>
            </c:ext>
          </c:extLst>
        </c:ser>
        <c:dLbls>
          <c:showLegendKey val="0"/>
          <c:showVal val="0"/>
          <c:showCatName val="0"/>
          <c:showSerName val="0"/>
          <c:showPercent val="0"/>
          <c:showBubbleSize val="0"/>
        </c:dLbls>
        <c:marker val="1"/>
        <c:smooth val="0"/>
        <c:axId val="698354240"/>
        <c:axId val="840855488"/>
      </c:lineChart>
      <c:catAx>
        <c:axId val="83140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831403360"/>
        <c:crosses val="autoZero"/>
        <c:auto val="1"/>
        <c:lblAlgn val="ctr"/>
        <c:lblOffset val="100"/>
        <c:noMultiLvlLbl val="0"/>
      </c:catAx>
      <c:valAx>
        <c:axId val="831403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831403776"/>
        <c:crosses val="autoZero"/>
        <c:crossBetween val="between"/>
      </c:valAx>
      <c:valAx>
        <c:axId val="84085548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98354240"/>
        <c:crosses val="max"/>
        <c:crossBetween val="between"/>
      </c:valAx>
      <c:catAx>
        <c:axId val="698354240"/>
        <c:scaling>
          <c:orientation val="minMax"/>
        </c:scaling>
        <c:delete val="1"/>
        <c:axPos val="b"/>
        <c:numFmt formatCode="General" sourceLinked="1"/>
        <c:majorTickMark val="out"/>
        <c:minorTickMark val="none"/>
        <c:tickLblPos val="nextTo"/>
        <c:crossAx val="8408554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A7DE34-20B7-461C-B7F4-5D004844F362}" type="doc">
      <dgm:prSet loTypeId="urn:microsoft.com/office/officeart/2008/layout/PictureAccentList" loCatId="list" qsTypeId="urn:microsoft.com/office/officeart/2005/8/quickstyle/simple1" qsCatId="simple" csTypeId="urn:microsoft.com/office/officeart/2005/8/colors/accent5_4" csCatId="accent5" phldr="1"/>
      <dgm:spPr/>
      <dgm:t>
        <a:bodyPr/>
        <a:lstStyle/>
        <a:p>
          <a:endParaRPr lang="es-EC"/>
        </a:p>
      </dgm:t>
    </dgm:pt>
    <dgm:pt modelId="{6E681A0F-DF09-4807-8F3B-050F83D9F8F9}">
      <dgm:prSet phldrT="[Texto]"/>
      <dgm:spPr/>
      <dgm:t>
        <a:bodyPr/>
        <a:lstStyle/>
        <a:p>
          <a:r>
            <a:rPr lang="es-EC" dirty="0"/>
            <a:t>Reglamento Turístico de Alimentos y Bebidas – Restaurante (EJEMPLO)</a:t>
          </a:r>
        </a:p>
      </dgm:t>
    </dgm:pt>
    <dgm:pt modelId="{E51C26D8-2A52-414B-8648-42CB97A18878}" type="parTrans" cxnId="{60D6F5ED-D736-4ED0-870D-9655CB44C8C1}">
      <dgm:prSet/>
      <dgm:spPr/>
      <dgm:t>
        <a:bodyPr/>
        <a:lstStyle/>
        <a:p>
          <a:endParaRPr lang="es-EC"/>
        </a:p>
      </dgm:t>
    </dgm:pt>
    <dgm:pt modelId="{5E5F134A-4ADA-435D-81B9-B99D85B9A6F0}" type="sibTrans" cxnId="{60D6F5ED-D736-4ED0-870D-9655CB44C8C1}">
      <dgm:prSet/>
      <dgm:spPr/>
      <dgm:t>
        <a:bodyPr/>
        <a:lstStyle/>
        <a:p>
          <a:endParaRPr lang="es-EC"/>
        </a:p>
      </dgm:t>
    </dgm:pt>
    <dgm:pt modelId="{2075AB95-BA6E-41D6-965A-D23A8EB982BE}" type="pres">
      <dgm:prSet presAssocID="{61A7DE34-20B7-461C-B7F4-5D004844F362}" presName="layout" presStyleCnt="0">
        <dgm:presLayoutVars>
          <dgm:chMax/>
          <dgm:chPref/>
          <dgm:dir/>
          <dgm:animOne val="branch"/>
          <dgm:animLvl val="lvl"/>
          <dgm:resizeHandles/>
        </dgm:presLayoutVars>
      </dgm:prSet>
      <dgm:spPr/>
    </dgm:pt>
    <dgm:pt modelId="{3F0FCEE1-F175-49E4-87CF-CBE2CCCB18C3}" type="pres">
      <dgm:prSet presAssocID="{6E681A0F-DF09-4807-8F3B-050F83D9F8F9}" presName="root" presStyleCnt="0">
        <dgm:presLayoutVars>
          <dgm:chMax/>
          <dgm:chPref val="4"/>
        </dgm:presLayoutVars>
      </dgm:prSet>
      <dgm:spPr/>
    </dgm:pt>
    <dgm:pt modelId="{55D53E57-40DA-4245-A9AC-EBA0F8A5B5D8}" type="pres">
      <dgm:prSet presAssocID="{6E681A0F-DF09-4807-8F3B-050F83D9F8F9}" presName="rootComposite" presStyleCnt="0">
        <dgm:presLayoutVars/>
      </dgm:prSet>
      <dgm:spPr/>
    </dgm:pt>
    <dgm:pt modelId="{99AF7C6E-8090-4ED0-8D43-554DEEF18D21}" type="pres">
      <dgm:prSet presAssocID="{6E681A0F-DF09-4807-8F3B-050F83D9F8F9}" presName="rootText" presStyleLbl="node0" presStyleIdx="0" presStyleCnt="1" custScaleY="128329">
        <dgm:presLayoutVars>
          <dgm:chMax/>
          <dgm:chPref val="4"/>
        </dgm:presLayoutVars>
      </dgm:prSet>
      <dgm:spPr/>
    </dgm:pt>
    <dgm:pt modelId="{AD200EF4-877C-4D42-A3ED-3BCA6AE78F65}" type="pres">
      <dgm:prSet presAssocID="{6E681A0F-DF09-4807-8F3B-050F83D9F8F9}" presName="childShape" presStyleCnt="0">
        <dgm:presLayoutVars>
          <dgm:chMax val="0"/>
          <dgm:chPref val="0"/>
        </dgm:presLayoutVars>
      </dgm:prSet>
      <dgm:spPr/>
    </dgm:pt>
  </dgm:ptLst>
  <dgm:cxnLst>
    <dgm:cxn modelId="{981CA700-63C2-4FC3-89F2-EB302618241B}" type="presOf" srcId="{6E681A0F-DF09-4807-8F3B-050F83D9F8F9}" destId="{99AF7C6E-8090-4ED0-8D43-554DEEF18D21}" srcOrd="0" destOrd="0" presId="urn:microsoft.com/office/officeart/2008/layout/PictureAccentList"/>
    <dgm:cxn modelId="{ABFB774D-F48D-4BA8-933B-7A873A0A78B5}" type="presOf" srcId="{61A7DE34-20B7-461C-B7F4-5D004844F362}" destId="{2075AB95-BA6E-41D6-965A-D23A8EB982BE}" srcOrd="0" destOrd="0" presId="urn:microsoft.com/office/officeart/2008/layout/PictureAccentList"/>
    <dgm:cxn modelId="{60D6F5ED-D736-4ED0-870D-9655CB44C8C1}" srcId="{61A7DE34-20B7-461C-B7F4-5D004844F362}" destId="{6E681A0F-DF09-4807-8F3B-050F83D9F8F9}" srcOrd="0" destOrd="0" parTransId="{E51C26D8-2A52-414B-8648-42CB97A18878}" sibTransId="{5E5F134A-4ADA-435D-81B9-B99D85B9A6F0}"/>
    <dgm:cxn modelId="{E0E09828-AF1C-493D-ABD5-215052E0E757}" type="presParOf" srcId="{2075AB95-BA6E-41D6-965A-D23A8EB982BE}" destId="{3F0FCEE1-F175-49E4-87CF-CBE2CCCB18C3}" srcOrd="0" destOrd="0" presId="urn:microsoft.com/office/officeart/2008/layout/PictureAccentList"/>
    <dgm:cxn modelId="{716F0355-B78C-4A73-AF34-9018A10091DB}" type="presParOf" srcId="{3F0FCEE1-F175-49E4-87CF-CBE2CCCB18C3}" destId="{55D53E57-40DA-4245-A9AC-EBA0F8A5B5D8}" srcOrd="0" destOrd="0" presId="urn:microsoft.com/office/officeart/2008/layout/PictureAccentList"/>
    <dgm:cxn modelId="{6DB44272-3E33-4B1C-863F-0CA572DA0090}" type="presParOf" srcId="{55D53E57-40DA-4245-A9AC-EBA0F8A5B5D8}" destId="{99AF7C6E-8090-4ED0-8D43-554DEEF18D21}" srcOrd="0" destOrd="0" presId="urn:microsoft.com/office/officeart/2008/layout/PictureAccentList"/>
    <dgm:cxn modelId="{CA384E09-5C5F-4600-A932-6A9695ED5D1B}" type="presParOf" srcId="{3F0FCEE1-F175-49E4-87CF-CBE2CCCB18C3}" destId="{AD200EF4-877C-4D42-A3ED-3BCA6AE78F6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14310C-36FB-4116-B108-DB2B76782A8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06AA6C8A-D524-43F1-8CF4-D4B90DAB72E9}">
      <dgm:prSet phldrT="[Texto]" custT="1"/>
      <dgm:spPr/>
      <dgm:t>
        <a:bodyPr/>
        <a:lstStyle/>
        <a:p>
          <a:pPr algn="just"/>
          <a:r>
            <a:rPr lang="es-EC" sz="14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t>
          </a:r>
          <a:r>
            <a:rPr lang="es-EC" sz="1400" i="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En el artículo 2 del proyecto que dice incorpórese en el artículo 1814 de Código Municipal, después numeral 4, un numeral y dos incisos anteriores al siguiente texto, en el segundo párrafo dice: </a:t>
          </a:r>
          <a:r>
            <a:rPr lang="es-EC" sz="1400" i="1" u="sng"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“en caso del administrado no finalice la declaración responsable del cumplimiento en el término establecido en el presente artículo, que es de 10 días, se entenderá como desistimiento y se procederá al archivo del trámite”, </a:t>
          </a:r>
          <a:r>
            <a:rPr lang="es-EC" sz="1400" i="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yo le solicite que se analice esta palabra de desistimiento, porque no utilizar la palabra “</a:t>
          </a:r>
          <a:r>
            <a:rPr lang="es-EC" sz="1400" i="1" u="sng"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abandono</a:t>
          </a:r>
          <a:r>
            <a:rPr lang="es-EC" sz="1400" i="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porque alguien deja activar un trámite simplemente lo deja abandonado y si se vence los 10 días debe declararse abandonado, porque la palabra desistimiento requiere una declaración de voluntad de la persona que está haciendo un trámite, que diga a la autoridad correspondiente ya quiero dejar ahí y desisto del trámite, pido que se analice la posibilidad de cambiar la palabra</a:t>
          </a:r>
          <a:r>
            <a:rPr lang="es-EC" sz="14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t>
          </a:r>
          <a:endParaRPr lang="es-EC" sz="1400" dirty="0"/>
        </a:p>
      </dgm:t>
    </dgm:pt>
    <dgm:pt modelId="{321177D0-4133-45DE-A1F8-D32EF53A9166}" type="parTrans" cxnId="{CC40A412-AE6D-43BD-8BC3-282593F3570B}">
      <dgm:prSet/>
      <dgm:spPr/>
      <dgm:t>
        <a:bodyPr/>
        <a:lstStyle/>
        <a:p>
          <a:endParaRPr lang="es-EC"/>
        </a:p>
      </dgm:t>
    </dgm:pt>
    <dgm:pt modelId="{EDA909D4-90E5-47B2-973A-05C24BC3453F}" type="sibTrans" cxnId="{CC40A412-AE6D-43BD-8BC3-282593F3570B}">
      <dgm:prSet/>
      <dgm:spPr/>
      <dgm:t>
        <a:bodyPr/>
        <a:lstStyle/>
        <a:p>
          <a:endParaRPr lang="es-EC"/>
        </a:p>
      </dgm:t>
    </dgm:pt>
    <dgm:pt modelId="{8BF1CE3D-026B-467D-9DE0-C88ECDE91211}">
      <dgm:prSet phldrT="[Texto]"/>
      <dgm:spPr/>
      <dgm:t>
        <a:bodyPr/>
        <a:lstStyle/>
        <a:p>
          <a:pPr algn="just">
            <a:buNone/>
          </a:pPr>
          <a:r>
            <a:rPr lang="es-EC" b="1" dirty="0">
              <a:solidFill>
                <a:srgbClr val="00000A"/>
              </a:solidFill>
              <a:latin typeface="Calibri" panose="020F0502020204030204" pitchFamily="34" charset="0"/>
              <a:ea typeface="SimSun" panose="02010600030101010101" pitchFamily="2" charset="-122"/>
              <a:cs typeface="Calibri" panose="020F0502020204030204" pitchFamily="34" charset="0"/>
            </a:rPr>
            <a:t>Se acoge</a:t>
          </a:r>
          <a:r>
            <a:rPr lang="es-EC"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r>
            <a:rPr lang="es-EC"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lo solicitado, por cuanto </a:t>
          </a:r>
          <a:r>
            <a:rPr lang="es-EC" dirty="0">
              <a:effectLst/>
              <a:latin typeface="Calibri" panose="020F0502020204030204" pitchFamily="34" charset="0"/>
              <a:ea typeface="Calibri" panose="020F0502020204030204" pitchFamily="34" charset="0"/>
              <a:cs typeface="Times New Roman" panose="02020603050405020304" pitchFamily="18" charset="0"/>
            </a:rPr>
            <a:t>ofrece claridad en la aplicación de este precepto legal; y, no afecta al fondo de la propuesta normativa ni al espíritu del proyecto de ordenanza; que es, la simplificación del proceso de regulación de las actividades turísticas sujetas actualmente al procedimiento ordinario.</a:t>
          </a:r>
          <a:endParaRPr lang="es-EC" dirty="0"/>
        </a:p>
      </dgm:t>
    </dgm:pt>
    <dgm:pt modelId="{2B971ED7-3D81-4779-9E3B-589D1A7E7DFE}" type="parTrans" cxnId="{FC93A7C6-1200-409B-A116-DE83D8C0EFC9}">
      <dgm:prSet/>
      <dgm:spPr/>
      <dgm:t>
        <a:bodyPr/>
        <a:lstStyle/>
        <a:p>
          <a:endParaRPr lang="es-EC"/>
        </a:p>
      </dgm:t>
    </dgm:pt>
    <dgm:pt modelId="{A038952E-66C8-438E-AA6C-9D6354788481}" type="sibTrans" cxnId="{FC93A7C6-1200-409B-A116-DE83D8C0EFC9}">
      <dgm:prSet/>
      <dgm:spPr/>
      <dgm:t>
        <a:bodyPr/>
        <a:lstStyle/>
        <a:p>
          <a:endParaRPr lang="es-EC"/>
        </a:p>
      </dgm:t>
    </dgm:pt>
    <dgm:pt modelId="{04811133-1547-444A-8216-9F8BDDE7ACEE}" type="pres">
      <dgm:prSet presAssocID="{5C14310C-36FB-4116-B108-DB2B76782A8D}" presName="vert0" presStyleCnt="0">
        <dgm:presLayoutVars>
          <dgm:dir/>
          <dgm:animOne val="branch"/>
          <dgm:animLvl val="lvl"/>
        </dgm:presLayoutVars>
      </dgm:prSet>
      <dgm:spPr/>
    </dgm:pt>
    <dgm:pt modelId="{5EDF3046-E8D8-4B08-A26C-35B9C3DDE8E1}" type="pres">
      <dgm:prSet presAssocID="{06AA6C8A-D524-43F1-8CF4-D4B90DAB72E9}" presName="thickLine" presStyleLbl="alignNode1" presStyleIdx="0" presStyleCnt="1"/>
      <dgm:spPr/>
    </dgm:pt>
    <dgm:pt modelId="{98C1988D-48E2-4067-B58B-B6F118D6AE9C}" type="pres">
      <dgm:prSet presAssocID="{06AA6C8A-D524-43F1-8CF4-D4B90DAB72E9}" presName="horz1" presStyleCnt="0"/>
      <dgm:spPr/>
    </dgm:pt>
    <dgm:pt modelId="{204D63BD-EB39-4B11-B319-2DD6F3873F8E}" type="pres">
      <dgm:prSet presAssocID="{06AA6C8A-D524-43F1-8CF4-D4B90DAB72E9}" presName="tx1" presStyleLbl="revTx" presStyleIdx="0" presStyleCnt="2" custScaleX="255754"/>
      <dgm:spPr/>
    </dgm:pt>
    <dgm:pt modelId="{60F2D4B3-700B-4D1B-A666-1EDC3DC6B474}" type="pres">
      <dgm:prSet presAssocID="{06AA6C8A-D524-43F1-8CF4-D4B90DAB72E9}" presName="vert1" presStyleCnt="0"/>
      <dgm:spPr/>
    </dgm:pt>
    <dgm:pt modelId="{F0B039DA-9987-496C-9002-E6E85BCD17DC}" type="pres">
      <dgm:prSet presAssocID="{8BF1CE3D-026B-467D-9DE0-C88ECDE91211}" presName="vertSpace2a" presStyleCnt="0"/>
      <dgm:spPr/>
    </dgm:pt>
    <dgm:pt modelId="{F9FEC5DB-3B4A-4DF8-95E0-3233F370E49D}" type="pres">
      <dgm:prSet presAssocID="{8BF1CE3D-026B-467D-9DE0-C88ECDE91211}" presName="horz2" presStyleCnt="0"/>
      <dgm:spPr/>
    </dgm:pt>
    <dgm:pt modelId="{652CC30F-C8D3-400B-B343-4BA50A6C4C74}" type="pres">
      <dgm:prSet presAssocID="{8BF1CE3D-026B-467D-9DE0-C88ECDE91211}" presName="horzSpace2" presStyleCnt="0"/>
      <dgm:spPr/>
    </dgm:pt>
    <dgm:pt modelId="{40D0F158-14B8-4F13-986E-0D26595F54A5}" type="pres">
      <dgm:prSet presAssocID="{8BF1CE3D-026B-467D-9DE0-C88ECDE91211}" presName="tx2" presStyleLbl="revTx" presStyleIdx="1" presStyleCnt="2"/>
      <dgm:spPr/>
    </dgm:pt>
    <dgm:pt modelId="{A54BA748-4623-4304-A053-84F36C7A4668}" type="pres">
      <dgm:prSet presAssocID="{8BF1CE3D-026B-467D-9DE0-C88ECDE91211}" presName="vert2" presStyleCnt="0"/>
      <dgm:spPr/>
    </dgm:pt>
    <dgm:pt modelId="{35CCE180-D22E-46C0-BC19-D483D687FF58}" type="pres">
      <dgm:prSet presAssocID="{8BF1CE3D-026B-467D-9DE0-C88ECDE91211}" presName="thinLine2b" presStyleLbl="callout" presStyleIdx="0" presStyleCnt="1"/>
      <dgm:spPr/>
    </dgm:pt>
    <dgm:pt modelId="{A44CDFD3-6A99-4587-8F57-0C61E956C717}" type="pres">
      <dgm:prSet presAssocID="{8BF1CE3D-026B-467D-9DE0-C88ECDE91211}" presName="vertSpace2b" presStyleCnt="0"/>
      <dgm:spPr/>
    </dgm:pt>
  </dgm:ptLst>
  <dgm:cxnLst>
    <dgm:cxn modelId="{CC40A412-AE6D-43BD-8BC3-282593F3570B}" srcId="{5C14310C-36FB-4116-B108-DB2B76782A8D}" destId="{06AA6C8A-D524-43F1-8CF4-D4B90DAB72E9}" srcOrd="0" destOrd="0" parTransId="{321177D0-4133-45DE-A1F8-D32EF53A9166}" sibTransId="{EDA909D4-90E5-47B2-973A-05C24BC3453F}"/>
    <dgm:cxn modelId="{1968A67A-5D1D-4B9A-966A-67E15929C448}" type="presOf" srcId="{8BF1CE3D-026B-467D-9DE0-C88ECDE91211}" destId="{40D0F158-14B8-4F13-986E-0D26595F54A5}" srcOrd="0" destOrd="0" presId="urn:microsoft.com/office/officeart/2008/layout/LinedList"/>
    <dgm:cxn modelId="{F8BD18BA-224C-40B2-A862-A864AECF6B46}" type="presOf" srcId="{06AA6C8A-D524-43F1-8CF4-D4B90DAB72E9}" destId="{204D63BD-EB39-4B11-B319-2DD6F3873F8E}" srcOrd="0" destOrd="0" presId="urn:microsoft.com/office/officeart/2008/layout/LinedList"/>
    <dgm:cxn modelId="{FC93A7C6-1200-409B-A116-DE83D8C0EFC9}" srcId="{06AA6C8A-D524-43F1-8CF4-D4B90DAB72E9}" destId="{8BF1CE3D-026B-467D-9DE0-C88ECDE91211}" srcOrd="0" destOrd="0" parTransId="{2B971ED7-3D81-4779-9E3B-589D1A7E7DFE}" sibTransId="{A038952E-66C8-438E-AA6C-9D6354788481}"/>
    <dgm:cxn modelId="{E28C14FB-26FA-4A12-9B49-59306C7BB0EA}" type="presOf" srcId="{5C14310C-36FB-4116-B108-DB2B76782A8D}" destId="{04811133-1547-444A-8216-9F8BDDE7ACEE}" srcOrd="0" destOrd="0" presId="urn:microsoft.com/office/officeart/2008/layout/LinedList"/>
    <dgm:cxn modelId="{37CDAD03-56AA-4251-8761-36A5091BD084}" type="presParOf" srcId="{04811133-1547-444A-8216-9F8BDDE7ACEE}" destId="{5EDF3046-E8D8-4B08-A26C-35B9C3DDE8E1}" srcOrd="0" destOrd="0" presId="urn:microsoft.com/office/officeart/2008/layout/LinedList"/>
    <dgm:cxn modelId="{05003DD7-9B22-4672-9E99-8669B846ACA2}" type="presParOf" srcId="{04811133-1547-444A-8216-9F8BDDE7ACEE}" destId="{98C1988D-48E2-4067-B58B-B6F118D6AE9C}" srcOrd="1" destOrd="0" presId="urn:microsoft.com/office/officeart/2008/layout/LinedList"/>
    <dgm:cxn modelId="{A50CC94B-A9C9-4634-96E1-D508CAB5ECDA}" type="presParOf" srcId="{98C1988D-48E2-4067-B58B-B6F118D6AE9C}" destId="{204D63BD-EB39-4B11-B319-2DD6F3873F8E}" srcOrd="0" destOrd="0" presId="urn:microsoft.com/office/officeart/2008/layout/LinedList"/>
    <dgm:cxn modelId="{25759C69-7516-4D85-9E0C-21D15CB51AA0}" type="presParOf" srcId="{98C1988D-48E2-4067-B58B-B6F118D6AE9C}" destId="{60F2D4B3-700B-4D1B-A666-1EDC3DC6B474}" srcOrd="1" destOrd="0" presId="urn:microsoft.com/office/officeart/2008/layout/LinedList"/>
    <dgm:cxn modelId="{CD230547-5114-458C-8C93-BDDF0577F644}" type="presParOf" srcId="{60F2D4B3-700B-4D1B-A666-1EDC3DC6B474}" destId="{F0B039DA-9987-496C-9002-E6E85BCD17DC}" srcOrd="0" destOrd="0" presId="urn:microsoft.com/office/officeart/2008/layout/LinedList"/>
    <dgm:cxn modelId="{A916DCBD-26D8-4F8D-927A-6B58FCBA3B0B}" type="presParOf" srcId="{60F2D4B3-700B-4D1B-A666-1EDC3DC6B474}" destId="{F9FEC5DB-3B4A-4DF8-95E0-3233F370E49D}" srcOrd="1" destOrd="0" presId="urn:microsoft.com/office/officeart/2008/layout/LinedList"/>
    <dgm:cxn modelId="{DB47F4C7-D63C-4F48-9512-DAEA3138B0F5}" type="presParOf" srcId="{F9FEC5DB-3B4A-4DF8-95E0-3233F370E49D}" destId="{652CC30F-C8D3-400B-B343-4BA50A6C4C74}" srcOrd="0" destOrd="0" presId="urn:microsoft.com/office/officeart/2008/layout/LinedList"/>
    <dgm:cxn modelId="{5DEABFCE-6914-4BA4-B80D-1730DB94D3DA}" type="presParOf" srcId="{F9FEC5DB-3B4A-4DF8-95E0-3233F370E49D}" destId="{40D0F158-14B8-4F13-986E-0D26595F54A5}" srcOrd="1" destOrd="0" presId="urn:microsoft.com/office/officeart/2008/layout/LinedList"/>
    <dgm:cxn modelId="{B56DA9FB-6141-4E31-ACEF-B2B304050821}" type="presParOf" srcId="{F9FEC5DB-3B4A-4DF8-95E0-3233F370E49D}" destId="{A54BA748-4623-4304-A053-84F36C7A4668}" srcOrd="2" destOrd="0" presId="urn:microsoft.com/office/officeart/2008/layout/LinedList"/>
    <dgm:cxn modelId="{67F82CF2-A0FD-4AB9-85D8-E4796FF3A06A}" type="presParOf" srcId="{60F2D4B3-700B-4D1B-A666-1EDC3DC6B474}" destId="{35CCE180-D22E-46C0-BC19-D483D687FF58}" srcOrd="2" destOrd="0" presId="urn:microsoft.com/office/officeart/2008/layout/LinedList"/>
    <dgm:cxn modelId="{161C9C1E-28DB-467A-ACA3-41DD9FF7B292}" type="presParOf" srcId="{60F2D4B3-700B-4D1B-A666-1EDC3DC6B474}" destId="{A44CDFD3-6A99-4587-8F57-0C61E956C717}"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14310C-36FB-4116-B108-DB2B76782A8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06AA6C8A-D524-43F1-8CF4-D4B90DAB72E9}">
      <dgm:prSet phldrT="[Texto]" custT="1"/>
      <dgm:spPr/>
      <dgm:t>
        <a:bodyPr/>
        <a:lstStyle/>
        <a:p>
          <a:r>
            <a:rPr lang="es-EC" sz="11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t>
          </a:r>
          <a:r>
            <a:rPr lang="es-EC" sz="1100" i="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Solicito la actualización de los informes técnicos en el caso de que el proyecto sufra modificaciones, antes de ser presentado en el segundo debate y acoger las observaciones que estén pendientes de los mismos.</a:t>
          </a:r>
          <a:endParaRPr lang="es-EC" sz="1100" dirty="0"/>
        </a:p>
      </dgm:t>
    </dgm:pt>
    <dgm:pt modelId="{321177D0-4133-45DE-A1F8-D32EF53A9166}" type="parTrans" cxnId="{CC40A412-AE6D-43BD-8BC3-282593F3570B}">
      <dgm:prSet/>
      <dgm:spPr/>
      <dgm:t>
        <a:bodyPr/>
        <a:lstStyle/>
        <a:p>
          <a:endParaRPr lang="es-EC"/>
        </a:p>
      </dgm:t>
    </dgm:pt>
    <dgm:pt modelId="{EDA909D4-90E5-47B2-973A-05C24BC3453F}" type="sibTrans" cxnId="{CC40A412-AE6D-43BD-8BC3-282593F3570B}">
      <dgm:prSet/>
      <dgm:spPr/>
      <dgm:t>
        <a:bodyPr/>
        <a:lstStyle/>
        <a:p>
          <a:endParaRPr lang="es-EC"/>
        </a:p>
      </dgm:t>
    </dgm:pt>
    <dgm:pt modelId="{3FB33342-B057-4E12-A56D-326C58D16A04}">
      <dgm:prSet/>
      <dgm:spPr/>
      <dgm:t>
        <a:bodyPr/>
        <a:lstStyle/>
        <a:p>
          <a:pPr algn="just"/>
          <a:r>
            <a:rPr lang="es-ES" b="1" dirty="0">
              <a:solidFill>
                <a:srgbClr val="00000A"/>
              </a:solidFill>
              <a:effectLst/>
              <a:latin typeface="Calibri" panose="020F0502020204030204" pitchFamily="34" charset="0"/>
              <a:ea typeface="SimSun" panose="02010600030101010101" pitchFamily="2" charset="-122"/>
            </a:rPr>
            <a:t>Se acoge: </a:t>
          </a:r>
          <a:r>
            <a:rPr lang="es-ES" dirty="0">
              <a:solidFill>
                <a:srgbClr val="00000A"/>
              </a:solidFill>
              <a:effectLst/>
              <a:latin typeface="Calibri" panose="020F0502020204030204" pitchFamily="34" charset="0"/>
              <a:ea typeface="SimSun" panose="02010600030101010101" pitchFamily="2" charset="-122"/>
            </a:rPr>
            <a:t>Se realizó la actualización del informe de la EPMGDT –Quito Turismo; por haber acogido la solicitud del señor concejal Marco Collaguazo</a:t>
          </a:r>
          <a:endParaRPr lang="es-EC" dirty="0">
            <a:solidFill>
              <a:srgbClr val="00000A"/>
            </a:solidFill>
            <a:effectLst/>
            <a:latin typeface="Calibri" panose="020F0502020204030204" pitchFamily="34" charset="0"/>
            <a:ea typeface="SimSun" panose="02010600030101010101" pitchFamily="2" charset="-122"/>
          </a:endParaRPr>
        </a:p>
      </dgm:t>
    </dgm:pt>
    <dgm:pt modelId="{816B7537-2831-456D-ADD4-D7DFAFA1A600}" type="parTrans" cxnId="{CC78748B-92C9-47FD-B36C-65C76065E195}">
      <dgm:prSet/>
      <dgm:spPr/>
      <dgm:t>
        <a:bodyPr/>
        <a:lstStyle/>
        <a:p>
          <a:endParaRPr lang="es-EC"/>
        </a:p>
      </dgm:t>
    </dgm:pt>
    <dgm:pt modelId="{76D72B38-5246-4D86-BB68-A2689234C556}" type="sibTrans" cxnId="{CC78748B-92C9-47FD-B36C-65C76065E195}">
      <dgm:prSet/>
      <dgm:spPr/>
      <dgm:t>
        <a:bodyPr/>
        <a:lstStyle/>
        <a:p>
          <a:endParaRPr lang="es-EC"/>
        </a:p>
      </dgm:t>
    </dgm:pt>
    <dgm:pt modelId="{27E29071-4404-4505-98E6-D7BC072C0CB8}">
      <dgm:prSet custT="1"/>
      <dgm:spPr/>
      <dgm:t>
        <a:bodyPr/>
        <a:lstStyle/>
        <a:p>
          <a:r>
            <a:rPr lang="es-EC" sz="1000" i="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Realizar una socialización exhaustiva con actores particulares, Asociaciones, Cámaras y universidades, respecto del proyecto de esta forma podemos aprovechar las oportunidades del sector de la mejor manera. Es importante que los registros de asistencia sean anexados al presente proyecto de Ordenanza.</a:t>
          </a:r>
        </a:p>
      </dgm:t>
    </dgm:pt>
    <dgm:pt modelId="{2CC8F13A-625A-4746-819F-99729131678A}" type="parTrans" cxnId="{EA39DE4D-A036-4F3E-84A4-C6778008ADC8}">
      <dgm:prSet/>
      <dgm:spPr/>
      <dgm:t>
        <a:bodyPr/>
        <a:lstStyle/>
        <a:p>
          <a:endParaRPr lang="es-EC"/>
        </a:p>
      </dgm:t>
    </dgm:pt>
    <dgm:pt modelId="{92E67E8F-A232-4CA0-8E27-59F92DC691DE}" type="sibTrans" cxnId="{EA39DE4D-A036-4F3E-84A4-C6778008ADC8}">
      <dgm:prSet/>
      <dgm:spPr/>
      <dgm:t>
        <a:bodyPr/>
        <a:lstStyle/>
        <a:p>
          <a:endParaRPr lang="es-EC"/>
        </a:p>
      </dgm:t>
    </dgm:pt>
    <dgm:pt modelId="{ECB0250D-31E6-40D3-ADD2-AC4ECBA3EAF2}">
      <dgm:prSet/>
      <dgm:spPr/>
      <dgm:t>
        <a:bodyPr/>
        <a:lstStyle/>
        <a:p>
          <a:pPr algn="just"/>
          <a:r>
            <a:rPr lang="es-ES" b="1" dirty="0">
              <a:solidFill>
                <a:srgbClr val="00000A"/>
              </a:solidFill>
              <a:effectLst/>
              <a:latin typeface="Calibri" panose="020F0502020204030204" pitchFamily="34" charset="0"/>
              <a:ea typeface="SimSun" panose="02010600030101010101" pitchFamily="2" charset="-122"/>
            </a:rPr>
            <a:t>Se cumple: </a:t>
          </a:r>
          <a:r>
            <a:rPr lang="es-ES" dirty="0">
              <a:solidFill>
                <a:srgbClr val="00000A"/>
              </a:solidFill>
              <a:effectLst/>
              <a:latin typeface="Calibri" panose="020F0502020204030204" pitchFamily="34" charset="0"/>
              <a:ea typeface="SimSun" panose="02010600030101010101" pitchFamily="2" charset="-122"/>
            </a:rPr>
            <a:t>Quito Turismo realiza cada 2 meses la socialización con el sector turístico de las acciones que se realizan </a:t>
          </a:r>
          <a:r>
            <a:rPr lang="es-ES" dirty="0">
              <a:solidFill>
                <a:srgbClr val="00000A"/>
              </a:solidFill>
              <a:latin typeface="Calibri" panose="020F0502020204030204" pitchFamily="34" charset="0"/>
              <a:ea typeface="SimSun" panose="02010600030101010101" pitchFamily="2" charset="-122"/>
            </a:rPr>
            <a:t>desde la empresa, incluyendo las actualizaciones de la normativa turística.</a:t>
          </a:r>
          <a:endParaRPr lang="es-EC" dirty="0">
            <a:solidFill>
              <a:srgbClr val="00000A"/>
            </a:solidFill>
            <a:effectLst/>
            <a:latin typeface="Calibri" panose="020F0502020204030204" pitchFamily="34" charset="0"/>
            <a:ea typeface="SimSun" panose="02010600030101010101" pitchFamily="2" charset="-122"/>
          </a:endParaRPr>
        </a:p>
      </dgm:t>
    </dgm:pt>
    <dgm:pt modelId="{A9D2720D-76F2-448C-9F7E-5A09E1FE5136}" type="parTrans" cxnId="{3C6BEB28-81AC-4C84-BE4C-367F4D125CBB}">
      <dgm:prSet/>
      <dgm:spPr/>
      <dgm:t>
        <a:bodyPr/>
        <a:lstStyle/>
        <a:p>
          <a:endParaRPr lang="es-EC"/>
        </a:p>
      </dgm:t>
    </dgm:pt>
    <dgm:pt modelId="{99397418-CD2B-4BEF-AF0C-E03191B87445}" type="sibTrans" cxnId="{3C6BEB28-81AC-4C84-BE4C-367F4D125CBB}">
      <dgm:prSet/>
      <dgm:spPr/>
      <dgm:t>
        <a:bodyPr/>
        <a:lstStyle/>
        <a:p>
          <a:endParaRPr lang="es-EC"/>
        </a:p>
      </dgm:t>
    </dgm:pt>
    <dgm:pt modelId="{16E78743-9060-4521-B359-11C40DEF3183}">
      <dgm:prSet/>
      <dgm:spPr/>
      <dgm:t>
        <a:bodyPr/>
        <a:lstStyle/>
        <a:p>
          <a:r>
            <a:rPr lang="es-EC" i="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Evaluar la posibilidad de que otras económicas actividades económicas fuera del turismo que no cuenten procedimientos previstos en el proyecto, también sean incluidas</a:t>
          </a:r>
          <a:r>
            <a:rPr lang="es-EC"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t>
          </a:r>
        </a:p>
      </dgm:t>
    </dgm:pt>
    <dgm:pt modelId="{5EF5DF6B-7B1F-4CD5-A83F-EFB35A0F55E7}" type="parTrans" cxnId="{E9C0F8ED-95EF-496A-85CD-B6B572B07FAA}">
      <dgm:prSet/>
      <dgm:spPr/>
      <dgm:t>
        <a:bodyPr/>
        <a:lstStyle/>
        <a:p>
          <a:endParaRPr lang="es-EC"/>
        </a:p>
      </dgm:t>
    </dgm:pt>
    <dgm:pt modelId="{67AD89D4-D8EB-484F-8946-C96A43A8FDCD}" type="sibTrans" cxnId="{E9C0F8ED-95EF-496A-85CD-B6B572B07FAA}">
      <dgm:prSet/>
      <dgm:spPr/>
      <dgm:t>
        <a:bodyPr/>
        <a:lstStyle/>
        <a:p>
          <a:endParaRPr lang="es-EC"/>
        </a:p>
      </dgm:t>
    </dgm:pt>
    <dgm:pt modelId="{90DDC2D7-DE8F-48EA-B2A4-76AAFD6C0F33}">
      <dgm:prSet/>
      <dgm:spPr/>
      <dgm:t>
        <a:bodyPr/>
        <a:lstStyle/>
        <a:p>
          <a:pPr algn="just"/>
          <a:r>
            <a:rPr lang="es-ES" b="1" dirty="0">
              <a:solidFill>
                <a:srgbClr val="00000A"/>
              </a:solidFill>
              <a:effectLst/>
              <a:latin typeface="Calibri" panose="020F0502020204030204" pitchFamily="34" charset="0"/>
              <a:ea typeface="SimSun" panose="02010600030101010101" pitchFamily="2" charset="-122"/>
            </a:rPr>
            <a:t>No se acoge: </a:t>
          </a:r>
          <a:r>
            <a:rPr lang="es-EC" dirty="0">
              <a:effectLst/>
              <a:latin typeface="Calibri" panose="020F0502020204030204" pitchFamily="34" charset="0"/>
              <a:ea typeface="Calibri" panose="020F0502020204030204" pitchFamily="34" charset="0"/>
              <a:cs typeface="Times New Roman" panose="02020603050405020304" pitchFamily="18" charset="0"/>
            </a:rPr>
            <a:t>El proyecto propuesto busca la eliminación de la inspección previa en materia de turismo; ya, que las mismas son las únicas que se encuentran sujetas a la obligatoriedad de inspección previa en el proceso ordinario.</a:t>
          </a:r>
          <a:endParaRPr lang="es-EC" dirty="0">
            <a:solidFill>
              <a:srgbClr val="00000A"/>
            </a:solidFill>
            <a:effectLst/>
            <a:latin typeface="Calibri" panose="020F0502020204030204" pitchFamily="34" charset="0"/>
            <a:ea typeface="SimSun" panose="02010600030101010101" pitchFamily="2" charset="-122"/>
          </a:endParaRPr>
        </a:p>
      </dgm:t>
    </dgm:pt>
    <dgm:pt modelId="{BB1AFD8B-1CE1-4269-AF68-EB2F6A4FE5F6}" type="parTrans" cxnId="{7382FB7E-2EB5-4E82-8B3B-B1E9F5755643}">
      <dgm:prSet/>
      <dgm:spPr/>
      <dgm:t>
        <a:bodyPr/>
        <a:lstStyle/>
        <a:p>
          <a:endParaRPr lang="es-EC"/>
        </a:p>
      </dgm:t>
    </dgm:pt>
    <dgm:pt modelId="{883421CE-52D7-4D60-8FA6-3B12F31BCE3F}" type="sibTrans" cxnId="{7382FB7E-2EB5-4E82-8B3B-B1E9F5755643}">
      <dgm:prSet/>
      <dgm:spPr/>
      <dgm:t>
        <a:bodyPr/>
        <a:lstStyle/>
        <a:p>
          <a:endParaRPr lang="es-EC"/>
        </a:p>
      </dgm:t>
    </dgm:pt>
    <dgm:pt modelId="{04811133-1547-444A-8216-9F8BDDE7ACEE}" type="pres">
      <dgm:prSet presAssocID="{5C14310C-36FB-4116-B108-DB2B76782A8D}" presName="vert0" presStyleCnt="0">
        <dgm:presLayoutVars>
          <dgm:dir/>
          <dgm:animOne val="branch"/>
          <dgm:animLvl val="lvl"/>
        </dgm:presLayoutVars>
      </dgm:prSet>
      <dgm:spPr/>
    </dgm:pt>
    <dgm:pt modelId="{5EDF3046-E8D8-4B08-A26C-35B9C3DDE8E1}" type="pres">
      <dgm:prSet presAssocID="{06AA6C8A-D524-43F1-8CF4-D4B90DAB72E9}" presName="thickLine" presStyleLbl="alignNode1" presStyleIdx="0" presStyleCnt="3"/>
      <dgm:spPr/>
    </dgm:pt>
    <dgm:pt modelId="{98C1988D-48E2-4067-B58B-B6F118D6AE9C}" type="pres">
      <dgm:prSet presAssocID="{06AA6C8A-D524-43F1-8CF4-D4B90DAB72E9}" presName="horz1" presStyleCnt="0"/>
      <dgm:spPr/>
    </dgm:pt>
    <dgm:pt modelId="{204D63BD-EB39-4B11-B319-2DD6F3873F8E}" type="pres">
      <dgm:prSet presAssocID="{06AA6C8A-D524-43F1-8CF4-D4B90DAB72E9}" presName="tx1" presStyleLbl="revTx" presStyleIdx="0" presStyleCnt="6"/>
      <dgm:spPr/>
    </dgm:pt>
    <dgm:pt modelId="{60F2D4B3-700B-4D1B-A666-1EDC3DC6B474}" type="pres">
      <dgm:prSet presAssocID="{06AA6C8A-D524-43F1-8CF4-D4B90DAB72E9}" presName="vert1" presStyleCnt="0"/>
      <dgm:spPr/>
    </dgm:pt>
    <dgm:pt modelId="{4D20DE6C-3B06-4E4C-B640-B7D21234E2F3}" type="pres">
      <dgm:prSet presAssocID="{3FB33342-B057-4E12-A56D-326C58D16A04}" presName="vertSpace2a" presStyleCnt="0"/>
      <dgm:spPr/>
    </dgm:pt>
    <dgm:pt modelId="{907BF13F-152F-4D09-8A12-30E6C891AC7B}" type="pres">
      <dgm:prSet presAssocID="{3FB33342-B057-4E12-A56D-326C58D16A04}" presName="horz2" presStyleCnt="0"/>
      <dgm:spPr/>
    </dgm:pt>
    <dgm:pt modelId="{831AB30B-8135-49CE-A229-372F9D32CFE7}" type="pres">
      <dgm:prSet presAssocID="{3FB33342-B057-4E12-A56D-326C58D16A04}" presName="horzSpace2" presStyleCnt="0"/>
      <dgm:spPr/>
    </dgm:pt>
    <dgm:pt modelId="{80E2949D-D4E5-4606-B81B-50660145454B}" type="pres">
      <dgm:prSet presAssocID="{3FB33342-B057-4E12-A56D-326C58D16A04}" presName="tx2" presStyleLbl="revTx" presStyleIdx="1" presStyleCnt="6"/>
      <dgm:spPr/>
    </dgm:pt>
    <dgm:pt modelId="{01E064FE-B3D8-49C5-81EE-4DC2FD43081A}" type="pres">
      <dgm:prSet presAssocID="{3FB33342-B057-4E12-A56D-326C58D16A04}" presName="vert2" presStyleCnt="0"/>
      <dgm:spPr/>
    </dgm:pt>
    <dgm:pt modelId="{F2D3B3A6-D072-43C8-8D6D-728A5C8693CE}" type="pres">
      <dgm:prSet presAssocID="{3FB33342-B057-4E12-A56D-326C58D16A04}" presName="thinLine2b" presStyleLbl="callout" presStyleIdx="0" presStyleCnt="3"/>
      <dgm:spPr/>
    </dgm:pt>
    <dgm:pt modelId="{1802A2B3-2391-4A5F-8B91-56C43CE25509}" type="pres">
      <dgm:prSet presAssocID="{3FB33342-B057-4E12-A56D-326C58D16A04}" presName="vertSpace2b" presStyleCnt="0"/>
      <dgm:spPr/>
    </dgm:pt>
    <dgm:pt modelId="{FB86DEF7-FC8D-46D6-8E9C-7AF98B296C1B}" type="pres">
      <dgm:prSet presAssocID="{27E29071-4404-4505-98E6-D7BC072C0CB8}" presName="thickLine" presStyleLbl="alignNode1" presStyleIdx="1" presStyleCnt="3"/>
      <dgm:spPr/>
    </dgm:pt>
    <dgm:pt modelId="{9F05A9AC-B5CC-4018-B68C-FF146E06D0A6}" type="pres">
      <dgm:prSet presAssocID="{27E29071-4404-4505-98E6-D7BC072C0CB8}" presName="horz1" presStyleCnt="0"/>
      <dgm:spPr/>
    </dgm:pt>
    <dgm:pt modelId="{A056164D-67F0-4EE2-A105-FAAEAC3FE6DB}" type="pres">
      <dgm:prSet presAssocID="{27E29071-4404-4505-98E6-D7BC072C0CB8}" presName="tx1" presStyleLbl="revTx" presStyleIdx="2" presStyleCnt="6"/>
      <dgm:spPr/>
    </dgm:pt>
    <dgm:pt modelId="{77BE5985-9AA1-43D7-BA65-345757AC45D2}" type="pres">
      <dgm:prSet presAssocID="{27E29071-4404-4505-98E6-D7BC072C0CB8}" presName="vert1" presStyleCnt="0"/>
      <dgm:spPr/>
    </dgm:pt>
    <dgm:pt modelId="{9B482778-59FF-41C9-8F64-A7EE1389FDE1}" type="pres">
      <dgm:prSet presAssocID="{ECB0250D-31E6-40D3-ADD2-AC4ECBA3EAF2}" presName="vertSpace2a" presStyleCnt="0"/>
      <dgm:spPr/>
    </dgm:pt>
    <dgm:pt modelId="{492F5D9C-7238-4C04-BF76-19A0CCB4760D}" type="pres">
      <dgm:prSet presAssocID="{ECB0250D-31E6-40D3-ADD2-AC4ECBA3EAF2}" presName="horz2" presStyleCnt="0"/>
      <dgm:spPr/>
    </dgm:pt>
    <dgm:pt modelId="{E096CA00-4252-47D2-9570-CF79C45293F6}" type="pres">
      <dgm:prSet presAssocID="{ECB0250D-31E6-40D3-ADD2-AC4ECBA3EAF2}" presName="horzSpace2" presStyleCnt="0"/>
      <dgm:spPr/>
    </dgm:pt>
    <dgm:pt modelId="{5600E640-C9CE-4A33-B385-0D590EB249C3}" type="pres">
      <dgm:prSet presAssocID="{ECB0250D-31E6-40D3-ADD2-AC4ECBA3EAF2}" presName="tx2" presStyleLbl="revTx" presStyleIdx="3" presStyleCnt="6"/>
      <dgm:spPr/>
    </dgm:pt>
    <dgm:pt modelId="{FC9C8421-0E93-43E6-81C5-99B9D52306FF}" type="pres">
      <dgm:prSet presAssocID="{ECB0250D-31E6-40D3-ADD2-AC4ECBA3EAF2}" presName="vert2" presStyleCnt="0"/>
      <dgm:spPr/>
    </dgm:pt>
    <dgm:pt modelId="{3601299F-653E-4132-BD3E-E90BA86F914A}" type="pres">
      <dgm:prSet presAssocID="{ECB0250D-31E6-40D3-ADD2-AC4ECBA3EAF2}" presName="thinLine2b" presStyleLbl="callout" presStyleIdx="1" presStyleCnt="3"/>
      <dgm:spPr/>
    </dgm:pt>
    <dgm:pt modelId="{6A593FB3-1F89-47C5-B8B1-86CB51DE1034}" type="pres">
      <dgm:prSet presAssocID="{ECB0250D-31E6-40D3-ADD2-AC4ECBA3EAF2}" presName="vertSpace2b" presStyleCnt="0"/>
      <dgm:spPr/>
    </dgm:pt>
    <dgm:pt modelId="{28EDDA35-C9E3-46A5-8F51-0EFC850FB6D7}" type="pres">
      <dgm:prSet presAssocID="{16E78743-9060-4521-B359-11C40DEF3183}" presName="thickLine" presStyleLbl="alignNode1" presStyleIdx="2" presStyleCnt="3"/>
      <dgm:spPr/>
    </dgm:pt>
    <dgm:pt modelId="{784EF7F3-0A64-47C3-8864-66F60323035E}" type="pres">
      <dgm:prSet presAssocID="{16E78743-9060-4521-B359-11C40DEF3183}" presName="horz1" presStyleCnt="0"/>
      <dgm:spPr/>
    </dgm:pt>
    <dgm:pt modelId="{DC98E856-C15E-4BF4-AA85-C4CE8AA8EF5F}" type="pres">
      <dgm:prSet presAssocID="{16E78743-9060-4521-B359-11C40DEF3183}" presName="tx1" presStyleLbl="revTx" presStyleIdx="4" presStyleCnt="6"/>
      <dgm:spPr/>
    </dgm:pt>
    <dgm:pt modelId="{2B2D53C6-462A-4166-A0AA-8EE4F924B323}" type="pres">
      <dgm:prSet presAssocID="{16E78743-9060-4521-B359-11C40DEF3183}" presName="vert1" presStyleCnt="0"/>
      <dgm:spPr/>
    </dgm:pt>
    <dgm:pt modelId="{855CE859-F033-4D7F-B72F-DC45D958F6F5}" type="pres">
      <dgm:prSet presAssocID="{90DDC2D7-DE8F-48EA-B2A4-76AAFD6C0F33}" presName="vertSpace2a" presStyleCnt="0"/>
      <dgm:spPr/>
    </dgm:pt>
    <dgm:pt modelId="{98F0A0DB-75EB-430D-97BE-C2A6070BB1CF}" type="pres">
      <dgm:prSet presAssocID="{90DDC2D7-DE8F-48EA-B2A4-76AAFD6C0F33}" presName="horz2" presStyleCnt="0"/>
      <dgm:spPr/>
    </dgm:pt>
    <dgm:pt modelId="{0B718D2F-CB6C-4F53-999E-E915B31F4A43}" type="pres">
      <dgm:prSet presAssocID="{90DDC2D7-DE8F-48EA-B2A4-76AAFD6C0F33}" presName="horzSpace2" presStyleCnt="0"/>
      <dgm:spPr/>
    </dgm:pt>
    <dgm:pt modelId="{1059ADDB-4D3F-4CCF-ABB3-9DDC734F3AFA}" type="pres">
      <dgm:prSet presAssocID="{90DDC2D7-DE8F-48EA-B2A4-76AAFD6C0F33}" presName="tx2" presStyleLbl="revTx" presStyleIdx="5" presStyleCnt="6"/>
      <dgm:spPr/>
    </dgm:pt>
    <dgm:pt modelId="{1C36820A-2E79-4770-800E-DAE91F37DA38}" type="pres">
      <dgm:prSet presAssocID="{90DDC2D7-DE8F-48EA-B2A4-76AAFD6C0F33}" presName="vert2" presStyleCnt="0"/>
      <dgm:spPr/>
    </dgm:pt>
    <dgm:pt modelId="{E4778889-7895-419C-A3E5-96072AAE393C}" type="pres">
      <dgm:prSet presAssocID="{90DDC2D7-DE8F-48EA-B2A4-76AAFD6C0F33}" presName="thinLine2b" presStyleLbl="callout" presStyleIdx="2" presStyleCnt="3"/>
      <dgm:spPr/>
    </dgm:pt>
    <dgm:pt modelId="{701C658A-906F-4B59-9735-5552F9686F23}" type="pres">
      <dgm:prSet presAssocID="{90DDC2D7-DE8F-48EA-B2A4-76AAFD6C0F33}" presName="vertSpace2b" presStyleCnt="0"/>
      <dgm:spPr/>
    </dgm:pt>
  </dgm:ptLst>
  <dgm:cxnLst>
    <dgm:cxn modelId="{CC40A412-AE6D-43BD-8BC3-282593F3570B}" srcId="{5C14310C-36FB-4116-B108-DB2B76782A8D}" destId="{06AA6C8A-D524-43F1-8CF4-D4B90DAB72E9}" srcOrd="0" destOrd="0" parTransId="{321177D0-4133-45DE-A1F8-D32EF53A9166}" sibTransId="{EDA909D4-90E5-47B2-973A-05C24BC3453F}"/>
    <dgm:cxn modelId="{3C6BEB28-81AC-4C84-BE4C-367F4D125CBB}" srcId="{27E29071-4404-4505-98E6-D7BC072C0CB8}" destId="{ECB0250D-31E6-40D3-ADD2-AC4ECBA3EAF2}" srcOrd="0" destOrd="0" parTransId="{A9D2720D-76F2-448C-9F7E-5A09E1FE5136}" sibTransId="{99397418-CD2B-4BEF-AF0C-E03191B87445}"/>
    <dgm:cxn modelId="{BC383163-26F2-433E-A5AE-F903B8DB392B}" type="presOf" srcId="{ECB0250D-31E6-40D3-ADD2-AC4ECBA3EAF2}" destId="{5600E640-C9CE-4A33-B385-0D590EB249C3}" srcOrd="0" destOrd="0" presId="urn:microsoft.com/office/officeart/2008/layout/LinedList"/>
    <dgm:cxn modelId="{EA39DE4D-A036-4F3E-84A4-C6778008ADC8}" srcId="{5C14310C-36FB-4116-B108-DB2B76782A8D}" destId="{27E29071-4404-4505-98E6-D7BC072C0CB8}" srcOrd="1" destOrd="0" parTransId="{2CC8F13A-625A-4746-819F-99729131678A}" sibTransId="{92E67E8F-A232-4CA0-8E27-59F92DC691DE}"/>
    <dgm:cxn modelId="{7382FB7E-2EB5-4E82-8B3B-B1E9F5755643}" srcId="{16E78743-9060-4521-B359-11C40DEF3183}" destId="{90DDC2D7-DE8F-48EA-B2A4-76AAFD6C0F33}" srcOrd="0" destOrd="0" parTransId="{BB1AFD8B-1CE1-4269-AF68-EB2F6A4FE5F6}" sibTransId="{883421CE-52D7-4D60-8FA6-3B12F31BCE3F}"/>
    <dgm:cxn modelId="{CC78748B-92C9-47FD-B36C-65C76065E195}" srcId="{06AA6C8A-D524-43F1-8CF4-D4B90DAB72E9}" destId="{3FB33342-B057-4E12-A56D-326C58D16A04}" srcOrd="0" destOrd="0" parTransId="{816B7537-2831-456D-ADD4-D7DFAFA1A600}" sibTransId="{76D72B38-5246-4D86-BB68-A2689234C556}"/>
    <dgm:cxn modelId="{85551391-4838-4E4B-A642-16C22A5FF0E2}" type="presOf" srcId="{90DDC2D7-DE8F-48EA-B2A4-76AAFD6C0F33}" destId="{1059ADDB-4D3F-4CCF-ABB3-9DDC734F3AFA}" srcOrd="0" destOrd="0" presId="urn:microsoft.com/office/officeart/2008/layout/LinedList"/>
    <dgm:cxn modelId="{4C5C8B97-38EF-4E86-9F67-27EE20C8F8FF}" type="presOf" srcId="{16E78743-9060-4521-B359-11C40DEF3183}" destId="{DC98E856-C15E-4BF4-AA85-C4CE8AA8EF5F}" srcOrd="0" destOrd="0" presId="urn:microsoft.com/office/officeart/2008/layout/LinedList"/>
    <dgm:cxn modelId="{DBB427AE-6093-4CF7-866D-248B7BF842CB}" type="presOf" srcId="{27E29071-4404-4505-98E6-D7BC072C0CB8}" destId="{A056164D-67F0-4EE2-A105-FAAEAC3FE6DB}" srcOrd="0" destOrd="0" presId="urn:microsoft.com/office/officeart/2008/layout/LinedList"/>
    <dgm:cxn modelId="{F8BD18BA-224C-40B2-A862-A864AECF6B46}" type="presOf" srcId="{06AA6C8A-D524-43F1-8CF4-D4B90DAB72E9}" destId="{204D63BD-EB39-4B11-B319-2DD6F3873F8E}" srcOrd="0" destOrd="0" presId="urn:microsoft.com/office/officeart/2008/layout/LinedList"/>
    <dgm:cxn modelId="{80E11ECD-1A66-4014-9251-0F3F0F1CC0F0}" type="presOf" srcId="{3FB33342-B057-4E12-A56D-326C58D16A04}" destId="{80E2949D-D4E5-4606-B81B-50660145454B}" srcOrd="0" destOrd="0" presId="urn:microsoft.com/office/officeart/2008/layout/LinedList"/>
    <dgm:cxn modelId="{E9C0F8ED-95EF-496A-85CD-B6B572B07FAA}" srcId="{5C14310C-36FB-4116-B108-DB2B76782A8D}" destId="{16E78743-9060-4521-B359-11C40DEF3183}" srcOrd="2" destOrd="0" parTransId="{5EF5DF6B-7B1F-4CD5-A83F-EFB35A0F55E7}" sibTransId="{67AD89D4-D8EB-484F-8946-C96A43A8FDCD}"/>
    <dgm:cxn modelId="{E28C14FB-26FA-4A12-9B49-59306C7BB0EA}" type="presOf" srcId="{5C14310C-36FB-4116-B108-DB2B76782A8D}" destId="{04811133-1547-444A-8216-9F8BDDE7ACEE}" srcOrd="0" destOrd="0" presId="urn:microsoft.com/office/officeart/2008/layout/LinedList"/>
    <dgm:cxn modelId="{37CDAD03-56AA-4251-8761-36A5091BD084}" type="presParOf" srcId="{04811133-1547-444A-8216-9F8BDDE7ACEE}" destId="{5EDF3046-E8D8-4B08-A26C-35B9C3DDE8E1}" srcOrd="0" destOrd="0" presId="urn:microsoft.com/office/officeart/2008/layout/LinedList"/>
    <dgm:cxn modelId="{05003DD7-9B22-4672-9E99-8669B846ACA2}" type="presParOf" srcId="{04811133-1547-444A-8216-9F8BDDE7ACEE}" destId="{98C1988D-48E2-4067-B58B-B6F118D6AE9C}" srcOrd="1" destOrd="0" presId="urn:microsoft.com/office/officeart/2008/layout/LinedList"/>
    <dgm:cxn modelId="{A50CC94B-A9C9-4634-96E1-D508CAB5ECDA}" type="presParOf" srcId="{98C1988D-48E2-4067-B58B-B6F118D6AE9C}" destId="{204D63BD-EB39-4B11-B319-2DD6F3873F8E}" srcOrd="0" destOrd="0" presId="urn:microsoft.com/office/officeart/2008/layout/LinedList"/>
    <dgm:cxn modelId="{25759C69-7516-4D85-9E0C-21D15CB51AA0}" type="presParOf" srcId="{98C1988D-48E2-4067-B58B-B6F118D6AE9C}" destId="{60F2D4B3-700B-4D1B-A666-1EDC3DC6B474}" srcOrd="1" destOrd="0" presId="urn:microsoft.com/office/officeart/2008/layout/LinedList"/>
    <dgm:cxn modelId="{EA09F04C-684D-445C-BCD9-C22446ABB445}" type="presParOf" srcId="{60F2D4B3-700B-4D1B-A666-1EDC3DC6B474}" destId="{4D20DE6C-3B06-4E4C-B640-B7D21234E2F3}" srcOrd="0" destOrd="0" presId="urn:microsoft.com/office/officeart/2008/layout/LinedList"/>
    <dgm:cxn modelId="{DB08CE32-3C4B-4100-8471-C45EEA917851}" type="presParOf" srcId="{60F2D4B3-700B-4D1B-A666-1EDC3DC6B474}" destId="{907BF13F-152F-4D09-8A12-30E6C891AC7B}" srcOrd="1" destOrd="0" presId="urn:microsoft.com/office/officeart/2008/layout/LinedList"/>
    <dgm:cxn modelId="{7340D40A-FA29-4008-A13F-15DF0D48D1F0}" type="presParOf" srcId="{907BF13F-152F-4D09-8A12-30E6C891AC7B}" destId="{831AB30B-8135-49CE-A229-372F9D32CFE7}" srcOrd="0" destOrd="0" presId="urn:microsoft.com/office/officeart/2008/layout/LinedList"/>
    <dgm:cxn modelId="{8CEAF65C-92C3-472A-8FF9-25F2C13A7082}" type="presParOf" srcId="{907BF13F-152F-4D09-8A12-30E6C891AC7B}" destId="{80E2949D-D4E5-4606-B81B-50660145454B}" srcOrd="1" destOrd="0" presId="urn:microsoft.com/office/officeart/2008/layout/LinedList"/>
    <dgm:cxn modelId="{49E7EA3E-24E0-4E04-A857-02B98064EBFE}" type="presParOf" srcId="{907BF13F-152F-4D09-8A12-30E6C891AC7B}" destId="{01E064FE-B3D8-49C5-81EE-4DC2FD43081A}" srcOrd="2" destOrd="0" presId="urn:microsoft.com/office/officeart/2008/layout/LinedList"/>
    <dgm:cxn modelId="{D28DC091-9AED-471C-8CFF-18BEC072D36E}" type="presParOf" srcId="{60F2D4B3-700B-4D1B-A666-1EDC3DC6B474}" destId="{F2D3B3A6-D072-43C8-8D6D-728A5C8693CE}" srcOrd="2" destOrd="0" presId="urn:microsoft.com/office/officeart/2008/layout/LinedList"/>
    <dgm:cxn modelId="{AD076EBA-5274-4780-A7D9-A8D0D1847C80}" type="presParOf" srcId="{60F2D4B3-700B-4D1B-A666-1EDC3DC6B474}" destId="{1802A2B3-2391-4A5F-8B91-56C43CE25509}" srcOrd="3" destOrd="0" presId="urn:microsoft.com/office/officeart/2008/layout/LinedList"/>
    <dgm:cxn modelId="{AC397D2A-3AE2-48B4-95A2-9B602CDD8CAF}" type="presParOf" srcId="{04811133-1547-444A-8216-9F8BDDE7ACEE}" destId="{FB86DEF7-FC8D-46D6-8E9C-7AF98B296C1B}" srcOrd="2" destOrd="0" presId="urn:microsoft.com/office/officeart/2008/layout/LinedList"/>
    <dgm:cxn modelId="{E42071EE-E5EC-4943-852B-2B07BBC4E5BD}" type="presParOf" srcId="{04811133-1547-444A-8216-9F8BDDE7ACEE}" destId="{9F05A9AC-B5CC-4018-B68C-FF146E06D0A6}" srcOrd="3" destOrd="0" presId="urn:microsoft.com/office/officeart/2008/layout/LinedList"/>
    <dgm:cxn modelId="{F4B034BC-AE46-4DFC-A36B-6D67EF7EA516}" type="presParOf" srcId="{9F05A9AC-B5CC-4018-B68C-FF146E06D0A6}" destId="{A056164D-67F0-4EE2-A105-FAAEAC3FE6DB}" srcOrd="0" destOrd="0" presId="urn:microsoft.com/office/officeart/2008/layout/LinedList"/>
    <dgm:cxn modelId="{A9EB3447-9660-458A-9F8B-E06B9C8465B2}" type="presParOf" srcId="{9F05A9AC-B5CC-4018-B68C-FF146E06D0A6}" destId="{77BE5985-9AA1-43D7-BA65-345757AC45D2}" srcOrd="1" destOrd="0" presId="urn:microsoft.com/office/officeart/2008/layout/LinedList"/>
    <dgm:cxn modelId="{F990571D-76E5-4CA7-A4F3-81942EC2EE86}" type="presParOf" srcId="{77BE5985-9AA1-43D7-BA65-345757AC45D2}" destId="{9B482778-59FF-41C9-8F64-A7EE1389FDE1}" srcOrd="0" destOrd="0" presId="urn:microsoft.com/office/officeart/2008/layout/LinedList"/>
    <dgm:cxn modelId="{9135D970-7999-4A0E-B12E-C58F6275A97D}" type="presParOf" srcId="{77BE5985-9AA1-43D7-BA65-345757AC45D2}" destId="{492F5D9C-7238-4C04-BF76-19A0CCB4760D}" srcOrd="1" destOrd="0" presId="urn:microsoft.com/office/officeart/2008/layout/LinedList"/>
    <dgm:cxn modelId="{D2878E44-7477-4BC9-9DAD-706EC4B1B121}" type="presParOf" srcId="{492F5D9C-7238-4C04-BF76-19A0CCB4760D}" destId="{E096CA00-4252-47D2-9570-CF79C45293F6}" srcOrd="0" destOrd="0" presId="urn:microsoft.com/office/officeart/2008/layout/LinedList"/>
    <dgm:cxn modelId="{46FA0EB5-17A5-45A1-88DF-FE72DE2FEECC}" type="presParOf" srcId="{492F5D9C-7238-4C04-BF76-19A0CCB4760D}" destId="{5600E640-C9CE-4A33-B385-0D590EB249C3}" srcOrd="1" destOrd="0" presId="urn:microsoft.com/office/officeart/2008/layout/LinedList"/>
    <dgm:cxn modelId="{9CA66C47-E746-451E-815E-528E5D612E1E}" type="presParOf" srcId="{492F5D9C-7238-4C04-BF76-19A0CCB4760D}" destId="{FC9C8421-0E93-43E6-81C5-99B9D52306FF}" srcOrd="2" destOrd="0" presId="urn:microsoft.com/office/officeart/2008/layout/LinedList"/>
    <dgm:cxn modelId="{C296CA2B-0FEE-4FAE-A0B8-9102D3E71C47}" type="presParOf" srcId="{77BE5985-9AA1-43D7-BA65-345757AC45D2}" destId="{3601299F-653E-4132-BD3E-E90BA86F914A}" srcOrd="2" destOrd="0" presId="urn:microsoft.com/office/officeart/2008/layout/LinedList"/>
    <dgm:cxn modelId="{BD123F1C-BE98-4321-8752-D5CFF775D999}" type="presParOf" srcId="{77BE5985-9AA1-43D7-BA65-345757AC45D2}" destId="{6A593FB3-1F89-47C5-B8B1-86CB51DE1034}" srcOrd="3" destOrd="0" presId="urn:microsoft.com/office/officeart/2008/layout/LinedList"/>
    <dgm:cxn modelId="{C75EF98A-31EF-4CB4-9FCE-5744DFFE1EC3}" type="presParOf" srcId="{04811133-1547-444A-8216-9F8BDDE7ACEE}" destId="{28EDDA35-C9E3-46A5-8F51-0EFC850FB6D7}" srcOrd="4" destOrd="0" presId="urn:microsoft.com/office/officeart/2008/layout/LinedList"/>
    <dgm:cxn modelId="{CEAC4361-12DA-4BE6-A630-26E1FE0789A5}" type="presParOf" srcId="{04811133-1547-444A-8216-9F8BDDE7ACEE}" destId="{784EF7F3-0A64-47C3-8864-66F60323035E}" srcOrd="5" destOrd="0" presId="urn:microsoft.com/office/officeart/2008/layout/LinedList"/>
    <dgm:cxn modelId="{A93C79B1-BB1F-4FEC-97A0-84591063B575}" type="presParOf" srcId="{784EF7F3-0A64-47C3-8864-66F60323035E}" destId="{DC98E856-C15E-4BF4-AA85-C4CE8AA8EF5F}" srcOrd="0" destOrd="0" presId="urn:microsoft.com/office/officeart/2008/layout/LinedList"/>
    <dgm:cxn modelId="{5741C2A2-35A9-4DE8-B310-DFA47CCC867D}" type="presParOf" srcId="{784EF7F3-0A64-47C3-8864-66F60323035E}" destId="{2B2D53C6-462A-4166-A0AA-8EE4F924B323}" srcOrd="1" destOrd="0" presId="urn:microsoft.com/office/officeart/2008/layout/LinedList"/>
    <dgm:cxn modelId="{45FCE706-6EBB-4ACC-9839-AB41B99142D2}" type="presParOf" srcId="{2B2D53C6-462A-4166-A0AA-8EE4F924B323}" destId="{855CE859-F033-4D7F-B72F-DC45D958F6F5}" srcOrd="0" destOrd="0" presId="urn:microsoft.com/office/officeart/2008/layout/LinedList"/>
    <dgm:cxn modelId="{DECDB252-3E96-4569-849B-10ED282FC615}" type="presParOf" srcId="{2B2D53C6-462A-4166-A0AA-8EE4F924B323}" destId="{98F0A0DB-75EB-430D-97BE-C2A6070BB1CF}" srcOrd="1" destOrd="0" presId="urn:microsoft.com/office/officeart/2008/layout/LinedList"/>
    <dgm:cxn modelId="{1073E2C7-36E6-4D95-89B4-5A27DCAD9B03}" type="presParOf" srcId="{98F0A0DB-75EB-430D-97BE-C2A6070BB1CF}" destId="{0B718D2F-CB6C-4F53-999E-E915B31F4A43}" srcOrd="0" destOrd="0" presId="urn:microsoft.com/office/officeart/2008/layout/LinedList"/>
    <dgm:cxn modelId="{BB0AFFD2-E7F1-4F21-94D2-E57C10079534}" type="presParOf" srcId="{98F0A0DB-75EB-430D-97BE-C2A6070BB1CF}" destId="{1059ADDB-4D3F-4CCF-ABB3-9DDC734F3AFA}" srcOrd="1" destOrd="0" presId="urn:microsoft.com/office/officeart/2008/layout/LinedList"/>
    <dgm:cxn modelId="{927EC09D-0820-44ED-8BE8-23842876B8E7}" type="presParOf" srcId="{98F0A0DB-75EB-430D-97BE-C2A6070BB1CF}" destId="{1C36820A-2E79-4770-800E-DAE91F37DA38}" srcOrd="2" destOrd="0" presId="urn:microsoft.com/office/officeart/2008/layout/LinedList"/>
    <dgm:cxn modelId="{A0C55DD3-7D83-4066-9831-08AF1D13BA43}" type="presParOf" srcId="{2B2D53C6-462A-4166-A0AA-8EE4F924B323}" destId="{E4778889-7895-419C-A3E5-96072AAE393C}" srcOrd="2" destOrd="0" presId="urn:microsoft.com/office/officeart/2008/layout/LinedList"/>
    <dgm:cxn modelId="{FAC48DA2-A258-456A-8C88-032D096E2EA9}" type="presParOf" srcId="{2B2D53C6-462A-4166-A0AA-8EE4F924B323}" destId="{701C658A-906F-4B59-9735-5552F9686F23}"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7D94D1-51F5-4192-9CD6-9B1471E9655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F7F2FFEC-C0ED-4810-9C2A-709072E34EBB}">
      <dgm:prSet phldrT="[Texto]"/>
      <dgm:spPr/>
      <dgm:t>
        <a:bodyPr/>
        <a:lstStyle/>
        <a:p>
          <a:pPr algn="just"/>
          <a:r>
            <a:rPr lang="es-EC" b="1" i="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t>
          </a:r>
          <a:r>
            <a:rPr lang="es-EC" i="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Me preocupa el generar un mecanismo de control específico, como está establecido en la disposición transitoria 4, de tal manera que hasta debe ser puesto en conocimiento del Concejo de los mecanismos de control. Creo que el Municipio y el Estado tiene que hacer el control respectivo, tiene que regular, pero creo que debe evaluarle esa necesidad de verificación y </a:t>
          </a:r>
          <a:r>
            <a:rPr lang="es-EC"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control permanente que esta tras esta disposición.”</a:t>
          </a:r>
          <a:endParaRPr lang="es-EC" dirty="0"/>
        </a:p>
      </dgm:t>
    </dgm:pt>
    <dgm:pt modelId="{1D4A19BD-FFEE-4E65-9801-471FBE250A32}" type="parTrans" cxnId="{3CCE7BB5-28E5-447A-948E-17340A1728A0}">
      <dgm:prSet/>
      <dgm:spPr/>
      <dgm:t>
        <a:bodyPr/>
        <a:lstStyle/>
        <a:p>
          <a:endParaRPr lang="es-EC"/>
        </a:p>
      </dgm:t>
    </dgm:pt>
    <dgm:pt modelId="{67A3FD3C-4097-4ACE-BAFB-EC97FB4F0092}" type="sibTrans" cxnId="{3CCE7BB5-28E5-447A-948E-17340A1728A0}">
      <dgm:prSet/>
      <dgm:spPr/>
      <dgm:t>
        <a:bodyPr/>
        <a:lstStyle/>
        <a:p>
          <a:endParaRPr lang="es-EC"/>
        </a:p>
      </dgm:t>
    </dgm:pt>
    <dgm:pt modelId="{D30AAFCB-B849-402E-AC41-A738BBAC0FC7}">
      <dgm:prSet phldrT="[Texto]"/>
      <dgm:spPr/>
      <dgm:t>
        <a:bodyPr/>
        <a:lstStyle/>
        <a:p>
          <a:pPr algn="just"/>
          <a:r>
            <a:rPr lang="es-EC" b="1" dirty="0"/>
            <a:t>Se aclara</a:t>
          </a:r>
          <a:r>
            <a:rPr lang="es-EC" b="0" dirty="0"/>
            <a:t>: El  proyecto de ordenanza no busca generar mecanismos de control específicos. </a:t>
          </a:r>
        </a:p>
      </dgm:t>
    </dgm:pt>
    <dgm:pt modelId="{8D3B71E4-DB58-498D-BADF-ABBA6502135F}" type="parTrans" cxnId="{DF78C24A-6F87-4168-8480-BCE1065C3301}">
      <dgm:prSet/>
      <dgm:spPr/>
      <dgm:t>
        <a:bodyPr/>
        <a:lstStyle/>
        <a:p>
          <a:endParaRPr lang="es-EC"/>
        </a:p>
      </dgm:t>
    </dgm:pt>
    <dgm:pt modelId="{0B588268-B316-4FE4-A9CF-86A792567A19}" type="sibTrans" cxnId="{DF78C24A-6F87-4168-8480-BCE1065C3301}">
      <dgm:prSet/>
      <dgm:spPr/>
      <dgm:t>
        <a:bodyPr/>
        <a:lstStyle/>
        <a:p>
          <a:endParaRPr lang="es-EC"/>
        </a:p>
      </dgm:t>
    </dgm:pt>
    <dgm:pt modelId="{EEC34CDE-1AD4-442C-8AE5-6B888F7282BC}">
      <dgm:prSet phldrT="[Texto]"/>
      <dgm:spPr/>
      <dgm:t>
        <a:bodyPr/>
        <a:lstStyle/>
        <a:p>
          <a:pPr algn="just"/>
          <a:r>
            <a:rPr lang="es-EC" b="0" dirty="0"/>
            <a:t>La disposición transitoria 4, tiene como objeto que el Concejo Metropolitano de Quito, conozca documentadamente como se ejecutan los operativos y controles posteriores por parte de la Agencia Metropolitana de Control.</a:t>
          </a:r>
        </a:p>
      </dgm:t>
    </dgm:pt>
    <dgm:pt modelId="{9116F9B0-14DE-4545-BFED-435E3D7CE468}" type="parTrans" cxnId="{4953ABF2-F073-4C18-A761-2148586BE29E}">
      <dgm:prSet/>
      <dgm:spPr/>
      <dgm:t>
        <a:bodyPr/>
        <a:lstStyle/>
        <a:p>
          <a:endParaRPr lang="es-EC"/>
        </a:p>
      </dgm:t>
    </dgm:pt>
    <dgm:pt modelId="{E66DC65D-A88A-4F81-B9D1-60B0FC54FA57}" type="sibTrans" cxnId="{4953ABF2-F073-4C18-A761-2148586BE29E}">
      <dgm:prSet/>
      <dgm:spPr/>
      <dgm:t>
        <a:bodyPr/>
        <a:lstStyle/>
        <a:p>
          <a:endParaRPr lang="es-EC"/>
        </a:p>
      </dgm:t>
    </dgm:pt>
    <dgm:pt modelId="{EF470A6D-8651-41F2-BB23-97B924286A08}" type="pres">
      <dgm:prSet presAssocID="{747D94D1-51F5-4192-9CD6-9B1471E96552}" presName="vert0" presStyleCnt="0">
        <dgm:presLayoutVars>
          <dgm:dir/>
          <dgm:animOne val="branch"/>
          <dgm:animLvl val="lvl"/>
        </dgm:presLayoutVars>
      </dgm:prSet>
      <dgm:spPr/>
    </dgm:pt>
    <dgm:pt modelId="{513D18FE-BE9E-4FF4-A540-6BC856B70106}" type="pres">
      <dgm:prSet presAssocID="{F7F2FFEC-C0ED-4810-9C2A-709072E34EBB}" presName="thickLine" presStyleLbl="alignNode1" presStyleIdx="0" presStyleCnt="1"/>
      <dgm:spPr/>
    </dgm:pt>
    <dgm:pt modelId="{65F5E2D6-BD31-47F4-B840-F6C78FE568BB}" type="pres">
      <dgm:prSet presAssocID="{F7F2FFEC-C0ED-4810-9C2A-709072E34EBB}" presName="horz1" presStyleCnt="0"/>
      <dgm:spPr/>
    </dgm:pt>
    <dgm:pt modelId="{DC7B74A8-274E-49E8-88D4-E2060D18B007}" type="pres">
      <dgm:prSet presAssocID="{F7F2FFEC-C0ED-4810-9C2A-709072E34EBB}" presName="tx1" presStyleLbl="revTx" presStyleIdx="0" presStyleCnt="3" custScaleX="228218"/>
      <dgm:spPr/>
    </dgm:pt>
    <dgm:pt modelId="{96567A61-F12D-4626-9098-9011B0F7A29C}" type="pres">
      <dgm:prSet presAssocID="{F7F2FFEC-C0ED-4810-9C2A-709072E34EBB}" presName="vert1" presStyleCnt="0"/>
      <dgm:spPr/>
    </dgm:pt>
    <dgm:pt modelId="{C51BEAA0-DFEF-48BA-A3C6-2B7EECBE6EBB}" type="pres">
      <dgm:prSet presAssocID="{D30AAFCB-B849-402E-AC41-A738BBAC0FC7}" presName="vertSpace2a" presStyleCnt="0"/>
      <dgm:spPr/>
    </dgm:pt>
    <dgm:pt modelId="{F80E58BF-8324-48AE-BC59-ACC5E53E0003}" type="pres">
      <dgm:prSet presAssocID="{D30AAFCB-B849-402E-AC41-A738BBAC0FC7}" presName="horz2" presStyleCnt="0"/>
      <dgm:spPr/>
    </dgm:pt>
    <dgm:pt modelId="{15286F4F-40C7-4AD2-8447-66BDABDE3540}" type="pres">
      <dgm:prSet presAssocID="{D30AAFCB-B849-402E-AC41-A738BBAC0FC7}" presName="horzSpace2" presStyleCnt="0"/>
      <dgm:spPr/>
    </dgm:pt>
    <dgm:pt modelId="{B189C8BE-589B-44A1-A561-98F4551D82FD}" type="pres">
      <dgm:prSet presAssocID="{D30AAFCB-B849-402E-AC41-A738BBAC0FC7}" presName="tx2" presStyleLbl="revTx" presStyleIdx="1" presStyleCnt="3" custScaleX="99072" custLinFactNeighborX="32538" custLinFactNeighborY="1442"/>
      <dgm:spPr/>
    </dgm:pt>
    <dgm:pt modelId="{6EEA9145-8AEE-4989-A86F-971FFE6F78A3}" type="pres">
      <dgm:prSet presAssocID="{D30AAFCB-B849-402E-AC41-A738BBAC0FC7}" presName="vert2" presStyleCnt="0"/>
      <dgm:spPr/>
    </dgm:pt>
    <dgm:pt modelId="{F086FF80-FC38-48C3-B7E0-116C44DD1E23}" type="pres">
      <dgm:prSet presAssocID="{D30AAFCB-B849-402E-AC41-A738BBAC0FC7}" presName="thinLine2b" presStyleLbl="callout" presStyleIdx="0" presStyleCnt="2"/>
      <dgm:spPr/>
    </dgm:pt>
    <dgm:pt modelId="{78E07714-7546-4B92-830D-1E6B23874E44}" type="pres">
      <dgm:prSet presAssocID="{D30AAFCB-B849-402E-AC41-A738BBAC0FC7}" presName="vertSpace2b" presStyleCnt="0"/>
      <dgm:spPr/>
    </dgm:pt>
    <dgm:pt modelId="{BF4F24DC-3212-4151-AF29-86528845FAA7}" type="pres">
      <dgm:prSet presAssocID="{EEC34CDE-1AD4-442C-8AE5-6B888F7282BC}" presName="horz2" presStyleCnt="0"/>
      <dgm:spPr/>
    </dgm:pt>
    <dgm:pt modelId="{4E18F2D8-832A-433B-811C-44A52731A830}" type="pres">
      <dgm:prSet presAssocID="{EEC34CDE-1AD4-442C-8AE5-6B888F7282BC}" presName="horzSpace2" presStyleCnt="0"/>
      <dgm:spPr/>
    </dgm:pt>
    <dgm:pt modelId="{105CA45A-E988-4182-951F-E82C62FB332D}" type="pres">
      <dgm:prSet presAssocID="{EEC34CDE-1AD4-442C-8AE5-6B888F7282BC}" presName="tx2" presStyleLbl="revTx" presStyleIdx="2" presStyleCnt="3" custScaleX="98938" custLinFactNeighborX="30149" custLinFactNeighborY="72"/>
      <dgm:spPr/>
    </dgm:pt>
    <dgm:pt modelId="{4CDF19C5-7CAE-4144-A3EA-6C3DAC551BD5}" type="pres">
      <dgm:prSet presAssocID="{EEC34CDE-1AD4-442C-8AE5-6B888F7282BC}" presName="vert2" presStyleCnt="0"/>
      <dgm:spPr/>
    </dgm:pt>
    <dgm:pt modelId="{FACE4898-DC0D-4B58-9A3F-CDA3ABDE83E2}" type="pres">
      <dgm:prSet presAssocID="{EEC34CDE-1AD4-442C-8AE5-6B888F7282BC}" presName="thinLine2b" presStyleLbl="callout" presStyleIdx="1" presStyleCnt="2"/>
      <dgm:spPr/>
    </dgm:pt>
    <dgm:pt modelId="{C05F37A2-F884-418E-9D8A-E46293E5E7BC}" type="pres">
      <dgm:prSet presAssocID="{EEC34CDE-1AD4-442C-8AE5-6B888F7282BC}" presName="vertSpace2b" presStyleCnt="0"/>
      <dgm:spPr/>
    </dgm:pt>
  </dgm:ptLst>
  <dgm:cxnLst>
    <dgm:cxn modelId="{28434C5F-92C5-4A7D-B4CF-9F037614957F}" type="presOf" srcId="{EEC34CDE-1AD4-442C-8AE5-6B888F7282BC}" destId="{105CA45A-E988-4182-951F-E82C62FB332D}" srcOrd="0" destOrd="0" presId="urn:microsoft.com/office/officeart/2008/layout/LinedList"/>
    <dgm:cxn modelId="{B401A062-A683-4BB3-B711-0277ECF1EEF3}" type="presOf" srcId="{747D94D1-51F5-4192-9CD6-9B1471E96552}" destId="{EF470A6D-8651-41F2-BB23-97B924286A08}" srcOrd="0" destOrd="0" presId="urn:microsoft.com/office/officeart/2008/layout/LinedList"/>
    <dgm:cxn modelId="{DF78C24A-6F87-4168-8480-BCE1065C3301}" srcId="{F7F2FFEC-C0ED-4810-9C2A-709072E34EBB}" destId="{D30AAFCB-B849-402E-AC41-A738BBAC0FC7}" srcOrd="0" destOrd="0" parTransId="{8D3B71E4-DB58-498D-BADF-ABBA6502135F}" sibTransId="{0B588268-B316-4FE4-A9CF-86A792567A19}"/>
    <dgm:cxn modelId="{3CCE7BB5-28E5-447A-948E-17340A1728A0}" srcId="{747D94D1-51F5-4192-9CD6-9B1471E96552}" destId="{F7F2FFEC-C0ED-4810-9C2A-709072E34EBB}" srcOrd="0" destOrd="0" parTransId="{1D4A19BD-FFEE-4E65-9801-471FBE250A32}" sibTransId="{67A3FD3C-4097-4ACE-BAFB-EC97FB4F0092}"/>
    <dgm:cxn modelId="{D5399FDE-DE68-4CA1-9598-F796CA49F33D}" type="presOf" srcId="{D30AAFCB-B849-402E-AC41-A738BBAC0FC7}" destId="{B189C8BE-589B-44A1-A561-98F4551D82FD}" srcOrd="0" destOrd="0" presId="urn:microsoft.com/office/officeart/2008/layout/LinedList"/>
    <dgm:cxn modelId="{B467C0E0-4976-4F1A-B43E-F35E458E1B04}" type="presOf" srcId="{F7F2FFEC-C0ED-4810-9C2A-709072E34EBB}" destId="{DC7B74A8-274E-49E8-88D4-E2060D18B007}" srcOrd="0" destOrd="0" presId="urn:microsoft.com/office/officeart/2008/layout/LinedList"/>
    <dgm:cxn modelId="{4953ABF2-F073-4C18-A761-2148586BE29E}" srcId="{F7F2FFEC-C0ED-4810-9C2A-709072E34EBB}" destId="{EEC34CDE-1AD4-442C-8AE5-6B888F7282BC}" srcOrd="1" destOrd="0" parTransId="{9116F9B0-14DE-4545-BFED-435E3D7CE468}" sibTransId="{E66DC65D-A88A-4F81-B9D1-60B0FC54FA57}"/>
    <dgm:cxn modelId="{A593B056-09EC-473D-B099-563560D4428D}" type="presParOf" srcId="{EF470A6D-8651-41F2-BB23-97B924286A08}" destId="{513D18FE-BE9E-4FF4-A540-6BC856B70106}" srcOrd="0" destOrd="0" presId="urn:microsoft.com/office/officeart/2008/layout/LinedList"/>
    <dgm:cxn modelId="{A61C54B4-43AC-4E75-978F-F4806DAAD55F}" type="presParOf" srcId="{EF470A6D-8651-41F2-BB23-97B924286A08}" destId="{65F5E2D6-BD31-47F4-B840-F6C78FE568BB}" srcOrd="1" destOrd="0" presId="urn:microsoft.com/office/officeart/2008/layout/LinedList"/>
    <dgm:cxn modelId="{F28B5CA1-3480-4892-8189-C6560318D7C0}" type="presParOf" srcId="{65F5E2D6-BD31-47F4-B840-F6C78FE568BB}" destId="{DC7B74A8-274E-49E8-88D4-E2060D18B007}" srcOrd="0" destOrd="0" presId="urn:microsoft.com/office/officeart/2008/layout/LinedList"/>
    <dgm:cxn modelId="{8668AA2E-0CD5-4AC9-8117-48509D412A87}" type="presParOf" srcId="{65F5E2D6-BD31-47F4-B840-F6C78FE568BB}" destId="{96567A61-F12D-4626-9098-9011B0F7A29C}" srcOrd="1" destOrd="0" presId="urn:microsoft.com/office/officeart/2008/layout/LinedList"/>
    <dgm:cxn modelId="{0F8705DE-FB2B-49A9-A901-C221E2A471A6}" type="presParOf" srcId="{96567A61-F12D-4626-9098-9011B0F7A29C}" destId="{C51BEAA0-DFEF-48BA-A3C6-2B7EECBE6EBB}" srcOrd="0" destOrd="0" presId="urn:microsoft.com/office/officeart/2008/layout/LinedList"/>
    <dgm:cxn modelId="{7933DF93-7A97-4CF0-ACD9-4CF38EBADDA4}" type="presParOf" srcId="{96567A61-F12D-4626-9098-9011B0F7A29C}" destId="{F80E58BF-8324-48AE-BC59-ACC5E53E0003}" srcOrd="1" destOrd="0" presId="urn:microsoft.com/office/officeart/2008/layout/LinedList"/>
    <dgm:cxn modelId="{BD3CB9AC-13AC-48A3-B63E-A30C01656AD8}" type="presParOf" srcId="{F80E58BF-8324-48AE-BC59-ACC5E53E0003}" destId="{15286F4F-40C7-4AD2-8447-66BDABDE3540}" srcOrd="0" destOrd="0" presId="urn:microsoft.com/office/officeart/2008/layout/LinedList"/>
    <dgm:cxn modelId="{27B91C0D-1B29-4314-842F-F7C6C48CA114}" type="presParOf" srcId="{F80E58BF-8324-48AE-BC59-ACC5E53E0003}" destId="{B189C8BE-589B-44A1-A561-98F4551D82FD}" srcOrd="1" destOrd="0" presId="urn:microsoft.com/office/officeart/2008/layout/LinedList"/>
    <dgm:cxn modelId="{B03FBBF4-A47E-42D6-88DA-CF0B6AAA1227}" type="presParOf" srcId="{F80E58BF-8324-48AE-BC59-ACC5E53E0003}" destId="{6EEA9145-8AEE-4989-A86F-971FFE6F78A3}" srcOrd="2" destOrd="0" presId="urn:microsoft.com/office/officeart/2008/layout/LinedList"/>
    <dgm:cxn modelId="{347E6E32-0434-4403-9DCC-0D72F264FA2F}" type="presParOf" srcId="{96567A61-F12D-4626-9098-9011B0F7A29C}" destId="{F086FF80-FC38-48C3-B7E0-116C44DD1E23}" srcOrd="2" destOrd="0" presId="urn:microsoft.com/office/officeart/2008/layout/LinedList"/>
    <dgm:cxn modelId="{973100D8-4253-49A2-9662-60A71B6CAB78}" type="presParOf" srcId="{96567A61-F12D-4626-9098-9011B0F7A29C}" destId="{78E07714-7546-4B92-830D-1E6B23874E44}" srcOrd="3" destOrd="0" presId="urn:microsoft.com/office/officeart/2008/layout/LinedList"/>
    <dgm:cxn modelId="{3EC29575-3803-4501-91F9-5B1F8EE8190E}" type="presParOf" srcId="{96567A61-F12D-4626-9098-9011B0F7A29C}" destId="{BF4F24DC-3212-4151-AF29-86528845FAA7}" srcOrd="4" destOrd="0" presId="urn:microsoft.com/office/officeart/2008/layout/LinedList"/>
    <dgm:cxn modelId="{D7704739-73B2-44E4-B863-2292F68284A0}" type="presParOf" srcId="{BF4F24DC-3212-4151-AF29-86528845FAA7}" destId="{4E18F2D8-832A-433B-811C-44A52731A830}" srcOrd="0" destOrd="0" presId="urn:microsoft.com/office/officeart/2008/layout/LinedList"/>
    <dgm:cxn modelId="{49369E28-F4AF-43CD-909D-86701453B880}" type="presParOf" srcId="{BF4F24DC-3212-4151-AF29-86528845FAA7}" destId="{105CA45A-E988-4182-951F-E82C62FB332D}" srcOrd="1" destOrd="0" presId="urn:microsoft.com/office/officeart/2008/layout/LinedList"/>
    <dgm:cxn modelId="{C5E4ABD2-14DE-4778-AE22-79D4CDCC77B0}" type="presParOf" srcId="{BF4F24DC-3212-4151-AF29-86528845FAA7}" destId="{4CDF19C5-7CAE-4144-A3EA-6C3DAC551BD5}" srcOrd="2" destOrd="0" presId="urn:microsoft.com/office/officeart/2008/layout/LinedList"/>
    <dgm:cxn modelId="{181C1E85-6FE9-49F2-91C9-5B236F17886A}" type="presParOf" srcId="{96567A61-F12D-4626-9098-9011B0F7A29C}" destId="{FACE4898-DC0D-4B58-9A3F-CDA3ABDE83E2}" srcOrd="5" destOrd="0" presId="urn:microsoft.com/office/officeart/2008/layout/LinedList"/>
    <dgm:cxn modelId="{A8DEBDCB-DF04-49F6-BF4E-74BA3B9A819D}" type="presParOf" srcId="{96567A61-F12D-4626-9098-9011B0F7A29C}" destId="{C05F37A2-F884-418E-9D8A-E46293E5E7BC}"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F7C6E-8090-4ED0-8D43-554DEEF18D21}">
      <dsp:nvSpPr>
        <dsp:cNvPr id="0" name=""/>
        <dsp:cNvSpPr/>
      </dsp:nvSpPr>
      <dsp:spPr>
        <a:xfrm>
          <a:off x="0" y="391884"/>
          <a:ext cx="11467474" cy="370227"/>
        </a:xfrm>
        <a:prstGeom prst="roundRect">
          <a:avLst>
            <a:gd name="adj" fmla="val 10000"/>
          </a:avLst>
        </a:prstGeom>
        <a:solidFill>
          <a:schemeClr val="accent5">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EC" sz="2100" kern="1200" dirty="0"/>
            <a:t>Reglamento Turístico de Alimentos y Bebidas – Restaurante (EJEMPLO)</a:t>
          </a:r>
        </a:p>
      </dsp:txBody>
      <dsp:txXfrm>
        <a:off x="10844" y="402728"/>
        <a:ext cx="11445786" cy="348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F3046-E8D8-4B08-A26C-35B9C3DDE8E1}">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4D63BD-EB39-4B11-B319-2DD6F3873F8E}">
      <dsp:nvSpPr>
        <dsp:cNvPr id="0" name=""/>
        <dsp:cNvSpPr/>
      </dsp:nvSpPr>
      <dsp:spPr>
        <a:xfrm>
          <a:off x="0" y="0"/>
          <a:ext cx="4097143" cy="3850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s-EC" sz="1400"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t>
          </a:r>
          <a:r>
            <a:rPr lang="es-EC" sz="1400" i="1"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En el artículo 2 del proyecto que dice incorpórese en el artículo 1814 de Código Municipal, después numeral 4, un numeral y dos incisos anteriores al siguiente texto, en el segundo párrafo dice: </a:t>
          </a:r>
          <a:r>
            <a:rPr lang="es-EC" sz="1400" i="1" u="sng"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“en caso del administrado no finalice la declaración responsable del cumplimiento en el término establecido en el presente artículo, que es de 10 días, se entenderá como desistimiento y se procederá al archivo del trámite”, </a:t>
          </a:r>
          <a:r>
            <a:rPr lang="es-EC" sz="1400" i="1"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yo le solicite que se analice esta palabra de desistimiento, porque no utilizar la palabra “</a:t>
          </a:r>
          <a:r>
            <a:rPr lang="es-EC" sz="1400" i="1" u="sng"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abandono</a:t>
          </a:r>
          <a:r>
            <a:rPr lang="es-EC" sz="1400" i="1"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porque alguien deja activar un trámite simplemente lo deja abandonado y si se vence los 10 días debe declararse abandonado, porque la palabra desistimiento requiere una declaración de voluntad de la persona que está haciendo un trámite, que diga a la autoridad correspondiente ya quiero dejar ahí y desisto del trámite, pido que se analice la posibilidad de cambiar la palabra</a:t>
          </a:r>
          <a:r>
            <a:rPr lang="es-EC" sz="1400"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t>
          </a:r>
          <a:endParaRPr lang="es-EC" sz="1400" kern="1200" dirty="0"/>
        </a:p>
      </dsp:txBody>
      <dsp:txXfrm>
        <a:off x="0" y="0"/>
        <a:ext cx="4097143" cy="3850622"/>
      </dsp:txXfrm>
    </dsp:sp>
    <dsp:sp modelId="{40D0F158-14B8-4F13-986E-0D26595F54A5}">
      <dsp:nvSpPr>
        <dsp:cNvPr id="0" name=""/>
        <dsp:cNvSpPr/>
      </dsp:nvSpPr>
      <dsp:spPr>
        <a:xfrm>
          <a:off x="4217292" y="174857"/>
          <a:ext cx="6287794" cy="349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just" defTabSz="1289050">
            <a:lnSpc>
              <a:spcPct val="90000"/>
            </a:lnSpc>
            <a:spcBef>
              <a:spcPct val="0"/>
            </a:spcBef>
            <a:spcAft>
              <a:spcPct val="35000"/>
            </a:spcAft>
            <a:buNone/>
          </a:pPr>
          <a:r>
            <a:rPr lang="es-EC" sz="2900" b="1" kern="1200" dirty="0">
              <a:solidFill>
                <a:srgbClr val="00000A"/>
              </a:solidFill>
              <a:latin typeface="Calibri" panose="020F0502020204030204" pitchFamily="34" charset="0"/>
              <a:ea typeface="SimSun" panose="02010600030101010101" pitchFamily="2" charset="-122"/>
              <a:cs typeface="Calibri" panose="020F0502020204030204" pitchFamily="34" charset="0"/>
            </a:rPr>
            <a:t>Se acoge</a:t>
          </a:r>
          <a:r>
            <a:rPr lang="es-EC" sz="2900" b="1"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r>
            <a:rPr lang="es-EC" sz="2900"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lo solicitado, por cuanto </a:t>
          </a:r>
          <a:r>
            <a:rPr lang="es-EC" sz="2900" kern="1200" dirty="0">
              <a:effectLst/>
              <a:latin typeface="Calibri" panose="020F0502020204030204" pitchFamily="34" charset="0"/>
              <a:ea typeface="Calibri" panose="020F0502020204030204" pitchFamily="34" charset="0"/>
              <a:cs typeface="Times New Roman" panose="02020603050405020304" pitchFamily="18" charset="0"/>
            </a:rPr>
            <a:t>ofrece claridad en la aplicación de este precepto legal; y, no afecta al fondo de la propuesta normativa ni al espíritu del proyecto de ordenanza; que es, la simplificación del proceso de regulación de las actividades turísticas sujetas actualmente al procedimiento ordinario.</a:t>
          </a:r>
          <a:endParaRPr lang="es-EC" sz="2900" kern="1200" dirty="0"/>
        </a:p>
      </dsp:txBody>
      <dsp:txXfrm>
        <a:off x="4217292" y="174857"/>
        <a:ext cx="6287794" cy="3497146"/>
      </dsp:txXfrm>
    </dsp:sp>
    <dsp:sp modelId="{35CCE180-D22E-46C0-BC19-D483D687FF58}">
      <dsp:nvSpPr>
        <dsp:cNvPr id="0" name=""/>
        <dsp:cNvSpPr/>
      </dsp:nvSpPr>
      <dsp:spPr>
        <a:xfrm>
          <a:off x="4097143" y="3672004"/>
          <a:ext cx="640794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F3046-E8D8-4B08-A26C-35B9C3DDE8E1}">
      <dsp:nvSpPr>
        <dsp:cNvPr id="0" name=""/>
        <dsp:cNvSpPr/>
      </dsp:nvSpPr>
      <dsp:spPr>
        <a:xfrm>
          <a:off x="0" y="188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4D63BD-EB39-4B11-B319-2DD6F3873F8E}">
      <dsp:nvSpPr>
        <dsp:cNvPr id="0" name=""/>
        <dsp:cNvSpPr/>
      </dsp:nvSpPr>
      <dsp:spPr>
        <a:xfrm>
          <a:off x="0" y="1880"/>
          <a:ext cx="2103120" cy="1282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s-EC" sz="1100" b="1"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t>
          </a:r>
          <a:r>
            <a:rPr lang="es-EC" sz="1100" i="1"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Solicito la actualización de los informes técnicos en el caso de que el proyecto sufra modificaciones, antes de ser presentado en el segundo debate y acoger las observaciones que estén pendientes de los mismos.</a:t>
          </a:r>
          <a:endParaRPr lang="es-EC" sz="1100" kern="1200" dirty="0"/>
        </a:p>
      </dsp:txBody>
      <dsp:txXfrm>
        <a:off x="0" y="1880"/>
        <a:ext cx="2103120" cy="1282287"/>
      </dsp:txXfrm>
    </dsp:sp>
    <dsp:sp modelId="{80E2949D-D4E5-4606-B81B-50660145454B}">
      <dsp:nvSpPr>
        <dsp:cNvPr id="0" name=""/>
        <dsp:cNvSpPr/>
      </dsp:nvSpPr>
      <dsp:spPr>
        <a:xfrm>
          <a:off x="2260854" y="60109"/>
          <a:ext cx="8254746" cy="1164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ES" sz="1900" b="1" kern="1200" dirty="0">
              <a:solidFill>
                <a:srgbClr val="00000A"/>
              </a:solidFill>
              <a:effectLst/>
              <a:latin typeface="Calibri" panose="020F0502020204030204" pitchFamily="34" charset="0"/>
              <a:ea typeface="SimSun" panose="02010600030101010101" pitchFamily="2" charset="-122"/>
            </a:rPr>
            <a:t>Se acoge: </a:t>
          </a:r>
          <a:r>
            <a:rPr lang="es-ES" sz="1900" kern="1200" dirty="0">
              <a:solidFill>
                <a:srgbClr val="00000A"/>
              </a:solidFill>
              <a:effectLst/>
              <a:latin typeface="Calibri" panose="020F0502020204030204" pitchFamily="34" charset="0"/>
              <a:ea typeface="SimSun" panose="02010600030101010101" pitchFamily="2" charset="-122"/>
            </a:rPr>
            <a:t>Se realizó la actualización del informe de la EPMGDT –Quito Turismo; por haber acogido la solicitud del señor concejal Marco Collaguazo</a:t>
          </a:r>
          <a:endParaRPr lang="es-EC" sz="1900" kern="1200" dirty="0">
            <a:solidFill>
              <a:srgbClr val="00000A"/>
            </a:solidFill>
            <a:effectLst/>
            <a:latin typeface="Calibri" panose="020F0502020204030204" pitchFamily="34" charset="0"/>
            <a:ea typeface="SimSun" panose="02010600030101010101" pitchFamily="2" charset="-122"/>
          </a:endParaRPr>
        </a:p>
      </dsp:txBody>
      <dsp:txXfrm>
        <a:off x="2260854" y="60109"/>
        <a:ext cx="8254746" cy="1164577"/>
      </dsp:txXfrm>
    </dsp:sp>
    <dsp:sp modelId="{F2D3B3A6-D072-43C8-8D6D-728A5C8693CE}">
      <dsp:nvSpPr>
        <dsp:cNvPr id="0" name=""/>
        <dsp:cNvSpPr/>
      </dsp:nvSpPr>
      <dsp:spPr>
        <a:xfrm>
          <a:off x="2103120" y="1224686"/>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86DEF7-FC8D-46D6-8E9C-7AF98B296C1B}">
      <dsp:nvSpPr>
        <dsp:cNvPr id="0" name=""/>
        <dsp:cNvSpPr/>
      </dsp:nvSpPr>
      <dsp:spPr>
        <a:xfrm>
          <a:off x="0" y="12841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56164D-67F0-4EE2-A105-FAAEAC3FE6DB}">
      <dsp:nvSpPr>
        <dsp:cNvPr id="0" name=""/>
        <dsp:cNvSpPr/>
      </dsp:nvSpPr>
      <dsp:spPr>
        <a:xfrm>
          <a:off x="0" y="1284167"/>
          <a:ext cx="2103120" cy="1282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s-EC" sz="1000" i="1"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Realizar una socialización exhaustiva con actores particulares, Asociaciones, Cámaras y universidades, respecto del proyecto de esta forma podemos aprovechar las oportunidades del sector de la mejor manera. Es importante que los registros de asistencia sean anexados al presente proyecto de Ordenanza.</a:t>
          </a:r>
        </a:p>
      </dsp:txBody>
      <dsp:txXfrm>
        <a:off x="0" y="1284167"/>
        <a:ext cx="2103120" cy="1282287"/>
      </dsp:txXfrm>
    </dsp:sp>
    <dsp:sp modelId="{5600E640-C9CE-4A33-B385-0D590EB249C3}">
      <dsp:nvSpPr>
        <dsp:cNvPr id="0" name=""/>
        <dsp:cNvSpPr/>
      </dsp:nvSpPr>
      <dsp:spPr>
        <a:xfrm>
          <a:off x="2260854" y="1342396"/>
          <a:ext cx="8254746" cy="1164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ES" sz="1900" b="1" kern="1200" dirty="0">
              <a:solidFill>
                <a:srgbClr val="00000A"/>
              </a:solidFill>
              <a:effectLst/>
              <a:latin typeface="Calibri" panose="020F0502020204030204" pitchFamily="34" charset="0"/>
              <a:ea typeface="SimSun" panose="02010600030101010101" pitchFamily="2" charset="-122"/>
            </a:rPr>
            <a:t>Se cumple: </a:t>
          </a:r>
          <a:r>
            <a:rPr lang="es-ES" sz="1900" kern="1200" dirty="0">
              <a:solidFill>
                <a:srgbClr val="00000A"/>
              </a:solidFill>
              <a:effectLst/>
              <a:latin typeface="Calibri" panose="020F0502020204030204" pitchFamily="34" charset="0"/>
              <a:ea typeface="SimSun" panose="02010600030101010101" pitchFamily="2" charset="-122"/>
            </a:rPr>
            <a:t>Quito Turismo realiza cada 2 meses la socialización con el sector turístico de las acciones que se realizan </a:t>
          </a:r>
          <a:r>
            <a:rPr lang="es-ES" sz="1900" kern="1200" dirty="0">
              <a:solidFill>
                <a:srgbClr val="00000A"/>
              </a:solidFill>
              <a:latin typeface="Calibri" panose="020F0502020204030204" pitchFamily="34" charset="0"/>
              <a:ea typeface="SimSun" panose="02010600030101010101" pitchFamily="2" charset="-122"/>
            </a:rPr>
            <a:t>desde la empresa, incluyendo las actualizaciones de la normativa turística.</a:t>
          </a:r>
          <a:endParaRPr lang="es-EC" sz="1900" kern="1200" dirty="0">
            <a:solidFill>
              <a:srgbClr val="00000A"/>
            </a:solidFill>
            <a:effectLst/>
            <a:latin typeface="Calibri" panose="020F0502020204030204" pitchFamily="34" charset="0"/>
            <a:ea typeface="SimSun" panose="02010600030101010101" pitchFamily="2" charset="-122"/>
          </a:endParaRPr>
        </a:p>
      </dsp:txBody>
      <dsp:txXfrm>
        <a:off x="2260854" y="1342396"/>
        <a:ext cx="8254746" cy="1164577"/>
      </dsp:txXfrm>
    </dsp:sp>
    <dsp:sp modelId="{3601299F-653E-4132-BD3E-E90BA86F914A}">
      <dsp:nvSpPr>
        <dsp:cNvPr id="0" name=""/>
        <dsp:cNvSpPr/>
      </dsp:nvSpPr>
      <dsp:spPr>
        <a:xfrm>
          <a:off x="2103120" y="250697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EDDA35-C9E3-46A5-8F51-0EFC850FB6D7}">
      <dsp:nvSpPr>
        <dsp:cNvPr id="0" name=""/>
        <dsp:cNvSpPr/>
      </dsp:nvSpPr>
      <dsp:spPr>
        <a:xfrm>
          <a:off x="0" y="25664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98E856-C15E-4BF4-AA85-C4CE8AA8EF5F}">
      <dsp:nvSpPr>
        <dsp:cNvPr id="0" name=""/>
        <dsp:cNvSpPr/>
      </dsp:nvSpPr>
      <dsp:spPr>
        <a:xfrm>
          <a:off x="0" y="2566454"/>
          <a:ext cx="2103120" cy="1282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EC" sz="1200" i="1"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Evaluar la posibilidad de que otras económicas actividades económicas fuera del turismo que no cuenten procedimientos previstos en el proyecto, también sean incluidas</a:t>
          </a:r>
          <a:r>
            <a:rPr lang="es-EC" sz="1200"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t>
          </a:r>
        </a:p>
      </dsp:txBody>
      <dsp:txXfrm>
        <a:off x="0" y="2566454"/>
        <a:ext cx="2103120" cy="1282287"/>
      </dsp:txXfrm>
    </dsp:sp>
    <dsp:sp modelId="{1059ADDB-4D3F-4CCF-ABB3-9DDC734F3AFA}">
      <dsp:nvSpPr>
        <dsp:cNvPr id="0" name=""/>
        <dsp:cNvSpPr/>
      </dsp:nvSpPr>
      <dsp:spPr>
        <a:xfrm>
          <a:off x="2260854" y="2624683"/>
          <a:ext cx="8254746" cy="1164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ES" sz="1900" b="1" kern="1200" dirty="0">
              <a:solidFill>
                <a:srgbClr val="00000A"/>
              </a:solidFill>
              <a:effectLst/>
              <a:latin typeface="Calibri" panose="020F0502020204030204" pitchFamily="34" charset="0"/>
              <a:ea typeface="SimSun" panose="02010600030101010101" pitchFamily="2" charset="-122"/>
            </a:rPr>
            <a:t>No se acoge: </a:t>
          </a:r>
          <a:r>
            <a:rPr lang="es-EC" sz="1900" kern="1200" dirty="0">
              <a:effectLst/>
              <a:latin typeface="Calibri" panose="020F0502020204030204" pitchFamily="34" charset="0"/>
              <a:ea typeface="Calibri" panose="020F0502020204030204" pitchFamily="34" charset="0"/>
              <a:cs typeface="Times New Roman" panose="02020603050405020304" pitchFamily="18" charset="0"/>
            </a:rPr>
            <a:t>El proyecto propuesto busca la eliminación de la inspección previa en materia de turismo; ya, que las mismas son las únicas que se encuentran sujetas a la obligatoriedad de inspección previa en el proceso ordinario.</a:t>
          </a:r>
          <a:endParaRPr lang="es-EC" sz="1900" kern="1200" dirty="0">
            <a:solidFill>
              <a:srgbClr val="00000A"/>
            </a:solidFill>
            <a:effectLst/>
            <a:latin typeface="Calibri" panose="020F0502020204030204" pitchFamily="34" charset="0"/>
            <a:ea typeface="SimSun" panose="02010600030101010101" pitchFamily="2" charset="-122"/>
          </a:endParaRPr>
        </a:p>
      </dsp:txBody>
      <dsp:txXfrm>
        <a:off x="2260854" y="2624683"/>
        <a:ext cx="8254746" cy="1164577"/>
      </dsp:txXfrm>
    </dsp:sp>
    <dsp:sp modelId="{E4778889-7895-419C-A3E5-96072AAE393C}">
      <dsp:nvSpPr>
        <dsp:cNvPr id="0" name=""/>
        <dsp:cNvSpPr/>
      </dsp:nvSpPr>
      <dsp:spPr>
        <a:xfrm>
          <a:off x="2103120" y="3789260"/>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D18FE-BE9E-4FF4-A540-6BC856B70106}">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7B74A8-274E-49E8-88D4-E2060D18B007}">
      <dsp:nvSpPr>
        <dsp:cNvPr id="0" name=""/>
        <dsp:cNvSpPr/>
      </dsp:nvSpPr>
      <dsp:spPr>
        <a:xfrm>
          <a:off x="0" y="0"/>
          <a:ext cx="3820072" cy="4011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s-EC" sz="2000" b="1" i="1"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t>
          </a:r>
          <a:r>
            <a:rPr lang="es-EC" sz="2000" i="1"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Me preocupa el generar un mecanismo de control específico, como está establecido en la disposición transitoria 4, de tal manera que hasta debe ser puesto en conocimiento del Concejo de los mecanismos de control. Creo que el Municipio y el Estado tiene que hacer el control respectivo, tiene que regular, pero creo que debe evaluarle esa necesidad de verificación y </a:t>
          </a:r>
          <a:r>
            <a:rPr lang="es-EC" sz="2000" kern="12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control permanente que esta tras esta disposición.”</a:t>
          </a:r>
          <a:endParaRPr lang="es-EC" sz="2000" kern="1200" dirty="0"/>
        </a:p>
      </dsp:txBody>
      <dsp:txXfrm>
        <a:off x="0" y="0"/>
        <a:ext cx="3820072" cy="4011987"/>
      </dsp:txXfrm>
    </dsp:sp>
    <dsp:sp modelId="{B189C8BE-589B-44A1-A561-98F4551D82FD}">
      <dsp:nvSpPr>
        <dsp:cNvPr id="0" name=""/>
        <dsp:cNvSpPr/>
      </dsp:nvSpPr>
      <dsp:spPr>
        <a:xfrm>
          <a:off x="4006629" y="120139"/>
          <a:ext cx="6508970" cy="1864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s-EC" sz="2400" b="1" kern="1200" dirty="0"/>
            <a:t>Se aclara</a:t>
          </a:r>
          <a:r>
            <a:rPr lang="es-EC" sz="2400" b="0" kern="1200" dirty="0"/>
            <a:t>: El  proyecto de ordenanza no busca generar mecanismos de control específicos. </a:t>
          </a:r>
        </a:p>
      </dsp:txBody>
      <dsp:txXfrm>
        <a:off x="4006629" y="120139"/>
        <a:ext cx="6508970" cy="1864947"/>
      </dsp:txXfrm>
    </dsp:sp>
    <dsp:sp modelId="{F086FF80-FC38-48C3-B7E0-116C44DD1E23}">
      <dsp:nvSpPr>
        <dsp:cNvPr id="0" name=""/>
        <dsp:cNvSpPr/>
      </dsp:nvSpPr>
      <dsp:spPr>
        <a:xfrm>
          <a:off x="3820072" y="1958194"/>
          <a:ext cx="6695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5CA45A-E988-4182-951F-E82C62FB332D}">
      <dsp:nvSpPr>
        <dsp:cNvPr id="0" name=""/>
        <dsp:cNvSpPr/>
      </dsp:nvSpPr>
      <dsp:spPr>
        <a:xfrm>
          <a:off x="4015433" y="2052784"/>
          <a:ext cx="6500166" cy="1864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s-EC" sz="2400" b="0" kern="1200" dirty="0"/>
            <a:t>La disposición transitoria 4, tiene como objeto que el Concejo Metropolitano de Quito, conozca documentadamente como se ejecutan los operativos y controles posteriores por parte de la Agencia Metropolitana de Control.</a:t>
          </a:r>
        </a:p>
      </dsp:txBody>
      <dsp:txXfrm>
        <a:off x="4015433" y="2052784"/>
        <a:ext cx="6500166" cy="1864947"/>
      </dsp:txXfrm>
    </dsp:sp>
    <dsp:sp modelId="{FACE4898-DC0D-4B58-9A3F-CDA3ABDE83E2}">
      <dsp:nvSpPr>
        <dsp:cNvPr id="0" name=""/>
        <dsp:cNvSpPr/>
      </dsp:nvSpPr>
      <dsp:spPr>
        <a:xfrm>
          <a:off x="3820072" y="3916388"/>
          <a:ext cx="6695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45BF0-37BF-483F-B869-4BA3C1E78622}" type="datetimeFigureOut">
              <a:rPr lang="es-EC" smtClean="0"/>
              <a:t>6/3/2023</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5F8EB-1ECC-4647-9DEA-FF058BB9BBFD}" type="slidenum">
              <a:rPr lang="es-EC" smtClean="0"/>
              <a:t>‹Nº›</a:t>
            </a:fld>
            <a:endParaRPr lang="es-EC"/>
          </a:p>
        </p:txBody>
      </p:sp>
    </p:spTree>
    <p:extLst>
      <p:ext uri="{BB962C8B-B14F-4D97-AF65-F5344CB8AC3E}">
        <p14:creationId xmlns:p14="http://schemas.microsoft.com/office/powerpoint/2010/main" val="133528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6D55F8EB-1ECC-4647-9DEA-FF058BB9BBFD}" type="slidenum">
              <a:rPr lang="es-EC" smtClean="0"/>
              <a:t>8</a:t>
            </a:fld>
            <a:endParaRPr lang="es-EC"/>
          </a:p>
        </p:txBody>
      </p:sp>
    </p:spTree>
    <p:extLst>
      <p:ext uri="{BB962C8B-B14F-4D97-AF65-F5344CB8AC3E}">
        <p14:creationId xmlns:p14="http://schemas.microsoft.com/office/powerpoint/2010/main" val="1628870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53F2DF-50F8-3D4F-86B3-7DA991C6DEB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FAC1E7AE-39FC-CA44-8A69-9C93E8A132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FC1280BA-49FC-994F-BEFC-00AA9BFC6703}"/>
              </a:ext>
            </a:extLst>
          </p:cNvPr>
          <p:cNvSpPr>
            <a:spLocks noGrp="1"/>
          </p:cNvSpPr>
          <p:nvPr>
            <p:ph type="dt" sz="half" idx="10"/>
          </p:nvPr>
        </p:nvSpPr>
        <p:spPr/>
        <p:txBody>
          <a:bodyPr/>
          <a:lstStyle/>
          <a:p>
            <a:fld id="{0E43AC92-1813-5547-A4C9-A9144DB810A4}" type="datetimeFigureOut">
              <a:rPr lang="es-EC" smtClean="0"/>
              <a:t>6/3/2023</a:t>
            </a:fld>
            <a:endParaRPr lang="es-EC"/>
          </a:p>
        </p:txBody>
      </p:sp>
      <p:sp>
        <p:nvSpPr>
          <p:cNvPr id="5" name="Marcador de pie de página 4">
            <a:extLst>
              <a:ext uri="{FF2B5EF4-FFF2-40B4-BE49-F238E27FC236}">
                <a16:creationId xmlns:a16="http://schemas.microsoft.com/office/drawing/2014/main" id="{C92F279C-A84D-5E42-A81F-AD5F3266A9E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84DAAB7-7A4D-6741-93F7-95DE51F1CC99}"/>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4719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5C0DB7-7FF1-7640-819A-A975C1B1C8F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B199806-1CBC-3F4B-BFEC-D67374A3EF2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1F114FB-CE82-F845-A6B1-2AD736B58095}"/>
              </a:ext>
            </a:extLst>
          </p:cNvPr>
          <p:cNvSpPr>
            <a:spLocks noGrp="1"/>
          </p:cNvSpPr>
          <p:nvPr>
            <p:ph type="dt" sz="half" idx="10"/>
          </p:nvPr>
        </p:nvSpPr>
        <p:spPr/>
        <p:txBody>
          <a:bodyPr/>
          <a:lstStyle/>
          <a:p>
            <a:fld id="{0E43AC92-1813-5547-A4C9-A9144DB810A4}" type="datetimeFigureOut">
              <a:rPr lang="es-EC" smtClean="0"/>
              <a:t>6/3/2023</a:t>
            </a:fld>
            <a:endParaRPr lang="es-EC"/>
          </a:p>
        </p:txBody>
      </p:sp>
      <p:sp>
        <p:nvSpPr>
          <p:cNvPr id="5" name="Marcador de pie de página 4">
            <a:extLst>
              <a:ext uri="{FF2B5EF4-FFF2-40B4-BE49-F238E27FC236}">
                <a16:creationId xmlns:a16="http://schemas.microsoft.com/office/drawing/2014/main" id="{789D3C44-4C57-DE48-A1B1-742047FDB1C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DA7A53B-324B-FC42-B09D-4361697C17E5}"/>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64916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77C1A97-EE7A-FA4A-BA79-4144411E307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1B5F38E-632D-3948-AF76-8329B9975AE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384F144-B482-FF47-9BE4-BECB288280DA}"/>
              </a:ext>
            </a:extLst>
          </p:cNvPr>
          <p:cNvSpPr>
            <a:spLocks noGrp="1"/>
          </p:cNvSpPr>
          <p:nvPr>
            <p:ph type="dt" sz="half" idx="10"/>
          </p:nvPr>
        </p:nvSpPr>
        <p:spPr/>
        <p:txBody>
          <a:bodyPr/>
          <a:lstStyle/>
          <a:p>
            <a:fld id="{0E43AC92-1813-5547-A4C9-A9144DB810A4}" type="datetimeFigureOut">
              <a:rPr lang="es-EC" smtClean="0"/>
              <a:t>6/3/2023</a:t>
            </a:fld>
            <a:endParaRPr lang="es-EC"/>
          </a:p>
        </p:txBody>
      </p:sp>
      <p:sp>
        <p:nvSpPr>
          <p:cNvPr id="5" name="Marcador de pie de página 4">
            <a:extLst>
              <a:ext uri="{FF2B5EF4-FFF2-40B4-BE49-F238E27FC236}">
                <a16:creationId xmlns:a16="http://schemas.microsoft.com/office/drawing/2014/main" id="{B157B255-A955-794A-97A5-20680D99AC1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A67F0D9-9316-384E-97F0-0E8BB1452394}"/>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3052904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2463C8-BA3A-3740-B78E-77B17D07732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C745D5B-11F9-4D47-A0CB-09D9BB2075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E42FB0A-83E1-7349-B8EC-8C216003291E}"/>
              </a:ext>
            </a:extLst>
          </p:cNvPr>
          <p:cNvSpPr>
            <a:spLocks noGrp="1"/>
          </p:cNvSpPr>
          <p:nvPr>
            <p:ph type="dt" sz="half" idx="10"/>
          </p:nvPr>
        </p:nvSpPr>
        <p:spPr/>
        <p:txBody>
          <a:bodyPr/>
          <a:lstStyle/>
          <a:p>
            <a:fld id="{0E43AC92-1813-5547-A4C9-A9144DB810A4}" type="datetimeFigureOut">
              <a:rPr lang="es-EC" smtClean="0"/>
              <a:t>6/3/2023</a:t>
            </a:fld>
            <a:endParaRPr lang="es-EC"/>
          </a:p>
        </p:txBody>
      </p:sp>
      <p:sp>
        <p:nvSpPr>
          <p:cNvPr id="5" name="Marcador de pie de página 4">
            <a:extLst>
              <a:ext uri="{FF2B5EF4-FFF2-40B4-BE49-F238E27FC236}">
                <a16:creationId xmlns:a16="http://schemas.microsoft.com/office/drawing/2014/main" id="{278A98F0-0496-AD47-B30F-58DFE7E11DE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A03ECEE-E3BB-8740-B619-7D7B6BCE405E}"/>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345792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892A6A-498F-9847-A5D2-A4992A18547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FB293F7-D65C-2C48-9533-083563ACDF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5754214-C3D4-314C-8827-90178E8E9A44}"/>
              </a:ext>
            </a:extLst>
          </p:cNvPr>
          <p:cNvSpPr>
            <a:spLocks noGrp="1"/>
          </p:cNvSpPr>
          <p:nvPr>
            <p:ph type="dt" sz="half" idx="10"/>
          </p:nvPr>
        </p:nvSpPr>
        <p:spPr/>
        <p:txBody>
          <a:bodyPr/>
          <a:lstStyle/>
          <a:p>
            <a:fld id="{0E43AC92-1813-5547-A4C9-A9144DB810A4}" type="datetimeFigureOut">
              <a:rPr lang="es-EC" smtClean="0"/>
              <a:t>6/3/2023</a:t>
            </a:fld>
            <a:endParaRPr lang="es-EC"/>
          </a:p>
        </p:txBody>
      </p:sp>
      <p:sp>
        <p:nvSpPr>
          <p:cNvPr id="5" name="Marcador de pie de página 4">
            <a:extLst>
              <a:ext uri="{FF2B5EF4-FFF2-40B4-BE49-F238E27FC236}">
                <a16:creationId xmlns:a16="http://schemas.microsoft.com/office/drawing/2014/main" id="{794D89AB-37B9-2049-A56E-5BD3CD34CFE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F250887-4058-5D4B-B2D7-1FDE683B8D75}"/>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600365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EFC16-C037-574A-8903-05E742AABAA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0CADB5E-AD7D-8D4C-8DCF-E8D274EAFED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C68361D2-FC78-0A4E-860D-27EA6F963B1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2FDF37B7-6167-B747-A9DE-FBD3FCE6CFD3}"/>
              </a:ext>
            </a:extLst>
          </p:cNvPr>
          <p:cNvSpPr>
            <a:spLocks noGrp="1"/>
          </p:cNvSpPr>
          <p:nvPr>
            <p:ph type="dt" sz="half" idx="10"/>
          </p:nvPr>
        </p:nvSpPr>
        <p:spPr/>
        <p:txBody>
          <a:bodyPr/>
          <a:lstStyle/>
          <a:p>
            <a:fld id="{0E43AC92-1813-5547-A4C9-A9144DB810A4}" type="datetimeFigureOut">
              <a:rPr lang="es-EC" smtClean="0"/>
              <a:t>6/3/2023</a:t>
            </a:fld>
            <a:endParaRPr lang="es-EC"/>
          </a:p>
        </p:txBody>
      </p:sp>
      <p:sp>
        <p:nvSpPr>
          <p:cNvPr id="6" name="Marcador de pie de página 5">
            <a:extLst>
              <a:ext uri="{FF2B5EF4-FFF2-40B4-BE49-F238E27FC236}">
                <a16:creationId xmlns:a16="http://schemas.microsoft.com/office/drawing/2014/main" id="{1DDAF8CC-EB03-D54F-B13C-97D6375B8C4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508C19A2-6C84-464F-9A8F-01680E7EBAD9}"/>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83315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F741F-3E68-9D47-A127-EF98733DD4F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4EFEAB5-3A5C-BC43-B218-8453855C94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A94EAF5-42D8-FB44-B949-491BF81379A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C01F7A81-93EA-004A-BEAD-98D4E7000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CB90A6-B5DC-5B43-A87D-521F32A44FF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6038B65F-DC3B-C344-9B0B-D8F711B74FD9}"/>
              </a:ext>
            </a:extLst>
          </p:cNvPr>
          <p:cNvSpPr>
            <a:spLocks noGrp="1"/>
          </p:cNvSpPr>
          <p:nvPr>
            <p:ph type="dt" sz="half" idx="10"/>
          </p:nvPr>
        </p:nvSpPr>
        <p:spPr/>
        <p:txBody>
          <a:bodyPr/>
          <a:lstStyle/>
          <a:p>
            <a:fld id="{0E43AC92-1813-5547-A4C9-A9144DB810A4}" type="datetimeFigureOut">
              <a:rPr lang="es-EC" smtClean="0"/>
              <a:t>6/3/2023</a:t>
            </a:fld>
            <a:endParaRPr lang="es-EC"/>
          </a:p>
        </p:txBody>
      </p:sp>
      <p:sp>
        <p:nvSpPr>
          <p:cNvPr id="8" name="Marcador de pie de página 7">
            <a:extLst>
              <a:ext uri="{FF2B5EF4-FFF2-40B4-BE49-F238E27FC236}">
                <a16:creationId xmlns:a16="http://schemas.microsoft.com/office/drawing/2014/main" id="{636938FD-3BF2-7E43-B566-0AD8523DD899}"/>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86A73A54-FECD-A94C-882E-9A482E8BD732}"/>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73422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634109-A1C6-A042-BD50-8F7A0582F13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C9CDF60E-2C08-DE43-811F-C1ACB9355D77}"/>
              </a:ext>
            </a:extLst>
          </p:cNvPr>
          <p:cNvSpPr>
            <a:spLocks noGrp="1"/>
          </p:cNvSpPr>
          <p:nvPr>
            <p:ph type="dt" sz="half" idx="10"/>
          </p:nvPr>
        </p:nvSpPr>
        <p:spPr/>
        <p:txBody>
          <a:bodyPr/>
          <a:lstStyle/>
          <a:p>
            <a:fld id="{0E43AC92-1813-5547-A4C9-A9144DB810A4}" type="datetimeFigureOut">
              <a:rPr lang="es-EC" smtClean="0"/>
              <a:t>6/3/2023</a:t>
            </a:fld>
            <a:endParaRPr lang="es-EC"/>
          </a:p>
        </p:txBody>
      </p:sp>
      <p:sp>
        <p:nvSpPr>
          <p:cNvPr id="4" name="Marcador de pie de página 3">
            <a:extLst>
              <a:ext uri="{FF2B5EF4-FFF2-40B4-BE49-F238E27FC236}">
                <a16:creationId xmlns:a16="http://schemas.microsoft.com/office/drawing/2014/main" id="{860E4CCE-C3AD-2442-A0A4-59ED3571C1F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671510F7-324A-994B-869F-85D54214AE64}"/>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1442657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F33D7B7-ECBD-5246-BB98-132B241860E9}"/>
              </a:ext>
            </a:extLst>
          </p:cNvPr>
          <p:cNvSpPr>
            <a:spLocks noGrp="1"/>
          </p:cNvSpPr>
          <p:nvPr>
            <p:ph type="dt" sz="half" idx="10"/>
          </p:nvPr>
        </p:nvSpPr>
        <p:spPr/>
        <p:txBody>
          <a:bodyPr/>
          <a:lstStyle/>
          <a:p>
            <a:fld id="{0E43AC92-1813-5547-A4C9-A9144DB810A4}" type="datetimeFigureOut">
              <a:rPr lang="es-EC" smtClean="0"/>
              <a:t>6/3/2023</a:t>
            </a:fld>
            <a:endParaRPr lang="es-EC"/>
          </a:p>
        </p:txBody>
      </p:sp>
      <p:sp>
        <p:nvSpPr>
          <p:cNvPr id="3" name="Marcador de pie de página 2">
            <a:extLst>
              <a:ext uri="{FF2B5EF4-FFF2-40B4-BE49-F238E27FC236}">
                <a16:creationId xmlns:a16="http://schemas.microsoft.com/office/drawing/2014/main" id="{50E30865-C700-7446-B695-0F4467F7466A}"/>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AF0E8DE1-0476-B141-BED6-07D185898852}"/>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676093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57C3BF-7346-134C-B806-87AB1CEB17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BBAD67B-26E6-EC4E-AE4C-C4EA20F32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8295E422-77C6-9D40-86CB-29EF6D5E7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BA4AEB-6B19-3144-800E-02718013D00C}"/>
              </a:ext>
            </a:extLst>
          </p:cNvPr>
          <p:cNvSpPr>
            <a:spLocks noGrp="1"/>
          </p:cNvSpPr>
          <p:nvPr>
            <p:ph type="dt" sz="half" idx="10"/>
          </p:nvPr>
        </p:nvSpPr>
        <p:spPr/>
        <p:txBody>
          <a:bodyPr/>
          <a:lstStyle/>
          <a:p>
            <a:fld id="{0E43AC92-1813-5547-A4C9-A9144DB810A4}" type="datetimeFigureOut">
              <a:rPr lang="es-EC" smtClean="0"/>
              <a:t>6/3/2023</a:t>
            </a:fld>
            <a:endParaRPr lang="es-EC"/>
          </a:p>
        </p:txBody>
      </p:sp>
      <p:sp>
        <p:nvSpPr>
          <p:cNvPr id="6" name="Marcador de pie de página 5">
            <a:extLst>
              <a:ext uri="{FF2B5EF4-FFF2-40B4-BE49-F238E27FC236}">
                <a16:creationId xmlns:a16="http://schemas.microsoft.com/office/drawing/2014/main" id="{06BCB655-394E-EB4F-809C-BCF5B35A4A2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9A8D0F3-085B-BC43-9306-6339128D33D8}"/>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184501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C94D0-B53E-5B41-9EDE-1E51657AC39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D4C4B916-2BAD-8049-9A89-26F80A944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06466B07-26FD-0440-887D-CEADEC0D7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43FE5D-62EF-794A-8DB7-FC72D6E11F26}"/>
              </a:ext>
            </a:extLst>
          </p:cNvPr>
          <p:cNvSpPr>
            <a:spLocks noGrp="1"/>
          </p:cNvSpPr>
          <p:nvPr>
            <p:ph type="dt" sz="half" idx="10"/>
          </p:nvPr>
        </p:nvSpPr>
        <p:spPr/>
        <p:txBody>
          <a:bodyPr/>
          <a:lstStyle/>
          <a:p>
            <a:fld id="{0E43AC92-1813-5547-A4C9-A9144DB810A4}" type="datetimeFigureOut">
              <a:rPr lang="es-EC" smtClean="0"/>
              <a:t>6/3/2023</a:t>
            </a:fld>
            <a:endParaRPr lang="es-EC"/>
          </a:p>
        </p:txBody>
      </p:sp>
      <p:sp>
        <p:nvSpPr>
          <p:cNvPr id="6" name="Marcador de pie de página 5">
            <a:extLst>
              <a:ext uri="{FF2B5EF4-FFF2-40B4-BE49-F238E27FC236}">
                <a16:creationId xmlns:a16="http://schemas.microsoft.com/office/drawing/2014/main" id="{24492988-315C-2247-A765-F4F79773EC1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3802B2E-4028-0649-B2B4-3D742EE5307C}"/>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137719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9E356E-C99D-E342-8E3E-BA5E006B2D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02A17B5-BEAB-1C42-9388-C4B114919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2951948-410B-D64A-891D-6F40A0E3D3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3AC92-1813-5547-A4C9-A9144DB810A4}" type="datetimeFigureOut">
              <a:rPr lang="es-EC" smtClean="0"/>
              <a:t>6/3/2023</a:t>
            </a:fld>
            <a:endParaRPr lang="es-EC"/>
          </a:p>
        </p:txBody>
      </p:sp>
      <p:sp>
        <p:nvSpPr>
          <p:cNvPr id="5" name="Marcador de pie de página 4">
            <a:extLst>
              <a:ext uri="{FF2B5EF4-FFF2-40B4-BE49-F238E27FC236}">
                <a16:creationId xmlns:a16="http://schemas.microsoft.com/office/drawing/2014/main" id="{A1BB1D0B-F8F6-A940-AB9B-511AC46F0D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ABE664F7-2911-494B-B734-A04ADA16BC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C705E-4274-3846-B4DC-8E3A21418F5F}" type="slidenum">
              <a:rPr lang="es-EC" smtClean="0"/>
              <a:t>‹Nº›</a:t>
            </a:fld>
            <a:endParaRPr lang="es-EC"/>
          </a:p>
        </p:txBody>
      </p:sp>
    </p:spTree>
    <p:extLst>
      <p:ext uri="{BB962C8B-B14F-4D97-AF65-F5344CB8AC3E}">
        <p14:creationId xmlns:p14="http://schemas.microsoft.com/office/powerpoint/2010/main" val="3580390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715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a:xfrm>
            <a:off x="838200" y="2762342"/>
            <a:ext cx="10515600" cy="1325563"/>
          </a:xfrm>
        </p:spPr>
        <p:txBody>
          <a:bodyPr>
            <a:normAutofit fontScale="90000"/>
          </a:bodyPr>
          <a:lstStyle/>
          <a:p>
            <a:pPr algn="ctr"/>
            <a:r>
              <a:rPr lang="es-EC" b="1" dirty="0">
                <a:solidFill>
                  <a:schemeClr val="tx1">
                    <a:lumMod val="75000"/>
                    <a:lumOff val="25000"/>
                  </a:schemeClr>
                </a:solidFill>
              </a:rPr>
              <a:t>Temporalidad licenciamiento turístico con proceso simplificado mediante la propuesta de ordenanza </a:t>
            </a:r>
          </a:p>
        </p:txBody>
      </p:sp>
    </p:spTree>
    <p:extLst>
      <p:ext uri="{BB962C8B-B14F-4D97-AF65-F5344CB8AC3E}">
        <p14:creationId xmlns:p14="http://schemas.microsoft.com/office/powerpoint/2010/main" val="3014245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p:txBody>
          <a:bodyPr>
            <a:normAutofit/>
          </a:bodyPr>
          <a:lstStyle/>
          <a:p>
            <a:pPr algn="just"/>
            <a:r>
              <a:rPr lang="es-EC" b="1" dirty="0"/>
              <a:t>Derogatoria Reglamento General de Actividades Turísticas</a:t>
            </a:r>
          </a:p>
        </p:txBody>
      </p:sp>
      <p:sp>
        <p:nvSpPr>
          <p:cNvPr id="3" name="Marcador de contenido 2">
            <a:extLst>
              <a:ext uri="{FF2B5EF4-FFF2-40B4-BE49-F238E27FC236}">
                <a16:creationId xmlns:a16="http://schemas.microsoft.com/office/drawing/2014/main" id="{88FE1FE5-676E-4A4C-8480-28D3E0DD93D0}"/>
              </a:ext>
            </a:extLst>
          </p:cNvPr>
          <p:cNvSpPr>
            <a:spLocks noGrp="1"/>
          </p:cNvSpPr>
          <p:nvPr>
            <p:ph idx="1"/>
          </p:nvPr>
        </p:nvSpPr>
        <p:spPr>
          <a:xfrm>
            <a:off x="838200" y="1948543"/>
            <a:ext cx="10515600" cy="3457175"/>
          </a:xfrm>
        </p:spPr>
        <p:txBody>
          <a:bodyPr/>
          <a:lstStyle/>
          <a:p>
            <a:pPr algn="just"/>
            <a:r>
              <a:rPr lang="es-ES" dirty="0">
                <a:solidFill>
                  <a:schemeClr val="tx1">
                    <a:lumMod val="75000"/>
                    <a:lumOff val="25000"/>
                  </a:schemeClr>
                </a:solidFill>
              </a:rPr>
              <a:t>Mediante Decreto Ejecutivo No. 1340, de 13 de mayo de 2021, el Presidente Constitucional de la República a la época, derogó el Reglamento General de Actividades Turísticas. </a:t>
            </a:r>
          </a:p>
          <a:p>
            <a:pPr algn="just"/>
            <a:r>
              <a:rPr lang="es-ES" dirty="0">
                <a:solidFill>
                  <a:schemeClr val="tx1">
                    <a:lumMod val="75000"/>
                    <a:lumOff val="25000"/>
                  </a:schemeClr>
                </a:solidFill>
              </a:rPr>
              <a:t>En el artículo 142 del reglamento derogado se determinaba que, una vez recibida la solicitud, </a:t>
            </a:r>
            <a:r>
              <a:rPr lang="es-ES" b="1" dirty="0">
                <a:solidFill>
                  <a:schemeClr val="tx1">
                    <a:lumMod val="75000"/>
                    <a:lumOff val="25000"/>
                  </a:schemeClr>
                </a:solidFill>
              </a:rPr>
              <a:t>se realizaría la visita de inspección previa</a:t>
            </a:r>
            <a:r>
              <a:rPr lang="es-ES" dirty="0">
                <a:solidFill>
                  <a:schemeClr val="tx1">
                    <a:lumMod val="75000"/>
                    <a:lumOff val="25000"/>
                  </a:schemeClr>
                </a:solidFill>
              </a:rPr>
              <a:t> a la clasificación; es decir, previo a la emisión del Registro Turístico y la Licencia Metropolitana Única para el Ejercicio de Actividades Económicas (LUAE). </a:t>
            </a:r>
            <a:endParaRPr lang="es-EC" dirty="0">
              <a:solidFill>
                <a:schemeClr val="tx1">
                  <a:lumMod val="75000"/>
                  <a:lumOff val="25000"/>
                </a:schemeClr>
              </a:solidFill>
            </a:endParaRPr>
          </a:p>
        </p:txBody>
      </p:sp>
      <p:sp>
        <p:nvSpPr>
          <p:cNvPr id="4" name="Rectángulo: esquinas redondeadas 3">
            <a:extLst>
              <a:ext uri="{FF2B5EF4-FFF2-40B4-BE49-F238E27FC236}">
                <a16:creationId xmlns:a16="http://schemas.microsoft.com/office/drawing/2014/main" id="{69236D58-77A6-6026-7426-31673F2E3968}"/>
              </a:ext>
            </a:extLst>
          </p:cNvPr>
          <p:cNvSpPr/>
          <p:nvPr/>
        </p:nvSpPr>
        <p:spPr>
          <a:xfrm>
            <a:off x="1008529" y="5447085"/>
            <a:ext cx="8659906" cy="104579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just"/>
            <a:r>
              <a:rPr lang="es-EC" sz="2000" dirty="0">
                <a:solidFill>
                  <a:srgbClr val="FF0000"/>
                </a:solidFill>
              </a:rPr>
              <a:t>Gracias a esta derogatoria la emisión del Registro Turístico en todo el país con excepción al DMQ es inmediata; ya que, no existen ordenanzas a nivel nacional que mantengan la obligatoriedad de inspección previa como ocurre en la ciudad de Quito con el Código Municipal.  </a:t>
            </a:r>
          </a:p>
        </p:txBody>
      </p:sp>
    </p:spTree>
    <p:extLst>
      <p:ext uri="{BB962C8B-B14F-4D97-AF65-F5344CB8AC3E}">
        <p14:creationId xmlns:p14="http://schemas.microsoft.com/office/powerpoint/2010/main" val="380609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p:txBody>
          <a:bodyPr/>
          <a:lstStyle/>
          <a:p>
            <a:pPr algn="just">
              <a:spcAft>
                <a:spcPts val="0"/>
              </a:spcAft>
            </a:pPr>
            <a:r>
              <a:rPr lang="es-EC" b="1" dirty="0"/>
              <a:t>Tiempo de proceso de licenciamiento turístico sin inspección previa </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redondeado 7"/>
          <p:cNvSpPr/>
          <p:nvPr/>
        </p:nvSpPr>
        <p:spPr>
          <a:xfrm>
            <a:off x="981075" y="4867835"/>
            <a:ext cx="10144126" cy="989047"/>
          </a:xfrm>
          <a:prstGeom prst="roundRect">
            <a:avLst/>
          </a:prstGeom>
          <a:ln>
            <a:solidFill>
              <a:schemeClr val="bg1"/>
            </a:solidFill>
          </a:ln>
        </p:spPr>
        <p:style>
          <a:lnRef idx="2">
            <a:schemeClr val="accent1"/>
          </a:lnRef>
          <a:fillRef idx="1001">
            <a:schemeClr val="lt1"/>
          </a:fillRef>
          <a:effectRef idx="0">
            <a:schemeClr val="accent1"/>
          </a:effectRef>
          <a:fontRef idx="minor">
            <a:schemeClr val="dk1"/>
          </a:fontRef>
        </p:style>
        <p:txBody>
          <a:bodyPr rtlCol="0" anchor="ctr"/>
          <a:lstStyle/>
          <a:p>
            <a:pPr algn="just"/>
            <a:endParaRPr lang="es-ES" sz="1600" dirty="0">
              <a:solidFill>
                <a:schemeClr val="tx1">
                  <a:lumMod val="75000"/>
                  <a:lumOff val="25000"/>
                </a:schemeClr>
              </a:solidFill>
            </a:endParaRPr>
          </a:p>
          <a:p>
            <a:pPr algn="just"/>
            <a:r>
              <a:rPr lang="es-ES" sz="1600" dirty="0">
                <a:solidFill>
                  <a:schemeClr val="tx1">
                    <a:lumMod val="75000"/>
                    <a:lumOff val="25000"/>
                  </a:schemeClr>
                </a:solidFill>
              </a:rPr>
              <a:t>Con la eliminación de la inspección previa el trámite ordinario de la Licencia Metropolitana Única para el Ejercicio de Actividades Económicas y la emisión del Registro de Turismo, tendrían una reducción promedio de 46 días.</a:t>
            </a:r>
          </a:p>
          <a:p>
            <a:pPr algn="just"/>
            <a:endParaRPr lang="es-ES" sz="1400" dirty="0">
              <a:solidFill>
                <a:schemeClr val="tx1">
                  <a:lumMod val="75000"/>
                  <a:lumOff val="25000"/>
                </a:schemeClr>
              </a:solidFill>
            </a:endParaRPr>
          </a:p>
          <a:p>
            <a:pPr algn="just"/>
            <a:r>
              <a:rPr lang="es-ES" sz="1600" dirty="0">
                <a:solidFill>
                  <a:schemeClr val="tx1">
                    <a:lumMod val="75000"/>
                    <a:lumOff val="25000"/>
                  </a:schemeClr>
                </a:solidFill>
              </a:rPr>
              <a:t>Sin embargo, la emisión del Registro Turístico tendrá una duración máxima 10 días y dependerá de la declaración responsable de cumplimiento por parte del interesado.</a:t>
            </a:r>
          </a:p>
        </p:txBody>
      </p:sp>
      <p:graphicFrame>
        <p:nvGraphicFramePr>
          <p:cNvPr id="6" name="Marcador de contenido 5">
            <a:extLst>
              <a:ext uri="{FF2B5EF4-FFF2-40B4-BE49-F238E27FC236}">
                <a16:creationId xmlns:a16="http://schemas.microsoft.com/office/drawing/2014/main" id="{B68C6913-1BC8-4525-8C84-0BE8AE984BAC}"/>
              </a:ext>
            </a:extLst>
          </p:cNvPr>
          <p:cNvGraphicFramePr>
            <a:graphicFrameLocks noGrp="1"/>
          </p:cNvGraphicFramePr>
          <p:nvPr>
            <p:ph idx="1"/>
            <p:extLst>
              <p:ext uri="{D42A27DB-BD31-4B8C-83A1-F6EECF244321}">
                <p14:modId xmlns:p14="http://schemas.microsoft.com/office/powerpoint/2010/main" val="2974794422"/>
              </p:ext>
            </p:extLst>
          </p:nvPr>
        </p:nvGraphicFramePr>
        <p:xfrm>
          <a:off x="981075" y="1806257"/>
          <a:ext cx="10144126" cy="2700338"/>
        </p:xfrm>
        <a:graphic>
          <a:graphicData uri="http://schemas.openxmlformats.org/drawingml/2006/table">
            <a:tbl>
              <a:tblPr firstRow="1" firstCol="1" bandRow="1">
                <a:tableStyleId>{5C22544A-7EE6-4342-B048-85BDC9FD1C3A}</a:tableStyleId>
              </a:tblPr>
              <a:tblGrid>
                <a:gridCol w="2697839">
                  <a:extLst>
                    <a:ext uri="{9D8B030D-6E8A-4147-A177-3AD203B41FA5}">
                      <a16:colId xmlns:a16="http://schemas.microsoft.com/office/drawing/2014/main" val="3234863911"/>
                    </a:ext>
                  </a:extLst>
                </a:gridCol>
                <a:gridCol w="1775190">
                  <a:extLst>
                    <a:ext uri="{9D8B030D-6E8A-4147-A177-3AD203B41FA5}">
                      <a16:colId xmlns:a16="http://schemas.microsoft.com/office/drawing/2014/main" val="4145441322"/>
                    </a:ext>
                  </a:extLst>
                </a:gridCol>
                <a:gridCol w="5671097">
                  <a:extLst>
                    <a:ext uri="{9D8B030D-6E8A-4147-A177-3AD203B41FA5}">
                      <a16:colId xmlns:a16="http://schemas.microsoft.com/office/drawing/2014/main" val="1526550904"/>
                    </a:ext>
                  </a:extLst>
                </a:gridCol>
              </a:tblGrid>
              <a:tr h="467435">
                <a:tc>
                  <a:txBody>
                    <a:bodyPr/>
                    <a:lstStyle/>
                    <a:p>
                      <a:pPr algn="ctr">
                        <a:spcAft>
                          <a:spcPts val="0"/>
                        </a:spcAft>
                      </a:pPr>
                      <a:r>
                        <a:rPr lang="es-EC" sz="1050">
                          <a:solidFill>
                            <a:schemeClr val="tx1"/>
                          </a:solidFill>
                          <a:effectLst/>
                        </a:rPr>
                        <a:t>PROCESO</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EC" sz="1050" dirty="0">
                          <a:solidFill>
                            <a:schemeClr val="tx1"/>
                          </a:solidFill>
                          <a:effectLst/>
                        </a:rPr>
                        <a:t>Tiempo promedio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EC" sz="1050" dirty="0">
                          <a:solidFill>
                            <a:schemeClr val="tx1"/>
                          </a:solidFill>
                          <a:effectLst/>
                        </a:rPr>
                        <a:t>Observaciones</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0697921"/>
                  </a:ext>
                </a:extLst>
              </a:tr>
              <a:tr h="396421">
                <a:tc>
                  <a:txBody>
                    <a:bodyPr/>
                    <a:lstStyle/>
                    <a:p>
                      <a:pPr algn="just">
                        <a:spcAft>
                          <a:spcPts val="0"/>
                        </a:spcAft>
                      </a:pPr>
                      <a:r>
                        <a:rPr lang="es-ES" sz="1050" dirty="0">
                          <a:solidFill>
                            <a:schemeClr val="tx1"/>
                          </a:solidFill>
                          <a:effectLst/>
                        </a:rPr>
                        <a:t>Ingreso trámite LUAE </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0"/>
                        </a:spcAft>
                      </a:pPr>
                      <a:r>
                        <a:rPr lang="es-EC" sz="1050" dirty="0">
                          <a:solidFill>
                            <a:schemeClr val="tx1"/>
                          </a:solidFill>
                          <a:effectLst/>
                        </a:rPr>
                        <a:t>5 minutos</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C" sz="1050">
                          <a:solidFill>
                            <a:schemeClr val="tx1"/>
                          </a:solidFill>
                          <a:effectLst/>
                        </a:rPr>
                        <a:t>Dependerá exclusivamente del administrado y es un proceso que se realiza en línea.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5369758"/>
                  </a:ext>
                </a:extLst>
              </a:tr>
              <a:tr h="345183">
                <a:tc>
                  <a:txBody>
                    <a:bodyPr/>
                    <a:lstStyle/>
                    <a:p>
                      <a:pPr>
                        <a:spcAft>
                          <a:spcPts val="0"/>
                        </a:spcAft>
                      </a:pPr>
                      <a:r>
                        <a:rPr lang="es-EC" sz="1050">
                          <a:solidFill>
                            <a:schemeClr val="tx1"/>
                          </a:solidFill>
                          <a:effectLst/>
                        </a:rPr>
                        <a:t>Planificación de primera visita</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EC" sz="1050" dirty="0">
                          <a:solidFill>
                            <a:schemeClr val="tx1"/>
                          </a:solidFill>
                          <a:effectLst/>
                        </a:rPr>
                        <a:t>0 minutos</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just">
                        <a:spcAft>
                          <a:spcPts val="0"/>
                        </a:spcAft>
                      </a:pPr>
                      <a:r>
                        <a:rPr lang="es-EC" sz="1050" dirty="0">
                          <a:solidFill>
                            <a:schemeClr val="tx1"/>
                          </a:solidFill>
                          <a:effectLst/>
                        </a:rPr>
                        <a:t>Se elimina. </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1961255"/>
                  </a:ext>
                </a:extLst>
              </a:tr>
              <a:tr h="517775">
                <a:tc>
                  <a:txBody>
                    <a:bodyPr/>
                    <a:lstStyle/>
                    <a:p>
                      <a:pPr>
                        <a:spcAft>
                          <a:spcPts val="0"/>
                        </a:spcAft>
                      </a:pPr>
                      <a:r>
                        <a:rPr lang="es-EC" sz="1050" dirty="0">
                          <a:solidFill>
                            <a:schemeClr val="tx1"/>
                          </a:solidFill>
                          <a:effectLst/>
                        </a:rPr>
                        <a:t>Declaración responsable de cumplimiento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EC" sz="1050" dirty="0">
                          <a:solidFill>
                            <a:schemeClr val="tx1"/>
                          </a:solidFill>
                          <a:effectLst/>
                        </a:rPr>
                        <a:t> De 10 a 20 minutos</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EC" sz="1050">
                          <a:solidFill>
                            <a:schemeClr val="tx1"/>
                          </a:solidFill>
                          <a:effectLst/>
                        </a:rPr>
                        <a:t>Dependerá exclusivamente del administrado y es un proceso que se realiza en línea, el mismo podrá extenderse hasta 10 días en el caso de que el usuario no realice su declaración inmediatamente.</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584511"/>
                  </a:ext>
                </a:extLst>
              </a:tr>
              <a:tr h="283158">
                <a:tc>
                  <a:txBody>
                    <a:bodyPr/>
                    <a:lstStyle/>
                    <a:p>
                      <a:pPr>
                        <a:spcAft>
                          <a:spcPts val="0"/>
                        </a:spcAft>
                      </a:pPr>
                      <a:r>
                        <a:rPr lang="es-EC" sz="1050">
                          <a:solidFill>
                            <a:schemeClr val="tx1"/>
                          </a:solidFill>
                          <a:effectLst/>
                        </a:rPr>
                        <a:t>Inspección previa</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EC" sz="1050" dirty="0">
                          <a:solidFill>
                            <a:schemeClr val="tx1"/>
                          </a:solidFill>
                          <a:effectLst/>
                        </a:rPr>
                        <a:t>0</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just">
                        <a:spcAft>
                          <a:spcPts val="0"/>
                        </a:spcAft>
                      </a:pPr>
                      <a:r>
                        <a:rPr lang="es-EC" sz="1050">
                          <a:solidFill>
                            <a:schemeClr val="tx1"/>
                          </a:solidFill>
                          <a:effectLst/>
                        </a:rPr>
                        <a:t>Se elimina. </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8487432"/>
                  </a:ext>
                </a:extLst>
              </a:tr>
              <a:tr h="345183">
                <a:tc>
                  <a:txBody>
                    <a:bodyPr/>
                    <a:lstStyle/>
                    <a:p>
                      <a:pPr>
                        <a:spcAft>
                          <a:spcPts val="0"/>
                        </a:spcAft>
                      </a:pPr>
                      <a:r>
                        <a:rPr lang="es-EC" sz="1050" dirty="0">
                          <a:solidFill>
                            <a:schemeClr val="tx1"/>
                          </a:solidFill>
                          <a:effectLst/>
                        </a:rPr>
                        <a:t>Carga al sistema información y entrega de documentación </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EC" sz="1050" dirty="0">
                          <a:solidFill>
                            <a:schemeClr val="tx1"/>
                          </a:solidFill>
                          <a:effectLst/>
                        </a:rPr>
                        <a:t>0</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just">
                        <a:spcAft>
                          <a:spcPts val="0"/>
                        </a:spcAft>
                      </a:pPr>
                      <a:r>
                        <a:rPr lang="es-EC" sz="1050" dirty="0">
                          <a:solidFill>
                            <a:schemeClr val="tx1"/>
                          </a:solidFill>
                          <a:effectLst/>
                        </a:rPr>
                        <a:t>Se elimina.  </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4000884"/>
                  </a:ext>
                </a:extLst>
              </a:tr>
              <a:tr h="345183">
                <a:tc>
                  <a:txBody>
                    <a:bodyPr/>
                    <a:lstStyle/>
                    <a:p>
                      <a:pPr>
                        <a:spcAft>
                          <a:spcPts val="0"/>
                        </a:spcAft>
                      </a:pPr>
                      <a:r>
                        <a:rPr lang="es-EC" sz="1050">
                          <a:solidFill>
                            <a:schemeClr val="tx1"/>
                          </a:solidFill>
                          <a:effectLst/>
                        </a:rPr>
                        <a:t>Emisión de Registro Turístico y desbloqueo de trámite</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050" dirty="0">
                          <a:solidFill>
                            <a:schemeClr val="tx1"/>
                          </a:solidFill>
                          <a:effectLst/>
                        </a:rPr>
                        <a:t>0</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just">
                        <a:spcAft>
                          <a:spcPts val="0"/>
                        </a:spcAft>
                      </a:pPr>
                      <a:r>
                        <a:rPr lang="es-EC" sz="1050" dirty="0">
                          <a:solidFill>
                            <a:schemeClr val="tx1"/>
                          </a:solidFill>
                          <a:effectLst/>
                        </a:rPr>
                        <a:t>Es inmediato y automático, una vez realizada la declaración responsable de cumplimiento.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6380790"/>
                  </a:ext>
                </a:extLst>
              </a:tr>
            </a:tbl>
          </a:graphicData>
        </a:graphic>
      </p:graphicFrame>
    </p:spTree>
    <p:extLst>
      <p:ext uri="{BB962C8B-B14F-4D97-AF65-F5344CB8AC3E}">
        <p14:creationId xmlns:p14="http://schemas.microsoft.com/office/powerpoint/2010/main" val="1099707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p:txBody>
          <a:bodyPr>
            <a:normAutofit/>
          </a:bodyPr>
          <a:lstStyle/>
          <a:p>
            <a:pPr algn="just"/>
            <a:r>
              <a:rPr lang="es-EC" b="1" dirty="0"/>
              <a:t>Actividades sujetas a la eliminación de inspección previa (93%)</a:t>
            </a:r>
          </a:p>
        </p:txBody>
      </p:sp>
      <p:sp>
        <p:nvSpPr>
          <p:cNvPr id="3" name="Marcador de contenido 2">
            <a:extLst>
              <a:ext uri="{FF2B5EF4-FFF2-40B4-BE49-F238E27FC236}">
                <a16:creationId xmlns:a16="http://schemas.microsoft.com/office/drawing/2014/main" id="{88FE1FE5-676E-4A4C-8480-28D3E0DD93D0}"/>
              </a:ext>
            </a:extLst>
          </p:cNvPr>
          <p:cNvSpPr>
            <a:spLocks noGrp="1"/>
          </p:cNvSpPr>
          <p:nvPr>
            <p:ph idx="1"/>
          </p:nvPr>
        </p:nvSpPr>
        <p:spPr/>
        <p:txBody>
          <a:bodyPr>
            <a:normAutofit fontScale="92500" lnSpcReduction="20000"/>
          </a:bodyPr>
          <a:lstStyle/>
          <a:p>
            <a:pPr marL="0" indent="0" algn="just">
              <a:buNone/>
            </a:pPr>
            <a:r>
              <a:rPr lang="es-ES" dirty="0">
                <a:solidFill>
                  <a:schemeClr val="tx1">
                    <a:lumMod val="75000"/>
                    <a:lumOff val="25000"/>
                  </a:schemeClr>
                </a:solidFill>
              </a:rPr>
              <a:t>Las actividades turísticas contempladas en los trámites con procedimiento ordinario son:</a:t>
            </a:r>
          </a:p>
          <a:p>
            <a:pPr algn="just"/>
            <a:endParaRPr lang="es-ES" dirty="0">
              <a:solidFill>
                <a:schemeClr val="tx1">
                  <a:lumMod val="75000"/>
                  <a:lumOff val="25000"/>
                </a:schemeClr>
              </a:solidFill>
            </a:endParaRPr>
          </a:p>
          <a:p>
            <a:pPr algn="just"/>
            <a:r>
              <a:rPr lang="es-ES" b="1" dirty="0">
                <a:solidFill>
                  <a:schemeClr val="tx1">
                    <a:lumMod val="75000"/>
                    <a:lumOff val="25000"/>
                  </a:schemeClr>
                </a:solidFill>
              </a:rPr>
              <a:t>Alojamiento:</a:t>
            </a:r>
            <a:r>
              <a:rPr lang="es-ES" dirty="0">
                <a:solidFill>
                  <a:schemeClr val="tx1">
                    <a:lumMod val="75000"/>
                    <a:lumOff val="25000"/>
                  </a:schemeClr>
                </a:solidFill>
              </a:rPr>
              <a:t> Hotel; Hostal; Hostería; Hacienda Turística; </a:t>
            </a:r>
            <a:r>
              <a:rPr lang="es-ES" dirty="0" err="1">
                <a:solidFill>
                  <a:schemeClr val="tx1">
                    <a:lumMod val="75000"/>
                    <a:lumOff val="25000"/>
                  </a:schemeClr>
                </a:solidFill>
              </a:rPr>
              <a:t>Lodge</a:t>
            </a:r>
            <a:r>
              <a:rPr lang="es-ES" dirty="0">
                <a:solidFill>
                  <a:schemeClr val="tx1">
                    <a:lumMod val="75000"/>
                    <a:lumOff val="25000"/>
                  </a:schemeClr>
                </a:solidFill>
              </a:rPr>
              <a:t>; Resort; Refugio; Campamento Turístico; Casa de Huéspedes.</a:t>
            </a:r>
          </a:p>
          <a:p>
            <a:pPr algn="just"/>
            <a:r>
              <a:rPr lang="es-ES" b="1" dirty="0">
                <a:solidFill>
                  <a:schemeClr val="tx1">
                    <a:lumMod val="75000"/>
                    <a:lumOff val="25000"/>
                  </a:schemeClr>
                </a:solidFill>
              </a:rPr>
              <a:t>Servicio de alimentos y bebidas:  </a:t>
            </a:r>
            <a:r>
              <a:rPr lang="es-ES" dirty="0">
                <a:solidFill>
                  <a:schemeClr val="tx1">
                    <a:lumMod val="75000"/>
                    <a:lumOff val="25000"/>
                  </a:schemeClr>
                </a:solidFill>
              </a:rPr>
              <a:t>Restaurantes; Cafeterías.</a:t>
            </a:r>
          </a:p>
          <a:p>
            <a:pPr algn="just"/>
            <a:r>
              <a:rPr lang="es-ES" b="1" dirty="0">
                <a:solidFill>
                  <a:schemeClr val="tx1">
                    <a:lumMod val="75000"/>
                    <a:lumOff val="25000"/>
                  </a:schemeClr>
                </a:solidFill>
              </a:rPr>
              <a:t>Transportación:</a:t>
            </a:r>
            <a:r>
              <a:rPr lang="es-ES" dirty="0">
                <a:solidFill>
                  <a:schemeClr val="tx1">
                    <a:lumMod val="75000"/>
                    <a:lumOff val="25000"/>
                  </a:schemeClr>
                </a:solidFill>
              </a:rPr>
              <a:t> Transporte turístico aéreo y terrestre. </a:t>
            </a:r>
          </a:p>
          <a:p>
            <a:pPr algn="just"/>
            <a:r>
              <a:rPr lang="es-ES" b="1" dirty="0">
                <a:solidFill>
                  <a:schemeClr val="tx1">
                    <a:lumMod val="75000"/>
                    <a:lumOff val="25000"/>
                  </a:schemeClr>
                </a:solidFill>
              </a:rPr>
              <a:t>Operación e intermediación: </a:t>
            </a:r>
            <a:r>
              <a:rPr lang="es-ES" dirty="0">
                <a:solidFill>
                  <a:schemeClr val="tx1">
                    <a:lumMod val="75000"/>
                    <a:lumOff val="25000"/>
                  </a:schemeClr>
                </a:solidFill>
              </a:rPr>
              <a:t>Agencias de Viajes; Organizadoras de eventos, congresos y convenciones. </a:t>
            </a:r>
          </a:p>
          <a:p>
            <a:pPr algn="just"/>
            <a:r>
              <a:rPr lang="es-ES" b="1" dirty="0">
                <a:solidFill>
                  <a:schemeClr val="tx1">
                    <a:lumMod val="75000"/>
                    <a:lumOff val="25000"/>
                  </a:schemeClr>
                </a:solidFill>
              </a:rPr>
              <a:t>Recreación Diversión y Esparcimiento:</a:t>
            </a:r>
            <a:r>
              <a:rPr lang="es-ES" dirty="0">
                <a:solidFill>
                  <a:schemeClr val="tx1">
                    <a:lumMod val="75000"/>
                    <a:lumOff val="25000"/>
                  </a:schemeClr>
                </a:solidFill>
              </a:rPr>
              <a:t> Centros de convenciones; Boleras; Pistas de patinaje; Centros de recreación turística; Termas y balnearios; Salas de baile; Peñas.</a:t>
            </a:r>
          </a:p>
          <a:p>
            <a:pPr algn="just"/>
            <a:endParaRPr lang="es-EC" dirty="0">
              <a:solidFill>
                <a:schemeClr val="tx1">
                  <a:lumMod val="75000"/>
                  <a:lumOff val="25000"/>
                </a:schemeClr>
              </a:solidFill>
            </a:endParaRPr>
          </a:p>
        </p:txBody>
      </p:sp>
    </p:spTree>
    <p:extLst>
      <p:ext uri="{BB962C8B-B14F-4D97-AF65-F5344CB8AC3E}">
        <p14:creationId xmlns:p14="http://schemas.microsoft.com/office/powerpoint/2010/main" val="3382474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p:txBody>
          <a:bodyPr/>
          <a:lstStyle/>
          <a:p>
            <a:pPr algn="just"/>
            <a:r>
              <a:rPr lang="es-EC" b="1" dirty="0"/>
              <a:t>Actividades NO sujetas a la eliminación de inspección previa (07%)</a:t>
            </a:r>
          </a:p>
        </p:txBody>
      </p:sp>
      <p:sp>
        <p:nvSpPr>
          <p:cNvPr id="3" name="Marcador de contenido 2">
            <a:extLst>
              <a:ext uri="{FF2B5EF4-FFF2-40B4-BE49-F238E27FC236}">
                <a16:creationId xmlns:a16="http://schemas.microsoft.com/office/drawing/2014/main" id="{88FE1FE5-676E-4A4C-8480-28D3E0DD93D0}"/>
              </a:ext>
            </a:extLst>
          </p:cNvPr>
          <p:cNvSpPr>
            <a:spLocks noGrp="1"/>
          </p:cNvSpPr>
          <p:nvPr>
            <p:ph idx="1"/>
          </p:nvPr>
        </p:nvSpPr>
        <p:spPr>
          <a:xfrm>
            <a:off x="838200" y="2528047"/>
            <a:ext cx="10515600" cy="3648916"/>
          </a:xfrm>
        </p:spPr>
        <p:txBody>
          <a:bodyPr>
            <a:normAutofit/>
          </a:bodyPr>
          <a:lstStyle/>
          <a:p>
            <a:pPr marL="0" indent="0" algn="just">
              <a:lnSpc>
                <a:spcPct val="70000"/>
              </a:lnSpc>
              <a:buNone/>
            </a:pPr>
            <a:r>
              <a:rPr lang="es-EC" sz="2600" dirty="0">
                <a:solidFill>
                  <a:schemeClr val="tx1">
                    <a:lumMod val="75000"/>
                    <a:lumOff val="25000"/>
                  </a:schemeClr>
                </a:solidFill>
              </a:rPr>
              <a:t>Las actividades turísticas contempladas en los trámites con procedimiento especial (CZ1A - CZ1B) son: </a:t>
            </a:r>
            <a:endParaRPr lang="es-ES" sz="2600" dirty="0">
              <a:solidFill>
                <a:schemeClr val="tx1">
                  <a:lumMod val="75000"/>
                  <a:lumOff val="25000"/>
                </a:schemeClr>
              </a:solidFill>
            </a:endParaRPr>
          </a:p>
          <a:p>
            <a:pPr algn="just">
              <a:lnSpc>
                <a:spcPct val="70000"/>
              </a:lnSpc>
            </a:pPr>
            <a:endParaRPr lang="es-ES" sz="2600" b="1" dirty="0">
              <a:solidFill>
                <a:schemeClr val="tx1">
                  <a:lumMod val="75000"/>
                  <a:lumOff val="25000"/>
                </a:schemeClr>
              </a:solidFill>
            </a:endParaRPr>
          </a:p>
          <a:p>
            <a:pPr marL="685800" lvl="2" algn="just">
              <a:lnSpc>
                <a:spcPct val="70000"/>
              </a:lnSpc>
              <a:spcBef>
                <a:spcPts val="1000"/>
              </a:spcBef>
            </a:pPr>
            <a:r>
              <a:rPr lang="es-EC" sz="3200" b="1" dirty="0">
                <a:solidFill>
                  <a:schemeClr val="tx1">
                    <a:lumMod val="75000"/>
                    <a:lumOff val="25000"/>
                  </a:schemeClr>
                </a:solidFill>
              </a:rPr>
              <a:t>Servicio de alimentos y bebidas:  </a:t>
            </a:r>
            <a:r>
              <a:rPr lang="es-EC" sz="3200" dirty="0">
                <a:solidFill>
                  <a:schemeClr val="tx1">
                    <a:lumMod val="75000"/>
                    <a:lumOff val="25000"/>
                  </a:schemeClr>
                </a:solidFill>
              </a:rPr>
              <a:t>Bares; Discotecas. </a:t>
            </a:r>
            <a:endParaRPr lang="es-ES" sz="3200" dirty="0">
              <a:solidFill>
                <a:schemeClr val="tx1">
                  <a:lumMod val="75000"/>
                  <a:lumOff val="25000"/>
                </a:schemeClr>
              </a:solidFill>
            </a:endParaRPr>
          </a:p>
          <a:p>
            <a:pPr marL="685800" lvl="2" algn="just">
              <a:lnSpc>
                <a:spcPct val="70000"/>
              </a:lnSpc>
              <a:spcBef>
                <a:spcPts val="1000"/>
              </a:spcBef>
            </a:pPr>
            <a:r>
              <a:rPr lang="es-EC" sz="3200" b="1" dirty="0">
                <a:solidFill>
                  <a:schemeClr val="tx1">
                    <a:lumMod val="75000"/>
                    <a:lumOff val="25000"/>
                  </a:schemeClr>
                </a:solidFill>
              </a:rPr>
              <a:t>Recreación Diversión y Esparcimiento: </a:t>
            </a:r>
            <a:r>
              <a:rPr lang="es-EC" sz="3200" dirty="0">
                <a:solidFill>
                  <a:schemeClr val="tx1">
                    <a:lumMod val="75000"/>
                    <a:lumOff val="25000"/>
                  </a:schemeClr>
                </a:solidFill>
              </a:rPr>
              <a:t>Salas de Recepciones y Banquetes.</a:t>
            </a:r>
            <a:endParaRPr lang="es-ES" sz="3200" dirty="0">
              <a:solidFill>
                <a:schemeClr val="tx1">
                  <a:lumMod val="75000"/>
                  <a:lumOff val="25000"/>
                </a:schemeClr>
              </a:solidFill>
            </a:endParaRPr>
          </a:p>
          <a:p>
            <a:pPr algn="just"/>
            <a:endParaRPr lang="es-EC" dirty="0">
              <a:solidFill>
                <a:schemeClr val="tx1">
                  <a:lumMod val="75000"/>
                  <a:lumOff val="25000"/>
                </a:schemeClr>
              </a:solidFill>
            </a:endParaRPr>
          </a:p>
        </p:txBody>
      </p:sp>
    </p:spTree>
    <p:extLst>
      <p:ext uri="{BB962C8B-B14F-4D97-AF65-F5344CB8AC3E}">
        <p14:creationId xmlns:p14="http://schemas.microsoft.com/office/powerpoint/2010/main" val="1201259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a:xfrm>
            <a:off x="838200" y="193675"/>
            <a:ext cx="10515600" cy="1325563"/>
          </a:xfrm>
        </p:spPr>
        <p:txBody>
          <a:bodyPr>
            <a:normAutofit/>
          </a:bodyPr>
          <a:lstStyle/>
          <a:p>
            <a:pPr algn="just"/>
            <a:r>
              <a:rPr lang="es-EC" b="1" dirty="0"/>
              <a:t>Contenido del Proyecto de Ordenanza Metropolitana</a:t>
            </a:r>
          </a:p>
        </p:txBody>
      </p:sp>
      <p:sp>
        <p:nvSpPr>
          <p:cNvPr id="3" name="Marcador de contenido 2">
            <a:extLst>
              <a:ext uri="{FF2B5EF4-FFF2-40B4-BE49-F238E27FC236}">
                <a16:creationId xmlns:a16="http://schemas.microsoft.com/office/drawing/2014/main" id="{88FE1FE5-676E-4A4C-8480-28D3E0DD93D0}"/>
              </a:ext>
            </a:extLst>
          </p:cNvPr>
          <p:cNvSpPr>
            <a:spLocks noGrp="1"/>
          </p:cNvSpPr>
          <p:nvPr>
            <p:ph idx="1"/>
          </p:nvPr>
        </p:nvSpPr>
        <p:spPr/>
        <p:txBody>
          <a:bodyPr>
            <a:normAutofit/>
          </a:bodyPr>
          <a:lstStyle/>
          <a:p>
            <a:pPr algn="just"/>
            <a:r>
              <a:rPr lang="es-ES" dirty="0">
                <a:solidFill>
                  <a:schemeClr val="tx1">
                    <a:lumMod val="75000"/>
                    <a:lumOff val="25000"/>
                  </a:schemeClr>
                </a:solidFill>
              </a:rPr>
              <a:t>Cuenta con 03 artículos y 05 disposiciones transitorias.</a:t>
            </a:r>
          </a:p>
          <a:p>
            <a:pPr algn="just"/>
            <a:r>
              <a:rPr lang="es-ES" dirty="0">
                <a:solidFill>
                  <a:schemeClr val="tx1">
                    <a:lumMod val="75000"/>
                    <a:lumOff val="25000"/>
                  </a:schemeClr>
                </a:solidFill>
              </a:rPr>
              <a:t>Las actividades económicas en las categorías turísticas se sujetarán al procedimiento administrativo simplificado, con excepción de las tipologías CZ1A y CZ1B.</a:t>
            </a:r>
          </a:p>
          <a:p>
            <a:pPr algn="just"/>
            <a:r>
              <a:rPr lang="es-ES" dirty="0">
                <a:solidFill>
                  <a:schemeClr val="tx1">
                    <a:lumMod val="75000"/>
                    <a:lumOff val="25000"/>
                  </a:schemeClr>
                </a:solidFill>
              </a:rPr>
              <a:t>Otorga el término de 10 días contados a partir del ingreso del trámite para que el interesado finalice la declaración responsable de cumplimiento.</a:t>
            </a:r>
          </a:p>
          <a:p>
            <a:pPr algn="just"/>
            <a:r>
              <a:rPr lang="es-ES" dirty="0">
                <a:solidFill>
                  <a:schemeClr val="tx1">
                    <a:lumMod val="75000"/>
                    <a:lumOff val="25000"/>
                  </a:schemeClr>
                </a:solidFill>
              </a:rPr>
              <a:t>Establece la inspección posterior a la emisión de la LUAE.</a:t>
            </a:r>
          </a:p>
        </p:txBody>
      </p:sp>
    </p:spTree>
    <p:extLst>
      <p:ext uri="{BB962C8B-B14F-4D97-AF65-F5344CB8AC3E}">
        <p14:creationId xmlns:p14="http://schemas.microsoft.com/office/powerpoint/2010/main" val="916019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a:xfrm>
            <a:off x="838200" y="-170393"/>
            <a:ext cx="10515600" cy="1325563"/>
          </a:xfrm>
        </p:spPr>
        <p:txBody>
          <a:bodyPr/>
          <a:lstStyle/>
          <a:p>
            <a:pPr algn="just"/>
            <a:r>
              <a:rPr lang="es-ES" b="1" dirty="0"/>
              <a:t>Marco Jurídico</a:t>
            </a:r>
            <a:endParaRPr lang="es-EC" b="1" dirty="0"/>
          </a:p>
        </p:txBody>
      </p:sp>
      <p:sp>
        <p:nvSpPr>
          <p:cNvPr id="3" name="Marcador de contenido 2">
            <a:extLst>
              <a:ext uri="{FF2B5EF4-FFF2-40B4-BE49-F238E27FC236}">
                <a16:creationId xmlns:a16="http://schemas.microsoft.com/office/drawing/2014/main" id="{88FE1FE5-676E-4A4C-8480-28D3E0DD93D0}"/>
              </a:ext>
            </a:extLst>
          </p:cNvPr>
          <p:cNvSpPr>
            <a:spLocks noGrp="1"/>
          </p:cNvSpPr>
          <p:nvPr>
            <p:ph idx="1"/>
          </p:nvPr>
        </p:nvSpPr>
        <p:spPr>
          <a:xfrm>
            <a:off x="838200" y="736010"/>
            <a:ext cx="10515600" cy="2692990"/>
          </a:xfrm>
        </p:spPr>
        <p:txBody>
          <a:bodyPr>
            <a:normAutofit/>
          </a:bodyPr>
          <a:lstStyle/>
          <a:p>
            <a:pPr algn="just"/>
            <a:r>
              <a:rPr lang="es-ES" sz="1800" dirty="0">
                <a:solidFill>
                  <a:schemeClr val="tx1">
                    <a:lumMod val="75000"/>
                    <a:lumOff val="25000"/>
                  </a:schemeClr>
                </a:solidFill>
              </a:rPr>
              <a:t>Constitución de la República del Ecuador;</a:t>
            </a:r>
          </a:p>
          <a:p>
            <a:pPr algn="just"/>
            <a:r>
              <a:rPr lang="es-ES" sz="1800" dirty="0">
                <a:solidFill>
                  <a:schemeClr val="tx1">
                    <a:lumMod val="75000"/>
                    <a:lumOff val="25000"/>
                  </a:schemeClr>
                </a:solidFill>
              </a:rPr>
              <a:t>Ley Orgánica para la Optimización y Eficiencia de Trámites Administrativos;</a:t>
            </a:r>
          </a:p>
          <a:p>
            <a:pPr algn="just"/>
            <a:r>
              <a:rPr lang="es-ES" sz="1800" dirty="0">
                <a:solidFill>
                  <a:schemeClr val="tx1">
                    <a:lumMod val="75000"/>
                    <a:lumOff val="25000"/>
                  </a:schemeClr>
                </a:solidFill>
              </a:rPr>
              <a:t>Ley de Turismo;</a:t>
            </a:r>
          </a:p>
          <a:p>
            <a:pPr algn="just"/>
            <a:r>
              <a:rPr lang="es-ES" sz="1800" dirty="0">
                <a:solidFill>
                  <a:schemeClr val="tx1">
                    <a:lumMod val="75000"/>
                    <a:lumOff val="25000"/>
                  </a:schemeClr>
                </a:solidFill>
              </a:rPr>
              <a:t>Reglamento General a la Ley de Turismo;</a:t>
            </a:r>
          </a:p>
          <a:p>
            <a:pPr algn="just"/>
            <a:r>
              <a:rPr lang="es-ES" sz="1800" dirty="0">
                <a:solidFill>
                  <a:schemeClr val="tx1">
                    <a:lumMod val="75000"/>
                    <a:lumOff val="25000"/>
                  </a:schemeClr>
                </a:solidFill>
              </a:rPr>
              <a:t>Código Orgánico Administrativo;</a:t>
            </a:r>
          </a:p>
          <a:p>
            <a:pPr algn="just"/>
            <a:r>
              <a:rPr lang="es-ES" sz="1800" dirty="0">
                <a:solidFill>
                  <a:schemeClr val="tx1">
                    <a:lumMod val="75000"/>
                    <a:lumOff val="25000"/>
                  </a:schemeClr>
                </a:solidFill>
              </a:rPr>
              <a:t>Acuerdo Ministerial No. 2022-010;</a:t>
            </a:r>
          </a:p>
          <a:p>
            <a:pPr algn="just"/>
            <a:r>
              <a:rPr lang="es-ES" sz="1800" dirty="0">
                <a:solidFill>
                  <a:schemeClr val="tx1">
                    <a:lumMod val="75000"/>
                    <a:lumOff val="25000"/>
                  </a:schemeClr>
                </a:solidFill>
              </a:rPr>
              <a:t>Código Municipal.</a:t>
            </a:r>
          </a:p>
        </p:txBody>
      </p:sp>
      <p:sp>
        <p:nvSpPr>
          <p:cNvPr id="4" name="Título 1">
            <a:extLst>
              <a:ext uri="{FF2B5EF4-FFF2-40B4-BE49-F238E27FC236}">
                <a16:creationId xmlns:a16="http://schemas.microsoft.com/office/drawing/2014/main" id="{60A88AF4-6F67-876B-89AD-EF969C9CF76A}"/>
              </a:ext>
            </a:extLst>
          </p:cNvPr>
          <p:cNvSpPr txBox="1">
            <a:spLocks/>
          </p:cNvSpPr>
          <p:nvPr/>
        </p:nvSpPr>
        <p:spPr>
          <a:xfrm>
            <a:off x="748553" y="30701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b="1" dirty="0"/>
              <a:t>Instituciones Municipales involucradas</a:t>
            </a:r>
            <a:endParaRPr lang="es-EC" b="1" dirty="0"/>
          </a:p>
        </p:txBody>
      </p:sp>
      <p:sp>
        <p:nvSpPr>
          <p:cNvPr id="5" name="Marcador de contenido 2">
            <a:extLst>
              <a:ext uri="{FF2B5EF4-FFF2-40B4-BE49-F238E27FC236}">
                <a16:creationId xmlns:a16="http://schemas.microsoft.com/office/drawing/2014/main" id="{344E6A1F-3B68-2341-9767-D5830929893C}"/>
              </a:ext>
            </a:extLst>
          </p:cNvPr>
          <p:cNvSpPr txBox="1">
            <a:spLocks/>
          </p:cNvSpPr>
          <p:nvPr/>
        </p:nvSpPr>
        <p:spPr>
          <a:xfrm>
            <a:off x="927847" y="3986387"/>
            <a:ext cx="10515600" cy="269299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800" dirty="0">
                <a:solidFill>
                  <a:schemeClr val="tx1">
                    <a:lumMod val="75000"/>
                    <a:lumOff val="25000"/>
                  </a:schemeClr>
                </a:solidFill>
              </a:rPr>
              <a:t>Secretaria de Territorio</a:t>
            </a:r>
          </a:p>
          <a:p>
            <a:pPr algn="just"/>
            <a:r>
              <a:rPr lang="es-ES" sz="1800" dirty="0">
                <a:solidFill>
                  <a:schemeClr val="tx1">
                    <a:lumMod val="75000"/>
                    <a:lumOff val="25000"/>
                  </a:schemeClr>
                </a:solidFill>
              </a:rPr>
              <a:t>Secretaria de Ambiente</a:t>
            </a:r>
          </a:p>
          <a:p>
            <a:pPr algn="just"/>
            <a:r>
              <a:rPr lang="es-ES" sz="1800" dirty="0">
                <a:solidFill>
                  <a:schemeClr val="tx1">
                    <a:lumMod val="75000"/>
                    <a:lumOff val="25000"/>
                  </a:schemeClr>
                </a:solidFill>
              </a:rPr>
              <a:t>Secretaria de Desarrollo Productivo</a:t>
            </a:r>
          </a:p>
          <a:p>
            <a:pPr algn="just"/>
            <a:r>
              <a:rPr lang="es-ES" sz="1800" dirty="0">
                <a:solidFill>
                  <a:schemeClr val="tx1">
                    <a:lumMod val="75000"/>
                    <a:lumOff val="25000"/>
                  </a:schemeClr>
                </a:solidFill>
              </a:rPr>
              <a:t>Agencia Metropolitana de Control</a:t>
            </a:r>
          </a:p>
          <a:p>
            <a:pPr algn="just"/>
            <a:r>
              <a:rPr lang="es-ES" sz="1800" dirty="0">
                <a:solidFill>
                  <a:schemeClr val="tx1">
                    <a:lumMod val="75000"/>
                    <a:lumOff val="25000"/>
                  </a:schemeClr>
                </a:solidFill>
              </a:rPr>
              <a:t>Procuraduría Metropolitana</a:t>
            </a:r>
          </a:p>
          <a:p>
            <a:pPr algn="just"/>
            <a:r>
              <a:rPr lang="es-ES" sz="1800" dirty="0">
                <a:solidFill>
                  <a:schemeClr val="tx1">
                    <a:lumMod val="75000"/>
                    <a:lumOff val="25000"/>
                  </a:schemeClr>
                </a:solidFill>
              </a:rPr>
              <a:t>Dirección Metropolitana de Informática</a:t>
            </a:r>
          </a:p>
          <a:p>
            <a:pPr algn="just"/>
            <a:r>
              <a:rPr lang="es-ES" sz="1800" dirty="0">
                <a:solidFill>
                  <a:schemeClr val="tx1">
                    <a:lumMod val="75000"/>
                    <a:lumOff val="25000"/>
                  </a:schemeClr>
                </a:solidFill>
              </a:rPr>
              <a:t>Dirección Metropolitana de Servicios Ciudadanos</a:t>
            </a:r>
          </a:p>
          <a:p>
            <a:pPr algn="just"/>
            <a:r>
              <a:rPr lang="es-ES" sz="1800" dirty="0">
                <a:solidFill>
                  <a:schemeClr val="tx1">
                    <a:lumMod val="75000"/>
                    <a:lumOff val="25000"/>
                  </a:schemeClr>
                </a:solidFill>
              </a:rPr>
              <a:t>Bomberos</a:t>
            </a:r>
          </a:p>
          <a:p>
            <a:pPr algn="just"/>
            <a:endParaRPr lang="es-ES" sz="1800" dirty="0">
              <a:solidFill>
                <a:schemeClr val="tx1">
                  <a:lumMod val="75000"/>
                  <a:lumOff val="25000"/>
                </a:schemeClr>
              </a:solidFill>
            </a:endParaRPr>
          </a:p>
        </p:txBody>
      </p:sp>
    </p:spTree>
    <p:extLst>
      <p:ext uri="{BB962C8B-B14F-4D97-AF65-F5344CB8AC3E}">
        <p14:creationId xmlns:p14="http://schemas.microsoft.com/office/powerpoint/2010/main" val="2523438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FCC94-7D80-7DEC-7F0B-5910FDE4DDC4}"/>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3D62987F-DDC0-C533-2DBD-3D845842A4CE}"/>
              </a:ext>
            </a:extLst>
          </p:cNvPr>
          <p:cNvSpPr>
            <a:spLocks noGrp="1"/>
          </p:cNvSpPr>
          <p:nvPr>
            <p:ph idx="1"/>
          </p:nvPr>
        </p:nvSpPr>
        <p:spPr/>
        <p:txBody>
          <a:bodyPr>
            <a:normAutofit/>
          </a:bodyPr>
          <a:lstStyle/>
          <a:p>
            <a:pPr marL="0" indent="0" algn="ctr">
              <a:buNone/>
            </a:pPr>
            <a:r>
              <a:rPr lang="es-EC" sz="6600" dirty="0"/>
              <a:t>OBSERVACIONES DEL </a:t>
            </a:r>
          </a:p>
          <a:p>
            <a:pPr marL="0" indent="0" algn="ctr">
              <a:buNone/>
            </a:pPr>
            <a:r>
              <a:rPr lang="es-EC" sz="6600" dirty="0"/>
              <a:t>PRIMER DEBATE CONCEJO METROPOLITANO</a:t>
            </a:r>
          </a:p>
          <a:p>
            <a:pPr marL="0" indent="0" algn="ctr">
              <a:buNone/>
            </a:pPr>
            <a:r>
              <a:rPr lang="es-EC" sz="3200" dirty="0"/>
              <a:t>17/01/2023</a:t>
            </a:r>
          </a:p>
          <a:p>
            <a:pPr marL="0" indent="0">
              <a:buNone/>
            </a:pPr>
            <a:endParaRPr lang="es-EC" sz="6600" dirty="0"/>
          </a:p>
        </p:txBody>
      </p:sp>
    </p:spTree>
    <p:extLst>
      <p:ext uri="{BB962C8B-B14F-4D97-AF65-F5344CB8AC3E}">
        <p14:creationId xmlns:p14="http://schemas.microsoft.com/office/powerpoint/2010/main" val="3593666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a:xfrm>
            <a:off x="838200" y="193675"/>
            <a:ext cx="10515600" cy="1325563"/>
          </a:xfrm>
        </p:spPr>
        <p:txBody>
          <a:bodyPr>
            <a:normAutofit/>
          </a:bodyPr>
          <a:lstStyle/>
          <a:p>
            <a:pPr algn="just"/>
            <a:r>
              <a:rPr lang="es-EC" b="1" dirty="0"/>
              <a:t>Sesión No. 267 Ordinaria del Concejo Metropolitano de Quito</a:t>
            </a:r>
          </a:p>
        </p:txBody>
      </p:sp>
      <p:graphicFrame>
        <p:nvGraphicFramePr>
          <p:cNvPr id="4" name="Marcador de contenido 3">
            <a:extLst>
              <a:ext uri="{FF2B5EF4-FFF2-40B4-BE49-F238E27FC236}">
                <a16:creationId xmlns:a16="http://schemas.microsoft.com/office/drawing/2014/main" id="{8624311D-F562-E1DD-5279-FF78A7D7DC49}"/>
              </a:ext>
            </a:extLst>
          </p:cNvPr>
          <p:cNvGraphicFramePr>
            <a:graphicFrameLocks noGrp="1"/>
          </p:cNvGraphicFramePr>
          <p:nvPr>
            <p:ph idx="1"/>
            <p:extLst>
              <p:ext uri="{D42A27DB-BD31-4B8C-83A1-F6EECF244321}">
                <p14:modId xmlns:p14="http://schemas.microsoft.com/office/powerpoint/2010/main" val="4088414370"/>
              </p:ext>
            </p:extLst>
          </p:nvPr>
        </p:nvGraphicFramePr>
        <p:xfrm>
          <a:off x="838200" y="2326341"/>
          <a:ext cx="10515600" cy="3850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247F3965-BF85-19ED-61CD-DECA5BE9D7DC}"/>
              </a:ext>
            </a:extLst>
          </p:cNvPr>
          <p:cNvSpPr/>
          <p:nvPr/>
        </p:nvSpPr>
        <p:spPr>
          <a:xfrm>
            <a:off x="941294" y="1653988"/>
            <a:ext cx="8068235" cy="497541"/>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lvl="0"/>
            <a:r>
              <a:rPr lang="es-EC" u="sng"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Intervención concejal Marco Collaguazo:</a:t>
            </a:r>
            <a:endParaRPr lang="es-EC" u="sng" dirty="0"/>
          </a:p>
        </p:txBody>
      </p:sp>
    </p:spTree>
    <p:extLst>
      <p:ext uri="{BB962C8B-B14F-4D97-AF65-F5344CB8AC3E}">
        <p14:creationId xmlns:p14="http://schemas.microsoft.com/office/powerpoint/2010/main" val="3559792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B6785D4-7246-8F95-7029-5F557960C1B2}"/>
              </a:ext>
            </a:extLst>
          </p:cNvPr>
          <p:cNvSpPr>
            <a:spLocks noGrp="1"/>
          </p:cNvSpPr>
          <p:nvPr>
            <p:ph idx="1"/>
          </p:nvPr>
        </p:nvSpPr>
        <p:spPr>
          <a:xfrm>
            <a:off x="838200" y="1117413"/>
            <a:ext cx="10515600" cy="4351338"/>
          </a:xfrm>
        </p:spPr>
        <p:txBody>
          <a:bodyPr>
            <a:normAutofit fontScale="85000" lnSpcReduction="10000"/>
          </a:bodyPr>
          <a:lstStyle/>
          <a:p>
            <a:pPr algn="just">
              <a:lnSpc>
                <a:spcPct val="115000"/>
              </a:lnSpc>
              <a:spcAft>
                <a:spcPts val="400"/>
              </a:spcAft>
            </a:pPr>
            <a:r>
              <a:rPr lang="es-EC" sz="1600" b="1" dirty="0">
                <a:effectLst/>
                <a:latin typeface="Calibri" panose="020F0502020204030204" pitchFamily="34" charset="0"/>
                <a:ea typeface="Times New Roman" panose="02020603050405020304" pitchFamily="18" charset="0"/>
                <a:cs typeface="Calibri" panose="020F0502020204030204" pitchFamily="34" charset="0"/>
              </a:rPr>
              <a:t>Artículo 2. - </a:t>
            </a:r>
            <a:r>
              <a:rPr lang="es-EC" sz="1600" dirty="0">
                <a:effectLst/>
                <a:latin typeface="Calibri" panose="020F0502020204030204" pitchFamily="34" charset="0"/>
                <a:ea typeface="Times New Roman" panose="02020603050405020304" pitchFamily="18" charset="0"/>
                <a:cs typeface="Calibri" panose="020F0502020204030204" pitchFamily="34" charset="0"/>
              </a:rPr>
              <a:t>Incorpórese en el artículo 1814 del Código Municipal para el Distrito Metropolitano de Quito, después de numeral 04 un numeral y dos incisos al tenor del siguiente texto:</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400"/>
              </a:spcAft>
            </a:pPr>
            <a:r>
              <a:rPr lang="es-EC" sz="1600" dirty="0">
                <a:effectLst/>
                <a:latin typeface="Calibri" panose="020F0502020204030204" pitchFamily="34" charset="0"/>
                <a:ea typeface="Times New Roman" panose="02020603050405020304" pitchFamily="18" charset="0"/>
                <a:cs typeface="Calibri" panose="020F0502020204030204" pitchFamily="34" charset="0"/>
              </a:rPr>
              <a:t> </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449580" algn="just">
              <a:lnSpc>
                <a:spcPct val="115000"/>
              </a:lnSpc>
              <a:spcAft>
                <a:spcPts val="400"/>
              </a:spcAft>
            </a:pPr>
            <a:r>
              <a:rPr lang="es-EC" sz="1600" i="1" dirty="0">
                <a:effectLst/>
                <a:latin typeface="Calibri" panose="020F0502020204030204" pitchFamily="34" charset="0"/>
                <a:ea typeface="Times New Roman" panose="02020603050405020304" pitchFamily="18" charset="0"/>
                <a:cs typeface="Calibri" panose="020F0502020204030204" pitchFamily="34" charset="0"/>
              </a:rPr>
              <a:t>“El interesado deberá finalizar la declaración responsable de cumplimiento de las normas administrativas y/o reglas técnicas vigentes aplicables de manera digital en el Sistema de Catastro de Establecimientos Turísticos en el máximo de 10 días término contados a partir del ingreso del trámite de licenciamiento. </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449580" algn="just">
              <a:lnSpc>
                <a:spcPct val="115000"/>
              </a:lnSpc>
              <a:spcAft>
                <a:spcPts val="400"/>
              </a:spcAft>
            </a:pPr>
            <a:r>
              <a:rPr lang="es-EC" sz="1600" i="1" dirty="0">
                <a:effectLst/>
                <a:latin typeface="Calibri" panose="020F0502020204030204" pitchFamily="34" charset="0"/>
                <a:ea typeface="Times New Roman" panose="02020603050405020304" pitchFamily="18" charset="0"/>
                <a:cs typeface="Calibri" panose="020F0502020204030204" pitchFamily="34" charset="0"/>
              </a:rPr>
              <a:t> </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449580" algn="just">
              <a:lnSpc>
                <a:spcPct val="115000"/>
              </a:lnSpc>
              <a:spcAft>
                <a:spcPts val="400"/>
              </a:spcAft>
            </a:pPr>
            <a:r>
              <a:rPr lang="es-EC" sz="1600" i="1" dirty="0">
                <a:effectLst/>
                <a:latin typeface="Calibri" panose="020F0502020204030204" pitchFamily="34" charset="0"/>
                <a:ea typeface="Times New Roman" panose="02020603050405020304" pitchFamily="18" charset="0"/>
                <a:cs typeface="Calibri" panose="020F0502020204030204" pitchFamily="34" charset="0"/>
              </a:rPr>
              <a:t>En caso de que el administrado no finalice la declaración responsable de cumplimiento en el término establecido en el presente artículo, se entenderá como </a:t>
            </a:r>
            <a:r>
              <a:rPr lang="es-EC" sz="1600" b="1" i="1" dirty="0">
                <a:effectLst/>
                <a:latin typeface="Calibri" panose="020F0502020204030204" pitchFamily="34" charset="0"/>
                <a:ea typeface="Times New Roman" panose="02020603050405020304" pitchFamily="18" charset="0"/>
                <a:cs typeface="Calibri" panose="020F0502020204030204" pitchFamily="34" charset="0"/>
              </a:rPr>
              <a:t>abandono</a:t>
            </a:r>
            <a:r>
              <a:rPr lang="es-EC" sz="1600" i="1" dirty="0">
                <a:effectLst/>
                <a:latin typeface="Calibri" panose="020F0502020204030204" pitchFamily="34" charset="0"/>
                <a:ea typeface="Times New Roman" panose="02020603050405020304" pitchFamily="18" charset="0"/>
                <a:cs typeface="Calibri" panose="020F0502020204030204" pitchFamily="34" charset="0"/>
              </a:rPr>
              <a:t> y se procederá archivar el trámite.</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449580" algn="just">
              <a:lnSpc>
                <a:spcPct val="115000"/>
              </a:lnSpc>
              <a:spcAft>
                <a:spcPts val="400"/>
              </a:spcAft>
            </a:pPr>
            <a:r>
              <a:rPr lang="es-EC" sz="1600" i="1" dirty="0">
                <a:effectLst/>
                <a:latin typeface="Calibri" panose="020F0502020204030204" pitchFamily="34" charset="0"/>
                <a:ea typeface="Times New Roman" panose="02020603050405020304" pitchFamily="18" charset="0"/>
                <a:cs typeface="Calibri" panose="020F0502020204030204" pitchFamily="34" charset="0"/>
              </a:rPr>
              <a:t> </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449580" algn="just">
              <a:lnSpc>
                <a:spcPct val="115000"/>
              </a:lnSpc>
              <a:spcAft>
                <a:spcPts val="400"/>
              </a:spcAft>
            </a:pPr>
            <a:r>
              <a:rPr lang="es-EC" sz="1600" i="1" dirty="0">
                <a:effectLst/>
                <a:latin typeface="Calibri" panose="020F0502020204030204" pitchFamily="34" charset="0"/>
                <a:ea typeface="Times New Roman" panose="02020603050405020304" pitchFamily="18" charset="0"/>
                <a:cs typeface="Calibri" panose="020F0502020204030204" pitchFamily="34" charset="0"/>
              </a:rPr>
              <a:t>Para los casos de actividades turísticas; sí en la inspección posterior realizada por el componente de la materia se verificare que la declaración responsable de cumplimiento realizada por el interesado es falsa, la falta de veracidad constituirá una infracción muy grave de conformidad con lo previsto en la normativa turística nacional vigente y de acuerdo a la tipología de las sanciones por infracciones graves y muy graves en materia de turismo establecida en el Código Municipal para el Distrito Metropolitano de Quito.”</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s-EC" sz="2400" dirty="0"/>
          </a:p>
        </p:txBody>
      </p:sp>
    </p:spTree>
    <p:extLst>
      <p:ext uri="{BB962C8B-B14F-4D97-AF65-F5344CB8AC3E}">
        <p14:creationId xmlns:p14="http://schemas.microsoft.com/office/powerpoint/2010/main" val="3650421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0D63D30-0D34-8845-B5CA-077816769D81}"/>
              </a:ext>
            </a:extLst>
          </p:cNvPr>
          <p:cNvSpPr>
            <a:spLocks noGrp="1"/>
          </p:cNvSpPr>
          <p:nvPr>
            <p:ph idx="1"/>
          </p:nvPr>
        </p:nvSpPr>
        <p:spPr>
          <a:xfrm>
            <a:off x="1691284" y="2694214"/>
            <a:ext cx="9145437" cy="1469571"/>
          </a:xfrm>
        </p:spPr>
        <p:txBody>
          <a:bodyPr>
            <a:noAutofit/>
          </a:bodyPr>
          <a:lstStyle/>
          <a:p>
            <a:pPr marL="0" indent="0" algn="just">
              <a:buNone/>
            </a:pPr>
            <a:r>
              <a:rPr lang="es-EC" sz="2400" b="1" dirty="0"/>
              <a:t>ORDENANZA METROPOLITANA REFORMATORIA AL CAPÍTULO IV DEL TÍTULO V DEL LIBRO III.6 DEL CÓDIGO MUNICIPAL PARA EL DISTRITO METROPOLITANO DE QUITO, “DE LOS PROCEDIMIENTOS ADMINISTRATIVOS PARA EL OTORGAMIENTO DE LA LUAE”</a:t>
            </a:r>
            <a:endParaRPr lang="es-ES" sz="2400" dirty="0"/>
          </a:p>
        </p:txBody>
      </p:sp>
    </p:spTree>
    <p:extLst>
      <p:ext uri="{BB962C8B-B14F-4D97-AF65-F5344CB8AC3E}">
        <p14:creationId xmlns:p14="http://schemas.microsoft.com/office/powerpoint/2010/main" val="2436097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a:xfrm>
            <a:off x="838200" y="193675"/>
            <a:ext cx="10515600" cy="1325563"/>
          </a:xfrm>
        </p:spPr>
        <p:txBody>
          <a:bodyPr>
            <a:normAutofit/>
          </a:bodyPr>
          <a:lstStyle/>
          <a:p>
            <a:pPr algn="just"/>
            <a:r>
              <a:rPr lang="es-EC" b="1" dirty="0"/>
              <a:t>Sesión No. 267 Ordinaria del Concejo Metropolitano de Quito</a:t>
            </a:r>
          </a:p>
        </p:txBody>
      </p:sp>
      <p:graphicFrame>
        <p:nvGraphicFramePr>
          <p:cNvPr id="4" name="Marcador de contenido 3">
            <a:extLst>
              <a:ext uri="{FF2B5EF4-FFF2-40B4-BE49-F238E27FC236}">
                <a16:creationId xmlns:a16="http://schemas.microsoft.com/office/drawing/2014/main" id="{8624311D-F562-E1DD-5279-FF78A7D7DC49}"/>
              </a:ext>
            </a:extLst>
          </p:cNvPr>
          <p:cNvGraphicFramePr>
            <a:graphicFrameLocks noGrp="1"/>
          </p:cNvGraphicFramePr>
          <p:nvPr>
            <p:ph idx="1"/>
            <p:extLst>
              <p:ext uri="{D42A27DB-BD31-4B8C-83A1-F6EECF244321}">
                <p14:modId xmlns:p14="http://schemas.microsoft.com/office/powerpoint/2010/main" val="2597133274"/>
              </p:ext>
            </p:extLst>
          </p:nvPr>
        </p:nvGraphicFramePr>
        <p:xfrm>
          <a:off x="838200" y="2326341"/>
          <a:ext cx="10515600" cy="3850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247F3965-BF85-19ED-61CD-DECA5BE9D7DC}"/>
              </a:ext>
            </a:extLst>
          </p:cNvPr>
          <p:cNvSpPr/>
          <p:nvPr/>
        </p:nvSpPr>
        <p:spPr>
          <a:xfrm>
            <a:off x="941294" y="1653988"/>
            <a:ext cx="8068235" cy="497541"/>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lvl="0"/>
            <a:r>
              <a:rPr lang="es-EC" u="sng"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Intervención concejala Soledad Benítez:</a:t>
            </a:r>
            <a:endParaRPr lang="es-EC" u="sng" dirty="0"/>
          </a:p>
        </p:txBody>
      </p:sp>
    </p:spTree>
    <p:extLst>
      <p:ext uri="{BB962C8B-B14F-4D97-AF65-F5344CB8AC3E}">
        <p14:creationId xmlns:p14="http://schemas.microsoft.com/office/powerpoint/2010/main" val="4038664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a:xfrm>
            <a:off x="838200" y="193675"/>
            <a:ext cx="10515600" cy="1325563"/>
          </a:xfrm>
        </p:spPr>
        <p:txBody>
          <a:bodyPr>
            <a:normAutofit/>
          </a:bodyPr>
          <a:lstStyle/>
          <a:p>
            <a:pPr algn="just"/>
            <a:r>
              <a:rPr lang="es-EC" b="1" dirty="0"/>
              <a:t>Sesión No. 267 Ordinaria del Concejo Metropolitano de Quito</a:t>
            </a:r>
          </a:p>
        </p:txBody>
      </p:sp>
      <p:graphicFrame>
        <p:nvGraphicFramePr>
          <p:cNvPr id="4" name="Marcador de contenido 3">
            <a:extLst>
              <a:ext uri="{FF2B5EF4-FFF2-40B4-BE49-F238E27FC236}">
                <a16:creationId xmlns:a16="http://schemas.microsoft.com/office/drawing/2014/main" id="{A4E2C70B-9053-FB10-93D5-7BAFDEDE8154}"/>
              </a:ext>
            </a:extLst>
          </p:cNvPr>
          <p:cNvGraphicFramePr>
            <a:graphicFrameLocks noGrp="1"/>
          </p:cNvGraphicFramePr>
          <p:nvPr>
            <p:ph idx="1"/>
            <p:extLst>
              <p:ext uri="{D42A27DB-BD31-4B8C-83A1-F6EECF244321}">
                <p14:modId xmlns:p14="http://schemas.microsoft.com/office/powerpoint/2010/main" val="2265689072"/>
              </p:ext>
            </p:extLst>
          </p:nvPr>
        </p:nvGraphicFramePr>
        <p:xfrm>
          <a:off x="838200" y="2164975"/>
          <a:ext cx="10515600" cy="4011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1770AE49-D7C4-99D9-D4EE-5C498D8B6323}"/>
              </a:ext>
            </a:extLst>
          </p:cNvPr>
          <p:cNvSpPr/>
          <p:nvPr/>
        </p:nvSpPr>
        <p:spPr>
          <a:xfrm>
            <a:off x="1156447" y="1707776"/>
            <a:ext cx="5715000" cy="201706"/>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s-EC" u="sng"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Intervención concejal Luis Reina: </a:t>
            </a:r>
          </a:p>
        </p:txBody>
      </p:sp>
    </p:spTree>
    <p:extLst>
      <p:ext uri="{BB962C8B-B14F-4D97-AF65-F5344CB8AC3E}">
        <p14:creationId xmlns:p14="http://schemas.microsoft.com/office/powerpoint/2010/main" val="2432403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017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p:txBody>
          <a:bodyPr/>
          <a:lstStyle/>
          <a:p>
            <a:pPr algn="just"/>
            <a:r>
              <a:rPr lang="es-ES" b="1" dirty="0"/>
              <a:t>Objetivos del Proyecto de Ordenanza </a:t>
            </a:r>
            <a:r>
              <a:rPr lang="es-EC" b="1" dirty="0"/>
              <a:t>Metropolitana</a:t>
            </a:r>
          </a:p>
        </p:txBody>
      </p:sp>
      <p:sp>
        <p:nvSpPr>
          <p:cNvPr id="3" name="Marcador de contenido 2">
            <a:extLst>
              <a:ext uri="{FF2B5EF4-FFF2-40B4-BE49-F238E27FC236}">
                <a16:creationId xmlns:a16="http://schemas.microsoft.com/office/drawing/2014/main" id="{88FE1FE5-676E-4A4C-8480-28D3E0DD93D0}"/>
              </a:ext>
            </a:extLst>
          </p:cNvPr>
          <p:cNvSpPr>
            <a:spLocks noGrp="1"/>
          </p:cNvSpPr>
          <p:nvPr>
            <p:ph idx="1"/>
          </p:nvPr>
        </p:nvSpPr>
        <p:spPr>
          <a:xfrm>
            <a:off x="838200" y="2055914"/>
            <a:ext cx="10515600" cy="3860792"/>
          </a:xfrm>
        </p:spPr>
        <p:txBody>
          <a:bodyPr>
            <a:normAutofit/>
          </a:bodyPr>
          <a:lstStyle/>
          <a:p>
            <a:pPr algn="just"/>
            <a:r>
              <a:rPr lang="es-ES" dirty="0">
                <a:solidFill>
                  <a:schemeClr val="tx1">
                    <a:lumMod val="75000"/>
                    <a:lumOff val="25000"/>
                  </a:schemeClr>
                </a:solidFill>
              </a:rPr>
              <a:t>Eliminar los obstáculos normativos que no permiten la simplificación de trámites administrativos.</a:t>
            </a:r>
          </a:p>
          <a:p>
            <a:pPr algn="just"/>
            <a:r>
              <a:rPr lang="es-ES" dirty="0">
                <a:solidFill>
                  <a:schemeClr val="tx1">
                    <a:lumMod val="75000"/>
                    <a:lumOff val="25000"/>
                  </a:schemeClr>
                </a:solidFill>
              </a:rPr>
              <a:t>Eliminación de la inspección previa en trámite de licenciamiento con procedimiento ordinario (Categoría II).</a:t>
            </a:r>
          </a:p>
          <a:p>
            <a:pPr algn="just"/>
            <a:r>
              <a:rPr lang="es-ES" dirty="0">
                <a:solidFill>
                  <a:schemeClr val="tx1">
                    <a:lumMod val="75000"/>
                    <a:lumOff val="25000"/>
                  </a:schemeClr>
                </a:solidFill>
              </a:rPr>
              <a:t>Registro Turístico en línea y respuesta inmediata por parte del componente de turismo al trámite de LUAE.</a:t>
            </a:r>
          </a:p>
          <a:p>
            <a:pPr algn="just"/>
            <a:r>
              <a:rPr lang="es-ES" dirty="0">
                <a:solidFill>
                  <a:schemeClr val="tx1">
                    <a:lumMod val="75000"/>
                    <a:lumOff val="25000"/>
                  </a:schemeClr>
                </a:solidFill>
              </a:rPr>
              <a:t>Obtención de la LUAE con trámite simplificado (Categoría I), con la declaración responsable de cumplimiento por parte del peticionario.</a:t>
            </a:r>
          </a:p>
          <a:p>
            <a:pPr algn="just"/>
            <a:endParaRPr lang="es-ES" dirty="0">
              <a:solidFill>
                <a:schemeClr val="tx1">
                  <a:lumMod val="75000"/>
                  <a:lumOff val="25000"/>
                </a:schemeClr>
              </a:solidFill>
            </a:endParaRPr>
          </a:p>
        </p:txBody>
      </p:sp>
    </p:spTree>
    <p:extLst>
      <p:ext uri="{BB962C8B-B14F-4D97-AF65-F5344CB8AC3E}">
        <p14:creationId xmlns:p14="http://schemas.microsoft.com/office/powerpoint/2010/main" val="1728777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a:xfrm>
            <a:off x="1015181" y="2067461"/>
            <a:ext cx="10515600" cy="1325563"/>
          </a:xfrm>
        </p:spPr>
        <p:txBody>
          <a:bodyPr>
            <a:noAutofit/>
          </a:bodyPr>
          <a:lstStyle/>
          <a:p>
            <a:pPr algn="ctr"/>
            <a:r>
              <a:rPr lang="es-EC" b="1" dirty="0">
                <a:solidFill>
                  <a:schemeClr val="tx1">
                    <a:lumMod val="75000"/>
                    <a:lumOff val="25000"/>
                  </a:schemeClr>
                </a:solidFill>
              </a:rPr>
              <a:t>Antecedentes del Licenciamiento Turístico Actual</a:t>
            </a:r>
            <a:br>
              <a:rPr lang="es-EC" b="1" dirty="0">
                <a:solidFill>
                  <a:schemeClr val="tx1">
                    <a:lumMod val="75000"/>
                    <a:lumOff val="25000"/>
                  </a:schemeClr>
                </a:solidFill>
              </a:rPr>
            </a:br>
            <a:endParaRPr lang="es-EC" b="1" dirty="0">
              <a:solidFill>
                <a:schemeClr val="tx1">
                  <a:lumMod val="75000"/>
                  <a:lumOff val="25000"/>
                </a:schemeClr>
              </a:solidFill>
            </a:endParaRPr>
          </a:p>
        </p:txBody>
      </p:sp>
      <p:sp>
        <p:nvSpPr>
          <p:cNvPr id="3" name="Título 1">
            <a:extLst>
              <a:ext uri="{FF2B5EF4-FFF2-40B4-BE49-F238E27FC236}">
                <a16:creationId xmlns:a16="http://schemas.microsoft.com/office/drawing/2014/main" id="{C12E7042-AFB4-01C3-3EDE-7F9D6879DA75}"/>
              </a:ext>
            </a:extLst>
          </p:cNvPr>
          <p:cNvSpPr txBox="1">
            <a:spLocks/>
          </p:cNvSpPr>
          <p:nvPr/>
        </p:nvSpPr>
        <p:spPr>
          <a:xfrm>
            <a:off x="1015181" y="31447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b="1" dirty="0">
                <a:solidFill>
                  <a:schemeClr val="tx1">
                    <a:lumMod val="75000"/>
                    <a:lumOff val="25000"/>
                  </a:schemeClr>
                </a:solidFill>
              </a:rPr>
              <a:t>Temporalidad Actual del Licenciamiento Turístico</a:t>
            </a:r>
          </a:p>
        </p:txBody>
      </p:sp>
    </p:spTree>
    <p:extLst>
      <p:ext uri="{BB962C8B-B14F-4D97-AF65-F5344CB8AC3E}">
        <p14:creationId xmlns:p14="http://schemas.microsoft.com/office/powerpoint/2010/main" val="426829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a:xfrm>
            <a:off x="838200" y="134471"/>
            <a:ext cx="10515600" cy="1325563"/>
          </a:xfrm>
        </p:spPr>
        <p:txBody>
          <a:bodyPr/>
          <a:lstStyle/>
          <a:p>
            <a:pPr algn="just"/>
            <a:r>
              <a:rPr lang="es-EC" b="1" dirty="0"/>
              <a:t>Estado de Situación Actual Catastro Turístico</a:t>
            </a:r>
          </a:p>
        </p:txBody>
      </p:sp>
      <p:graphicFrame>
        <p:nvGraphicFramePr>
          <p:cNvPr id="5" name="Marcador de contenido 4">
            <a:extLst>
              <a:ext uri="{FF2B5EF4-FFF2-40B4-BE49-F238E27FC236}">
                <a16:creationId xmlns:a16="http://schemas.microsoft.com/office/drawing/2014/main" id="{B8024D0B-FE45-E68E-26A7-F84FF0611DE8}"/>
              </a:ext>
            </a:extLst>
          </p:cNvPr>
          <p:cNvGraphicFramePr>
            <a:graphicFrameLocks noGrp="1"/>
          </p:cNvGraphicFramePr>
          <p:nvPr>
            <p:ph idx="1"/>
            <p:extLst>
              <p:ext uri="{D42A27DB-BD31-4B8C-83A1-F6EECF244321}">
                <p14:modId xmlns:p14="http://schemas.microsoft.com/office/powerpoint/2010/main" val="1075897521"/>
              </p:ext>
            </p:extLst>
          </p:nvPr>
        </p:nvGraphicFramePr>
        <p:xfrm>
          <a:off x="838200" y="1571721"/>
          <a:ext cx="8522110" cy="410499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esquinas redondeadas 5">
            <a:extLst>
              <a:ext uri="{FF2B5EF4-FFF2-40B4-BE49-F238E27FC236}">
                <a16:creationId xmlns:a16="http://schemas.microsoft.com/office/drawing/2014/main" id="{019A3387-BF3C-34DE-7722-93A5A4A2F3C7}"/>
              </a:ext>
            </a:extLst>
          </p:cNvPr>
          <p:cNvSpPr/>
          <p:nvPr/>
        </p:nvSpPr>
        <p:spPr>
          <a:xfrm>
            <a:off x="1008529" y="5795682"/>
            <a:ext cx="8175812" cy="927847"/>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lgn="just">
              <a:buFont typeface="Arial" panose="020B0604020202020204" pitchFamily="34" charset="0"/>
              <a:buChar char="•"/>
            </a:pPr>
            <a:r>
              <a:rPr lang="es-EC" sz="1600" dirty="0"/>
              <a:t>Desde el año 2018 al 2022 el catastro ha incrementado en un 20,7%</a:t>
            </a:r>
          </a:p>
          <a:p>
            <a:pPr marL="285750" indent="-285750" algn="just">
              <a:buFont typeface="Arial" panose="020B0604020202020204" pitchFamily="34" charset="0"/>
              <a:buChar char="•"/>
            </a:pPr>
            <a:r>
              <a:rPr lang="es-EC" sz="1600" dirty="0"/>
              <a:t>Los establecimientos registrados en le DMQ, constituyen el 25% del catastro turístico a nivel nacional.</a:t>
            </a:r>
          </a:p>
        </p:txBody>
      </p:sp>
      <p:graphicFrame>
        <p:nvGraphicFramePr>
          <p:cNvPr id="9" name="Tabla 8">
            <a:extLst>
              <a:ext uri="{FF2B5EF4-FFF2-40B4-BE49-F238E27FC236}">
                <a16:creationId xmlns:a16="http://schemas.microsoft.com/office/drawing/2014/main" id="{DBF79009-7D17-8F14-BF88-B9D6B5DF8A8E}"/>
              </a:ext>
            </a:extLst>
          </p:cNvPr>
          <p:cNvGraphicFramePr>
            <a:graphicFrameLocks noGrp="1"/>
          </p:cNvGraphicFramePr>
          <p:nvPr>
            <p:extLst>
              <p:ext uri="{D42A27DB-BD31-4B8C-83A1-F6EECF244321}">
                <p14:modId xmlns:p14="http://schemas.microsoft.com/office/powerpoint/2010/main" val="1934380258"/>
              </p:ext>
            </p:extLst>
          </p:nvPr>
        </p:nvGraphicFramePr>
        <p:xfrm>
          <a:off x="9722224" y="1571720"/>
          <a:ext cx="1749562" cy="4104992"/>
        </p:xfrm>
        <a:graphic>
          <a:graphicData uri="http://schemas.openxmlformats.org/drawingml/2006/table">
            <a:tbl>
              <a:tblPr/>
              <a:tblGrid>
                <a:gridCol w="874781">
                  <a:extLst>
                    <a:ext uri="{9D8B030D-6E8A-4147-A177-3AD203B41FA5}">
                      <a16:colId xmlns:a16="http://schemas.microsoft.com/office/drawing/2014/main" val="2725355440"/>
                    </a:ext>
                  </a:extLst>
                </a:gridCol>
                <a:gridCol w="874781">
                  <a:extLst>
                    <a:ext uri="{9D8B030D-6E8A-4147-A177-3AD203B41FA5}">
                      <a16:colId xmlns:a16="http://schemas.microsoft.com/office/drawing/2014/main" val="833611790"/>
                    </a:ext>
                  </a:extLst>
                </a:gridCol>
              </a:tblGrid>
              <a:tr h="729072">
                <a:tc gridSpan="2">
                  <a:txBody>
                    <a:bodyPr/>
                    <a:lstStyle/>
                    <a:p>
                      <a:pPr algn="ctr" rtl="0" fontAlgn="ctr"/>
                      <a:r>
                        <a:rPr lang="es-ES" sz="1100" b="1" dirty="0">
                          <a:effectLst/>
                          <a:latin typeface="Calibri" panose="020F0502020204030204" pitchFamily="34" charset="0"/>
                        </a:rPr>
                        <a:t>ESTABLECIMIENTOS POR ACTIVIDAD Y REPRESENTACIÓN EN PORCENTAJE</a:t>
                      </a: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9BC2E6"/>
                    </a:solidFill>
                  </a:tcPr>
                </a:tc>
                <a:tc hMerge="1">
                  <a:txBody>
                    <a:bodyPr/>
                    <a:lstStyle/>
                    <a:p>
                      <a:pPr algn="ctr" rtl="0" fontAlgn="ctr"/>
                      <a:endParaRPr lang="es-ES" sz="1100" b="1" dirty="0">
                        <a:effectLst/>
                        <a:latin typeface="Calibri" panose="020F0502020204030204" pitchFamily="34" charset="0"/>
                      </a:endParaRP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9BC2E6"/>
                    </a:solidFill>
                  </a:tcPr>
                </a:tc>
                <a:extLst>
                  <a:ext uri="{0D108BD9-81ED-4DB2-BD59-A6C34878D82A}">
                    <a16:rowId xmlns:a16="http://schemas.microsoft.com/office/drawing/2014/main" val="1457039272"/>
                  </a:ext>
                </a:extLst>
              </a:tr>
              <a:tr h="206042">
                <a:tc>
                  <a:txBody>
                    <a:bodyPr/>
                    <a:lstStyle/>
                    <a:p>
                      <a:pPr algn="ctr" rtl="0" fontAlgn="ctr"/>
                      <a:r>
                        <a:rPr lang="es-EC" sz="1100" b="1">
                          <a:effectLst/>
                          <a:latin typeface="Calibri" panose="020F0502020204030204" pitchFamily="34" charset="0"/>
                        </a:rPr>
                        <a:t>ACTIVIDAD</a:t>
                      </a: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9BC2E6"/>
                    </a:solidFill>
                  </a:tcPr>
                </a:tc>
                <a:tc>
                  <a:txBody>
                    <a:bodyPr/>
                    <a:lstStyle/>
                    <a:p>
                      <a:pPr algn="ctr" rtl="0" fontAlgn="ctr"/>
                      <a:r>
                        <a:rPr lang="es-EC" sz="1100" b="1">
                          <a:effectLst/>
                          <a:latin typeface="Calibri" panose="020F0502020204030204" pitchFamily="34" charset="0"/>
                        </a:rPr>
                        <a:t>PORCENTAJE</a:t>
                      </a:r>
                    </a:p>
                  </a:txBody>
                  <a:tcPr marL="22860" marR="22860" marT="15240" marB="1524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9BC2E6"/>
                    </a:solidFill>
                  </a:tcPr>
                </a:tc>
                <a:extLst>
                  <a:ext uri="{0D108BD9-81ED-4DB2-BD59-A6C34878D82A}">
                    <a16:rowId xmlns:a16="http://schemas.microsoft.com/office/drawing/2014/main" val="117344742"/>
                  </a:ext>
                </a:extLst>
              </a:tr>
              <a:tr h="316988">
                <a:tc>
                  <a:txBody>
                    <a:bodyPr/>
                    <a:lstStyle/>
                    <a:p>
                      <a:pPr rtl="0" fontAlgn="ctr"/>
                      <a:r>
                        <a:rPr lang="es-EC" sz="900" b="0">
                          <a:effectLst/>
                          <a:latin typeface="Calibri" panose="020F0502020204030204" pitchFamily="34" charset="0"/>
                        </a:rPr>
                        <a:t>ALIMENTOS Y BEBIDAS</a:t>
                      </a: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EC" sz="1100" b="0">
                          <a:effectLst/>
                          <a:latin typeface="Calibri" panose="020F0502020204030204" pitchFamily="34" charset="0"/>
                        </a:rPr>
                        <a:t>64.59%</a:t>
                      </a:r>
                    </a:p>
                  </a:txBody>
                  <a:tcPr marL="22860" marR="22860" marT="15240" marB="1524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56620312"/>
                  </a:ext>
                </a:extLst>
              </a:tr>
              <a:tr h="459632">
                <a:tc>
                  <a:txBody>
                    <a:bodyPr/>
                    <a:lstStyle/>
                    <a:p>
                      <a:pPr rtl="0" fontAlgn="ctr"/>
                      <a:r>
                        <a:rPr lang="es-EC" sz="900" b="0">
                          <a:effectLst/>
                          <a:latin typeface="Calibri" panose="020F0502020204030204" pitchFamily="34" charset="0"/>
                        </a:rPr>
                        <a:t>OPERACIÓN E INTERMEDIACIÓN TURÍSTICA</a:t>
                      </a: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EC" sz="1100" b="0">
                          <a:effectLst/>
                          <a:latin typeface="Calibri" panose="020F0502020204030204" pitchFamily="34" charset="0"/>
                        </a:rPr>
                        <a:t>15.14%</a:t>
                      </a:r>
                    </a:p>
                  </a:txBody>
                  <a:tcPr marL="22860" marR="22860" marT="15240" marB="1524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16728617"/>
                  </a:ext>
                </a:extLst>
              </a:tr>
              <a:tr h="206042">
                <a:tc>
                  <a:txBody>
                    <a:bodyPr/>
                    <a:lstStyle/>
                    <a:p>
                      <a:pPr rtl="0" fontAlgn="ctr"/>
                      <a:r>
                        <a:rPr lang="es-EC" sz="900" b="0">
                          <a:effectLst/>
                          <a:latin typeface="Calibri" panose="020F0502020204030204" pitchFamily="34" charset="0"/>
                        </a:rPr>
                        <a:t>ALOJAMIENTO</a:t>
                      </a: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EC" sz="1100" b="0">
                          <a:effectLst/>
                          <a:latin typeface="Calibri" panose="020F0502020204030204" pitchFamily="34" charset="0"/>
                        </a:rPr>
                        <a:t>13.65%</a:t>
                      </a:r>
                    </a:p>
                  </a:txBody>
                  <a:tcPr marL="22860" marR="22860" marT="15240" marB="1524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5053201"/>
                  </a:ext>
                </a:extLst>
              </a:tr>
              <a:tr h="744922">
                <a:tc>
                  <a:txBody>
                    <a:bodyPr/>
                    <a:lstStyle/>
                    <a:p>
                      <a:pPr rtl="0" fontAlgn="ctr"/>
                      <a:r>
                        <a:rPr lang="es-ES" sz="900" b="0" dirty="0">
                          <a:effectLst/>
                          <a:latin typeface="Calibri" panose="020F0502020204030204" pitchFamily="34" charset="0"/>
                        </a:rPr>
                        <a:t>RECREACIÓN, DIVERSIÓN Y ESPARCIMIENTO / ALIMENTOS Y BEBIDAS</a:t>
                      </a: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EC" sz="1100" b="0">
                          <a:effectLst/>
                          <a:latin typeface="Calibri" panose="020F0502020204030204" pitchFamily="34" charset="0"/>
                        </a:rPr>
                        <a:t>3.10%</a:t>
                      </a:r>
                    </a:p>
                  </a:txBody>
                  <a:tcPr marL="22860" marR="22860" marT="15240" marB="1524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62598608"/>
                  </a:ext>
                </a:extLst>
              </a:tr>
              <a:tr h="316988">
                <a:tc>
                  <a:txBody>
                    <a:bodyPr/>
                    <a:lstStyle/>
                    <a:p>
                      <a:pPr rtl="0" fontAlgn="ctr"/>
                      <a:r>
                        <a:rPr lang="es-EC" sz="900" b="0">
                          <a:effectLst/>
                          <a:latin typeface="Calibri" panose="020F0502020204030204" pitchFamily="34" charset="0"/>
                        </a:rPr>
                        <a:t>TRANSPORTE TURÍSTICO</a:t>
                      </a: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EC" sz="1100" b="0">
                          <a:effectLst/>
                          <a:latin typeface="Calibri" panose="020F0502020204030204" pitchFamily="34" charset="0"/>
                        </a:rPr>
                        <a:t>2.10%</a:t>
                      </a:r>
                    </a:p>
                  </a:txBody>
                  <a:tcPr marL="22860" marR="22860" marT="15240" marB="1524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29777149"/>
                  </a:ext>
                </a:extLst>
              </a:tr>
              <a:tr h="459632">
                <a:tc>
                  <a:txBody>
                    <a:bodyPr/>
                    <a:lstStyle/>
                    <a:p>
                      <a:pPr rtl="0" fontAlgn="ctr"/>
                      <a:r>
                        <a:rPr lang="es-EC" sz="900" b="0" dirty="0">
                          <a:effectLst/>
                          <a:latin typeface="Calibri" panose="020F0502020204030204" pitchFamily="34" charset="0"/>
                        </a:rPr>
                        <a:t>RECREACIÓN, DIVERSIÓN Y ESPARCIMIENTO</a:t>
                      </a: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EC" sz="1100" b="0">
                          <a:effectLst/>
                          <a:latin typeface="Calibri" panose="020F0502020204030204" pitchFamily="34" charset="0"/>
                        </a:rPr>
                        <a:t>1.40%</a:t>
                      </a:r>
                    </a:p>
                  </a:txBody>
                  <a:tcPr marL="22860" marR="22860" marT="15240" marB="1524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06530120"/>
                  </a:ext>
                </a:extLst>
              </a:tr>
              <a:tr h="459632">
                <a:tc>
                  <a:txBody>
                    <a:bodyPr/>
                    <a:lstStyle/>
                    <a:p>
                      <a:pPr rtl="0" fontAlgn="ctr"/>
                      <a:r>
                        <a:rPr lang="es-EC" sz="900" b="0">
                          <a:effectLst/>
                          <a:latin typeface="Calibri" panose="020F0502020204030204" pitchFamily="34" charset="0"/>
                        </a:rPr>
                        <a:t>CENTRO TURÍSTICO COMUNITARIO</a:t>
                      </a: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EC" sz="1100" b="0">
                          <a:effectLst/>
                          <a:latin typeface="Calibri" panose="020F0502020204030204" pitchFamily="34" charset="0"/>
                        </a:rPr>
                        <a:t>0.02%</a:t>
                      </a:r>
                    </a:p>
                  </a:txBody>
                  <a:tcPr marL="22860" marR="22860" marT="15240" marB="1524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72037924"/>
                  </a:ext>
                </a:extLst>
              </a:tr>
              <a:tr h="206042">
                <a:tc>
                  <a:txBody>
                    <a:bodyPr/>
                    <a:lstStyle/>
                    <a:p>
                      <a:pPr algn="ctr" rtl="0" fontAlgn="ctr"/>
                      <a:r>
                        <a:rPr lang="es-EC" sz="1100" b="1">
                          <a:effectLst/>
                          <a:latin typeface="Calibri" panose="020F0502020204030204" pitchFamily="34" charset="0"/>
                        </a:rPr>
                        <a:t>Total general</a:t>
                      </a:r>
                    </a:p>
                  </a:txBody>
                  <a:tcPr marL="22860" marR="22860" marT="15240" marB="1524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es-EC" sz="1100" b="1" dirty="0">
                          <a:effectLst/>
                          <a:latin typeface="Calibri" panose="020F0502020204030204" pitchFamily="34" charset="0"/>
                        </a:rPr>
                        <a:t>100%</a:t>
                      </a:r>
                    </a:p>
                  </a:txBody>
                  <a:tcPr marL="22860" marR="22860" marT="15240" marB="1524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782038380"/>
                  </a:ext>
                </a:extLst>
              </a:tr>
            </a:tbl>
          </a:graphicData>
        </a:graphic>
      </p:graphicFrame>
    </p:spTree>
    <p:extLst>
      <p:ext uri="{BB962C8B-B14F-4D97-AF65-F5344CB8AC3E}">
        <p14:creationId xmlns:p14="http://schemas.microsoft.com/office/powerpoint/2010/main" val="201222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p:txBody>
          <a:bodyPr>
            <a:normAutofit/>
          </a:bodyPr>
          <a:lstStyle/>
          <a:p>
            <a:pPr algn="just"/>
            <a:r>
              <a:rPr lang="es-EC" b="1" dirty="0"/>
              <a:t>Convenios de Transferencia de Competencias MINTUR-MUNICIPIO DMQ.</a:t>
            </a:r>
          </a:p>
        </p:txBody>
      </p:sp>
      <p:sp>
        <p:nvSpPr>
          <p:cNvPr id="3" name="Marcador de contenido 2">
            <a:extLst>
              <a:ext uri="{FF2B5EF4-FFF2-40B4-BE49-F238E27FC236}">
                <a16:creationId xmlns:a16="http://schemas.microsoft.com/office/drawing/2014/main" id="{88FE1FE5-676E-4A4C-8480-28D3E0DD93D0}"/>
              </a:ext>
            </a:extLst>
          </p:cNvPr>
          <p:cNvSpPr>
            <a:spLocks noGrp="1"/>
          </p:cNvSpPr>
          <p:nvPr>
            <p:ph idx="1"/>
          </p:nvPr>
        </p:nvSpPr>
        <p:spPr/>
        <p:txBody>
          <a:bodyPr>
            <a:normAutofit lnSpcReduction="10000"/>
          </a:bodyPr>
          <a:lstStyle/>
          <a:p>
            <a:pPr algn="just"/>
            <a:r>
              <a:rPr lang="es-ES" b="1" dirty="0">
                <a:solidFill>
                  <a:schemeClr val="tx1">
                    <a:lumMod val="75000"/>
                    <a:lumOff val="25000"/>
                  </a:schemeClr>
                </a:solidFill>
              </a:rPr>
              <a:t>Convenio de Transferencia de Competencias 31 de agosto del 2001: </a:t>
            </a:r>
            <a:r>
              <a:rPr lang="es-ES" dirty="0">
                <a:solidFill>
                  <a:schemeClr val="tx1">
                    <a:lumMod val="75000"/>
                    <a:lumOff val="25000"/>
                  </a:schemeClr>
                </a:solidFill>
              </a:rPr>
              <a:t>Se trasladó desde el Ministerio de Turismo hacia el Municipio del Distrito Metropolitano de Quito, las atribuciones de planificar, capacitar, realizar estadísticas locales, fomentar, incentivar y facilitar la organización, funcionamiento y competitividad de la actividad turística de su jurisdicción, </a:t>
            </a:r>
            <a:r>
              <a:rPr lang="es-ES" b="1" u="sng" dirty="0">
                <a:solidFill>
                  <a:schemeClr val="tx1">
                    <a:lumMod val="75000"/>
                    <a:lumOff val="25000"/>
                  </a:schemeClr>
                </a:solidFill>
              </a:rPr>
              <a:t>así como la concesión y renovación de  la Licencia Única Anual de Funcionamiento</a:t>
            </a:r>
            <a:r>
              <a:rPr lang="es-ES" u="sng" dirty="0">
                <a:solidFill>
                  <a:schemeClr val="tx1">
                    <a:lumMod val="75000"/>
                    <a:lumOff val="25000"/>
                  </a:schemeClr>
                </a:solidFill>
              </a:rPr>
              <a:t>.</a:t>
            </a:r>
          </a:p>
          <a:p>
            <a:pPr algn="just"/>
            <a:r>
              <a:rPr lang="es-ES" b="1" dirty="0">
                <a:solidFill>
                  <a:schemeClr val="tx1">
                    <a:lumMod val="75000"/>
                    <a:lumOff val="25000"/>
                  </a:schemeClr>
                </a:solidFill>
              </a:rPr>
              <a:t>Convenio de Descentralización 09 de abril del 2008: </a:t>
            </a:r>
            <a:r>
              <a:rPr lang="es-ES" dirty="0">
                <a:solidFill>
                  <a:schemeClr val="tx1">
                    <a:lumMod val="75000"/>
                    <a:lumOff val="25000"/>
                  </a:schemeClr>
                </a:solidFill>
              </a:rPr>
              <a:t>El  Ministerio de Turismo transfirió exclusivamente al Municipio del Distrito Metropolitano de Quito, la competencia del </a:t>
            </a:r>
            <a:r>
              <a:rPr lang="es-ES" b="1" u="sng" dirty="0">
                <a:solidFill>
                  <a:schemeClr val="tx1">
                    <a:lumMod val="75000"/>
                    <a:lumOff val="25000"/>
                  </a:schemeClr>
                </a:solidFill>
              </a:rPr>
              <a:t>otorgamiento del Registro de Turismo. </a:t>
            </a:r>
          </a:p>
        </p:txBody>
      </p:sp>
    </p:spTree>
    <p:extLst>
      <p:ext uri="{BB962C8B-B14F-4D97-AF65-F5344CB8AC3E}">
        <p14:creationId xmlns:p14="http://schemas.microsoft.com/office/powerpoint/2010/main" val="3609101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p:txBody>
          <a:bodyPr>
            <a:normAutofit/>
          </a:bodyPr>
          <a:lstStyle/>
          <a:p>
            <a:pPr algn="just"/>
            <a:r>
              <a:rPr lang="es-EC" b="1" dirty="0"/>
              <a:t>Licenciamiento turístico con inspección previa</a:t>
            </a:r>
          </a:p>
        </p:txBody>
      </p:sp>
      <p:sp>
        <p:nvSpPr>
          <p:cNvPr id="3" name="Marcador de contenido 2">
            <a:extLst>
              <a:ext uri="{FF2B5EF4-FFF2-40B4-BE49-F238E27FC236}">
                <a16:creationId xmlns:a16="http://schemas.microsoft.com/office/drawing/2014/main" id="{88FE1FE5-676E-4A4C-8480-28D3E0DD93D0}"/>
              </a:ext>
            </a:extLst>
          </p:cNvPr>
          <p:cNvSpPr>
            <a:spLocks noGrp="1"/>
          </p:cNvSpPr>
          <p:nvPr>
            <p:ph idx="1"/>
          </p:nvPr>
        </p:nvSpPr>
        <p:spPr>
          <a:xfrm>
            <a:off x="838200" y="1825625"/>
            <a:ext cx="10515600" cy="3674222"/>
          </a:xfrm>
        </p:spPr>
        <p:txBody>
          <a:bodyPr>
            <a:normAutofit fontScale="92500" lnSpcReduction="10000"/>
          </a:bodyPr>
          <a:lstStyle/>
          <a:p>
            <a:pPr algn="l"/>
            <a:endParaRPr lang="es-EC" sz="2000" b="0" i="0" u="none" strike="noStrike" baseline="0" dirty="0">
              <a:solidFill>
                <a:srgbClr val="000000"/>
              </a:solidFill>
              <a:latin typeface="Calibri" panose="020F0502020204030204" pitchFamily="34" charset="0"/>
            </a:endParaRPr>
          </a:p>
          <a:p>
            <a:pPr algn="just"/>
            <a:r>
              <a:rPr lang="es-ES" sz="2000" b="1" i="0" u="none" strike="noStrike" baseline="0" dirty="0">
                <a:solidFill>
                  <a:srgbClr val="000000"/>
                </a:solidFill>
                <a:latin typeface="Calibri" panose="020F0502020204030204" pitchFamily="34" charset="0"/>
              </a:rPr>
              <a:t>Procedimiento Simplificado (Categoría 1)</a:t>
            </a:r>
            <a:r>
              <a:rPr lang="es-ES" sz="2000" b="0" i="0" u="none" strike="noStrike" baseline="0" dirty="0">
                <a:solidFill>
                  <a:srgbClr val="000000"/>
                </a:solidFill>
                <a:latin typeface="Calibri" panose="020F0502020204030204" pitchFamily="34" charset="0"/>
              </a:rPr>
              <a:t>.- en el que, el otorgamiento de la LUAE es automático y solo se necesita la presentación del formulario de solicitud y requisitos documentales exigidos para el licenciamiento. En este procedimiento de licenciamiento actualmente no participan las actividades turísticas. </a:t>
            </a:r>
          </a:p>
          <a:p>
            <a:pPr algn="just"/>
            <a:r>
              <a:rPr lang="es-ES" sz="2000" b="1" i="0" u="none" strike="noStrike" baseline="0" dirty="0">
                <a:solidFill>
                  <a:srgbClr val="000000"/>
                </a:solidFill>
                <a:latin typeface="Calibri" panose="020F0502020204030204" pitchFamily="34" charset="0"/>
              </a:rPr>
              <a:t>Procedimiento Ordinario (Categoría 2)</a:t>
            </a:r>
            <a:r>
              <a:rPr lang="es-ES" sz="2000" b="0" i="0" u="none" strike="noStrike" baseline="0" dirty="0">
                <a:solidFill>
                  <a:srgbClr val="000000"/>
                </a:solidFill>
                <a:latin typeface="Calibri" panose="020F0502020204030204" pitchFamily="34" charset="0"/>
              </a:rPr>
              <a:t>.- en el que la verificación de cumplimiento de las normas técnicas y administrativas es posterior al otorgamiento de la LUAE. Sin embargo, cuando se trata de actividades económicas a </a:t>
            </a:r>
            <a:r>
              <a:rPr lang="es-ES" sz="2000" b="1" i="0" u="none" strike="noStrike" baseline="0" dirty="0">
                <a:solidFill>
                  <a:srgbClr val="000000"/>
                </a:solidFill>
                <a:latin typeface="Calibri" panose="020F0502020204030204" pitchFamily="34" charset="0"/>
              </a:rPr>
              <a:t>licenciar inmersas en la categoría turística</a:t>
            </a:r>
            <a:r>
              <a:rPr lang="es-ES" sz="2000" b="0" i="0" u="none" strike="noStrike" baseline="0" dirty="0">
                <a:solidFill>
                  <a:srgbClr val="000000"/>
                </a:solidFill>
                <a:latin typeface="Calibri" panose="020F0502020204030204" pitchFamily="34" charset="0"/>
              </a:rPr>
              <a:t>, la verificación será previo al otorgamiento de la LUAE. </a:t>
            </a:r>
          </a:p>
          <a:p>
            <a:pPr algn="just"/>
            <a:r>
              <a:rPr lang="es-ES" sz="2000" b="1" i="0" u="none" strike="noStrike" baseline="0" dirty="0">
                <a:solidFill>
                  <a:srgbClr val="000000"/>
                </a:solidFill>
                <a:latin typeface="Calibri" panose="020F0502020204030204" pitchFamily="34" charset="0"/>
              </a:rPr>
              <a:t>Procedimiento Especial (Categoría 3)</a:t>
            </a:r>
            <a:r>
              <a:rPr lang="es-ES" sz="2000" b="0" i="0" u="none" strike="noStrike" baseline="0" dirty="0">
                <a:solidFill>
                  <a:srgbClr val="000000"/>
                </a:solidFill>
                <a:latin typeface="Calibri" panose="020F0502020204030204" pitchFamily="34" charset="0"/>
              </a:rPr>
              <a:t>.- en el cual los peticionarios deberán someterse a un procedimiento más estricto que conlleva la verificación de requisitos documentales, así como inspecciones que deberán constatar previamente el cumplimiento de requisitos y reglas técnicas. </a:t>
            </a:r>
            <a:r>
              <a:rPr lang="es-ES" sz="2000" b="1" i="0" u="none" strike="noStrike" baseline="0" dirty="0">
                <a:solidFill>
                  <a:srgbClr val="000000"/>
                </a:solidFill>
                <a:latin typeface="Calibri" panose="020F0502020204030204" pitchFamily="34" charset="0"/>
              </a:rPr>
              <a:t>A este procedimiento se sujetan las actividades turísticas CZ1A y CZ1B.</a:t>
            </a:r>
          </a:p>
          <a:p>
            <a:pPr algn="just"/>
            <a:endParaRPr lang="es-EC" sz="3200" dirty="0">
              <a:solidFill>
                <a:schemeClr val="tx1">
                  <a:lumMod val="75000"/>
                  <a:lumOff val="25000"/>
                </a:schemeClr>
              </a:solidFill>
            </a:endParaRPr>
          </a:p>
        </p:txBody>
      </p:sp>
    </p:spTree>
    <p:extLst>
      <p:ext uri="{BB962C8B-B14F-4D97-AF65-F5344CB8AC3E}">
        <p14:creationId xmlns:p14="http://schemas.microsoft.com/office/powerpoint/2010/main" val="3786644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B81D71E-2DB3-C10E-583C-85EEF25E90AF}"/>
              </a:ext>
            </a:extLst>
          </p:cNvPr>
          <p:cNvGraphicFramePr/>
          <p:nvPr>
            <p:extLst>
              <p:ext uri="{D42A27DB-BD31-4B8C-83A1-F6EECF244321}">
                <p14:modId xmlns:p14="http://schemas.microsoft.com/office/powerpoint/2010/main" val="3933869021"/>
              </p:ext>
            </p:extLst>
          </p:nvPr>
        </p:nvGraphicFramePr>
        <p:xfrm>
          <a:off x="362263" y="-225082"/>
          <a:ext cx="11467474" cy="1153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150600D8-C609-833C-E12B-9FC26F05E216}"/>
              </a:ext>
            </a:extLst>
          </p:cNvPr>
          <p:cNvSpPr txBox="1"/>
          <p:nvPr/>
        </p:nvSpPr>
        <p:spPr>
          <a:xfrm>
            <a:off x="260663" y="805126"/>
            <a:ext cx="5928345" cy="830997"/>
          </a:xfrm>
          <a:prstGeom prst="rect">
            <a:avLst/>
          </a:prstGeom>
          <a:noFill/>
        </p:spPr>
        <p:txBody>
          <a:bodyPr wrap="square" numCol="1" rtlCol="0">
            <a:spAutoFit/>
          </a:bodyPr>
          <a:lstStyle/>
          <a:p>
            <a:pPr algn="just"/>
            <a:r>
              <a:rPr lang="es-EC" sz="2000" b="1" dirty="0">
                <a:solidFill>
                  <a:schemeClr val="tx1"/>
                </a:solidFill>
              </a:rPr>
              <a:t>Requisitos Obligatorios</a:t>
            </a:r>
            <a:r>
              <a:rPr lang="es-ES" sz="2000" b="1" dirty="0">
                <a:solidFill>
                  <a:srgbClr val="000000"/>
                </a:solidFill>
                <a:latin typeface="Calibri" panose="020F0502020204030204" pitchFamily="34" charset="0"/>
              </a:rPr>
              <a:t>: </a:t>
            </a:r>
            <a:r>
              <a:rPr lang="es-ES" sz="2000" dirty="0">
                <a:solidFill>
                  <a:srgbClr val="000000"/>
                </a:solidFill>
                <a:latin typeface="Calibri" panose="020F0502020204030204" pitchFamily="34" charset="0"/>
              </a:rPr>
              <a:t>32 parámetros </a:t>
            </a:r>
            <a:endParaRPr lang="es-EC" sz="1600" dirty="0"/>
          </a:p>
          <a:p>
            <a:pPr algn="just"/>
            <a:endParaRPr lang="es-ES" sz="1400" dirty="0"/>
          </a:p>
          <a:p>
            <a:pPr algn="just"/>
            <a:endParaRPr lang="es-ES" sz="1400" dirty="0">
              <a:latin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7E858026-5719-A2F7-EEF5-CF19B06FBF81}"/>
              </a:ext>
            </a:extLst>
          </p:cNvPr>
          <p:cNvSpPr txBox="1"/>
          <p:nvPr/>
        </p:nvSpPr>
        <p:spPr>
          <a:xfrm>
            <a:off x="260663" y="1373116"/>
            <a:ext cx="6880366" cy="5478423"/>
          </a:xfrm>
          <a:prstGeom prst="rect">
            <a:avLst/>
          </a:prstGeom>
          <a:noFill/>
        </p:spPr>
        <p:txBody>
          <a:bodyPr wrap="square">
            <a:spAutoFit/>
          </a:bodyPr>
          <a:lstStyle/>
          <a:p>
            <a:pPr algn="just"/>
            <a:r>
              <a:rPr lang="es-ES" sz="1400" b="1" dirty="0"/>
              <a:t>Administrativos: </a:t>
            </a:r>
          </a:p>
          <a:p>
            <a:pPr marL="171450" indent="-171450" algn="just">
              <a:buFont typeface="Arial" panose="020B0604020202020204" pitchFamily="34" charset="0"/>
              <a:buChar char="•"/>
            </a:pPr>
            <a:r>
              <a:rPr lang="es-ES" sz="1400" dirty="0"/>
              <a:t>Curso de atención al turista con discapacidades.</a:t>
            </a:r>
          </a:p>
          <a:p>
            <a:pPr marL="171450" indent="-171450" algn="just">
              <a:buFont typeface="Arial" panose="020B0604020202020204" pitchFamily="34" charset="0"/>
              <a:buChar char="•"/>
            </a:pPr>
            <a:r>
              <a:rPr lang="es-ES" sz="1400" dirty="0">
                <a:latin typeface="Calibri" panose="020F0502020204030204" pitchFamily="34" charset="0"/>
                <a:cs typeface="Times New Roman" panose="02020603050405020304" pitchFamily="18" charset="0"/>
              </a:rPr>
              <a:t>Permiso del ARCSA.</a:t>
            </a:r>
          </a:p>
          <a:p>
            <a:pPr marL="171450" indent="-171450" algn="just">
              <a:buFont typeface="Arial" panose="020B0604020202020204" pitchFamily="34" charset="0"/>
              <a:buChar char="•"/>
            </a:pPr>
            <a:endParaRPr lang="es-EC" sz="1400" dirty="0">
              <a:latin typeface="Calibri" panose="020F0502020204030204" pitchFamily="34" charset="0"/>
              <a:cs typeface="Times New Roman" panose="02020603050405020304" pitchFamily="18" charset="0"/>
            </a:endParaRPr>
          </a:p>
          <a:p>
            <a:pPr algn="just"/>
            <a:r>
              <a:rPr lang="es-EC" sz="1400" b="1" dirty="0">
                <a:latin typeface="Calibri" panose="020F0502020204030204" pitchFamily="34" charset="0"/>
                <a:cs typeface="Times New Roman" panose="02020603050405020304" pitchFamily="18" charset="0"/>
              </a:rPr>
              <a:t>Personal:</a:t>
            </a:r>
          </a:p>
          <a:p>
            <a:pPr marL="171450" indent="-171450" algn="just">
              <a:buFont typeface="Arial" panose="020B0604020202020204" pitchFamily="34" charset="0"/>
              <a:buChar char="•"/>
            </a:pPr>
            <a:r>
              <a:rPr lang="es-EC" sz="1400" dirty="0">
                <a:latin typeface="Calibri" panose="020F0502020204030204" pitchFamily="34" charset="0"/>
                <a:cs typeface="Times New Roman" panose="02020603050405020304" pitchFamily="18" charset="0"/>
              </a:rPr>
              <a:t>Uniformado.</a:t>
            </a:r>
          </a:p>
          <a:p>
            <a:pPr marL="171450" indent="-171450" algn="just">
              <a:buFont typeface="Arial" panose="020B0604020202020204" pitchFamily="34" charset="0"/>
              <a:buChar char="•"/>
            </a:pPr>
            <a:r>
              <a:rPr lang="es-EC" sz="1400" dirty="0">
                <a:latin typeface="Calibri" panose="020F0502020204030204" pitchFamily="34" charset="0"/>
                <a:cs typeface="Times New Roman" panose="02020603050405020304" pitchFamily="18" charset="0"/>
              </a:rPr>
              <a:t>Conocer el detalle de la carta.</a:t>
            </a:r>
          </a:p>
          <a:p>
            <a:pPr marL="171450" indent="-171450" algn="just">
              <a:buFont typeface="Arial" panose="020B0604020202020204" pitchFamily="34" charset="0"/>
              <a:buChar char="•"/>
            </a:pPr>
            <a:endParaRPr lang="es-EC" sz="1400" dirty="0">
              <a:latin typeface="Calibri" panose="020F0502020204030204" pitchFamily="34" charset="0"/>
              <a:cs typeface="Times New Roman" panose="02020603050405020304" pitchFamily="18" charset="0"/>
            </a:endParaRPr>
          </a:p>
          <a:p>
            <a:pPr algn="just"/>
            <a:r>
              <a:rPr lang="es-EC" sz="1400" b="1" dirty="0">
                <a:latin typeface="Calibri" panose="020F0502020204030204" pitchFamily="34" charset="0"/>
                <a:cs typeface="Times New Roman" panose="02020603050405020304" pitchFamily="18" charset="0"/>
              </a:rPr>
              <a:t>Infraestructura</a:t>
            </a:r>
            <a:r>
              <a:rPr lang="es-EC" sz="1400" dirty="0">
                <a:latin typeface="Calibri" panose="020F0502020204030204" pitchFamily="34" charset="0"/>
                <a:cs typeface="Times New Roman" panose="02020603050405020304" pitchFamily="18" charset="0"/>
              </a:rPr>
              <a:t>:</a:t>
            </a:r>
          </a:p>
          <a:p>
            <a:pPr marL="171450" indent="-171450" algn="just">
              <a:buFont typeface="Arial" panose="020B0604020202020204" pitchFamily="34" charset="0"/>
              <a:buChar char="•"/>
            </a:pPr>
            <a:r>
              <a:rPr lang="es-ES" sz="1400" dirty="0">
                <a:latin typeface="Calibri" panose="020F0502020204030204" pitchFamily="34" charset="0"/>
                <a:cs typeface="Times New Roman" panose="02020603050405020304" pitchFamily="18" charset="0"/>
              </a:rPr>
              <a:t>Baños y/o baterías sanitarias en cumplimiento con el marco legal vigente.</a:t>
            </a:r>
          </a:p>
          <a:p>
            <a:pPr marL="171450" indent="-171450" algn="just">
              <a:buFont typeface="Arial" panose="020B0604020202020204" pitchFamily="34" charset="0"/>
              <a:buChar char="•"/>
            </a:pPr>
            <a:r>
              <a:rPr lang="es-ES" sz="1400" dirty="0">
                <a:latin typeface="Calibri" panose="020F0502020204030204" pitchFamily="34" charset="0"/>
                <a:cs typeface="Times New Roman" panose="02020603050405020304" pitchFamily="18" charset="0"/>
              </a:rPr>
              <a:t>Focos y lámparas de techo aislados.</a:t>
            </a:r>
          </a:p>
          <a:p>
            <a:pPr algn="just"/>
            <a:endParaRPr lang="es-ES" sz="1400" dirty="0">
              <a:latin typeface="Calibri" panose="020F0502020204030204" pitchFamily="34" charset="0"/>
              <a:cs typeface="Times New Roman" panose="02020603050405020304" pitchFamily="18" charset="0"/>
            </a:endParaRPr>
          </a:p>
          <a:p>
            <a:pPr algn="just"/>
            <a:r>
              <a:rPr lang="es-ES" sz="1400" b="1" dirty="0">
                <a:latin typeface="Calibri" panose="020F0502020204030204" pitchFamily="34" charset="0"/>
                <a:cs typeface="Times New Roman" panose="02020603050405020304" pitchFamily="18" charset="0"/>
              </a:rPr>
              <a:t>Equipamiento:</a:t>
            </a:r>
          </a:p>
          <a:p>
            <a:pPr marL="171450" indent="-171450" algn="just">
              <a:buFont typeface="Arial" panose="020B0604020202020204" pitchFamily="34" charset="0"/>
              <a:buChar char="•"/>
            </a:pPr>
            <a:r>
              <a:rPr lang="es-EC" sz="1400" dirty="0">
                <a:latin typeface="Calibri" panose="020F0502020204030204" pitchFamily="34" charset="0"/>
                <a:cs typeface="Times New Roman" panose="02020603050405020304" pitchFamily="18" charset="0"/>
              </a:rPr>
              <a:t>Botiquín.</a:t>
            </a:r>
          </a:p>
          <a:p>
            <a:pPr marL="171450" indent="-171450" algn="just">
              <a:buFont typeface="Arial" panose="020B0604020202020204" pitchFamily="34" charset="0"/>
              <a:buChar char="•"/>
            </a:pPr>
            <a:r>
              <a:rPr lang="es-EC" sz="1400" dirty="0">
                <a:latin typeface="Calibri" panose="020F0502020204030204" pitchFamily="34" charset="0"/>
                <a:cs typeface="Times New Roman" panose="02020603050405020304" pitchFamily="18" charset="0"/>
              </a:rPr>
              <a:t>Jabón, toallas desechables y desinfectante.</a:t>
            </a:r>
          </a:p>
          <a:p>
            <a:pPr algn="just"/>
            <a:endParaRPr lang="es-EC" sz="1400" b="1" dirty="0">
              <a:latin typeface="Calibri" panose="020F0502020204030204" pitchFamily="34" charset="0"/>
              <a:cs typeface="Times New Roman" panose="02020603050405020304" pitchFamily="18" charset="0"/>
            </a:endParaRPr>
          </a:p>
          <a:p>
            <a:pPr algn="just"/>
            <a:r>
              <a:rPr lang="es-EC" sz="1400" b="1" dirty="0">
                <a:latin typeface="Calibri" panose="020F0502020204030204" pitchFamily="34" charset="0"/>
                <a:cs typeface="Times New Roman" panose="02020603050405020304" pitchFamily="18" charset="0"/>
              </a:rPr>
              <a:t>Infografía:</a:t>
            </a:r>
          </a:p>
          <a:p>
            <a:pPr marL="171450" indent="-171450" algn="just">
              <a:buFont typeface="Arial" panose="020B0604020202020204" pitchFamily="34" charset="0"/>
              <a:buChar char="•"/>
            </a:pPr>
            <a:r>
              <a:rPr lang="es-EC" sz="1400" dirty="0">
                <a:latin typeface="Calibri" panose="020F0502020204030204" pitchFamily="34" charset="0"/>
                <a:cs typeface="Times New Roman" panose="02020603050405020304" pitchFamily="18" charset="0"/>
              </a:rPr>
              <a:t>Horarios de atención.</a:t>
            </a:r>
          </a:p>
          <a:p>
            <a:pPr marL="171450" indent="-171450" algn="just">
              <a:buFont typeface="Arial" panose="020B0604020202020204" pitchFamily="34" charset="0"/>
              <a:buChar char="•"/>
            </a:pPr>
            <a:r>
              <a:rPr lang="es-EC" sz="1400" dirty="0">
                <a:latin typeface="Calibri" panose="020F0502020204030204" pitchFamily="34" charset="0"/>
                <a:cs typeface="Times New Roman" panose="02020603050405020304" pitchFamily="18" charset="0"/>
              </a:rPr>
              <a:t>Registro de limpieza.</a:t>
            </a:r>
          </a:p>
          <a:p>
            <a:pPr marL="171450" indent="-171450" algn="just">
              <a:buFont typeface="Arial" panose="020B0604020202020204" pitchFamily="34" charset="0"/>
              <a:buChar char="•"/>
            </a:pPr>
            <a:r>
              <a:rPr lang="es-EC" sz="1400" dirty="0">
                <a:latin typeface="Calibri" panose="020F0502020204030204" pitchFamily="34" charset="0"/>
                <a:cs typeface="Times New Roman" panose="02020603050405020304" pitchFamily="18" charset="0"/>
              </a:rPr>
              <a:t>Menú incluido impuestos.</a:t>
            </a:r>
          </a:p>
          <a:p>
            <a:pPr marL="171450" indent="-171450" algn="just">
              <a:buFont typeface="Arial" panose="020B0604020202020204" pitchFamily="34" charset="0"/>
              <a:buChar char="•"/>
            </a:pPr>
            <a:r>
              <a:rPr lang="es-EC" sz="1400" dirty="0">
                <a:latin typeface="Calibri" panose="020F0502020204030204" pitchFamily="34" charset="0"/>
                <a:cs typeface="Times New Roman" panose="02020603050405020304" pitchFamily="18" charset="0"/>
              </a:rPr>
              <a:t>Informativo del correcto lavado de manos.</a:t>
            </a:r>
          </a:p>
          <a:p>
            <a:pPr marL="171450" indent="-171450" algn="just">
              <a:buFont typeface="Arial" panose="020B0604020202020204" pitchFamily="34" charset="0"/>
              <a:buChar char="•"/>
            </a:pPr>
            <a:r>
              <a:rPr lang="es-EC" sz="1400" dirty="0">
                <a:latin typeface="Calibri" panose="020F0502020204030204" pitchFamily="34" charset="0"/>
                <a:cs typeface="Times New Roman" panose="02020603050405020304" pitchFamily="18" charset="0"/>
              </a:rPr>
              <a:t>ECU 911.</a:t>
            </a:r>
          </a:p>
          <a:p>
            <a:pPr marL="171450" indent="-171450" algn="just">
              <a:buFont typeface="Arial" panose="020B0604020202020204" pitchFamily="34" charset="0"/>
              <a:buChar char="•"/>
            </a:pPr>
            <a:r>
              <a:rPr lang="es-EC" sz="1400" dirty="0">
                <a:latin typeface="Calibri" panose="020F0502020204030204" pitchFamily="34" charset="0"/>
                <a:cs typeface="Times New Roman" panose="02020603050405020304" pitchFamily="18" charset="0"/>
              </a:rPr>
              <a:t>Letreros que promuevan el uso eficiente de ahorro de agua y energía.</a:t>
            </a:r>
          </a:p>
          <a:p>
            <a:pPr marL="171450" indent="-171450" algn="just">
              <a:buFont typeface="Arial" panose="020B0604020202020204" pitchFamily="34" charset="0"/>
              <a:buChar char="•"/>
            </a:pPr>
            <a:endParaRPr lang="es-EC" sz="1400" dirty="0">
              <a:latin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endParaRPr lang="es-EC" sz="1400" dirty="0">
              <a:latin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18775CF3-C7E3-A02F-1158-1CD93D486935}"/>
              </a:ext>
            </a:extLst>
          </p:cNvPr>
          <p:cNvPicPr>
            <a:picLocks noChangeAspect="1"/>
          </p:cNvPicPr>
          <p:nvPr/>
        </p:nvPicPr>
        <p:blipFill rotWithShape="1">
          <a:blip r:embed="rId8"/>
          <a:srcRect l="31547" t="17339" r="35715" b="6059"/>
          <a:stretch/>
        </p:blipFill>
        <p:spPr>
          <a:xfrm>
            <a:off x="7242629" y="805126"/>
            <a:ext cx="3991428" cy="5250821"/>
          </a:xfrm>
          <a:prstGeom prst="rect">
            <a:avLst/>
          </a:prstGeom>
          <a:ln>
            <a:solidFill>
              <a:schemeClr val="tx1"/>
            </a:solidFill>
          </a:ln>
        </p:spPr>
      </p:pic>
    </p:spTree>
    <p:extLst>
      <p:ext uri="{BB962C8B-B14F-4D97-AF65-F5344CB8AC3E}">
        <p14:creationId xmlns:p14="http://schemas.microsoft.com/office/powerpoint/2010/main" val="2912492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p:txBody>
          <a:bodyPr/>
          <a:lstStyle/>
          <a:p>
            <a:pPr algn="just">
              <a:spcAft>
                <a:spcPts val="0"/>
              </a:spcAft>
            </a:pPr>
            <a:r>
              <a:rPr lang="es-EC" b="1" dirty="0"/>
              <a:t>Tiempo de proceso de licenciamiento turístico con inspección previa </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90760946"/>
              </p:ext>
            </p:extLst>
          </p:nvPr>
        </p:nvGraphicFramePr>
        <p:xfrm>
          <a:off x="838200" y="1825625"/>
          <a:ext cx="10515596" cy="2636520"/>
        </p:xfrm>
        <a:graphic>
          <a:graphicData uri="http://schemas.openxmlformats.org/drawingml/2006/table">
            <a:tbl>
              <a:tblPr firstRow="1" bandRow="1">
                <a:tableStyleId>{5FD0F851-EC5A-4D38-B0AD-8093EC10F338}</a:tableStyleId>
              </a:tblPr>
              <a:tblGrid>
                <a:gridCol w="2264229">
                  <a:extLst>
                    <a:ext uri="{9D8B030D-6E8A-4147-A177-3AD203B41FA5}">
                      <a16:colId xmlns:a16="http://schemas.microsoft.com/office/drawing/2014/main" val="20000"/>
                    </a:ext>
                  </a:extLst>
                </a:gridCol>
                <a:gridCol w="1121228">
                  <a:extLst>
                    <a:ext uri="{9D8B030D-6E8A-4147-A177-3AD203B41FA5}">
                      <a16:colId xmlns:a16="http://schemas.microsoft.com/office/drawing/2014/main" val="20001"/>
                    </a:ext>
                  </a:extLst>
                </a:gridCol>
                <a:gridCol w="936172">
                  <a:extLst>
                    <a:ext uri="{9D8B030D-6E8A-4147-A177-3AD203B41FA5}">
                      <a16:colId xmlns:a16="http://schemas.microsoft.com/office/drawing/2014/main" val="20002"/>
                    </a:ext>
                  </a:extLst>
                </a:gridCol>
                <a:gridCol w="1153885">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55172">
                  <a:extLst>
                    <a:ext uri="{9D8B030D-6E8A-4147-A177-3AD203B41FA5}">
                      <a16:colId xmlns:a16="http://schemas.microsoft.com/office/drawing/2014/main" val="20005"/>
                    </a:ext>
                  </a:extLst>
                </a:gridCol>
                <a:gridCol w="522514">
                  <a:extLst>
                    <a:ext uri="{9D8B030D-6E8A-4147-A177-3AD203B41FA5}">
                      <a16:colId xmlns:a16="http://schemas.microsoft.com/office/drawing/2014/main" val="20006"/>
                    </a:ext>
                  </a:extLst>
                </a:gridCol>
                <a:gridCol w="598714">
                  <a:extLst>
                    <a:ext uri="{9D8B030D-6E8A-4147-A177-3AD203B41FA5}">
                      <a16:colId xmlns:a16="http://schemas.microsoft.com/office/drawing/2014/main" val="20007"/>
                    </a:ext>
                  </a:extLst>
                </a:gridCol>
                <a:gridCol w="620486">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gridCol w="478971">
                  <a:extLst>
                    <a:ext uri="{9D8B030D-6E8A-4147-A177-3AD203B41FA5}">
                      <a16:colId xmlns:a16="http://schemas.microsoft.com/office/drawing/2014/main" val="20011"/>
                    </a:ext>
                  </a:extLst>
                </a:gridCol>
                <a:gridCol w="511625">
                  <a:extLst>
                    <a:ext uri="{9D8B030D-6E8A-4147-A177-3AD203B41FA5}">
                      <a16:colId xmlns:a16="http://schemas.microsoft.com/office/drawing/2014/main" val="20012"/>
                    </a:ext>
                  </a:extLst>
                </a:gridCol>
              </a:tblGrid>
              <a:tr h="370840">
                <a:tc rowSpan="2">
                  <a:txBody>
                    <a:bodyPr/>
                    <a:lstStyle/>
                    <a:p>
                      <a:pPr algn="ctr">
                        <a:spcAft>
                          <a:spcPts val="0"/>
                        </a:spcAft>
                      </a:pPr>
                      <a:r>
                        <a:rPr lang="es-EC" sz="900" dirty="0">
                          <a:effectLst/>
                        </a:rPr>
                        <a:t>PROCESO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s-EC" sz="900" dirty="0">
                          <a:effectLst/>
                        </a:rPr>
                        <a:t>INICIO (EJEMPLO)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s-EC" sz="900" dirty="0">
                          <a:effectLst/>
                        </a:rPr>
                        <a:t>FIN (EJEMPLO)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s-EC" sz="900" dirty="0">
                          <a:effectLst/>
                        </a:rPr>
                        <a:t>NÚMERO DÍAS (PROMEDIO)</a:t>
                      </a:r>
                    </a:p>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9">
                  <a:txBody>
                    <a:bodyPr/>
                    <a:lstStyle/>
                    <a:p>
                      <a:pPr algn="ctr">
                        <a:spcAft>
                          <a:spcPts val="0"/>
                        </a:spcAft>
                      </a:pPr>
                      <a:r>
                        <a:rPr lang="es-EC" sz="900" dirty="0">
                          <a:effectLst/>
                        </a:rPr>
                        <a:t>SEMANAS</a:t>
                      </a:r>
                    </a:p>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7084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Aft>
                          <a:spcPts val="0"/>
                        </a:spcAft>
                      </a:pPr>
                      <a:r>
                        <a:rPr lang="es-EC" sz="1100" dirty="0">
                          <a:effectLst/>
                        </a:rPr>
                        <a:t>1s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1100">
                          <a:effectLst/>
                        </a:rPr>
                        <a:t>2s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1100">
                          <a:effectLst/>
                        </a:rPr>
                        <a:t>3s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1100">
                          <a:effectLst/>
                        </a:rPr>
                        <a:t>4s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1100">
                          <a:effectLst/>
                        </a:rPr>
                        <a:t>5s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1100">
                          <a:effectLst/>
                        </a:rPr>
                        <a:t>6s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1100">
                          <a:effectLst/>
                        </a:rPr>
                        <a:t>7s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1100">
                          <a:effectLst/>
                        </a:rPr>
                        <a:t>8s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1100" dirty="0">
                          <a:effectLst/>
                        </a:rPr>
                        <a:t>9s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just">
                        <a:spcAft>
                          <a:spcPts val="0"/>
                        </a:spcAft>
                      </a:pPr>
                      <a:r>
                        <a:rPr lang="es-ES" sz="900" dirty="0">
                          <a:effectLst/>
                        </a:rPr>
                        <a:t>Ingreso trámite LUAE y planificación de primera visita.</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a:effectLst/>
                        </a:rPr>
                        <a:t>19/10/2021</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dirty="0">
                          <a:effectLst/>
                        </a:rPr>
                        <a:t>24/10/2021</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dirty="0">
                          <a:effectLst/>
                        </a:rPr>
                        <a:t>6</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just">
                        <a:spcAft>
                          <a:spcPts val="0"/>
                        </a:spcAft>
                      </a:pPr>
                      <a:r>
                        <a:rPr lang="es-EC" sz="900" dirty="0">
                          <a:solidFill>
                            <a:srgbClr val="FF0000"/>
                          </a:solidFill>
                          <a:effectLst/>
                        </a:rPr>
                        <a:t>Inspección previa.</a:t>
                      </a:r>
                    </a:p>
                    <a:p>
                      <a:pPr algn="just">
                        <a:spcAft>
                          <a:spcPts val="0"/>
                        </a:spcAft>
                      </a:pPr>
                      <a:endParaRPr lang="es-E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a:solidFill>
                            <a:srgbClr val="FF0000"/>
                          </a:solidFill>
                          <a:effectLst/>
                        </a:rPr>
                        <a:t>25/10/2021</a:t>
                      </a:r>
                      <a:endParaRPr lang="es-ES" sz="9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dirty="0">
                          <a:solidFill>
                            <a:srgbClr val="FF0000"/>
                          </a:solidFill>
                          <a:effectLst/>
                        </a:rPr>
                        <a:t>23/11/2021</a:t>
                      </a:r>
                      <a:endParaRPr lang="es-E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dirty="0">
                          <a:solidFill>
                            <a:srgbClr val="FF0000"/>
                          </a:solidFill>
                          <a:effectLst/>
                        </a:rPr>
                        <a:t>30</a:t>
                      </a:r>
                      <a:endParaRPr lang="es-ES"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just">
                        <a:spcAft>
                          <a:spcPts val="0"/>
                        </a:spcAft>
                      </a:pPr>
                      <a:r>
                        <a:rPr lang="es-EC" sz="900" dirty="0">
                          <a:effectLst/>
                        </a:rPr>
                        <a:t>Carga al sistema información y entrega de documentación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a:effectLst/>
                        </a:rPr>
                        <a:t>24/11/2021</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a:effectLst/>
                        </a:rPr>
                        <a:t>29/11/2021</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dirty="0">
                          <a:effectLst/>
                        </a:rPr>
                        <a:t>6</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just">
                        <a:spcAft>
                          <a:spcPts val="0"/>
                        </a:spcAft>
                      </a:pPr>
                      <a:r>
                        <a:rPr lang="es-EC" sz="900" dirty="0">
                          <a:effectLst/>
                        </a:rPr>
                        <a:t>Emisión de Registro Turístico y desbloqueo de trámite.</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a:effectLst/>
                        </a:rPr>
                        <a:t>30/11/2021</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a:effectLst/>
                        </a:rPr>
                        <a:t>3/12/2021</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s-EC" sz="900" dirty="0">
                          <a:effectLst/>
                        </a:rPr>
                        <a:t>4</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70840">
                <a:tc gridSpan="3">
                  <a:txBody>
                    <a:bodyPr/>
                    <a:lstStyle/>
                    <a:p>
                      <a:pPr algn="ctr">
                        <a:spcAft>
                          <a:spcPts val="0"/>
                        </a:spcAft>
                      </a:pPr>
                      <a:endParaRPr lang="es-EC" sz="900" b="1" dirty="0">
                        <a:effectLst/>
                      </a:endParaRPr>
                    </a:p>
                    <a:p>
                      <a:pPr algn="ctr">
                        <a:spcAft>
                          <a:spcPts val="0"/>
                        </a:spcAft>
                      </a:pPr>
                      <a:r>
                        <a:rPr lang="es-EC" sz="900" b="1" dirty="0">
                          <a:effectLst/>
                        </a:rPr>
                        <a:t>TOTAL, DÍAS</a:t>
                      </a:r>
                      <a:endParaRPr lang="es-ES" sz="900" b="1" dirty="0">
                        <a:effectLst/>
                      </a:endParaRPr>
                    </a:p>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
                    </a:p>
                  </a:txBody>
                  <a:tcPr/>
                </a:tc>
                <a:tc hMerge="1">
                  <a:txBody>
                    <a:bodyPr/>
                    <a:lstStyle/>
                    <a:p>
                      <a:endParaRPr lang="es-ES"/>
                    </a:p>
                  </a:txBody>
                  <a:tcPr/>
                </a:tc>
                <a:tc>
                  <a:txBody>
                    <a:bodyPr/>
                    <a:lstStyle/>
                    <a:p>
                      <a:pPr algn="ctr">
                        <a:spcAft>
                          <a:spcPts val="0"/>
                        </a:spcAft>
                      </a:pPr>
                      <a:r>
                        <a:rPr lang="es-EC" sz="900" dirty="0">
                          <a:effectLst/>
                        </a:rPr>
                        <a:t>46</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p:sp>
        <p:nvSpPr>
          <p:cNvPr id="8" name="Rectángulo redondeado 7"/>
          <p:cNvSpPr/>
          <p:nvPr/>
        </p:nvSpPr>
        <p:spPr>
          <a:xfrm>
            <a:off x="952500" y="4767943"/>
            <a:ext cx="10287000" cy="936171"/>
          </a:xfrm>
          <a:prstGeom prst="roundRect">
            <a:avLst/>
          </a:prstGeom>
          <a:ln>
            <a:solidFill>
              <a:schemeClr val="bg1"/>
            </a:solidFill>
          </a:ln>
        </p:spPr>
        <p:style>
          <a:lnRef idx="2">
            <a:schemeClr val="accent1"/>
          </a:lnRef>
          <a:fillRef idx="1001">
            <a:schemeClr val="lt1"/>
          </a:fillRef>
          <a:effectRef idx="0">
            <a:schemeClr val="accent1"/>
          </a:effectRef>
          <a:fontRef idx="minor">
            <a:schemeClr val="dk1"/>
          </a:fontRef>
        </p:style>
        <p:txBody>
          <a:bodyPr rtlCol="0" anchor="ctr"/>
          <a:lstStyle/>
          <a:p>
            <a:pPr algn="just"/>
            <a:r>
              <a:rPr lang="es-ES" sz="1600" dirty="0">
                <a:solidFill>
                  <a:schemeClr val="tx1">
                    <a:lumMod val="75000"/>
                    <a:lumOff val="25000"/>
                  </a:schemeClr>
                </a:solidFill>
              </a:rPr>
              <a:t>Con un Informe de Verificación de Advertencia, el trámite de licenciamiento “ordinario” puede tardar un promedio de </a:t>
            </a:r>
            <a:r>
              <a:rPr lang="es-ES" sz="1600" b="1" dirty="0">
                <a:solidFill>
                  <a:schemeClr val="tx1">
                    <a:lumMod val="75000"/>
                    <a:lumOff val="25000"/>
                  </a:schemeClr>
                </a:solidFill>
              </a:rPr>
              <a:t>35 a 46 días</a:t>
            </a:r>
            <a:r>
              <a:rPr lang="es-ES" sz="1600" dirty="0">
                <a:solidFill>
                  <a:schemeClr val="tx1">
                    <a:lumMod val="75000"/>
                    <a:lumOff val="25000"/>
                  </a:schemeClr>
                </a:solidFill>
              </a:rPr>
              <a:t>, tiempo en el que el administrado debe adecuar su conducta a la norma previo a la emisión del Registro Turístico y la LUAE. </a:t>
            </a:r>
          </a:p>
        </p:txBody>
      </p:sp>
    </p:spTree>
    <p:extLst>
      <p:ext uri="{BB962C8B-B14F-4D97-AF65-F5344CB8AC3E}">
        <p14:creationId xmlns:p14="http://schemas.microsoft.com/office/powerpoint/2010/main" val="82863949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797</TotalTime>
  <Words>2180</Words>
  <Application>Microsoft Office PowerPoint</Application>
  <PresentationFormat>Panorámica</PresentationFormat>
  <Paragraphs>197</Paragraphs>
  <Slides>22</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Calibri</vt:lpstr>
      <vt:lpstr>Calibri Light</vt:lpstr>
      <vt:lpstr>Tema de Office</vt:lpstr>
      <vt:lpstr>Presentación de PowerPoint</vt:lpstr>
      <vt:lpstr>Presentación de PowerPoint</vt:lpstr>
      <vt:lpstr>Objetivos del Proyecto de Ordenanza Metropolitana</vt:lpstr>
      <vt:lpstr>Antecedentes del Licenciamiento Turístico Actual </vt:lpstr>
      <vt:lpstr>Estado de Situación Actual Catastro Turístico</vt:lpstr>
      <vt:lpstr>Convenios de Transferencia de Competencias MINTUR-MUNICIPIO DMQ.</vt:lpstr>
      <vt:lpstr>Licenciamiento turístico con inspección previa</vt:lpstr>
      <vt:lpstr>Presentación de PowerPoint</vt:lpstr>
      <vt:lpstr>Tiempo de proceso de licenciamiento turístico con inspección previa </vt:lpstr>
      <vt:lpstr>Temporalidad licenciamiento turístico con proceso simplificado mediante la propuesta de ordenanza </vt:lpstr>
      <vt:lpstr>Derogatoria Reglamento General de Actividades Turísticas</vt:lpstr>
      <vt:lpstr>Tiempo de proceso de licenciamiento turístico sin inspección previa </vt:lpstr>
      <vt:lpstr>Actividades sujetas a la eliminación de inspección previa (93%)</vt:lpstr>
      <vt:lpstr>Actividades NO sujetas a la eliminación de inspección previa (07%)</vt:lpstr>
      <vt:lpstr>Contenido del Proyecto de Ordenanza Metropolitana</vt:lpstr>
      <vt:lpstr>Marco Jurídico</vt:lpstr>
      <vt:lpstr>Presentación de PowerPoint</vt:lpstr>
      <vt:lpstr>Sesión No. 267 Ordinaria del Concejo Metropolitano de Quito</vt:lpstr>
      <vt:lpstr>Presentación de PowerPoint</vt:lpstr>
      <vt:lpstr>Sesión No. 267 Ordinaria del Concejo Metropolitano de Quito</vt:lpstr>
      <vt:lpstr>Sesión No. 267 Ordinaria del Concejo Metropolitano de Quito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Arboleda</dc:creator>
  <cp:lastModifiedBy>(Estudiante) Maria Cristina Rivadeneira Ricaurte</cp:lastModifiedBy>
  <cp:revision>86</cp:revision>
  <dcterms:created xsi:type="dcterms:W3CDTF">2022-11-08T14:39:52Z</dcterms:created>
  <dcterms:modified xsi:type="dcterms:W3CDTF">2023-03-06T15:46:32Z</dcterms:modified>
</cp:coreProperties>
</file>