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53" d="100"/>
          <a:sy n="53" d="100"/>
        </p:scale>
        <p:origin x="1176"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ADB61B2E-587A-42D4-8530-CD412D93B04F}" type="datetimeFigureOut">
              <a:rPr lang="es-EC" smtClean="0"/>
              <a:t>2/9/2022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A4EF975-7F59-44B5-8A98-2A259D123DD9}" type="slidenum">
              <a:rPr lang="es-EC" smtClean="0"/>
              <a:t>‹Nº›</a:t>
            </a:fld>
            <a:endParaRPr lang="es-EC"/>
          </a:p>
        </p:txBody>
      </p:sp>
    </p:spTree>
    <p:extLst>
      <p:ext uri="{BB962C8B-B14F-4D97-AF65-F5344CB8AC3E}">
        <p14:creationId xmlns:p14="http://schemas.microsoft.com/office/powerpoint/2010/main" val="2708160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ADB61B2E-587A-42D4-8530-CD412D93B04F}" type="datetimeFigureOut">
              <a:rPr lang="es-EC" smtClean="0"/>
              <a:t>2/9/2022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A4EF975-7F59-44B5-8A98-2A259D123DD9}" type="slidenum">
              <a:rPr lang="es-EC" smtClean="0"/>
              <a:t>‹Nº›</a:t>
            </a:fld>
            <a:endParaRPr lang="es-EC"/>
          </a:p>
        </p:txBody>
      </p:sp>
    </p:spTree>
    <p:extLst>
      <p:ext uri="{BB962C8B-B14F-4D97-AF65-F5344CB8AC3E}">
        <p14:creationId xmlns:p14="http://schemas.microsoft.com/office/powerpoint/2010/main" val="2571552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ADB61B2E-587A-42D4-8530-CD412D93B04F}" type="datetimeFigureOut">
              <a:rPr lang="es-EC" smtClean="0"/>
              <a:t>2/9/2022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A4EF975-7F59-44B5-8A98-2A259D123DD9}" type="slidenum">
              <a:rPr lang="es-EC" smtClean="0"/>
              <a:t>‹Nº›</a:t>
            </a:fld>
            <a:endParaRPr lang="es-EC"/>
          </a:p>
        </p:txBody>
      </p:sp>
    </p:spTree>
    <p:extLst>
      <p:ext uri="{BB962C8B-B14F-4D97-AF65-F5344CB8AC3E}">
        <p14:creationId xmlns:p14="http://schemas.microsoft.com/office/powerpoint/2010/main" val="196215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ADB61B2E-587A-42D4-8530-CD412D93B04F}" type="datetimeFigureOut">
              <a:rPr lang="es-EC" smtClean="0"/>
              <a:t>2/9/2022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A4EF975-7F59-44B5-8A98-2A259D123DD9}" type="slidenum">
              <a:rPr lang="es-EC" smtClean="0"/>
              <a:t>‹Nº›</a:t>
            </a:fld>
            <a:endParaRPr lang="es-EC"/>
          </a:p>
        </p:txBody>
      </p:sp>
    </p:spTree>
    <p:extLst>
      <p:ext uri="{BB962C8B-B14F-4D97-AF65-F5344CB8AC3E}">
        <p14:creationId xmlns:p14="http://schemas.microsoft.com/office/powerpoint/2010/main" val="2325997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ADB61B2E-587A-42D4-8530-CD412D93B04F}" type="datetimeFigureOut">
              <a:rPr lang="es-EC" smtClean="0"/>
              <a:t>2/9/2022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A4EF975-7F59-44B5-8A98-2A259D123DD9}" type="slidenum">
              <a:rPr lang="es-EC" smtClean="0"/>
              <a:t>‹Nº›</a:t>
            </a:fld>
            <a:endParaRPr lang="es-EC"/>
          </a:p>
        </p:txBody>
      </p:sp>
    </p:spTree>
    <p:extLst>
      <p:ext uri="{BB962C8B-B14F-4D97-AF65-F5344CB8AC3E}">
        <p14:creationId xmlns:p14="http://schemas.microsoft.com/office/powerpoint/2010/main" val="2956650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ADB61B2E-587A-42D4-8530-CD412D93B04F}" type="datetimeFigureOut">
              <a:rPr lang="es-EC" smtClean="0"/>
              <a:t>2/9/2022</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6A4EF975-7F59-44B5-8A98-2A259D123DD9}" type="slidenum">
              <a:rPr lang="es-EC" smtClean="0"/>
              <a:t>‹Nº›</a:t>
            </a:fld>
            <a:endParaRPr lang="es-EC"/>
          </a:p>
        </p:txBody>
      </p:sp>
    </p:spTree>
    <p:extLst>
      <p:ext uri="{BB962C8B-B14F-4D97-AF65-F5344CB8AC3E}">
        <p14:creationId xmlns:p14="http://schemas.microsoft.com/office/powerpoint/2010/main" val="2110557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ADB61B2E-587A-42D4-8530-CD412D93B04F}" type="datetimeFigureOut">
              <a:rPr lang="es-EC" smtClean="0"/>
              <a:t>2/9/2022</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6A4EF975-7F59-44B5-8A98-2A259D123DD9}" type="slidenum">
              <a:rPr lang="es-EC" smtClean="0"/>
              <a:t>‹Nº›</a:t>
            </a:fld>
            <a:endParaRPr lang="es-EC"/>
          </a:p>
        </p:txBody>
      </p:sp>
    </p:spTree>
    <p:extLst>
      <p:ext uri="{BB962C8B-B14F-4D97-AF65-F5344CB8AC3E}">
        <p14:creationId xmlns:p14="http://schemas.microsoft.com/office/powerpoint/2010/main" val="2477934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ADB61B2E-587A-42D4-8530-CD412D93B04F}" type="datetimeFigureOut">
              <a:rPr lang="es-EC" smtClean="0"/>
              <a:t>2/9/2022</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6A4EF975-7F59-44B5-8A98-2A259D123DD9}" type="slidenum">
              <a:rPr lang="es-EC" smtClean="0"/>
              <a:t>‹Nº›</a:t>
            </a:fld>
            <a:endParaRPr lang="es-EC"/>
          </a:p>
        </p:txBody>
      </p:sp>
    </p:spTree>
    <p:extLst>
      <p:ext uri="{BB962C8B-B14F-4D97-AF65-F5344CB8AC3E}">
        <p14:creationId xmlns:p14="http://schemas.microsoft.com/office/powerpoint/2010/main" val="3599290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DB61B2E-587A-42D4-8530-CD412D93B04F}" type="datetimeFigureOut">
              <a:rPr lang="es-EC" smtClean="0"/>
              <a:t>2/9/2022</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6A4EF975-7F59-44B5-8A98-2A259D123DD9}" type="slidenum">
              <a:rPr lang="es-EC" smtClean="0"/>
              <a:t>‹Nº›</a:t>
            </a:fld>
            <a:endParaRPr lang="es-EC"/>
          </a:p>
        </p:txBody>
      </p:sp>
    </p:spTree>
    <p:extLst>
      <p:ext uri="{BB962C8B-B14F-4D97-AF65-F5344CB8AC3E}">
        <p14:creationId xmlns:p14="http://schemas.microsoft.com/office/powerpoint/2010/main" val="286371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DB61B2E-587A-42D4-8530-CD412D93B04F}" type="datetimeFigureOut">
              <a:rPr lang="es-EC" smtClean="0"/>
              <a:t>2/9/2022</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6A4EF975-7F59-44B5-8A98-2A259D123DD9}" type="slidenum">
              <a:rPr lang="es-EC" smtClean="0"/>
              <a:t>‹Nº›</a:t>
            </a:fld>
            <a:endParaRPr lang="es-EC"/>
          </a:p>
        </p:txBody>
      </p:sp>
    </p:spTree>
    <p:extLst>
      <p:ext uri="{BB962C8B-B14F-4D97-AF65-F5344CB8AC3E}">
        <p14:creationId xmlns:p14="http://schemas.microsoft.com/office/powerpoint/2010/main" val="940058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DB61B2E-587A-42D4-8530-CD412D93B04F}" type="datetimeFigureOut">
              <a:rPr lang="es-EC" smtClean="0"/>
              <a:t>2/9/2022</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6A4EF975-7F59-44B5-8A98-2A259D123DD9}" type="slidenum">
              <a:rPr lang="es-EC" smtClean="0"/>
              <a:t>‹Nº›</a:t>
            </a:fld>
            <a:endParaRPr lang="es-EC"/>
          </a:p>
        </p:txBody>
      </p:sp>
    </p:spTree>
    <p:extLst>
      <p:ext uri="{BB962C8B-B14F-4D97-AF65-F5344CB8AC3E}">
        <p14:creationId xmlns:p14="http://schemas.microsoft.com/office/powerpoint/2010/main" val="80412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61B2E-587A-42D4-8530-CD412D93B04F}" type="datetimeFigureOut">
              <a:rPr lang="es-EC" smtClean="0"/>
              <a:t>2/9/2022</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EF975-7F59-44B5-8A98-2A259D123DD9}" type="slidenum">
              <a:rPr lang="es-EC" smtClean="0"/>
              <a:t>‹Nº›</a:t>
            </a:fld>
            <a:endParaRPr lang="es-EC"/>
          </a:p>
        </p:txBody>
      </p:sp>
    </p:spTree>
    <p:extLst>
      <p:ext uri="{BB962C8B-B14F-4D97-AF65-F5344CB8AC3E}">
        <p14:creationId xmlns:p14="http://schemas.microsoft.com/office/powerpoint/2010/main" val="1847540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3846640"/>
            <a:ext cx="9144000" cy="2127440"/>
          </a:xfrm>
        </p:spPr>
        <p:txBody>
          <a:bodyPr>
            <a:normAutofit/>
          </a:bodyPr>
          <a:lstStyle/>
          <a:p>
            <a:pPr>
              <a:lnSpc>
                <a:spcPct val="100000"/>
              </a:lnSpc>
            </a:pPr>
            <a:r>
              <a:rPr lang="es-MX" sz="3600" b="1" dirty="0">
                <a:solidFill>
                  <a:srgbClr val="FF0000"/>
                </a:solidFill>
              </a:rPr>
              <a:t>MERCADO DE SANTA MARTHA </a:t>
            </a:r>
          </a:p>
          <a:p>
            <a:pPr>
              <a:lnSpc>
                <a:spcPct val="100000"/>
              </a:lnSpc>
            </a:pPr>
            <a:r>
              <a:rPr lang="es-MX" sz="3600" b="1" dirty="0">
                <a:solidFill>
                  <a:srgbClr val="FF0000"/>
                </a:solidFill>
              </a:rPr>
              <a:t>Y </a:t>
            </a:r>
          </a:p>
          <a:p>
            <a:pPr>
              <a:lnSpc>
                <a:spcPct val="100000"/>
              </a:lnSpc>
            </a:pPr>
            <a:r>
              <a:rPr lang="es-MX" sz="3600" b="1" dirty="0">
                <a:solidFill>
                  <a:srgbClr val="0070C0"/>
                </a:solidFill>
              </a:rPr>
              <a:t>PARQUE LA ECUATORIANA</a:t>
            </a:r>
            <a:endParaRPr lang="es-EC" sz="3600" dirty="0">
              <a:solidFill>
                <a:srgbClr val="0070C0"/>
              </a:solidFill>
            </a:endParaRPr>
          </a:p>
        </p:txBody>
      </p:sp>
      <p:pic>
        <p:nvPicPr>
          <p:cNvPr id="4" name="Imagen 3"/>
          <p:cNvPicPr/>
          <p:nvPr/>
        </p:nvPicPr>
        <p:blipFill rotWithShape="1">
          <a:blip r:embed="rId2"/>
          <a:srcRect l="17639" t="32295" r="76011" b="60493"/>
          <a:stretch/>
        </p:blipFill>
        <p:spPr bwMode="auto">
          <a:xfrm>
            <a:off x="0" y="0"/>
            <a:ext cx="1731263" cy="926592"/>
          </a:xfrm>
          <a:prstGeom prst="rect">
            <a:avLst/>
          </a:prstGeom>
          <a:ln>
            <a:noFill/>
          </a:ln>
          <a:extLst>
            <a:ext uri="{53640926-AAD7-44D8-BBD7-CCE9431645EC}">
              <a14:shadowObscured xmlns:a14="http://schemas.microsoft.com/office/drawing/2010/main"/>
            </a:ext>
          </a:extLst>
        </p:spPr>
      </p:pic>
      <p:pic>
        <p:nvPicPr>
          <p:cNvPr id="6" name="5 Imagen"/>
          <p:cNvPicPr/>
          <p:nvPr/>
        </p:nvPicPr>
        <p:blipFill>
          <a:blip r:embed="rId3" cstate="print">
            <a:extLst>
              <a:ext uri="{28A0092B-C50C-407E-A947-70E740481C1C}">
                <a14:useLocalDpi xmlns:a14="http://schemas.microsoft.com/office/drawing/2010/main" val="0"/>
              </a:ext>
            </a:extLst>
          </a:blip>
          <a:srcRect l="50000" t="86375" r="7046" b="4175"/>
          <a:stretch>
            <a:fillRect/>
          </a:stretch>
        </p:blipFill>
        <p:spPr>
          <a:xfrm>
            <a:off x="8951640" y="22176"/>
            <a:ext cx="3240360" cy="1008112"/>
          </a:xfrm>
          <a:prstGeom prst="rect">
            <a:avLst/>
          </a:prstGeom>
        </p:spPr>
      </p:pic>
      <p:sp>
        <p:nvSpPr>
          <p:cNvPr id="8" name="Título 7"/>
          <p:cNvSpPr>
            <a:spLocks noGrp="1"/>
          </p:cNvSpPr>
          <p:nvPr>
            <p:ph type="ctrTitle"/>
          </p:nvPr>
        </p:nvSpPr>
        <p:spPr>
          <a:xfrm>
            <a:off x="1524000" y="1122363"/>
            <a:ext cx="9144000" cy="2486469"/>
          </a:xfrm>
        </p:spPr>
        <p:txBody>
          <a:bodyPr>
            <a:normAutofit/>
          </a:bodyPr>
          <a:lstStyle/>
          <a:p>
            <a:r>
              <a:rPr lang="es-MX" sz="4800" b="1" dirty="0">
                <a:solidFill>
                  <a:schemeClr val="accent5">
                    <a:lumMod val="75000"/>
                  </a:schemeClr>
                </a:solidFill>
                <a:latin typeface="Arial Black" panose="020B0A04020102020204" pitchFamily="34" charset="0"/>
              </a:rPr>
              <a:t>PLAN DE MEJORA COMPETITIVA</a:t>
            </a:r>
            <a:br>
              <a:rPr lang="es-MX" sz="4800" b="1" dirty="0">
                <a:solidFill>
                  <a:schemeClr val="accent5">
                    <a:lumMod val="75000"/>
                  </a:schemeClr>
                </a:solidFill>
                <a:latin typeface="Arial Black" panose="020B0A04020102020204" pitchFamily="34" charset="0"/>
              </a:rPr>
            </a:br>
            <a:endParaRPr lang="es-EC" sz="3600" b="1" dirty="0">
              <a:solidFill>
                <a:schemeClr val="accent5">
                  <a:lumMod val="75000"/>
                </a:schemeClr>
              </a:solidFill>
              <a:latin typeface="Arial Black" panose="020B0A04020102020204" pitchFamily="34" charset="0"/>
            </a:endParaRPr>
          </a:p>
        </p:txBody>
      </p:sp>
      <p:sp>
        <p:nvSpPr>
          <p:cNvPr id="10" name="Rectángulo 9"/>
          <p:cNvSpPr/>
          <p:nvPr/>
        </p:nvSpPr>
        <p:spPr>
          <a:xfrm>
            <a:off x="0" y="6425184"/>
            <a:ext cx="12192000" cy="4328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solidFill>
                  <a:schemeClr val="accent5">
                    <a:lumMod val="75000"/>
                  </a:schemeClr>
                </a:solidFill>
              </a:rPr>
              <a:t>UNIDAD DE DESARROLLO HUMANO SUSTENTABLE</a:t>
            </a:r>
            <a:endParaRPr lang="es-EC" b="1" dirty="0">
              <a:solidFill>
                <a:schemeClr val="accent5">
                  <a:lumMod val="75000"/>
                </a:schemeClr>
              </a:solidFill>
            </a:endParaRPr>
          </a:p>
        </p:txBody>
      </p:sp>
    </p:spTree>
    <p:extLst>
      <p:ext uri="{BB962C8B-B14F-4D97-AF65-F5344CB8AC3E}">
        <p14:creationId xmlns:p14="http://schemas.microsoft.com/office/powerpoint/2010/main" val="236540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2877312"/>
            <a:ext cx="9144000" cy="2380488"/>
          </a:xfrm>
        </p:spPr>
        <p:txBody>
          <a:bodyPr>
            <a:normAutofit fontScale="77500" lnSpcReduction="20000"/>
          </a:bodyPr>
          <a:lstStyle/>
          <a:p>
            <a:pPr algn="just"/>
            <a:r>
              <a:rPr lang="es-MX" sz="3600" dirty="0">
                <a:solidFill>
                  <a:srgbClr val="0070C0"/>
                </a:solidFill>
              </a:rPr>
              <a:t>El PMC tiene como objetivo reducir las brechas de competitividad y fomentar las actividades económicas, mediante la definición de anclas de desarrollo productivo, aprovechando las centralidades y sus vocaciones (comercial, cultural, turística, recreacional, etc.) en las distintas Administraciones Zonales del Distrito Metropolitano de Quito. </a:t>
            </a:r>
            <a:br>
              <a:rPr lang="es-MX" sz="3600" dirty="0">
                <a:solidFill>
                  <a:srgbClr val="0070C0"/>
                </a:solidFill>
              </a:rPr>
            </a:br>
            <a:endParaRPr lang="es-EC" sz="3600" dirty="0">
              <a:solidFill>
                <a:srgbClr val="FF0000"/>
              </a:solidFill>
            </a:endParaRPr>
          </a:p>
        </p:txBody>
      </p:sp>
      <p:pic>
        <p:nvPicPr>
          <p:cNvPr id="4" name="Imagen 3"/>
          <p:cNvPicPr/>
          <p:nvPr/>
        </p:nvPicPr>
        <p:blipFill rotWithShape="1">
          <a:blip r:embed="rId2"/>
          <a:srcRect l="17639" t="32295" r="76011" b="60493"/>
          <a:stretch/>
        </p:blipFill>
        <p:spPr bwMode="auto">
          <a:xfrm>
            <a:off x="0" y="0"/>
            <a:ext cx="1731263" cy="926592"/>
          </a:xfrm>
          <a:prstGeom prst="rect">
            <a:avLst/>
          </a:prstGeom>
          <a:ln>
            <a:noFill/>
          </a:ln>
          <a:extLst>
            <a:ext uri="{53640926-AAD7-44D8-BBD7-CCE9431645EC}">
              <a14:shadowObscured xmlns:a14="http://schemas.microsoft.com/office/drawing/2010/main"/>
            </a:ext>
          </a:extLst>
        </p:spPr>
      </p:pic>
      <p:pic>
        <p:nvPicPr>
          <p:cNvPr id="6" name="5 Imagen"/>
          <p:cNvPicPr/>
          <p:nvPr/>
        </p:nvPicPr>
        <p:blipFill>
          <a:blip r:embed="rId3" cstate="print">
            <a:extLst>
              <a:ext uri="{28A0092B-C50C-407E-A947-70E740481C1C}">
                <a14:useLocalDpi xmlns:a14="http://schemas.microsoft.com/office/drawing/2010/main" val="0"/>
              </a:ext>
            </a:extLst>
          </a:blip>
          <a:srcRect l="50000" t="86375" r="7046" b="4175"/>
          <a:stretch>
            <a:fillRect/>
          </a:stretch>
        </p:blipFill>
        <p:spPr>
          <a:xfrm>
            <a:off x="8951640" y="22176"/>
            <a:ext cx="3240360" cy="1008112"/>
          </a:xfrm>
          <a:prstGeom prst="rect">
            <a:avLst/>
          </a:prstGeom>
        </p:spPr>
      </p:pic>
      <p:sp>
        <p:nvSpPr>
          <p:cNvPr id="8" name="Título 7"/>
          <p:cNvSpPr>
            <a:spLocks noGrp="1"/>
          </p:cNvSpPr>
          <p:nvPr>
            <p:ph type="ctrTitle"/>
          </p:nvPr>
        </p:nvSpPr>
        <p:spPr>
          <a:xfrm>
            <a:off x="1524000" y="1122363"/>
            <a:ext cx="9144000" cy="1450149"/>
          </a:xfrm>
        </p:spPr>
        <p:txBody>
          <a:bodyPr>
            <a:normAutofit/>
          </a:bodyPr>
          <a:lstStyle/>
          <a:p>
            <a:pPr algn="l"/>
            <a:r>
              <a:rPr lang="es-MX" sz="3200" b="1" dirty="0">
                <a:solidFill>
                  <a:srgbClr val="FF0000"/>
                </a:solidFill>
                <a:latin typeface="Arial Black" panose="020B0A04020102020204" pitchFamily="34" charset="0"/>
              </a:rPr>
              <a:t>OBJETIVO.</a:t>
            </a:r>
            <a:br>
              <a:rPr lang="es-MX" sz="3200" b="1" dirty="0">
                <a:solidFill>
                  <a:srgbClr val="FF0000"/>
                </a:solidFill>
                <a:latin typeface="Arial Black" panose="020B0A04020102020204" pitchFamily="34" charset="0"/>
              </a:rPr>
            </a:br>
            <a:br>
              <a:rPr lang="es-MX" sz="3200" b="1" dirty="0">
                <a:solidFill>
                  <a:srgbClr val="FF0000"/>
                </a:solidFill>
                <a:latin typeface="Arial Black" panose="020B0A04020102020204" pitchFamily="34" charset="0"/>
              </a:rPr>
            </a:br>
            <a:endParaRPr lang="es-EC" sz="3200" b="1" dirty="0">
              <a:solidFill>
                <a:srgbClr val="FF0000"/>
              </a:solidFill>
              <a:latin typeface="Arial Black" panose="020B0A04020102020204" pitchFamily="34" charset="0"/>
            </a:endParaRPr>
          </a:p>
        </p:txBody>
      </p:sp>
      <p:sp>
        <p:nvSpPr>
          <p:cNvPr id="10" name="Rectángulo 9"/>
          <p:cNvSpPr/>
          <p:nvPr/>
        </p:nvSpPr>
        <p:spPr>
          <a:xfrm>
            <a:off x="0" y="6425184"/>
            <a:ext cx="12192000" cy="4328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solidFill>
                  <a:schemeClr val="accent5">
                    <a:lumMod val="75000"/>
                  </a:schemeClr>
                </a:solidFill>
              </a:rPr>
              <a:t>UNIDAD DE DESARROLLO HUMANO SUSTENTABLE</a:t>
            </a:r>
            <a:endParaRPr lang="es-EC" b="1" dirty="0">
              <a:solidFill>
                <a:schemeClr val="accent5">
                  <a:lumMod val="75000"/>
                </a:schemeClr>
              </a:solidFill>
            </a:endParaRPr>
          </a:p>
        </p:txBody>
      </p:sp>
    </p:spTree>
    <p:extLst>
      <p:ext uri="{BB962C8B-B14F-4D97-AF65-F5344CB8AC3E}">
        <p14:creationId xmlns:p14="http://schemas.microsoft.com/office/powerpoint/2010/main" val="200083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926592"/>
            <a:ext cx="12192000" cy="764096"/>
          </a:xfrm>
        </p:spPr>
        <p:txBody>
          <a:bodyPr>
            <a:normAutofit fontScale="90000"/>
          </a:bodyPr>
          <a:lstStyle/>
          <a:p>
            <a:pPr algn="ctr"/>
            <a:br>
              <a:rPr lang="es-EC" sz="2700" b="1" dirty="0">
                <a:solidFill>
                  <a:schemeClr val="accent5">
                    <a:lumMod val="75000"/>
                  </a:schemeClr>
                </a:solidFill>
              </a:rPr>
            </a:br>
            <a:r>
              <a:rPr lang="es-EC" sz="3100" dirty="0">
                <a:solidFill>
                  <a:srgbClr val="0070C0"/>
                </a:solidFill>
                <a:latin typeface="+mn-lt"/>
                <a:ea typeface="+mn-ea"/>
                <a:cs typeface="+mn-cs"/>
              </a:rPr>
              <a:t>INFORME DE AVANCES SOBRE LA IMPLEMENTACIÓN DE LOS PLANES DE MEJORA</a:t>
            </a:r>
            <a:br>
              <a:rPr lang="es-MX" b="1" dirty="0">
                <a:solidFill>
                  <a:schemeClr val="accent5">
                    <a:lumMod val="50000"/>
                  </a:schemeClr>
                </a:solidFill>
                <a:latin typeface="Arial Black" panose="020B0A04020102020204" pitchFamily="34" charset="0"/>
              </a:rPr>
            </a:br>
            <a:endParaRPr lang="es-EC" b="1" dirty="0">
              <a:solidFill>
                <a:schemeClr val="accent5">
                  <a:lumMod val="50000"/>
                </a:schemeClr>
              </a:solidFill>
            </a:endParaRPr>
          </a:p>
        </p:txBody>
      </p:sp>
      <p:sp>
        <p:nvSpPr>
          <p:cNvPr id="3" name="Marcador de texto 2"/>
          <p:cNvSpPr>
            <a:spLocks noGrp="1"/>
          </p:cNvSpPr>
          <p:nvPr>
            <p:ph type="body" idx="1"/>
          </p:nvPr>
        </p:nvSpPr>
        <p:spPr>
          <a:xfrm>
            <a:off x="0" y="1681163"/>
            <a:ext cx="5997575" cy="513397"/>
          </a:xfrm>
        </p:spPr>
        <p:txBody>
          <a:bodyPr/>
          <a:lstStyle/>
          <a:p>
            <a:pPr algn="ctr"/>
            <a:r>
              <a:rPr lang="es-MX" dirty="0">
                <a:solidFill>
                  <a:srgbClr val="FF0000"/>
                </a:solidFill>
              </a:rPr>
              <a:t>MERCADO DE SANTA MARTHA</a:t>
            </a:r>
            <a:endParaRPr lang="es-EC" dirty="0">
              <a:solidFill>
                <a:srgbClr val="FF0000"/>
              </a:solidFill>
            </a:endParaRPr>
          </a:p>
        </p:txBody>
      </p:sp>
      <p:sp>
        <p:nvSpPr>
          <p:cNvPr id="4" name="Marcador de contenido 3"/>
          <p:cNvSpPr>
            <a:spLocks noGrp="1"/>
          </p:cNvSpPr>
          <p:nvPr>
            <p:ph sz="half" idx="2"/>
          </p:nvPr>
        </p:nvSpPr>
        <p:spPr>
          <a:xfrm>
            <a:off x="0" y="2505074"/>
            <a:ext cx="5997575" cy="4352925"/>
          </a:xfrm>
        </p:spPr>
        <p:txBody>
          <a:bodyPr/>
          <a:lstStyle/>
          <a:p>
            <a:pPr algn="just"/>
            <a:r>
              <a:rPr lang="es-EC" dirty="0">
                <a:solidFill>
                  <a:srgbClr val="0070C0"/>
                </a:solidFill>
              </a:rPr>
              <a:t>Se realizó la coordinación de ferias productivas los días sábados en las instalaciones del mercado de Santa Martha con productores del sector de Atacazo, así también se realizaron talleres con los comerciantes y productores del sector Atacazo.</a:t>
            </a:r>
          </a:p>
          <a:p>
            <a:endParaRPr lang="es-EC" dirty="0"/>
          </a:p>
        </p:txBody>
      </p:sp>
      <p:sp>
        <p:nvSpPr>
          <p:cNvPr id="5" name="Marcador de texto 4"/>
          <p:cNvSpPr>
            <a:spLocks noGrp="1"/>
          </p:cNvSpPr>
          <p:nvPr>
            <p:ph type="body" sz="quarter" idx="3"/>
          </p:nvPr>
        </p:nvSpPr>
        <p:spPr>
          <a:xfrm>
            <a:off x="6172200" y="1681163"/>
            <a:ext cx="5183188" cy="513397"/>
          </a:xfrm>
        </p:spPr>
        <p:txBody>
          <a:bodyPr/>
          <a:lstStyle/>
          <a:p>
            <a:pPr algn="ctr"/>
            <a:r>
              <a:rPr lang="es-MX" dirty="0">
                <a:solidFill>
                  <a:srgbClr val="FF0000"/>
                </a:solidFill>
              </a:rPr>
              <a:t>             </a:t>
            </a:r>
            <a:r>
              <a:rPr lang="es-MX" dirty="0">
                <a:solidFill>
                  <a:srgbClr val="0070C0"/>
                </a:solidFill>
              </a:rPr>
              <a:t>PARQUE LA ECUATORIANA</a:t>
            </a:r>
            <a:endParaRPr lang="es-EC" dirty="0">
              <a:solidFill>
                <a:srgbClr val="0070C0"/>
              </a:solidFill>
            </a:endParaRPr>
          </a:p>
        </p:txBody>
      </p:sp>
      <p:sp>
        <p:nvSpPr>
          <p:cNvPr id="6" name="Marcador de contenido 5"/>
          <p:cNvSpPr>
            <a:spLocks noGrp="1"/>
          </p:cNvSpPr>
          <p:nvPr>
            <p:ph sz="quarter" idx="4"/>
          </p:nvPr>
        </p:nvSpPr>
        <p:spPr>
          <a:xfrm>
            <a:off x="6172200" y="2505075"/>
            <a:ext cx="6019800" cy="4352924"/>
          </a:xfrm>
        </p:spPr>
        <p:txBody>
          <a:bodyPr>
            <a:normAutofit/>
          </a:bodyPr>
          <a:lstStyle/>
          <a:p>
            <a:r>
              <a:rPr lang="es-EC" dirty="0">
                <a:solidFill>
                  <a:srgbClr val="0070C0"/>
                </a:solidFill>
              </a:rPr>
              <a:t>Los acercamientos realizados con el comité barrial del sector sirvió pata trabajar en un plan de reordenamiento de los comerciantes, procesos de capacitación , la ejecución de ferias y mingas en el parque, en la actualidad hay acercamientos con representantes de la ACDC para el ingreso de los comerciantes al mercado Ecuatoriana.</a:t>
            </a:r>
          </a:p>
          <a:p>
            <a:endParaRPr lang="es-EC" dirty="0"/>
          </a:p>
        </p:txBody>
      </p:sp>
      <p:pic>
        <p:nvPicPr>
          <p:cNvPr id="7" name="Imagen 6"/>
          <p:cNvPicPr/>
          <p:nvPr/>
        </p:nvPicPr>
        <p:blipFill rotWithShape="1">
          <a:blip r:embed="rId2"/>
          <a:srcRect l="17639" t="32295" r="76011" b="60493"/>
          <a:stretch/>
        </p:blipFill>
        <p:spPr bwMode="auto">
          <a:xfrm>
            <a:off x="0" y="0"/>
            <a:ext cx="1731263" cy="926592"/>
          </a:xfrm>
          <a:prstGeom prst="rect">
            <a:avLst/>
          </a:prstGeom>
          <a:ln>
            <a:noFill/>
          </a:ln>
          <a:extLst>
            <a:ext uri="{53640926-AAD7-44D8-BBD7-CCE9431645EC}">
              <a14:shadowObscured xmlns:a14="http://schemas.microsoft.com/office/drawing/2010/main"/>
            </a:ext>
          </a:extLst>
        </p:spPr>
      </p:pic>
      <p:pic>
        <p:nvPicPr>
          <p:cNvPr id="8" name="5 Imagen"/>
          <p:cNvPicPr/>
          <p:nvPr/>
        </p:nvPicPr>
        <p:blipFill>
          <a:blip r:embed="rId3" cstate="print">
            <a:extLst>
              <a:ext uri="{28A0092B-C50C-407E-A947-70E740481C1C}">
                <a14:useLocalDpi xmlns:a14="http://schemas.microsoft.com/office/drawing/2010/main" val="0"/>
              </a:ext>
            </a:extLst>
          </a:blip>
          <a:srcRect l="50000" t="86375" r="7046" b="4175"/>
          <a:stretch>
            <a:fillRect/>
          </a:stretch>
        </p:blipFill>
        <p:spPr>
          <a:xfrm>
            <a:off x="8951640" y="22176"/>
            <a:ext cx="3240360" cy="1008112"/>
          </a:xfrm>
          <a:prstGeom prst="rect">
            <a:avLst/>
          </a:prstGeom>
        </p:spPr>
      </p:pic>
    </p:spTree>
    <p:extLst>
      <p:ext uri="{BB962C8B-B14F-4D97-AF65-F5344CB8AC3E}">
        <p14:creationId xmlns:p14="http://schemas.microsoft.com/office/powerpoint/2010/main" val="2999064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56030"/>
            <a:ext cx="12192000" cy="1633730"/>
          </a:xfrm>
        </p:spPr>
        <p:txBody>
          <a:bodyPr>
            <a:normAutofit/>
          </a:bodyPr>
          <a:lstStyle/>
          <a:p>
            <a:pPr algn="ctr"/>
            <a:br>
              <a:rPr lang="es-EC" sz="2700" b="1" dirty="0">
                <a:solidFill>
                  <a:schemeClr val="accent5">
                    <a:lumMod val="75000"/>
                  </a:schemeClr>
                </a:solidFill>
              </a:rPr>
            </a:br>
            <a:r>
              <a:rPr lang="es-MX" sz="3600" b="1" dirty="0">
                <a:solidFill>
                  <a:srgbClr val="0070C0"/>
                </a:solidFill>
                <a:latin typeface="+mn-lt"/>
                <a:ea typeface="+mn-ea"/>
                <a:cs typeface="+mn-cs"/>
              </a:rPr>
              <a:t>PROBLEMÁTICA IDENTIFICADA</a:t>
            </a:r>
            <a:endParaRPr lang="es-EC" sz="3600" b="1" dirty="0">
              <a:solidFill>
                <a:srgbClr val="0070C0"/>
              </a:solidFill>
              <a:latin typeface="+mn-lt"/>
              <a:ea typeface="+mn-ea"/>
              <a:cs typeface="+mn-cs"/>
            </a:endParaRPr>
          </a:p>
        </p:txBody>
      </p:sp>
      <p:sp>
        <p:nvSpPr>
          <p:cNvPr id="3" name="Marcador de texto 2"/>
          <p:cNvSpPr>
            <a:spLocks noGrp="1"/>
          </p:cNvSpPr>
          <p:nvPr>
            <p:ph type="body" idx="1"/>
          </p:nvPr>
        </p:nvSpPr>
        <p:spPr>
          <a:xfrm>
            <a:off x="0" y="1681163"/>
            <a:ext cx="5997575" cy="513397"/>
          </a:xfrm>
        </p:spPr>
        <p:txBody>
          <a:bodyPr/>
          <a:lstStyle/>
          <a:p>
            <a:pPr algn="ctr"/>
            <a:r>
              <a:rPr lang="es-MX" dirty="0">
                <a:solidFill>
                  <a:srgbClr val="FF0000"/>
                </a:solidFill>
              </a:rPr>
              <a:t>MERCADO DE SANTA MARTHA</a:t>
            </a:r>
            <a:endParaRPr lang="es-EC" dirty="0">
              <a:solidFill>
                <a:srgbClr val="FF0000"/>
              </a:solidFill>
            </a:endParaRPr>
          </a:p>
        </p:txBody>
      </p:sp>
      <p:sp>
        <p:nvSpPr>
          <p:cNvPr id="4" name="Marcador de contenido 3"/>
          <p:cNvSpPr>
            <a:spLocks noGrp="1"/>
          </p:cNvSpPr>
          <p:nvPr>
            <p:ph sz="half" idx="2"/>
          </p:nvPr>
        </p:nvSpPr>
        <p:spPr>
          <a:xfrm>
            <a:off x="0" y="2505074"/>
            <a:ext cx="5997575" cy="4352925"/>
          </a:xfrm>
        </p:spPr>
        <p:txBody>
          <a:bodyPr>
            <a:normAutofit fontScale="77500" lnSpcReduction="20000"/>
          </a:bodyPr>
          <a:lstStyle/>
          <a:p>
            <a:r>
              <a:rPr lang="es-EC" dirty="0">
                <a:solidFill>
                  <a:srgbClr val="0070C0"/>
                </a:solidFill>
              </a:rPr>
              <a:t>Falta de clientes en el mercado de Santa Martha. </a:t>
            </a:r>
          </a:p>
          <a:p>
            <a:r>
              <a:rPr lang="es-EC" dirty="0">
                <a:solidFill>
                  <a:srgbClr val="0070C0"/>
                </a:solidFill>
              </a:rPr>
              <a:t>Falta de Publicidad para promocionar el Mercado. </a:t>
            </a:r>
          </a:p>
          <a:p>
            <a:r>
              <a:rPr lang="es-EC" dirty="0">
                <a:solidFill>
                  <a:srgbClr val="0070C0"/>
                </a:solidFill>
              </a:rPr>
              <a:t>Falta de conocimiento para establecer precios en los productos.</a:t>
            </a:r>
          </a:p>
        </p:txBody>
      </p:sp>
      <p:sp>
        <p:nvSpPr>
          <p:cNvPr id="5" name="Marcador de texto 4"/>
          <p:cNvSpPr>
            <a:spLocks noGrp="1"/>
          </p:cNvSpPr>
          <p:nvPr>
            <p:ph type="body" sz="quarter" idx="3"/>
          </p:nvPr>
        </p:nvSpPr>
        <p:spPr>
          <a:xfrm>
            <a:off x="6172200" y="1681163"/>
            <a:ext cx="5183188" cy="513397"/>
          </a:xfrm>
        </p:spPr>
        <p:txBody>
          <a:bodyPr/>
          <a:lstStyle/>
          <a:p>
            <a:pPr algn="ctr"/>
            <a:r>
              <a:rPr lang="es-MX" dirty="0">
                <a:solidFill>
                  <a:srgbClr val="FF0000"/>
                </a:solidFill>
              </a:rPr>
              <a:t>             </a:t>
            </a:r>
            <a:r>
              <a:rPr lang="es-MX" dirty="0">
                <a:solidFill>
                  <a:srgbClr val="0070C0"/>
                </a:solidFill>
              </a:rPr>
              <a:t>PARQUE LA ECUATORIANA</a:t>
            </a:r>
            <a:endParaRPr lang="es-EC" dirty="0">
              <a:solidFill>
                <a:srgbClr val="0070C0"/>
              </a:solidFill>
            </a:endParaRPr>
          </a:p>
        </p:txBody>
      </p:sp>
      <p:sp>
        <p:nvSpPr>
          <p:cNvPr id="6" name="Marcador de contenido 5"/>
          <p:cNvSpPr>
            <a:spLocks noGrp="1"/>
          </p:cNvSpPr>
          <p:nvPr>
            <p:ph sz="quarter" idx="4"/>
          </p:nvPr>
        </p:nvSpPr>
        <p:spPr>
          <a:xfrm>
            <a:off x="6172200" y="2505075"/>
            <a:ext cx="6019800" cy="4352924"/>
          </a:xfrm>
        </p:spPr>
        <p:txBody>
          <a:bodyPr>
            <a:normAutofit fontScale="77500" lnSpcReduction="20000"/>
          </a:bodyPr>
          <a:lstStyle/>
          <a:p>
            <a:pPr lvl="0">
              <a:lnSpc>
                <a:spcPct val="110000"/>
              </a:lnSpc>
            </a:pPr>
            <a:r>
              <a:rPr lang="es-EC" sz="3000" dirty="0">
                <a:solidFill>
                  <a:srgbClr val="0070C0"/>
                </a:solidFill>
              </a:rPr>
              <a:t>Comerciantes situados en las afueras del parque y dentro del mismo sin permisos PUCA.</a:t>
            </a:r>
          </a:p>
          <a:p>
            <a:pPr lvl="0">
              <a:lnSpc>
                <a:spcPct val="110000"/>
              </a:lnSpc>
            </a:pPr>
            <a:r>
              <a:rPr lang="es-EC" sz="3000" dirty="0">
                <a:solidFill>
                  <a:srgbClr val="0070C0"/>
                </a:solidFill>
              </a:rPr>
              <a:t>Parque en malas condiciones para actividades recreativas.</a:t>
            </a:r>
          </a:p>
          <a:p>
            <a:pPr lvl="0" algn="just">
              <a:lnSpc>
                <a:spcPct val="110000"/>
              </a:lnSpc>
            </a:pPr>
            <a:r>
              <a:rPr lang="es-EC" sz="3000" dirty="0">
                <a:solidFill>
                  <a:srgbClr val="0070C0"/>
                </a:solidFill>
              </a:rPr>
              <a:t>La ordenanza metropolitana 0280 indica que no deben existir comerciantes a 300 metros de las inmediaciones de los mercados, razón por la cual los comerciantes que están en el parque La Ecuatoriana deberían ingresar a los puestos vacantes que existen en el Mercado.</a:t>
            </a:r>
          </a:p>
        </p:txBody>
      </p:sp>
      <p:pic>
        <p:nvPicPr>
          <p:cNvPr id="7" name="Imagen 6"/>
          <p:cNvPicPr/>
          <p:nvPr/>
        </p:nvPicPr>
        <p:blipFill rotWithShape="1">
          <a:blip r:embed="rId2"/>
          <a:srcRect l="17639" t="32295" r="76011" b="60493"/>
          <a:stretch/>
        </p:blipFill>
        <p:spPr bwMode="auto">
          <a:xfrm>
            <a:off x="0" y="0"/>
            <a:ext cx="1731263" cy="926592"/>
          </a:xfrm>
          <a:prstGeom prst="rect">
            <a:avLst/>
          </a:prstGeom>
          <a:ln>
            <a:noFill/>
          </a:ln>
          <a:extLst>
            <a:ext uri="{53640926-AAD7-44D8-BBD7-CCE9431645EC}">
              <a14:shadowObscured xmlns:a14="http://schemas.microsoft.com/office/drawing/2010/main"/>
            </a:ext>
          </a:extLst>
        </p:spPr>
      </p:pic>
      <p:pic>
        <p:nvPicPr>
          <p:cNvPr id="8" name="5 Imagen"/>
          <p:cNvPicPr/>
          <p:nvPr/>
        </p:nvPicPr>
        <p:blipFill>
          <a:blip r:embed="rId3" cstate="print">
            <a:extLst>
              <a:ext uri="{28A0092B-C50C-407E-A947-70E740481C1C}">
                <a14:useLocalDpi xmlns:a14="http://schemas.microsoft.com/office/drawing/2010/main" val="0"/>
              </a:ext>
            </a:extLst>
          </a:blip>
          <a:srcRect l="50000" t="86375" r="7046" b="4175"/>
          <a:stretch>
            <a:fillRect/>
          </a:stretch>
        </p:blipFill>
        <p:spPr>
          <a:xfrm>
            <a:off x="8951640" y="22176"/>
            <a:ext cx="3240360" cy="1008112"/>
          </a:xfrm>
          <a:prstGeom prst="rect">
            <a:avLst/>
          </a:prstGeom>
        </p:spPr>
      </p:pic>
    </p:spTree>
    <p:extLst>
      <p:ext uri="{BB962C8B-B14F-4D97-AF65-F5344CB8AC3E}">
        <p14:creationId xmlns:p14="http://schemas.microsoft.com/office/powerpoint/2010/main" val="185179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87680"/>
            <a:ext cx="12192000" cy="987552"/>
          </a:xfrm>
        </p:spPr>
        <p:txBody>
          <a:bodyPr>
            <a:normAutofit/>
          </a:bodyPr>
          <a:lstStyle/>
          <a:p>
            <a:pPr algn="ctr"/>
            <a:br>
              <a:rPr lang="es-EC" sz="2700" b="1" dirty="0">
                <a:solidFill>
                  <a:schemeClr val="accent5">
                    <a:lumMod val="75000"/>
                  </a:schemeClr>
                </a:solidFill>
              </a:rPr>
            </a:br>
            <a:r>
              <a:rPr lang="es-MX" sz="3600" dirty="0">
                <a:solidFill>
                  <a:srgbClr val="0070C0"/>
                </a:solidFill>
                <a:latin typeface="+mn-lt"/>
                <a:ea typeface="+mn-ea"/>
                <a:cs typeface="+mn-cs"/>
              </a:rPr>
              <a:t>LOGROS ALCANZADOS</a:t>
            </a:r>
            <a:endParaRPr lang="es-EC" sz="3600" dirty="0">
              <a:solidFill>
                <a:srgbClr val="0070C0"/>
              </a:solidFill>
              <a:latin typeface="+mn-lt"/>
              <a:ea typeface="+mn-ea"/>
              <a:cs typeface="+mn-cs"/>
            </a:endParaRPr>
          </a:p>
        </p:txBody>
      </p:sp>
      <p:sp>
        <p:nvSpPr>
          <p:cNvPr id="3" name="Marcador de texto 2"/>
          <p:cNvSpPr>
            <a:spLocks noGrp="1"/>
          </p:cNvSpPr>
          <p:nvPr>
            <p:ph type="body" idx="1"/>
          </p:nvPr>
        </p:nvSpPr>
        <p:spPr>
          <a:xfrm>
            <a:off x="0" y="1681163"/>
            <a:ext cx="5997575" cy="513397"/>
          </a:xfrm>
        </p:spPr>
        <p:txBody>
          <a:bodyPr/>
          <a:lstStyle/>
          <a:p>
            <a:pPr algn="ctr"/>
            <a:r>
              <a:rPr lang="es-MX" dirty="0">
                <a:solidFill>
                  <a:srgbClr val="FF0000"/>
                </a:solidFill>
              </a:rPr>
              <a:t>MERCADO DE SANTA MARTHA</a:t>
            </a:r>
            <a:endParaRPr lang="es-EC" dirty="0">
              <a:solidFill>
                <a:srgbClr val="FF0000"/>
              </a:solidFill>
            </a:endParaRPr>
          </a:p>
        </p:txBody>
      </p:sp>
      <p:sp>
        <p:nvSpPr>
          <p:cNvPr id="4" name="Marcador de contenido 3"/>
          <p:cNvSpPr>
            <a:spLocks noGrp="1"/>
          </p:cNvSpPr>
          <p:nvPr>
            <p:ph sz="half" idx="2"/>
          </p:nvPr>
        </p:nvSpPr>
        <p:spPr>
          <a:xfrm>
            <a:off x="0" y="2505074"/>
            <a:ext cx="5997575" cy="4352925"/>
          </a:xfrm>
        </p:spPr>
        <p:txBody>
          <a:bodyPr/>
          <a:lstStyle/>
          <a:p>
            <a:pPr lvl="0"/>
            <a:r>
              <a:rPr lang="es-EC" dirty="0">
                <a:solidFill>
                  <a:srgbClr val="0070C0"/>
                </a:solidFill>
              </a:rPr>
              <a:t>Ejecución de 10 ferias de productores del sector Atacazo en el  Mercado Santa Martha desde el mes de mayo a la fecha.</a:t>
            </a:r>
          </a:p>
          <a:p>
            <a:r>
              <a:rPr lang="es-MX" dirty="0">
                <a:solidFill>
                  <a:srgbClr val="0070C0"/>
                </a:solidFill>
              </a:rPr>
              <a:t>Ejecución de 3 talleres de emprendimiento temáticas: </a:t>
            </a:r>
            <a:r>
              <a:rPr lang="es-EC" dirty="0">
                <a:solidFill>
                  <a:srgbClr val="0070C0"/>
                </a:solidFill>
              </a:rPr>
              <a:t>trabajo en equipo, comunicación y costeando mi producto.</a:t>
            </a:r>
          </a:p>
          <a:p>
            <a:pPr lvl="0"/>
            <a:endParaRPr lang="es-EC" dirty="0">
              <a:solidFill>
                <a:srgbClr val="0070C0"/>
              </a:solidFill>
            </a:endParaRPr>
          </a:p>
          <a:p>
            <a:pPr algn="ctr"/>
            <a:endParaRPr lang="es-EC" dirty="0">
              <a:solidFill>
                <a:srgbClr val="0070C0"/>
              </a:solidFill>
            </a:endParaRPr>
          </a:p>
        </p:txBody>
      </p:sp>
      <p:sp>
        <p:nvSpPr>
          <p:cNvPr id="5" name="Marcador de texto 4"/>
          <p:cNvSpPr>
            <a:spLocks noGrp="1"/>
          </p:cNvSpPr>
          <p:nvPr>
            <p:ph type="body" sz="quarter" idx="3"/>
          </p:nvPr>
        </p:nvSpPr>
        <p:spPr>
          <a:xfrm>
            <a:off x="6172200" y="1681163"/>
            <a:ext cx="5183188" cy="513397"/>
          </a:xfrm>
        </p:spPr>
        <p:txBody>
          <a:bodyPr/>
          <a:lstStyle/>
          <a:p>
            <a:pPr algn="ctr"/>
            <a:r>
              <a:rPr lang="es-MX" dirty="0">
                <a:solidFill>
                  <a:srgbClr val="FF0000"/>
                </a:solidFill>
              </a:rPr>
              <a:t>             </a:t>
            </a:r>
            <a:r>
              <a:rPr lang="es-MX" dirty="0">
                <a:solidFill>
                  <a:srgbClr val="0070C0"/>
                </a:solidFill>
              </a:rPr>
              <a:t>PARQUE LA ECUATORIANA</a:t>
            </a:r>
            <a:endParaRPr lang="es-EC" dirty="0">
              <a:solidFill>
                <a:srgbClr val="0070C0"/>
              </a:solidFill>
            </a:endParaRPr>
          </a:p>
        </p:txBody>
      </p:sp>
      <p:sp>
        <p:nvSpPr>
          <p:cNvPr id="6" name="Marcador de contenido 5"/>
          <p:cNvSpPr>
            <a:spLocks noGrp="1"/>
          </p:cNvSpPr>
          <p:nvPr>
            <p:ph sz="quarter" idx="4"/>
          </p:nvPr>
        </p:nvSpPr>
        <p:spPr>
          <a:xfrm>
            <a:off x="6172200" y="2505075"/>
            <a:ext cx="6019800" cy="4352924"/>
          </a:xfrm>
        </p:spPr>
        <p:txBody>
          <a:bodyPr>
            <a:normAutofit/>
          </a:bodyPr>
          <a:lstStyle/>
          <a:p>
            <a:r>
              <a:rPr lang="es-EC" sz="2300" dirty="0">
                <a:solidFill>
                  <a:srgbClr val="0070C0"/>
                </a:solidFill>
              </a:rPr>
              <a:t>1 minga comunitaria.</a:t>
            </a:r>
          </a:p>
          <a:p>
            <a:r>
              <a:rPr lang="es-EC" sz="2300" dirty="0">
                <a:solidFill>
                  <a:srgbClr val="0070C0"/>
                </a:solidFill>
              </a:rPr>
              <a:t>2 talleres de emprendimiento con los temas trabajo en equipo y comunicación.</a:t>
            </a:r>
          </a:p>
          <a:p>
            <a:r>
              <a:rPr lang="es-EC" sz="2300" dirty="0">
                <a:solidFill>
                  <a:srgbClr val="0070C0"/>
                </a:solidFill>
              </a:rPr>
              <a:t>1 feria de emprendimiento con la temática de la Fanesca.</a:t>
            </a:r>
          </a:p>
          <a:p>
            <a:r>
              <a:rPr lang="es-EC" sz="2300" dirty="0">
                <a:solidFill>
                  <a:srgbClr val="0070C0"/>
                </a:solidFill>
              </a:rPr>
              <a:t>Diseño de un plan de ordenamiento de comerciantes no regularizados.</a:t>
            </a:r>
          </a:p>
          <a:p>
            <a:r>
              <a:rPr lang="es-EC" sz="2300" dirty="0">
                <a:solidFill>
                  <a:srgbClr val="0070C0"/>
                </a:solidFill>
              </a:rPr>
              <a:t>Reunión con ACDC para ingreso de comerciantes al mercado la Ecuatoriana.</a:t>
            </a:r>
          </a:p>
          <a:p>
            <a:endParaRPr lang="es-EC" dirty="0"/>
          </a:p>
        </p:txBody>
      </p:sp>
      <p:pic>
        <p:nvPicPr>
          <p:cNvPr id="7" name="Imagen 6"/>
          <p:cNvPicPr/>
          <p:nvPr/>
        </p:nvPicPr>
        <p:blipFill rotWithShape="1">
          <a:blip r:embed="rId2"/>
          <a:srcRect l="17639" t="32295" r="76011" b="60493"/>
          <a:stretch/>
        </p:blipFill>
        <p:spPr bwMode="auto">
          <a:xfrm>
            <a:off x="0" y="0"/>
            <a:ext cx="1731263" cy="926592"/>
          </a:xfrm>
          <a:prstGeom prst="rect">
            <a:avLst/>
          </a:prstGeom>
          <a:ln>
            <a:noFill/>
          </a:ln>
          <a:extLst>
            <a:ext uri="{53640926-AAD7-44D8-BBD7-CCE9431645EC}">
              <a14:shadowObscured xmlns:a14="http://schemas.microsoft.com/office/drawing/2010/main"/>
            </a:ext>
          </a:extLst>
        </p:spPr>
      </p:pic>
      <p:pic>
        <p:nvPicPr>
          <p:cNvPr id="8" name="5 Imagen"/>
          <p:cNvPicPr/>
          <p:nvPr/>
        </p:nvPicPr>
        <p:blipFill>
          <a:blip r:embed="rId3" cstate="print">
            <a:extLst>
              <a:ext uri="{28A0092B-C50C-407E-A947-70E740481C1C}">
                <a14:useLocalDpi xmlns:a14="http://schemas.microsoft.com/office/drawing/2010/main" val="0"/>
              </a:ext>
            </a:extLst>
          </a:blip>
          <a:srcRect l="50000" t="86375" r="7046" b="4175"/>
          <a:stretch>
            <a:fillRect/>
          </a:stretch>
        </p:blipFill>
        <p:spPr>
          <a:xfrm>
            <a:off x="8951640" y="22176"/>
            <a:ext cx="3240360" cy="1008112"/>
          </a:xfrm>
          <a:prstGeom prst="rect">
            <a:avLst/>
          </a:prstGeom>
        </p:spPr>
      </p:pic>
    </p:spTree>
    <p:extLst>
      <p:ext uri="{BB962C8B-B14F-4D97-AF65-F5344CB8AC3E}">
        <p14:creationId xmlns:p14="http://schemas.microsoft.com/office/powerpoint/2010/main" val="1853418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573024"/>
            <a:ext cx="12192000" cy="857440"/>
          </a:xfrm>
        </p:spPr>
        <p:txBody>
          <a:bodyPr>
            <a:normAutofit fontScale="90000"/>
          </a:bodyPr>
          <a:lstStyle/>
          <a:p>
            <a:pPr algn="ctr"/>
            <a:br>
              <a:rPr lang="es-EC" sz="2700" b="1" dirty="0">
                <a:solidFill>
                  <a:schemeClr val="accent5">
                    <a:lumMod val="75000"/>
                  </a:schemeClr>
                </a:solidFill>
              </a:rPr>
            </a:br>
            <a:r>
              <a:rPr lang="es-MX" b="1" dirty="0">
                <a:solidFill>
                  <a:schemeClr val="accent5">
                    <a:lumMod val="50000"/>
                  </a:schemeClr>
                </a:solidFill>
              </a:rPr>
              <a:t>HOJA DE RUTA</a:t>
            </a:r>
            <a:endParaRPr lang="es-EC" b="1" dirty="0">
              <a:solidFill>
                <a:schemeClr val="accent5">
                  <a:lumMod val="50000"/>
                </a:schemeClr>
              </a:solidFill>
            </a:endParaRPr>
          </a:p>
        </p:txBody>
      </p:sp>
      <p:sp>
        <p:nvSpPr>
          <p:cNvPr id="3" name="Marcador de texto 2"/>
          <p:cNvSpPr>
            <a:spLocks noGrp="1"/>
          </p:cNvSpPr>
          <p:nvPr>
            <p:ph type="body" idx="1"/>
          </p:nvPr>
        </p:nvSpPr>
        <p:spPr>
          <a:xfrm>
            <a:off x="0" y="1681163"/>
            <a:ext cx="5997575" cy="513397"/>
          </a:xfrm>
        </p:spPr>
        <p:txBody>
          <a:bodyPr/>
          <a:lstStyle/>
          <a:p>
            <a:pPr algn="ctr"/>
            <a:r>
              <a:rPr lang="es-MX" dirty="0">
                <a:solidFill>
                  <a:srgbClr val="FF0000"/>
                </a:solidFill>
              </a:rPr>
              <a:t>MERCADO DE SANTA MARTHA</a:t>
            </a:r>
            <a:endParaRPr lang="es-EC" dirty="0">
              <a:solidFill>
                <a:srgbClr val="FF0000"/>
              </a:solidFill>
            </a:endParaRPr>
          </a:p>
        </p:txBody>
      </p:sp>
      <p:pic>
        <p:nvPicPr>
          <p:cNvPr id="9" name="Marcador de contenido 8"/>
          <p:cNvPicPr>
            <a:picLocks noGrp="1" noChangeAspect="1"/>
          </p:cNvPicPr>
          <p:nvPr>
            <p:ph sz="half" idx="2"/>
          </p:nvPr>
        </p:nvPicPr>
        <p:blipFill rotWithShape="1">
          <a:blip r:embed="rId2"/>
          <a:srcRect l="31915" t="31214" r="31697" b="41682"/>
          <a:stretch/>
        </p:blipFill>
        <p:spPr>
          <a:xfrm>
            <a:off x="0" y="2445260"/>
            <a:ext cx="5891409" cy="4148046"/>
          </a:xfrm>
          <a:prstGeom prst="rect">
            <a:avLst/>
          </a:prstGeom>
        </p:spPr>
      </p:pic>
      <p:sp>
        <p:nvSpPr>
          <p:cNvPr id="5" name="Marcador de texto 4"/>
          <p:cNvSpPr>
            <a:spLocks noGrp="1"/>
          </p:cNvSpPr>
          <p:nvPr>
            <p:ph type="body" sz="quarter" idx="3"/>
          </p:nvPr>
        </p:nvSpPr>
        <p:spPr>
          <a:xfrm>
            <a:off x="6172200" y="1681163"/>
            <a:ext cx="5183188" cy="513397"/>
          </a:xfrm>
        </p:spPr>
        <p:txBody>
          <a:bodyPr/>
          <a:lstStyle/>
          <a:p>
            <a:pPr algn="ctr"/>
            <a:r>
              <a:rPr lang="es-MX" dirty="0">
                <a:solidFill>
                  <a:srgbClr val="FF0000"/>
                </a:solidFill>
              </a:rPr>
              <a:t>             </a:t>
            </a:r>
            <a:r>
              <a:rPr lang="es-MX" dirty="0">
                <a:solidFill>
                  <a:srgbClr val="0070C0"/>
                </a:solidFill>
              </a:rPr>
              <a:t>PARQUE LA ECUATORIANA</a:t>
            </a:r>
            <a:endParaRPr lang="es-EC" dirty="0">
              <a:solidFill>
                <a:srgbClr val="0070C0"/>
              </a:solidFill>
            </a:endParaRPr>
          </a:p>
        </p:txBody>
      </p:sp>
      <p:pic>
        <p:nvPicPr>
          <p:cNvPr id="12" name="Marcador de contenido 11"/>
          <p:cNvPicPr>
            <a:picLocks noGrp="1" noChangeAspect="1"/>
          </p:cNvPicPr>
          <p:nvPr>
            <p:ph sz="quarter" idx="4"/>
          </p:nvPr>
        </p:nvPicPr>
        <p:blipFill rotWithShape="1">
          <a:blip r:embed="rId3"/>
          <a:srcRect l="32839" t="15441" r="32606" b="60796"/>
          <a:stretch/>
        </p:blipFill>
        <p:spPr>
          <a:xfrm>
            <a:off x="6300592" y="2445260"/>
            <a:ext cx="5730987" cy="4003666"/>
          </a:xfrm>
          <a:prstGeom prst="rect">
            <a:avLst/>
          </a:prstGeom>
        </p:spPr>
      </p:pic>
      <p:pic>
        <p:nvPicPr>
          <p:cNvPr id="7" name="Imagen 6"/>
          <p:cNvPicPr/>
          <p:nvPr/>
        </p:nvPicPr>
        <p:blipFill rotWithShape="1">
          <a:blip r:embed="rId4"/>
          <a:srcRect l="17639" t="32295" r="76011" b="60493"/>
          <a:stretch/>
        </p:blipFill>
        <p:spPr bwMode="auto">
          <a:xfrm>
            <a:off x="0" y="0"/>
            <a:ext cx="1731263" cy="926592"/>
          </a:xfrm>
          <a:prstGeom prst="rect">
            <a:avLst/>
          </a:prstGeom>
          <a:ln>
            <a:noFill/>
          </a:ln>
          <a:extLst>
            <a:ext uri="{53640926-AAD7-44D8-BBD7-CCE9431645EC}">
              <a14:shadowObscured xmlns:a14="http://schemas.microsoft.com/office/drawing/2010/main"/>
            </a:ext>
          </a:extLst>
        </p:spPr>
      </p:pic>
      <p:pic>
        <p:nvPicPr>
          <p:cNvPr id="8" name="5 Imagen"/>
          <p:cNvPicPr/>
          <p:nvPr/>
        </p:nvPicPr>
        <p:blipFill>
          <a:blip r:embed="rId5" cstate="print">
            <a:extLst>
              <a:ext uri="{28A0092B-C50C-407E-A947-70E740481C1C}">
                <a14:useLocalDpi xmlns:a14="http://schemas.microsoft.com/office/drawing/2010/main" val="0"/>
              </a:ext>
            </a:extLst>
          </a:blip>
          <a:srcRect l="50000" t="86375" r="7046" b="4175"/>
          <a:stretch>
            <a:fillRect/>
          </a:stretch>
        </p:blipFill>
        <p:spPr>
          <a:xfrm>
            <a:off x="8951640" y="22176"/>
            <a:ext cx="3240360" cy="1008112"/>
          </a:xfrm>
          <a:prstGeom prst="rect">
            <a:avLst/>
          </a:prstGeom>
        </p:spPr>
      </p:pic>
    </p:spTree>
    <p:extLst>
      <p:ext uri="{BB962C8B-B14F-4D97-AF65-F5344CB8AC3E}">
        <p14:creationId xmlns:p14="http://schemas.microsoft.com/office/powerpoint/2010/main" val="3113618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09600"/>
            <a:ext cx="12192000" cy="627507"/>
          </a:xfrm>
        </p:spPr>
        <p:txBody>
          <a:bodyPr>
            <a:normAutofit fontScale="90000"/>
          </a:bodyPr>
          <a:lstStyle/>
          <a:p>
            <a:pPr lvl="0" algn="ctr"/>
            <a:br>
              <a:rPr lang="es-EC" sz="2700" b="1" dirty="0">
                <a:solidFill>
                  <a:srgbClr val="002060"/>
                </a:solidFill>
              </a:rPr>
            </a:br>
            <a:r>
              <a:rPr lang="es-EC" b="1" dirty="0">
                <a:solidFill>
                  <a:srgbClr val="002060"/>
                </a:solidFill>
              </a:rPr>
              <a:t>DEFINICIÓN DE INDICADORES </a:t>
            </a:r>
          </a:p>
        </p:txBody>
      </p:sp>
      <p:sp>
        <p:nvSpPr>
          <p:cNvPr id="3" name="Marcador de texto 2"/>
          <p:cNvSpPr>
            <a:spLocks noGrp="1"/>
          </p:cNvSpPr>
          <p:nvPr>
            <p:ph type="body" idx="1"/>
          </p:nvPr>
        </p:nvSpPr>
        <p:spPr>
          <a:xfrm>
            <a:off x="0" y="1681163"/>
            <a:ext cx="5997575" cy="513397"/>
          </a:xfrm>
        </p:spPr>
        <p:txBody>
          <a:bodyPr/>
          <a:lstStyle/>
          <a:p>
            <a:pPr algn="ctr"/>
            <a:r>
              <a:rPr lang="es-MX" dirty="0">
                <a:solidFill>
                  <a:srgbClr val="FF0000"/>
                </a:solidFill>
              </a:rPr>
              <a:t>MERCADO DE SANTA MARTHA</a:t>
            </a:r>
            <a:endParaRPr lang="es-EC" dirty="0">
              <a:solidFill>
                <a:srgbClr val="FF0000"/>
              </a:solidFill>
            </a:endParaRPr>
          </a:p>
        </p:txBody>
      </p:sp>
      <p:sp>
        <p:nvSpPr>
          <p:cNvPr id="5" name="Marcador de texto 4"/>
          <p:cNvSpPr>
            <a:spLocks noGrp="1"/>
          </p:cNvSpPr>
          <p:nvPr>
            <p:ph type="body" sz="quarter" idx="3"/>
          </p:nvPr>
        </p:nvSpPr>
        <p:spPr>
          <a:xfrm>
            <a:off x="6172200" y="1681163"/>
            <a:ext cx="5183188" cy="513397"/>
          </a:xfrm>
        </p:spPr>
        <p:txBody>
          <a:bodyPr/>
          <a:lstStyle/>
          <a:p>
            <a:pPr algn="ctr"/>
            <a:r>
              <a:rPr lang="es-MX" dirty="0">
                <a:solidFill>
                  <a:srgbClr val="FF0000"/>
                </a:solidFill>
              </a:rPr>
              <a:t>             </a:t>
            </a:r>
            <a:r>
              <a:rPr lang="es-MX" dirty="0">
                <a:solidFill>
                  <a:srgbClr val="0070C0"/>
                </a:solidFill>
              </a:rPr>
              <a:t>PARQUE LA ECUATORIANA</a:t>
            </a:r>
            <a:endParaRPr lang="es-EC" dirty="0">
              <a:solidFill>
                <a:srgbClr val="0070C0"/>
              </a:solidFill>
            </a:endParaRPr>
          </a:p>
        </p:txBody>
      </p:sp>
      <p:pic>
        <p:nvPicPr>
          <p:cNvPr id="11" name="Marcador de contenido 10"/>
          <p:cNvPicPr>
            <a:picLocks noGrp="1" noChangeAspect="1"/>
          </p:cNvPicPr>
          <p:nvPr>
            <p:ph sz="quarter" idx="4"/>
          </p:nvPr>
        </p:nvPicPr>
        <p:blipFill rotWithShape="1">
          <a:blip r:embed="rId2"/>
          <a:srcRect l="35190" t="16161" r="34835" b="58635"/>
          <a:stretch/>
        </p:blipFill>
        <p:spPr>
          <a:xfrm>
            <a:off x="6388608" y="2505076"/>
            <a:ext cx="5803392" cy="4220578"/>
          </a:xfrm>
          <a:prstGeom prst="rect">
            <a:avLst/>
          </a:prstGeom>
          <a:ln>
            <a:solidFill>
              <a:schemeClr val="accent4">
                <a:lumMod val="20000"/>
                <a:lumOff val="80000"/>
              </a:schemeClr>
            </a:solidFill>
          </a:ln>
        </p:spPr>
      </p:pic>
      <p:pic>
        <p:nvPicPr>
          <p:cNvPr id="7" name="Imagen 6"/>
          <p:cNvPicPr/>
          <p:nvPr/>
        </p:nvPicPr>
        <p:blipFill rotWithShape="1">
          <a:blip r:embed="rId3"/>
          <a:srcRect l="17639" t="32295" r="76011" b="60493"/>
          <a:stretch/>
        </p:blipFill>
        <p:spPr bwMode="auto">
          <a:xfrm>
            <a:off x="0" y="0"/>
            <a:ext cx="1731263" cy="926592"/>
          </a:xfrm>
          <a:prstGeom prst="rect">
            <a:avLst/>
          </a:prstGeom>
          <a:ln>
            <a:noFill/>
          </a:ln>
          <a:extLst>
            <a:ext uri="{53640926-AAD7-44D8-BBD7-CCE9431645EC}">
              <a14:shadowObscured xmlns:a14="http://schemas.microsoft.com/office/drawing/2010/main"/>
            </a:ext>
          </a:extLst>
        </p:spPr>
      </p:pic>
      <p:pic>
        <p:nvPicPr>
          <p:cNvPr id="8" name="5 Imagen"/>
          <p:cNvPicPr/>
          <p:nvPr/>
        </p:nvPicPr>
        <p:blipFill>
          <a:blip r:embed="rId4" cstate="print">
            <a:extLst>
              <a:ext uri="{28A0092B-C50C-407E-A947-70E740481C1C}">
                <a14:useLocalDpi xmlns:a14="http://schemas.microsoft.com/office/drawing/2010/main" val="0"/>
              </a:ext>
            </a:extLst>
          </a:blip>
          <a:srcRect l="50000" t="86375" r="7046" b="4175"/>
          <a:stretch>
            <a:fillRect/>
          </a:stretch>
        </p:blipFill>
        <p:spPr>
          <a:xfrm>
            <a:off x="8951640" y="22176"/>
            <a:ext cx="3240360" cy="1008112"/>
          </a:xfrm>
          <a:prstGeom prst="rect">
            <a:avLst/>
          </a:prstGeom>
        </p:spPr>
      </p:pic>
      <p:pic>
        <p:nvPicPr>
          <p:cNvPr id="10" name="Marcador de contenido 9"/>
          <p:cNvPicPr>
            <a:picLocks noGrp="1" noChangeAspect="1"/>
          </p:cNvPicPr>
          <p:nvPr>
            <p:ph sz="half" idx="2"/>
          </p:nvPr>
        </p:nvPicPr>
        <p:blipFill rotWithShape="1">
          <a:blip r:embed="rId5"/>
          <a:srcRect l="35371" t="48199" r="35356" b="25058"/>
          <a:stretch/>
        </p:blipFill>
        <p:spPr>
          <a:xfrm>
            <a:off x="0" y="2505075"/>
            <a:ext cx="5997575" cy="4220578"/>
          </a:xfrm>
          <a:prstGeom prst="rect">
            <a:avLst/>
          </a:prstGeom>
        </p:spPr>
      </p:pic>
    </p:spTree>
    <p:extLst>
      <p:ext uri="{BB962C8B-B14F-4D97-AF65-F5344CB8AC3E}">
        <p14:creationId xmlns:p14="http://schemas.microsoft.com/office/powerpoint/2010/main" val="2706603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17639" t="32295" r="76011" b="60493"/>
          <a:stretch/>
        </p:blipFill>
        <p:spPr bwMode="auto">
          <a:xfrm>
            <a:off x="0" y="0"/>
            <a:ext cx="1731263" cy="926592"/>
          </a:xfrm>
          <a:prstGeom prst="rect">
            <a:avLst/>
          </a:prstGeom>
          <a:ln>
            <a:noFill/>
          </a:ln>
          <a:extLst>
            <a:ext uri="{53640926-AAD7-44D8-BBD7-CCE9431645EC}">
              <a14:shadowObscured xmlns:a14="http://schemas.microsoft.com/office/drawing/2010/main"/>
            </a:ext>
          </a:extLst>
        </p:spPr>
      </p:pic>
      <p:pic>
        <p:nvPicPr>
          <p:cNvPr id="6" name="5 Imagen"/>
          <p:cNvPicPr/>
          <p:nvPr/>
        </p:nvPicPr>
        <p:blipFill>
          <a:blip r:embed="rId3" cstate="print">
            <a:extLst>
              <a:ext uri="{28A0092B-C50C-407E-A947-70E740481C1C}">
                <a14:useLocalDpi xmlns:a14="http://schemas.microsoft.com/office/drawing/2010/main" val="0"/>
              </a:ext>
            </a:extLst>
          </a:blip>
          <a:srcRect l="50000" t="86375" r="7046" b="4175"/>
          <a:stretch>
            <a:fillRect/>
          </a:stretch>
        </p:blipFill>
        <p:spPr>
          <a:xfrm>
            <a:off x="8951640" y="22176"/>
            <a:ext cx="3240360" cy="1008112"/>
          </a:xfrm>
          <a:prstGeom prst="rect">
            <a:avLst/>
          </a:prstGeom>
        </p:spPr>
      </p:pic>
      <p:sp>
        <p:nvSpPr>
          <p:cNvPr id="8" name="Título 7"/>
          <p:cNvSpPr>
            <a:spLocks noGrp="1"/>
          </p:cNvSpPr>
          <p:nvPr>
            <p:ph type="ctrTitle"/>
          </p:nvPr>
        </p:nvSpPr>
        <p:spPr>
          <a:xfrm>
            <a:off x="1524000" y="1122363"/>
            <a:ext cx="9144000" cy="1450149"/>
          </a:xfrm>
        </p:spPr>
        <p:txBody>
          <a:bodyPr>
            <a:normAutofit/>
          </a:bodyPr>
          <a:lstStyle/>
          <a:p>
            <a:pPr algn="l"/>
            <a:br>
              <a:rPr lang="es-MX" sz="3200" b="1" dirty="0">
                <a:solidFill>
                  <a:srgbClr val="FF0000"/>
                </a:solidFill>
                <a:latin typeface="Arial Black" panose="020B0A04020102020204" pitchFamily="34" charset="0"/>
              </a:rPr>
            </a:br>
            <a:endParaRPr lang="es-EC" sz="3200" b="1" dirty="0">
              <a:solidFill>
                <a:srgbClr val="FF0000"/>
              </a:solidFill>
              <a:latin typeface="Arial Black" panose="020B0A04020102020204" pitchFamily="34" charset="0"/>
            </a:endParaRPr>
          </a:p>
        </p:txBody>
      </p:sp>
      <p:sp>
        <p:nvSpPr>
          <p:cNvPr id="10" name="Rectángulo 9"/>
          <p:cNvSpPr/>
          <p:nvPr/>
        </p:nvSpPr>
        <p:spPr>
          <a:xfrm>
            <a:off x="0" y="6425184"/>
            <a:ext cx="12192000" cy="4328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solidFill>
                  <a:schemeClr val="accent5">
                    <a:lumMod val="75000"/>
                  </a:schemeClr>
                </a:solidFill>
              </a:rPr>
              <a:t>UNIDAD DE DESARROLLO HUMANO SUSTENTABLE</a:t>
            </a:r>
            <a:endParaRPr lang="es-EC" b="1" dirty="0">
              <a:solidFill>
                <a:schemeClr val="accent5">
                  <a:lumMod val="75000"/>
                </a:schemeClr>
              </a:solidFill>
            </a:endParaRPr>
          </a:p>
        </p:txBody>
      </p:sp>
      <p:pic>
        <p:nvPicPr>
          <p:cNvPr id="7" name="Imagen 6"/>
          <p:cNvPicPr/>
          <p:nvPr/>
        </p:nvPicPr>
        <p:blipFill rotWithShape="1">
          <a:blip r:embed="rId4"/>
          <a:srcRect l="24011" t="16228" r="24281" b="14138"/>
          <a:stretch/>
        </p:blipFill>
        <p:spPr bwMode="auto">
          <a:xfrm>
            <a:off x="7201280" y="2084831"/>
            <a:ext cx="2385410" cy="2106678"/>
          </a:xfrm>
          <a:prstGeom prst="rect">
            <a:avLst/>
          </a:prstGeom>
          <a:ln>
            <a:noFill/>
          </a:ln>
          <a:extLst>
            <a:ext uri="{53640926-AAD7-44D8-BBD7-CCE9431645EC}">
              <a14:shadowObscured xmlns:a14="http://schemas.microsoft.com/office/drawing/2010/main"/>
            </a:ext>
          </a:extLst>
        </p:spPr>
      </p:pic>
      <p:pic>
        <p:nvPicPr>
          <p:cNvPr id="12" name="Imagen 11"/>
          <p:cNvPicPr/>
          <p:nvPr/>
        </p:nvPicPr>
        <p:blipFill rotWithShape="1">
          <a:blip r:embed="rId5"/>
          <a:srcRect l="68791" t="50167" r="13923" b="19419"/>
          <a:stretch/>
        </p:blipFill>
        <p:spPr bwMode="auto">
          <a:xfrm>
            <a:off x="109760" y="2084832"/>
            <a:ext cx="4401280" cy="4236657"/>
          </a:xfrm>
          <a:prstGeom prst="rect">
            <a:avLst/>
          </a:prstGeom>
          <a:ln>
            <a:noFill/>
          </a:ln>
          <a:extLst>
            <a:ext uri="{53640926-AAD7-44D8-BBD7-CCE9431645EC}">
              <a14:shadowObscured xmlns:a14="http://schemas.microsoft.com/office/drawing/2010/main"/>
            </a:ext>
          </a:extLst>
        </p:spPr>
      </p:pic>
      <p:pic>
        <p:nvPicPr>
          <p:cNvPr id="14" name="Imagen 13"/>
          <p:cNvPicPr/>
          <p:nvPr/>
        </p:nvPicPr>
        <p:blipFill rotWithShape="1">
          <a:blip r:embed="rId6"/>
          <a:srcRect l="26811" t="16618" r="26976" b="27257"/>
          <a:stretch/>
        </p:blipFill>
        <p:spPr bwMode="auto">
          <a:xfrm>
            <a:off x="9586690" y="2084832"/>
            <a:ext cx="2571750" cy="2097694"/>
          </a:xfrm>
          <a:prstGeom prst="rect">
            <a:avLst/>
          </a:prstGeom>
          <a:ln>
            <a:noFill/>
          </a:ln>
          <a:extLst>
            <a:ext uri="{53640926-AAD7-44D8-BBD7-CCE9431645EC}">
              <a14:shadowObscured xmlns:a14="http://schemas.microsoft.com/office/drawing/2010/main"/>
            </a:ext>
          </a:extLst>
        </p:spPr>
      </p:pic>
      <p:pic>
        <p:nvPicPr>
          <p:cNvPr id="15" name="Imagen 14"/>
          <p:cNvPicPr/>
          <p:nvPr/>
        </p:nvPicPr>
        <p:blipFill rotWithShape="1">
          <a:blip r:embed="rId7"/>
          <a:srcRect l="26282" t="16931" r="26093" b="21927"/>
          <a:stretch/>
        </p:blipFill>
        <p:spPr bwMode="auto">
          <a:xfrm>
            <a:off x="7201280" y="4234373"/>
            <a:ext cx="2385410" cy="2138964"/>
          </a:xfrm>
          <a:prstGeom prst="rect">
            <a:avLst/>
          </a:prstGeom>
          <a:ln>
            <a:noFill/>
          </a:ln>
          <a:extLst>
            <a:ext uri="{53640926-AAD7-44D8-BBD7-CCE9431645EC}">
              <a14:shadowObscured xmlns:a14="http://schemas.microsoft.com/office/drawing/2010/main"/>
            </a:ext>
          </a:extLst>
        </p:spPr>
      </p:pic>
      <p:pic>
        <p:nvPicPr>
          <p:cNvPr id="16" name="Imagen 15"/>
          <p:cNvPicPr/>
          <p:nvPr/>
        </p:nvPicPr>
        <p:blipFill rotWithShape="1">
          <a:blip r:embed="rId8"/>
          <a:srcRect l="1059" t="9720" r="5456" b="16283"/>
          <a:stretch/>
        </p:blipFill>
        <p:spPr bwMode="auto">
          <a:xfrm>
            <a:off x="9586690" y="4223293"/>
            <a:ext cx="2571750" cy="2150044"/>
          </a:xfrm>
          <a:prstGeom prst="rect">
            <a:avLst/>
          </a:prstGeom>
          <a:ln>
            <a:noFill/>
          </a:ln>
          <a:extLst>
            <a:ext uri="{53640926-AAD7-44D8-BBD7-CCE9431645EC}">
              <a14:shadowObscured xmlns:a14="http://schemas.microsoft.com/office/drawing/2010/main"/>
            </a:ext>
          </a:extLst>
        </p:spPr>
      </p:pic>
      <p:sp>
        <p:nvSpPr>
          <p:cNvPr id="17" name="Rectángulo 16"/>
          <p:cNvSpPr/>
          <p:nvPr/>
        </p:nvSpPr>
        <p:spPr>
          <a:xfrm>
            <a:off x="4788296" y="2848683"/>
            <a:ext cx="2108154" cy="17549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isometricOffAxis2Left"/>
              <a:lightRig rig="threePt" dir="t"/>
            </a:scene3d>
          </a:bodyPr>
          <a:lstStyle/>
          <a:p>
            <a:pPr algn="ctr"/>
            <a:r>
              <a:rPr lang="es-MX" sz="3200" b="1" dirty="0">
                <a:ln w="12700">
                  <a:solidFill>
                    <a:schemeClr val="tx2">
                      <a:lumMod val="75000"/>
                    </a:schemeClr>
                  </a:solidFill>
                  <a:prstDash val="solid"/>
                </a:ln>
                <a:solidFill>
                  <a:srgbClr val="002060"/>
                </a:solidFill>
                <a:effectLst>
                  <a:outerShdw dist="38100" dir="2640000" algn="bl" rotWithShape="0">
                    <a:schemeClr val="tx2">
                      <a:lumMod val="75000"/>
                    </a:schemeClr>
                  </a:outerShdw>
                </a:effectLst>
              </a:rPr>
              <a:t>GRACIAS POR SU </a:t>
            </a:r>
          </a:p>
          <a:p>
            <a:pPr algn="ctr"/>
            <a:r>
              <a:rPr lang="es-MX" sz="3200" b="1" dirty="0">
                <a:ln w="12700">
                  <a:solidFill>
                    <a:schemeClr val="tx2">
                      <a:lumMod val="75000"/>
                    </a:schemeClr>
                  </a:solidFill>
                  <a:prstDash val="solid"/>
                </a:ln>
                <a:solidFill>
                  <a:srgbClr val="002060"/>
                </a:solidFill>
                <a:effectLst>
                  <a:outerShdw dist="38100" dir="2640000" algn="bl" rotWithShape="0">
                    <a:schemeClr val="tx2">
                      <a:lumMod val="75000"/>
                    </a:schemeClr>
                  </a:outerShdw>
                </a:effectLst>
              </a:rPr>
              <a:t>ATENCIÓN </a:t>
            </a:r>
            <a:endParaRPr lang="es-EC" sz="3200" b="1" dirty="0">
              <a:ln w="12700">
                <a:solidFill>
                  <a:schemeClr val="tx2">
                    <a:lumMod val="75000"/>
                  </a:schemeClr>
                </a:solidFill>
                <a:prstDash val="solid"/>
              </a:ln>
              <a:solidFill>
                <a:srgbClr val="002060"/>
              </a:solidFill>
              <a:effectLst>
                <a:outerShdw dist="38100" dir="2640000" algn="bl" rotWithShape="0">
                  <a:schemeClr val="tx2">
                    <a:lumMod val="75000"/>
                  </a:schemeClr>
                </a:outerShdw>
              </a:effectLst>
            </a:endParaRPr>
          </a:p>
        </p:txBody>
      </p:sp>
      <p:sp>
        <p:nvSpPr>
          <p:cNvPr id="18" name="Rectángulo 17"/>
          <p:cNvSpPr/>
          <p:nvPr/>
        </p:nvSpPr>
        <p:spPr>
          <a:xfrm>
            <a:off x="268224" y="1524000"/>
            <a:ext cx="3950208" cy="316992"/>
          </a:xfrm>
          <a:prstGeom prst="rect">
            <a:avLst/>
          </a:prstGeom>
          <a:solidFill>
            <a:srgbClr val="0070C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s-MX" b="1" dirty="0">
                <a:ln w="22225">
                  <a:solidFill>
                    <a:schemeClr val="accent2"/>
                  </a:solidFill>
                  <a:prstDash val="solid"/>
                </a:ln>
                <a:solidFill>
                  <a:schemeClr val="accent2">
                    <a:lumMod val="40000"/>
                    <a:lumOff val="60000"/>
                  </a:schemeClr>
                </a:solidFill>
              </a:rPr>
              <a:t>MERCADO DE SANTA MARTHA</a:t>
            </a:r>
            <a:endParaRPr lang="es-EC" b="1" dirty="0">
              <a:ln w="22225">
                <a:solidFill>
                  <a:schemeClr val="accent2"/>
                </a:solidFill>
                <a:prstDash val="solid"/>
              </a:ln>
              <a:solidFill>
                <a:schemeClr val="accent2">
                  <a:lumMod val="40000"/>
                  <a:lumOff val="60000"/>
                </a:schemeClr>
              </a:solidFill>
            </a:endParaRPr>
          </a:p>
        </p:txBody>
      </p:sp>
      <p:sp>
        <p:nvSpPr>
          <p:cNvPr id="19" name="Rectángulo 18"/>
          <p:cNvSpPr/>
          <p:nvPr/>
        </p:nvSpPr>
        <p:spPr>
          <a:xfrm>
            <a:off x="7201280" y="1597151"/>
            <a:ext cx="4844416" cy="3291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b="1" spc="50" dirty="0">
                <a:ln w="9525" cmpd="sng">
                  <a:solidFill>
                    <a:schemeClr val="accent1"/>
                  </a:solidFill>
                  <a:prstDash val="solid"/>
                </a:ln>
                <a:solidFill>
                  <a:srgbClr val="70AD47">
                    <a:tint val="1000"/>
                  </a:srgbClr>
                </a:solidFill>
                <a:effectLst>
                  <a:glow rad="38100">
                    <a:schemeClr val="accent1">
                      <a:alpha val="40000"/>
                    </a:schemeClr>
                  </a:glow>
                </a:effectLst>
              </a:rPr>
              <a:t>PARQUE LA ECUATORIANA</a:t>
            </a:r>
            <a:endParaRPr lang="es-EC"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5445319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447</Words>
  <Application>Microsoft Office PowerPoint</Application>
  <PresentationFormat>Panorámica</PresentationFormat>
  <Paragraphs>44</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Arial Black</vt:lpstr>
      <vt:lpstr>Calibri</vt:lpstr>
      <vt:lpstr>Calibri Light</vt:lpstr>
      <vt:lpstr>Tema de Office</vt:lpstr>
      <vt:lpstr>PLAN DE MEJORA COMPETITIVA </vt:lpstr>
      <vt:lpstr>OBJETIVO.  </vt:lpstr>
      <vt:lpstr> INFORME DE AVANCES SOBRE LA IMPLEMENTACIÓN DE LOS PLANES DE MEJORA </vt:lpstr>
      <vt:lpstr> PROBLEMÁTICA IDENTIFICADA</vt:lpstr>
      <vt:lpstr> LOGROS ALCANZADOS</vt:lpstr>
      <vt:lpstr> HOJA DE RUTA</vt:lpstr>
      <vt:lpstr> DEFINICIÓN DE INDICADORES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MEJORA COMPETITIVA UDHS-AZQ PARQUE LA ECUATORIANA</dc:title>
  <dc:creator>Angelo Patricio Tuquerres Ramires</dc:creator>
  <cp:lastModifiedBy>Cintya Morales</cp:lastModifiedBy>
  <cp:revision>18</cp:revision>
  <dcterms:created xsi:type="dcterms:W3CDTF">2022-09-02T21:53:44Z</dcterms:created>
  <dcterms:modified xsi:type="dcterms:W3CDTF">2022-09-03T03:01:08Z</dcterms:modified>
</cp:coreProperties>
</file>