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614" r:id="rId4"/>
    <p:sldId id="630" r:id="rId5"/>
    <p:sldId id="617" r:id="rId6"/>
    <p:sldId id="620" r:id="rId7"/>
    <p:sldId id="613" r:id="rId8"/>
    <p:sldId id="627" r:id="rId9"/>
    <p:sldId id="615" r:id="rId10"/>
    <p:sldId id="616" r:id="rId11"/>
    <p:sldId id="600" r:id="rId12"/>
    <p:sldId id="621" r:id="rId13"/>
    <p:sldId id="622" r:id="rId14"/>
    <p:sldId id="623" r:id="rId15"/>
    <p:sldId id="624" r:id="rId16"/>
    <p:sldId id="625" r:id="rId17"/>
    <p:sldId id="626" r:id="rId18"/>
    <p:sldId id="605" r:id="rId19"/>
    <p:sldId id="606" r:id="rId20"/>
    <p:sldId id="607" r:id="rId21"/>
    <p:sldId id="608" r:id="rId22"/>
    <p:sldId id="609" r:id="rId23"/>
    <p:sldId id="610" r:id="rId24"/>
    <p:sldId id="611" r:id="rId25"/>
    <p:sldId id="612" r:id="rId26"/>
    <p:sldId id="631" r:id="rId27"/>
    <p:sldId id="632" r:id="rId28"/>
    <p:sldId id="403" r:id="rId29"/>
    <p:sldId id="404" r:id="rId30"/>
    <p:sldId id="633" r:id="rId31"/>
    <p:sldId id="634" r:id="rId32"/>
    <p:sldId id="628" r:id="rId33"/>
    <p:sldId id="629" r:id="rId34"/>
    <p:sldId id="259" r:id="rId3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035"/>
  </p:normalViewPr>
  <p:slideViewPr>
    <p:cSldViewPr snapToGrid="0" snapToObjects="1">
      <p:cViewPr varScale="1">
        <p:scale>
          <a:sx n="80" d="100"/>
          <a:sy n="80" d="100"/>
        </p:scale>
        <p:origin x="77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elen%20Pacheco\Desktop\Resultados%2024%20mayo\Levantamiento%20de%20Resultados_24%20de%20Mayo.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MENA\Desktop\Informe%20Feriado%2024%20de%20mayo\1.%20Batalla%20de%20Pichincha-24may_2022_QT_Matriz_Encuestas-vr1%20(1)%20(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MENA\Desktop\Informe%20Feriado%2024%20de%20mayo\1.%20Batalla%20de%20Pichincha-24may_2022_QT_Matriz_Encuestas-vr1%20(1)%20(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MENA\Desktop\Informe%20Feriado%2024%20de%20mayo\1.%20Batalla%20de%20Pichincha-24may_2022_QT_Matriz_Encuestas-vr1%20(1)%20(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MENA\Desktop\Informe%20Feriado%2024%20de%20mayo\1.%20Batalla%20de%20Pichincha-24may_2022_QT_Matriz_Encuestas-vr1%20(1)%20(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MENA\Desktop\Informe%20Feriado%2024%20de%20mayo\1.%20Batalla%20de%20Pichincha-24may_2022_QT_Matriz_Encuestas-vr1%20(1)%20(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MENA\Desktop\Informe%20Feriado%2024%20de%20mayo\1.%20Batalla%20de%20Pichincha-24may_2022_QT_Matriz_Encuestas-vr1%20(1)%20(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72.16.1.51\Comercializaci&#243;n\2022\INDICADORES%20FERIADOS\24%20DE%20MAYO\FF-24%20de%20mayo%20TELEF&#201;RICO.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aime\Downloads\Datos%20y%20gr&#225;ficos%20Feriados%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MENA\Desktop\Informe%20Feriado%2024%20de%20mayo\1.%20Batalla%20de%20Pichincha-24may_2022_QT_Matriz_Encuestas-vr1%20(1)%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MENA\Desktop\Informe%20Feriado%2024%20de%20mayo\1.%20Batalla%20de%20Pichincha-24may_2022_QT_Matriz_Encuestas-vr1%20(1)%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MENA\Desktop\Informe%20Feriado%2024%20de%20mayo\1.%20Batalla%20de%20Pichincha-24may_2022_QT_Matriz_Encuestas-vr1%20(1)%2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MENA\Desktop\Informe%20Feriado%2024%20de%20mayo\1.%20Batalla%20de%20Pichincha-24may_2022_QT_Matriz_Encuestas-vr1%20(1)%2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EC"/>
              <a:t># PAX QUITO ETERNO</a:t>
            </a:r>
          </a:p>
        </c:rich>
      </c:tx>
      <c:layout>
        <c:manualLayout>
          <c:xMode val="edge"/>
          <c:yMode val="edge"/>
          <c:x val="0.33507947126744836"/>
          <c:y val="1.5767335434411179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740726159230096"/>
          <c:y val="0.17171296296296298"/>
          <c:w val="0.81314829396325461"/>
          <c:h val="0.6237193788276465"/>
        </c:manualLayout>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0"/>
                  <c:y val="-4.7314814814814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A0-4352-8C55-412D29FF5211}"/>
                </c:ext>
              </c:extLst>
            </c:dLbl>
            <c:dLbl>
              <c:idx val="1"/>
              <c:layout>
                <c:manualLayout>
                  <c:x val="-8.6938946440303661E-3"/>
                  <c:y val="-8.10323180898415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F3-4417-890D-B09D5874ACEA}"/>
                </c:ext>
              </c:extLst>
            </c:dLbl>
            <c:dLbl>
              <c:idx val="2"/>
              <c:layout>
                <c:manualLayout>
                  <c:x val="4.3469473220151831E-3"/>
                  <c:y val="-4.4199446230822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F3-4417-890D-B09D5874ACE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'Colectivos &amp; Escapadas'!$A$20:$A$22</c:f>
              <c:strCache>
                <c:ptCount val="3"/>
                <c:pt idx="0">
                  <c:v>Ruta  Sábado 21 mayo </c:v>
                </c:pt>
                <c:pt idx="1">
                  <c:v>Ruta Domingo 22 mayo (sin operar)</c:v>
                </c:pt>
                <c:pt idx="2">
                  <c:v>Ruta Lunes 23  mayo (sin operar)</c:v>
                </c:pt>
              </c:strCache>
            </c:strRef>
          </c:cat>
          <c:val>
            <c:numRef>
              <c:f>'Colectivos &amp; Escapadas'!$B$20:$B$22</c:f>
              <c:numCache>
                <c:formatCode>General</c:formatCode>
                <c:ptCount val="3"/>
                <c:pt idx="0">
                  <c:v>80</c:v>
                </c:pt>
                <c:pt idx="1">
                  <c:v>0</c:v>
                </c:pt>
                <c:pt idx="2">
                  <c:v>0</c:v>
                </c:pt>
              </c:numCache>
            </c:numRef>
          </c:val>
          <c:extLst>
            <c:ext xmlns:c16="http://schemas.microsoft.com/office/drawing/2014/chart" uri="{C3380CC4-5D6E-409C-BE32-E72D297353CC}">
              <c16:uniqueId val="{00000000-4BA0-4352-8C55-412D29FF5211}"/>
            </c:ext>
          </c:extLst>
        </c:ser>
        <c:dLbls>
          <c:showLegendKey val="0"/>
          <c:showVal val="1"/>
          <c:showCatName val="0"/>
          <c:showSerName val="0"/>
          <c:showPercent val="0"/>
          <c:showBubbleSize val="0"/>
        </c:dLbls>
        <c:gapWidth val="65"/>
        <c:shape val="box"/>
        <c:axId val="122311608"/>
        <c:axId val="121392280"/>
        <c:axId val="0"/>
      </c:bar3DChart>
      <c:catAx>
        <c:axId val="1223116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C"/>
          </a:p>
        </c:txPr>
        <c:crossAx val="121392280"/>
        <c:crosses val="autoZero"/>
        <c:auto val="1"/>
        <c:lblAlgn val="ctr"/>
        <c:lblOffset val="100"/>
        <c:noMultiLvlLbl val="0"/>
      </c:catAx>
      <c:valAx>
        <c:axId val="12139228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EC"/>
          </a:p>
        </c:txPr>
        <c:crossAx val="122311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0070C0"/>
      </a:solidFill>
      <a:round/>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pivotSource>
    <c:name>[1. Batalla de Pichincha-24may_2022_QT_Matriz_Encuestas-vr1 (1) (1).xlsx]TD-A&amp;B!TablaDinámica6</c:name>
    <c:fmtId val="202"/>
  </c:pivotSource>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En su opinión:  la situación del turismo para su establecimiento, actualmente frente a la pandemia </a:t>
            </a:r>
          </a:p>
        </c:rich>
      </c:tx>
      <c:layout>
        <c:manualLayout>
          <c:xMode val="edge"/>
          <c:yMode val="edge"/>
          <c:x val="0.24871343784593053"/>
          <c:y val="5.5433794794493639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s-EC"/>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pivotFmt>
      <c:pivotFmt>
        <c:idx val="1"/>
        <c:spPr>
          <a:solidFill>
            <a:schemeClr val="accent1"/>
          </a:solidFill>
          <a:ln w="25400">
            <a:solidFill>
              <a:schemeClr val="lt1"/>
            </a:solidFill>
          </a:ln>
          <a:effectLst/>
          <a:sp3d contourW="25400">
            <a:contourClr>
              <a:schemeClr val="lt1"/>
            </a:contourClr>
          </a:sp3d>
        </c:spPr>
        <c:marker>
          <c:symbol val="none"/>
        </c:marker>
      </c:pivotFmt>
      <c:pivotFmt>
        <c:idx val="2"/>
        <c:spPr>
          <a:solidFill>
            <a:schemeClr val="accent1"/>
          </a:solidFill>
          <a:ln w="25400">
            <a:solidFill>
              <a:schemeClr val="lt1"/>
            </a:solidFill>
          </a:ln>
          <a:effectLst/>
          <a:sp3d contourW="25400">
            <a:contourClr>
              <a:schemeClr val="lt1"/>
            </a:contourClr>
          </a:sp3d>
        </c:spPr>
        <c:marker>
          <c:symbol val="none"/>
        </c:marker>
      </c:pivotFmt>
      <c:pivotFmt>
        <c:idx val="3"/>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4"/>
        <c:dLbl>
          <c:idx val="0"/>
          <c:layout>
            <c:manualLayout>
              <c:x val="1.6905606995884774E-2"/>
              <c:y val="-1.5274074074074074E-2"/>
            </c:manualLayout>
          </c:layout>
          <c:showLegendKey val="0"/>
          <c:showVal val="0"/>
          <c:showCatName val="1"/>
          <c:showSerName val="0"/>
          <c:showPercent val="1"/>
          <c:showBubbleSize val="0"/>
          <c:extLst>
            <c:ext xmlns:c15="http://schemas.microsoft.com/office/drawing/2012/chart" uri="{CE6537A1-D6FC-4f65-9D91-7224C49458BB}"/>
          </c:extLst>
        </c:dLbl>
      </c:pivotFmt>
      <c:pivotFmt>
        <c:idx val="5"/>
        <c:dLbl>
          <c:idx val="0"/>
          <c:layout>
            <c:manualLayout>
              <c:x val="-2.4345730452674897E-2"/>
              <c:y val="5.7975132275132277E-2"/>
            </c:manualLayout>
          </c:layout>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1"/>
          </a:solidFill>
          <a:ln w="25400">
            <a:solidFill>
              <a:schemeClr val="lt1"/>
            </a:solidFill>
          </a:ln>
          <a:effectLst/>
          <a:sp3d contourW="25400">
            <a:contourClr>
              <a:schemeClr val="lt1"/>
            </a:contourClr>
          </a:sp3d>
        </c:spPr>
        <c:marker>
          <c:symbol val="none"/>
        </c:marker>
        <c:dLbl>
          <c:idx val="0"/>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1">
              <a:shade val="65000"/>
            </a:schemeClr>
          </a:solidFill>
          <a:ln w="25400">
            <a:solidFill>
              <a:schemeClr val="lt1"/>
            </a:solidFill>
          </a:ln>
          <a:effectLst/>
          <a:sp3d contourW="25400">
            <a:contourClr>
              <a:schemeClr val="lt1"/>
            </a:contourClr>
          </a:sp3d>
        </c:spPr>
        <c:dLbl>
          <c:idx val="0"/>
          <c:layout>
            <c:manualLayout>
              <c:x val="-2.8613739426466007E-2"/>
              <c:y val="-0.18667578216657574"/>
            </c:manualLayout>
          </c:layout>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1"/>
          </a:solidFill>
          <a:ln w="25400">
            <a:solidFill>
              <a:schemeClr val="lt1"/>
            </a:solidFill>
          </a:ln>
          <a:effectLst/>
          <a:sp3d contourW="25400">
            <a:contourClr>
              <a:schemeClr val="lt1"/>
            </a:contourClr>
          </a:sp3d>
        </c:spPr>
        <c:dLbl>
          <c:idx val="0"/>
          <c:layout>
            <c:manualLayout>
              <c:x val="-5.4125608999061894E-2"/>
              <c:y val="1.2069447797068865E-2"/>
            </c:manualLayout>
          </c:layout>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1">
              <a:tint val="65000"/>
            </a:schemeClr>
          </a:solidFill>
          <a:ln w="25400">
            <a:solidFill>
              <a:schemeClr val="lt1"/>
            </a:solidFill>
          </a:ln>
          <a:effectLst/>
          <a:sp3d contourW="25400">
            <a:contourClr>
              <a:schemeClr val="lt1"/>
            </a:contourClr>
          </a:sp3d>
        </c:spPr>
        <c:dLbl>
          <c:idx val="0"/>
          <c:layout>
            <c:manualLayout>
              <c:x val="0.10717271858576206"/>
              <c:y val="-2.5937507204863146E-2"/>
            </c:manualLayout>
          </c:layout>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solidFill>
          <a:ln w="25400">
            <a:solidFill>
              <a:schemeClr val="lt1"/>
            </a:solidFill>
          </a:ln>
          <a:effectLst/>
          <a:sp3d contourW="25400">
            <a:contourClr>
              <a:schemeClr val="lt1"/>
            </a:contourClr>
          </a:sp3d>
        </c:spPr>
        <c:marker>
          <c:symbol val="none"/>
        </c:marker>
        <c:dLbl>
          <c:idx val="0"/>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1"/>
        <c:spPr>
          <a:solidFill>
            <a:schemeClr val="accent1">
              <a:shade val="65000"/>
            </a:schemeClr>
          </a:solidFill>
          <a:ln w="25400">
            <a:solidFill>
              <a:schemeClr val="lt1"/>
            </a:solidFill>
          </a:ln>
          <a:effectLst/>
          <a:sp3d contourW="25400">
            <a:contourClr>
              <a:schemeClr val="lt1"/>
            </a:contourClr>
          </a:sp3d>
        </c:spPr>
        <c:dLbl>
          <c:idx val="0"/>
          <c:layout>
            <c:manualLayout>
              <c:x val="-2.8613739426466007E-2"/>
              <c:y val="-0.18667578216657574"/>
            </c:manualLayout>
          </c:layout>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1"/>
          </a:solidFill>
          <a:ln w="25400">
            <a:solidFill>
              <a:schemeClr val="lt1"/>
            </a:solidFill>
          </a:ln>
          <a:effectLst/>
          <a:sp3d contourW="25400">
            <a:contourClr>
              <a:schemeClr val="lt1"/>
            </a:contourClr>
          </a:sp3d>
        </c:spPr>
        <c:dLbl>
          <c:idx val="0"/>
          <c:layout>
            <c:manualLayout>
              <c:x val="-5.4125608999061894E-2"/>
              <c:y val="1.2069447797068865E-2"/>
            </c:manualLayout>
          </c:layout>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3"/>
        <c:spPr>
          <a:solidFill>
            <a:schemeClr val="accent1">
              <a:tint val="65000"/>
            </a:schemeClr>
          </a:solidFill>
          <a:ln w="25400">
            <a:solidFill>
              <a:schemeClr val="lt1"/>
            </a:solidFill>
          </a:ln>
          <a:effectLst/>
          <a:sp3d contourW="25400">
            <a:contourClr>
              <a:schemeClr val="lt1"/>
            </a:contourClr>
          </a:sp3d>
        </c:spPr>
        <c:dLbl>
          <c:idx val="0"/>
          <c:layout>
            <c:manualLayout>
              <c:x val="0.10717271858576206"/>
              <c:y val="-2.5937507204863146E-2"/>
            </c:manualLayout>
          </c:layout>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4"/>
        <c:spPr>
          <a:solidFill>
            <a:schemeClr val="accent1"/>
          </a:solidFill>
          <a:ln w="25400">
            <a:solidFill>
              <a:schemeClr val="lt1"/>
            </a:solidFill>
          </a:ln>
          <a:effectLst/>
          <a:sp3d contourW="25400">
            <a:contourClr>
              <a:schemeClr val="lt1"/>
            </a:contourClr>
          </a:sp3d>
        </c:spPr>
        <c:marker>
          <c:symbol val="none"/>
        </c:marker>
        <c:dLbl>
          <c:idx val="0"/>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5"/>
        <c:spPr>
          <a:solidFill>
            <a:schemeClr val="accent1">
              <a:shade val="65000"/>
            </a:schemeClr>
          </a:solidFill>
          <a:ln w="25400">
            <a:solidFill>
              <a:schemeClr val="lt1"/>
            </a:solidFill>
          </a:ln>
          <a:effectLst/>
          <a:sp3d contourW="25400">
            <a:contourClr>
              <a:schemeClr val="lt1"/>
            </a:contourClr>
          </a:sp3d>
        </c:spPr>
        <c:dLbl>
          <c:idx val="0"/>
          <c:layout>
            <c:manualLayout>
              <c:x val="-2.8613739426466007E-2"/>
              <c:y val="-0.18667578216657574"/>
            </c:manualLayout>
          </c:layout>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6"/>
        <c:spPr>
          <a:solidFill>
            <a:schemeClr val="accent1"/>
          </a:solidFill>
          <a:ln w="25400">
            <a:solidFill>
              <a:schemeClr val="lt1"/>
            </a:solidFill>
          </a:ln>
          <a:effectLst/>
          <a:sp3d contourW="25400">
            <a:contourClr>
              <a:schemeClr val="lt1"/>
            </a:contourClr>
          </a:sp3d>
        </c:spPr>
        <c:dLbl>
          <c:idx val="0"/>
          <c:layout>
            <c:manualLayout>
              <c:x val="-5.4125608999061894E-2"/>
              <c:y val="1.2069447797068865E-2"/>
            </c:manualLayout>
          </c:layout>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7"/>
        <c:spPr>
          <a:solidFill>
            <a:schemeClr val="accent1">
              <a:tint val="65000"/>
            </a:schemeClr>
          </a:solidFill>
          <a:ln w="25400">
            <a:solidFill>
              <a:schemeClr val="lt1"/>
            </a:solidFill>
          </a:ln>
          <a:effectLst/>
          <a:sp3d contourW="25400">
            <a:contourClr>
              <a:schemeClr val="lt1"/>
            </a:contourClr>
          </a:sp3d>
        </c:spPr>
        <c:dLbl>
          <c:idx val="0"/>
          <c:layout>
            <c:manualLayout>
              <c:x val="0.10717271858576206"/>
              <c:y val="-2.5937507204863146E-2"/>
            </c:manualLayout>
          </c:layout>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8011613668362946E-2"/>
          <c:y val="0.27142240297546583"/>
          <c:w val="0.97038065843621402"/>
          <c:h val="0.6298515873015873"/>
        </c:manualLayout>
      </c:layout>
      <c:pie3DChart>
        <c:varyColors val="1"/>
        <c:ser>
          <c:idx val="0"/>
          <c:order val="0"/>
          <c:tx>
            <c:strRef>
              <c:f>'TD-A&amp;B'!$B$123</c:f>
              <c:strCache>
                <c:ptCount val="1"/>
                <c:pt idx="0">
                  <c:v>Total</c:v>
                </c:pt>
              </c:strCache>
            </c:strRef>
          </c:tx>
          <c:dPt>
            <c:idx val="0"/>
            <c:bubble3D val="0"/>
            <c:spPr>
              <a:solidFill>
                <a:schemeClr val="accent1">
                  <a:shade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3A13-451A-B38E-94B2166118D5}"/>
              </c:ext>
            </c:extLst>
          </c:dPt>
          <c:dPt>
            <c:idx val="1"/>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3-3A13-451A-B38E-94B2166118D5}"/>
              </c:ext>
            </c:extLst>
          </c:dPt>
          <c:dPt>
            <c:idx val="2"/>
            <c:bubble3D val="0"/>
            <c:spPr>
              <a:solidFill>
                <a:schemeClr val="accent1">
                  <a:tint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3A13-451A-B38E-94B2166118D5}"/>
              </c:ext>
            </c:extLst>
          </c:dPt>
          <c:dLbls>
            <c:dLbl>
              <c:idx val="0"/>
              <c:layout>
                <c:manualLayout>
                  <c:x val="-2.8613739426466007E-2"/>
                  <c:y val="-0.1866757821665757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13-451A-B38E-94B2166118D5}"/>
                </c:ext>
              </c:extLst>
            </c:dLbl>
            <c:dLbl>
              <c:idx val="1"/>
              <c:layout>
                <c:manualLayout>
                  <c:x val="-5.4125608999061894E-2"/>
                  <c:y val="1.206944779706886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A13-451A-B38E-94B2166118D5}"/>
                </c:ext>
              </c:extLst>
            </c:dLbl>
            <c:dLbl>
              <c:idx val="2"/>
              <c:layout>
                <c:manualLayout>
                  <c:x val="0.10717271858576206"/>
                  <c:y val="-2.593750720486314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A13-451A-B38E-94B2166118D5}"/>
                </c:ext>
              </c:extLst>
            </c:dLbl>
            <c:spPr>
              <a:solidFill>
                <a:schemeClr val="lt1"/>
              </a:solidFill>
              <a:ln w="25400" cap="flat" cmpd="sng" algn="ctr">
                <a:solidFill>
                  <a:schemeClr val="accent5"/>
                </a:solidFill>
                <a:prstDash val="solid"/>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'TD-A&amp;B'!$A$124:$A$126</c:f>
              <c:strCache>
                <c:ptCount val="3"/>
                <c:pt idx="0">
                  <c:v>    ¿Está mejorando?</c:v>
                </c:pt>
                <c:pt idx="1">
                  <c:v>    ¿Se ha mantenido?</c:v>
                </c:pt>
                <c:pt idx="2">
                  <c:v> ¿Está empeorando?</c:v>
                </c:pt>
              </c:strCache>
            </c:strRef>
          </c:cat>
          <c:val>
            <c:numRef>
              <c:f>'TD-A&amp;B'!$B$124:$B$126</c:f>
              <c:numCache>
                <c:formatCode>General</c:formatCode>
                <c:ptCount val="3"/>
                <c:pt idx="0">
                  <c:v>91</c:v>
                </c:pt>
                <c:pt idx="1">
                  <c:v>14</c:v>
                </c:pt>
              </c:numCache>
            </c:numRef>
          </c:val>
          <c:extLst>
            <c:ext xmlns:c16="http://schemas.microsoft.com/office/drawing/2014/chart" uri="{C3380CC4-5D6E-409C-BE32-E72D297353CC}">
              <c16:uniqueId val="{00000006-3A13-451A-B38E-94B2166118D5}"/>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sz="800"/>
      </a:pPr>
      <a:endParaRPr lang="es-EC"/>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pivotSource>
    <c:name>[1. Batalla de Pichincha-24may_2022_QT_Matriz_Encuestas-vr1 (1) (1).xlsx]TD-alojamiento!TablaDinámica8</c:name>
    <c:fmtId val="246"/>
  </c:pivotSource>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Tasa de Ocupación - TOH promedio</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s-EC"/>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3"/>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1"/>
          <c:showPercent val="1"/>
          <c:showBubbleSize val="1"/>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showLegendKey val="0"/>
          <c:showVal val="1"/>
          <c:showCatName val="0"/>
          <c:showSerName val="0"/>
          <c:showPercent val="0"/>
          <c:showBubbleSize val="0"/>
          <c:extLst>
            <c:ext xmlns:c15="http://schemas.microsoft.com/office/drawing/2012/chart" uri="{CE6537A1-D6FC-4f65-9D91-7224C49458BB}"/>
          </c:extLst>
        </c:dLbl>
      </c:pivotFmt>
      <c:pivotFmt>
        <c:idx val="16"/>
        <c:dLbl>
          <c:idx val="0"/>
          <c:showLegendKey val="0"/>
          <c:showVal val="1"/>
          <c:showCatName val="0"/>
          <c:showSerName val="0"/>
          <c:showPercent val="0"/>
          <c:showBubbleSize val="0"/>
          <c:extLst>
            <c:ext xmlns:c15="http://schemas.microsoft.com/office/drawing/2012/chart" uri="{CE6537A1-D6FC-4f65-9D91-7224C49458BB}"/>
          </c:extLst>
        </c:dLbl>
      </c:pivotFmt>
      <c:pivotFmt>
        <c:idx val="17"/>
        <c:dLbl>
          <c:idx val="0"/>
          <c:showLegendKey val="0"/>
          <c:showVal val="1"/>
          <c:showCatName val="0"/>
          <c:showSerName val="0"/>
          <c:showPercent val="0"/>
          <c:showBubbleSize val="0"/>
          <c:extLst>
            <c:ext xmlns:c15="http://schemas.microsoft.com/office/drawing/2012/chart" uri="{CE6537A1-D6FC-4f65-9D91-7224C49458BB}"/>
          </c:extLst>
        </c:dLbl>
      </c:pivotFmt>
      <c:pivotFmt>
        <c:idx val="18"/>
        <c:dLbl>
          <c:idx val="0"/>
          <c:showLegendKey val="0"/>
          <c:showVal val="1"/>
          <c:showCatName val="0"/>
          <c:showSerName val="0"/>
          <c:showPercent val="0"/>
          <c:showBubbleSize val="0"/>
          <c:extLst>
            <c:ext xmlns:c15="http://schemas.microsoft.com/office/drawing/2012/chart" uri="{CE6537A1-D6FC-4f65-9D91-7224C49458BB}"/>
          </c:extLst>
        </c:dLbl>
      </c:pivotFmt>
      <c:pivotFmt>
        <c:idx val="19"/>
        <c:dLbl>
          <c:idx val="0"/>
          <c:showLegendKey val="0"/>
          <c:showVal val="1"/>
          <c:showCatName val="0"/>
          <c:showSerName val="0"/>
          <c:showPercent val="0"/>
          <c:showBubbleSize val="0"/>
          <c:extLst>
            <c:ext xmlns:c15="http://schemas.microsoft.com/office/drawing/2012/chart" uri="{CE6537A1-D6FC-4f65-9D91-7224C49458BB}"/>
          </c:extLst>
        </c:dLbl>
      </c:pivotFmt>
      <c:pivotFmt>
        <c:idx val="20"/>
        <c:dLbl>
          <c:idx val="0"/>
          <c:showLegendKey val="0"/>
          <c:showVal val="1"/>
          <c:showCatName val="0"/>
          <c:showSerName val="0"/>
          <c:showPercent val="0"/>
          <c:showBubbleSize val="0"/>
          <c:extLst>
            <c:ext xmlns:c15="http://schemas.microsoft.com/office/drawing/2012/chart" uri="{CE6537A1-D6FC-4f65-9D91-7224C49458BB}"/>
          </c:extLst>
        </c:dLbl>
      </c:pivotFmt>
      <c:pivotFmt>
        <c:idx val="21"/>
        <c:dLbl>
          <c:idx val="0"/>
          <c:showLegendKey val="0"/>
          <c:showVal val="1"/>
          <c:showCatName val="0"/>
          <c:showSerName val="0"/>
          <c:showPercent val="0"/>
          <c:showBubbleSize val="0"/>
          <c:extLst>
            <c:ext xmlns:c15="http://schemas.microsoft.com/office/drawing/2012/chart" uri="{CE6537A1-D6FC-4f65-9D91-7224C49458BB}"/>
          </c:extLst>
        </c:dLbl>
      </c:pivotFmt>
      <c:pivotFmt>
        <c:idx val="22"/>
        <c:dLbl>
          <c:idx val="0"/>
          <c:showLegendKey val="0"/>
          <c:showVal val="1"/>
          <c:showCatName val="0"/>
          <c:showSerName val="0"/>
          <c:showPercent val="0"/>
          <c:showBubbleSize val="0"/>
          <c:extLst>
            <c:ext xmlns:c15="http://schemas.microsoft.com/office/drawing/2012/chart" uri="{CE6537A1-D6FC-4f65-9D91-7224C49458BB}"/>
          </c:extLst>
        </c:dLbl>
      </c:pivotFmt>
      <c:pivotFmt>
        <c:idx val="23"/>
        <c:dLbl>
          <c:idx val="0"/>
          <c:showLegendKey val="0"/>
          <c:showVal val="1"/>
          <c:showCatName val="0"/>
          <c:showSerName val="0"/>
          <c:showPercent val="0"/>
          <c:showBubbleSize val="0"/>
          <c:extLst>
            <c:ext xmlns:c15="http://schemas.microsoft.com/office/drawing/2012/chart" uri="{CE6537A1-D6FC-4f65-9D91-7224C49458BB}"/>
          </c:extLst>
        </c:dLbl>
      </c:pivotFmt>
      <c:pivotFmt>
        <c:idx val="24"/>
        <c:dLbl>
          <c:idx val="0"/>
          <c:showLegendKey val="0"/>
          <c:showVal val="1"/>
          <c:showCatName val="0"/>
          <c:showSerName val="0"/>
          <c:showPercent val="0"/>
          <c:showBubbleSize val="0"/>
          <c:extLst>
            <c:ext xmlns:c15="http://schemas.microsoft.com/office/drawing/2012/chart" uri="{CE6537A1-D6FC-4f65-9D91-7224C49458BB}"/>
          </c:extLst>
        </c:dLbl>
      </c:pivotFmt>
      <c:pivotFmt>
        <c:idx val="25"/>
        <c:dLbl>
          <c:idx val="0"/>
          <c:showLegendKey val="0"/>
          <c:showVal val="1"/>
          <c:showCatName val="0"/>
          <c:showSerName val="0"/>
          <c:showPercent val="0"/>
          <c:showBubbleSize val="0"/>
          <c:extLst>
            <c:ext xmlns:c15="http://schemas.microsoft.com/office/drawing/2012/chart" uri="{CE6537A1-D6FC-4f65-9D91-7224C49458BB}"/>
          </c:extLst>
        </c:dLbl>
      </c:pivotFmt>
      <c:pivotFmt>
        <c:idx val="26"/>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'TD-alojamiento'!$B$5:$B$6</c:f>
              <c:strCache>
                <c:ptCount val="1"/>
                <c:pt idx="0">
                  <c:v>RURAL</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'TD-alojamiento'!$A$7:$A$32</c:f>
              <c:multiLvlStrCache>
                <c:ptCount val="19"/>
                <c:lvl>
                  <c:pt idx="0">
                    <c:v>HACIENDA TURÍSTICA</c:v>
                  </c:pt>
                  <c:pt idx="1">
                    <c:v>HOSTERÍA</c:v>
                  </c:pt>
                  <c:pt idx="2">
                    <c:v>HOTEL</c:v>
                  </c:pt>
                  <c:pt idx="3">
                    <c:v>LODGE</c:v>
                  </c:pt>
                  <c:pt idx="4">
                    <c:v>HACIENDA TURÍSTICA</c:v>
                  </c:pt>
                  <c:pt idx="5">
                    <c:v>HOSTERÍA</c:v>
                  </c:pt>
                  <c:pt idx="6">
                    <c:v>HOTEL</c:v>
                  </c:pt>
                  <c:pt idx="7">
                    <c:v>LODGE</c:v>
                  </c:pt>
                  <c:pt idx="8">
                    <c:v>HACIENDA TURÍSTICA</c:v>
                  </c:pt>
                  <c:pt idx="9">
                    <c:v>HOSTAL</c:v>
                  </c:pt>
                  <c:pt idx="10">
                    <c:v>HOSTERÍA</c:v>
                  </c:pt>
                  <c:pt idx="11">
                    <c:v>HOTEL</c:v>
                  </c:pt>
                  <c:pt idx="12">
                    <c:v>LODGE</c:v>
                  </c:pt>
                  <c:pt idx="13">
                    <c:v>HOSTAL</c:v>
                  </c:pt>
                  <c:pt idx="14">
                    <c:v>HOTEL</c:v>
                  </c:pt>
                  <c:pt idx="15">
                    <c:v>HOSTAL</c:v>
                  </c:pt>
                  <c:pt idx="16">
                    <c:v>CAMPAMENTO TURÍSTICO</c:v>
                  </c:pt>
                  <c:pt idx="17">
                    <c:v>CASA DE HUÉSPEDES</c:v>
                  </c:pt>
                  <c:pt idx="18">
                    <c:v>REFUGIO</c:v>
                  </c:pt>
                </c:lvl>
                <c:lvl>
                  <c:pt idx="0">
                    <c:v>5 estrellas</c:v>
                  </c:pt>
                  <c:pt idx="4">
                    <c:v>4 ESTRELLAS</c:v>
                  </c:pt>
                  <c:pt idx="8">
                    <c:v>3 ESTRELLAS</c:v>
                  </c:pt>
                  <c:pt idx="13">
                    <c:v>2 ESTRELLAS</c:v>
                  </c:pt>
                  <c:pt idx="15">
                    <c:v>1 ESTRELLAS</c:v>
                  </c:pt>
                  <c:pt idx="16">
                    <c:v>Única</c:v>
                  </c:pt>
                </c:lvl>
              </c:multiLvlStrCache>
            </c:multiLvlStrRef>
          </c:cat>
          <c:val>
            <c:numRef>
              <c:f>'TD-alojamiento'!$B$7:$B$32</c:f>
              <c:numCache>
                <c:formatCode>0%</c:formatCode>
                <c:ptCount val="19"/>
                <c:pt idx="0">
                  <c:v>0.2</c:v>
                </c:pt>
                <c:pt idx="1">
                  <c:v>0.25</c:v>
                </c:pt>
                <c:pt idx="3">
                  <c:v>1</c:v>
                </c:pt>
                <c:pt idx="4">
                  <c:v>0.5</c:v>
                </c:pt>
                <c:pt idx="5">
                  <c:v>0.42500000000000004</c:v>
                </c:pt>
                <c:pt idx="6">
                  <c:v>0.3</c:v>
                </c:pt>
                <c:pt idx="8">
                  <c:v>0</c:v>
                </c:pt>
                <c:pt idx="9">
                  <c:v>0.3</c:v>
                </c:pt>
                <c:pt idx="10">
                  <c:v>0.5</c:v>
                </c:pt>
                <c:pt idx="13">
                  <c:v>0.27200000000000002</c:v>
                </c:pt>
                <c:pt idx="14">
                  <c:v>0.1875</c:v>
                </c:pt>
                <c:pt idx="15">
                  <c:v>0.19190476190476191</c:v>
                </c:pt>
                <c:pt idx="16">
                  <c:v>0.35000000000000003</c:v>
                </c:pt>
                <c:pt idx="17">
                  <c:v>1</c:v>
                </c:pt>
                <c:pt idx="18">
                  <c:v>0</c:v>
                </c:pt>
              </c:numCache>
            </c:numRef>
          </c:val>
          <c:extLst>
            <c:ext xmlns:c16="http://schemas.microsoft.com/office/drawing/2014/chart" uri="{C3380CC4-5D6E-409C-BE32-E72D297353CC}">
              <c16:uniqueId val="{00000000-5D72-495C-A12B-73EFD2172065}"/>
            </c:ext>
          </c:extLst>
        </c:ser>
        <c:ser>
          <c:idx val="1"/>
          <c:order val="1"/>
          <c:tx>
            <c:strRef>
              <c:f>'TD-alojamiento'!$C$5:$C$6</c:f>
              <c:strCache>
                <c:ptCount val="1"/>
                <c:pt idx="0">
                  <c:v>URBANA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'TD-alojamiento'!$A$7:$A$32</c:f>
              <c:multiLvlStrCache>
                <c:ptCount val="19"/>
                <c:lvl>
                  <c:pt idx="0">
                    <c:v>HACIENDA TURÍSTICA</c:v>
                  </c:pt>
                  <c:pt idx="1">
                    <c:v>HOSTERÍA</c:v>
                  </c:pt>
                  <c:pt idx="2">
                    <c:v>HOTEL</c:v>
                  </c:pt>
                  <c:pt idx="3">
                    <c:v>LODGE</c:v>
                  </c:pt>
                  <c:pt idx="4">
                    <c:v>HACIENDA TURÍSTICA</c:v>
                  </c:pt>
                  <c:pt idx="5">
                    <c:v>HOSTERÍA</c:v>
                  </c:pt>
                  <c:pt idx="6">
                    <c:v>HOTEL</c:v>
                  </c:pt>
                  <c:pt idx="7">
                    <c:v>LODGE</c:v>
                  </c:pt>
                  <c:pt idx="8">
                    <c:v>HACIENDA TURÍSTICA</c:v>
                  </c:pt>
                  <c:pt idx="9">
                    <c:v>HOSTAL</c:v>
                  </c:pt>
                  <c:pt idx="10">
                    <c:v>HOSTERÍA</c:v>
                  </c:pt>
                  <c:pt idx="11">
                    <c:v>HOTEL</c:v>
                  </c:pt>
                  <c:pt idx="12">
                    <c:v>LODGE</c:v>
                  </c:pt>
                  <c:pt idx="13">
                    <c:v>HOSTAL</c:v>
                  </c:pt>
                  <c:pt idx="14">
                    <c:v>HOTEL</c:v>
                  </c:pt>
                  <c:pt idx="15">
                    <c:v>HOSTAL</c:v>
                  </c:pt>
                  <c:pt idx="16">
                    <c:v>CAMPAMENTO TURÍSTICO</c:v>
                  </c:pt>
                  <c:pt idx="17">
                    <c:v>CASA DE HUÉSPEDES</c:v>
                  </c:pt>
                  <c:pt idx="18">
                    <c:v>REFUGIO</c:v>
                  </c:pt>
                </c:lvl>
                <c:lvl>
                  <c:pt idx="0">
                    <c:v>5 estrellas</c:v>
                  </c:pt>
                  <c:pt idx="4">
                    <c:v>4 ESTRELLAS</c:v>
                  </c:pt>
                  <c:pt idx="8">
                    <c:v>3 ESTRELLAS</c:v>
                  </c:pt>
                  <c:pt idx="13">
                    <c:v>2 ESTRELLAS</c:v>
                  </c:pt>
                  <c:pt idx="15">
                    <c:v>1 ESTRELLAS</c:v>
                  </c:pt>
                  <c:pt idx="16">
                    <c:v>Única</c:v>
                  </c:pt>
                </c:lvl>
              </c:multiLvlStrCache>
            </c:multiLvlStrRef>
          </c:cat>
          <c:val>
            <c:numRef>
              <c:f>'TD-alojamiento'!$C$7:$C$32</c:f>
              <c:numCache>
                <c:formatCode>General</c:formatCode>
                <c:ptCount val="19"/>
                <c:pt idx="2" formatCode="0%">
                  <c:v>0.39999999999999997</c:v>
                </c:pt>
                <c:pt idx="6" formatCode="0%">
                  <c:v>0.47535999999999995</c:v>
                </c:pt>
                <c:pt idx="9" formatCode="0%">
                  <c:v>0.7</c:v>
                </c:pt>
                <c:pt idx="10" formatCode="0%">
                  <c:v>0</c:v>
                </c:pt>
                <c:pt idx="11" formatCode="0%">
                  <c:v>0.35199999999999998</c:v>
                </c:pt>
                <c:pt idx="13" formatCode="0%">
                  <c:v>0.2257142857142857</c:v>
                </c:pt>
                <c:pt idx="14" formatCode="0%">
                  <c:v>0.15</c:v>
                </c:pt>
                <c:pt idx="15" formatCode="0%">
                  <c:v>0.11749999999999999</c:v>
                </c:pt>
              </c:numCache>
            </c:numRef>
          </c:val>
          <c:extLst>
            <c:ext xmlns:c16="http://schemas.microsoft.com/office/drawing/2014/chart" uri="{C3380CC4-5D6E-409C-BE32-E72D297353CC}">
              <c16:uniqueId val="{00000001-5D72-495C-A12B-73EFD2172065}"/>
            </c:ext>
          </c:extLst>
        </c:ser>
        <c:ser>
          <c:idx val="2"/>
          <c:order val="2"/>
          <c:tx>
            <c:strRef>
              <c:f>'TD-alojamiento'!$D$5:$D$6</c:f>
              <c:strCache>
                <c:ptCount val="1"/>
                <c:pt idx="0">
                  <c:v>(en blanco)</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'TD-alojamiento'!$A$7:$A$32</c:f>
              <c:multiLvlStrCache>
                <c:ptCount val="19"/>
                <c:lvl>
                  <c:pt idx="0">
                    <c:v>HACIENDA TURÍSTICA</c:v>
                  </c:pt>
                  <c:pt idx="1">
                    <c:v>HOSTERÍA</c:v>
                  </c:pt>
                  <c:pt idx="2">
                    <c:v>HOTEL</c:v>
                  </c:pt>
                  <c:pt idx="3">
                    <c:v>LODGE</c:v>
                  </c:pt>
                  <c:pt idx="4">
                    <c:v>HACIENDA TURÍSTICA</c:v>
                  </c:pt>
                  <c:pt idx="5">
                    <c:v>HOSTERÍA</c:v>
                  </c:pt>
                  <c:pt idx="6">
                    <c:v>HOTEL</c:v>
                  </c:pt>
                  <c:pt idx="7">
                    <c:v>LODGE</c:v>
                  </c:pt>
                  <c:pt idx="8">
                    <c:v>HACIENDA TURÍSTICA</c:v>
                  </c:pt>
                  <c:pt idx="9">
                    <c:v>HOSTAL</c:v>
                  </c:pt>
                  <c:pt idx="10">
                    <c:v>HOSTERÍA</c:v>
                  </c:pt>
                  <c:pt idx="11">
                    <c:v>HOTEL</c:v>
                  </c:pt>
                  <c:pt idx="12">
                    <c:v>LODGE</c:v>
                  </c:pt>
                  <c:pt idx="13">
                    <c:v>HOSTAL</c:v>
                  </c:pt>
                  <c:pt idx="14">
                    <c:v>HOTEL</c:v>
                  </c:pt>
                  <c:pt idx="15">
                    <c:v>HOSTAL</c:v>
                  </c:pt>
                  <c:pt idx="16">
                    <c:v>CAMPAMENTO TURÍSTICO</c:v>
                  </c:pt>
                  <c:pt idx="17">
                    <c:v>CASA DE HUÉSPEDES</c:v>
                  </c:pt>
                  <c:pt idx="18">
                    <c:v>REFUGIO</c:v>
                  </c:pt>
                </c:lvl>
                <c:lvl>
                  <c:pt idx="0">
                    <c:v>5 estrellas</c:v>
                  </c:pt>
                  <c:pt idx="4">
                    <c:v>4 ESTRELLAS</c:v>
                  </c:pt>
                  <c:pt idx="8">
                    <c:v>3 ESTRELLAS</c:v>
                  </c:pt>
                  <c:pt idx="13">
                    <c:v>2 ESTRELLAS</c:v>
                  </c:pt>
                  <c:pt idx="15">
                    <c:v>1 ESTRELLAS</c:v>
                  </c:pt>
                  <c:pt idx="16">
                    <c:v>Única</c:v>
                  </c:pt>
                </c:lvl>
              </c:multiLvlStrCache>
            </c:multiLvlStrRef>
          </c:cat>
          <c:val>
            <c:numRef>
              <c:f>'TD-alojamiento'!$D$7:$D$32</c:f>
              <c:numCache>
                <c:formatCode>General</c:formatCode>
                <c:ptCount val="19"/>
                <c:pt idx="5" formatCode="0%">
                  <c:v>0.1</c:v>
                </c:pt>
                <c:pt idx="6" formatCode="0%">
                  <c:v>0</c:v>
                </c:pt>
                <c:pt idx="11" formatCode="0%">
                  <c:v>0.15</c:v>
                </c:pt>
                <c:pt idx="13" formatCode="0%">
                  <c:v>0.11</c:v>
                </c:pt>
                <c:pt idx="14" formatCode="0%">
                  <c:v>0.05</c:v>
                </c:pt>
              </c:numCache>
            </c:numRef>
          </c:val>
          <c:extLst>
            <c:ext xmlns:c16="http://schemas.microsoft.com/office/drawing/2014/chart" uri="{C3380CC4-5D6E-409C-BE32-E72D297353CC}">
              <c16:uniqueId val="{00000002-5D72-495C-A12B-73EFD2172065}"/>
            </c:ext>
          </c:extLst>
        </c:ser>
        <c:dLbls>
          <c:showLegendKey val="0"/>
          <c:showVal val="1"/>
          <c:showCatName val="0"/>
          <c:showSerName val="0"/>
          <c:showPercent val="0"/>
          <c:showBubbleSize val="0"/>
        </c:dLbls>
        <c:gapWidth val="150"/>
        <c:overlap val="-25"/>
        <c:axId val="133041152"/>
        <c:axId val="132716736"/>
      </c:barChart>
      <c:catAx>
        <c:axId val="13304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crossAx val="132716736"/>
        <c:crosses val="autoZero"/>
        <c:auto val="1"/>
        <c:lblAlgn val="ctr"/>
        <c:lblOffset val="100"/>
        <c:noMultiLvlLbl val="0"/>
      </c:catAx>
      <c:valAx>
        <c:axId val="132716736"/>
        <c:scaling>
          <c:orientation val="minMax"/>
        </c:scaling>
        <c:delete val="1"/>
        <c:axPos val="l"/>
        <c:numFmt formatCode="0%" sourceLinked="1"/>
        <c:majorTickMark val="none"/>
        <c:minorTickMark val="none"/>
        <c:tickLblPos val="nextTo"/>
        <c:crossAx val="133041152"/>
        <c:crosses val="autoZero"/>
        <c:crossBetween val="between"/>
      </c:valAx>
      <c:spPr>
        <a:noFill/>
        <a:ln>
          <a:noFill/>
        </a:ln>
        <a:effectLst/>
      </c:spPr>
    </c:plotArea>
    <c:legend>
      <c:legendPos val="t"/>
      <c:layout>
        <c:manualLayout>
          <c:xMode val="edge"/>
          <c:yMode val="edge"/>
          <c:x val="0.8924042338953343"/>
          <c:y val="0.10596144210986387"/>
          <c:w val="0.10540302629383455"/>
          <c:h val="8.578993068501368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800"/>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[1. Batalla de Pichincha-24may_2022_QT_Matriz_Encuestas-vr1 (1) (1).xlsx]TD-alojamiento!TablaDinámica9</c:name>
    <c:fmtId val="244"/>
  </c:pivotSource>
  <c:chart>
    <c:title>
      <c:tx>
        <c:strRef>
          <c:f>'TD-alojamiento'!$B$50</c:f>
          <c:strCache>
            <c:ptCount val="1"/>
            <c:pt idx="0">
              <c:v> Número total de visitantes</c:v>
            </c:pt>
          </c:strCache>
        </c:strRef>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n-lt"/>
              <a:ea typeface="+mn-ea"/>
              <a:cs typeface="+mn-cs"/>
            </a:defRPr>
          </a:pPr>
          <a:endParaRPr lang="es-EC"/>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'TD-alojamiento'!$B$50</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'TD-alojamiento'!$B$50</c:f>
              <c:multiLvlStrCache>
                <c:ptCount val="17"/>
                <c:lvl>
                  <c:pt idx="0">
                    <c:v>HACIENDA TURÍSTICA</c:v>
                  </c:pt>
                  <c:pt idx="1">
                    <c:v>HOSTAL</c:v>
                  </c:pt>
                  <c:pt idx="2">
                    <c:v>HOSTERÍA</c:v>
                  </c:pt>
                  <c:pt idx="3">
                    <c:v>HOTEL</c:v>
                  </c:pt>
                  <c:pt idx="4">
                    <c:v>LODGE</c:v>
                  </c:pt>
                  <c:pt idx="5">
                    <c:v>CAMPAMENTO TURÍSTICO</c:v>
                  </c:pt>
                  <c:pt idx="6">
                    <c:v>CASA DE HUÉSPEDES</c:v>
                  </c:pt>
                  <c:pt idx="7">
                    <c:v>REFUGIO</c:v>
                  </c:pt>
                  <c:pt idx="8">
                    <c:v>HOSTAL</c:v>
                  </c:pt>
                  <c:pt idx="9">
                    <c:v>HOSTERÍA</c:v>
                  </c:pt>
                  <c:pt idx="10">
                    <c:v>HOTEL</c:v>
                  </c:pt>
                  <c:pt idx="11">
                    <c:v>CASA DE HUÉSPEDES</c:v>
                  </c:pt>
                  <c:pt idx="12">
                    <c:v>HOSTAL</c:v>
                  </c:pt>
                  <c:pt idx="13">
                    <c:v>HOSTERÍA</c:v>
                  </c:pt>
                  <c:pt idx="14">
                    <c:v>HOTEL</c:v>
                  </c:pt>
                  <c:pt idx="15">
                    <c:v>LODGE</c:v>
                  </c:pt>
                  <c:pt idx="16">
                    <c:v>CASA DE HUÉSPEDES</c:v>
                  </c:pt>
                </c:lvl>
                <c:lvl>
                  <c:pt idx="0">
                    <c:v>RURAL</c:v>
                  </c:pt>
                  <c:pt idx="8">
                    <c:v>URBANA</c:v>
                  </c:pt>
                  <c:pt idx="12">
                    <c:v>(en blanco)</c:v>
                  </c:pt>
                </c:lvl>
              </c:multiLvlStrCache>
            </c:multiLvlStrRef>
          </c:cat>
          <c:val>
            <c:numRef>
              <c:f>'TD-alojamiento'!$B$50</c:f>
              <c:numCache>
                <c:formatCode>General</c:formatCode>
                <c:ptCount val="17"/>
                <c:pt idx="0">
                  <c:v>120</c:v>
                </c:pt>
                <c:pt idx="1">
                  <c:v>1488</c:v>
                </c:pt>
                <c:pt idx="2">
                  <c:v>160</c:v>
                </c:pt>
                <c:pt idx="3">
                  <c:v>364</c:v>
                </c:pt>
                <c:pt idx="4">
                  <c:v>27</c:v>
                </c:pt>
                <c:pt idx="5">
                  <c:v>248</c:v>
                </c:pt>
                <c:pt idx="6">
                  <c:v>28</c:v>
                </c:pt>
                <c:pt idx="7">
                  <c:v>0</c:v>
                </c:pt>
                <c:pt idx="8">
                  <c:v>280</c:v>
                </c:pt>
                <c:pt idx="9">
                  <c:v>0</c:v>
                </c:pt>
                <c:pt idx="10">
                  <c:v>1998</c:v>
                </c:pt>
                <c:pt idx="12">
                  <c:v>3</c:v>
                </c:pt>
                <c:pt idx="13">
                  <c:v>5</c:v>
                </c:pt>
                <c:pt idx="14">
                  <c:v>52</c:v>
                </c:pt>
                <c:pt idx="16">
                  <c:v>#N/A</c:v>
                </c:pt>
              </c:numCache>
            </c:numRef>
          </c:val>
          <c:extLst>
            <c:ext xmlns:c16="http://schemas.microsoft.com/office/drawing/2014/chart" uri="{C3380CC4-5D6E-409C-BE32-E72D297353CC}">
              <c16:uniqueId val="{00000000-688E-40D3-B1C0-E19E76F7030D}"/>
            </c:ext>
          </c:extLst>
        </c:ser>
        <c:dLbls>
          <c:showLegendKey val="0"/>
          <c:showVal val="0"/>
          <c:showCatName val="0"/>
          <c:showSerName val="0"/>
          <c:showPercent val="0"/>
          <c:showBubbleSize val="0"/>
        </c:dLbls>
        <c:gapWidth val="219"/>
        <c:overlap val="-27"/>
        <c:axId val="145425920"/>
        <c:axId val="133208832"/>
      </c:barChart>
      <c:catAx>
        <c:axId val="14542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3208832"/>
        <c:crosses val="autoZero"/>
        <c:auto val="1"/>
        <c:lblAlgn val="ctr"/>
        <c:lblOffset val="100"/>
        <c:noMultiLvlLbl val="0"/>
      </c:catAx>
      <c:valAx>
        <c:axId val="133208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542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pivotSource>
    <c:name>[1. Batalla de Pichincha-24may_2022_QT_Matriz_Encuestas-vr1 (1) (1).xlsx]TD-alojamiento!TablaDinámica14</c:name>
    <c:fmtId val="260"/>
  </c:pivotSource>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err="1"/>
              <a:t>En</a:t>
            </a:r>
            <a:r>
              <a:rPr lang="en-US" sz="1200" b="1" dirty="0"/>
              <a:t> </a:t>
            </a:r>
            <a:r>
              <a:rPr lang="en-US" sz="1200" b="1" dirty="0" err="1"/>
              <a:t>su</a:t>
            </a:r>
            <a:r>
              <a:rPr lang="en-US" sz="1200" b="1" dirty="0"/>
              <a:t> </a:t>
            </a:r>
            <a:r>
              <a:rPr lang="en-US" sz="1200" b="1" dirty="0" err="1"/>
              <a:t>opinión</a:t>
            </a:r>
            <a:r>
              <a:rPr lang="en-US" sz="1200" b="1" dirty="0"/>
              <a:t>:  la </a:t>
            </a:r>
            <a:r>
              <a:rPr lang="en-US" sz="1200" b="1" dirty="0" err="1"/>
              <a:t>situación</a:t>
            </a:r>
            <a:r>
              <a:rPr lang="en-US" sz="1200" b="1" dirty="0"/>
              <a:t> del turismo para </a:t>
            </a:r>
            <a:r>
              <a:rPr lang="en-US" sz="1200" b="1" dirty="0" err="1"/>
              <a:t>su</a:t>
            </a:r>
            <a:r>
              <a:rPr lang="en-US" sz="1200" b="1" dirty="0"/>
              <a:t> </a:t>
            </a:r>
            <a:r>
              <a:rPr lang="en-US" sz="1200" b="1" dirty="0" err="1"/>
              <a:t>establecimiento</a:t>
            </a:r>
            <a:r>
              <a:rPr lang="en-US" sz="1200" b="1" dirty="0"/>
              <a:t>, </a:t>
            </a:r>
            <a:r>
              <a:rPr lang="en-US" sz="1200" b="1" dirty="0" err="1"/>
              <a:t>actualmente</a:t>
            </a:r>
            <a:r>
              <a:rPr lang="en-US" sz="1200" b="1" dirty="0"/>
              <a:t> </a:t>
            </a:r>
            <a:r>
              <a:rPr lang="en-US" sz="1200" b="1" dirty="0" err="1"/>
              <a:t>frente</a:t>
            </a:r>
            <a:r>
              <a:rPr lang="en-US" sz="1200" b="1" dirty="0"/>
              <a:t> a la </a:t>
            </a:r>
            <a:r>
              <a:rPr lang="en-US" sz="1200" b="1" dirty="0" err="1"/>
              <a:t>pandemia</a:t>
            </a:r>
            <a:endParaRPr lang="en-US" sz="1200" b="1" dirty="0"/>
          </a:p>
        </c:rich>
      </c:tx>
      <c:layout>
        <c:manualLayout>
          <c:xMode val="edge"/>
          <c:yMode val="edge"/>
          <c:x val="0.19173541688665516"/>
          <c:y val="5.033381806621019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EC"/>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pivotFmt>
      <c:pivotFmt>
        <c:idx val="1"/>
        <c:spPr>
          <a:solidFill>
            <a:schemeClr val="accent1"/>
          </a:solidFill>
          <a:ln w="25400">
            <a:solidFill>
              <a:schemeClr val="lt1"/>
            </a:solidFill>
          </a:ln>
          <a:effectLst/>
          <a:sp3d contourW="25400">
            <a:contourClr>
              <a:schemeClr val="lt1"/>
            </a:contourClr>
          </a:sp3d>
        </c:spPr>
        <c:marker>
          <c:symbol val="none"/>
        </c:marker>
      </c:pivotFmt>
      <c:pivotFmt>
        <c:idx val="2"/>
        <c:spPr>
          <a:solidFill>
            <a:schemeClr val="accent1"/>
          </a:solidFill>
          <a:ln w="25400">
            <a:solidFill>
              <a:schemeClr val="lt1"/>
            </a:solidFill>
          </a:ln>
          <a:effectLst/>
          <a:sp3d contourW="25400">
            <a:contourClr>
              <a:schemeClr val="lt1"/>
            </a:contourClr>
          </a:sp3d>
        </c:spPr>
        <c:marker>
          <c:symbol val="none"/>
        </c:marker>
      </c:pivotFmt>
      <c:pivotFmt>
        <c:idx val="3"/>
        <c:spPr>
          <a:solidFill>
            <a:schemeClr val="accent1"/>
          </a:solidFill>
          <a:ln w="25400">
            <a:solidFill>
              <a:schemeClr val="lt1"/>
            </a:solidFill>
          </a:ln>
          <a:effectLst/>
          <a:sp3d contourW="25400">
            <a:contourClr>
              <a:schemeClr val="lt1"/>
            </a:contourClr>
          </a:sp3d>
        </c:spPr>
        <c:marker>
          <c:symbol val="none"/>
        </c:marker>
      </c:pivotFmt>
      <c:pivotFmt>
        <c:idx val="4"/>
        <c:spPr>
          <a:solidFill>
            <a:schemeClr val="accent1"/>
          </a:solidFill>
          <a:ln w="25400">
            <a:solidFill>
              <a:schemeClr val="lt1"/>
            </a:solidFill>
          </a:ln>
          <a:effectLst/>
          <a:sp3d contourW="25400">
            <a:contourClr>
              <a:schemeClr val="lt1"/>
            </a:contourClr>
          </a:sp3d>
        </c:spPr>
        <c:marker>
          <c:symbol val="none"/>
        </c:marker>
        <c:dLbl>
          <c:idx val="0"/>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tint val="65000"/>
            </a:schemeClr>
          </a:solidFill>
          <a:ln w="25400">
            <a:solidFill>
              <a:schemeClr val="lt1"/>
            </a:solidFill>
          </a:ln>
          <a:effectLst/>
          <a:sp3d contourW="25400">
            <a:contourClr>
              <a:schemeClr val="lt1"/>
            </a:contourClr>
          </a:sp3d>
        </c:spPr>
        <c:dLbl>
          <c:idx val="0"/>
          <c:layout>
            <c:manualLayout>
              <c:x val="-4.9093209876543212E-2"/>
              <c:y val="-4.7905026455026457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1">
              <a:shade val="65000"/>
            </a:schemeClr>
          </a:solidFill>
          <a:ln w="25400">
            <a:solidFill>
              <a:schemeClr val="lt1"/>
            </a:solidFill>
          </a:ln>
          <a:effectLst/>
          <a:sp3d contourW="25400">
            <a:contourClr>
              <a:schemeClr val="lt1"/>
            </a:contourClr>
          </a:sp3d>
        </c:spPr>
        <c:dLbl>
          <c:idx val="0"/>
          <c:layout>
            <c:manualLayout>
              <c:x val="0.18057927392682621"/>
              <c:y val="6.4931418247025988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1"/>
          </a:solidFill>
          <a:ln w="25400">
            <a:solidFill>
              <a:schemeClr val="lt1"/>
            </a:solidFill>
          </a:ln>
          <a:effectLst/>
          <a:sp3d contourW="25400">
            <a:contourClr>
              <a:schemeClr val="lt1"/>
            </a:contourClr>
          </a:sp3d>
        </c:spPr>
        <c:dLbl>
          <c:idx val="0"/>
          <c:layout>
            <c:manualLayout>
              <c:x val="-0.21018735598549174"/>
              <c:y val="-0.11023187855713984"/>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1"/>
          </a:solidFill>
          <a:ln w="25400">
            <a:solidFill>
              <a:schemeClr val="lt1"/>
            </a:solidFill>
          </a:ln>
          <a:effectLst/>
          <a:sp3d contourW="25400">
            <a:contourClr>
              <a:schemeClr val="lt1"/>
            </a:contourClr>
          </a:sp3d>
        </c:spPr>
        <c:marker>
          <c:symbol val="none"/>
        </c:marker>
        <c:dLbl>
          <c:idx val="0"/>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1">
              <a:shade val="65000"/>
            </a:schemeClr>
          </a:solidFill>
          <a:ln w="25400">
            <a:solidFill>
              <a:schemeClr val="lt1"/>
            </a:solidFill>
          </a:ln>
          <a:effectLst/>
          <a:sp3d contourW="25400">
            <a:contourClr>
              <a:schemeClr val="lt1"/>
            </a:contourClr>
          </a:sp3d>
        </c:spPr>
        <c:dLbl>
          <c:idx val="0"/>
          <c:layout>
            <c:manualLayout>
              <c:x val="0.18057927392682621"/>
              <c:y val="6.4931418247025988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solidFill>
          <a:ln w="25400">
            <a:solidFill>
              <a:schemeClr val="lt1"/>
            </a:solidFill>
          </a:ln>
          <a:effectLst/>
          <a:sp3d contourW="25400">
            <a:contourClr>
              <a:schemeClr val="lt1"/>
            </a:contourClr>
          </a:sp3d>
        </c:spPr>
        <c:dLbl>
          <c:idx val="0"/>
          <c:layout>
            <c:manualLayout>
              <c:x val="-0.21018735598549174"/>
              <c:y val="-0.11023187855713984"/>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1"/>
        <c:spPr>
          <a:solidFill>
            <a:schemeClr val="accent1">
              <a:tint val="65000"/>
            </a:schemeClr>
          </a:solidFill>
          <a:ln w="25400">
            <a:solidFill>
              <a:schemeClr val="lt1"/>
            </a:solidFill>
          </a:ln>
          <a:effectLst/>
          <a:sp3d contourW="25400">
            <a:contourClr>
              <a:schemeClr val="lt1"/>
            </a:contourClr>
          </a:sp3d>
        </c:spPr>
        <c:dLbl>
          <c:idx val="0"/>
          <c:layout>
            <c:manualLayout>
              <c:x val="-4.9093209876543212E-2"/>
              <c:y val="-4.7905026455026457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1"/>
          </a:solidFill>
          <a:ln w="25400">
            <a:solidFill>
              <a:schemeClr val="lt1"/>
            </a:solidFill>
          </a:ln>
          <a:effectLst/>
          <a:sp3d contourW="25400">
            <a:contourClr>
              <a:schemeClr val="lt1"/>
            </a:contourClr>
          </a:sp3d>
        </c:spPr>
        <c:marker>
          <c:symbol val="none"/>
        </c:marker>
        <c:dLbl>
          <c:idx val="0"/>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3"/>
        <c:spPr>
          <a:solidFill>
            <a:schemeClr val="accent1">
              <a:shade val="65000"/>
            </a:schemeClr>
          </a:solidFill>
          <a:ln w="25400">
            <a:solidFill>
              <a:schemeClr val="lt1"/>
            </a:solidFill>
          </a:ln>
          <a:effectLst/>
          <a:sp3d contourW="25400">
            <a:contourClr>
              <a:schemeClr val="lt1"/>
            </a:contourClr>
          </a:sp3d>
        </c:spPr>
        <c:dLbl>
          <c:idx val="0"/>
          <c:layout>
            <c:manualLayout>
              <c:x val="0.18057927392682621"/>
              <c:y val="6.4931418247025988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4"/>
        <c:spPr>
          <a:solidFill>
            <a:schemeClr val="accent1"/>
          </a:solidFill>
          <a:ln w="25400">
            <a:solidFill>
              <a:schemeClr val="lt1"/>
            </a:solidFill>
          </a:ln>
          <a:effectLst/>
          <a:sp3d contourW="25400">
            <a:contourClr>
              <a:schemeClr val="lt1"/>
            </a:contourClr>
          </a:sp3d>
        </c:spPr>
        <c:dLbl>
          <c:idx val="0"/>
          <c:layout>
            <c:manualLayout>
              <c:x val="-0.21018735598549174"/>
              <c:y val="-0.11023187855713984"/>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5"/>
        <c:spPr>
          <a:solidFill>
            <a:schemeClr val="accent1">
              <a:tint val="65000"/>
            </a:schemeClr>
          </a:solidFill>
          <a:ln w="25400">
            <a:solidFill>
              <a:schemeClr val="lt1"/>
            </a:solidFill>
          </a:ln>
          <a:effectLst/>
          <a:sp3d contourW="25400">
            <a:contourClr>
              <a:schemeClr val="lt1"/>
            </a:contourClr>
          </a:sp3d>
        </c:spPr>
        <c:dLbl>
          <c:idx val="0"/>
          <c:layout>
            <c:manualLayout>
              <c:x val="-4.9093209876543212E-2"/>
              <c:y val="-4.7905026455026457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012906238745091E-2"/>
          <c:y val="0.34754595140330724"/>
          <c:w val="0.83859357335817075"/>
          <c:h val="0.5711947402872376"/>
        </c:manualLayout>
      </c:layout>
      <c:pie3DChart>
        <c:varyColors val="1"/>
        <c:ser>
          <c:idx val="0"/>
          <c:order val="0"/>
          <c:tx>
            <c:strRef>
              <c:f>'TD-alojamiento'!$B$202</c:f>
              <c:strCache>
                <c:ptCount val="1"/>
                <c:pt idx="0">
                  <c:v>Total</c:v>
                </c:pt>
              </c:strCache>
            </c:strRef>
          </c:tx>
          <c:dPt>
            <c:idx val="0"/>
            <c:bubble3D val="0"/>
            <c:spPr>
              <a:solidFill>
                <a:schemeClr val="accent1">
                  <a:shade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CA6B-42A1-94A3-CD63238FFB39}"/>
              </c:ext>
            </c:extLst>
          </c:dPt>
          <c:dPt>
            <c:idx val="1"/>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3-CA6B-42A1-94A3-CD63238FFB39}"/>
              </c:ext>
            </c:extLst>
          </c:dPt>
          <c:dPt>
            <c:idx val="2"/>
            <c:bubble3D val="0"/>
            <c:spPr>
              <a:solidFill>
                <a:schemeClr val="accent1">
                  <a:tint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CA6B-42A1-94A3-CD63238FFB39}"/>
              </c:ext>
            </c:extLst>
          </c:dPt>
          <c:dLbls>
            <c:dLbl>
              <c:idx val="0"/>
              <c:layout>
                <c:manualLayout>
                  <c:x val="0.10576036183262709"/>
                  <c:y val="1.376484371780304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A6B-42A1-94A3-CD63238FFB39}"/>
                </c:ext>
              </c:extLst>
            </c:dLbl>
            <c:dLbl>
              <c:idx val="1"/>
              <c:layout>
                <c:manualLayout>
                  <c:x val="-0.21018735598549174"/>
                  <c:y val="-0.1102318785571398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A6B-42A1-94A3-CD63238FFB39}"/>
                </c:ext>
              </c:extLst>
            </c:dLbl>
            <c:dLbl>
              <c:idx val="2"/>
              <c:layout>
                <c:manualLayout>
                  <c:x val="-4.9093209876543212E-2"/>
                  <c:y val="-4.790502645502645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A6B-42A1-94A3-CD63238FFB39}"/>
                </c:ext>
              </c:extLst>
            </c:dLbl>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'TD-alojamiento'!$A$203:$A$205</c:f>
              <c:strCache>
                <c:ptCount val="3"/>
                <c:pt idx="0">
                  <c:v>    ¿Está mejorando?</c:v>
                </c:pt>
                <c:pt idx="1">
                  <c:v>    ¿Se ha mantenido?</c:v>
                </c:pt>
                <c:pt idx="2">
                  <c:v> ¿Está empeorando?</c:v>
                </c:pt>
              </c:strCache>
            </c:strRef>
          </c:cat>
          <c:val>
            <c:numRef>
              <c:f>'TD-alojamiento'!$B$203:$B$205</c:f>
              <c:numCache>
                <c:formatCode>General</c:formatCode>
                <c:ptCount val="3"/>
                <c:pt idx="0">
                  <c:v>20</c:v>
                </c:pt>
                <c:pt idx="1">
                  <c:v>56</c:v>
                </c:pt>
                <c:pt idx="2">
                  <c:v>5</c:v>
                </c:pt>
              </c:numCache>
            </c:numRef>
          </c:val>
          <c:extLst>
            <c:ext xmlns:c16="http://schemas.microsoft.com/office/drawing/2014/chart" uri="{C3380CC4-5D6E-409C-BE32-E72D297353CC}">
              <c16:uniqueId val="{00000006-CA6B-42A1-94A3-CD63238FFB39}"/>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sz="800"/>
      </a:pPr>
      <a:endParaRPr lang="es-EC"/>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pivotSource>
    <c:name>[1. Batalla de Pichincha-24may_2022_QT_Matriz_Encuestas-vr1 (1) (1).xlsx]TD-alojamiento!TablaDinámica13</c:name>
    <c:fmtId val="191"/>
  </c:pivotSource>
  <c:chart>
    <c:autoTitleDeleted val="1"/>
    <c:pivotFmts>
      <c:pivotFmt>
        <c:idx val="0"/>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1"/>
        <c:spPr>
          <a:solidFill>
            <a:schemeClr val="accent1"/>
          </a:solidFill>
          <a:ln>
            <a:noFill/>
          </a:ln>
          <a:effectLst/>
        </c:spPr>
        <c:marker>
          <c:symbol val="none"/>
        </c:marker>
      </c:pivotFmt>
      <c:pivotFmt>
        <c:idx val="2"/>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circle"/>
          <c:size val="5"/>
          <c:spPr>
            <a:solidFill>
              <a:schemeClr val="accent1">
                <a:shade val="76000"/>
              </a:schemeClr>
            </a:solidFill>
            <a:ln w="9525">
              <a:solidFill>
                <a:schemeClr val="accent1">
                  <a:shade val="76000"/>
                </a:schemeClr>
              </a:solidFill>
            </a:ln>
            <a:effectLst/>
          </c:spPr>
        </c:marker>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0"/>
          <c:showPercent val="1"/>
          <c:showBubbleSize val="1"/>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circle"/>
          <c:size val="5"/>
          <c:spPr>
            <a:solidFill>
              <a:schemeClr val="accent1">
                <a:shade val="76000"/>
              </a:schemeClr>
            </a:solidFill>
            <a:ln w="9525">
              <a:solidFill>
                <a:schemeClr val="accent1">
                  <a:shade val="76000"/>
                </a:schemeClr>
              </a:solidFill>
            </a:ln>
            <a:effectLst/>
          </c:spPr>
        </c:marker>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tint val="77000"/>
            </a:schemeClr>
          </a:solidFill>
          <a:ln>
            <a:noFill/>
          </a:ln>
          <a:effectLst/>
        </c:spPr>
        <c:dLbl>
          <c:idx val="0"/>
          <c:layout>
            <c:manualLayout>
              <c:x val="1.0398098998253692E-3"/>
              <c:y val="-6.636085946499351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0"/>
          <c:showPercent val="1"/>
          <c:showBubbleSize val="1"/>
          <c:extLst>
            <c:ext xmlns:c15="http://schemas.microsoft.com/office/drawing/2012/chart" uri="{CE6537A1-D6FC-4f65-9D91-7224C49458BB}"/>
          </c:extLst>
        </c:dLbl>
      </c:pivotFmt>
      <c:pivotFmt>
        <c:idx val="9"/>
        <c:spPr>
          <a:solidFill>
            <a:schemeClr val="accent1">
              <a:tint val="77000"/>
            </a:schemeClr>
          </a:solidFill>
          <a:ln>
            <a:noFill/>
          </a:ln>
          <a:effectLst/>
        </c:spPr>
        <c:dLbl>
          <c:idx val="0"/>
          <c:layout>
            <c:manualLayout>
              <c:x val="-1.7805954977454488E-2"/>
              <c:y val="-0.1146725066427706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0"/>
          <c:showPercent val="1"/>
          <c:showBubbleSize val="1"/>
          <c:extLst>
            <c:ext xmlns:c15="http://schemas.microsoft.com/office/drawing/2012/chart" uri="{CE6537A1-D6FC-4f65-9D91-7224C49458BB}"/>
          </c:extLst>
        </c:dLbl>
      </c:pivotFmt>
      <c:pivotFmt>
        <c:idx val="10"/>
        <c:spPr>
          <a:solidFill>
            <a:schemeClr val="accent1">
              <a:tint val="77000"/>
            </a:schemeClr>
          </a:solidFill>
          <a:ln>
            <a:noFill/>
          </a:ln>
          <a:effectLst/>
        </c:spPr>
        <c:dLbl>
          <c:idx val="0"/>
          <c:layout>
            <c:manualLayout>
              <c:x val="-4.8593968633295201E-3"/>
              <c:y val="-0.12812227551075236"/>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0"/>
          <c:showPercent val="1"/>
          <c:showBubbleSize val="1"/>
          <c:extLst>
            <c:ext xmlns:c15="http://schemas.microsoft.com/office/drawing/2012/chart" uri="{CE6537A1-D6FC-4f65-9D91-7224C49458BB}"/>
          </c:extLst>
        </c:dLbl>
      </c:pivotFmt>
      <c:pivotFmt>
        <c:idx val="11"/>
        <c:spPr>
          <a:solidFill>
            <a:schemeClr val="accent1">
              <a:tint val="77000"/>
            </a:schemeClr>
          </a:solidFill>
          <a:ln>
            <a:noFill/>
          </a:ln>
          <a:effectLst/>
        </c:spPr>
        <c:dLbl>
          <c:idx val="0"/>
          <c:layout>
            <c:manualLayout>
              <c:x val="4.9720696822327839E-2"/>
              <c:y val="-9.0801864308952526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0"/>
          <c:showPercent val="1"/>
          <c:showBubbleSize val="1"/>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0"/>
          <c:showPercent val="1"/>
          <c:showBubbleSize val="1"/>
          <c:extLst>
            <c:ext xmlns:c15="http://schemas.microsoft.com/office/drawing/2012/chart" uri="{CE6537A1-D6FC-4f65-9D91-7224C49458BB}"/>
          </c:extLst>
        </c:dLbl>
      </c:pivotFmt>
      <c:pivotFmt>
        <c:idx val="13"/>
        <c:spPr>
          <a:solidFill>
            <a:schemeClr val="accent1">
              <a:tint val="77000"/>
            </a:schemeClr>
          </a:solidFill>
          <a:ln>
            <a:noFill/>
          </a:ln>
          <a:effectLst/>
        </c:spPr>
        <c:dLbl>
          <c:idx val="0"/>
          <c:layout>
            <c:manualLayout>
              <c:x val="1.0398098998253692E-3"/>
              <c:y val="-6.636085946499351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0"/>
          <c:showPercent val="1"/>
          <c:showBubbleSize val="1"/>
          <c:extLst>
            <c:ext xmlns:c15="http://schemas.microsoft.com/office/drawing/2012/chart" uri="{CE6537A1-D6FC-4f65-9D91-7224C49458BB}"/>
          </c:extLst>
        </c:dLbl>
      </c:pivotFmt>
      <c:pivotFmt>
        <c:idx val="14"/>
        <c:spPr>
          <a:solidFill>
            <a:schemeClr val="accent1">
              <a:tint val="77000"/>
            </a:schemeClr>
          </a:solidFill>
          <a:ln>
            <a:noFill/>
          </a:ln>
          <a:effectLst/>
        </c:spPr>
        <c:dLbl>
          <c:idx val="0"/>
          <c:layout>
            <c:manualLayout>
              <c:x val="-1.7805954977454488E-2"/>
              <c:y val="-0.1146725066427706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0"/>
          <c:showPercent val="1"/>
          <c:showBubbleSize val="1"/>
          <c:extLst>
            <c:ext xmlns:c15="http://schemas.microsoft.com/office/drawing/2012/chart" uri="{CE6537A1-D6FC-4f65-9D91-7224C49458BB}"/>
          </c:extLst>
        </c:dLbl>
      </c:pivotFmt>
      <c:pivotFmt>
        <c:idx val="15"/>
        <c:spPr>
          <a:solidFill>
            <a:schemeClr val="accent1">
              <a:tint val="77000"/>
            </a:schemeClr>
          </a:solidFill>
          <a:ln>
            <a:noFill/>
          </a:ln>
          <a:effectLst/>
        </c:spPr>
        <c:dLbl>
          <c:idx val="0"/>
          <c:layout>
            <c:manualLayout>
              <c:x val="4.9720696822327839E-2"/>
              <c:y val="-9.0801864308952526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0"/>
          <c:showPercent val="1"/>
          <c:showBubbleSize val="1"/>
          <c:extLst>
            <c:ext xmlns:c15="http://schemas.microsoft.com/office/drawing/2012/chart" uri="{CE6537A1-D6FC-4f65-9D91-7224C49458BB}"/>
          </c:extLst>
        </c:dLbl>
      </c:pivotFmt>
      <c:pivotFmt>
        <c:idx val="16"/>
        <c:spPr>
          <a:solidFill>
            <a:schemeClr val="accent1">
              <a:tint val="77000"/>
            </a:schemeClr>
          </a:solidFill>
          <a:ln>
            <a:noFill/>
          </a:ln>
          <a:effectLst/>
        </c:spPr>
        <c:dLbl>
          <c:idx val="0"/>
          <c:layout>
            <c:manualLayout>
              <c:x val="-4.8593968633295201E-3"/>
              <c:y val="-0.12812227551075236"/>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0"/>
          <c:showPercent val="1"/>
          <c:showBubbleSize val="1"/>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circle"/>
          <c:size val="5"/>
          <c:spPr>
            <a:solidFill>
              <a:schemeClr val="accent1">
                <a:shade val="76000"/>
              </a:schemeClr>
            </a:solidFill>
            <a:ln w="9525">
              <a:solidFill>
                <a:schemeClr val="accent1">
                  <a:shade val="76000"/>
                </a:schemeClr>
              </a:solidFill>
            </a:ln>
            <a:effectLst/>
          </c:spPr>
        </c:marker>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0"/>
          <c:showPercent val="1"/>
          <c:showBubbleSize val="1"/>
          <c:extLst>
            <c:ext xmlns:c15="http://schemas.microsoft.com/office/drawing/2012/chart" uri="{CE6537A1-D6FC-4f65-9D91-7224C49458BB}"/>
          </c:extLst>
        </c:dLbl>
      </c:pivotFmt>
      <c:pivotFmt>
        <c:idx val="19"/>
        <c:spPr>
          <a:solidFill>
            <a:schemeClr val="accent1">
              <a:tint val="77000"/>
            </a:schemeClr>
          </a:solidFill>
          <a:ln>
            <a:noFill/>
          </a:ln>
          <a:effectLst/>
        </c:spPr>
        <c:dLbl>
          <c:idx val="0"/>
          <c:layout>
            <c:manualLayout>
              <c:x val="1.0398098998253692E-3"/>
              <c:y val="-6.636085946499351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0"/>
          <c:showPercent val="1"/>
          <c:showBubbleSize val="1"/>
          <c:extLst>
            <c:ext xmlns:c15="http://schemas.microsoft.com/office/drawing/2012/chart" uri="{CE6537A1-D6FC-4f65-9D91-7224C49458BB}"/>
          </c:extLst>
        </c:dLbl>
      </c:pivotFmt>
      <c:pivotFmt>
        <c:idx val="20"/>
        <c:spPr>
          <a:solidFill>
            <a:schemeClr val="accent1">
              <a:tint val="77000"/>
            </a:schemeClr>
          </a:solidFill>
          <a:ln>
            <a:noFill/>
          </a:ln>
          <a:effectLst/>
        </c:spPr>
        <c:dLbl>
          <c:idx val="0"/>
          <c:layout>
            <c:manualLayout>
              <c:x val="-1.7805954977454488E-2"/>
              <c:y val="-0.1146725066427706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0"/>
          <c:showPercent val="1"/>
          <c:showBubbleSize val="1"/>
          <c:extLst>
            <c:ext xmlns:c15="http://schemas.microsoft.com/office/drawing/2012/chart" uri="{CE6537A1-D6FC-4f65-9D91-7224C49458BB}"/>
          </c:extLst>
        </c:dLbl>
      </c:pivotFmt>
      <c:pivotFmt>
        <c:idx val="21"/>
        <c:spPr>
          <a:solidFill>
            <a:schemeClr val="accent1">
              <a:tint val="77000"/>
            </a:schemeClr>
          </a:solidFill>
          <a:ln>
            <a:noFill/>
          </a:ln>
          <a:effectLst/>
        </c:spPr>
        <c:dLbl>
          <c:idx val="0"/>
          <c:layout>
            <c:manualLayout>
              <c:x val="4.9720696822327839E-2"/>
              <c:y val="-9.0801864308952526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0"/>
          <c:showPercent val="1"/>
          <c:showBubbleSize val="1"/>
          <c:extLst>
            <c:ext xmlns:c15="http://schemas.microsoft.com/office/drawing/2012/chart" uri="{CE6537A1-D6FC-4f65-9D91-7224C49458BB}"/>
          </c:extLst>
        </c:dLbl>
      </c:pivotFmt>
      <c:pivotFmt>
        <c:idx val="22"/>
        <c:spPr>
          <a:solidFill>
            <a:schemeClr val="accent1">
              <a:tint val="77000"/>
            </a:schemeClr>
          </a:solidFill>
          <a:ln>
            <a:noFill/>
          </a:ln>
          <a:effectLst/>
        </c:spPr>
        <c:dLbl>
          <c:idx val="0"/>
          <c:layout>
            <c:manualLayout>
              <c:x val="-4.8593968633295201E-3"/>
              <c:y val="-0.12812227551075236"/>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0"/>
          <c:showPercent val="1"/>
          <c:showBubbleSize val="1"/>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circle"/>
          <c:size val="5"/>
          <c:spPr>
            <a:solidFill>
              <a:schemeClr val="accent1">
                <a:shade val="76000"/>
              </a:schemeClr>
            </a:solidFill>
            <a:ln w="9525">
              <a:solidFill>
                <a:schemeClr val="accent1">
                  <a:shade val="76000"/>
                </a:schemeClr>
              </a:solidFill>
            </a:ln>
            <a:effectLst/>
          </c:spPr>
        </c:marker>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006712962962963"/>
          <c:y val="0.15673095238095239"/>
          <c:w val="0.88846923868312755"/>
          <c:h val="0.68207380952380947"/>
        </c:manualLayout>
      </c:layout>
      <c:barChart>
        <c:barDir val="col"/>
        <c:grouping val="clustered"/>
        <c:varyColors val="0"/>
        <c:ser>
          <c:idx val="1"/>
          <c:order val="1"/>
          <c:tx>
            <c:strRef>
              <c:f>'TD-alojamiento'!$C$169</c:f>
              <c:strCache>
                <c:ptCount val="1"/>
                <c:pt idx="0">
                  <c:v>. Ventas estimadas totales (valor): US$ </c:v>
                </c:pt>
              </c:strCache>
            </c:strRef>
          </c:tx>
          <c:spPr>
            <a:solidFill>
              <a:schemeClr val="accent1">
                <a:tint val="77000"/>
              </a:schemeClr>
            </a:solidFill>
            <a:ln>
              <a:noFill/>
            </a:ln>
            <a:effectLst/>
          </c:spPr>
          <c:invertIfNegative val="0"/>
          <c:dPt>
            <c:idx val="0"/>
            <c:invertIfNegative val="0"/>
            <c:bubble3D val="0"/>
            <c:extLst>
              <c:ext xmlns:c16="http://schemas.microsoft.com/office/drawing/2014/chart" uri="{C3380CC4-5D6E-409C-BE32-E72D297353CC}">
                <c16:uniqueId val="{00000001-BDD8-4448-9E92-A380BC1AE3A2}"/>
              </c:ext>
            </c:extLst>
          </c:dPt>
          <c:dPt>
            <c:idx val="1"/>
            <c:invertIfNegative val="0"/>
            <c:bubble3D val="0"/>
            <c:extLst>
              <c:ext xmlns:c16="http://schemas.microsoft.com/office/drawing/2014/chart" uri="{C3380CC4-5D6E-409C-BE32-E72D297353CC}">
                <c16:uniqueId val="{00000003-BDD8-4448-9E92-A380BC1AE3A2}"/>
              </c:ext>
            </c:extLst>
          </c:dPt>
          <c:dPt>
            <c:idx val="2"/>
            <c:invertIfNegative val="0"/>
            <c:bubble3D val="0"/>
            <c:extLst>
              <c:ext xmlns:c16="http://schemas.microsoft.com/office/drawing/2014/chart" uri="{C3380CC4-5D6E-409C-BE32-E72D297353CC}">
                <c16:uniqueId val="{00000005-BDD8-4448-9E92-A380BC1AE3A2}"/>
              </c:ext>
            </c:extLst>
          </c:dPt>
          <c:dPt>
            <c:idx val="3"/>
            <c:invertIfNegative val="0"/>
            <c:bubble3D val="0"/>
            <c:extLst>
              <c:ext xmlns:c16="http://schemas.microsoft.com/office/drawing/2014/chart" uri="{C3380CC4-5D6E-409C-BE32-E72D297353CC}">
                <c16:uniqueId val="{00000006-BDD8-4448-9E92-A380BC1AE3A2}"/>
              </c:ext>
            </c:extLst>
          </c:dPt>
          <c:dPt>
            <c:idx val="4"/>
            <c:invertIfNegative val="0"/>
            <c:bubble3D val="0"/>
            <c:extLst>
              <c:ext xmlns:c16="http://schemas.microsoft.com/office/drawing/2014/chart" uri="{C3380CC4-5D6E-409C-BE32-E72D297353CC}">
                <c16:uniqueId val="{00000008-BDD8-4448-9E92-A380BC1AE3A2}"/>
              </c:ext>
            </c:extLst>
          </c:dPt>
          <c:dLbls>
            <c:dLbl>
              <c:idx val="0"/>
              <c:layout>
                <c:manualLayout>
                  <c:x val="1.0398098998253692E-3"/>
                  <c:y val="-6.636085946499351E-2"/>
                </c:manualLayout>
              </c:layout>
              <c:showLegendKey val="1"/>
              <c:showVal val="1"/>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1-BDD8-4448-9E92-A380BC1AE3A2}"/>
                </c:ext>
              </c:extLst>
            </c:dLbl>
            <c:dLbl>
              <c:idx val="1"/>
              <c:layout>
                <c:manualLayout>
                  <c:x val="-1.7805954977454488E-2"/>
                  <c:y val="-0.11467250664277062"/>
                </c:manualLayout>
              </c:layout>
              <c:showLegendKey val="1"/>
              <c:showVal val="1"/>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3-BDD8-4448-9E92-A380BC1AE3A2}"/>
                </c:ext>
              </c:extLst>
            </c:dLbl>
            <c:dLbl>
              <c:idx val="2"/>
              <c:layout>
                <c:manualLayout>
                  <c:x val="4.9720696822327839E-2"/>
                  <c:y val="-9.0801864308952526E-2"/>
                </c:manualLayout>
              </c:layout>
              <c:showLegendKey val="1"/>
              <c:showVal val="1"/>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5-BDD8-4448-9E92-A380BC1AE3A2}"/>
                </c:ext>
              </c:extLst>
            </c:dLbl>
            <c:dLbl>
              <c:idx val="4"/>
              <c:layout>
                <c:manualLayout>
                  <c:x val="-4.8593968633295201E-3"/>
                  <c:y val="-0.12812227551075236"/>
                </c:manualLayout>
              </c:layout>
              <c:showLegendKey val="1"/>
              <c:showVal val="1"/>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8-BDD8-4448-9E92-A380BC1AE3A2}"/>
                </c:ext>
              </c:extLst>
            </c:dLbl>
            <c:dLbl>
              <c:idx val="5"/>
              <c:layout>
                <c:manualLayout>
                  <c:x val="-8.9282128626549054E-3"/>
                  <c:y val="-0.22664553838867232"/>
                </c:manualLayout>
              </c:layout>
              <c:showLegendKey val="1"/>
              <c:showVal val="1"/>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5-26C4-4DEB-84C2-4399E937AD99}"/>
                </c:ext>
              </c:extLst>
            </c:dLbl>
            <c:dLbl>
              <c:idx val="6"/>
              <c:layout>
                <c:manualLayout>
                  <c:x val="-5.5801330391592645E-3"/>
                  <c:y val="-0.12951173622209847"/>
                </c:manualLayout>
              </c:layout>
              <c:showLegendKey val="1"/>
              <c:showVal val="1"/>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6-26C4-4DEB-84C2-4399E937AD99}"/>
                </c:ext>
              </c:extLst>
            </c:dLbl>
            <c:dLbl>
              <c:idx val="7"/>
              <c:layout>
                <c:manualLayout>
                  <c:x val="-1.116026607831853E-3"/>
                  <c:y val="-4.3170578740699489E-2"/>
                </c:manualLayout>
              </c:layout>
              <c:showLegendKey val="1"/>
              <c:showVal val="1"/>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07-26C4-4DEB-84C2-4399E937AD99}"/>
                </c:ext>
              </c:extLst>
            </c:dLbl>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1"/>
            <c:showVal val="1"/>
            <c:showCatName val="1"/>
            <c:showSerName val="0"/>
            <c:showPercent val="1"/>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'TD-alojamiento'!$A$170:$A$178</c:f>
              <c:strCache>
                <c:ptCount val="8"/>
                <c:pt idx="0">
                  <c:v>HACIENDA TURÍSTICA</c:v>
                </c:pt>
                <c:pt idx="1">
                  <c:v>HOSTAL</c:v>
                </c:pt>
                <c:pt idx="2">
                  <c:v>HOSTERÍA</c:v>
                </c:pt>
                <c:pt idx="3">
                  <c:v>HOTEL</c:v>
                </c:pt>
                <c:pt idx="4">
                  <c:v>LODGE</c:v>
                </c:pt>
                <c:pt idx="5">
                  <c:v>CAMPAMENTO TURÍSTICO</c:v>
                </c:pt>
                <c:pt idx="6">
                  <c:v>CASA DE HUÉSPEDES</c:v>
                </c:pt>
                <c:pt idx="7">
                  <c:v>REFUGIO</c:v>
                </c:pt>
              </c:strCache>
            </c:strRef>
          </c:cat>
          <c:val>
            <c:numRef>
              <c:f>'TD-alojamiento'!$C$170:$C$178</c:f>
              <c:numCache>
                <c:formatCode>"$"#,##0.00</c:formatCode>
                <c:ptCount val="8"/>
                <c:pt idx="0">
                  <c:v>4800</c:v>
                </c:pt>
                <c:pt idx="1">
                  <c:v>33632</c:v>
                </c:pt>
                <c:pt idx="2">
                  <c:v>7252</c:v>
                </c:pt>
                <c:pt idx="3">
                  <c:v>196584.94</c:v>
                </c:pt>
                <c:pt idx="4">
                  <c:v>12000</c:v>
                </c:pt>
                <c:pt idx="5">
                  <c:v>4300</c:v>
                </c:pt>
                <c:pt idx="6">
                  <c:v>2000</c:v>
                </c:pt>
                <c:pt idx="7">
                  <c:v>0</c:v>
                </c:pt>
              </c:numCache>
            </c:numRef>
          </c:val>
          <c:extLst>
            <c:ext xmlns:c16="http://schemas.microsoft.com/office/drawing/2014/chart" uri="{C3380CC4-5D6E-409C-BE32-E72D297353CC}">
              <c16:uniqueId val="{00000009-BDD8-4448-9E92-A380BC1AE3A2}"/>
            </c:ext>
          </c:extLst>
        </c:ser>
        <c:dLbls>
          <c:showLegendKey val="0"/>
          <c:showVal val="0"/>
          <c:showCatName val="0"/>
          <c:showSerName val="0"/>
          <c:showPercent val="0"/>
          <c:showBubbleSize val="0"/>
        </c:dLbls>
        <c:gapWidth val="150"/>
        <c:axId val="144632832"/>
        <c:axId val="133204800"/>
      </c:barChart>
      <c:lineChart>
        <c:grouping val="stacked"/>
        <c:varyColors val="0"/>
        <c:ser>
          <c:idx val="0"/>
          <c:order val="0"/>
          <c:tx>
            <c:strRef>
              <c:f>'TD-alojamiento'!$B$169</c:f>
              <c:strCache>
                <c:ptCount val="1"/>
                <c:pt idx="0">
                  <c:v> Ventas promedio diario (valor): US$</c:v>
                </c:pt>
              </c:strCache>
            </c:strRef>
          </c:tx>
          <c:spPr>
            <a:ln w="28575" cap="rnd">
              <a:solidFill>
                <a:schemeClr val="accent1">
                  <a:shade val="76000"/>
                </a:schemeClr>
              </a:solidFill>
              <a:round/>
            </a:ln>
            <a:effectLst/>
          </c:spPr>
          <c:marker>
            <c:symbol val="circle"/>
            <c:size val="5"/>
            <c:spPr>
              <a:solidFill>
                <a:schemeClr val="accent1">
                  <a:shade val="76000"/>
                </a:schemeClr>
              </a:solidFill>
              <a:ln w="9525">
                <a:solidFill>
                  <a:schemeClr val="accent1">
                    <a:shade val="76000"/>
                  </a:schemeClr>
                </a:solidFill>
              </a:ln>
              <a:effectLst/>
            </c:spPr>
          </c:marker>
          <c:dLbls>
            <c:spPr>
              <a:solidFill>
                <a:schemeClr val="lt1"/>
              </a:solidFill>
              <a:ln w="25400" cap="flat" cmpd="sng" algn="ctr">
                <a:solidFill>
                  <a:schemeClr val="accent1"/>
                </a:solidFill>
                <a:prstDash val="solid"/>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'TD-alojamiento'!$A$170:$A$178</c:f>
              <c:strCache>
                <c:ptCount val="8"/>
                <c:pt idx="0">
                  <c:v>HACIENDA TURÍSTICA</c:v>
                </c:pt>
                <c:pt idx="1">
                  <c:v>HOSTAL</c:v>
                </c:pt>
                <c:pt idx="2">
                  <c:v>HOSTERÍA</c:v>
                </c:pt>
                <c:pt idx="3">
                  <c:v>HOTEL</c:v>
                </c:pt>
                <c:pt idx="4">
                  <c:v>LODGE</c:v>
                </c:pt>
                <c:pt idx="5">
                  <c:v>CAMPAMENTO TURÍSTICO</c:v>
                </c:pt>
                <c:pt idx="6">
                  <c:v>CASA DE HUÉSPEDES</c:v>
                </c:pt>
                <c:pt idx="7">
                  <c:v>REFUGIO</c:v>
                </c:pt>
              </c:strCache>
            </c:strRef>
          </c:cat>
          <c:val>
            <c:numRef>
              <c:f>'TD-alojamiento'!$B$170:$B$178</c:f>
              <c:numCache>
                <c:formatCode>"$"#,##0.00</c:formatCode>
                <c:ptCount val="8"/>
                <c:pt idx="0">
                  <c:v>1200</c:v>
                </c:pt>
                <c:pt idx="1">
                  <c:v>8408.5</c:v>
                </c:pt>
                <c:pt idx="2">
                  <c:v>1813</c:v>
                </c:pt>
                <c:pt idx="3">
                  <c:v>8311.91</c:v>
                </c:pt>
                <c:pt idx="4">
                  <c:v>3000</c:v>
                </c:pt>
                <c:pt idx="5">
                  <c:v>1075</c:v>
                </c:pt>
                <c:pt idx="6">
                  <c:v>500</c:v>
                </c:pt>
                <c:pt idx="7">
                  <c:v>0</c:v>
                </c:pt>
              </c:numCache>
            </c:numRef>
          </c:val>
          <c:smooth val="0"/>
          <c:extLst>
            <c:ext xmlns:c16="http://schemas.microsoft.com/office/drawing/2014/chart" uri="{C3380CC4-5D6E-409C-BE32-E72D297353CC}">
              <c16:uniqueId val="{0000000A-BDD8-4448-9E92-A380BC1AE3A2}"/>
            </c:ext>
          </c:extLst>
        </c:ser>
        <c:dLbls>
          <c:showLegendKey val="0"/>
          <c:showVal val="0"/>
          <c:showCatName val="0"/>
          <c:showSerName val="0"/>
          <c:showPercent val="0"/>
          <c:showBubbleSize val="0"/>
        </c:dLbls>
        <c:marker val="1"/>
        <c:smooth val="0"/>
        <c:axId val="144632832"/>
        <c:axId val="133204800"/>
      </c:lineChart>
      <c:catAx>
        <c:axId val="14463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crossAx val="133204800"/>
        <c:crosses val="autoZero"/>
        <c:auto val="1"/>
        <c:lblAlgn val="ctr"/>
        <c:lblOffset val="100"/>
        <c:noMultiLvlLbl val="0"/>
      </c:catAx>
      <c:valAx>
        <c:axId val="1332048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crossAx val="144632832"/>
        <c:crosses val="autoZero"/>
        <c:crossBetween val="between"/>
      </c:valAx>
      <c:spPr>
        <a:noFill/>
        <a:ln>
          <a:noFill/>
        </a:ln>
        <a:effectLst/>
      </c:spPr>
    </c:plotArea>
    <c:legend>
      <c:legendPos val="r"/>
      <c:layout>
        <c:manualLayout>
          <c:xMode val="edge"/>
          <c:yMode val="edge"/>
          <c:x val="0.16478687411967968"/>
          <c:y val="0.14274197345942732"/>
          <c:w val="0.21904664329557247"/>
          <c:h val="0.2846407704053952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000"/>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[1. Batalla de Pichincha-24may_2022_QT_Matriz_Encuestas-vr1 (1) (1).xlsx]TD-TTOO!TablaDinámica4</c:name>
    <c:fmtId val="123"/>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C" sz="1400" b="0" i="0" baseline="0">
                <a:effectLst/>
              </a:rPr>
              <a:t>En su opinión:  la situación del turismo para su establecimiento, actualmente frente a la pandemia</a:t>
            </a:r>
            <a:endParaRPr lang="es-EC" sz="14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EC"/>
        </a:p>
      </c:txPr>
    </c:title>
    <c:autoTitleDeleted val="0"/>
    <c:pivotFmts>
      <c:pivotFmt>
        <c:idx val="0"/>
        <c:spPr>
          <a:solidFill>
            <a:schemeClr val="accent1"/>
          </a:solidFill>
          <a:ln w="19050">
            <a:solidFill>
              <a:schemeClr val="lt1"/>
            </a:solidFill>
          </a:ln>
          <a:effectLst/>
        </c:spPr>
        <c:marker>
          <c:symbol val="none"/>
        </c:marker>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marker>
          <c:symbol val="none"/>
        </c:marker>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s>
    <c:plotArea>
      <c:layout>
        <c:manualLayout>
          <c:layoutTarget val="inner"/>
          <c:xMode val="edge"/>
          <c:yMode val="edge"/>
          <c:x val="0.25129107608492379"/>
          <c:y val="0.2183616317360777"/>
          <c:w val="0.48845564859019008"/>
          <c:h val="0.68669046217706842"/>
        </c:manualLayout>
      </c:layout>
      <c:pieChart>
        <c:varyColors val="1"/>
        <c:ser>
          <c:idx val="0"/>
          <c:order val="0"/>
          <c:tx>
            <c:strRef>
              <c:f>'TD-TTOO'!$B$24</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12-4E9A-A700-1ABEEDFF8C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12-4E9A-A700-1ABEEDFF8C7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12-4E9A-A700-1ABEEDFF8C7E}"/>
              </c:ext>
            </c:extLst>
          </c:dPt>
          <c:dLbls>
            <c:dLbl>
              <c:idx val="0"/>
              <c:layout>
                <c:manualLayout>
                  <c:x val="8.7118878503353828E-2"/>
                  <c:y val="-9.14596836739831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12-4E9A-A700-1ABEEDFF8C7E}"/>
                </c:ext>
              </c:extLst>
            </c:dLbl>
            <c:dLbl>
              <c:idx val="1"/>
              <c:layout>
                <c:manualLayout>
                  <c:x val="-6.7391772256860272E-2"/>
                  <c:y val="4.726685223890850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112-4E9A-A700-1ABEEDFF8C7E}"/>
                </c:ext>
              </c:extLst>
            </c:dLbl>
            <c:dLbl>
              <c:idx val="2"/>
              <c:layout>
                <c:manualLayout>
                  <c:x val="-0.1289664687181333"/>
                  <c:y val="1.584383160794800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112-4E9A-A700-1ABEEDFF8C7E}"/>
                </c:ext>
              </c:extLst>
            </c:dLbl>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'TD-TTOO'!$A$25:$A$27</c:f>
              <c:strCache>
                <c:ptCount val="3"/>
                <c:pt idx="0">
                  <c:v>¿Está mejorando?</c:v>
                </c:pt>
                <c:pt idx="1">
                  <c:v>¿Se ha mantenido?</c:v>
                </c:pt>
                <c:pt idx="2">
                  <c:v>¿Está empeorando?</c:v>
                </c:pt>
              </c:strCache>
            </c:strRef>
          </c:cat>
          <c:val>
            <c:numRef>
              <c:f>'TD-TTOO'!$B$25:$B$27</c:f>
              <c:numCache>
                <c:formatCode>General</c:formatCode>
                <c:ptCount val="3"/>
                <c:pt idx="0">
                  <c:v>12</c:v>
                </c:pt>
                <c:pt idx="1">
                  <c:v>2</c:v>
                </c:pt>
                <c:pt idx="2">
                  <c:v>1</c:v>
                </c:pt>
              </c:numCache>
            </c:numRef>
          </c:val>
          <c:extLst>
            <c:ext xmlns:c16="http://schemas.microsoft.com/office/drawing/2014/chart" uri="{C3380CC4-5D6E-409C-BE32-E72D297353CC}">
              <c16:uniqueId val="{00000006-3112-4E9A-A700-1ABEEDFF8C7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NÚMERO DE VISITANTES: 1634</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EC"/>
        </a:p>
      </c:txPr>
    </c:title>
    <c:autoTitleDeleted val="0"/>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Hoja1!$B$1</c:f>
              <c:strCache>
                <c:ptCount val="1"/>
                <c:pt idx="0">
                  <c:v>Serie 1</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cat>
            <c:strRef>
              <c:f>Hoja1!$A$2:$A$4</c:f>
              <c:strCache>
                <c:ptCount val="3"/>
                <c:pt idx="0">
                  <c:v># VISITANTES QUE VIVEN EN QUITO</c:v>
                </c:pt>
                <c:pt idx="1">
                  <c:v># visitantes Nacionales QUE VIVEN EN OTRAS CIUDADES DEL ECUADOR</c:v>
                </c:pt>
                <c:pt idx="2">
                  <c:v># visitantes Extranjeros </c:v>
                </c:pt>
              </c:strCache>
            </c:strRef>
          </c:cat>
          <c:val>
            <c:numRef>
              <c:f>Hoja1!$B$2:$B$4</c:f>
              <c:numCache>
                <c:formatCode>General</c:formatCode>
                <c:ptCount val="3"/>
                <c:pt idx="0">
                  <c:v>0</c:v>
                </c:pt>
                <c:pt idx="1">
                  <c:v>1576</c:v>
                </c:pt>
                <c:pt idx="2">
                  <c:v>58</c:v>
                </c:pt>
              </c:numCache>
            </c:numRef>
          </c:val>
          <c:extLst>
            <c:ext xmlns:c16="http://schemas.microsoft.com/office/drawing/2014/chart" uri="{C3380CC4-5D6E-409C-BE32-E72D297353CC}">
              <c16:uniqueId val="{00000000-0F9B-4AFD-8883-9589F2B04AB8}"/>
            </c:ext>
          </c:extLst>
        </c:ser>
        <c:dLbls>
          <c:showLegendKey val="0"/>
          <c:showVal val="0"/>
          <c:showCatName val="0"/>
          <c:showSerName val="0"/>
          <c:showPercent val="0"/>
          <c:showBubbleSize val="0"/>
        </c:dLbls>
        <c:gapWidth val="160"/>
        <c:gapDepth val="0"/>
        <c:shape val="box"/>
        <c:axId val="1195849216"/>
        <c:axId val="1195850464"/>
        <c:axId val="1193621792"/>
      </c:bar3DChart>
      <c:catAx>
        <c:axId val="1195849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95850464"/>
        <c:crosses val="autoZero"/>
        <c:auto val="1"/>
        <c:lblAlgn val="ctr"/>
        <c:lblOffset val="100"/>
        <c:noMultiLvlLbl val="0"/>
      </c:catAx>
      <c:valAx>
        <c:axId val="1195850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95849216"/>
        <c:crosses val="autoZero"/>
        <c:crossBetween val="between"/>
      </c:valAx>
      <c:serAx>
        <c:axId val="119362179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95850464"/>
        <c:crosses val="autoZero"/>
      </c:ser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s-EC"/>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En su opinión:  la situación del turismo para su establecimiento, actualmente frente a la pandemia: </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34BA-4827-BD17-64BCFB0492D2}"/>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34BA-4827-BD17-64BCFB0492D2}"/>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34BA-4827-BD17-64BCFB0492D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Hoja1!$A$2:$A$4</c:f>
              <c:strCache>
                <c:ptCount val="3"/>
                <c:pt idx="0">
                  <c:v>¿Está mejorando?</c:v>
                </c:pt>
                <c:pt idx="1">
                  <c:v>¿Se ha mantenido?</c:v>
                </c:pt>
                <c:pt idx="2">
                  <c:v>¿Está empeorando?</c:v>
                </c:pt>
              </c:strCache>
            </c:strRef>
          </c:cat>
          <c:val>
            <c:numRef>
              <c:f>Hoja1!$B$2:$B$4</c:f>
              <c:numCache>
                <c:formatCode>General</c:formatCode>
                <c:ptCount val="3"/>
                <c:pt idx="0">
                  <c:v>2</c:v>
                </c:pt>
                <c:pt idx="1">
                  <c:v>9</c:v>
                </c:pt>
                <c:pt idx="2">
                  <c:v>0</c:v>
                </c:pt>
              </c:numCache>
            </c:numRef>
          </c:val>
          <c:extLst>
            <c:ext xmlns:c16="http://schemas.microsoft.com/office/drawing/2014/chart" uri="{C3380CC4-5D6E-409C-BE32-E72D297353CC}">
              <c16:uniqueId val="{00000006-34BA-4827-BD17-64BCFB0492D2}"/>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3075294531113733"/>
          <c:y val="0.78319489383961827"/>
          <c:w val="0.22807202970826684"/>
          <c:h val="0.18919075120123857"/>
        </c:manualLayout>
      </c:layout>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EC"/>
        </a:p>
      </c:txPr>
    </c:title>
    <c:autoTitleDeleted val="0"/>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Número de visitantes: 7531</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cat>
            <c:strRef>
              <c:f>Hoja1!$A$2:$A$4</c:f>
              <c:strCache>
                <c:ptCount val="3"/>
                <c:pt idx="0">
                  <c:v>VISITANTES QUE VIVEN EN QUITO</c:v>
                </c:pt>
                <c:pt idx="1">
                  <c:v>Visitantes Nacionales QUE VIVEN EN OTRAS CIUDADES DEL ECUADOR</c:v>
                </c:pt>
                <c:pt idx="2">
                  <c:v>Visitantes Extranjeros </c:v>
                </c:pt>
              </c:strCache>
            </c:strRef>
          </c:cat>
          <c:val>
            <c:numRef>
              <c:f>Hoja1!$B$2:$B$4</c:f>
              <c:numCache>
                <c:formatCode>General</c:formatCode>
                <c:ptCount val="3"/>
                <c:pt idx="0">
                  <c:v>6871</c:v>
                </c:pt>
                <c:pt idx="1">
                  <c:v>304</c:v>
                </c:pt>
                <c:pt idx="2">
                  <c:v>356</c:v>
                </c:pt>
              </c:numCache>
            </c:numRef>
          </c:val>
          <c:extLst>
            <c:ext xmlns:c16="http://schemas.microsoft.com/office/drawing/2014/chart" uri="{C3380CC4-5D6E-409C-BE32-E72D297353CC}">
              <c16:uniqueId val="{00000000-0404-4B05-A6B1-CFA9718E99C1}"/>
            </c:ext>
          </c:extLst>
        </c:ser>
        <c:dLbls>
          <c:showLegendKey val="0"/>
          <c:showVal val="0"/>
          <c:showCatName val="0"/>
          <c:showSerName val="0"/>
          <c:showPercent val="0"/>
          <c:showBubbleSize val="0"/>
        </c:dLbls>
        <c:gapWidth val="160"/>
        <c:gapDepth val="0"/>
        <c:shape val="box"/>
        <c:axId val="1300364016"/>
        <c:axId val="1300352368"/>
        <c:axId val="0"/>
      </c:bar3DChart>
      <c:catAx>
        <c:axId val="13003640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00352368"/>
        <c:crosses val="autoZero"/>
        <c:auto val="1"/>
        <c:lblAlgn val="ctr"/>
        <c:lblOffset val="100"/>
        <c:noMultiLvlLbl val="0"/>
      </c:catAx>
      <c:valAx>
        <c:axId val="13003523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003640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600"/>
              <a:t> En su opinión:  la situación del turismo para su establecimiento, actualmente frente a la pandemia desde marzo a la fecha:</a:t>
            </a:r>
          </a:p>
        </c:rich>
      </c:tx>
      <c:layout>
        <c:manualLayout>
          <c:xMode val="edge"/>
          <c:yMode val="edge"/>
          <c:x val="0.15966365045997072"/>
          <c:y val="2.591792656587473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3304535637149029"/>
          <c:w val="0.80148234274041941"/>
          <c:h val="0.76695464362850974"/>
        </c:manualLayout>
      </c:layout>
      <c:pie3DChart>
        <c:varyColors val="1"/>
        <c:ser>
          <c:idx val="0"/>
          <c:order val="0"/>
          <c:tx>
            <c:strRef>
              <c:f>Hoja1!$B$1</c:f>
              <c:strCache>
                <c:ptCount val="1"/>
                <c:pt idx="0">
                  <c:v> En su opinión:  la situación del turismo para su establecimiento, actualmente frente a la pandemia desde marzo a la fecha:</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00B0-4E29-9D25-C327547A3B82}"/>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00B0-4E29-9D25-C327547A3B82}"/>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00B0-4E29-9D25-C327547A3B82}"/>
              </c:ext>
            </c:extLst>
          </c:dPt>
          <c:dLbls>
            <c:dLbl>
              <c:idx val="0"/>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es-EC"/>
                </a:p>
              </c:txPr>
              <c:showLegendKey val="0"/>
              <c:showVal val="0"/>
              <c:showCatName val="1"/>
              <c:showSerName val="0"/>
              <c:showPercent val="1"/>
              <c:showBubbleSize val="0"/>
              <c:extLst>
                <c:ext xmlns:c16="http://schemas.microsoft.com/office/drawing/2014/chart" uri="{C3380CC4-5D6E-409C-BE32-E72D297353CC}">
                  <c16:uniqueId val="{00000001-00B0-4E29-9D25-C327547A3B82}"/>
                </c:ext>
              </c:extLst>
            </c:dLbl>
            <c:dLbl>
              <c:idx val="1"/>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solidFill>
                      <a:effectLst/>
                      <a:latin typeface="+mn-lt"/>
                      <a:ea typeface="+mn-ea"/>
                      <a:cs typeface="+mn-cs"/>
                    </a:defRPr>
                  </a:pPr>
                  <a:endParaRPr lang="es-EC"/>
                </a:p>
              </c:txPr>
              <c:showLegendKey val="0"/>
              <c:showVal val="0"/>
              <c:showCatName val="1"/>
              <c:showSerName val="0"/>
              <c:showPercent val="1"/>
              <c:showBubbleSize val="0"/>
              <c:extLst>
                <c:ext xmlns:c16="http://schemas.microsoft.com/office/drawing/2014/chart" uri="{C3380CC4-5D6E-409C-BE32-E72D297353CC}">
                  <c16:uniqueId val="{00000003-00B0-4E29-9D25-C327547A3B82}"/>
                </c:ext>
              </c:extLst>
            </c:dLbl>
            <c:dLbl>
              <c:idx val="2"/>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solidFill>
                      <a:effectLst/>
                      <a:latin typeface="+mn-lt"/>
                      <a:ea typeface="+mn-ea"/>
                      <a:cs typeface="+mn-cs"/>
                    </a:defRPr>
                  </a:pPr>
                  <a:endParaRPr lang="es-EC"/>
                </a:p>
              </c:txPr>
              <c:showLegendKey val="0"/>
              <c:showVal val="0"/>
              <c:showCatName val="1"/>
              <c:showSerName val="0"/>
              <c:showPercent val="1"/>
              <c:showBubbleSize val="0"/>
              <c:extLst>
                <c:ext xmlns:c16="http://schemas.microsoft.com/office/drawing/2014/chart" uri="{C3380CC4-5D6E-409C-BE32-E72D297353CC}">
                  <c16:uniqueId val="{00000005-00B0-4E29-9D25-C327547A3B82}"/>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Hoja1!$A$2:$A$4</c:f>
              <c:strCache>
                <c:ptCount val="3"/>
                <c:pt idx="0">
                  <c:v>¿Está mejorando?</c:v>
                </c:pt>
                <c:pt idx="1">
                  <c:v>¿Se ha mantenido?</c:v>
                </c:pt>
                <c:pt idx="2">
                  <c:v>¿Está empeorando?</c:v>
                </c:pt>
              </c:strCache>
            </c:strRef>
          </c:cat>
          <c:val>
            <c:numRef>
              <c:f>Hoja1!$B$2:$B$4</c:f>
              <c:numCache>
                <c:formatCode>General</c:formatCode>
                <c:ptCount val="3"/>
                <c:pt idx="0">
                  <c:v>11</c:v>
                </c:pt>
                <c:pt idx="1">
                  <c:v>1</c:v>
                </c:pt>
                <c:pt idx="2">
                  <c:v>2</c:v>
                </c:pt>
              </c:numCache>
            </c:numRef>
          </c:val>
          <c:extLst>
            <c:ext xmlns:c16="http://schemas.microsoft.com/office/drawing/2014/chart" uri="{C3380CC4-5D6E-409C-BE32-E72D297353CC}">
              <c16:uniqueId val="{00000006-00B0-4E29-9D25-C327547A3B82}"/>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s-EC" sz="2000" b="1"/>
              <a:t> Quito Tour Bus </a:t>
            </a:r>
            <a:endParaRPr lang="es-ES" sz="2000" b="1"/>
          </a:p>
        </c:rich>
      </c:tx>
      <c:layout>
        <c:manualLayout>
          <c:xMode val="edge"/>
          <c:yMode val="edge"/>
          <c:x val="0.13572210616530075"/>
          <c:y val="7.4215759950811019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222222222222223E-2"/>
          <c:y val="0.33310185185185187"/>
          <c:w val="0.93888888888888888"/>
          <c:h val="0.54710593467483226"/>
        </c:manualLayout>
      </c:layout>
      <c:pie3DChart>
        <c:varyColors val="1"/>
        <c:ser>
          <c:idx val="1"/>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693-4B19-883D-7C2E9162B944}"/>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9693-4B19-883D-7C2E9162B944}"/>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9693-4B19-883D-7C2E9162B944}"/>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9693-4B19-883D-7C2E9162B944}"/>
              </c:ext>
            </c:extLst>
          </c:dPt>
          <c:dLbls>
            <c:dLbl>
              <c:idx val="1"/>
              <c:layout>
                <c:manualLayout>
                  <c:x val="0.12299491135036687"/>
                  <c:y val="-0.1601250273628175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693-4B19-883D-7C2E9162B9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Hoja1!$A$10:$A$13</c:f>
              <c:strCache>
                <c:ptCount val="3"/>
                <c:pt idx="0">
                  <c:v>Ruta Sábado 21 de mayo</c:v>
                </c:pt>
                <c:pt idx="1">
                  <c:v>Ruta Domingo 22 de mayo</c:v>
                </c:pt>
                <c:pt idx="2">
                  <c:v>Ruta Lunes 23 de mayo</c:v>
                </c:pt>
              </c:strCache>
            </c:strRef>
          </c:cat>
          <c:val>
            <c:numRef>
              <c:f>Hoja1!$B$10:$B$13</c:f>
              <c:numCache>
                <c:formatCode>General</c:formatCode>
                <c:ptCount val="4"/>
                <c:pt idx="0">
                  <c:v>142</c:v>
                </c:pt>
                <c:pt idx="1">
                  <c:v>162</c:v>
                </c:pt>
                <c:pt idx="2">
                  <c:v>79</c:v>
                </c:pt>
              </c:numCache>
            </c:numRef>
          </c:val>
          <c:extLst>
            <c:ext xmlns:c16="http://schemas.microsoft.com/office/drawing/2014/chart" uri="{C3380CC4-5D6E-409C-BE32-E72D297353CC}">
              <c16:uniqueId val="{00000008-9693-4B19-883D-7C2E9162B944}"/>
            </c:ext>
          </c:extLst>
        </c:ser>
        <c:ser>
          <c:idx val="0"/>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A-9693-4B19-883D-7C2E9162B944}"/>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C-9693-4B19-883D-7C2E9162B944}"/>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E-9693-4B19-883D-7C2E9162B944}"/>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0-9693-4B19-883D-7C2E9162B944}"/>
              </c:ext>
            </c:extLst>
          </c:dPt>
          <c:dLbls>
            <c:dLbl>
              <c:idx val="0"/>
              <c:tx>
                <c:rich>
                  <a:bodyPr/>
                  <a:lstStyle/>
                  <a:p>
                    <a:r>
                      <a:rPr lang="en-US"/>
                      <a:t>46%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693-4B19-883D-7C2E9162B944}"/>
                </c:ext>
              </c:extLst>
            </c:dLbl>
            <c:dLbl>
              <c:idx val="1"/>
              <c:delete val="1"/>
              <c:extLst>
                <c:ext xmlns:c15="http://schemas.microsoft.com/office/drawing/2012/chart" uri="{CE6537A1-D6FC-4f65-9D91-7224C49458BB}"/>
                <c:ext xmlns:c16="http://schemas.microsoft.com/office/drawing/2014/chart" uri="{C3380CC4-5D6E-409C-BE32-E72D297353CC}">
                  <c16:uniqueId val="{0000000C-9693-4B19-883D-7C2E9162B944}"/>
                </c:ext>
              </c:extLst>
            </c:dLbl>
            <c:dLbl>
              <c:idx val="2"/>
              <c:tx>
                <c:rich>
                  <a:bodyPr/>
                  <a:lstStyle/>
                  <a:p>
                    <a:r>
                      <a:rPr lang="en-US"/>
                      <a:t>54%</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693-4B19-883D-7C2E9162B944}"/>
                </c:ext>
              </c:extLst>
            </c:dLbl>
            <c:dLbl>
              <c:idx val="3"/>
              <c:tx>
                <c:rich>
                  <a:bodyPr/>
                  <a:lstStyle/>
                  <a:p>
                    <a:r>
                      <a:rPr lang="en-US"/>
                      <a:t>25%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9693-4B19-883D-7C2E9162B9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Hoja1!$A$10:$A$13</c:f>
              <c:strCache>
                <c:ptCount val="3"/>
                <c:pt idx="0">
                  <c:v>Ruta Sábado 21 de mayo</c:v>
                </c:pt>
                <c:pt idx="1">
                  <c:v>Ruta Domingo 22 de mayo</c:v>
                </c:pt>
                <c:pt idx="2">
                  <c:v>Ruta Lunes 23 de mayo</c:v>
                </c:pt>
              </c:strCache>
            </c:strRef>
          </c:cat>
          <c:val>
            <c:numRef>
              <c:f>Hoja1!$B$10:$B$13</c:f>
              <c:numCache>
                <c:formatCode>General</c:formatCode>
                <c:ptCount val="4"/>
                <c:pt idx="0">
                  <c:v>142</c:v>
                </c:pt>
                <c:pt idx="1">
                  <c:v>162</c:v>
                </c:pt>
                <c:pt idx="2">
                  <c:v>79</c:v>
                </c:pt>
              </c:numCache>
            </c:numRef>
          </c:val>
          <c:extLst>
            <c:ext xmlns:c16="http://schemas.microsoft.com/office/drawing/2014/chart" uri="{C3380CC4-5D6E-409C-BE32-E72D297353CC}">
              <c16:uniqueId val="{00000011-9693-4B19-883D-7C2E9162B944}"/>
            </c:ext>
          </c:extLst>
        </c:ser>
        <c:dLbls>
          <c:dLblPos val="inEnd"/>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layout>
        <c:manualLayout>
          <c:xMode val="edge"/>
          <c:yMode val="edge"/>
          <c:x val="0.14080518271320597"/>
          <c:y val="0.86138720751973863"/>
          <c:w val="0.85919481728679403"/>
          <c:h val="0.13861279248026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EC" sz="2000" b="1" i="0" baseline="0">
                <a:effectLst/>
              </a:rPr>
              <a:t># Pax Quito Tour Bus </a:t>
            </a:r>
            <a:endParaRPr lang="es-ES" sz="2000">
              <a:effectLs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3">
                <a:lumMod val="75000"/>
              </a:schemeClr>
            </a:solidFill>
            <a:ln>
              <a:noFill/>
            </a:ln>
            <a:effectLst/>
            <a:sp3d/>
          </c:spPr>
          <c:invertIfNegative val="0"/>
          <c:dPt>
            <c:idx val="1"/>
            <c:invertIfNegative val="0"/>
            <c:bubble3D val="0"/>
            <c:spPr>
              <a:solidFill>
                <a:srgbClr val="0070C0"/>
              </a:solidFill>
              <a:ln>
                <a:noFill/>
              </a:ln>
              <a:effectLst/>
              <a:sp3d/>
            </c:spPr>
            <c:extLst>
              <c:ext xmlns:c16="http://schemas.microsoft.com/office/drawing/2014/chart" uri="{C3380CC4-5D6E-409C-BE32-E72D297353CC}">
                <c16:uniqueId val="{00000001-C161-4A87-BAD6-450A6C233DF1}"/>
              </c:ext>
            </c:extLst>
          </c:dPt>
          <c:dPt>
            <c:idx val="2"/>
            <c:invertIfNegative val="0"/>
            <c:bubble3D val="0"/>
            <c:spPr>
              <a:solidFill>
                <a:schemeClr val="accent5">
                  <a:lumMod val="50000"/>
                </a:schemeClr>
              </a:solidFill>
              <a:ln>
                <a:noFill/>
              </a:ln>
              <a:effectLst/>
              <a:sp3d/>
            </c:spPr>
            <c:extLst>
              <c:ext xmlns:c16="http://schemas.microsoft.com/office/drawing/2014/chart" uri="{C3380CC4-5D6E-409C-BE32-E72D297353CC}">
                <c16:uniqueId val="{00000003-C161-4A87-BAD6-450A6C233D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Hoja1!$A$10:$A$13</c:f>
              <c:strCache>
                <c:ptCount val="3"/>
                <c:pt idx="0">
                  <c:v>Ruta Sábado 21 de mayo</c:v>
                </c:pt>
                <c:pt idx="1">
                  <c:v>Ruta Domingo 22 de mayo</c:v>
                </c:pt>
                <c:pt idx="2">
                  <c:v>Ruta Lunes 23 de mayo</c:v>
                </c:pt>
              </c:strCache>
            </c:strRef>
          </c:cat>
          <c:val>
            <c:numRef>
              <c:f>Hoja1!$B$10:$B$13</c:f>
              <c:numCache>
                <c:formatCode>General</c:formatCode>
                <c:ptCount val="4"/>
                <c:pt idx="0">
                  <c:v>142</c:v>
                </c:pt>
                <c:pt idx="1">
                  <c:v>162</c:v>
                </c:pt>
                <c:pt idx="2">
                  <c:v>79</c:v>
                </c:pt>
              </c:numCache>
            </c:numRef>
          </c:val>
          <c:extLst>
            <c:ext xmlns:c16="http://schemas.microsoft.com/office/drawing/2014/chart" uri="{C3380CC4-5D6E-409C-BE32-E72D297353CC}">
              <c16:uniqueId val="{00000004-C161-4A87-BAD6-450A6C233DF1}"/>
            </c:ext>
          </c:extLst>
        </c:ser>
        <c:dLbls>
          <c:showLegendKey val="0"/>
          <c:showVal val="1"/>
          <c:showCatName val="0"/>
          <c:showSerName val="0"/>
          <c:showPercent val="0"/>
          <c:showBubbleSize val="0"/>
        </c:dLbls>
        <c:gapWidth val="150"/>
        <c:shape val="box"/>
        <c:axId val="202706712"/>
        <c:axId val="202707104"/>
        <c:axId val="0"/>
      </c:bar3DChart>
      <c:catAx>
        <c:axId val="202706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2707104"/>
        <c:crosses val="autoZero"/>
        <c:auto val="1"/>
        <c:lblAlgn val="ctr"/>
        <c:lblOffset val="100"/>
        <c:noMultiLvlLbl val="0"/>
      </c:catAx>
      <c:valAx>
        <c:axId val="202707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27067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Visitantes TELEFÉRICO DE QUITO</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s-EC"/>
        </a:p>
      </c:txPr>
    </c:title>
    <c:autoTitleDeleted val="0"/>
    <c:plotArea>
      <c:layout>
        <c:manualLayout>
          <c:layoutTarget val="inner"/>
          <c:xMode val="edge"/>
          <c:yMode val="edge"/>
          <c:x val="7.8025371828521428E-2"/>
          <c:y val="0.19520453236028423"/>
          <c:w val="0.92197462817147857"/>
          <c:h val="0.67297827354913964"/>
        </c:manualLayout>
      </c:layout>
      <c:barChart>
        <c:barDir val="col"/>
        <c:grouping val="clustered"/>
        <c:varyColors val="0"/>
        <c:ser>
          <c:idx val="0"/>
          <c:order val="0"/>
          <c:tx>
            <c:strRef>
              <c:f>Visitantes!$B$5</c:f>
              <c:strCache>
                <c:ptCount val="1"/>
                <c:pt idx="0">
                  <c:v>Visitantes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Visitantes!$A$6:$A$9</c:f>
              <c:strCache>
                <c:ptCount val="3"/>
                <c:pt idx="0">
                  <c:v>Sábado, 21 de mayo de 2022</c:v>
                </c:pt>
                <c:pt idx="1">
                  <c:v>Domingo, 22 de mayo de 2022</c:v>
                </c:pt>
                <c:pt idx="2">
                  <c:v>Lunes, 23 de mayo de 2022</c:v>
                </c:pt>
              </c:strCache>
              <c:extLst/>
            </c:strRef>
          </c:cat>
          <c:val>
            <c:numRef>
              <c:f>Visitantes!$B$6:$B$9</c:f>
              <c:numCache>
                <c:formatCode>General</c:formatCode>
                <c:ptCount val="3"/>
                <c:pt idx="0">
                  <c:v>1940</c:v>
                </c:pt>
                <c:pt idx="1">
                  <c:v>2750</c:v>
                </c:pt>
                <c:pt idx="2">
                  <c:v>2180</c:v>
                </c:pt>
              </c:numCache>
              <c:extLst/>
            </c:numRef>
          </c:val>
          <c:extLst>
            <c:ext xmlns:c16="http://schemas.microsoft.com/office/drawing/2014/chart" uri="{C3380CC4-5D6E-409C-BE32-E72D297353CC}">
              <c16:uniqueId val="{00000000-5124-4283-B9E2-8C59D897FFA9}"/>
            </c:ext>
          </c:extLst>
        </c:ser>
        <c:dLbls>
          <c:dLblPos val="inEnd"/>
          <c:showLegendKey val="0"/>
          <c:showVal val="1"/>
          <c:showCatName val="0"/>
          <c:showSerName val="0"/>
          <c:showPercent val="0"/>
          <c:showBubbleSize val="0"/>
        </c:dLbls>
        <c:gapWidth val="100"/>
        <c:overlap val="-24"/>
        <c:axId val="149552560"/>
        <c:axId val="149554800"/>
      </c:barChart>
      <c:catAx>
        <c:axId val="14955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49554800"/>
        <c:crosses val="autoZero"/>
        <c:auto val="1"/>
        <c:lblAlgn val="ctr"/>
        <c:lblOffset val="100"/>
        <c:noMultiLvlLbl val="0"/>
      </c:catAx>
      <c:valAx>
        <c:axId val="149554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4955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1128881285423951E-2"/>
          <c:y val="0.11591398621481909"/>
          <c:w val="0.97132616781724612"/>
          <c:h val="0.64037695242805426"/>
        </c:manualLayout>
      </c:layout>
      <c:barChart>
        <c:barDir val="col"/>
        <c:grouping val="clustered"/>
        <c:varyColors val="0"/>
        <c:ser>
          <c:idx val="0"/>
          <c:order val="0"/>
          <c:tx>
            <c:strRef>
              <c:f>'Mitad Mundo'!$F$4</c:f>
              <c:strCache>
                <c:ptCount val="1"/>
                <c:pt idx="0">
                  <c:v>Pax </c:v>
                </c:pt>
              </c:strCache>
            </c:strRef>
          </c:tx>
          <c:spPr>
            <a:solidFill>
              <a:schemeClr val="accent2">
                <a:alpha val="70000"/>
              </a:schemeClr>
            </a:solidFill>
            <a:ln>
              <a:noFill/>
            </a:ln>
            <a:effectLst/>
          </c:spPr>
          <c:invertIfNegative val="0"/>
          <c:dPt>
            <c:idx val="0"/>
            <c:invertIfNegative val="0"/>
            <c:bubble3D val="0"/>
            <c:extLst>
              <c:ext xmlns:c16="http://schemas.microsoft.com/office/drawing/2014/chart" uri="{C3380CC4-5D6E-409C-BE32-E72D297353CC}">
                <c16:uniqueId val="{00000000-871B-461A-B14C-00AC61805F35}"/>
              </c:ext>
            </c:extLst>
          </c:dPt>
          <c:dPt>
            <c:idx val="1"/>
            <c:invertIfNegative val="0"/>
            <c:bubble3D val="0"/>
            <c:extLst>
              <c:ext xmlns:c16="http://schemas.microsoft.com/office/drawing/2014/chart" uri="{C3380CC4-5D6E-409C-BE32-E72D297353CC}">
                <c16:uniqueId val="{00000001-871B-461A-B14C-00AC61805F35}"/>
              </c:ext>
            </c:extLst>
          </c:dPt>
          <c:dLbls>
            <c:dLbl>
              <c:idx val="0"/>
              <c:layout>
                <c:manualLayout>
                  <c:x val="0"/>
                  <c:y val="0.11003985612909489"/>
                </c:manualLayout>
              </c:layout>
              <c:tx>
                <c:rich>
                  <a:bodyPr/>
                  <a:lstStyle/>
                  <a:p>
                    <a:fld id="{DBDCE5BF-E7B8-4296-933F-4C936B15DD5B}" type="VALUE">
                      <a:rPr lang="en-US"/>
                      <a:pPr/>
                      <a:t>[VALOR]</a:t>
                    </a:fld>
                    <a:endParaRPr lang="es-EC"/>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71B-461A-B14C-00AC61805F35}"/>
                </c:ext>
              </c:extLst>
            </c:dLbl>
            <c:dLbl>
              <c:idx val="1"/>
              <c:tx>
                <c:rich>
                  <a:bodyPr/>
                  <a:lstStyle/>
                  <a:p>
                    <a:fld id="{69A59AA6-414B-428F-B065-804A1101AC9C}" type="VALUE">
                      <a:rPr lang="en-US" baseline="0"/>
                      <a:pPr/>
                      <a:t>[VALOR]</a:t>
                    </a:fld>
                    <a:endParaRPr lang="es-EC"/>
                  </a:p>
                </c:rich>
              </c:tx>
              <c:dLblPos val="in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1B-461A-B14C-00AC61805F35}"/>
                </c:ext>
              </c:extLst>
            </c:dLbl>
            <c:dLbl>
              <c:idx val="2"/>
              <c:tx>
                <c:rich>
                  <a:bodyPr/>
                  <a:lstStyle/>
                  <a:p>
                    <a:fld id="{DE1456EB-90C7-473C-80CE-BAB2FA9C13A7}" type="VALUE">
                      <a:rPr lang="en-US" baseline="0"/>
                      <a:pPr/>
                      <a:t>[VALOR]</a:t>
                    </a:fld>
                    <a:endParaRPr lang="es-EC"/>
                  </a:p>
                </c:rich>
              </c:tx>
              <c:dLblPos val="in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71B-461A-B14C-00AC61805F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in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'Mitad Mundo'!$E$5:$E$7</c:f>
              <c:numCache>
                <c:formatCode>[$-F800]dddd\,\ mmmm\ dd\,\ yyyy</c:formatCode>
                <c:ptCount val="3"/>
                <c:pt idx="0">
                  <c:v>44702</c:v>
                </c:pt>
                <c:pt idx="1">
                  <c:v>44703</c:v>
                </c:pt>
                <c:pt idx="2">
                  <c:v>44704</c:v>
                </c:pt>
              </c:numCache>
            </c:numRef>
          </c:cat>
          <c:val>
            <c:numRef>
              <c:f>'Mitad Mundo'!$F$5:$F$7</c:f>
              <c:numCache>
                <c:formatCode>General</c:formatCode>
                <c:ptCount val="3"/>
                <c:pt idx="0">
                  <c:v>2296</c:v>
                </c:pt>
                <c:pt idx="1">
                  <c:v>4238</c:v>
                </c:pt>
                <c:pt idx="2">
                  <c:v>2489</c:v>
                </c:pt>
              </c:numCache>
            </c:numRef>
          </c:val>
          <c:extLst>
            <c:ext xmlns:c16="http://schemas.microsoft.com/office/drawing/2014/chart" uri="{C3380CC4-5D6E-409C-BE32-E72D297353CC}">
              <c16:uniqueId val="{00000003-871B-461A-B14C-00AC61805F35}"/>
            </c:ext>
          </c:extLst>
        </c:ser>
        <c:dLbls>
          <c:dLblPos val="inEnd"/>
          <c:showLegendKey val="0"/>
          <c:showVal val="1"/>
          <c:showCatName val="0"/>
          <c:showSerName val="0"/>
          <c:showPercent val="0"/>
          <c:showBubbleSize val="0"/>
        </c:dLbls>
        <c:gapWidth val="80"/>
        <c:overlap val="25"/>
        <c:axId val="2101652479"/>
        <c:axId val="2101653727"/>
      </c:barChart>
      <c:dateAx>
        <c:axId val="2101652479"/>
        <c:scaling>
          <c:orientation val="minMax"/>
        </c:scaling>
        <c:delete val="0"/>
        <c:axPos val="b"/>
        <c:numFmt formatCode="[$-F800]dddd\,\ mmmm\ dd\,\ yyyy" sourceLinked="1"/>
        <c:majorTickMark val="out"/>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EC"/>
          </a:p>
        </c:txPr>
        <c:crossAx val="2101653727"/>
        <c:crosses val="autoZero"/>
        <c:auto val="1"/>
        <c:lblOffset val="100"/>
        <c:baseTimeUnit val="days"/>
      </c:dateAx>
      <c:valAx>
        <c:axId val="2101653727"/>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EC"/>
          </a:p>
        </c:txPr>
        <c:crossAx val="2101652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[1. Batalla de Pichincha-24may_2022_QT_Matriz_Encuestas-vr1 (1) (1).xlsx]TD-A&amp;B!TablaDinámica2</c:name>
    <c:fmtId val="176"/>
  </c:pivotSource>
  <c:chart>
    <c:title>
      <c:tx>
        <c:strRef>
          <c:f>'TD-A&amp;B'!$B$4</c:f>
          <c:strCache>
            <c:ptCount val="1"/>
            <c:pt idx="0">
              <c:v>Aforo (en número de sillas) de su establecimiento? </c:v>
            </c:pt>
          </c:strCache>
        </c:strRef>
      </c:tx>
      <c:layout>
        <c:manualLayout>
          <c:xMode val="edge"/>
          <c:yMode val="edge"/>
          <c:x val="0.43913617050184472"/>
          <c:y val="0.1087671778690487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ivotFmts>
      <c:pivotFmt>
        <c:idx val="0"/>
        <c:spPr>
          <a:solidFill>
            <a:schemeClr val="accent1"/>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
      </c:pivotFmt>
      <c:pivotFmt>
        <c:idx val="2"/>
        <c:spPr>
          <a:solidFill>
            <a:schemeClr val="accent1"/>
          </a:solidFill>
          <a:ln>
            <a:noFill/>
          </a:ln>
          <a:effectLst/>
          <a:sp3d/>
        </c:spPr>
        <c:marker>
          <c:symbol val="none"/>
        </c:marker>
        <c:dLbl>
          <c:idx val="0"/>
          <c:spPr>
            <a:solidFill>
              <a:schemeClr val="lt1"/>
            </a:solidFill>
            <a:ln w="25400" cap="flat" cmpd="sng" algn="ctr">
              <a:solidFill>
                <a:schemeClr val="accent6"/>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a:sp3d/>
        </c:spPr>
        <c:marker>
          <c:symbol val="none"/>
        </c:marker>
        <c:dLbl>
          <c:idx val="0"/>
          <c:spPr>
            <a:solidFill>
              <a:schemeClr val="lt1"/>
            </a:solidFill>
            <a:ln w="25400" cap="flat" cmpd="sng" algn="ctr">
              <a:solidFill>
                <a:schemeClr val="accent6"/>
              </a:solidFill>
              <a:prstDash val="solid"/>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pivotFmt>
      <c:pivotFmt>
        <c:idx val="6"/>
        <c:spPr>
          <a:solidFill>
            <a:schemeClr val="accent1"/>
          </a:solidFill>
          <a:ln>
            <a:noFill/>
          </a:ln>
          <a:effectLst/>
          <a:sp3d/>
        </c:spPr>
        <c:marker>
          <c:symbol val="none"/>
        </c:marker>
        <c:dLbl>
          <c:idx val="0"/>
          <c:spPr>
            <a:solidFill>
              <a:schemeClr val="lt1"/>
            </a:solidFill>
            <a:ln w="25400" cap="flat" cmpd="sng" algn="ctr">
              <a:solidFill>
                <a:schemeClr val="accent3"/>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a:sp3d/>
        </c:spPr>
        <c:marker>
          <c:symbol val="none"/>
        </c:marker>
        <c:dLbl>
          <c:idx val="0"/>
          <c:spPr>
            <a:solidFill>
              <a:schemeClr val="lt1"/>
            </a:solidFill>
            <a:ln w="25400" cap="flat" cmpd="sng" algn="ctr">
              <a:solidFill>
                <a:schemeClr val="accent4"/>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p3d contourW="9525">
            <a:contourClr>
              <a:schemeClr val="accent4">
                <a:shade val="95000"/>
                <a:satMod val="105000"/>
              </a:schemeClr>
            </a:contourClr>
          </a:sp3d>
        </c:spPr>
        <c:marker>
          <c:symbol val="none"/>
        </c:marker>
        <c:dLbl>
          <c:idx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a:sp3d/>
        </c:spPr>
        <c:marker>
          <c:symbol val="none"/>
        </c:marker>
        <c:dLbl>
          <c:idx val="0"/>
          <c:spPr>
            <a:solidFill>
              <a:schemeClr val="lt1"/>
            </a:solidFill>
            <a:ln w="25400" cap="flat" cmpd="sng" algn="ctr">
              <a:solidFill>
                <a:schemeClr val="accent3"/>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a:sp3d/>
        </c:spPr>
        <c:marker>
          <c:symbol val="none"/>
        </c:marker>
      </c:pivotFmt>
      <c:pivotFmt>
        <c:idx val="11"/>
        <c:spPr>
          <a:solidFill>
            <a:schemeClr val="accent1"/>
          </a:solidFill>
          <a:ln>
            <a:noFill/>
          </a:ln>
          <a:effectLst/>
          <a:sp3d/>
        </c:spPr>
        <c:marker>
          <c:symbol val="none"/>
        </c:marker>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a:sp3d/>
        </c:spPr>
        <c:marker>
          <c:symbol val="none"/>
        </c:marker>
        <c:dLbl>
          <c:idx val="0"/>
          <c:spPr>
            <a:solidFill>
              <a:schemeClr val="lt1"/>
            </a:solidFill>
            <a:ln w="25400" cap="flat" cmpd="sng" algn="ctr">
              <a:solidFill>
                <a:schemeClr val="accent3"/>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a:sp3d/>
        </c:spPr>
        <c:marker>
          <c:symbol val="none"/>
        </c:marker>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a:sp3d/>
        </c:spPr>
        <c:marker>
          <c:symbol val="none"/>
        </c:marker>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a:sp3d/>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a:sp3d/>
        </c:spPr>
        <c:marker>
          <c:symbol val="none"/>
        </c:marker>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a:sp3d/>
        </c:spPr>
        <c:marker>
          <c:symbol val="none"/>
        </c:marker>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'TD-A&amp;B'!$B$4</c:f>
              <c:strCache>
                <c:ptCount val="1"/>
                <c:pt idx="0">
                  <c:v>Total</c:v>
                </c:pt>
              </c:strCache>
            </c:strRef>
          </c:tx>
          <c:spPr>
            <a:solidFill>
              <a:schemeClr val="accent1"/>
            </a:solidFill>
            <a:ln>
              <a:noFill/>
            </a:ln>
            <a:effectLst/>
            <a:sp3d/>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'TD-A&amp;B'!$B$4</c:f>
              <c:multiLvlStrCache>
                <c:ptCount val="4"/>
                <c:lvl>
                  <c:pt idx="0">
                    <c:v>URBANA</c:v>
                  </c:pt>
                  <c:pt idx="1">
                    <c:v>RURAL</c:v>
                  </c:pt>
                  <c:pt idx="2">
                    <c:v>URBANA</c:v>
                  </c:pt>
                  <c:pt idx="3">
                    <c:v>RURAL</c:v>
                  </c:pt>
                </c:lvl>
                <c:lvl>
                  <c:pt idx="0">
                    <c:v>RESTAURANTE</c:v>
                  </c:pt>
                  <c:pt idx="2">
                    <c:v>CAFETERÍA</c:v>
                  </c:pt>
                </c:lvl>
              </c:multiLvlStrCache>
            </c:multiLvlStrRef>
          </c:cat>
          <c:val>
            <c:numRef>
              <c:f>'TD-A&amp;B'!$B$4</c:f>
              <c:numCache>
                <c:formatCode>#,##0</c:formatCode>
                <c:ptCount val="4"/>
                <c:pt idx="0">
                  <c:v>8893</c:v>
                </c:pt>
                <c:pt idx="1">
                  <c:v>1595</c:v>
                </c:pt>
                <c:pt idx="2">
                  <c:v>92</c:v>
                </c:pt>
                <c:pt idx="3">
                  <c:v>236</c:v>
                </c:pt>
              </c:numCache>
            </c:numRef>
          </c:val>
          <c:extLst>
            <c:ext xmlns:c16="http://schemas.microsoft.com/office/drawing/2014/chart" uri="{C3380CC4-5D6E-409C-BE32-E72D297353CC}">
              <c16:uniqueId val="{00000000-45FA-4679-B994-5376264CD322}"/>
            </c:ext>
          </c:extLst>
        </c:ser>
        <c:dLbls>
          <c:showLegendKey val="0"/>
          <c:showVal val="0"/>
          <c:showCatName val="0"/>
          <c:showSerName val="0"/>
          <c:showPercent val="0"/>
          <c:showBubbleSize val="0"/>
        </c:dLbls>
        <c:gapWidth val="150"/>
        <c:shape val="box"/>
        <c:axId val="131401216"/>
        <c:axId val="67886400"/>
        <c:axId val="0"/>
      </c:bar3DChart>
      <c:catAx>
        <c:axId val="131401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67886400"/>
        <c:crosses val="autoZero"/>
        <c:auto val="1"/>
        <c:lblAlgn val="ctr"/>
        <c:lblOffset val="100"/>
        <c:noMultiLvlLbl val="0"/>
      </c:catAx>
      <c:valAx>
        <c:axId val="67886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14012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pivotSource>
    <c:name>[1. Batalla de Pichincha-24may_2022_QT_Matriz_Encuestas-vr1 (1) (1).xlsx]TD-A&amp;B!TablaDinámica3</c:name>
    <c:fmtId val="332"/>
  </c:pivotSource>
  <c:chart>
    <c:title>
      <c:tx>
        <c:strRef>
          <c:f>'TD-A&amp;B'!$B$31</c:f>
          <c:strCache>
            <c:ptCount val="1"/>
            <c:pt idx="0">
              <c:v>Número de días atendidos</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pivotFmt>
      <c:pivotFmt>
        <c:idx val="1"/>
        <c:spPr>
          <a:solidFill>
            <a:schemeClr val="accent1"/>
          </a:solidFill>
          <a:ln w="25400">
            <a:solidFill>
              <a:schemeClr val="lt1"/>
            </a:solidFill>
          </a:ln>
          <a:effectLst/>
          <a:sp3d contourW="25400">
            <a:contourClr>
              <a:schemeClr val="lt1"/>
            </a:contourClr>
          </a:sp3d>
        </c:spPr>
        <c:marker>
          <c:symbol val="none"/>
        </c:marker>
      </c:pivotFmt>
      <c:pivotFmt>
        <c:idx val="2"/>
        <c:spPr>
          <a:solidFill>
            <a:schemeClr val="accent1"/>
          </a:solidFill>
          <a:ln w="25400">
            <a:solidFill>
              <a:schemeClr val="lt1"/>
            </a:solidFill>
          </a:ln>
          <a:effectLst/>
          <a:sp3d contourW="25400">
            <a:contourClr>
              <a:schemeClr val="lt1"/>
            </a:contourClr>
          </a:sp3d>
        </c:spPr>
        <c:marker>
          <c:symbol val="none"/>
        </c:marker>
      </c:pivotFmt>
      <c:pivotFmt>
        <c:idx val="3"/>
        <c:spPr>
          <a:solidFill>
            <a:schemeClr val="accent1"/>
          </a:solidFill>
          <a:ln w="25400">
            <a:solidFill>
              <a:schemeClr val="lt1"/>
            </a:solidFill>
          </a:ln>
          <a:effectLst/>
          <a:sp3d contourW="25400">
            <a:contourClr>
              <a:schemeClr val="lt1"/>
            </a:contourClr>
          </a:sp3d>
        </c:spPr>
        <c:marker>
          <c:symbol val="none"/>
        </c:marker>
      </c:pivotFmt>
      <c:pivotFmt>
        <c:idx val="4"/>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5"/>
        <c:spPr>
          <a:solidFill>
            <a:schemeClr val="accent1"/>
          </a:solidFill>
          <a:ln w="25400">
            <a:solidFill>
              <a:schemeClr val="lt1"/>
            </a:solidFill>
          </a:ln>
          <a:effectLst/>
          <a:sp3d contourW="25400">
            <a:contourClr>
              <a:schemeClr val="lt1"/>
            </a:contourClr>
          </a:sp3d>
        </c:spPr>
        <c:marker>
          <c:symbol val="none"/>
        </c:marker>
        <c:dLbl>
          <c:idx val="0"/>
          <c:spPr>
            <a:solidFill>
              <a:schemeClr val="lt1"/>
            </a:solidFill>
            <a:ln w="25400" cap="flat" cmpd="sng" algn="ctr">
              <a:solidFill>
                <a:schemeClr val="accent3"/>
              </a:solidFill>
              <a:prstDash val="solid"/>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6"/>
        <c:spPr>
          <a:solidFill>
            <a:schemeClr val="accent1">
              <a:shade val="58000"/>
            </a:schemeClr>
          </a:solidFill>
          <a:ln w="25400">
            <a:solidFill>
              <a:schemeClr val="lt1"/>
            </a:solidFill>
          </a:ln>
          <a:effectLst/>
          <a:sp3d contourW="25400">
            <a:contourClr>
              <a:schemeClr val="lt1"/>
            </a:contourClr>
          </a:sp3d>
        </c:spPr>
        <c:dLbl>
          <c:idx val="0"/>
          <c:layout>
            <c:manualLayout>
              <c:x val="-0.2947126614948794"/>
              <c:y val="2.5796200750227108E-2"/>
            </c:manualLayout>
          </c:layout>
          <c:spPr>
            <a:solidFill>
              <a:schemeClr val="lt1"/>
            </a:solidFill>
            <a:ln w="25400" cap="flat" cmpd="sng" algn="ctr">
              <a:solidFill>
                <a:schemeClr val="accent3"/>
              </a:solidFill>
              <a:prstDash val="solid"/>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1">
              <a:shade val="86000"/>
            </a:schemeClr>
          </a:solidFill>
          <a:ln w="25400">
            <a:solidFill>
              <a:schemeClr val="lt1"/>
            </a:solidFill>
          </a:ln>
          <a:effectLst/>
          <a:sp3d contourW="25400">
            <a:contourClr>
              <a:schemeClr val="lt1"/>
            </a:contourClr>
          </a:sp3d>
        </c:spPr>
      </c:pivotFmt>
      <c:pivotFmt>
        <c:idx val="8"/>
        <c:spPr>
          <a:solidFill>
            <a:schemeClr val="accent1">
              <a:tint val="86000"/>
            </a:schemeClr>
          </a:solidFill>
          <a:ln w="25400">
            <a:solidFill>
              <a:schemeClr val="lt1"/>
            </a:solidFill>
          </a:ln>
          <a:effectLst/>
          <a:sp3d contourW="25400">
            <a:contourClr>
              <a:schemeClr val="lt1"/>
            </a:contourClr>
          </a:sp3d>
        </c:spPr>
        <c:dLbl>
          <c:idx val="0"/>
          <c:layout>
            <c:manualLayout>
              <c:x val="0.24920380766757522"/>
              <c:y val="-0.1172297766088727"/>
            </c:manualLayout>
          </c:layout>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1">
              <a:tint val="58000"/>
            </a:schemeClr>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marker>
          <c:symbol val="none"/>
        </c:marker>
        <c:dLbl>
          <c:idx val="0"/>
          <c:showLegendKey val="0"/>
          <c:showVal val="0"/>
          <c:showCatName val="1"/>
          <c:showSerName val="0"/>
          <c:showPercent val="1"/>
          <c:showBubbleSize val="0"/>
          <c:extLst>
            <c:ext xmlns:c15="http://schemas.microsoft.com/office/drawing/2012/chart" uri="{CE6537A1-D6FC-4f65-9D91-7224C49458BB}"/>
          </c:extLst>
        </c:dLbl>
      </c:pivotFmt>
      <c:pivotFmt>
        <c:idx val="1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1"/>
          </a:solidFill>
          <a:ln w="25400">
            <a:solidFill>
              <a:schemeClr val="lt1"/>
            </a:solidFill>
          </a:ln>
          <a:effectLst/>
          <a:sp3d contourW="25400">
            <a:contourClr>
              <a:schemeClr val="lt1"/>
            </a:contourClr>
          </a:sp3d>
        </c:spPr>
        <c:marker>
          <c:symbol val="none"/>
        </c:marker>
        <c:dLbl>
          <c:idx val="0"/>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3"/>
        <c:spPr>
          <a:solidFill>
            <a:schemeClr val="accent1">
              <a:shade val="50000"/>
            </a:schemeClr>
          </a:solidFill>
          <a:ln w="25400">
            <a:solidFill>
              <a:schemeClr val="lt1"/>
            </a:solidFill>
          </a:ln>
          <a:effectLst/>
          <a:sp3d contourW="25400">
            <a:contourClr>
              <a:schemeClr val="lt1"/>
            </a:contourClr>
          </a:sp3d>
        </c:spPr>
        <c:dLbl>
          <c:idx val="0"/>
          <c:layout>
            <c:manualLayout>
              <c:x val="-5.8448164126810476E-2"/>
              <c:y val="-4.9720082187228468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4"/>
        <c:spPr>
          <a:solidFill>
            <a:schemeClr val="accent1">
              <a:tint val="70000"/>
            </a:schemeClr>
          </a:solidFill>
          <a:ln w="25400">
            <a:solidFill>
              <a:schemeClr val="lt1"/>
            </a:solidFill>
          </a:ln>
          <a:effectLst/>
          <a:sp3d contourW="25400">
            <a:contourClr>
              <a:schemeClr val="lt1"/>
            </a:contourClr>
          </a:sp3d>
        </c:spPr>
        <c:dLbl>
          <c:idx val="0"/>
          <c:layout>
            <c:manualLayout>
              <c:x val="-0.14734812274639461"/>
              <c:y val="0.11055774532757161"/>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5"/>
        <c:spPr>
          <a:solidFill>
            <a:schemeClr val="accent1"/>
          </a:solidFill>
          <a:ln w="25400">
            <a:solidFill>
              <a:schemeClr val="lt1"/>
            </a:solidFill>
          </a:ln>
          <a:effectLst/>
          <a:sp3d contourW="25400">
            <a:contourClr>
              <a:schemeClr val="lt1"/>
            </a:contourClr>
          </a:sp3d>
        </c:spPr>
        <c:dLbl>
          <c:idx val="0"/>
          <c:layout>
            <c:manualLayout>
              <c:x val="-0.19728276411138276"/>
              <c:y val="-2.0364530560494788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6"/>
        <c:spPr>
          <a:solidFill>
            <a:schemeClr val="accent1"/>
          </a:solidFill>
          <a:ln w="25400">
            <a:solidFill>
              <a:schemeClr val="lt1"/>
            </a:solidFill>
          </a:ln>
          <a:effectLst/>
          <a:sp3d contourW="25400">
            <a:contourClr>
              <a:schemeClr val="lt1"/>
            </a:contourClr>
          </a:sp3d>
        </c:spPr>
        <c:marker>
          <c:symbol val="none"/>
        </c:marker>
        <c:dLbl>
          <c:idx val="0"/>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7"/>
        <c:spPr>
          <a:solidFill>
            <a:schemeClr val="accent1">
              <a:shade val="50000"/>
            </a:schemeClr>
          </a:solidFill>
          <a:ln w="25400">
            <a:solidFill>
              <a:schemeClr val="lt1"/>
            </a:solidFill>
          </a:ln>
          <a:effectLst/>
          <a:sp3d contourW="25400">
            <a:contourClr>
              <a:schemeClr val="lt1"/>
            </a:contourClr>
          </a:sp3d>
        </c:spPr>
        <c:dLbl>
          <c:idx val="0"/>
          <c:layout>
            <c:manualLayout>
              <c:x val="-5.8448164126810476E-2"/>
              <c:y val="-4.9720082187228468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18"/>
        <c:spPr>
          <a:solidFill>
            <a:schemeClr val="accent1">
              <a:shade val="86000"/>
            </a:schemeClr>
          </a:solidFill>
          <a:ln w="25400">
            <a:solidFill>
              <a:schemeClr val="lt1"/>
            </a:solidFill>
          </a:ln>
          <a:effectLst/>
          <a:sp3d contourW="25400">
            <a:contourClr>
              <a:schemeClr val="lt1"/>
            </a:contourClr>
          </a:sp3d>
        </c:spPr>
      </c:pivotFmt>
      <c:pivotFmt>
        <c:idx val="19"/>
        <c:spPr>
          <a:solidFill>
            <a:schemeClr val="accent1">
              <a:tint val="86000"/>
            </a:schemeClr>
          </a:solidFill>
          <a:ln w="25400">
            <a:solidFill>
              <a:schemeClr val="lt1"/>
            </a:solidFill>
          </a:ln>
          <a:effectLst/>
          <a:sp3d contourW="25400">
            <a:contourClr>
              <a:schemeClr val="lt1"/>
            </a:contourClr>
          </a:sp3d>
        </c:spPr>
        <c:dLbl>
          <c:idx val="0"/>
          <c:layout>
            <c:manualLayout>
              <c:x val="0.24920380766757522"/>
              <c:y val="-0.1172297766088727"/>
            </c:manualLayout>
          </c:layout>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20"/>
        <c:spPr>
          <a:solidFill>
            <a:schemeClr val="accent1">
              <a:tint val="58000"/>
            </a:schemeClr>
          </a:solidFill>
          <a:ln w="25400">
            <a:solidFill>
              <a:schemeClr val="lt1"/>
            </a:solidFill>
          </a:ln>
          <a:effectLst/>
          <a:sp3d contourW="25400">
            <a:contourClr>
              <a:schemeClr val="lt1"/>
            </a:contourClr>
          </a:sp3d>
        </c:spPr>
      </c:pivotFmt>
      <c:pivotFmt>
        <c:idx val="21"/>
        <c:spPr>
          <a:solidFill>
            <a:schemeClr val="accent1">
              <a:tint val="70000"/>
            </a:schemeClr>
          </a:solidFill>
          <a:ln w="25400">
            <a:solidFill>
              <a:schemeClr val="lt1"/>
            </a:solidFill>
          </a:ln>
          <a:effectLst/>
          <a:sp3d contourW="25400">
            <a:contourClr>
              <a:schemeClr val="lt1"/>
            </a:contourClr>
          </a:sp3d>
        </c:spPr>
        <c:dLbl>
          <c:idx val="0"/>
          <c:layout>
            <c:manualLayout>
              <c:x val="-0.14734812274639461"/>
              <c:y val="0.11055774532757161"/>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22"/>
        <c:spPr>
          <a:solidFill>
            <a:schemeClr val="accent1"/>
          </a:solidFill>
          <a:ln w="25400">
            <a:solidFill>
              <a:schemeClr val="lt1"/>
            </a:solidFill>
          </a:ln>
          <a:effectLst/>
          <a:sp3d contourW="25400">
            <a:contourClr>
              <a:schemeClr val="lt1"/>
            </a:contourClr>
          </a:sp3d>
        </c:spPr>
        <c:dLbl>
          <c:idx val="0"/>
          <c:layout>
            <c:manualLayout>
              <c:x val="-0.19728276411138276"/>
              <c:y val="-2.0364530560494788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23"/>
        <c:spPr>
          <a:solidFill>
            <a:schemeClr val="accent1"/>
          </a:solidFill>
          <a:ln w="25400">
            <a:solidFill>
              <a:schemeClr val="lt1"/>
            </a:solidFill>
          </a:ln>
          <a:effectLst/>
          <a:sp3d contourW="25400">
            <a:contourClr>
              <a:schemeClr val="lt1"/>
            </a:contourClr>
          </a:sp3d>
        </c:spPr>
        <c:marker>
          <c:symbol val="none"/>
        </c:marker>
        <c:dLbl>
          <c:idx val="0"/>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24"/>
        <c:spPr>
          <a:solidFill>
            <a:schemeClr val="accent1">
              <a:shade val="50000"/>
            </a:schemeClr>
          </a:solidFill>
          <a:ln w="25400">
            <a:solidFill>
              <a:schemeClr val="lt1"/>
            </a:solidFill>
          </a:ln>
          <a:effectLst/>
          <a:sp3d contourW="25400">
            <a:contourClr>
              <a:schemeClr val="lt1"/>
            </a:contourClr>
          </a:sp3d>
        </c:spPr>
        <c:dLbl>
          <c:idx val="0"/>
          <c:layout>
            <c:manualLayout>
              <c:x val="-5.8448164126810476E-2"/>
              <c:y val="-4.9720082187228468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25"/>
        <c:spPr>
          <a:solidFill>
            <a:schemeClr val="accent1">
              <a:shade val="86000"/>
            </a:schemeClr>
          </a:solidFill>
          <a:ln w="25400">
            <a:solidFill>
              <a:schemeClr val="lt1"/>
            </a:solidFill>
          </a:ln>
          <a:effectLst/>
          <a:sp3d contourW="25400">
            <a:contourClr>
              <a:schemeClr val="lt1"/>
            </a:contourClr>
          </a:sp3d>
        </c:spPr>
      </c:pivotFmt>
      <c:pivotFmt>
        <c:idx val="26"/>
        <c:spPr>
          <a:solidFill>
            <a:schemeClr val="accent1">
              <a:tint val="86000"/>
            </a:schemeClr>
          </a:solidFill>
          <a:ln w="25400">
            <a:solidFill>
              <a:schemeClr val="lt1"/>
            </a:solidFill>
          </a:ln>
          <a:effectLst/>
          <a:sp3d contourW="25400">
            <a:contourClr>
              <a:schemeClr val="lt1"/>
            </a:contourClr>
          </a:sp3d>
        </c:spPr>
        <c:dLbl>
          <c:idx val="0"/>
          <c:layout>
            <c:manualLayout>
              <c:x val="0.24920380766757522"/>
              <c:y val="-0.1172297766088727"/>
            </c:manualLayout>
          </c:layout>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27"/>
        <c:spPr>
          <a:solidFill>
            <a:schemeClr val="accent1">
              <a:tint val="58000"/>
            </a:schemeClr>
          </a:solidFill>
          <a:ln w="25400">
            <a:solidFill>
              <a:schemeClr val="lt1"/>
            </a:solidFill>
          </a:ln>
          <a:effectLst/>
          <a:sp3d contourW="25400">
            <a:contourClr>
              <a:schemeClr val="lt1"/>
            </a:contourClr>
          </a:sp3d>
        </c:spPr>
      </c:pivotFmt>
      <c:pivotFmt>
        <c:idx val="28"/>
        <c:spPr>
          <a:solidFill>
            <a:schemeClr val="accent1">
              <a:tint val="70000"/>
            </a:schemeClr>
          </a:solidFill>
          <a:ln w="25400">
            <a:solidFill>
              <a:schemeClr val="lt1"/>
            </a:solidFill>
          </a:ln>
          <a:effectLst/>
          <a:sp3d contourW="25400">
            <a:contourClr>
              <a:schemeClr val="lt1"/>
            </a:contourClr>
          </a:sp3d>
        </c:spPr>
        <c:dLbl>
          <c:idx val="0"/>
          <c:layout>
            <c:manualLayout>
              <c:x val="-0.14734812274639461"/>
              <c:y val="0.11055774532757161"/>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
        <c:idx val="29"/>
        <c:spPr>
          <a:solidFill>
            <a:schemeClr val="accent1"/>
          </a:solidFill>
          <a:ln w="25400">
            <a:solidFill>
              <a:schemeClr val="lt1"/>
            </a:solidFill>
          </a:ln>
          <a:effectLst/>
          <a:sp3d contourW="25400">
            <a:contourClr>
              <a:schemeClr val="lt1"/>
            </a:contourClr>
          </a:sp3d>
        </c:spPr>
        <c:dLbl>
          <c:idx val="0"/>
          <c:layout>
            <c:manualLayout>
              <c:x val="-0.19728276411138276"/>
              <c:y val="-2.0364530560494788E-2"/>
            </c:manualLayout>
          </c:layout>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Lst>
        </c:dLbl>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187907246960769E-2"/>
          <c:y val="0.2887636250118254"/>
          <c:w val="0.83887372982788388"/>
          <c:h val="0.70216380490315888"/>
        </c:manualLayout>
      </c:layout>
      <c:pie3DChart>
        <c:varyColors val="1"/>
        <c:ser>
          <c:idx val="0"/>
          <c:order val="0"/>
          <c:tx>
            <c:strRef>
              <c:f>'TD-A&amp;B'!$B$31</c:f>
              <c:strCache>
                <c:ptCount val="1"/>
                <c:pt idx="0">
                  <c:v>Total</c:v>
                </c:pt>
              </c:strCache>
            </c:strRef>
          </c:tx>
          <c:dPt>
            <c:idx val="0"/>
            <c:bubble3D val="0"/>
            <c:spPr>
              <a:solidFill>
                <a:schemeClr val="accent1">
                  <a:shade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F0D4-475D-9E7B-C0269BA7E717}"/>
              </c:ext>
            </c:extLst>
          </c:dPt>
          <c:dPt>
            <c:idx val="1"/>
            <c:bubble3D val="0"/>
            <c:spPr>
              <a:solidFill>
                <a:schemeClr val="accent1">
                  <a:shade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F0D4-475D-9E7B-C0269BA7E717}"/>
              </c:ext>
            </c:extLst>
          </c:dPt>
          <c:dPt>
            <c:idx val="2"/>
            <c:bubble3D val="0"/>
            <c:spPr>
              <a:solidFill>
                <a:schemeClr val="accent1">
                  <a:tint val="8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F0D4-475D-9E7B-C0269BA7E717}"/>
              </c:ext>
            </c:extLst>
          </c:dPt>
          <c:dPt>
            <c:idx val="3"/>
            <c:bubble3D val="0"/>
            <c:spPr>
              <a:solidFill>
                <a:schemeClr val="accent1">
                  <a:tint val="58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F0D4-475D-9E7B-C0269BA7E717}"/>
              </c:ext>
            </c:extLst>
          </c:dPt>
          <c:dPt>
            <c:idx val="4"/>
            <c:bubble3D val="0"/>
            <c:spPr>
              <a:solidFill>
                <a:schemeClr val="accent1">
                  <a:tint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F0D4-475D-9E7B-C0269BA7E717}"/>
              </c:ext>
            </c:extLst>
          </c:dPt>
          <c:dPt>
            <c:idx val="5"/>
            <c:bubble3D val="0"/>
            <c:spPr>
              <a:solidFill>
                <a:schemeClr val="accent1">
                  <a:tint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F0D4-475D-9E7B-C0269BA7E717}"/>
              </c:ext>
            </c:extLst>
          </c:dPt>
          <c:dLbls>
            <c:dLbl>
              <c:idx val="0"/>
              <c:layout>
                <c:manualLayout>
                  <c:x val="-0.31108753714108722"/>
                  <c:y val="2.00379000221325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0D4-475D-9E7B-C0269BA7E717}"/>
                </c:ext>
              </c:extLst>
            </c:dLbl>
            <c:dLbl>
              <c:idx val="2"/>
              <c:layout>
                <c:manualLayout>
                  <c:x val="0.20465645400640364"/>
                  <c:y val="0.17000922460044232"/>
                </c:manualLayout>
              </c:layout>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0D4-475D-9E7B-C0269BA7E717}"/>
                </c:ext>
              </c:extLst>
            </c:dLbl>
            <c:dLbl>
              <c:idx val="4"/>
              <c:layout>
                <c:manualLayout>
                  <c:x val="-0.14734812274639461"/>
                  <c:y val="0.1105577453275716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0D4-475D-9E7B-C0269BA7E717}"/>
                </c:ext>
              </c:extLst>
            </c:dLbl>
            <c:dLbl>
              <c:idx val="5"/>
              <c:layout>
                <c:manualLayout>
                  <c:x val="-0.19728276411138276"/>
                  <c:y val="-2.036453056049478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0D4-475D-9E7B-C0269BA7E717}"/>
                </c:ext>
              </c:extLst>
            </c:dLbl>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'TD-A&amp;B'!$B$31</c:f>
              <c:strCache>
                <c:ptCount val="6"/>
                <c:pt idx="0">
                  <c:v>Número de días atendidos 
1</c:v>
                </c:pt>
                <c:pt idx="1">
                  <c:v> Número de días atendidos 
2</c:v>
                </c:pt>
                <c:pt idx="2">
                  <c:v> Número de días atendidos 
3</c:v>
                </c:pt>
                <c:pt idx="3">
                  <c:v> Número de días atendidos 
4</c:v>
                </c:pt>
                <c:pt idx="4">
                  <c:v>Número de días atendidos 
5</c:v>
                </c:pt>
                <c:pt idx="5">
                  <c:v>Número de días atendidos 
6</c:v>
                </c:pt>
              </c:strCache>
            </c:strRef>
          </c:cat>
          <c:val>
            <c:numRef>
              <c:f>'TD-A&amp;B'!$B$31</c:f>
              <c:numCache>
                <c:formatCode>General</c:formatCode>
                <c:ptCount val="6"/>
                <c:pt idx="0">
                  <c:v>1</c:v>
                </c:pt>
                <c:pt idx="1">
                  <c:v>4</c:v>
                </c:pt>
                <c:pt idx="2">
                  <c:v>7</c:v>
                </c:pt>
                <c:pt idx="3">
                  <c:v>97</c:v>
                </c:pt>
              </c:numCache>
            </c:numRef>
          </c:val>
          <c:extLst>
            <c:ext xmlns:c16="http://schemas.microsoft.com/office/drawing/2014/chart" uri="{C3380CC4-5D6E-409C-BE32-E72D297353CC}">
              <c16:uniqueId val="{0000000C-F0D4-475D-9E7B-C0269BA7E717}"/>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latin typeface="+mn-lt"/>
        </a:defRPr>
      </a:pPr>
      <a:endParaRPr lang="es-EC"/>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pivotSource>
    <c:name>[1. Batalla de Pichincha-24may_2022_QT_Matriz_Encuestas-vr1 (1) (1).xlsx]TD-A&amp;B!TablaDinámica4</c:name>
    <c:fmtId val="208"/>
  </c:pivotSource>
  <c:chart>
    <c:title>
      <c:tx>
        <c:strRef>
          <c:f>'TD-A&amp;B'!$B$52</c:f>
          <c:strCache>
            <c:ptCount val="1"/>
            <c:pt idx="0">
              <c:v> Número total de visitantes </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ivotFmts>
      <c:pivotFmt>
        <c:idx val="0"/>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solidFill>
              <a:schemeClr val="accent1">
                <a:lumMod val="20000"/>
                <a:lumOff val="80000"/>
              </a:schemeClr>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tint val="77000"/>
            </a:schemeClr>
          </a:solidFill>
          <a:ln>
            <a:noFill/>
          </a:ln>
          <a:effectLst/>
        </c:spPr>
        <c:dLbl>
          <c:idx val="0"/>
          <c:layout>
            <c:manualLayout>
              <c:x val="3.9197530864197534E-2"/>
              <c:y val="-3.35978835978836E-3"/>
            </c:manualLayout>
          </c:layout>
          <c:spPr>
            <a:solidFill>
              <a:schemeClr val="accent1">
                <a:lumMod val="20000"/>
                <a:lumOff val="80000"/>
              </a:schemeClr>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tint val="77000"/>
            </a:schemeClr>
          </a:solidFill>
          <a:ln>
            <a:noFill/>
          </a:ln>
          <a:effectLst/>
        </c:spPr>
        <c:dLbl>
          <c:idx val="0"/>
          <c:layout>
            <c:manualLayout>
              <c:x val="4.44238683127572E-2"/>
              <c:y val="-3.35978835978836E-3"/>
            </c:manualLayout>
          </c:layout>
          <c:spPr>
            <a:solidFill>
              <a:schemeClr val="accent1">
                <a:lumMod val="20000"/>
                <a:lumOff val="80000"/>
              </a:schemeClr>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5"/>
      </c:pivotFmt>
      <c:pivotFmt>
        <c:idx val="6"/>
        <c:spPr>
          <a:solidFill>
            <a:schemeClr val="accent1"/>
          </a:solidFill>
          <a:ln>
            <a:noFill/>
          </a:ln>
          <a:effectLst/>
        </c:spPr>
        <c:marker>
          <c:symbol val="circle"/>
          <c:size val="5"/>
          <c:spPr>
            <a:solidFill>
              <a:schemeClr val="accent1">
                <a:shade val="76000"/>
              </a:schemeClr>
            </a:solidFill>
            <a:ln w="9525">
              <a:solidFill>
                <a:schemeClr val="accent1">
                  <a:shade val="76000"/>
                </a:schemeClr>
              </a:solidFill>
            </a:ln>
            <a:effectLst/>
          </c:spPr>
        </c:marker>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hade val="76000"/>
              </a:schemeClr>
            </a:solidFill>
            <a:round/>
          </a:ln>
          <a:effectLst/>
        </c:spPr>
        <c:marker>
          <c:symbol val="circle"/>
          <c:size val="5"/>
          <c:spPr>
            <a:solidFill>
              <a:schemeClr val="accent1">
                <a:shade val="76000"/>
              </a:schemeClr>
            </a:solidFill>
            <a:ln w="9525">
              <a:solidFill>
                <a:schemeClr val="accent1">
                  <a:shade val="76000"/>
                </a:schemeClr>
              </a:solidFill>
            </a:ln>
            <a:effectLst/>
          </c:spPr>
        </c:marker>
        <c:dLbl>
          <c:idx val="0"/>
          <c:layout>
            <c:manualLayout>
              <c:x val="-3.7890946502057612E-2"/>
              <c:y val="-5.3756613756613877E-2"/>
            </c:manualLayout>
          </c:layout>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hade val="76000"/>
              </a:schemeClr>
            </a:solidFill>
            <a:round/>
          </a:ln>
          <a:effectLst/>
        </c:spPr>
        <c:marker>
          <c:symbol val="circle"/>
          <c:size val="5"/>
          <c:spPr>
            <a:solidFill>
              <a:schemeClr val="accent1">
                <a:shade val="76000"/>
              </a:schemeClr>
            </a:solidFill>
            <a:ln w="9525">
              <a:solidFill>
                <a:schemeClr val="accent1">
                  <a:shade val="76000"/>
                </a:schemeClr>
              </a:solidFill>
            </a:ln>
            <a:effectLst/>
          </c:spPr>
        </c:marker>
        <c:dLbl>
          <c:idx val="0"/>
          <c:layout>
            <c:manualLayout>
              <c:x val="-5.6183127572016558E-2"/>
              <c:y val="-3.0797704187019792E-17"/>
            </c:manualLayout>
          </c:layout>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hade val="76000"/>
              </a:schemeClr>
            </a:solidFill>
            <a:round/>
          </a:ln>
          <a:effectLst/>
        </c:spPr>
        <c:marker>
          <c:symbol val="circle"/>
          <c:size val="5"/>
          <c:spPr>
            <a:solidFill>
              <a:schemeClr val="accent1">
                <a:shade val="76000"/>
              </a:schemeClr>
            </a:solidFill>
            <a:ln w="9525">
              <a:solidFill>
                <a:schemeClr val="accent1">
                  <a:shade val="76000"/>
                </a:schemeClr>
              </a:solidFill>
            </a:ln>
            <a:effectLst/>
          </c:spPr>
        </c:marker>
        <c:dLbl>
          <c:idx val="0"/>
          <c:layout>
            <c:manualLayout>
              <c:x val="-9.2767489711934256E-2"/>
              <c:y val="7.0569295183481373E-2"/>
            </c:manualLayout>
          </c:layout>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tint val="77000"/>
            </a:schemeClr>
          </a:solidFill>
          <a:ln>
            <a:noFill/>
          </a:ln>
          <a:effectLst/>
        </c:spPr>
        <c:dLbl>
          <c:idx val="0"/>
          <c:layout>
            <c:manualLayout>
              <c:x val="4.8343621399176952E-2"/>
              <c:y val="-2.0158730158730282E-2"/>
            </c:manualLayout>
          </c:layout>
          <c:spPr>
            <a:solidFill>
              <a:schemeClr val="accent1">
                <a:lumMod val="20000"/>
                <a:lumOff val="80000"/>
              </a:schemeClr>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hade val="76000"/>
              </a:schemeClr>
            </a:solidFill>
            <a:round/>
          </a:ln>
          <a:effectLst/>
        </c:spPr>
        <c:marker>
          <c:symbol val="circle"/>
          <c:size val="5"/>
          <c:spPr>
            <a:solidFill>
              <a:schemeClr val="accent1">
                <a:shade val="76000"/>
              </a:schemeClr>
            </a:solidFill>
            <a:ln w="9525">
              <a:solidFill>
                <a:schemeClr val="accent1">
                  <a:shade val="76000"/>
                </a:schemeClr>
              </a:solidFill>
            </a:ln>
            <a:effectLst/>
          </c:spPr>
        </c:marker>
        <c:dLbl>
          <c:idx val="0"/>
          <c:layout>
            <c:manualLayout>
              <c:x val="-4.7037037037037085E-2"/>
              <c:y val="-4.0317460317460314E-2"/>
            </c:manualLayout>
          </c:layout>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2"/>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5400" cap="flat" cmpd="sng" algn="ctr">
            <a:solidFill>
              <a:schemeClr val="accent4"/>
            </a:solidFill>
            <a:prstDash val="solid"/>
            <a:round/>
          </a:ln>
          <a:effectLst/>
        </c:spPr>
        <c:marker>
          <c:spPr>
            <a:solidFill>
              <a:schemeClr val="accent1"/>
            </a:solidFill>
            <a:ln w="9525">
              <a:solidFill>
                <a:schemeClr val="accent1"/>
              </a:solidFill>
            </a:ln>
            <a:effectLst/>
          </c:spPr>
        </c:marker>
        <c:dLbl>
          <c:idx val="0"/>
          <c:spPr>
            <a:solidFill>
              <a:schemeClr val="accent4"/>
            </a:solidFill>
            <a:ln w="38100" cap="flat" cmpd="sng" algn="ctr">
              <a:solidFill>
                <a:schemeClr val="lt1"/>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9525" cap="flat" cmpd="sng" algn="ctr">
            <a:solidFill>
              <a:schemeClr val="accent5">
                <a:shade val="95000"/>
                <a:satMod val="105000"/>
              </a:schemeClr>
            </a:solidFill>
            <a:prstDash val="solid"/>
            <a:round/>
          </a:ln>
          <a:effectLst>
            <a:outerShdw blurRad="40000" dist="23000" dir="5400000" rotWithShape="0">
              <a:srgbClr val="000000">
                <a:alpha val="35000"/>
              </a:srgbClr>
            </a:outerShdw>
          </a:effectLst>
        </c:spPr>
        <c:marker>
          <c:spPr>
            <a:solidFill>
              <a:schemeClr val="accent1"/>
            </a:solidFill>
            <a:ln w="9525">
              <a:solidFill>
                <a:schemeClr val="accent1"/>
              </a:solidFill>
            </a:ln>
            <a:effectLst/>
          </c:spPr>
        </c:marker>
        <c:dLbl>
          <c:idx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circle"/>
          <c:size val="5"/>
          <c:spPr>
            <a:solidFill>
              <a:schemeClr val="lt1"/>
            </a:solidFill>
            <a:ln w="25400" cap="flat" cmpd="sng" algn="ctr">
              <a:solidFill>
                <a:schemeClr val="accent4"/>
              </a:solidFill>
              <a:prstDash val="solid"/>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circle"/>
          <c:size val="5"/>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marker>
      </c:pivotFmt>
      <c:pivotFmt>
        <c:idx val="18"/>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marker>
          <c:symbol val="none"/>
        </c:marker>
        <c:dLbl>
          <c:idx val="0"/>
          <c:spPr>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circle"/>
          <c:size val="5"/>
          <c:spPr>
            <a:solidFill>
              <a:schemeClr val="lt1"/>
            </a:solidFill>
            <a:ln w="25400" cap="flat" cmpd="sng" algn="ctr">
              <a:solidFill>
                <a:schemeClr val="accent4"/>
              </a:solidFill>
              <a:prstDash val="solid"/>
            </a:ln>
            <a:effectLst/>
          </c:spPr>
        </c:marker>
        <c:dLbl>
          <c:idx val="0"/>
          <c:layout>
            <c:manualLayout>
              <c:x val="-9.0177127938356472E-2"/>
              <c:y val="1.8592303957330306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circle"/>
          <c:size val="5"/>
          <c:spPr>
            <a:solidFill>
              <a:schemeClr val="lt1"/>
            </a:solidFill>
            <a:ln w="25400" cap="flat" cmpd="sng" algn="ctr">
              <a:solidFill>
                <a:schemeClr val="accent4"/>
              </a:solidFill>
              <a:prstDash val="solid"/>
            </a:ln>
            <a:effectLst/>
          </c:spPr>
        </c:marker>
        <c:dLbl>
          <c:idx val="0"/>
          <c:layout>
            <c:manualLayout>
              <c:x val="-9.3558770236044891E-2"/>
              <c:y val="3.718460791466095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w="38100" cap="flat" cmpd="sng" algn="ctr">
            <a:solidFill>
              <a:schemeClr val="lt1"/>
            </a:solidFill>
            <a:prstDash val="solid"/>
          </a:ln>
          <a:effectLst>
            <a:outerShdw blurRad="40000" dist="20000" dir="5400000" rotWithShape="0">
              <a:srgbClr val="000000">
                <a:alpha val="38000"/>
              </a:srgbClr>
            </a:outerShdw>
          </a:effectLst>
        </c:spPr>
        <c:dLbl>
          <c:idx val="0"/>
          <c:layout>
            <c:manualLayout>
              <c:x val="7.8904986946061913E-3"/>
              <c:y val="-2.478973860977389E-2"/>
            </c:manualLayout>
          </c:layout>
          <c:spPr>
            <a:solidFill>
              <a:schemeClr val="accent5"/>
            </a:solidFill>
            <a:ln w="38100" cap="flat" cmpd="sng" algn="ctr">
              <a:solidFill>
                <a:schemeClr val="lt1"/>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5"/>
          </a:solidFill>
          <a:ln w="38100" cap="flat" cmpd="sng" algn="ctr">
            <a:solidFill>
              <a:schemeClr val="lt1"/>
            </a:solidFill>
            <a:prstDash val="solid"/>
          </a:ln>
          <a:effectLst>
            <a:outerShdw blurRad="40000" dist="20000" dir="5400000" rotWithShape="0">
              <a:srgbClr val="000000">
                <a:alpha val="38000"/>
              </a:srgbClr>
            </a:outerShdw>
          </a:effectLst>
        </c:spPr>
        <c:marker>
          <c:symbol val="none"/>
        </c:marker>
        <c:dLbl>
          <c:idx val="0"/>
          <c:spPr>
            <a:solidFill>
              <a:schemeClr val="accent5"/>
            </a:solidFill>
            <a:ln w="38100" cap="flat" cmpd="sng" algn="ctr">
              <a:solidFill>
                <a:schemeClr val="lt1"/>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circle"/>
          <c:size val="5"/>
          <c:spPr>
            <a:solidFill>
              <a:schemeClr val="lt1"/>
            </a:solidFill>
            <a:ln w="25400" cap="flat" cmpd="sng" algn="ctr">
              <a:solidFill>
                <a:schemeClr val="accent4"/>
              </a:solidFill>
              <a:prstDash val="solid"/>
            </a:ln>
            <a:effectLst/>
          </c:spPr>
        </c:marker>
      </c:pivotFmt>
      <c:pivotFmt>
        <c:idx val="24"/>
        <c:spPr>
          <a:solidFill>
            <a:schemeClr val="accent1"/>
          </a:solidFill>
          <a:ln w="28575" cap="rnd">
            <a:solidFill>
              <a:schemeClr val="accent1"/>
            </a:solidFill>
            <a:round/>
          </a:ln>
          <a:effectLst/>
        </c:spPr>
        <c:marker>
          <c:symbol val="circle"/>
          <c:size val="5"/>
          <c:spPr>
            <a:solidFill>
              <a:schemeClr val="lt1"/>
            </a:solidFill>
            <a:ln w="25400" cap="flat" cmpd="sng" algn="ctr">
              <a:solidFill>
                <a:schemeClr val="accent4"/>
              </a:solidFill>
              <a:prstDash val="solid"/>
            </a:ln>
            <a:effectLst/>
          </c:spPr>
        </c:marker>
      </c:pivotFmt>
      <c:pivotFmt>
        <c:idx val="25"/>
        <c:spPr>
          <a:solidFill>
            <a:schemeClr val="accent1"/>
          </a:solidFill>
          <a:ln w="28575" cap="rnd">
            <a:solidFill>
              <a:schemeClr val="accent1"/>
            </a:solidFill>
            <a:round/>
          </a:ln>
          <a:effectLst/>
        </c:spPr>
        <c:marker>
          <c:symbol val="circle"/>
          <c:size val="5"/>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marker>
      </c:pivotFmt>
      <c:pivotFmt>
        <c:idx val="26"/>
        <c:spPr>
          <a:solidFill>
            <a:schemeClr val="accent1"/>
          </a:solidFill>
          <a:ln w="28575" cap="rnd">
            <a:solidFill>
              <a:schemeClr val="accent1"/>
            </a:solidFill>
            <a:round/>
          </a:ln>
          <a:effectLst/>
        </c:spPr>
        <c:marker>
          <c:symbol val="circle"/>
          <c:size val="5"/>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marker>
      </c:pivotFmt>
      <c:pivotFmt>
        <c:idx val="27"/>
        <c:spPr>
          <a:solidFill>
            <a:schemeClr val="accent1"/>
          </a:solidFill>
          <a:ln w="28575" cap="rnd">
            <a:solidFill>
              <a:schemeClr val="accent1"/>
            </a:solidFill>
            <a:round/>
          </a:ln>
          <a:effectLst/>
        </c:spPr>
        <c:marker>
          <c:symbol val="circle"/>
          <c:size val="5"/>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marker>
      </c:pivotFmt>
      <c:pivotFmt>
        <c:idx val="28"/>
        <c:spPr>
          <a:solidFill>
            <a:schemeClr val="accent1"/>
          </a:solidFill>
          <a:ln w="28575" cap="rnd">
            <a:solidFill>
              <a:schemeClr val="accent1"/>
            </a:solidFill>
            <a:round/>
          </a:ln>
          <a:effectLst/>
        </c:spPr>
        <c:marker>
          <c:symbol val="circle"/>
          <c:size val="5"/>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marker>
      </c:pivotFmt>
      <c:pivotFmt>
        <c:idx val="29"/>
        <c:spPr>
          <a:solidFill>
            <a:schemeClr val="accent1"/>
          </a:solidFill>
          <a:ln>
            <a:noFill/>
          </a:ln>
          <a:effectLst/>
        </c:spPr>
        <c:marker>
          <c:symbol val="none"/>
        </c:marker>
        <c:dLbl>
          <c:idx val="0"/>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2157716049382713E-2"/>
          <c:y val="0.16650793650793652"/>
          <c:w val="0.8999495884773665"/>
          <c:h val="0.68909576719576715"/>
        </c:manualLayout>
      </c:layout>
      <c:barChart>
        <c:barDir val="col"/>
        <c:grouping val="clustered"/>
        <c:varyColors val="0"/>
        <c:ser>
          <c:idx val="0"/>
          <c:order val="0"/>
          <c:tx>
            <c:strRef>
              <c:f>'TD-A&amp;B'!$B$52</c:f>
              <c:strCache>
                <c:ptCount val="1"/>
                <c:pt idx="0">
                  <c:v>Total</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573F-4422-A052-EDC95A8DBB5C}"/>
              </c:ext>
            </c:extLst>
          </c:dPt>
          <c:dPt>
            <c:idx val="1"/>
            <c:invertIfNegative val="0"/>
            <c:bubble3D val="0"/>
            <c:extLst>
              <c:ext xmlns:c16="http://schemas.microsoft.com/office/drawing/2014/chart" uri="{C3380CC4-5D6E-409C-BE32-E72D297353CC}">
                <c16:uniqueId val="{00000001-573F-4422-A052-EDC95A8DBB5C}"/>
              </c:ext>
            </c:extLst>
          </c:dPt>
          <c:dPt>
            <c:idx val="2"/>
            <c:invertIfNegative val="0"/>
            <c:bubble3D val="0"/>
            <c:extLst>
              <c:ext xmlns:c16="http://schemas.microsoft.com/office/drawing/2014/chart" uri="{C3380CC4-5D6E-409C-BE32-E72D297353CC}">
                <c16:uniqueId val="{00000002-573F-4422-A052-EDC95A8DBB5C}"/>
              </c:ext>
            </c:extLst>
          </c:dPt>
          <c:dPt>
            <c:idx val="3"/>
            <c:invertIfNegative val="0"/>
            <c:bubble3D val="0"/>
            <c:extLst>
              <c:ext xmlns:c16="http://schemas.microsoft.com/office/drawing/2014/chart" uri="{C3380CC4-5D6E-409C-BE32-E72D297353CC}">
                <c16:uniqueId val="{00000003-573F-4422-A052-EDC95A8DBB5C}"/>
              </c:ext>
            </c:extLst>
          </c:dPt>
          <c:dLbls>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'TD-A&amp;B'!$B$52</c:f>
              <c:multiLvlStrCache>
                <c:ptCount val="4"/>
                <c:lvl>
                  <c:pt idx="0">
                    <c:v>URBANA</c:v>
                  </c:pt>
                  <c:pt idx="1">
                    <c:v>RURAL</c:v>
                  </c:pt>
                  <c:pt idx="2">
                    <c:v>URBANA</c:v>
                  </c:pt>
                  <c:pt idx="3">
                    <c:v>RURAL</c:v>
                  </c:pt>
                </c:lvl>
                <c:lvl>
                  <c:pt idx="0">
                    <c:v>RESTAURANTE</c:v>
                  </c:pt>
                  <c:pt idx="2">
                    <c:v>CAFETERÍA</c:v>
                  </c:pt>
                </c:lvl>
              </c:multiLvlStrCache>
            </c:multiLvlStrRef>
          </c:cat>
          <c:val>
            <c:numRef>
              <c:f>'TD-A&amp;B'!$B$52</c:f>
              <c:numCache>
                <c:formatCode>#,##0</c:formatCode>
                <c:ptCount val="4"/>
                <c:pt idx="0">
                  <c:v>52994</c:v>
                </c:pt>
                <c:pt idx="1">
                  <c:v>11168</c:v>
                </c:pt>
                <c:pt idx="2">
                  <c:v>2820</c:v>
                </c:pt>
                <c:pt idx="3">
                  <c:v>4320</c:v>
                </c:pt>
              </c:numCache>
            </c:numRef>
          </c:val>
          <c:extLst>
            <c:ext xmlns:c16="http://schemas.microsoft.com/office/drawing/2014/chart" uri="{C3380CC4-5D6E-409C-BE32-E72D297353CC}">
              <c16:uniqueId val="{00000004-573F-4422-A052-EDC95A8DBB5C}"/>
            </c:ext>
          </c:extLst>
        </c:ser>
        <c:dLbls>
          <c:showLegendKey val="0"/>
          <c:showVal val="0"/>
          <c:showCatName val="0"/>
          <c:showSerName val="0"/>
          <c:showPercent val="0"/>
          <c:showBubbleSize val="0"/>
        </c:dLbls>
        <c:gapWidth val="219"/>
        <c:axId val="131549184"/>
        <c:axId val="93800704"/>
      </c:barChart>
      <c:catAx>
        <c:axId val="13154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3800704"/>
        <c:crosses val="autoZero"/>
        <c:auto val="1"/>
        <c:lblAlgn val="ctr"/>
        <c:lblOffset val="100"/>
        <c:noMultiLvlLbl val="0"/>
      </c:catAx>
      <c:valAx>
        <c:axId val="93800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1549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pivotSource>
    <c:name>[1. Batalla de Pichincha-24may_2022_QT_Matriz_Encuestas-vr1 (1) (1).xlsx]TD-A&amp;B!TablaDinámica5</c:name>
    <c:fmtId val="263"/>
  </c:pivotSource>
  <c:chart>
    <c:title>
      <c:tx>
        <c:strRef>
          <c:f>'TD-A&amp;B'!$B$103</c:f>
          <c:strCache>
            <c:ptCount val="1"/>
            <c:pt idx="0">
              <c:v> Ventas estimadas totales (valor): US$</c:v>
            </c:pt>
          </c:strCache>
        </c:strRef>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s-EC"/>
        </a:p>
      </c:txPr>
    </c:title>
    <c:autoTitleDeleted val="0"/>
    <c:pivotFmts>
      <c:pivotFmt>
        <c:idx val="0"/>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1"/>
        <c:spPr>
          <a:solidFill>
            <a:schemeClr val="accent1"/>
          </a:solidFill>
          <a:ln>
            <a:noFill/>
          </a:ln>
          <a:effectLst/>
        </c:spPr>
        <c:marker>
          <c:symbol val="none"/>
        </c:marker>
      </c:pivotFmt>
      <c:pivotFmt>
        <c:idx val="2"/>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3"/>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4"/>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1"/>
          <c:showPercent val="1"/>
          <c:showBubbleSize val="1"/>
          <c:extLst>
            <c:ext xmlns:c15="http://schemas.microsoft.com/office/drawing/2012/chart" uri="{CE6537A1-D6FC-4f65-9D91-7224C49458BB}"/>
          </c:extLst>
        </c:dLbl>
      </c:pivotFmt>
      <c:pivotFmt>
        <c:idx val="5"/>
        <c:dLbl>
          <c:idx val="0"/>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1"/>
          <c:showVal val="1"/>
          <c:showCatName val="1"/>
          <c:showSerName val="1"/>
          <c:showPercent val="1"/>
          <c:showBubbleSize val="1"/>
          <c:extLst>
            <c:ext xmlns:c15="http://schemas.microsoft.com/office/drawing/2012/chart" uri="{CE6537A1-D6FC-4f65-9D91-7224C49458BB}"/>
          </c:extLst>
        </c:dLbl>
      </c:pivotFmt>
      <c:pivotFmt>
        <c:idx val="6"/>
        <c:spPr>
          <a:solidFill>
            <a:schemeClr val="accent1">
              <a:tint val="77000"/>
            </a:schemeClr>
          </a:solidFill>
          <a:ln>
            <a:noFill/>
          </a:ln>
          <a:effectLst/>
        </c:spPr>
        <c:dLbl>
          <c:idx val="0"/>
          <c:layout>
            <c:manualLayout>
              <c:x val="0"/>
              <c:y val="-4.0317460317460314E-2"/>
            </c:manualLayout>
          </c:layout>
          <c:spPr>
            <a:solidFill>
              <a:schemeClr val="accent1">
                <a:lumMod val="20000"/>
                <a:lumOff val="80000"/>
              </a:schemeClr>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7"/>
      </c:pivotFmt>
      <c:pivotFmt>
        <c:idx val="8"/>
        <c:spPr>
          <a:solidFill>
            <a:schemeClr val="accent1"/>
          </a:solidFill>
          <a:ln>
            <a:noFill/>
          </a:ln>
          <a:effectLst/>
        </c:spPr>
        <c:marker>
          <c:symbol val="circle"/>
          <c:size val="5"/>
          <c:spPr>
            <a:solidFill>
              <a:schemeClr val="accent1">
                <a:shade val="76000"/>
              </a:schemeClr>
            </a:solidFill>
            <a:ln w="9525">
              <a:solidFill>
                <a:schemeClr val="accent1">
                  <a:shade val="76000"/>
                </a:schemeClr>
              </a:solidFill>
            </a:ln>
            <a:effectLst/>
          </c:spPr>
        </c:marker>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solidFill>
              <a:schemeClr val="accent1">
                <a:lumMod val="20000"/>
                <a:lumOff val="80000"/>
              </a:schemeClr>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tint val="77000"/>
            </a:schemeClr>
          </a:solidFill>
          <a:ln>
            <a:noFill/>
          </a:ln>
          <a:effectLst/>
        </c:spPr>
        <c:dLbl>
          <c:idx val="0"/>
          <c:layout>
            <c:manualLayout>
              <c:x val="0"/>
              <c:y val="-3.3597883597883599E-2"/>
            </c:manualLayout>
          </c:layout>
          <c:spPr>
            <a:solidFill>
              <a:schemeClr val="accent1">
                <a:lumMod val="20000"/>
                <a:lumOff val="80000"/>
              </a:schemeClr>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1"/>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pivotFmt>
      <c:pivotFmt>
        <c:idx val="12"/>
        <c:spPr>
          <a:solidFill>
            <a:schemeClr val="accent1"/>
          </a:solidFill>
          <a:ln>
            <a:noFill/>
          </a:ln>
          <a:effectLst/>
        </c:spPr>
        <c:marker>
          <c:symbol val="none"/>
        </c:marker>
        <c:dLbl>
          <c:idx val="0"/>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3"/>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marker>
          <c:symbol val="none"/>
        </c:marker>
        <c:dLbl>
          <c:idx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solidFill>
              <a:schemeClr val="lt1"/>
            </a:solidFill>
            <a:ln w="25400" cap="flat" cmpd="sng" algn="ctr">
              <a:solidFill>
                <a:schemeClr val="accent5"/>
              </a:solidFill>
              <a:prstDash val="solid"/>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'TD-A&amp;B'!$B$103</c:f>
              <c:strCache>
                <c:ptCount val="1"/>
                <c:pt idx="0">
                  <c:v>Total</c:v>
                </c:pt>
              </c:strCache>
            </c:strRef>
          </c:tx>
          <c:spPr>
            <a:solidFill>
              <a:schemeClr val="accent1"/>
            </a:solidFill>
            <a:ln>
              <a:noFill/>
            </a:ln>
            <a:effectLst/>
          </c:spPr>
          <c:invertIfNegative val="0"/>
          <c:dLbls>
            <c:spPr>
              <a:solidFill>
                <a:schemeClr val="lt1"/>
              </a:solidFill>
              <a:ln w="25400" cap="flat" cmpd="sng" algn="ctr">
                <a:solidFill>
                  <a:schemeClr val="accent5"/>
                </a:solidFill>
                <a:prstDash val="solid"/>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'TD-A&amp;B'!$B$103</c:f>
              <c:multiLvlStrCache>
                <c:ptCount val="4"/>
                <c:lvl>
                  <c:pt idx="0">
                    <c:v>URBANA</c:v>
                  </c:pt>
                  <c:pt idx="1">
                    <c:v>RURAL</c:v>
                  </c:pt>
                  <c:pt idx="2">
                    <c:v>URBANA</c:v>
                  </c:pt>
                  <c:pt idx="3">
                    <c:v>RURAL</c:v>
                  </c:pt>
                </c:lvl>
                <c:lvl>
                  <c:pt idx="0">
                    <c:v>RESTAURANTE</c:v>
                  </c:pt>
                  <c:pt idx="2">
                    <c:v>CAFETERÍA</c:v>
                  </c:pt>
                </c:lvl>
              </c:multiLvlStrCache>
            </c:multiLvlStrRef>
          </c:cat>
          <c:val>
            <c:numRef>
              <c:f>'TD-A&amp;B'!$B$103</c:f>
              <c:numCache>
                <c:formatCode>"$"#,##0.00</c:formatCode>
                <c:ptCount val="4"/>
                <c:pt idx="0">
                  <c:v>594844</c:v>
                </c:pt>
                <c:pt idx="1">
                  <c:v>124740</c:v>
                </c:pt>
                <c:pt idx="2">
                  <c:v>26248</c:v>
                </c:pt>
                <c:pt idx="3">
                  <c:v>10080</c:v>
                </c:pt>
              </c:numCache>
            </c:numRef>
          </c:val>
          <c:extLst>
            <c:ext xmlns:c16="http://schemas.microsoft.com/office/drawing/2014/chart" uri="{C3380CC4-5D6E-409C-BE32-E72D297353CC}">
              <c16:uniqueId val="{00000000-1C95-4E7E-9EDB-2B0A15752B75}"/>
            </c:ext>
          </c:extLst>
        </c:ser>
        <c:dLbls>
          <c:showLegendKey val="0"/>
          <c:showVal val="0"/>
          <c:showCatName val="0"/>
          <c:showSerName val="0"/>
          <c:showPercent val="0"/>
          <c:showBubbleSize val="0"/>
        </c:dLbls>
        <c:gapWidth val="150"/>
        <c:axId val="132438528"/>
        <c:axId val="93804160"/>
      </c:barChart>
      <c:catAx>
        <c:axId val="1324385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crossAx val="93804160"/>
        <c:crosses val="autoZero"/>
        <c:auto val="1"/>
        <c:lblAlgn val="ctr"/>
        <c:lblOffset val="100"/>
        <c:noMultiLvlLbl val="0"/>
      </c:catAx>
      <c:valAx>
        <c:axId val="938041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crossAx val="132438528"/>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es-EC"/>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0.15563</cdr:x>
      <cdr:y>0.4914</cdr:y>
    </cdr:from>
    <cdr:to>
      <cdr:x>0.32398</cdr:x>
      <cdr:y>0.56085</cdr:y>
    </cdr:to>
    <cdr:sp macro="" textlink="">
      <cdr:nvSpPr>
        <cdr:cNvPr id="2" name="Rectangle 1">
          <a:extLst xmlns:a="http://schemas.openxmlformats.org/drawingml/2006/main">
            <a:ext uri="{FF2B5EF4-FFF2-40B4-BE49-F238E27FC236}">
              <a16:creationId xmlns:a16="http://schemas.microsoft.com/office/drawing/2014/main" id="{6478C3A2-4454-45A1-9E24-449002E3EA5A}"/>
            </a:ext>
          </a:extLst>
        </cdr:cNvPr>
        <cdr:cNvSpPr/>
      </cdr:nvSpPr>
      <cdr:spPr>
        <a:xfrm xmlns:a="http://schemas.openxmlformats.org/drawingml/2006/main">
          <a:off x="788028" y="1614598"/>
          <a:ext cx="852410" cy="228192"/>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MX" dirty="0"/>
            <a:t>$9700</a:t>
          </a:r>
        </a:p>
      </cdr:txBody>
    </cdr:sp>
  </cdr:relSizeAnchor>
  <cdr:relSizeAnchor xmlns:cdr="http://schemas.openxmlformats.org/drawingml/2006/chartDrawing">
    <cdr:from>
      <cdr:x>0.46554</cdr:x>
      <cdr:y>0.31353</cdr:y>
    </cdr:from>
    <cdr:to>
      <cdr:x>0.63853</cdr:x>
      <cdr:y>0.39321</cdr:y>
    </cdr:to>
    <cdr:sp macro="" textlink="">
      <cdr:nvSpPr>
        <cdr:cNvPr id="4" name="Rectangle 3">
          <a:extLst xmlns:a="http://schemas.openxmlformats.org/drawingml/2006/main">
            <a:ext uri="{FF2B5EF4-FFF2-40B4-BE49-F238E27FC236}">
              <a16:creationId xmlns:a16="http://schemas.microsoft.com/office/drawing/2014/main" id="{7C2F82F0-552B-4FD9-92A5-EF42FA450508}"/>
            </a:ext>
          </a:extLst>
        </cdr:cNvPr>
        <cdr:cNvSpPr/>
      </cdr:nvSpPr>
      <cdr:spPr>
        <a:xfrm xmlns:a="http://schemas.openxmlformats.org/drawingml/2006/main">
          <a:off x="2357180" y="1030159"/>
          <a:ext cx="875903" cy="261805"/>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MX"/>
            <a:t>$13,750</a:t>
          </a:r>
        </a:p>
      </cdr:txBody>
    </cdr:sp>
  </cdr:relSizeAnchor>
  <cdr:relSizeAnchor xmlns:cdr="http://schemas.openxmlformats.org/drawingml/2006/chartDrawing">
    <cdr:from>
      <cdr:x>0.77663</cdr:x>
      <cdr:y>0.4453</cdr:y>
    </cdr:from>
    <cdr:to>
      <cdr:x>0.9544</cdr:x>
      <cdr:y>0.51893</cdr:y>
    </cdr:to>
    <cdr:sp macro="" textlink="">
      <cdr:nvSpPr>
        <cdr:cNvPr id="6" name="Rectangle 3">
          <a:extLst xmlns:a="http://schemas.openxmlformats.org/drawingml/2006/main">
            <a:ext uri="{FF2B5EF4-FFF2-40B4-BE49-F238E27FC236}">
              <a16:creationId xmlns:a16="http://schemas.microsoft.com/office/drawing/2014/main" id="{7C2F82F0-552B-4FD9-92A5-EF42FA450508}"/>
            </a:ext>
          </a:extLst>
        </cdr:cNvPr>
        <cdr:cNvSpPr/>
      </cdr:nvSpPr>
      <cdr:spPr>
        <a:xfrm xmlns:a="http://schemas.openxmlformats.org/drawingml/2006/main">
          <a:off x="3932316" y="1463117"/>
          <a:ext cx="900106" cy="241926"/>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MX" dirty="0"/>
            <a:t>$ 10,900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0D878-E290-4954-B712-987E4CA5C56D}" type="datetimeFigureOut">
              <a:rPr lang="es-EC" smtClean="0"/>
              <a:t>30/5/2022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71658-59B4-4E91-B396-61558BF5F9C6}" type="slidenum">
              <a:rPr lang="es-EC" smtClean="0"/>
              <a:t>‹Nº›</a:t>
            </a:fld>
            <a:endParaRPr lang="es-EC"/>
          </a:p>
        </p:txBody>
      </p:sp>
    </p:spTree>
    <p:extLst>
      <p:ext uri="{BB962C8B-B14F-4D97-AF65-F5344CB8AC3E}">
        <p14:creationId xmlns:p14="http://schemas.microsoft.com/office/powerpoint/2010/main" val="301535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imagen de diapositiva 1">
            <a:extLst>
              <a:ext uri="{FF2B5EF4-FFF2-40B4-BE49-F238E27FC236}">
                <a16:creationId xmlns:a16="http://schemas.microsoft.com/office/drawing/2014/main" id="{838D9C8C-658D-423B-AB3A-4A9BBBCB68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286E2FD2-FC5F-4822-BA87-DE2C4A150E15}"/>
              </a:ext>
            </a:extLst>
          </p:cNvPr>
          <p:cNvSpPr>
            <a:spLocks noGrp="1"/>
          </p:cNvSpPr>
          <p:nvPr>
            <p:ph type="body" idx="1"/>
          </p:nvPr>
        </p:nvSpPr>
        <p:spPr/>
        <p:txBody>
          <a:bodyPr/>
          <a:lstStyle/>
          <a:p>
            <a:pPr algn="just" fontAlgn="auto">
              <a:lnSpc>
                <a:spcPct val="90000"/>
              </a:lnSpc>
              <a:spcBef>
                <a:spcPts val="0"/>
              </a:spcBef>
              <a:spcAft>
                <a:spcPts val="0"/>
              </a:spcAft>
              <a:defRPr/>
            </a:pPr>
            <a:endParaRPr lang="en-US" sz="1000" spc="30" dirty="0">
              <a:solidFill>
                <a:schemeClr val="accent1">
                  <a:lumMod val="75000"/>
                </a:schemeClr>
              </a:solidFill>
            </a:endParaRPr>
          </a:p>
        </p:txBody>
      </p:sp>
      <p:sp>
        <p:nvSpPr>
          <p:cNvPr id="5124" name="Marcador de número de diapositiva 3">
            <a:extLst>
              <a:ext uri="{FF2B5EF4-FFF2-40B4-BE49-F238E27FC236}">
                <a16:creationId xmlns:a16="http://schemas.microsoft.com/office/drawing/2014/main" id="{3DCED8CE-527C-48D8-9178-ADBAC8BD0C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C44F03-D64E-4719-BA10-F358B369F27B}" type="slidenum">
              <a:rPr lang="es-EC" altLang="es-ES"/>
              <a:pPr fontAlgn="base">
                <a:spcBef>
                  <a:spcPct val="0"/>
                </a:spcBef>
                <a:spcAft>
                  <a:spcPct val="0"/>
                </a:spcAft>
              </a:pPr>
              <a:t>3</a:t>
            </a:fld>
            <a:endParaRPr lang="es-EC"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a:extLst>
              <a:ext uri="{FF2B5EF4-FFF2-40B4-BE49-F238E27FC236}">
                <a16:creationId xmlns:a16="http://schemas.microsoft.com/office/drawing/2014/main" id="{622EABCE-944A-4886-8DBC-A49BF90B3F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a:extLst>
              <a:ext uri="{FF2B5EF4-FFF2-40B4-BE49-F238E27FC236}">
                <a16:creationId xmlns:a16="http://schemas.microsoft.com/office/drawing/2014/main" id="{AC1DA70F-9C22-4429-916D-D6B8DCBA1F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a:solidFill>
                <a:schemeClr val="accent1"/>
              </a:solidFill>
              <a:latin typeface="Gotham-Light"/>
            </a:endParaRPr>
          </a:p>
        </p:txBody>
      </p:sp>
      <p:sp>
        <p:nvSpPr>
          <p:cNvPr id="19460" name="Marcador de número de diapositiva 3">
            <a:extLst>
              <a:ext uri="{FF2B5EF4-FFF2-40B4-BE49-F238E27FC236}">
                <a16:creationId xmlns:a16="http://schemas.microsoft.com/office/drawing/2014/main" id="{04F91EF6-8C22-4B75-A069-B126D9B0B8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357A5D-4C16-43D9-8BE5-847C9125AF3F}" type="slidenum">
              <a:rPr lang="es-EC" altLang="es-ES"/>
              <a:pPr fontAlgn="base">
                <a:spcBef>
                  <a:spcPct val="0"/>
                </a:spcBef>
                <a:spcAft>
                  <a:spcPct val="0"/>
                </a:spcAft>
              </a:pPr>
              <a:t>12</a:t>
            </a:fld>
            <a:endParaRPr lang="es-EC" altLang="es-ES"/>
          </a:p>
        </p:txBody>
      </p:sp>
    </p:spTree>
    <p:extLst>
      <p:ext uri="{BB962C8B-B14F-4D97-AF65-F5344CB8AC3E}">
        <p14:creationId xmlns:p14="http://schemas.microsoft.com/office/powerpoint/2010/main" val="552049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a:extLst>
              <a:ext uri="{FF2B5EF4-FFF2-40B4-BE49-F238E27FC236}">
                <a16:creationId xmlns:a16="http://schemas.microsoft.com/office/drawing/2014/main" id="{622EABCE-944A-4886-8DBC-A49BF90B3F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a:extLst>
              <a:ext uri="{FF2B5EF4-FFF2-40B4-BE49-F238E27FC236}">
                <a16:creationId xmlns:a16="http://schemas.microsoft.com/office/drawing/2014/main" id="{AC1DA70F-9C22-4429-916D-D6B8DCBA1F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a:solidFill>
                <a:schemeClr val="accent1"/>
              </a:solidFill>
              <a:latin typeface="Gotham-Light"/>
            </a:endParaRPr>
          </a:p>
        </p:txBody>
      </p:sp>
      <p:sp>
        <p:nvSpPr>
          <p:cNvPr id="19460" name="Marcador de número de diapositiva 3">
            <a:extLst>
              <a:ext uri="{FF2B5EF4-FFF2-40B4-BE49-F238E27FC236}">
                <a16:creationId xmlns:a16="http://schemas.microsoft.com/office/drawing/2014/main" id="{04F91EF6-8C22-4B75-A069-B126D9B0B8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357A5D-4C16-43D9-8BE5-847C9125AF3F}" type="slidenum">
              <a:rPr lang="es-EC" altLang="es-ES"/>
              <a:pPr fontAlgn="base">
                <a:spcBef>
                  <a:spcPct val="0"/>
                </a:spcBef>
                <a:spcAft>
                  <a:spcPct val="0"/>
                </a:spcAft>
              </a:pPr>
              <a:t>13</a:t>
            </a:fld>
            <a:endParaRPr lang="es-EC" altLang="es-ES"/>
          </a:p>
        </p:txBody>
      </p:sp>
    </p:spTree>
    <p:extLst>
      <p:ext uri="{BB962C8B-B14F-4D97-AF65-F5344CB8AC3E}">
        <p14:creationId xmlns:p14="http://schemas.microsoft.com/office/powerpoint/2010/main" val="3407684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a:extLst>
              <a:ext uri="{FF2B5EF4-FFF2-40B4-BE49-F238E27FC236}">
                <a16:creationId xmlns:a16="http://schemas.microsoft.com/office/drawing/2014/main" id="{622EABCE-944A-4886-8DBC-A49BF90B3F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a:extLst>
              <a:ext uri="{FF2B5EF4-FFF2-40B4-BE49-F238E27FC236}">
                <a16:creationId xmlns:a16="http://schemas.microsoft.com/office/drawing/2014/main" id="{AC1DA70F-9C22-4429-916D-D6B8DCBA1F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a:solidFill>
                <a:schemeClr val="accent1"/>
              </a:solidFill>
              <a:latin typeface="Gotham-Light"/>
            </a:endParaRPr>
          </a:p>
        </p:txBody>
      </p:sp>
      <p:sp>
        <p:nvSpPr>
          <p:cNvPr id="19460" name="Marcador de número de diapositiva 3">
            <a:extLst>
              <a:ext uri="{FF2B5EF4-FFF2-40B4-BE49-F238E27FC236}">
                <a16:creationId xmlns:a16="http://schemas.microsoft.com/office/drawing/2014/main" id="{04F91EF6-8C22-4B75-A069-B126D9B0B8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357A5D-4C16-43D9-8BE5-847C9125AF3F}" type="slidenum">
              <a:rPr lang="es-EC" altLang="es-ES"/>
              <a:pPr fontAlgn="base">
                <a:spcBef>
                  <a:spcPct val="0"/>
                </a:spcBef>
                <a:spcAft>
                  <a:spcPct val="0"/>
                </a:spcAft>
              </a:pPr>
              <a:t>14</a:t>
            </a:fld>
            <a:endParaRPr lang="es-EC" altLang="es-ES"/>
          </a:p>
        </p:txBody>
      </p:sp>
    </p:spTree>
    <p:extLst>
      <p:ext uri="{BB962C8B-B14F-4D97-AF65-F5344CB8AC3E}">
        <p14:creationId xmlns:p14="http://schemas.microsoft.com/office/powerpoint/2010/main" val="386739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a:extLst>
              <a:ext uri="{FF2B5EF4-FFF2-40B4-BE49-F238E27FC236}">
                <a16:creationId xmlns:a16="http://schemas.microsoft.com/office/drawing/2014/main" id="{622EABCE-944A-4886-8DBC-A49BF90B3F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a:extLst>
              <a:ext uri="{FF2B5EF4-FFF2-40B4-BE49-F238E27FC236}">
                <a16:creationId xmlns:a16="http://schemas.microsoft.com/office/drawing/2014/main" id="{AC1DA70F-9C22-4429-916D-D6B8DCBA1F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a:solidFill>
                <a:schemeClr val="accent1"/>
              </a:solidFill>
              <a:latin typeface="Gotham-Light"/>
            </a:endParaRPr>
          </a:p>
        </p:txBody>
      </p:sp>
      <p:sp>
        <p:nvSpPr>
          <p:cNvPr id="19460" name="Marcador de número de diapositiva 3">
            <a:extLst>
              <a:ext uri="{FF2B5EF4-FFF2-40B4-BE49-F238E27FC236}">
                <a16:creationId xmlns:a16="http://schemas.microsoft.com/office/drawing/2014/main" id="{04F91EF6-8C22-4B75-A069-B126D9B0B8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357A5D-4C16-43D9-8BE5-847C9125AF3F}" type="slidenum">
              <a:rPr lang="es-EC" altLang="es-ES"/>
              <a:pPr fontAlgn="base">
                <a:spcBef>
                  <a:spcPct val="0"/>
                </a:spcBef>
                <a:spcAft>
                  <a:spcPct val="0"/>
                </a:spcAft>
              </a:pPr>
              <a:t>15</a:t>
            </a:fld>
            <a:endParaRPr lang="es-EC" altLang="es-ES"/>
          </a:p>
        </p:txBody>
      </p:sp>
    </p:spTree>
    <p:extLst>
      <p:ext uri="{BB962C8B-B14F-4D97-AF65-F5344CB8AC3E}">
        <p14:creationId xmlns:p14="http://schemas.microsoft.com/office/powerpoint/2010/main" val="21874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a:extLst>
              <a:ext uri="{FF2B5EF4-FFF2-40B4-BE49-F238E27FC236}">
                <a16:creationId xmlns:a16="http://schemas.microsoft.com/office/drawing/2014/main" id="{622EABCE-944A-4886-8DBC-A49BF90B3F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a:extLst>
              <a:ext uri="{FF2B5EF4-FFF2-40B4-BE49-F238E27FC236}">
                <a16:creationId xmlns:a16="http://schemas.microsoft.com/office/drawing/2014/main" id="{AC1DA70F-9C22-4429-916D-D6B8DCBA1F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a:solidFill>
                <a:schemeClr val="accent1"/>
              </a:solidFill>
              <a:latin typeface="Gotham-Light"/>
            </a:endParaRPr>
          </a:p>
        </p:txBody>
      </p:sp>
      <p:sp>
        <p:nvSpPr>
          <p:cNvPr id="19460" name="Marcador de número de diapositiva 3">
            <a:extLst>
              <a:ext uri="{FF2B5EF4-FFF2-40B4-BE49-F238E27FC236}">
                <a16:creationId xmlns:a16="http://schemas.microsoft.com/office/drawing/2014/main" id="{04F91EF6-8C22-4B75-A069-B126D9B0B8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357A5D-4C16-43D9-8BE5-847C9125AF3F}" type="slidenum">
              <a:rPr lang="es-EC" altLang="es-ES"/>
              <a:pPr fontAlgn="base">
                <a:spcBef>
                  <a:spcPct val="0"/>
                </a:spcBef>
                <a:spcAft>
                  <a:spcPct val="0"/>
                </a:spcAft>
              </a:pPr>
              <a:t>16</a:t>
            </a:fld>
            <a:endParaRPr lang="es-EC" altLang="es-ES"/>
          </a:p>
        </p:txBody>
      </p:sp>
    </p:spTree>
    <p:extLst>
      <p:ext uri="{BB962C8B-B14F-4D97-AF65-F5344CB8AC3E}">
        <p14:creationId xmlns:p14="http://schemas.microsoft.com/office/powerpoint/2010/main" val="1182714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a:extLst>
              <a:ext uri="{FF2B5EF4-FFF2-40B4-BE49-F238E27FC236}">
                <a16:creationId xmlns:a16="http://schemas.microsoft.com/office/drawing/2014/main" id="{622EABCE-944A-4886-8DBC-A49BF90B3F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a:extLst>
              <a:ext uri="{FF2B5EF4-FFF2-40B4-BE49-F238E27FC236}">
                <a16:creationId xmlns:a16="http://schemas.microsoft.com/office/drawing/2014/main" id="{AC1DA70F-9C22-4429-916D-D6B8DCBA1F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a:solidFill>
                <a:schemeClr val="accent1"/>
              </a:solidFill>
              <a:latin typeface="Gotham-Light"/>
            </a:endParaRPr>
          </a:p>
        </p:txBody>
      </p:sp>
      <p:sp>
        <p:nvSpPr>
          <p:cNvPr id="19460" name="Marcador de número de diapositiva 3">
            <a:extLst>
              <a:ext uri="{FF2B5EF4-FFF2-40B4-BE49-F238E27FC236}">
                <a16:creationId xmlns:a16="http://schemas.microsoft.com/office/drawing/2014/main" id="{04F91EF6-8C22-4B75-A069-B126D9B0B8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357A5D-4C16-43D9-8BE5-847C9125AF3F}" type="slidenum">
              <a:rPr lang="es-EC" altLang="es-ES"/>
              <a:pPr fontAlgn="base">
                <a:spcBef>
                  <a:spcPct val="0"/>
                </a:spcBef>
                <a:spcAft>
                  <a:spcPct val="0"/>
                </a:spcAft>
              </a:pPr>
              <a:t>17</a:t>
            </a:fld>
            <a:endParaRPr lang="es-EC" altLang="es-ES"/>
          </a:p>
        </p:txBody>
      </p:sp>
    </p:spTree>
    <p:extLst>
      <p:ext uri="{BB962C8B-B14F-4D97-AF65-F5344CB8AC3E}">
        <p14:creationId xmlns:p14="http://schemas.microsoft.com/office/powerpoint/2010/main" val="2267876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a:solidFill>
                <a:schemeClr val="accent1"/>
              </a:solidFill>
              <a:latin typeface="Gotham Light" pitchFamily="50" charset="0"/>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pPr/>
              <a:t>18</a:t>
            </a:fld>
            <a:endParaRPr lang="es-EC"/>
          </a:p>
        </p:txBody>
      </p:sp>
    </p:spTree>
    <p:extLst>
      <p:ext uri="{BB962C8B-B14F-4D97-AF65-F5344CB8AC3E}">
        <p14:creationId xmlns:p14="http://schemas.microsoft.com/office/powerpoint/2010/main" val="1810190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a:solidFill>
                <a:schemeClr val="accent1"/>
              </a:solidFill>
              <a:latin typeface="Gotham Light" pitchFamily="50" charset="0"/>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pPr/>
              <a:t>19</a:t>
            </a:fld>
            <a:endParaRPr lang="es-EC"/>
          </a:p>
        </p:txBody>
      </p:sp>
    </p:spTree>
    <p:extLst>
      <p:ext uri="{BB962C8B-B14F-4D97-AF65-F5344CB8AC3E}">
        <p14:creationId xmlns:p14="http://schemas.microsoft.com/office/powerpoint/2010/main" val="3520837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a:solidFill>
                <a:schemeClr val="accent1"/>
              </a:solidFill>
              <a:latin typeface="Gotham Light" pitchFamily="50" charset="0"/>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pPr/>
              <a:t>20</a:t>
            </a:fld>
            <a:endParaRPr lang="es-EC"/>
          </a:p>
        </p:txBody>
      </p:sp>
    </p:spTree>
    <p:extLst>
      <p:ext uri="{BB962C8B-B14F-4D97-AF65-F5344CB8AC3E}">
        <p14:creationId xmlns:p14="http://schemas.microsoft.com/office/powerpoint/2010/main" val="1039250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a:solidFill>
                <a:schemeClr val="accent1"/>
              </a:solidFill>
              <a:latin typeface="Gotham Light" pitchFamily="50" charset="0"/>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pPr/>
              <a:t>21</a:t>
            </a:fld>
            <a:endParaRPr lang="es-EC"/>
          </a:p>
        </p:txBody>
      </p:sp>
    </p:spTree>
    <p:extLst>
      <p:ext uri="{BB962C8B-B14F-4D97-AF65-F5344CB8AC3E}">
        <p14:creationId xmlns:p14="http://schemas.microsoft.com/office/powerpoint/2010/main" val="30210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90000"/>
              </a:lnSpc>
            </a:pPr>
            <a:endParaRPr lang="en-US" sz="1000" spc="30" dirty="0">
              <a:solidFill>
                <a:schemeClr val="accent1">
                  <a:lumMod val="75000"/>
                </a:schemeClr>
              </a:solidFill>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t>4</a:t>
            </a:fld>
            <a:endParaRPr lang="es-EC"/>
          </a:p>
        </p:txBody>
      </p:sp>
    </p:spTree>
    <p:extLst>
      <p:ext uri="{BB962C8B-B14F-4D97-AF65-F5344CB8AC3E}">
        <p14:creationId xmlns:p14="http://schemas.microsoft.com/office/powerpoint/2010/main" val="604773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a:solidFill>
                <a:schemeClr val="accent1"/>
              </a:solidFill>
              <a:latin typeface="Gotham Light" pitchFamily="50" charset="0"/>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pPr/>
              <a:t>22</a:t>
            </a:fld>
            <a:endParaRPr lang="es-EC"/>
          </a:p>
        </p:txBody>
      </p:sp>
    </p:spTree>
    <p:extLst>
      <p:ext uri="{BB962C8B-B14F-4D97-AF65-F5344CB8AC3E}">
        <p14:creationId xmlns:p14="http://schemas.microsoft.com/office/powerpoint/2010/main" val="3773415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a:solidFill>
                <a:schemeClr val="accent1"/>
              </a:solidFill>
              <a:latin typeface="Gotham Light" pitchFamily="50" charset="0"/>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pPr/>
              <a:t>23</a:t>
            </a:fld>
            <a:endParaRPr lang="es-EC"/>
          </a:p>
        </p:txBody>
      </p:sp>
    </p:spTree>
    <p:extLst>
      <p:ext uri="{BB962C8B-B14F-4D97-AF65-F5344CB8AC3E}">
        <p14:creationId xmlns:p14="http://schemas.microsoft.com/office/powerpoint/2010/main" val="2684345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a:solidFill>
                <a:schemeClr val="accent1"/>
              </a:solidFill>
              <a:latin typeface="Gotham Light" pitchFamily="50" charset="0"/>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pPr/>
              <a:t>24</a:t>
            </a:fld>
            <a:endParaRPr lang="es-EC"/>
          </a:p>
        </p:txBody>
      </p:sp>
    </p:spTree>
    <p:extLst>
      <p:ext uri="{BB962C8B-B14F-4D97-AF65-F5344CB8AC3E}">
        <p14:creationId xmlns:p14="http://schemas.microsoft.com/office/powerpoint/2010/main" val="3380166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a:solidFill>
                <a:schemeClr val="accent1"/>
              </a:solidFill>
              <a:latin typeface="Gotham Light" pitchFamily="50" charset="0"/>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pPr/>
              <a:t>25</a:t>
            </a:fld>
            <a:endParaRPr lang="es-EC"/>
          </a:p>
        </p:txBody>
      </p:sp>
    </p:spTree>
    <p:extLst>
      <p:ext uri="{BB962C8B-B14F-4D97-AF65-F5344CB8AC3E}">
        <p14:creationId xmlns:p14="http://schemas.microsoft.com/office/powerpoint/2010/main" val="1998480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a:solidFill>
                <a:schemeClr val="accent1"/>
              </a:solidFill>
              <a:latin typeface="Gotham Light" pitchFamily="50" charset="0"/>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t>26</a:t>
            </a:fld>
            <a:endParaRPr lang="es-EC"/>
          </a:p>
        </p:txBody>
      </p:sp>
    </p:spTree>
    <p:extLst>
      <p:ext uri="{BB962C8B-B14F-4D97-AF65-F5344CB8AC3E}">
        <p14:creationId xmlns:p14="http://schemas.microsoft.com/office/powerpoint/2010/main" val="3583764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err="1">
                <a:solidFill>
                  <a:schemeClr val="tx1"/>
                </a:solidFill>
                <a:effectLst/>
                <a:latin typeface="+mn-lt"/>
                <a:ea typeface="+mn-ea"/>
                <a:cs typeface="+mn-cs"/>
              </a:rPr>
              <a:t>Alambi</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err="1">
                <a:solidFill>
                  <a:schemeClr val="tx1"/>
                </a:solidFill>
                <a:effectLst/>
                <a:latin typeface="+mn-lt"/>
                <a:ea typeface="+mn-ea"/>
                <a:cs typeface="+mn-cs"/>
              </a:rPr>
              <a:t>Amagusa</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err="1">
                <a:solidFill>
                  <a:schemeClr val="tx1"/>
                </a:solidFill>
                <a:effectLst/>
                <a:latin typeface="+mn-lt"/>
                <a:ea typeface="+mn-ea"/>
                <a:cs typeface="+mn-cs"/>
              </a:rPr>
              <a:t>Yanacocha</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a:solidFill>
                  <a:schemeClr val="tx1"/>
                </a:solidFill>
                <a:effectLst/>
                <a:latin typeface="+mn-lt"/>
                <a:ea typeface="+mn-ea"/>
                <a:cs typeface="+mn-cs"/>
              </a:rPr>
              <a:t>Finca Agroecológica </a:t>
            </a:r>
            <a:r>
              <a:rPr lang="es-EC" sz="1200" b="0" i="0" u="none" strike="noStrike" kern="1200" dirty="0" err="1">
                <a:solidFill>
                  <a:schemeClr val="tx1"/>
                </a:solidFill>
                <a:effectLst/>
                <a:latin typeface="+mn-lt"/>
                <a:ea typeface="+mn-ea"/>
                <a:cs typeface="+mn-cs"/>
              </a:rPr>
              <a:t>Mashpi</a:t>
            </a:r>
            <a:r>
              <a:rPr lang="es-EC" sz="1200" b="0" i="0" u="none" strike="noStrike" kern="1200" dirty="0">
                <a:solidFill>
                  <a:schemeClr val="tx1"/>
                </a:solidFill>
                <a:effectLst/>
                <a:latin typeface="+mn-lt"/>
                <a:ea typeface="+mn-ea"/>
                <a:cs typeface="+mn-cs"/>
              </a:rPr>
              <a:t> </a:t>
            </a:r>
            <a:r>
              <a:rPr lang="es-EC" sz="1200" b="0" i="0" u="none" strike="noStrike" kern="1200" dirty="0" err="1">
                <a:solidFill>
                  <a:schemeClr val="tx1"/>
                </a:solidFill>
                <a:effectLst/>
                <a:latin typeface="+mn-lt"/>
                <a:ea typeface="+mn-ea"/>
                <a:cs typeface="+mn-cs"/>
              </a:rPr>
              <a:t>Shungo</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a:solidFill>
                  <a:schemeClr val="tx1"/>
                </a:solidFill>
                <a:effectLst/>
                <a:latin typeface="+mn-lt"/>
                <a:ea typeface="+mn-ea"/>
                <a:cs typeface="+mn-cs"/>
              </a:rPr>
              <a:t>Finca Agroecológica </a:t>
            </a:r>
            <a:r>
              <a:rPr lang="es-EC" sz="1200" b="0" i="0" u="none" strike="noStrike" kern="1200" dirty="0" err="1">
                <a:solidFill>
                  <a:schemeClr val="tx1"/>
                </a:solidFill>
                <a:effectLst/>
                <a:latin typeface="+mn-lt"/>
                <a:ea typeface="+mn-ea"/>
                <a:cs typeface="+mn-cs"/>
              </a:rPr>
              <a:t>Pambiliño</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a:solidFill>
                  <a:schemeClr val="tx1"/>
                </a:solidFill>
                <a:effectLst/>
                <a:latin typeface="+mn-lt"/>
                <a:ea typeface="+mn-ea"/>
                <a:cs typeface="+mn-cs"/>
              </a:rPr>
              <a:t>Reserva </a:t>
            </a:r>
            <a:r>
              <a:rPr lang="es-EC" sz="1200" b="0" i="0" u="none" strike="noStrike" kern="1200" dirty="0" err="1">
                <a:solidFill>
                  <a:schemeClr val="tx1"/>
                </a:solidFill>
                <a:effectLst/>
                <a:latin typeface="+mn-lt"/>
                <a:ea typeface="+mn-ea"/>
                <a:cs typeface="+mn-cs"/>
              </a:rPr>
              <a:t>Orquideológica</a:t>
            </a:r>
            <a:r>
              <a:rPr lang="es-EC" sz="1200" b="0" i="0" u="none" strike="noStrike" kern="1200" dirty="0">
                <a:solidFill>
                  <a:schemeClr val="tx1"/>
                </a:solidFill>
                <a:effectLst/>
                <a:latin typeface="+mn-lt"/>
                <a:ea typeface="+mn-ea"/>
                <a:cs typeface="+mn-cs"/>
              </a:rPr>
              <a:t> </a:t>
            </a:r>
            <a:r>
              <a:rPr lang="es-EC" sz="1200" b="0" i="0" u="none" strike="noStrike" kern="1200" dirty="0" err="1">
                <a:solidFill>
                  <a:schemeClr val="tx1"/>
                </a:solidFill>
                <a:effectLst/>
                <a:latin typeface="+mn-lt"/>
                <a:ea typeface="+mn-ea"/>
                <a:cs typeface="+mn-cs"/>
              </a:rPr>
              <a:t>Pahuma</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a:solidFill>
                  <a:schemeClr val="tx1"/>
                </a:solidFill>
                <a:effectLst/>
                <a:latin typeface="+mn-lt"/>
                <a:ea typeface="+mn-ea"/>
                <a:cs typeface="+mn-cs"/>
              </a:rPr>
              <a:t>Reserva </a:t>
            </a:r>
            <a:r>
              <a:rPr lang="es-EC" sz="1200" b="0" i="0" u="none" strike="noStrike" kern="1200" dirty="0" err="1">
                <a:solidFill>
                  <a:schemeClr val="tx1"/>
                </a:solidFill>
                <a:effectLst/>
                <a:latin typeface="+mn-lt"/>
                <a:ea typeface="+mn-ea"/>
                <a:cs typeface="+mn-cs"/>
              </a:rPr>
              <a:t>Intillacta</a:t>
            </a:r>
            <a:r>
              <a:rPr lang="es-EC" sz="1200" b="0" i="0" u="none" strike="noStrike" kern="1200" dirty="0">
                <a:solidFill>
                  <a:schemeClr val="tx1"/>
                </a:solidFill>
                <a:effectLst/>
                <a:latin typeface="+mn-lt"/>
                <a:ea typeface="+mn-ea"/>
                <a:cs typeface="+mn-cs"/>
              </a:rPr>
              <a:t> / </a:t>
            </a:r>
            <a:r>
              <a:rPr lang="es-EC" sz="1200" b="0" i="0" u="none" strike="noStrike" kern="1200" dirty="0" err="1">
                <a:solidFill>
                  <a:schemeClr val="tx1"/>
                </a:solidFill>
                <a:effectLst/>
                <a:latin typeface="+mn-lt"/>
                <a:ea typeface="+mn-ea"/>
                <a:cs typeface="+mn-cs"/>
              </a:rPr>
              <a:t>Tucanopy</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a:solidFill>
                  <a:schemeClr val="tx1"/>
                </a:solidFill>
                <a:effectLst/>
                <a:latin typeface="+mn-lt"/>
                <a:ea typeface="+mn-ea"/>
                <a:cs typeface="+mn-cs"/>
              </a:rPr>
              <a:t>Finca </a:t>
            </a:r>
            <a:r>
              <a:rPr lang="es-EC" sz="1200" b="0" i="0" u="none" strike="noStrike" kern="1200" dirty="0" err="1">
                <a:solidFill>
                  <a:schemeClr val="tx1"/>
                </a:solidFill>
                <a:effectLst/>
                <a:latin typeface="+mn-lt"/>
                <a:ea typeface="+mn-ea"/>
                <a:cs typeface="+mn-cs"/>
              </a:rPr>
              <a:t>Frajares</a:t>
            </a:r>
            <a:r>
              <a:rPr lang="es-EC" sz="1200" b="0" i="0" u="none" strike="noStrike"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err="1">
                <a:solidFill>
                  <a:schemeClr val="tx1"/>
                </a:solidFill>
                <a:effectLst/>
                <a:latin typeface="+mn-lt"/>
                <a:ea typeface="+mn-ea"/>
                <a:cs typeface="+mn-cs"/>
              </a:rPr>
              <a:t>Maquipucuna</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a:solidFill>
                  <a:schemeClr val="tx1"/>
                </a:solidFill>
                <a:effectLst/>
                <a:latin typeface="+mn-lt"/>
                <a:ea typeface="+mn-ea"/>
                <a:cs typeface="+mn-cs"/>
              </a:rPr>
              <a:t>Yunguilla </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err="1">
                <a:solidFill>
                  <a:schemeClr val="tx1"/>
                </a:solidFill>
                <a:effectLst/>
                <a:latin typeface="+mn-lt"/>
                <a:ea typeface="+mn-ea"/>
                <a:cs typeface="+mn-cs"/>
              </a:rPr>
              <a:t>Mashpi</a:t>
            </a:r>
            <a:r>
              <a:rPr lang="es-EC" sz="1200" b="0" i="0" u="none" strike="noStrike" kern="1200" dirty="0">
                <a:solidFill>
                  <a:schemeClr val="tx1"/>
                </a:solidFill>
                <a:effectLst/>
                <a:latin typeface="+mn-lt"/>
                <a:ea typeface="+mn-ea"/>
                <a:cs typeface="+mn-cs"/>
              </a:rPr>
              <a:t> </a:t>
            </a:r>
            <a:r>
              <a:rPr lang="es-EC" sz="1200" b="0" i="0" u="none" strike="noStrike" kern="1200" dirty="0" err="1">
                <a:solidFill>
                  <a:schemeClr val="tx1"/>
                </a:solidFill>
                <a:effectLst/>
                <a:latin typeface="+mn-lt"/>
                <a:ea typeface="+mn-ea"/>
                <a:cs typeface="+mn-cs"/>
              </a:rPr>
              <a:t>Lodge</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a:solidFill>
                  <a:schemeClr val="tx1"/>
                </a:solidFill>
                <a:effectLst/>
                <a:latin typeface="+mn-lt"/>
                <a:ea typeface="+mn-ea"/>
                <a:cs typeface="+mn-cs"/>
              </a:rPr>
              <a:t>Reserva </a:t>
            </a:r>
            <a:r>
              <a:rPr lang="es-EC" sz="1200" b="0" i="0" u="none" strike="noStrike" kern="1200" dirty="0" err="1">
                <a:solidFill>
                  <a:schemeClr val="tx1"/>
                </a:solidFill>
                <a:effectLst/>
                <a:latin typeface="+mn-lt"/>
                <a:ea typeface="+mn-ea"/>
                <a:cs typeface="+mn-cs"/>
              </a:rPr>
              <a:t>Antisanilla</a:t>
            </a:r>
            <a:r>
              <a:rPr lang="es-EC" sz="1200" b="0" i="0" u="none" strike="noStrike"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err="1">
                <a:solidFill>
                  <a:schemeClr val="tx1"/>
                </a:solidFill>
                <a:effectLst/>
                <a:latin typeface="+mn-lt"/>
                <a:ea typeface="+mn-ea"/>
                <a:cs typeface="+mn-cs"/>
              </a:rPr>
              <a:t>Peñon</a:t>
            </a:r>
            <a:r>
              <a:rPr lang="es-EC" sz="1200" b="0" i="0" u="none" strike="noStrike" kern="1200" dirty="0">
                <a:solidFill>
                  <a:schemeClr val="tx1"/>
                </a:solidFill>
                <a:effectLst/>
                <a:latin typeface="+mn-lt"/>
                <a:ea typeface="+mn-ea"/>
                <a:cs typeface="+mn-cs"/>
              </a:rPr>
              <a:t> del </a:t>
            </a:r>
            <a:r>
              <a:rPr lang="es-EC" sz="1200" b="0" i="0" u="none" strike="noStrike" kern="1200" dirty="0" err="1">
                <a:solidFill>
                  <a:schemeClr val="tx1"/>
                </a:solidFill>
                <a:effectLst/>
                <a:latin typeface="+mn-lt"/>
                <a:ea typeface="+mn-ea"/>
                <a:cs typeface="+mn-cs"/>
              </a:rPr>
              <a:t>Isco</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a:solidFill>
                  <a:schemeClr val="tx1"/>
                </a:solidFill>
                <a:effectLst/>
                <a:latin typeface="+mn-lt"/>
                <a:ea typeface="+mn-ea"/>
                <a:cs typeface="+mn-cs"/>
              </a:rPr>
              <a:t>Tambo Cóndor</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err="1">
                <a:solidFill>
                  <a:schemeClr val="tx1"/>
                </a:solidFill>
                <a:effectLst/>
                <a:latin typeface="+mn-lt"/>
                <a:ea typeface="+mn-ea"/>
                <a:cs typeface="+mn-cs"/>
              </a:rPr>
              <a:t>Nayon</a:t>
            </a:r>
            <a:r>
              <a:rPr lang="es-EC" sz="1200" b="0" i="0" u="none" strike="noStrike" kern="1200" dirty="0">
                <a:solidFill>
                  <a:schemeClr val="tx1"/>
                </a:solidFill>
                <a:effectLst/>
                <a:latin typeface="+mn-lt"/>
                <a:ea typeface="+mn-ea"/>
                <a:cs typeface="+mn-cs"/>
              </a:rPr>
              <a:t> </a:t>
            </a:r>
            <a:r>
              <a:rPr lang="es-EC" sz="1200" b="0" i="0" u="none" strike="noStrike" kern="1200" dirty="0" err="1">
                <a:solidFill>
                  <a:schemeClr val="tx1"/>
                </a:solidFill>
                <a:effectLst/>
                <a:latin typeface="+mn-lt"/>
                <a:ea typeface="+mn-ea"/>
                <a:cs typeface="+mn-cs"/>
              </a:rPr>
              <a:t>Xtreme</a:t>
            </a:r>
            <a:r>
              <a:rPr lang="es-EC" sz="1200" b="0" i="0" u="none" strike="noStrike" kern="1200" dirty="0">
                <a:solidFill>
                  <a:schemeClr val="tx1"/>
                </a:solidFill>
                <a:effectLst/>
                <a:latin typeface="+mn-lt"/>
                <a:ea typeface="+mn-ea"/>
                <a:cs typeface="+mn-cs"/>
              </a:rPr>
              <a:t> Valley</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a:solidFill>
                  <a:schemeClr val="tx1"/>
                </a:solidFill>
                <a:effectLst/>
                <a:latin typeface="+mn-lt"/>
                <a:ea typeface="+mn-ea"/>
                <a:cs typeface="+mn-cs"/>
              </a:rPr>
              <a:t>Zoológico de </a:t>
            </a:r>
            <a:r>
              <a:rPr lang="es-EC" sz="1200" b="0" i="0" u="none" strike="noStrike" kern="1200" dirty="0" err="1">
                <a:solidFill>
                  <a:schemeClr val="tx1"/>
                </a:solidFill>
                <a:effectLst/>
                <a:latin typeface="+mn-lt"/>
                <a:ea typeface="+mn-ea"/>
                <a:cs typeface="+mn-cs"/>
              </a:rPr>
              <a:t>Guayllabamba</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a:solidFill>
                  <a:schemeClr val="tx1"/>
                </a:solidFill>
                <a:effectLst/>
                <a:latin typeface="+mn-lt"/>
                <a:ea typeface="+mn-ea"/>
                <a:cs typeface="+mn-cs"/>
              </a:rPr>
              <a:t>Gran Cascada del Río Pita</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a:solidFill>
                  <a:schemeClr val="tx1"/>
                </a:solidFill>
                <a:effectLst/>
                <a:latin typeface="+mn-lt"/>
                <a:ea typeface="+mn-ea"/>
                <a:cs typeface="+mn-cs"/>
              </a:rPr>
              <a:t>Museo Carlota Jaramillo</a:t>
            </a:r>
            <a:r>
              <a:rPr lang="es-EC"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b="0" i="0" u="none" strike="noStrike" kern="1200" dirty="0">
                <a:solidFill>
                  <a:schemeClr val="tx1"/>
                </a:solidFill>
                <a:effectLst/>
                <a:latin typeface="+mn-lt"/>
                <a:ea typeface="+mn-ea"/>
                <a:cs typeface="+mn-cs"/>
              </a:rPr>
              <a:t>Termas </a:t>
            </a:r>
            <a:r>
              <a:rPr lang="es-EC" sz="1200" b="0" i="0" u="none" strike="noStrike" kern="1200" dirty="0" err="1">
                <a:solidFill>
                  <a:schemeClr val="tx1"/>
                </a:solidFill>
                <a:effectLst/>
                <a:latin typeface="+mn-lt"/>
                <a:ea typeface="+mn-ea"/>
                <a:cs typeface="+mn-cs"/>
              </a:rPr>
              <a:t>Papallacta</a:t>
            </a:r>
            <a:r>
              <a:rPr lang="es-EC" dirty="0"/>
              <a:t> </a:t>
            </a:r>
            <a:endParaRPr lang="es-EC" sz="1200" dirty="0">
              <a:solidFill>
                <a:schemeClr val="accent1"/>
              </a:solidFill>
              <a:latin typeface="Gotham Light" pitchFamily="50" charset="0"/>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t>27</a:t>
            </a:fld>
            <a:endParaRPr lang="es-EC"/>
          </a:p>
        </p:txBody>
      </p:sp>
    </p:spTree>
    <p:extLst>
      <p:ext uri="{BB962C8B-B14F-4D97-AF65-F5344CB8AC3E}">
        <p14:creationId xmlns:p14="http://schemas.microsoft.com/office/powerpoint/2010/main" val="862522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a:solidFill>
                <a:schemeClr val="accent1"/>
              </a:solidFill>
              <a:latin typeface="Gotham Light" pitchFamily="50" charset="0"/>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t>28</a:t>
            </a:fld>
            <a:endParaRPr lang="es-EC"/>
          </a:p>
        </p:txBody>
      </p:sp>
    </p:spTree>
    <p:extLst>
      <p:ext uri="{BB962C8B-B14F-4D97-AF65-F5344CB8AC3E}">
        <p14:creationId xmlns:p14="http://schemas.microsoft.com/office/powerpoint/2010/main" val="1873592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Luis López - </a:t>
            </a:r>
            <a:r>
              <a:rPr lang="es-ES" sz="1200" b="0" i="0" u="none" strike="noStrike" kern="1200" dirty="0" err="1">
                <a:solidFill>
                  <a:schemeClr val="tx1"/>
                </a:solidFill>
                <a:effectLst/>
                <a:latin typeface="+mn-lt"/>
                <a:ea typeface="+mn-ea"/>
                <a:cs typeface="+mn-cs"/>
              </a:rPr>
              <a:t>Humacatama</a:t>
            </a:r>
            <a:r>
              <a:rPr lang="es-E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Edwin - Dulce Placer</a:t>
            </a:r>
            <a:r>
              <a:rPr lang="es-E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Martha Pacheco - Hojalatería Silva</a:t>
            </a:r>
            <a:r>
              <a:rPr lang="es-E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Germán Campos</a:t>
            </a:r>
            <a:r>
              <a:rPr lang="es-E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err="1">
                <a:solidFill>
                  <a:schemeClr val="tx1"/>
                </a:solidFill>
                <a:effectLst/>
                <a:latin typeface="+mn-lt"/>
                <a:ea typeface="+mn-ea"/>
                <a:cs typeface="+mn-cs"/>
              </a:rPr>
              <a:t>Jose</a:t>
            </a:r>
            <a:r>
              <a:rPr lang="es-ES" sz="1200" b="0" i="0" u="none" strike="noStrike" kern="1200" dirty="0">
                <a:solidFill>
                  <a:schemeClr val="tx1"/>
                </a:solidFill>
                <a:effectLst/>
                <a:latin typeface="+mn-lt"/>
                <a:ea typeface="+mn-ea"/>
                <a:cs typeface="+mn-cs"/>
              </a:rPr>
              <a:t> Luis </a:t>
            </a:r>
            <a:r>
              <a:rPr lang="es-ES" sz="1200" b="0" i="0" u="none" strike="noStrike" kern="1200" dirty="0" err="1">
                <a:solidFill>
                  <a:schemeClr val="tx1"/>
                </a:solidFill>
                <a:effectLst/>
                <a:latin typeface="+mn-lt"/>
                <a:ea typeface="+mn-ea"/>
                <a:cs typeface="+mn-cs"/>
              </a:rPr>
              <a:t>Jimenes</a:t>
            </a:r>
            <a:r>
              <a:rPr lang="es-E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Cristina </a:t>
            </a:r>
            <a:r>
              <a:rPr lang="es-ES" sz="1200" b="0" i="0" u="none" strike="noStrike" kern="1200" dirty="0" err="1">
                <a:solidFill>
                  <a:schemeClr val="tx1"/>
                </a:solidFill>
                <a:effectLst/>
                <a:latin typeface="+mn-lt"/>
                <a:ea typeface="+mn-ea"/>
                <a:cs typeface="+mn-cs"/>
              </a:rPr>
              <a:t>Baez</a:t>
            </a:r>
            <a:r>
              <a:rPr lang="es-ES" sz="1200" b="0" i="0" u="none" strike="noStrike" kern="1200" dirty="0">
                <a:solidFill>
                  <a:schemeClr val="tx1"/>
                </a:solidFill>
                <a:effectLst/>
                <a:latin typeface="+mn-lt"/>
                <a:ea typeface="+mn-ea"/>
                <a:cs typeface="+mn-cs"/>
              </a:rPr>
              <a:t> - </a:t>
            </a:r>
            <a:r>
              <a:rPr lang="es-ES" sz="1200" b="0" i="0" u="none" strike="noStrike" kern="1200" dirty="0" err="1">
                <a:solidFill>
                  <a:schemeClr val="tx1"/>
                </a:solidFill>
                <a:effectLst/>
                <a:latin typeface="+mn-lt"/>
                <a:ea typeface="+mn-ea"/>
                <a:cs typeface="+mn-cs"/>
              </a:rPr>
              <a:t>Chez</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Tiff</a:t>
            </a:r>
            <a:r>
              <a:rPr lang="es-E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La Florida</a:t>
            </a:r>
            <a:r>
              <a:rPr lang="es-E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err="1">
                <a:solidFill>
                  <a:schemeClr val="tx1"/>
                </a:solidFill>
                <a:effectLst/>
                <a:latin typeface="+mn-lt"/>
                <a:ea typeface="+mn-ea"/>
                <a:cs typeface="+mn-cs"/>
              </a:rPr>
              <a:t>Rumipamba</a:t>
            </a:r>
            <a:r>
              <a:rPr lang="es-E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Fundación Museos de la Ciudad - Museo del Carmen Alto</a:t>
            </a:r>
            <a:r>
              <a:rPr lang="es-E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Fundación Museos de la Ciudad - Museo de la Ciudad</a:t>
            </a:r>
            <a:r>
              <a:rPr lang="es-E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Fundación Museos de la Ciudad - Museo Interactivo de Ciencia</a:t>
            </a:r>
            <a:r>
              <a:rPr lang="es-E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Fundación Museos de la Ciudad - </a:t>
            </a:r>
            <a:r>
              <a:rPr lang="es-ES" sz="1200" b="0" i="0" u="none" strike="noStrike" kern="1200" dirty="0" err="1">
                <a:solidFill>
                  <a:schemeClr val="tx1"/>
                </a:solidFill>
                <a:effectLst/>
                <a:latin typeface="+mn-lt"/>
                <a:ea typeface="+mn-ea"/>
                <a:cs typeface="+mn-cs"/>
              </a:rPr>
              <a:t>Yaku</a:t>
            </a:r>
            <a:r>
              <a:rPr lang="es-ES" sz="1200" b="0" i="0" u="none" strike="noStrike" kern="1200" dirty="0">
                <a:solidFill>
                  <a:schemeClr val="tx1"/>
                </a:solidFill>
                <a:effectLst/>
                <a:latin typeface="+mn-lt"/>
                <a:ea typeface="+mn-ea"/>
                <a:cs typeface="+mn-cs"/>
              </a:rPr>
              <a:t> Parque Museo del Agua</a:t>
            </a:r>
            <a:r>
              <a:rPr lang="es-E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Fundación Museos de la Ciudad - Centro de Arte Contemporáneo</a:t>
            </a:r>
            <a:r>
              <a:rPr lang="es-ES" dirty="0"/>
              <a:t> </a:t>
            </a:r>
            <a:endParaRPr lang="es-EC" sz="1200" dirty="0">
              <a:solidFill>
                <a:schemeClr val="accent1"/>
              </a:solidFill>
              <a:latin typeface="Gotham Light"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a:solidFill>
                <a:schemeClr val="accent1"/>
              </a:solidFill>
              <a:latin typeface="Gotham Light" pitchFamily="50" charset="0"/>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t>29</a:t>
            </a:fld>
            <a:endParaRPr lang="es-EC"/>
          </a:p>
        </p:txBody>
      </p:sp>
    </p:spTree>
    <p:extLst>
      <p:ext uri="{BB962C8B-B14F-4D97-AF65-F5344CB8AC3E}">
        <p14:creationId xmlns:p14="http://schemas.microsoft.com/office/powerpoint/2010/main" val="35329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a:solidFill>
                <a:schemeClr val="accent1"/>
              </a:solidFill>
              <a:latin typeface="Gotham Light" pitchFamily="50" charset="0"/>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t>5</a:t>
            </a:fld>
            <a:endParaRPr lang="es-EC"/>
          </a:p>
        </p:txBody>
      </p:sp>
    </p:spTree>
    <p:extLst>
      <p:ext uri="{BB962C8B-B14F-4D97-AF65-F5344CB8AC3E}">
        <p14:creationId xmlns:p14="http://schemas.microsoft.com/office/powerpoint/2010/main" val="128505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a:solidFill>
                <a:schemeClr val="accent1"/>
              </a:solidFill>
              <a:latin typeface="Gotham Light" pitchFamily="50" charset="0"/>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t>6</a:t>
            </a:fld>
            <a:endParaRPr lang="es-EC"/>
          </a:p>
        </p:txBody>
      </p:sp>
    </p:spTree>
    <p:extLst>
      <p:ext uri="{BB962C8B-B14F-4D97-AF65-F5344CB8AC3E}">
        <p14:creationId xmlns:p14="http://schemas.microsoft.com/office/powerpoint/2010/main" val="358791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sz="1200" dirty="0">
              <a:solidFill>
                <a:schemeClr val="accent1"/>
              </a:solidFill>
              <a:latin typeface="Gotham Light" pitchFamily="50" charset="0"/>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t>7</a:t>
            </a:fld>
            <a:endParaRPr lang="es-EC"/>
          </a:p>
        </p:txBody>
      </p:sp>
    </p:spTree>
    <p:extLst>
      <p:ext uri="{BB962C8B-B14F-4D97-AF65-F5344CB8AC3E}">
        <p14:creationId xmlns:p14="http://schemas.microsoft.com/office/powerpoint/2010/main" val="329218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90000"/>
              </a:lnSpc>
            </a:pPr>
            <a:endParaRPr lang="en-US" sz="1000" spc="30" dirty="0">
              <a:solidFill>
                <a:schemeClr val="accent1">
                  <a:lumMod val="75000"/>
                </a:schemeClr>
              </a:solidFill>
            </a:endParaRPr>
          </a:p>
        </p:txBody>
      </p:sp>
      <p:sp>
        <p:nvSpPr>
          <p:cNvPr id="4" name="Marcador de número de diapositiva 3"/>
          <p:cNvSpPr>
            <a:spLocks noGrp="1"/>
          </p:cNvSpPr>
          <p:nvPr>
            <p:ph type="sldNum" sz="quarter" idx="10"/>
          </p:nvPr>
        </p:nvSpPr>
        <p:spPr/>
        <p:txBody>
          <a:bodyPr/>
          <a:lstStyle/>
          <a:p>
            <a:fld id="{C95AE19F-49CF-4BBA-8990-A9B8FAC155C9}" type="slidenum">
              <a:rPr lang="es-EC" smtClean="0"/>
              <a:t>8</a:t>
            </a:fld>
            <a:endParaRPr lang="es-EC"/>
          </a:p>
        </p:txBody>
      </p:sp>
    </p:spTree>
    <p:extLst>
      <p:ext uri="{BB962C8B-B14F-4D97-AF65-F5344CB8AC3E}">
        <p14:creationId xmlns:p14="http://schemas.microsoft.com/office/powerpoint/2010/main" val="1323974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a:extLst>
              <a:ext uri="{FF2B5EF4-FFF2-40B4-BE49-F238E27FC236}">
                <a16:creationId xmlns:a16="http://schemas.microsoft.com/office/drawing/2014/main" id="{622EABCE-944A-4886-8DBC-A49BF90B3F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a:extLst>
              <a:ext uri="{FF2B5EF4-FFF2-40B4-BE49-F238E27FC236}">
                <a16:creationId xmlns:a16="http://schemas.microsoft.com/office/drawing/2014/main" id="{AC1DA70F-9C22-4429-916D-D6B8DCBA1F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a:solidFill>
                <a:schemeClr val="accent1"/>
              </a:solidFill>
              <a:latin typeface="Gotham-Light"/>
            </a:endParaRPr>
          </a:p>
        </p:txBody>
      </p:sp>
      <p:sp>
        <p:nvSpPr>
          <p:cNvPr id="19460" name="Marcador de número de diapositiva 3">
            <a:extLst>
              <a:ext uri="{FF2B5EF4-FFF2-40B4-BE49-F238E27FC236}">
                <a16:creationId xmlns:a16="http://schemas.microsoft.com/office/drawing/2014/main" id="{04F91EF6-8C22-4B75-A069-B126D9B0B8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357A5D-4C16-43D9-8BE5-847C9125AF3F}" type="slidenum">
              <a:rPr lang="es-EC" altLang="es-ES"/>
              <a:pPr fontAlgn="base">
                <a:spcBef>
                  <a:spcPct val="0"/>
                </a:spcBef>
                <a:spcAft>
                  <a:spcPct val="0"/>
                </a:spcAft>
              </a:pPr>
              <a:t>9</a:t>
            </a:fld>
            <a:endParaRPr lang="es-EC" altLang="es-ES"/>
          </a:p>
        </p:txBody>
      </p:sp>
    </p:spTree>
    <p:extLst>
      <p:ext uri="{BB962C8B-B14F-4D97-AF65-F5344CB8AC3E}">
        <p14:creationId xmlns:p14="http://schemas.microsoft.com/office/powerpoint/2010/main" val="2342503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a:extLst>
              <a:ext uri="{FF2B5EF4-FFF2-40B4-BE49-F238E27FC236}">
                <a16:creationId xmlns:a16="http://schemas.microsoft.com/office/drawing/2014/main" id="{622EABCE-944A-4886-8DBC-A49BF90B3F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a:extLst>
              <a:ext uri="{FF2B5EF4-FFF2-40B4-BE49-F238E27FC236}">
                <a16:creationId xmlns:a16="http://schemas.microsoft.com/office/drawing/2014/main" id="{AC1DA70F-9C22-4429-916D-D6B8DCBA1F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a:solidFill>
                <a:schemeClr val="accent1"/>
              </a:solidFill>
              <a:latin typeface="Gotham-Light"/>
            </a:endParaRPr>
          </a:p>
        </p:txBody>
      </p:sp>
      <p:sp>
        <p:nvSpPr>
          <p:cNvPr id="19460" name="Marcador de número de diapositiva 3">
            <a:extLst>
              <a:ext uri="{FF2B5EF4-FFF2-40B4-BE49-F238E27FC236}">
                <a16:creationId xmlns:a16="http://schemas.microsoft.com/office/drawing/2014/main" id="{04F91EF6-8C22-4B75-A069-B126D9B0B8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357A5D-4C16-43D9-8BE5-847C9125AF3F}" type="slidenum">
              <a:rPr lang="es-EC" altLang="es-ES"/>
              <a:pPr fontAlgn="base">
                <a:spcBef>
                  <a:spcPct val="0"/>
                </a:spcBef>
                <a:spcAft>
                  <a:spcPct val="0"/>
                </a:spcAft>
              </a:pPr>
              <a:t>10</a:t>
            </a:fld>
            <a:endParaRPr lang="es-EC" altLang="es-ES"/>
          </a:p>
        </p:txBody>
      </p:sp>
    </p:spTree>
    <p:extLst>
      <p:ext uri="{BB962C8B-B14F-4D97-AF65-F5344CB8AC3E}">
        <p14:creationId xmlns:p14="http://schemas.microsoft.com/office/powerpoint/2010/main" val="97526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a:extLst>
              <a:ext uri="{FF2B5EF4-FFF2-40B4-BE49-F238E27FC236}">
                <a16:creationId xmlns:a16="http://schemas.microsoft.com/office/drawing/2014/main" id="{622EABCE-944A-4886-8DBC-A49BF90B3F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a:extLst>
              <a:ext uri="{FF2B5EF4-FFF2-40B4-BE49-F238E27FC236}">
                <a16:creationId xmlns:a16="http://schemas.microsoft.com/office/drawing/2014/main" id="{AC1DA70F-9C22-4429-916D-D6B8DCBA1F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a:solidFill>
                <a:schemeClr val="accent1"/>
              </a:solidFill>
              <a:latin typeface="Gotham-Light"/>
            </a:endParaRPr>
          </a:p>
        </p:txBody>
      </p:sp>
      <p:sp>
        <p:nvSpPr>
          <p:cNvPr id="19460" name="Marcador de número de diapositiva 3">
            <a:extLst>
              <a:ext uri="{FF2B5EF4-FFF2-40B4-BE49-F238E27FC236}">
                <a16:creationId xmlns:a16="http://schemas.microsoft.com/office/drawing/2014/main" id="{04F91EF6-8C22-4B75-A069-B126D9B0B8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357A5D-4C16-43D9-8BE5-847C9125AF3F}" type="slidenum">
              <a:rPr lang="es-EC" altLang="es-ES"/>
              <a:pPr fontAlgn="base">
                <a:spcBef>
                  <a:spcPct val="0"/>
                </a:spcBef>
                <a:spcAft>
                  <a:spcPct val="0"/>
                </a:spcAft>
              </a:pPr>
              <a:t>11</a:t>
            </a:fld>
            <a:endParaRPr lang="es-EC" altLang="es-ES"/>
          </a:p>
        </p:txBody>
      </p:sp>
    </p:spTree>
    <p:extLst>
      <p:ext uri="{BB962C8B-B14F-4D97-AF65-F5344CB8AC3E}">
        <p14:creationId xmlns:p14="http://schemas.microsoft.com/office/powerpoint/2010/main" val="3581223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53F2DF-50F8-3D4F-86B3-7DA991C6DEB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FAC1E7AE-39FC-CA44-8A69-9C93E8A13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FC1280BA-49FC-994F-BEFC-00AA9BFC6703}"/>
              </a:ext>
            </a:extLst>
          </p:cNvPr>
          <p:cNvSpPr>
            <a:spLocks noGrp="1"/>
          </p:cNvSpPr>
          <p:nvPr>
            <p:ph type="dt" sz="half" idx="10"/>
          </p:nvPr>
        </p:nvSpPr>
        <p:spPr/>
        <p:txBody>
          <a:bodyPr/>
          <a:lstStyle/>
          <a:p>
            <a:fld id="{0E43AC92-1813-5547-A4C9-A9144DB810A4}" type="datetimeFigureOut">
              <a:rPr lang="es-EC" smtClean="0"/>
              <a:t>30/5/2022</a:t>
            </a:fld>
            <a:endParaRPr lang="es-EC"/>
          </a:p>
        </p:txBody>
      </p:sp>
      <p:sp>
        <p:nvSpPr>
          <p:cNvPr id="5" name="Marcador de pie de página 4">
            <a:extLst>
              <a:ext uri="{FF2B5EF4-FFF2-40B4-BE49-F238E27FC236}">
                <a16:creationId xmlns:a16="http://schemas.microsoft.com/office/drawing/2014/main" id="{C92F279C-A84D-5E42-A81F-AD5F3266A9E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84DAAB7-7A4D-6741-93F7-95DE51F1CC9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4719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5C0DB7-7FF1-7640-819A-A975C1B1C8F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B199806-1CBC-3F4B-BFEC-D67374A3EF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1F114FB-CE82-F845-A6B1-2AD736B58095}"/>
              </a:ext>
            </a:extLst>
          </p:cNvPr>
          <p:cNvSpPr>
            <a:spLocks noGrp="1"/>
          </p:cNvSpPr>
          <p:nvPr>
            <p:ph type="dt" sz="half" idx="10"/>
          </p:nvPr>
        </p:nvSpPr>
        <p:spPr/>
        <p:txBody>
          <a:bodyPr/>
          <a:lstStyle/>
          <a:p>
            <a:fld id="{0E43AC92-1813-5547-A4C9-A9144DB810A4}" type="datetimeFigureOut">
              <a:rPr lang="es-EC" smtClean="0"/>
              <a:t>30/5/2022</a:t>
            </a:fld>
            <a:endParaRPr lang="es-EC"/>
          </a:p>
        </p:txBody>
      </p:sp>
      <p:sp>
        <p:nvSpPr>
          <p:cNvPr id="5" name="Marcador de pie de página 4">
            <a:extLst>
              <a:ext uri="{FF2B5EF4-FFF2-40B4-BE49-F238E27FC236}">
                <a16:creationId xmlns:a16="http://schemas.microsoft.com/office/drawing/2014/main" id="{789D3C44-4C57-DE48-A1B1-742047FDB1C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DA7A53B-324B-FC42-B09D-4361697C17E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4916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7C1A97-EE7A-FA4A-BA79-4144411E30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1B5F38E-632D-3948-AF76-8329B9975AE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384F144-B482-FF47-9BE4-BECB288280DA}"/>
              </a:ext>
            </a:extLst>
          </p:cNvPr>
          <p:cNvSpPr>
            <a:spLocks noGrp="1"/>
          </p:cNvSpPr>
          <p:nvPr>
            <p:ph type="dt" sz="half" idx="10"/>
          </p:nvPr>
        </p:nvSpPr>
        <p:spPr/>
        <p:txBody>
          <a:bodyPr/>
          <a:lstStyle/>
          <a:p>
            <a:fld id="{0E43AC92-1813-5547-A4C9-A9144DB810A4}" type="datetimeFigureOut">
              <a:rPr lang="es-EC" smtClean="0"/>
              <a:t>30/5/2022</a:t>
            </a:fld>
            <a:endParaRPr lang="es-EC"/>
          </a:p>
        </p:txBody>
      </p:sp>
      <p:sp>
        <p:nvSpPr>
          <p:cNvPr id="5" name="Marcador de pie de página 4">
            <a:extLst>
              <a:ext uri="{FF2B5EF4-FFF2-40B4-BE49-F238E27FC236}">
                <a16:creationId xmlns:a16="http://schemas.microsoft.com/office/drawing/2014/main" id="{B157B255-A955-794A-97A5-20680D99AC1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67F0D9-9316-384E-97F0-0E8BB145239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305290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2463C8-BA3A-3740-B78E-77B17D07732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C745D5B-11F9-4D47-A0CB-09D9BB2075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E42FB0A-83E1-7349-B8EC-8C216003291E}"/>
              </a:ext>
            </a:extLst>
          </p:cNvPr>
          <p:cNvSpPr>
            <a:spLocks noGrp="1"/>
          </p:cNvSpPr>
          <p:nvPr>
            <p:ph type="dt" sz="half" idx="10"/>
          </p:nvPr>
        </p:nvSpPr>
        <p:spPr/>
        <p:txBody>
          <a:bodyPr/>
          <a:lstStyle/>
          <a:p>
            <a:fld id="{0E43AC92-1813-5547-A4C9-A9144DB810A4}" type="datetimeFigureOut">
              <a:rPr lang="es-EC" smtClean="0"/>
              <a:t>30/5/2022</a:t>
            </a:fld>
            <a:endParaRPr lang="es-EC"/>
          </a:p>
        </p:txBody>
      </p:sp>
      <p:sp>
        <p:nvSpPr>
          <p:cNvPr id="5" name="Marcador de pie de página 4">
            <a:extLst>
              <a:ext uri="{FF2B5EF4-FFF2-40B4-BE49-F238E27FC236}">
                <a16:creationId xmlns:a16="http://schemas.microsoft.com/office/drawing/2014/main" id="{278A98F0-0496-AD47-B30F-58DFE7E11DE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03ECEE-E3BB-8740-B619-7D7B6BCE405E}"/>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345792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92A6A-498F-9847-A5D2-A4992A18547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FB293F7-D65C-2C48-9533-083563ACD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5754214-C3D4-314C-8827-90178E8E9A44}"/>
              </a:ext>
            </a:extLst>
          </p:cNvPr>
          <p:cNvSpPr>
            <a:spLocks noGrp="1"/>
          </p:cNvSpPr>
          <p:nvPr>
            <p:ph type="dt" sz="half" idx="10"/>
          </p:nvPr>
        </p:nvSpPr>
        <p:spPr/>
        <p:txBody>
          <a:bodyPr/>
          <a:lstStyle/>
          <a:p>
            <a:fld id="{0E43AC92-1813-5547-A4C9-A9144DB810A4}" type="datetimeFigureOut">
              <a:rPr lang="es-EC" smtClean="0"/>
              <a:t>30/5/2022</a:t>
            </a:fld>
            <a:endParaRPr lang="es-EC"/>
          </a:p>
        </p:txBody>
      </p:sp>
      <p:sp>
        <p:nvSpPr>
          <p:cNvPr id="5" name="Marcador de pie de página 4">
            <a:extLst>
              <a:ext uri="{FF2B5EF4-FFF2-40B4-BE49-F238E27FC236}">
                <a16:creationId xmlns:a16="http://schemas.microsoft.com/office/drawing/2014/main" id="{794D89AB-37B9-2049-A56E-5BD3CD34CFE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F250887-4058-5D4B-B2D7-1FDE683B8D75}"/>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0036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EFC16-C037-574A-8903-05E742AABAA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0CADB5E-AD7D-8D4C-8DCF-E8D274EAFED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68361D2-FC78-0A4E-860D-27EA6F963B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FDF37B7-6167-B747-A9DE-FBD3FCE6CFD3}"/>
              </a:ext>
            </a:extLst>
          </p:cNvPr>
          <p:cNvSpPr>
            <a:spLocks noGrp="1"/>
          </p:cNvSpPr>
          <p:nvPr>
            <p:ph type="dt" sz="half" idx="10"/>
          </p:nvPr>
        </p:nvSpPr>
        <p:spPr/>
        <p:txBody>
          <a:bodyPr/>
          <a:lstStyle/>
          <a:p>
            <a:fld id="{0E43AC92-1813-5547-A4C9-A9144DB810A4}" type="datetimeFigureOut">
              <a:rPr lang="es-EC" smtClean="0"/>
              <a:t>30/5/2022</a:t>
            </a:fld>
            <a:endParaRPr lang="es-EC"/>
          </a:p>
        </p:txBody>
      </p:sp>
      <p:sp>
        <p:nvSpPr>
          <p:cNvPr id="6" name="Marcador de pie de página 5">
            <a:extLst>
              <a:ext uri="{FF2B5EF4-FFF2-40B4-BE49-F238E27FC236}">
                <a16:creationId xmlns:a16="http://schemas.microsoft.com/office/drawing/2014/main" id="{1DDAF8CC-EB03-D54F-B13C-97D6375B8C4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08C19A2-6C84-464F-9A8F-01680E7EBAD9}"/>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83315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F741F-3E68-9D47-A127-EF98733DD4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4EFEAB5-3A5C-BC43-B218-8453855C9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94EAF5-42D8-FB44-B949-491BF81379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01F7A81-93EA-004A-BEAD-98D4E7000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CB90A6-B5DC-5B43-A87D-521F32A44FF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038B65F-DC3B-C344-9B0B-D8F711B74FD9}"/>
              </a:ext>
            </a:extLst>
          </p:cNvPr>
          <p:cNvSpPr>
            <a:spLocks noGrp="1"/>
          </p:cNvSpPr>
          <p:nvPr>
            <p:ph type="dt" sz="half" idx="10"/>
          </p:nvPr>
        </p:nvSpPr>
        <p:spPr/>
        <p:txBody>
          <a:bodyPr/>
          <a:lstStyle/>
          <a:p>
            <a:fld id="{0E43AC92-1813-5547-A4C9-A9144DB810A4}" type="datetimeFigureOut">
              <a:rPr lang="es-EC" smtClean="0"/>
              <a:t>30/5/2022</a:t>
            </a:fld>
            <a:endParaRPr lang="es-EC"/>
          </a:p>
        </p:txBody>
      </p:sp>
      <p:sp>
        <p:nvSpPr>
          <p:cNvPr id="8" name="Marcador de pie de página 7">
            <a:extLst>
              <a:ext uri="{FF2B5EF4-FFF2-40B4-BE49-F238E27FC236}">
                <a16:creationId xmlns:a16="http://schemas.microsoft.com/office/drawing/2014/main" id="{636938FD-3BF2-7E43-B566-0AD8523DD89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6A73A54-FECD-A94C-882E-9A482E8BD73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73422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34109-A1C6-A042-BD50-8F7A0582F13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9CDF60E-2C08-DE43-811F-C1ACB9355D77}"/>
              </a:ext>
            </a:extLst>
          </p:cNvPr>
          <p:cNvSpPr>
            <a:spLocks noGrp="1"/>
          </p:cNvSpPr>
          <p:nvPr>
            <p:ph type="dt" sz="half" idx="10"/>
          </p:nvPr>
        </p:nvSpPr>
        <p:spPr/>
        <p:txBody>
          <a:bodyPr/>
          <a:lstStyle/>
          <a:p>
            <a:fld id="{0E43AC92-1813-5547-A4C9-A9144DB810A4}" type="datetimeFigureOut">
              <a:rPr lang="es-EC" smtClean="0"/>
              <a:t>30/5/2022</a:t>
            </a:fld>
            <a:endParaRPr lang="es-EC"/>
          </a:p>
        </p:txBody>
      </p:sp>
      <p:sp>
        <p:nvSpPr>
          <p:cNvPr id="4" name="Marcador de pie de página 3">
            <a:extLst>
              <a:ext uri="{FF2B5EF4-FFF2-40B4-BE49-F238E27FC236}">
                <a16:creationId xmlns:a16="http://schemas.microsoft.com/office/drawing/2014/main" id="{860E4CCE-C3AD-2442-A0A4-59ED3571C1F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71510F7-324A-994B-869F-85D54214AE64}"/>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44265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33D7B7-ECBD-5246-BB98-132B241860E9}"/>
              </a:ext>
            </a:extLst>
          </p:cNvPr>
          <p:cNvSpPr>
            <a:spLocks noGrp="1"/>
          </p:cNvSpPr>
          <p:nvPr>
            <p:ph type="dt" sz="half" idx="10"/>
          </p:nvPr>
        </p:nvSpPr>
        <p:spPr/>
        <p:txBody>
          <a:bodyPr/>
          <a:lstStyle/>
          <a:p>
            <a:fld id="{0E43AC92-1813-5547-A4C9-A9144DB810A4}" type="datetimeFigureOut">
              <a:rPr lang="es-EC" smtClean="0"/>
              <a:t>30/5/2022</a:t>
            </a:fld>
            <a:endParaRPr lang="es-EC"/>
          </a:p>
        </p:txBody>
      </p:sp>
      <p:sp>
        <p:nvSpPr>
          <p:cNvPr id="3" name="Marcador de pie de página 2">
            <a:extLst>
              <a:ext uri="{FF2B5EF4-FFF2-40B4-BE49-F238E27FC236}">
                <a16:creationId xmlns:a16="http://schemas.microsoft.com/office/drawing/2014/main" id="{50E30865-C700-7446-B695-0F4467F7466A}"/>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AF0E8DE1-0476-B141-BED6-07D185898852}"/>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267609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7C3BF-7346-134C-B806-87AB1CEB17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BBAD67B-26E6-EC4E-AE4C-C4EA20F32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295E422-77C6-9D40-86CB-29EF6D5E7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BA4AEB-6B19-3144-800E-02718013D00C}"/>
              </a:ext>
            </a:extLst>
          </p:cNvPr>
          <p:cNvSpPr>
            <a:spLocks noGrp="1"/>
          </p:cNvSpPr>
          <p:nvPr>
            <p:ph type="dt" sz="half" idx="10"/>
          </p:nvPr>
        </p:nvSpPr>
        <p:spPr/>
        <p:txBody>
          <a:bodyPr/>
          <a:lstStyle/>
          <a:p>
            <a:fld id="{0E43AC92-1813-5547-A4C9-A9144DB810A4}" type="datetimeFigureOut">
              <a:rPr lang="es-EC" smtClean="0"/>
              <a:t>30/5/2022</a:t>
            </a:fld>
            <a:endParaRPr lang="es-EC"/>
          </a:p>
        </p:txBody>
      </p:sp>
      <p:sp>
        <p:nvSpPr>
          <p:cNvPr id="6" name="Marcador de pie de página 5">
            <a:extLst>
              <a:ext uri="{FF2B5EF4-FFF2-40B4-BE49-F238E27FC236}">
                <a16:creationId xmlns:a16="http://schemas.microsoft.com/office/drawing/2014/main" id="{06BCB655-394E-EB4F-809C-BCF5B35A4A2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9A8D0F3-085B-BC43-9306-6339128D33D8}"/>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84501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C94D0-B53E-5B41-9EDE-1E51657AC39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4C4B916-2BAD-8049-9A89-26F80A944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6466B07-26FD-0440-887D-CEADEC0D7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43FE5D-62EF-794A-8DB7-FC72D6E11F26}"/>
              </a:ext>
            </a:extLst>
          </p:cNvPr>
          <p:cNvSpPr>
            <a:spLocks noGrp="1"/>
          </p:cNvSpPr>
          <p:nvPr>
            <p:ph type="dt" sz="half" idx="10"/>
          </p:nvPr>
        </p:nvSpPr>
        <p:spPr/>
        <p:txBody>
          <a:bodyPr/>
          <a:lstStyle/>
          <a:p>
            <a:fld id="{0E43AC92-1813-5547-A4C9-A9144DB810A4}" type="datetimeFigureOut">
              <a:rPr lang="es-EC" smtClean="0"/>
              <a:t>30/5/2022</a:t>
            </a:fld>
            <a:endParaRPr lang="es-EC"/>
          </a:p>
        </p:txBody>
      </p:sp>
      <p:sp>
        <p:nvSpPr>
          <p:cNvPr id="6" name="Marcador de pie de página 5">
            <a:extLst>
              <a:ext uri="{FF2B5EF4-FFF2-40B4-BE49-F238E27FC236}">
                <a16:creationId xmlns:a16="http://schemas.microsoft.com/office/drawing/2014/main" id="{24492988-315C-2247-A765-F4F79773EC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3802B2E-4028-0649-B2B4-3D742EE5307C}"/>
              </a:ext>
            </a:extLst>
          </p:cNvPr>
          <p:cNvSpPr>
            <a:spLocks noGrp="1"/>
          </p:cNvSpPr>
          <p:nvPr>
            <p:ph type="sldNum" sz="quarter" idx="12"/>
          </p:nvPr>
        </p:nvSpPr>
        <p:spPr/>
        <p:txBody>
          <a:bodyPr/>
          <a:lstStyle/>
          <a:p>
            <a:fld id="{670C705E-4274-3846-B4DC-8E3A21418F5F}" type="slidenum">
              <a:rPr lang="es-EC" smtClean="0"/>
              <a:t>‹Nº›</a:t>
            </a:fld>
            <a:endParaRPr lang="es-EC"/>
          </a:p>
        </p:txBody>
      </p:sp>
    </p:spTree>
    <p:extLst>
      <p:ext uri="{BB962C8B-B14F-4D97-AF65-F5344CB8AC3E}">
        <p14:creationId xmlns:p14="http://schemas.microsoft.com/office/powerpoint/2010/main" val="137719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9E356E-C99D-E342-8E3E-BA5E006B2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02A17B5-BEAB-1C42-9388-C4B114919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2951948-410B-D64A-891D-6F40A0E3D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3AC92-1813-5547-A4C9-A9144DB810A4}" type="datetimeFigureOut">
              <a:rPr lang="es-EC" smtClean="0"/>
              <a:t>30/5/2022</a:t>
            </a:fld>
            <a:endParaRPr lang="es-EC"/>
          </a:p>
        </p:txBody>
      </p:sp>
      <p:sp>
        <p:nvSpPr>
          <p:cNvPr id="5" name="Marcador de pie de página 4">
            <a:extLst>
              <a:ext uri="{FF2B5EF4-FFF2-40B4-BE49-F238E27FC236}">
                <a16:creationId xmlns:a16="http://schemas.microsoft.com/office/drawing/2014/main" id="{A1BB1D0B-F8F6-A940-AB9B-511AC46F0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BE664F7-2911-494B-B734-A04ADA16B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C705E-4274-3846-B4DC-8E3A21418F5F}" type="slidenum">
              <a:rPr lang="es-EC" smtClean="0"/>
              <a:t>‹Nº›</a:t>
            </a:fld>
            <a:endParaRPr lang="es-EC"/>
          </a:p>
        </p:txBody>
      </p:sp>
    </p:spTree>
    <p:extLst>
      <p:ext uri="{BB962C8B-B14F-4D97-AF65-F5344CB8AC3E}">
        <p14:creationId xmlns:p14="http://schemas.microsoft.com/office/powerpoint/2010/main" val="3580390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71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1 CuadroTexto">
            <a:extLst>
              <a:ext uri="{FF2B5EF4-FFF2-40B4-BE49-F238E27FC236}">
                <a16:creationId xmlns:a16="http://schemas.microsoft.com/office/drawing/2014/main" id="{F9A920EF-A4BF-534E-AC71-44676BB110BD}"/>
              </a:ext>
            </a:extLst>
          </p:cNvPr>
          <p:cNvSpPr txBox="1"/>
          <p:nvPr/>
        </p:nvSpPr>
        <p:spPr>
          <a:xfrm>
            <a:off x="1962974" y="744035"/>
            <a:ext cx="3615092" cy="369332"/>
          </a:xfrm>
          <a:prstGeom prst="rect">
            <a:avLst/>
          </a:prstGeom>
          <a:noFill/>
        </p:spPr>
        <p:txBody>
          <a:bodyPr wrap="none" rtlCol="0">
            <a:spAutoFit/>
          </a:bodyPr>
          <a:lstStyle/>
          <a:p>
            <a:r>
              <a:rPr lang="es-EC" dirty="0">
                <a:solidFill>
                  <a:srgbClr val="EB4113"/>
                </a:solidFill>
                <a:latin typeface="Gotham Bold" panose="02000803030000020004" pitchFamily="2" charset="0"/>
              </a:rPr>
              <a:t>Publicación en redes sociales</a:t>
            </a:r>
          </a:p>
        </p:txBody>
      </p:sp>
      <p:sp>
        <p:nvSpPr>
          <p:cNvPr id="17" name="CuadroTexto 20">
            <a:extLst>
              <a:ext uri="{FF2B5EF4-FFF2-40B4-BE49-F238E27FC236}">
                <a16:creationId xmlns:a16="http://schemas.microsoft.com/office/drawing/2014/main" id="{DC5734E4-9605-0643-9B69-23CEA693B151}"/>
              </a:ext>
            </a:extLst>
          </p:cNvPr>
          <p:cNvSpPr txBox="1">
            <a:spLocks noChangeArrowheads="1"/>
          </p:cNvSpPr>
          <p:nvPr/>
        </p:nvSpPr>
        <p:spPr bwMode="auto">
          <a:xfrm>
            <a:off x="319550" y="1317666"/>
            <a:ext cx="552031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s-ES" spc="30" dirty="0">
                <a:solidFill>
                  <a:schemeClr val="accent1">
                    <a:lumMod val="75000"/>
                  </a:schemeClr>
                </a:solidFill>
                <a:latin typeface="Century Gothic" panose="020B0502020202020204" pitchFamily="34" charset="0"/>
              </a:rPr>
              <a:t>Publicaciones en Twitter y Facebook con un alcance de 24 mil usuarios y cerca de mil interacciones.</a:t>
            </a:r>
          </a:p>
          <a:p>
            <a:pPr algn="just"/>
            <a:endParaRPr lang="es-ES" spc="30" dirty="0">
              <a:solidFill>
                <a:schemeClr val="accent1">
                  <a:lumMod val="75000"/>
                </a:schemeClr>
              </a:solidFill>
              <a:latin typeface="Century Gothic" panose="020B0502020202020204" pitchFamily="34" charset="0"/>
            </a:endParaRPr>
          </a:p>
          <a:p>
            <a:pPr algn="just"/>
            <a:r>
              <a:rPr lang="es-ES" spc="30" dirty="0">
                <a:solidFill>
                  <a:schemeClr val="accent1">
                    <a:lumMod val="75000"/>
                  </a:schemeClr>
                </a:solidFill>
                <a:latin typeface="Century Gothic" panose="020B0502020202020204" pitchFamily="34" charset="0"/>
              </a:rPr>
              <a:t>Además, se difundió un </a:t>
            </a:r>
            <a:r>
              <a:rPr lang="es-ES" i="1" spc="30" dirty="0" err="1">
                <a:solidFill>
                  <a:schemeClr val="accent1">
                    <a:lumMod val="75000"/>
                  </a:schemeClr>
                </a:solidFill>
                <a:latin typeface="Century Gothic" panose="020B0502020202020204" pitchFamily="34" charset="0"/>
              </a:rPr>
              <a:t>live</a:t>
            </a:r>
            <a:r>
              <a:rPr lang="es-ES" spc="30" dirty="0">
                <a:solidFill>
                  <a:schemeClr val="accent1">
                    <a:lumMod val="75000"/>
                  </a:schemeClr>
                </a:solidFill>
                <a:latin typeface="Century Gothic" panose="020B0502020202020204" pitchFamily="34" charset="0"/>
              </a:rPr>
              <a:t> para dar a conocer la agenda de eventos que tuve un alcance de mil usuarios.</a:t>
            </a:r>
          </a:p>
        </p:txBody>
      </p:sp>
      <p:sp>
        <p:nvSpPr>
          <p:cNvPr id="6" name="CuadroTexto 5">
            <a:extLst>
              <a:ext uri="{FF2B5EF4-FFF2-40B4-BE49-F238E27FC236}">
                <a16:creationId xmlns:a16="http://schemas.microsoft.com/office/drawing/2014/main" id="{60D30AAC-106F-41B7-832A-6F499BCCC81E}"/>
              </a:ext>
            </a:extLst>
          </p:cNvPr>
          <p:cNvSpPr txBox="1"/>
          <p:nvPr/>
        </p:nvSpPr>
        <p:spPr>
          <a:xfrm>
            <a:off x="1962974" y="170404"/>
            <a:ext cx="10036364" cy="369332"/>
          </a:xfrm>
          <a:prstGeom prst="rect">
            <a:avLst/>
          </a:prstGeom>
          <a:solidFill>
            <a:srgbClr val="EB4113"/>
          </a:solidFill>
        </p:spPr>
        <p:txBody>
          <a:bodyPr wrap="square">
            <a:spAutoFit/>
          </a:bodyPr>
          <a:lstStyle/>
          <a:p>
            <a:pPr lvl="0"/>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p>
        </p:txBody>
      </p:sp>
      <p:pic>
        <p:nvPicPr>
          <p:cNvPr id="4" name="Imagen 3" descr="Interfaz de usuario gráfica, Sitio web&#10;&#10;Descripción generada automáticamente">
            <a:extLst>
              <a:ext uri="{FF2B5EF4-FFF2-40B4-BE49-F238E27FC236}">
                <a16:creationId xmlns:a16="http://schemas.microsoft.com/office/drawing/2014/main" id="{DB46E163-3C3C-0440-B7AD-A123FBDC8A1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937809" y="1317667"/>
            <a:ext cx="2616504" cy="2201813"/>
          </a:xfrm>
          <a:prstGeom prst="rect">
            <a:avLst/>
          </a:prstGeom>
        </p:spPr>
      </p:pic>
      <p:pic>
        <p:nvPicPr>
          <p:cNvPr id="8" name="Imagen 7" descr="Interfaz de usuario gráfica, Sitio web&#10;&#10;Descripción generada automáticamente">
            <a:extLst>
              <a:ext uri="{FF2B5EF4-FFF2-40B4-BE49-F238E27FC236}">
                <a16:creationId xmlns:a16="http://schemas.microsoft.com/office/drawing/2014/main" id="{10B583C6-A16D-2B46-861D-7889B91A2C3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352136" y="1317666"/>
            <a:ext cx="2406105" cy="2201813"/>
          </a:xfrm>
          <a:prstGeom prst="rect">
            <a:avLst/>
          </a:prstGeom>
        </p:spPr>
      </p:pic>
      <p:pic>
        <p:nvPicPr>
          <p:cNvPr id="12" name="Imagen 11" descr="Interfaz de usuario gráfica, Sitio web&#10;&#10;Descripción generada automáticamente">
            <a:extLst>
              <a:ext uri="{FF2B5EF4-FFF2-40B4-BE49-F238E27FC236}">
                <a16:creationId xmlns:a16="http://schemas.microsoft.com/office/drawing/2014/main" id="{72F8B5DE-B31A-3647-A6A5-6309F28B568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949463" y="3603401"/>
            <a:ext cx="2616504" cy="2423732"/>
          </a:xfrm>
          <a:prstGeom prst="rect">
            <a:avLst/>
          </a:prstGeom>
        </p:spPr>
      </p:pic>
      <p:pic>
        <p:nvPicPr>
          <p:cNvPr id="14" name="Imagen 13" descr="Interfaz de usuario gráfica&#10;&#10;Descripción generada automáticamente con confianza media">
            <a:extLst>
              <a:ext uri="{FF2B5EF4-FFF2-40B4-BE49-F238E27FC236}">
                <a16:creationId xmlns:a16="http://schemas.microsoft.com/office/drawing/2014/main" id="{540F02C5-E220-3D43-A040-0CE03590996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68843" y="4075563"/>
            <a:ext cx="1829608" cy="1931471"/>
          </a:xfrm>
          <a:prstGeom prst="rect">
            <a:avLst/>
          </a:prstGeom>
        </p:spPr>
      </p:pic>
      <p:pic>
        <p:nvPicPr>
          <p:cNvPr id="16" name="Imagen 15" descr="Interfaz de usuario gráfica&#10;&#10;Descripción generada automáticamente">
            <a:extLst>
              <a:ext uri="{FF2B5EF4-FFF2-40B4-BE49-F238E27FC236}">
                <a16:creationId xmlns:a16="http://schemas.microsoft.com/office/drawing/2014/main" id="{A5C40357-C78D-3A4C-8990-DA725527C84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331306" y="4062711"/>
            <a:ext cx="1829608" cy="1964422"/>
          </a:xfrm>
          <a:prstGeom prst="rect">
            <a:avLst/>
          </a:prstGeom>
        </p:spPr>
      </p:pic>
      <p:pic>
        <p:nvPicPr>
          <p:cNvPr id="19" name="Imagen 18" descr="Interfaz de usuario gráfica, Sitio web&#10;&#10;Descripción generada automáticamente">
            <a:extLst>
              <a:ext uri="{FF2B5EF4-FFF2-40B4-BE49-F238E27FC236}">
                <a16:creationId xmlns:a16="http://schemas.microsoft.com/office/drawing/2014/main" id="{64645C67-325B-B841-B6C9-3AF6EF5F1FAB}"/>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189673" y="4060399"/>
            <a:ext cx="1950411" cy="1966733"/>
          </a:xfrm>
          <a:prstGeom prst="rect">
            <a:avLst/>
          </a:prstGeom>
        </p:spPr>
      </p:pic>
      <p:pic>
        <p:nvPicPr>
          <p:cNvPr id="21" name="Imagen 20" descr="Interfaz de usuario gráfica, Texto, Aplicación&#10;&#10;Descripción generada automáticamente">
            <a:extLst>
              <a:ext uri="{FF2B5EF4-FFF2-40B4-BE49-F238E27FC236}">
                <a16:creationId xmlns:a16="http://schemas.microsoft.com/office/drawing/2014/main" id="{8AA56313-7E42-4A45-8AAB-D6EE94AA11F0}"/>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6352136" y="3603401"/>
            <a:ext cx="2406105" cy="2423732"/>
          </a:xfrm>
          <a:prstGeom prst="rect">
            <a:avLst/>
          </a:prstGeom>
        </p:spPr>
      </p:pic>
    </p:spTree>
    <p:extLst>
      <p:ext uri="{BB962C8B-B14F-4D97-AF65-F5344CB8AC3E}">
        <p14:creationId xmlns:p14="http://schemas.microsoft.com/office/powerpoint/2010/main" val="112548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1 CuadroTexto">
            <a:extLst>
              <a:ext uri="{FF2B5EF4-FFF2-40B4-BE49-F238E27FC236}">
                <a16:creationId xmlns:a16="http://schemas.microsoft.com/office/drawing/2014/main" id="{F9A920EF-A4BF-534E-AC71-44676BB110BD}"/>
              </a:ext>
            </a:extLst>
          </p:cNvPr>
          <p:cNvSpPr txBox="1"/>
          <p:nvPr/>
        </p:nvSpPr>
        <p:spPr>
          <a:xfrm>
            <a:off x="1962974" y="744035"/>
            <a:ext cx="2900025" cy="369332"/>
          </a:xfrm>
          <a:prstGeom prst="rect">
            <a:avLst/>
          </a:prstGeom>
          <a:noFill/>
        </p:spPr>
        <p:txBody>
          <a:bodyPr wrap="none" rtlCol="0">
            <a:spAutoFit/>
          </a:bodyPr>
          <a:lstStyle/>
          <a:p>
            <a:r>
              <a:rPr lang="es-EC" dirty="0">
                <a:solidFill>
                  <a:srgbClr val="EB4113"/>
                </a:solidFill>
                <a:latin typeface="Gotham Bold" panose="02000803030000020004" pitchFamily="2" charset="0"/>
              </a:rPr>
              <a:t>Publicación en redes sociales</a:t>
            </a:r>
          </a:p>
        </p:txBody>
      </p:sp>
      <p:sp>
        <p:nvSpPr>
          <p:cNvPr id="6" name="CuadroTexto 5">
            <a:extLst>
              <a:ext uri="{FF2B5EF4-FFF2-40B4-BE49-F238E27FC236}">
                <a16:creationId xmlns:a16="http://schemas.microsoft.com/office/drawing/2014/main" id="{60D30AAC-106F-41B7-832A-6F499BCCC81E}"/>
              </a:ext>
            </a:extLst>
          </p:cNvPr>
          <p:cNvSpPr txBox="1"/>
          <p:nvPr/>
        </p:nvSpPr>
        <p:spPr>
          <a:xfrm>
            <a:off x="1962974" y="170404"/>
            <a:ext cx="10036364" cy="369332"/>
          </a:xfrm>
          <a:prstGeom prst="rect">
            <a:avLst/>
          </a:prstGeom>
          <a:solidFill>
            <a:srgbClr val="EB4113"/>
          </a:solidFill>
        </p:spPr>
        <p:txBody>
          <a:bodyPr wrap="square">
            <a:spAutoFit/>
          </a:bodyPr>
          <a:lstStyle/>
          <a:p>
            <a:pPr lvl="0"/>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p>
        </p:txBody>
      </p:sp>
      <p:sp>
        <p:nvSpPr>
          <p:cNvPr id="8" name="3 Rectángulo">
            <a:extLst>
              <a:ext uri="{FF2B5EF4-FFF2-40B4-BE49-F238E27FC236}">
                <a16:creationId xmlns:a16="http://schemas.microsoft.com/office/drawing/2014/main" id="{6EBAB67F-97B2-B14A-A5E8-D2D44E68329A}"/>
              </a:ext>
            </a:extLst>
          </p:cNvPr>
          <p:cNvSpPr/>
          <p:nvPr/>
        </p:nvSpPr>
        <p:spPr>
          <a:xfrm>
            <a:off x="1395758" y="1317666"/>
            <a:ext cx="11719119" cy="369332"/>
          </a:xfrm>
          <a:prstGeom prst="rect">
            <a:avLst/>
          </a:prstGeom>
        </p:spPr>
        <p:txBody>
          <a:bodyPr wrap="square">
            <a:spAutoFit/>
          </a:bodyPr>
          <a:lstStyle/>
          <a:p>
            <a:pPr algn="just"/>
            <a:r>
              <a:rPr lang="es-ES" b="1" spc="30" dirty="0">
                <a:solidFill>
                  <a:schemeClr val="accent1">
                    <a:lumMod val="75000"/>
                  </a:schemeClr>
                </a:solidFill>
                <a:latin typeface="Century Gothic" panose="020B0502020202020204" pitchFamily="34" charset="0"/>
              </a:rPr>
              <a:t>PUBLICACIONES EN FACEBOOK VISIT QUITO POSTEO ORGÁNICO</a:t>
            </a:r>
            <a:endParaRPr lang="es-ES" spc="30" dirty="0">
              <a:solidFill>
                <a:schemeClr val="accent1">
                  <a:lumMod val="75000"/>
                </a:schemeClr>
              </a:solidFill>
              <a:latin typeface="Century Gothic" panose="020B0502020202020204" pitchFamily="34" charset="0"/>
            </a:endParaRPr>
          </a:p>
        </p:txBody>
      </p:sp>
      <p:sp>
        <p:nvSpPr>
          <p:cNvPr id="4" name="Rectángulo 3">
            <a:extLst>
              <a:ext uri="{FF2B5EF4-FFF2-40B4-BE49-F238E27FC236}">
                <a16:creationId xmlns:a16="http://schemas.microsoft.com/office/drawing/2014/main" id="{702600F8-5140-C64A-A0CC-67C262BBD0A3}"/>
              </a:ext>
            </a:extLst>
          </p:cNvPr>
          <p:cNvSpPr/>
          <p:nvPr/>
        </p:nvSpPr>
        <p:spPr>
          <a:xfrm>
            <a:off x="6473609" y="2917212"/>
            <a:ext cx="6096000" cy="1569660"/>
          </a:xfrm>
          <a:prstGeom prst="rect">
            <a:avLst/>
          </a:prstGeom>
        </p:spPr>
        <p:txBody>
          <a:bodyPr>
            <a:spAutoFit/>
          </a:bodyPr>
          <a:lstStyle/>
          <a:p>
            <a:pPr marL="457200" indent="-457200" algn="just">
              <a:spcAft>
                <a:spcPts val="0"/>
              </a:spcAft>
              <a:buFont typeface="Wingdings" panose="05000000000000000000" pitchFamily="2" charset="2"/>
              <a:buChar char="ü"/>
            </a:pPr>
            <a:r>
              <a:rPr lang="es-EC" sz="3200" dirty="0">
                <a:solidFill>
                  <a:schemeClr val="accent1"/>
                </a:solidFill>
                <a:latin typeface="Calibri" panose="020F0502020204030204" pitchFamily="34" charset="0"/>
                <a:ea typeface="Calibri" panose="020F0502020204030204" pitchFamily="34" charset="0"/>
                <a:cs typeface="Calibri" panose="020F0502020204030204" pitchFamily="34" charset="0"/>
              </a:rPr>
              <a:t>Alcance: 1.109</a:t>
            </a:r>
            <a:endParaRPr lang="es-EC"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gn="just">
              <a:spcAft>
                <a:spcPts val="0"/>
              </a:spcAft>
              <a:buFont typeface="Wingdings" panose="05000000000000000000" pitchFamily="2" charset="2"/>
              <a:buChar char="ü"/>
            </a:pPr>
            <a:r>
              <a:rPr lang="es-EC" sz="3200" dirty="0">
                <a:solidFill>
                  <a:schemeClr val="accent1"/>
                </a:solidFill>
                <a:latin typeface="Calibri" panose="020F0502020204030204" pitchFamily="34" charset="0"/>
                <a:ea typeface="Calibri" panose="020F0502020204030204" pitchFamily="34" charset="0"/>
                <a:cs typeface="Calibri" panose="020F0502020204030204" pitchFamily="34" charset="0"/>
              </a:rPr>
              <a:t>Interacciones: 25</a:t>
            </a:r>
            <a:endParaRPr lang="es-EC"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gn="just">
              <a:spcAft>
                <a:spcPts val="0"/>
              </a:spcAft>
              <a:buFont typeface="Wingdings" panose="05000000000000000000" pitchFamily="2" charset="2"/>
              <a:buChar char="ü"/>
            </a:pPr>
            <a:r>
              <a:rPr lang="es-EC" sz="3200" dirty="0">
                <a:solidFill>
                  <a:schemeClr val="accent1"/>
                </a:solidFill>
                <a:latin typeface="Calibri" panose="020F0502020204030204" pitchFamily="34" charset="0"/>
                <a:ea typeface="Calibri" panose="020F0502020204030204" pitchFamily="34" charset="0"/>
                <a:cs typeface="Calibri" panose="020F0502020204030204" pitchFamily="34" charset="0"/>
              </a:rPr>
              <a:t>Engagemet: 2.25%</a:t>
            </a:r>
            <a:endParaRPr lang="es-EC" sz="3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A07D261E-5D3E-B24C-AC0A-B8D905E0B290}"/>
              </a:ext>
            </a:extLst>
          </p:cNvPr>
          <p:cNvPicPr/>
          <p:nvPr/>
        </p:nvPicPr>
        <p:blipFill>
          <a:blip r:embed="rId3">
            <a:extLst>
              <a:ext uri="{28A0092B-C50C-407E-A947-70E740481C1C}">
                <a14:useLocalDpi xmlns:a14="http://schemas.microsoft.com/office/drawing/2010/main" val="0"/>
              </a:ext>
            </a:extLst>
          </a:blip>
          <a:stretch>
            <a:fillRect/>
          </a:stretch>
        </p:blipFill>
        <p:spPr>
          <a:xfrm>
            <a:off x="1395758" y="1891297"/>
            <a:ext cx="3688860" cy="4537212"/>
          </a:xfrm>
          <a:prstGeom prst="rect">
            <a:avLst/>
          </a:prstGeom>
        </p:spPr>
      </p:pic>
    </p:spTree>
    <p:extLst>
      <p:ext uri="{BB962C8B-B14F-4D97-AF65-F5344CB8AC3E}">
        <p14:creationId xmlns:p14="http://schemas.microsoft.com/office/powerpoint/2010/main" val="20278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1 CuadroTexto">
            <a:extLst>
              <a:ext uri="{FF2B5EF4-FFF2-40B4-BE49-F238E27FC236}">
                <a16:creationId xmlns:a16="http://schemas.microsoft.com/office/drawing/2014/main" id="{F9A920EF-A4BF-534E-AC71-44676BB110BD}"/>
              </a:ext>
            </a:extLst>
          </p:cNvPr>
          <p:cNvSpPr txBox="1"/>
          <p:nvPr/>
        </p:nvSpPr>
        <p:spPr>
          <a:xfrm>
            <a:off x="1962974" y="744035"/>
            <a:ext cx="6716198" cy="369332"/>
          </a:xfrm>
          <a:prstGeom prst="rect">
            <a:avLst/>
          </a:prstGeom>
          <a:noFill/>
        </p:spPr>
        <p:txBody>
          <a:bodyPr wrap="none" rtlCol="0">
            <a:spAutoFit/>
          </a:bodyPr>
          <a:lstStyle/>
          <a:p>
            <a:r>
              <a:rPr lang="es-EC" dirty="0">
                <a:solidFill>
                  <a:srgbClr val="EB4113"/>
                </a:solidFill>
                <a:latin typeface="Gotham Bold" panose="02000803030000020004" pitchFamily="2" charset="0"/>
              </a:rPr>
              <a:t>Publicación en página web: https://visitquito.ec/recorridos-turisticos/</a:t>
            </a:r>
          </a:p>
        </p:txBody>
      </p:sp>
      <p:sp>
        <p:nvSpPr>
          <p:cNvPr id="6" name="CuadroTexto 5">
            <a:extLst>
              <a:ext uri="{FF2B5EF4-FFF2-40B4-BE49-F238E27FC236}">
                <a16:creationId xmlns:a16="http://schemas.microsoft.com/office/drawing/2014/main" id="{60D30AAC-106F-41B7-832A-6F499BCCC81E}"/>
              </a:ext>
            </a:extLst>
          </p:cNvPr>
          <p:cNvSpPr txBox="1"/>
          <p:nvPr/>
        </p:nvSpPr>
        <p:spPr>
          <a:xfrm>
            <a:off x="1962974" y="170404"/>
            <a:ext cx="10036364" cy="369332"/>
          </a:xfrm>
          <a:prstGeom prst="rect">
            <a:avLst/>
          </a:prstGeom>
          <a:solidFill>
            <a:srgbClr val="EB4113"/>
          </a:solidFill>
        </p:spPr>
        <p:txBody>
          <a:bodyPr wrap="square">
            <a:spAutoFit/>
          </a:bodyPr>
          <a:lstStyle/>
          <a:p>
            <a:pPr lvl="0"/>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p>
        </p:txBody>
      </p:sp>
      <p:sp>
        <p:nvSpPr>
          <p:cNvPr id="8" name="3 Rectángulo">
            <a:extLst>
              <a:ext uri="{FF2B5EF4-FFF2-40B4-BE49-F238E27FC236}">
                <a16:creationId xmlns:a16="http://schemas.microsoft.com/office/drawing/2014/main" id="{6EBAB67F-97B2-B14A-A5E8-D2D44E68329A}"/>
              </a:ext>
            </a:extLst>
          </p:cNvPr>
          <p:cNvSpPr/>
          <p:nvPr/>
        </p:nvSpPr>
        <p:spPr>
          <a:xfrm>
            <a:off x="280219" y="1317666"/>
            <a:ext cx="11719119" cy="646331"/>
          </a:xfrm>
          <a:prstGeom prst="rect">
            <a:avLst/>
          </a:prstGeom>
        </p:spPr>
        <p:txBody>
          <a:bodyPr wrap="square">
            <a:spAutoFit/>
          </a:bodyPr>
          <a:lstStyle/>
          <a:p>
            <a:pPr algn="ctr"/>
            <a:r>
              <a:rPr lang="es-ES" b="1" spc="30" dirty="0">
                <a:solidFill>
                  <a:schemeClr val="accent1">
                    <a:lumMod val="75000"/>
                  </a:schemeClr>
                </a:solidFill>
                <a:latin typeface="Century Gothic" panose="020B0502020202020204" pitchFamily="34" charset="0"/>
              </a:rPr>
              <a:t>“RECORRIENDO EL BICENTENARIO”</a:t>
            </a:r>
          </a:p>
          <a:p>
            <a:pPr algn="ctr"/>
            <a:r>
              <a:rPr lang="es-ES" b="1" spc="30" dirty="0">
                <a:solidFill>
                  <a:schemeClr val="accent1">
                    <a:lumMod val="75000"/>
                  </a:schemeClr>
                </a:solidFill>
                <a:latin typeface="Century Gothic" panose="020B0502020202020204" pitchFamily="34" charset="0"/>
              </a:rPr>
              <a:t> PUBLICACIONES EN VISIT QUITO</a:t>
            </a:r>
            <a:endParaRPr lang="es-ES" spc="30" dirty="0">
              <a:solidFill>
                <a:schemeClr val="accent1">
                  <a:lumMod val="75000"/>
                </a:schemeClr>
              </a:solidFill>
              <a:latin typeface="Century Gothic" panose="020B0502020202020204" pitchFamily="34" charset="0"/>
            </a:endParaRPr>
          </a:p>
        </p:txBody>
      </p:sp>
      <p:grpSp>
        <p:nvGrpSpPr>
          <p:cNvPr id="2" name="Grupo 1"/>
          <p:cNvGrpSpPr/>
          <p:nvPr/>
        </p:nvGrpSpPr>
        <p:grpSpPr>
          <a:xfrm>
            <a:off x="280219" y="2000749"/>
            <a:ext cx="5096266" cy="4475016"/>
            <a:chOff x="558946" y="1891297"/>
            <a:chExt cx="5096266" cy="4475016"/>
          </a:xfrm>
        </p:grpSpPr>
        <p:pic>
          <p:nvPicPr>
            <p:cNvPr id="9" name="Imagen 8">
              <a:extLst>
                <a:ext uri="{FF2B5EF4-FFF2-40B4-BE49-F238E27FC236}">
                  <a16:creationId xmlns:a16="http://schemas.microsoft.com/office/drawing/2014/main" id="{0B4C2A59-2832-F14F-A0DB-7D542C0B256A}"/>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615217" y="1891297"/>
              <a:ext cx="5039995" cy="2346960"/>
            </a:xfrm>
            <a:prstGeom prst="rect">
              <a:avLst/>
            </a:prstGeom>
          </p:spPr>
        </p:pic>
        <p:pic>
          <p:nvPicPr>
            <p:cNvPr id="10" name="Imagen 9">
              <a:extLst>
                <a:ext uri="{FF2B5EF4-FFF2-40B4-BE49-F238E27FC236}">
                  <a16:creationId xmlns:a16="http://schemas.microsoft.com/office/drawing/2014/main" id="{E9A45F00-9AF3-3245-9949-6E0685BFF82E}"/>
                </a:ext>
              </a:extLst>
            </p:cNvPr>
            <p:cNvPicPr/>
            <p:nvPr/>
          </p:nvPicPr>
          <p:blipFill>
            <a:blip r:embed="rId4" cstate="screen">
              <a:extLst>
                <a:ext uri="{28A0092B-C50C-407E-A947-70E740481C1C}">
                  <a14:useLocalDpi xmlns:a14="http://schemas.microsoft.com/office/drawing/2010/main" val="0"/>
                </a:ext>
              </a:extLst>
            </a:blip>
            <a:stretch>
              <a:fillRect/>
            </a:stretch>
          </p:blipFill>
          <p:spPr>
            <a:xfrm>
              <a:off x="558946" y="4583233"/>
              <a:ext cx="5039995" cy="1783080"/>
            </a:xfrm>
            <a:prstGeom prst="rect">
              <a:avLst/>
            </a:prstGeom>
          </p:spPr>
        </p:pic>
      </p:grpSp>
      <p:pic>
        <p:nvPicPr>
          <p:cNvPr id="7" name="Imagen 6">
            <a:extLst>
              <a:ext uri="{FF2B5EF4-FFF2-40B4-BE49-F238E27FC236}">
                <a16:creationId xmlns:a16="http://schemas.microsoft.com/office/drawing/2014/main" id="{F850713B-1CEF-1E41-8667-90530B8B3FF3}"/>
              </a:ext>
            </a:extLst>
          </p:cNvPr>
          <p:cNvPicPr/>
          <p:nvPr/>
        </p:nvPicPr>
        <p:blipFill>
          <a:blip r:embed="rId5">
            <a:extLst>
              <a:ext uri="{28A0092B-C50C-407E-A947-70E740481C1C}">
                <a14:useLocalDpi xmlns:a14="http://schemas.microsoft.com/office/drawing/2010/main" val="0"/>
              </a:ext>
            </a:extLst>
          </a:blip>
          <a:stretch>
            <a:fillRect/>
          </a:stretch>
        </p:blipFill>
        <p:spPr>
          <a:xfrm>
            <a:off x="5433057" y="3390315"/>
            <a:ext cx="6492230" cy="1551328"/>
          </a:xfrm>
          <a:prstGeom prst="rect">
            <a:avLst/>
          </a:prstGeom>
        </p:spPr>
      </p:pic>
    </p:spTree>
    <p:extLst>
      <p:ext uri="{BB962C8B-B14F-4D97-AF65-F5344CB8AC3E}">
        <p14:creationId xmlns:p14="http://schemas.microsoft.com/office/powerpoint/2010/main" val="428270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1 CuadroTexto">
            <a:extLst>
              <a:ext uri="{FF2B5EF4-FFF2-40B4-BE49-F238E27FC236}">
                <a16:creationId xmlns:a16="http://schemas.microsoft.com/office/drawing/2014/main" id="{F9A920EF-A4BF-534E-AC71-44676BB110BD}"/>
              </a:ext>
            </a:extLst>
          </p:cNvPr>
          <p:cNvSpPr txBox="1"/>
          <p:nvPr/>
        </p:nvSpPr>
        <p:spPr>
          <a:xfrm>
            <a:off x="1962974" y="744035"/>
            <a:ext cx="6716198" cy="369332"/>
          </a:xfrm>
          <a:prstGeom prst="rect">
            <a:avLst/>
          </a:prstGeom>
          <a:noFill/>
        </p:spPr>
        <p:txBody>
          <a:bodyPr wrap="none" rtlCol="0">
            <a:spAutoFit/>
          </a:bodyPr>
          <a:lstStyle/>
          <a:p>
            <a:r>
              <a:rPr lang="es-EC" dirty="0">
                <a:solidFill>
                  <a:srgbClr val="EB4113"/>
                </a:solidFill>
                <a:latin typeface="Gotham Bold" panose="02000803030000020004" pitchFamily="2" charset="0"/>
              </a:rPr>
              <a:t>Publicación en página web: https://visitquito.ec/recorridos-turisticos/</a:t>
            </a:r>
          </a:p>
        </p:txBody>
      </p:sp>
      <p:sp>
        <p:nvSpPr>
          <p:cNvPr id="6" name="CuadroTexto 5">
            <a:extLst>
              <a:ext uri="{FF2B5EF4-FFF2-40B4-BE49-F238E27FC236}">
                <a16:creationId xmlns:a16="http://schemas.microsoft.com/office/drawing/2014/main" id="{60D30AAC-106F-41B7-832A-6F499BCCC81E}"/>
              </a:ext>
            </a:extLst>
          </p:cNvPr>
          <p:cNvSpPr txBox="1"/>
          <p:nvPr/>
        </p:nvSpPr>
        <p:spPr>
          <a:xfrm>
            <a:off x="1962974" y="170404"/>
            <a:ext cx="10036364" cy="369332"/>
          </a:xfrm>
          <a:prstGeom prst="rect">
            <a:avLst/>
          </a:prstGeom>
          <a:solidFill>
            <a:srgbClr val="EB4113"/>
          </a:solidFill>
        </p:spPr>
        <p:txBody>
          <a:bodyPr wrap="square">
            <a:spAutoFit/>
          </a:bodyPr>
          <a:lstStyle/>
          <a:p>
            <a:pPr lvl="0"/>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p>
        </p:txBody>
      </p:sp>
      <p:sp>
        <p:nvSpPr>
          <p:cNvPr id="8" name="3 Rectángulo">
            <a:extLst>
              <a:ext uri="{FF2B5EF4-FFF2-40B4-BE49-F238E27FC236}">
                <a16:creationId xmlns:a16="http://schemas.microsoft.com/office/drawing/2014/main" id="{6EBAB67F-97B2-B14A-A5E8-D2D44E68329A}"/>
              </a:ext>
            </a:extLst>
          </p:cNvPr>
          <p:cNvSpPr/>
          <p:nvPr/>
        </p:nvSpPr>
        <p:spPr>
          <a:xfrm>
            <a:off x="472881" y="1317666"/>
            <a:ext cx="11719119" cy="646331"/>
          </a:xfrm>
          <a:prstGeom prst="rect">
            <a:avLst/>
          </a:prstGeom>
        </p:spPr>
        <p:txBody>
          <a:bodyPr wrap="square">
            <a:spAutoFit/>
          </a:bodyPr>
          <a:lstStyle/>
          <a:p>
            <a:pPr algn="ctr"/>
            <a:r>
              <a:rPr lang="es-ES" b="1" spc="30" dirty="0">
                <a:solidFill>
                  <a:schemeClr val="accent1">
                    <a:lumMod val="75000"/>
                  </a:schemeClr>
                </a:solidFill>
                <a:latin typeface="Century Gothic" panose="020B0502020202020204" pitchFamily="34" charset="0"/>
              </a:rPr>
              <a:t>“RECORRIENDO EL BICENTENARIO”</a:t>
            </a:r>
          </a:p>
          <a:p>
            <a:pPr algn="ctr"/>
            <a:r>
              <a:rPr lang="es-ES" b="1" spc="30" dirty="0">
                <a:solidFill>
                  <a:schemeClr val="accent1">
                    <a:lumMod val="75000"/>
                  </a:schemeClr>
                </a:solidFill>
                <a:latin typeface="Century Gothic" panose="020B0502020202020204" pitchFamily="34" charset="0"/>
              </a:rPr>
              <a:t>PUBLICACIONES EN VISIT QUITO POSTEO ORGÁNICO RECORRIDOS</a:t>
            </a:r>
            <a:endParaRPr lang="es-ES" spc="30" dirty="0">
              <a:solidFill>
                <a:schemeClr val="accent1">
                  <a:lumMod val="75000"/>
                </a:schemeClr>
              </a:solidFill>
              <a:latin typeface="Century Gothic" panose="020B0502020202020204" pitchFamily="34" charset="0"/>
            </a:endParaRPr>
          </a:p>
        </p:txBody>
      </p:sp>
      <p:grpSp>
        <p:nvGrpSpPr>
          <p:cNvPr id="2" name="Grupo 1"/>
          <p:cNvGrpSpPr/>
          <p:nvPr/>
        </p:nvGrpSpPr>
        <p:grpSpPr>
          <a:xfrm>
            <a:off x="1229293" y="2144515"/>
            <a:ext cx="10207741" cy="3102734"/>
            <a:chOff x="486813" y="1891297"/>
            <a:chExt cx="9820969" cy="2703167"/>
          </a:xfrm>
        </p:grpSpPr>
        <p:pic>
          <p:nvPicPr>
            <p:cNvPr id="7" name="Imagen 6">
              <a:extLst>
                <a:ext uri="{FF2B5EF4-FFF2-40B4-BE49-F238E27FC236}">
                  <a16:creationId xmlns:a16="http://schemas.microsoft.com/office/drawing/2014/main" id="{C12513BE-9FFD-1E40-BF76-104EE1C8F71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86813" y="1891297"/>
              <a:ext cx="3032241" cy="2694558"/>
            </a:xfrm>
            <a:prstGeom prst="rect">
              <a:avLst/>
            </a:prstGeom>
          </p:spPr>
        </p:pic>
        <p:pic>
          <p:nvPicPr>
            <p:cNvPr id="11" name="Imagen 10">
              <a:extLst>
                <a:ext uri="{FF2B5EF4-FFF2-40B4-BE49-F238E27FC236}">
                  <a16:creationId xmlns:a16="http://schemas.microsoft.com/office/drawing/2014/main" id="{D9DD13B5-2A97-7942-A721-D9BE6B6288C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770284" y="1891297"/>
              <a:ext cx="3281680" cy="2703167"/>
            </a:xfrm>
            <a:prstGeom prst="rect">
              <a:avLst/>
            </a:prstGeom>
          </p:spPr>
        </p:pic>
        <p:pic>
          <p:nvPicPr>
            <p:cNvPr id="12" name="Imagen 11">
              <a:extLst>
                <a:ext uri="{FF2B5EF4-FFF2-40B4-BE49-F238E27FC236}">
                  <a16:creationId xmlns:a16="http://schemas.microsoft.com/office/drawing/2014/main" id="{3C5F87FC-3B47-A84D-8002-ED155E03D36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303194" y="1891297"/>
              <a:ext cx="3004588" cy="2694558"/>
            </a:xfrm>
            <a:prstGeom prst="rect">
              <a:avLst/>
            </a:prstGeom>
          </p:spPr>
        </p:pic>
      </p:grpSp>
    </p:spTree>
    <p:extLst>
      <p:ext uri="{BB962C8B-B14F-4D97-AF65-F5344CB8AC3E}">
        <p14:creationId xmlns:p14="http://schemas.microsoft.com/office/powerpoint/2010/main" val="4240631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1 CuadroTexto">
            <a:extLst>
              <a:ext uri="{FF2B5EF4-FFF2-40B4-BE49-F238E27FC236}">
                <a16:creationId xmlns:a16="http://schemas.microsoft.com/office/drawing/2014/main" id="{F9A920EF-A4BF-534E-AC71-44676BB110BD}"/>
              </a:ext>
            </a:extLst>
          </p:cNvPr>
          <p:cNvSpPr txBox="1"/>
          <p:nvPr/>
        </p:nvSpPr>
        <p:spPr>
          <a:xfrm>
            <a:off x="1962974" y="744035"/>
            <a:ext cx="6716198" cy="369332"/>
          </a:xfrm>
          <a:prstGeom prst="rect">
            <a:avLst/>
          </a:prstGeom>
          <a:noFill/>
        </p:spPr>
        <p:txBody>
          <a:bodyPr wrap="none" rtlCol="0">
            <a:spAutoFit/>
          </a:bodyPr>
          <a:lstStyle/>
          <a:p>
            <a:r>
              <a:rPr lang="es-EC" dirty="0">
                <a:solidFill>
                  <a:srgbClr val="EB4113"/>
                </a:solidFill>
                <a:latin typeface="Gotham Bold" panose="02000803030000020004" pitchFamily="2" charset="0"/>
              </a:rPr>
              <a:t>Publicación en página web: https://visitquito.ec/recorridos-turisticos/</a:t>
            </a:r>
          </a:p>
        </p:txBody>
      </p:sp>
      <p:sp>
        <p:nvSpPr>
          <p:cNvPr id="6" name="CuadroTexto 5">
            <a:extLst>
              <a:ext uri="{FF2B5EF4-FFF2-40B4-BE49-F238E27FC236}">
                <a16:creationId xmlns:a16="http://schemas.microsoft.com/office/drawing/2014/main" id="{60D30AAC-106F-41B7-832A-6F499BCCC81E}"/>
              </a:ext>
            </a:extLst>
          </p:cNvPr>
          <p:cNvSpPr txBox="1"/>
          <p:nvPr/>
        </p:nvSpPr>
        <p:spPr>
          <a:xfrm>
            <a:off x="1962974" y="170404"/>
            <a:ext cx="10036364" cy="369332"/>
          </a:xfrm>
          <a:prstGeom prst="rect">
            <a:avLst/>
          </a:prstGeom>
          <a:solidFill>
            <a:srgbClr val="EB4113"/>
          </a:solidFill>
        </p:spPr>
        <p:txBody>
          <a:bodyPr wrap="square">
            <a:spAutoFit/>
          </a:bodyPr>
          <a:lstStyle/>
          <a:p>
            <a:pPr lvl="0"/>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p>
        </p:txBody>
      </p:sp>
      <p:sp>
        <p:nvSpPr>
          <p:cNvPr id="8" name="3 Rectángulo">
            <a:extLst>
              <a:ext uri="{FF2B5EF4-FFF2-40B4-BE49-F238E27FC236}">
                <a16:creationId xmlns:a16="http://schemas.microsoft.com/office/drawing/2014/main" id="{6EBAB67F-97B2-B14A-A5E8-D2D44E68329A}"/>
              </a:ext>
            </a:extLst>
          </p:cNvPr>
          <p:cNvSpPr/>
          <p:nvPr/>
        </p:nvSpPr>
        <p:spPr>
          <a:xfrm>
            <a:off x="472882" y="1351431"/>
            <a:ext cx="11287710" cy="646331"/>
          </a:xfrm>
          <a:prstGeom prst="rect">
            <a:avLst/>
          </a:prstGeom>
        </p:spPr>
        <p:txBody>
          <a:bodyPr wrap="square">
            <a:spAutoFit/>
          </a:bodyPr>
          <a:lstStyle/>
          <a:p>
            <a:pPr algn="ctr"/>
            <a:r>
              <a:rPr lang="es-ES" b="1" spc="30" dirty="0">
                <a:solidFill>
                  <a:schemeClr val="accent1">
                    <a:lumMod val="75000"/>
                  </a:schemeClr>
                </a:solidFill>
                <a:latin typeface="Century Gothic" panose="020B0502020202020204" pitchFamily="34" charset="0"/>
              </a:rPr>
              <a:t>“RECORRIENDO EL BICENTENARIO”</a:t>
            </a:r>
          </a:p>
          <a:p>
            <a:pPr algn="ctr"/>
            <a:r>
              <a:rPr lang="es-ES" b="1" spc="30" dirty="0">
                <a:solidFill>
                  <a:schemeClr val="accent1">
                    <a:lumMod val="75000"/>
                  </a:schemeClr>
                </a:solidFill>
                <a:latin typeface="Century Gothic" panose="020B0502020202020204" pitchFamily="34" charset="0"/>
              </a:rPr>
              <a:t>PUBLICACIONES EN VISIT QUITO POSTEO PAUTADOS</a:t>
            </a:r>
            <a:endParaRPr lang="es-ES" spc="30" dirty="0">
              <a:solidFill>
                <a:schemeClr val="accent1">
                  <a:lumMod val="75000"/>
                </a:schemeClr>
              </a:solidFill>
              <a:latin typeface="Century Gothic" panose="020B0502020202020204" pitchFamily="34" charset="0"/>
            </a:endParaRPr>
          </a:p>
        </p:txBody>
      </p:sp>
      <p:pic>
        <p:nvPicPr>
          <p:cNvPr id="9" name="Imagen 8">
            <a:extLst>
              <a:ext uri="{FF2B5EF4-FFF2-40B4-BE49-F238E27FC236}">
                <a16:creationId xmlns:a16="http://schemas.microsoft.com/office/drawing/2014/main" id="{E97DEB54-8461-9F4C-9FD1-BEB33A5B3611}"/>
              </a:ext>
            </a:extLst>
          </p:cNvPr>
          <p:cNvPicPr/>
          <p:nvPr/>
        </p:nvPicPr>
        <p:blipFill>
          <a:blip r:embed="rId3">
            <a:extLst>
              <a:ext uri="{28A0092B-C50C-407E-A947-70E740481C1C}">
                <a14:useLocalDpi xmlns:a14="http://schemas.microsoft.com/office/drawing/2010/main" val="0"/>
              </a:ext>
            </a:extLst>
          </a:blip>
          <a:stretch>
            <a:fillRect/>
          </a:stretch>
        </p:blipFill>
        <p:spPr>
          <a:xfrm>
            <a:off x="6529478" y="2085945"/>
            <a:ext cx="5469860" cy="3358252"/>
          </a:xfrm>
          <a:prstGeom prst="rect">
            <a:avLst/>
          </a:prstGeom>
        </p:spPr>
      </p:pic>
      <p:pic>
        <p:nvPicPr>
          <p:cNvPr id="3" name="Imagen 2">
            <a:extLst>
              <a:ext uri="{FF2B5EF4-FFF2-40B4-BE49-F238E27FC236}">
                <a16:creationId xmlns:a16="http://schemas.microsoft.com/office/drawing/2014/main" id="{ED7CBE0F-BD08-0F4B-A636-C274F7CE0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219" y="2045812"/>
            <a:ext cx="6188709" cy="3398385"/>
          </a:xfrm>
          <a:prstGeom prst="rect">
            <a:avLst/>
          </a:prstGeom>
        </p:spPr>
      </p:pic>
    </p:spTree>
    <p:extLst>
      <p:ext uri="{BB962C8B-B14F-4D97-AF65-F5344CB8AC3E}">
        <p14:creationId xmlns:p14="http://schemas.microsoft.com/office/powerpoint/2010/main" val="3012397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1 CuadroTexto">
            <a:extLst>
              <a:ext uri="{FF2B5EF4-FFF2-40B4-BE49-F238E27FC236}">
                <a16:creationId xmlns:a16="http://schemas.microsoft.com/office/drawing/2014/main" id="{F9A920EF-A4BF-534E-AC71-44676BB110BD}"/>
              </a:ext>
            </a:extLst>
          </p:cNvPr>
          <p:cNvSpPr txBox="1"/>
          <p:nvPr/>
        </p:nvSpPr>
        <p:spPr>
          <a:xfrm>
            <a:off x="1962974" y="744035"/>
            <a:ext cx="6125395" cy="369332"/>
          </a:xfrm>
          <a:prstGeom prst="rect">
            <a:avLst/>
          </a:prstGeom>
          <a:noFill/>
        </p:spPr>
        <p:txBody>
          <a:bodyPr wrap="none" rtlCol="0">
            <a:spAutoFit/>
          </a:bodyPr>
          <a:lstStyle/>
          <a:p>
            <a:r>
              <a:rPr lang="es-EC" dirty="0">
                <a:solidFill>
                  <a:srgbClr val="EB4113"/>
                </a:solidFill>
                <a:latin typeface="Gotham Bold" panose="02000803030000020004" pitchFamily="2" charset="0"/>
              </a:rPr>
              <a:t>web: https://visitquito.ec/bicentenario-a-la-carta/</a:t>
            </a:r>
          </a:p>
        </p:txBody>
      </p:sp>
      <p:sp>
        <p:nvSpPr>
          <p:cNvPr id="6" name="CuadroTexto 5">
            <a:extLst>
              <a:ext uri="{FF2B5EF4-FFF2-40B4-BE49-F238E27FC236}">
                <a16:creationId xmlns:a16="http://schemas.microsoft.com/office/drawing/2014/main" id="{60D30AAC-106F-41B7-832A-6F499BCCC81E}"/>
              </a:ext>
            </a:extLst>
          </p:cNvPr>
          <p:cNvSpPr txBox="1"/>
          <p:nvPr/>
        </p:nvSpPr>
        <p:spPr>
          <a:xfrm>
            <a:off x="1962974" y="170404"/>
            <a:ext cx="10036364" cy="369332"/>
          </a:xfrm>
          <a:prstGeom prst="rect">
            <a:avLst/>
          </a:prstGeom>
          <a:solidFill>
            <a:srgbClr val="EB4113"/>
          </a:solidFill>
        </p:spPr>
        <p:txBody>
          <a:bodyPr wrap="square">
            <a:spAutoFit/>
          </a:bodyPr>
          <a:lstStyle/>
          <a:p>
            <a:pPr lvl="0"/>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p>
        </p:txBody>
      </p:sp>
      <p:sp>
        <p:nvSpPr>
          <p:cNvPr id="8" name="3 Rectángulo">
            <a:extLst>
              <a:ext uri="{FF2B5EF4-FFF2-40B4-BE49-F238E27FC236}">
                <a16:creationId xmlns:a16="http://schemas.microsoft.com/office/drawing/2014/main" id="{6EBAB67F-97B2-B14A-A5E8-D2D44E68329A}"/>
              </a:ext>
            </a:extLst>
          </p:cNvPr>
          <p:cNvSpPr/>
          <p:nvPr/>
        </p:nvSpPr>
        <p:spPr>
          <a:xfrm>
            <a:off x="368076" y="1166953"/>
            <a:ext cx="11719119" cy="646331"/>
          </a:xfrm>
          <a:prstGeom prst="rect">
            <a:avLst/>
          </a:prstGeom>
        </p:spPr>
        <p:txBody>
          <a:bodyPr wrap="square">
            <a:spAutoFit/>
          </a:bodyPr>
          <a:lstStyle/>
          <a:p>
            <a:pPr algn="ctr"/>
            <a:r>
              <a:rPr lang="es-ES" b="1" spc="30" dirty="0">
                <a:solidFill>
                  <a:schemeClr val="accent1">
                    <a:lumMod val="75000"/>
                  </a:schemeClr>
                </a:solidFill>
                <a:latin typeface="Century Gothic" panose="020B0502020202020204" pitchFamily="34" charset="0"/>
              </a:rPr>
              <a:t>“BICENTENARIO A LA CARTA” </a:t>
            </a:r>
          </a:p>
          <a:p>
            <a:pPr algn="ctr"/>
            <a:r>
              <a:rPr lang="es-ES" b="1" spc="30" dirty="0">
                <a:solidFill>
                  <a:schemeClr val="accent1">
                    <a:lumMod val="75000"/>
                  </a:schemeClr>
                </a:solidFill>
                <a:latin typeface="Century Gothic" panose="020B0502020202020204" pitchFamily="34" charset="0"/>
              </a:rPr>
              <a:t>PUBLICACIONES EN VISIT QUITO POSTEO PAUTADOS</a:t>
            </a:r>
            <a:endParaRPr lang="es-ES" spc="30" dirty="0">
              <a:solidFill>
                <a:schemeClr val="accent1">
                  <a:lumMod val="75000"/>
                </a:schemeClr>
              </a:solidFill>
              <a:latin typeface="Century Gothic" panose="020B0502020202020204" pitchFamily="34" charset="0"/>
            </a:endParaRPr>
          </a:p>
        </p:txBody>
      </p:sp>
      <p:pic>
        <p:nvPicPr>
          <p:cNvPr id="10" name="Imagen 9">
            <a:extLst>
              <a:ext uri="{FF2B5EF4-FFF2-40B4-BE49-F238E27FC236}">
                <a16:creationId xmlns:a16="http://schemas.microsoft.com/office/drawing/2014/main" id="{2A937E95-D49F-DF40-9D6A-4CD9289C4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8258" y="1822450"/>
            <a:ext cx="3460771" cy="2834886"/>
          </a:xfrm>
          <a:prstGeom prst="rect">
            <a:avLst/>
          </a:prstGeom>
        </p:spPr>
      </p:pic>
      <p:pic>
        <p:nvPicPr>
          <p:cNvPr id="11" name="Imagen 10">
            <a:extLst>
              <a:ext uri="{FF2B5EF4-FFF2-40B4-BE49-F238E27FC236}">
                <a16:creationId xmlns:a16="http://schemas.microsoft.com/office/drawing/2014/main" id="{A7C13809-5E8E-724F-AF62-9F8FE4C9011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36321" y="2063750"/>
            <a:ext cx="2582630" cy="4590896"/>
          </a:xfrm>
          <a:prstGeom prst="rect">
            <a:avLst/>
          </a:prstGeom>
        </p:spPr>
      </p:pic>
      <p:pic>
        <p:nvPicPr>
          <p:cNvPr id="12" name="Imagen 11">
            <a:extLst>
              <a:ext uri="{FF2B5EF4-FFF2-40B4-BE49-F238E27FC236}">
                <a16:creationId xmlns:a16="http://schemas.microsoft.com/office/drawing/2014/main" id="{E0924582-A6D9-2640-9981-353631632DE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336" y="1891297"/>
            <a:ext cx="4525332" cy="4525332"/>
          </a:xfrm>
          <a:prstGeom prst="rect">
            <a:avLst/>
          </a:prstGeom>
        </p:spPr>
      </p:pic>
    </p:spTree>
    <p:extLst>
      <p:ext uri="{BB962C8B-B14F-4D97-AF65-F5344CB8AC3E}">
        <p14:creationId xmlns:p14="http://schemas.microsoft.com/office/powerpoint/2010/main" val="2516879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1 CuadroTexto">
            <a:extLst>
              <a:ext uri="{FF2B5EF4-FFF2-40B4-BE49-F238E27FC236}">
                <a16:creationId xmlns:a16="http://schemas.microsoft.com/office/drawing/2014/main" id="{F9A920EF-A4BF-534E-AC71-44676BB110BD}"/>
              </a:ext>
            </a:extLst>
          </p:cNvPr>
          <p:cNvSpPr txBox="1"/>
          <p:nvPr/>
        </p:nvSpPr>
        <p:spPr>
          <a:xfrm>
            <a:off x="1962974" y="744035"/>
            <a:ext cx="6974345" cy="369332"/>
          </a:xfrm>
          <a:prstGeom prst="rect">
            <a:avLst/>
          </a:prstGeom>
          <a:noFill/>
        </p:spPr>
        <p:txBody>
          <a:bodyPr wrap="none" rtlCol="0">
            <a:spAutoFit/>
          </a:bodyPr>
          <a:lstStyle/>
          <a:p>
            <a:r>
              <a:rPr lang="es-EC" dirty="0">
                <a:solidFill>
                  <a:srgbClr val="EB4113"/>
                </a:solidFill>
                <a:latin typeface="Gotham Bold" panose="02000803030000020004" pitchFamily="2" charset="0"/>
              </a:rPr>
              <a:t>Publicación en página web: https://visitquito.ec/bicentenario-a-la-carta/</a:t>
            </a:r>
          </a:p>
        </p:txBody>
      </p:sp>
      <p:sp>
        <p:nvSpPr>
          <p:cNvPr id="6" name="CuadroTexto 5">
            <a:extLst>
              <a:ext uri="{FF2B5EF4-FFF2-40B4-BE49-F238E27FC236}">
                <a16:creationId xmlns:a16="http://schemas.microsoft.com/office/drawing/2014/main" id="{60D30AAC-106F-41B7-832A-6F499BCCC81E}"/>
              </a:ext>
            </a:extLst>
          </p:cNvPr>
          <p:cNvSpPr txBox="1"/>
          <p:nvPr/>
        </p:nvSpPr>
        <p:spPr>
          <a:xfrm>
            <a:off x="1962974" y="170404"/>
            <a:ext cx="10036364" cy="369332"/>
          </a:xfrm>
          <a:prstGeom prst="rect">
            <a:avLst/>
          </a:prstGeom>
          <a:solidFill>
            <a:srgbClr val="EB4113"/>
          </a:solidFill>
        </p:spPr>
        <p:txBody>
          <a:bodyPr wrap="square">
            <a:spAutoFit/>
          </a:bodyPr>
          <a:lstStyle/>
          <a:p>
            <a:pPr lvl="0"/>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p>
        </p:txBody>
      </p:sp>
      <p:sp>
        <p:nvSpPr>
          <p:cNvPr id="8" name="3 Rectángulo">
            <a:extLst>
              <a:ext uri="{FF2B5EF4-FFF2-40B4-BE49-F238E27FC236}">
                <a16:creationId xmlns:a16="http://schemas.microsoft.com/office/drawing/2014/main" id="{6EBAB67F-97B2-B14A-A5E8-D2D44E68329A}"/>
              </a:ext>
            </a:extLst>
          </p:cNvPr>
          <p:cNvSpPr/>
          <p:nvPr/>
        </p:nvSpPr>
        <p:spPr>
          <a:xfrm>
            <a:off x="633046" y="1317666"/>
            <a:ext cx="11366292" cy="646331"/>
          </a:xfrm>
          <a:prstGeom prst="rect">
            <a:avLst/>
          </a:prstGeom>
        </p:spPr>
        <p:txBody>
          <a:bodyPr wrap="square">
            <a:spAutoFit/>
          </a:bodyPr>
          <a:lstStyle/>
          <a:p>
            <a:pPr algn="ctr"/>
            <a:r>
              <a:rPr lang="es-ES" b="1" spc="30" dirty="0">
                <a:solidFill>
                  <a:schemeClr val="accent1">
                    <a:lumMod val="75000"/>
                  </a:schemeClr>
                </a:solidFill>
                <a:latin typeface="Century Gothic" panose="020B0502020202020204" pitchFamily="34" charset="0"/>
              </a:rPr>
              <a:t>“BICENTENARIO A LA CARTA” </a:t>
            </a:r>
          </a:p>
          <a:p>
            <a:pPr algn="ctr"/>
            <a:r>
              <a:rPr lang="es-ES" b="1" spc="30" dirty="0">
                <a:solidFill>
                  <a:schemeClr val="accent1">
                    <a:lumMod val="75000"/>
                  </a:schemeClr>
                </a:solidFill>
                <a:latin typeface="Century Gothic" panose="020B0502020202020204" pitchFamily="34" charset="0"/>
              </a:rPr>
              <a:t>PUBLICACIONES EN VISIT QUITO POSTEO PAUTADOS</a:t>
            </a:r>
            <a:endParaRPr lang="es-ES" spc="30" dirty="0">
              <a:solidFill>
                <a:schemeClr val="accent1">
                  <a:lumMod val="75000"/>
                </a:schemeClr>
              </a:solidFill>
              <a:latin typeface="Century Gothic" panose="020B0502020202020204" pitchFamily="34" charset="0"/>
            </a:endParaRPr>
          </a:p>
        </p:txBody>
      </p:sp>
      <p:pic>
        <p:nvPicPr>
          <p:cNvPr id="9" name="Imagen 8">
            <a:extLst>
              <a:ext uri="{FF2B5EF4-FFF2-40B4-BE49-F238E27FC236}">
                <a16:creationId xmlns:a16="http://schemas.microsoft.com/office/drawing/2014/main" id="{9F95667E-3884-6342-9BE7-AF57D851D399}"/>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410151" y="2348461"/>
            <a:ext cx="5039995" cy="2715260"/>
          </a:xfrm>
          <a:prstGeom prst="rect">
            <a:avLst/>
          </a:prstGeom>
        </p:spPr>
      </p:pic>
      <p:pic>
        <p:nvPicPr>
          <p:cNvPr id="12" name="Imagen 11">
            <a:extLst>
              <a:ext uri="{FF2B5EF4-FFF2-40B4-BE49-F238E27FC236}">
                <a16:creationId xmlns:a16="http://schemas.microsoft.com/office/drawing/2014/main" id="{7079882B-B9B3-B747-800C-4666F6414C5D}"/>
              </a:ext>
            </a:extLst>
          </p:cNvPr>
          <p:cNvPicPr/>
          <p:nvPr/>
        </p:nvPicPr>
        <p:blipFill>
          <a:blip r:embed="rId4" cstate="screen">
            <a:extLst>
              <a:ext uri="{28A0092B-C50C-407E-A947-70E740481C1C}">
                <a14:useLocalDpi xmlns:a14="http://schemas.microsoft.com/office/drawing/2010/main" val="0"/>
              </a:ext>
            </a:extLst>
          </a:blip>
          <a:stretch>
            <a:fillRect/>
          </a:stretch>
        </p:blipFill>
        <p:spPr>
          <a:xfrm>
            <a:off x="5917420" y="2326236"/>
            <a:ext cx="5039995" cy="2759710"/>
          </a:xfrm>
          <a:prstGeom prst="rect">
            <a:avLst/>
          </a:prstGeom>
        </p:spPr>
      </p:pic>
    </p:spTree>
    <p:extLst>
      <p:ext uri="{BB962C8B-B14F-4D97-AF65-F5344CB8AC3E}">
        <p14:creationId xmlns:p14="http://schemas.microsoft.com/office/powerpoint/2010/main" val="3131757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1 CuadroTexto">
            <a:extLst>
              <a:ext uri="{FF2B5EF4-FFF2-40B4-BE49-F238E27FC236}">
                <a16:creationId xmlns:a16="http://schemas.microsoft.com/office/drawing/2014/main" id="{F9A920EF-A4BF-534E-AC71-44676BB110BD}"/>
              </a:ext>
            </a:extLst>
          </p:cNvPr>
          <p:cNvSpPr txBox="1"/>
          <p:nvPr/>
        </p:nvSpPr>
        <p:spPr>
          <a:xfrm>
            <a:off x="1962974" y="744035"/>
            <a:ext cx="6974345" cy="369332"/>
          </a:xfrm>
          <a:prstGeom prst="rect">
            <a:avLst/>
          </a:prstGeom>
          <a:noFill/>
        </p:spPr>
        <p:txBody>
          <a:bodyPr wrap="none" rtlCol="0">
            <a:spAutoFit/>
          </a:bodyPr>
          <a:lstStyle/>
          <a:p>
            <a:r>
              <a:rPr lang="es-EC" dirty="0">
                <a:solidFill>
                  <a:srgbClr val="EB4113"/>
                </a:solidFill>
                <a:latin typeface="Gotham Bold" panose="02000803030000020004" pitchFamily="2" charset="0"/>
              </a:rPr>
              <a:t>Publicación en página web: https://visitquito.ec/bicentenario-a-la-carta/</a:t>
            </a:r>
          </a:p>
        </p:txBody>
      </p:sp>
      <p:sp>
        <p:nvSpPr>
          <p:cNvPr id="6" name="CuadroTexto 5">
            <a:extLst>
              <a:ext uri="{FF2B5EF4-FFF2-40B4-BE49-F238E27FC236}">
                <a16:creationId xmlns:a16="http://schemas.microsoft.com/office/drawing/2014/main" id="{60D30AAC-106F-41B7-832A-6F499BCCC81E}"/>
              </a:ext>
            </a:extLst>
          </p:cNvPr>
          <p:cNvSpPr txBox="1"/>
          <p:nvPr/>
        </p:nvSpPr>
        <p:spPr>
          <a:xfrm>
            <a:off x="1962974" y="170404"/>
            <a:ext cx="10036364" cy="369332"/>
          </a:xfrm>
          <a:prstGeom prst="rect">
            <a:avLst/>
          </a:prstGeom>
          <a:solidFill>
            <a:srgbClr val="EB4113"/>
          </a:solidFill>
        </p:spPr>
        <p:txBody>
          <a:bodyPr wrap="square">
            <a:spAutoFit/>
          </a:bodyPr>
          <a:lstStyle/>
          <a:p>
            <a:pPr lvl="0"/>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p>
        </p:txBody>
      </p:sp>
      <p:sp>
        <p:nvSpPr>
          <p:cNvPr id="8" name="3 Rectángulo">
            <a:extLst>
              <a:ext uri="{FF2B5EF4-FFF2-40B4-BE49-F238E27FC236}">
                <a16:creationId xmlns:a16="http://schemas.microsoft.com/office/drawing/2014/main" id="{6EBAB67F-97B2-B14A-A5E8-D2D44E68329A}"/>
              </a:ext>
            </a:extLst>
          </p:cNvPr>
          <p:cNvSpPr/>
          <p:nvPr/>
        </p:nvSpPr>
        <p:spPr>
          <a:xfrm>
            <a:off x="280219" y="1317666"/>
            <a:ext cx="11719119" cy="646331"/>
          </a:xfrm>
          <a:prstGeom prst="rect">
            <a:avLst/>
          </a:prstGeom>
        </p:spPr>
        <p:txBody>
          <a:bodyPr wrap="square">
            <a:spAutoFit/>
          </a:bodyPr>
          <a:lstStyle/>
          <a:p>
            <a:pPr algn="ctr"/>
            <a:r>
              <a:rPr lang="es-ES" b="1" spc="30" dirty="0">
                <a:solidFill>
                  <a:schemeClr val="accent1">
                    <a:lumMod val="75000"/>
                  </a:schemeClr>
                </a:solidFill>
                <a:latin typeface="Century Gothic" panose="020B0502020202020204" pitchFamily="34" charset="0"/>
              </a:rPr>
              <a:t>“BICENTENARIO A LA CARTA” </a:t>
            </a:r>
          </a:p>
          <a:p>
            <a:pPr algn="ctr"/>
            <a:r>
              <a:rPr lang="es-ES" b="1" spc="30" dirty="0">
                <a:solidFill>
                  <a:schemeClr val="accent1">
                    <a:lumMod val="75000"/>
                  </a:schemeClr>
                </a:solidFill>
                <a:latin typeface="Century Gothic" panose="020B0502020202020204" pitchFamily="34" charset="0"/>
              </a:rPr>
              <a:t>PUBLICACIONES EN VISIT QUITO LANDING</a:t>
            </a:r>
            <a:endParaRPr lang="es-ES" spc="30" dirty="0">
              <a:solidFill>
                <a:schemeClr val="accent1">
                  <a:lumMod val="75000"/>
                </a:schemeClr>
              </a:solidFill>
              <a:latin typeface="Century Gothic" panose="020B0502020202020204" pitchFamily="34" charset="0"/>
            </a:endParaRPr>
          </a:p>
        </p:txBody>
      </p:sp>
      <p:grpSp>
        <p:nvGrpSpPr>
          <p:cNvPr id="2" name="Grupo 1"/>
          <p:cNvGrpSpPr/>
          <p:nvPr/>
        </p:nvGrpSpPr>
        <p:grpSpPr>
          <a:xfrm>
            <a:off x="128797" y="2030818"/>
            <a:ext cx="5767956" cy="4373475"/>
            <a:chOff x="128797" y="2030818"/>
            <a:chExt cx="5767956" cy="4373475"/>
          </a:xfrm>
        </p:grpSpPr>
        <p:pic>
          <p:nvPicPr>
            <p:cNvPr id="7" name="Imagen 6">
              <a:extLst>
                <a:ext uri="{FF2B5EF4-FFF2-40B4-BE49-F238E27FC236}">
                  <a16:creationId xmlns:a16="http://schemas.microsoft.com/office/drawing/2014/main" id="{2EFF0F5E-2DBE-3D48-9F64-82E23F1599E1}"/>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128797" y="2030818"/>
              <a:ext cx="5039995" cy="2395855"/>
            </a:xfrm>
            <a:prstGeom prst="rect">
              <a:avLst/>
            </a:prstGeom>
          </p:spPr>
        </p:pic>
        <p:pic>
          <p:nvPicPr>
            <p:cNvPr id="10" name="Imagen 9">
              <a:extLst>
                <a:ext uri="{FF2B5EF4-FFF2-40B4-BE49-F238E27FC236}">
                  <a16:creationId xmlns:a16="http://schemas.microsoft.com/office/drawing/2014/main" id="{2BBBDD30-21D6-3747-8441-15E60EF07367}"/>
                </a:ext>
              </a:extLst>
            </p:cNvPr>
            <p:cNvPicPr/>
            <p:nvPr/>
          </p:nvPicPr>
          <p:blipFill>
            <a:blip r:embed="rId4">
              <a:extLst>
                <a:ext uri="{28A0092B-C50C-407E-A947-70E740481C1C}">
                  <a14:useLocalDpi xmlns:a14="http://schemas.microsoft.com/office/drawing/2010/main" val="0"/>
                </a:ext>
              </a:extLst>
            </a:blip>
            <a:stretch>
              <a:fillRect/>
            </a:stretch>
          </p:blipFill>
          <p:spPr>
            <a:xfrm>
              <a:off x="3321337" y="2923309"/>
              <a:ext cx="2575416" cy="3480984"/>
            </a:xfrm>
            <a:prstGeom prst="rect">
              <a:avLst/>
            </a:prstGeom>
          </p:spPr>
        </p:pic>
      </p:grpSp>
      <p:pic>
        <p:nvPicPr>
          <p:cNvPr id="9" name="Imagen 8">
            <a:extLst>
              <a:ext uri="{FF2B5EF4-FFF2-40B4-BE49-F238E27FC236}">
                <a16:creationId xmlns:a16="http://schemas.microsoft.com/office/drawing/2014/main" id="{3F775996-0068-8449-B872-CAEB5FBB0165}"/>
              </a:ext>
            </a:extLst>
          </p:cNvPr>
          <p:cNvPicPr/>
          <p:nvPr/>
        </p:nvPicPr>
        <p:blipFill>
          <a:blip r:embed="rId5">
            <a:extLst>
              <a:ext uri="{28A0092B-C50C-407E-A947-70E740481C1C}">
                <a14:useLocalDpi xmlns:a14="http://schemas.microsoft.com/office/drawing/2010/main" val="0"/>
              </a:ext>
            </a:extLst>
          </a:blip>
          <a:stretch>
            <a:fillRect/>
          </a:stretch>
        </p:blipFill>
        <p:spPr>
          <a:xfrm>
            <a:off x="6007539" y="3063985"/>
            <a:ext cx="5859560" cy="1690895"/>
          </a:xfrm>
          <a:prstGeom prst="rect">
            <a:avLst/>
          </a:prstGeom>
        </p:spPr>
      </p:pic>
    </p:spTree>
    <p:extLst>
      <p:ext uri="{BB962C8B-B14F-4D97-AF65-F5344CB8AC3E}">
        <p14:creationId xmlns:p14="http://schemas.microsoft.com/office/powerpoint/2010/main" val="1296694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A76DAE3-B3A1-43DE-A48C-C262D7814F1C}"/>
              </a:ext>
            </a:extLst>
          </p:cNvPr>
          <p:cNvSpPr/>
          <p:nvPr/>
        </p:nvSpPr>
        <p:spPr>
          <a:xfrm>
            <a:off x="4978825" y="617334"/>
            <a:ext cx="7140247" cy="351236"/>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13" name="CuadroTexto 12">
            <a:extLst>
              <a:ext uri="{FF2B5EF4-FFF2-40B4-BE49-F238E27FC236}">
                <a16:creationId xmlns:a16="http://schemas.microsoft.com/office/drawing/2014/main" id="{5A28D9E1-F342-41C4-B48D-784C52C64490}"/>
              </a:ext>
            </a:extLst>
          </p:cNvPr>
          <p:cNvSpPr txBox="1"/>
          <p:nvPr/>
        </p:nvSpPr>
        <p:spPr>
          <a:xfrm>
            <a:off x="2047009"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3" name="2 Rectángulo"/>
          <p:cNvSpPr/>
          <p:nvPr/>
        </p:nvSpPr>
        <p:spPr>
          <a:xfrm>
            <a:off x="6302249" y="608286"/>
            <a:ext cx="3868669" cy="369332"/>
          </a:xfrm>
          <a:prstGeom prst="rect">
            <a:avLst/>
          </a:prstGeom>
        </p:spPr>
        <p:txBody>
          <a:bodyPr wrap="none">
            <a:spAutoFit/>
          </a:bodyPr>
          <a:lstStyle/>
          <a:p>
            <a:pPr lvl="1"/>
            <a:r>
              <a:rPr lang="es-EC" dirty="0">
                <a:solidFill>
                  <a:schemeClr val="bg1"/>
                </a:solidFill>
                <a:latin typeface="Gotham Bold" panose="02000803030000020004" pitchFamily="2" charset="0"/>
              </a:rPr>
              <a:t>Encuestas</a:t>
            </a:r>
            <a:r>
              <a:rPr lang="es-EC" b="1" dirty="0"/>
              <a:t> </a:t>
            </a:r>
            <a:r>
              <a:rPr lang="es-EC" dirty="0">
                <a:solidFill>
                  <a:schemeClr val="bg1"/>
                </a:solidFill>
                <a:latin typeface="Gotham Bold" panose="02000803030000020004" pitchFamily="2" charset="0"/>
              </a:rPr>
              <a:t>de Alimentos y Bebidas</a:t>
            </a:r>
          </a:p>
        </p:txBody>
      </p:sp>
      <p:pic>
        <p:nvPicPr>
          <p:cNvPr id="23" name="Imagen 22" descr="Logotipo&#10;&#10;Descripción generada automáticamente">
            <a:extLst>
              <a:ext uri="{FF2B5EF4-FFF2-40B4-BE49-F238E27FC236}">
                <a16:creationId xmlns:a16="http://schemas.microsoft.com/office/drawing/2014/main" id="{B4865566-A79B-49FB-B0C2-DEBADA71FF1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8" name="11 CuadroTexto">
            <a:extLst>
              <a:ext uri="{FF2B5EF4-FFF2-40B4-BE49-F238E27FC236}">
                <a16:creationId xmlns:a16="http://schemas.microsoft.com/office/drawing/2014/main" id="{B106F7E7-3BD0-418C-92BB-7F9E44D2DB6A}"/>
              </a:ext>
            </a:extLst>
          </p:cNvPr>
          <p:cNvSpPr txBox="1"/>
          <p:nvPr/>
        </p:nvSpPr>
        <p:spPr>
          <a:xfrm>
            <a:off x="6480042" y="2060848"/>
            <a:ext cx="3527116" cy="400110"/>
          </a:xfrm>
          <a:prstGeom prst="rect">
            <a:avLst/>
          </a:prstGeom>
          <a:noFill/>
        </p:spPr>
        <p:txBody>
          <a:bodyPr wrap="square" rtlCol="0">
            <a:spAutoFit/>
          </a:bodyPr>
          <a:lstStyle/>
          <a:p>
            <a:endParaRPr lang="es-EC" sz="2000" dirty="0">
              <a:solidFill>
                <a:schemeClr val="tx2"/>
              </a:solidFill>
            </a:endParaRPr>
          </a:p>
        </p:txBody>
      </p:sp>
      <p:sp>
        <p:nvSpPr>
          <p:cNvPr id="19" name="5 Rectángulo">
            <a:extLst>
              <a:ext uri="{FF2B5EF4-FFF2-40B4-BE49-F238E27FC236}">
                <a16:creationId xmlns:a16="http://schemas.microsoft.com/office/drawing/2014/main" id="{6D38D674-88B6-4B8B-8FB8-4971EC6313FD}"/>
              </a:ext>
            </a:extLst>
          </p:cNvPr>
          <p:cNvSpPr/>
          <p:nvPr/>
        </p:nvSpPr>
        <p:spPr>
          <a:xfrm>
            <a:off x="333144" y="1506044"/>
            <a:ext cx="5074230" cy="738664"/>
          </a:xfrm>
          <a:prstGeom prst="rect">
            <a:avLst/>
          </a:prstGeom>
          <a:ln>
            <a:solidFill>
              <a:schemeClr val="bg1"/>
            </a:solidFill>
          </a:ln>
        </p:spPr>
        <p:txBody>
          <a:bodyPr wrap="square">
            <a:spAutoFit/>
          </a:bodyPr>
          <a:lstStyle/>
          <a:p>
            <a:pPr algn="just"/>
            <a:r>
              <a:rPr lang="es-ES" sz="1400" spc="30" dirty="0">
                <a:solidFill>
                  <a:schemeClr val="accent1">
                    <a:lumMod val="75000"/>
                  </a:schemeClr>
                </a:solidFill>
                <a:latin typeface="Century Gothic" panose="020B0502020202020204" pitchFamily="34" charset="0"/>
              </a:rPr>
              <a:t>¿Cuál es el número total de aforo (en número de sillas) de su establecimiento? (ponga número entero)</a:t>
            </a:r>
            <a:endParaRPr lang="es-EC" sz="1400" spc="30" dirty="0">
              <a:solidFill>
                <a:schemeClr val="accent1">
                  <a:lumMod val="75000"/>
                </a:schemeClr>
              </a:solidFill>
              <a:latin typeface="Century Gothic" panose="020B0502020202020204" pitchFamily="34" charset="0"/>
            </a:endParaRPr>
          </a:p>
          <a:p>
            <a:pPr lvl="0" algn="just"/>
            <a:r>
              <a:rPr lang="es-ES" sz="1400" spc="30" dirty="0">
                <a:solidFill>
                  <a:schemeClr val="accent1">
                    <a:lumMod val="75000"/>
                  </a:schemeClr>
                </a:solidFill>
                <a:latin typeface="Century Gothic" panose="020B0502020202020204" pitchFamily="34" charset="0"/>
              </a:rPr>
              <a:t>Número total de aforo 10.816 sillas.</a:t>
            </a:r>
            <a:endParaRPr lang="es-EC" sz="1400" spc="30" dirty="0">
              <a:solidFill>
                <a:schemeClr val="accent1">
                  <a:lumMod val="75000"/>
                </a:schemeClr>
              </a:solidFill>
              <a:latin typeface="Century Gothic" panose="020B0502020202020204" pitchFamily="34" charset="0"/>
            </a:endParaRPr>
          </a:p>
        </p:txBody>
      </p:sp>
      <p:sp>
        <p:nvSpPr>
          <p:cNvPr id="20" name="7 Rectángulo">
            <a:extLst>
              <a:ext uri="{FF2B5EF4-FFF2-40B4-BE49-F238E27FC236}">
                <a16:creationId xmlns:a16="http://schemas.microsoft.com/office/drawing/2014/main" id="{E69C30EC-3A0D-434E-B827-236FA001E0A5}"/>
              </a:ext>
            </a:extLst>
          </p:cNvPr>
          <p:cNvSpPr/>
          <p:nvPr/>
        </p:nvSpPr>
        <p:spPr>
          <a:xfrm>
            <a:off x="6374436" y="1420343"/>
            <a:ext cx="5074230" cy="954107"/>
          </a:xfrm>
          <a:prstGeom prst="rect">
            <a:avLst/>
          </a:prstGeom>
          <a:ln>
            <a:solidFill>
              <a:schemeClr val="bg1"/>
            </a:solidFill>
          </a:ln>
        </p:spPr>
        <p:txBody>
          <a:bodyPr wrap="square">
            <a:spAutoFit/>
          </a:bodyPr>
          <a:lstStyle/>
          <a:p>
            <a:pPr algn="just"/>
            <a:r>
              <a:rPr lang="es-ES" sz="1400" spc="30" dirty="0">
                <a:solidFill>
                  <a:schemeClr val="accent1">
                    <a:lumMod val="75000"/>
                  </a:schemeClr>
                </a:solidFill>
                <a:latin typeface="Century Gothic" panose="020B0502020202020204" pitchFamily="34" charset="0"/>
              </a:rPr>
              <a:t>¿Cuántos días atendió al público en este feriado? (marque con una x)</a:t>
            </a:r>
            <a:endParaRPr lang="es-EC" sz="1400" spc="30" dirty="0">
              <a:solidFill>
                <a:schemeClr val="accent1">
                  <a:lumMod val="75000"/>
                </a:schemeClr>
              </a:solidFill>
              <a:latin typeface="Century Gothic" panose="020B0502020202020204" pitchFamily="34" charset="0"/>
            </a:endParaRPr>
          </a:p>
          <a:p>
            <a:pPr lvl="0" algn="just"/>
            <a:r>
              <a:rPr lang="es-ES" sz="1400" spc="30" dirty="0">
                <a:solidFill>
                  <a:schemeClr val="accent1">
                    <a:lumMod val="75000"/>
                  </a:schemeClr>
                </a:solidFill>
                <a:latin typeface="Century Gothic" panose="020B0502020202020204" pitchFamily="34" charset="0"/>
              </a:rPr>
              <a:t>El 89% de establecimientos atendió 4 días en este feriado.</a:t>
            </a:r>
            <a:endParaRPr lang="es-EC" sz="1400" spc="30" dirty="0">
              <a:solidFill>
                <a:schemeClr val="accent1">
                  <a:lumMod val="75000"/>
                </a:schemeClr>
              </a:solidFill>
              <a:latin typeface="Century Gothic" panose="020B0502020202020204" pitchFamily="34" charset="0"/>
            </a:endParaRPr>
          </a:p>
        </p:txBody>
      </p:sp>
      <p:sp>
        <p:nvSpPr>
          <p:cNvPr id="26" name="10 Rectángulo">
            <a:extLst>
              <a:ext uri="{FF2B5EF4-FFF2-40B4-BE49-F238E27FC236}">
                <a16:creationId xmlns:a16="http://schemas.microsoft.com/office/drawing/2014/main" id="{416A08D1-D47C-4CC7-BED0-97B00D0901E1}"/>
              </a:ext>
            </a:extLst>
          </p:cNvPr>
          <p:cNvSpPr/>
          <p:nvPr/>
        </p:nvSpPr>
        <p:spPr>
          <a:xfrm>
            <a:off x="7546179" y="5642451"/>
            <a:ext cx="3461954" cy="261610"/>
          </a:xfrm>
          <a:prstGeom prst="rect">
            <a:avLst/>
          </a:prstGeom>
        </p:spPr>
        <p:txBody>
          <a:bodyPr wrap="square">
            <a:spAutoFit/>
          </a:bodyPr>
          <a:lstStyle/>
          <a:p>
            <a:r>
              <a:rPr lang="es-EC" sz="1100" spc="30" dirty="0">
                <a:solidFill>
                  <a:schemeClr val="accent1">
                    <a:lumMod val="75000"/>
                  </a:schemeClr>
                </a:solidFill>
                <a:latin typeface="Century Gothic" panose="020B0502020202020204" pitchFamily="34" charset="0"/>
              </a:rPr>
              <a:t>Fuente: Dir. De Calidad – Quito Turismo - 2022</a:t>
            </a:r>
          </a:p>
        </p:txBody>
      </p:sp>
      <p:sp>
        <p:nvSpPr>
          <p:cNvPr id="27" name="13 CuadroTexto">
            <a:extLst>
              <a:ext uri="{FF2B5EF4-FFF2-40B4-BE49-F238E27FC236}">
                <a16:creationId xmlns:a16="http://schemas.microsoft.com/office/drawing/2014/main" id="{1370EF0A-B71C-421D-BFE8-D7922C7229C5}"/>
              </a:ext>
            </a:extLst>
          </p:cNvPr>
          <p:cNvSpPr txBox="1"/>
          <p:nvPr/>
        </p:nvSpPr>
        <p:spPr>
          <a:xfrm>
            <a:off x="368881" y="6245545"/>
            <a:ext cx="569843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900" b="1" spc="30" dirty="0">
                <a:solidFill>
                  <a:schemeClr val="accent1">
                    <a:lumMod val="75000"/>
                  </a:schemeClr>
                </a:solidFill>
                <a:latin typeface="Century Gothic" panose="020B0502020202020204" pitchFamily="34" charset="0"/>
              </a:rPr>
              <a:t>Catastro actual 5085</a:t>
            </a:r>
          </a:p>
          <a:p>
            <a:r>
              <a:rPr lang="es-EC" sz="900" b="1" spc="30" dirty="0">
                <a:solidFill>
                  <a:schemeClr val="accent1">
                    <a:lumMod val="75000"/>
                  </a:schemeClr>
                </a:solidFill>
                <a:latin typeface="Century Gothic" panose="020B0502020202020204" pitchFamily="34" charset="0"/>
              </a:rPr>
              <a:t>Establecimientos turísticos encuestados 363, nivel de confianza 95%, margen de error 5%</a:t>
            </a:r>
          </a:p>
        </p:txBody>
      </p:sp>
      <p:sp>
        <p:nvSpPr>
          <p:cNvPr id="28" name="Rectángulo 27">
            <a:extLst>
              <a:ext uri="{FF2B5EF4-FFF2-40B4-BE49-F238E27FC236}">
                <a16:creationId xmlns:a16="http://schemas.microsoft.com/office/drawing/2014/main" id="{7914CCCB-95A8-42CE-9891-2DF8766C191E}"/>
              </a:ext>
            </a:extLst>
          </p:cNvPr>
          <p:cNvSpPr/>
          <p:nvPr/>
        </p:nvSpPr>
        <p:spPr>
          <a:xfrm>
            <a:off x="4588446" y="5920645"/>
            <a:ext cx="2957733" cy="276999"/>
          </a:xfrm>
          <a:prstGeom prst="rect">
            <a:avLst/>
          </a:prstGeom>
        </p:spPr>
        <p:txBody>
          <a:bodyPr wrap="none">
            <a:spAutoFit/>
          </a:bodyPr>
          <a:lstStyle/>
          <a:p>
            <a:r>
              <a:rPr lang="es-EC" sz="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[Datos de los establecimientos encuestados]</a:t>
            </a:r>
            <a:endParaRPr lang="es-EC" sz="1200" dirty="0">
              <a:solidFill>
                <a:schemeClr val="accent6">
                  <a:lumMod val="50000"/>
                </a:schemeClr>
              </a:solidFill>
            </a:endParaRPr>
          </a:p>
        </p:txBody>
      </p:sp>
      <p:sp>
        <p:nvSpPr>
          <p:cNvPr id="22" name="CuadroTexto 21">
            <a:extLst>
              <a:ext uri="{FF2B5EF4-FFF2-40B4-BE49-F238E27FC236}">
                <a16:creationId xmlns:a16="http://schemas.microsoft.com/office/drawing/2014/main" id="{4F311733-E811-4B7F-B4A1-71E0B5DA59A7}"/>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graphicFrame>
        <p:nvGraphicFramePr>
          <p:cNvPr id="24" name="Gráfico 23">
            <a:extLst>
              <a:ext uri="{FF2B5EF4-FFF2-40B4-BE49-F238E27FC236}">
                <a16:creationId xmlns:a16="http://schemas.microsoft.com/office/drawing/2014/main" id="{00000000-0008-0000-0000-000002000000}"/>
              </a:ext>
            </a:extLst>
          </p:cNvPr>
          <p:cNvGraphicFramePr/>
          <p:nvPr/>
        </p:nvGraphicFramePr>
        <p:xfrm>
          <a:off x="333144" y="2605152"/>
          <a:ext cx="5484421" cy="33154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áfico 24">
            <a:extLst>
              <a:ext uri="{FF2B5EF4-FFF2-40B4-BE49-F238E27FC236}">
                <a16:creationId xmlns:a16="http://schemas.microsoft.com/office/drawing/2014/main" id="{00000000-0008-0000-0000-000004000000}"/>
              </a:ext>
            </a:extLst>
          </p:cNvPr>
          <p:cNvGraphicFramePr/>
          <p:nvPr/>
        </p:nvGraphicFramePr>
        <p:xfrm>
          <a:off x="6480042" y="2460957"/>
          <a:ext cx="5378814" cy="30949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99597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A76DAE3-B3A1-43DE-A48C-C262D7814F1C}"/>
              </a:ext>
            </a:extLst>
          </p:cNvPr>
          <p:cNvSpPr/>
          <p:nvPr/>
        </p:nvSpPr>
        <p:spPr>
          <a:xfrm>
            <a:off x="4959971" y="617334"/>
            <a:ext cx="7140247" cy="351236"/>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13" name="CuadroTexto 12">
            <a:extLst>
              <a:ext uri="{FF2B5EF4-FFF2-40B4-BE49-F238E27FC236}">
                <a16:creationId xmlns:a16="http://schemas.microsoft.com/office/drawing/2014/main" id="{5A28D9E1-F342-41C4-B48D-784C52C64490}"/>
              </a:ext>
            </a:extLst>
          </p:cNvPr>
          <p:cNvSpPr txBox="1"/>
          <p:nvPr/>
        </p:nvSpPr>
        <p:spPr>
          <a:xfrm>
            <a:off x="2028155"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3" name="2 Rectángulo"/>
          <p:cNvSpPr/>
          <p:nvPr/>
        </p:nvSpPr>
        <p:spPr>
          <a:xfrm>
            <a:off x="6283395" y="608286"/>
            <a:ext cx="3868669" cy="369332"/>
          </a:xfrm>
          <a:prstGeom prst="rect">
            <a:avLst/>
          </a:prstGeom>
        </p:spPr>
        <p:txBody>
          <a:bodyPr wrap="none">
            <a:spAutoFit/>
          </a:bodyPr>
          <a:lstStyle/>
          <a:p>
            <a:pPr lvl="1"/>
            <a:r>
              <a:rPr lang="es-EC" dirty="0">
                <a:solidFill>
                  <a:schemeClr val="bg1"/>
                </a:solidFill>
                <a:latin typeface="Gotham Bold" panose="02000803030000020004" pitchFamily="2" charset="0"/>
              </a:rPr>
              <a:t>Encuestas</a:t>
            </a:r>
            <a:r>
              <a:rPr lang="es-EC" b="1" dirty="0"/>
              <a:t> </a:t>
            </a:r>
            <a:r>
              <a:rPr lang="es-EC" dirty="0">
                <a:solidFill>
                  <a:schemeClr val="bg1"/>
                </a:solidFill>
                <a:latin typeface="Gotham Bold" panose="02000803030000020004" pitchFamily="2" charset="0"/>
              </a:rPr>
              <a:t>de Alimentos y Bebidas</a:t>
            </a:r>
          </a:p>
        </p:txBody>
      </p:sp>
      <p:pic>
        <p:nvPicPr>
          <p:cNvPr id="21" name="Imagen 20" descr="Logotipo&#10;&#10;Descripción generada automáticamente">
            <a:extLst>
              <a:ext uri="{FF2B5EF4-FFF2-40B4-BE49-F238E27FC236}">
                <a16:creationId xmlns:a16="http://schemas.microsoft.com/office/drawing/2014/main" id="{D54D6B0C-42C0-498F-996C-6C834608786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9" name="11 CuadroTexto">
            <a:extLst>
              <a:ext uri="{FF2B5EF4-FFF2-40B4-BE49-F238E27FC236}">
                <a16:creationId xmlns:a16="http://schemas.microsoft.com/office/drawing/2014/main" id="{F8609CA2-2879-4805-9C0E-174403AB2090}"/>
              </a:ext>
            </a:extLst>
          </p:cNvPr>
          <p:cNvSpPr txBox="1"/>
          <p:nvPr/>
        </p:nvSpPr>
        <p:spPr>
          <a:xfrm>
            <a:off x="6480042" y="2060848"/>
            <a:ext cx="3527116" cy="400110"/>
          </a:xfrm>
          <a:prstGeom prst="rect">
            <a:avLst/>
          </a:prstGeom>
          <a:noFill/>
        </p:spPr>
        <p:txBody>
          <a:bodyPr wrap="square" rtlCol="0">
            <a:spAutoFit/>
          </a:bodyPr>
          <a:lstStyle/>
          <a:p>
            <a:endParaRPr lang="es-EC" sz="2000" dirty="0">
              <a:solidFill>
                <a:schemeClr val="tx2"/>
              </a:solidFill>
            </a:endParaRPr>
          </a:p>
        </p:txBody>
      </p:sp>
      <p:sp>
        <p:nvSpPr>
          <p:cNvPr id="20" name="8 Rectángulo">
            <a:extLst>
              <a:ext uri="{FF2B5EF4-FFF2-40B4-BE49-F238E27FC236}">
                <a16:creationId xmlns:a16="http://schemas.microsoft.com/office/drawing/2014/main" id="{07E150A2-2FA5-44F9-AF3A-C1EE5AB19E6A}"/>
              </a:ext>
            </a:extLst>
          </p:cNvPr>
          <p:cNvSpPr/>
          <p:nvPr/>
        </p:nvSpPr>
        <p:spPr>
          <a:xfrm>
            <a:off x="566337" y="4521892"/>
            <a:ext cx="9708879" cy="1600438"/>
          </a:xfrm>
          <a:prstGeom prst="rect">
            <a:avLst/>
          </a:prstGeom>
          <a:ln>
            <a:solidFill>
              <a:schemeClr val="bg1"/>
            </a:solidFill>
          </a:ln>
        </p:spPr>
        <p:txBody>
          <a:bodyPr wrap="square">
            <a:spAutoFit/>
          </a:bodyPr>
          <a:lstStyle/>
          <a:p>
            <a:pPr algn="just"/>
            <a:r>
              <a:rPr lang="es-ES" sz="1400" spc="30" dirty="0">
                <a:solidFill>
                  <a:schemeClr val="accent1">
                    <a:lumMod val="75000"/>
                  </a:schemeClr>
                </a:solidFill>
                <a:latin typeface="Century Gothic" panose="020B0502020202020204" pitchFamily="34" charset="0"/>
              </a:rPr>
              <a:t>¿Cuál fue el número estimado de clientes atendidos en su establecimiento en este feriado? </a:t>
            </a:r>
            <a:endParaRPr lang="es-EC" sz="1400" spc="30" dirty="0">
              <a:solidFill>
                <a:schemeClr val="accent1">
                  <a:lumMod val="75000"/>
                </a:schemeClr>
              </a:solidFill>
              <a:latin typeface="Century Gothic" panose="020B0502020202020204" pitchFamily="34" charset="0"/>
            </a:endParaRPr>
          </a:p>
          <a:p>
            <a:pPr algn="just"/>
            <a:r>
              <a:rPr lang="es-ES" sz="1400" spc="30" dirty="0">
                <a:solidFill>
                  <a:schemeClr val="accent1">
                    <a:lumMod val="75000"/>
                  </a:schemeClr>
                </a:solidFill>
                <a:latin typeface="Century Gothic" panose="020B0502020202020204" pitchFamily="34" charset="0"/>
              </a:rPr>
              <a:t>Número total de visitantes en establecimientos de A&amp;B fue 71.302. </a:t>
            </a:r>
          </a:p>
          <a:p>
            <a:pPr algn="just"/>
            <a:r>
              <a:rPr lang="es-ES" sz="1400" spc="30" dirty="0">
                <a:solidFill>
                  <a:schemeClr val="accent1">
                    <a:lumMod val="75000"/>
                  </a:schemeClr>
                </a:solidFill>
                <a:latin typeface="Century Gothic" panose="020B0502020202020204" pitchFamily="34" charset="0"/>
              </a:rPr>
              <a:t>Rural: 15.488</a:t>
            </a:r>
          </a:p>
          <a:p>
            <a:pPr algn="just"/>
            <a:r>
              <a:rPr lang="es-ES" sz="1400" spc="30" dirty="0">
                <a:solidFill>
                  <a:schemeClr val="accent1">
                    <a:lumMod val="75000"/>
                  </a:schemeClr>
                </a:solidFill>
                <a:latin typeface="Century Gothic" panose="020B0502020202020204" pitchFamily="34" charset="0"/>
              </a:rPr>
              <a:t>Urbana: 55.814</a:t>
            </a:r>
          </a:p>
          <a:p>
            <a:pPr algn="just"/>
            <a:r>
              <a:rPr lang="es-ES" sz="1400" spc="30" dirty="0">
                <a:solidFill>
                  <a:schemeClr val="accent1">
                    <a:lumMod val="75000"/>
                  </a:schemeClr>
                </a:solidFill>
                <a:latin typeface="Century Gothic" panose="020B0502020202020204" pitchFamily="34" charset="0"/>
              </a:rPr>
              <a:t>Visitantes:</a:t>
            </a:r>
          </a:p>
          <a:p>
            <a:pPr algn="just"/>
            <a:r>
              <a:rPr lang="es-ES" sz="1400" spc="30" dirty="0">
                <a:solidFill>
                  <a:schemeClr val="accent1">
                    <a:lumMod val="75000"/>
                  </a:schemeClr>
                </a:solidFill>
                <a:latin typeface="Century Gothic" panose="020B0502020202020204" pitchFamily="34" charset="0"/>
              </a:rPr>
              <a:t>-Nacionales: 99% Nacionales: 66.005  </a:t>
            </a:r>
            <a:endParaRPr lang="es-EC" sz="1400" spc="30" dirty="0">
              <a:solidFill>
                <a:schemeClr val="accent1">
                  <a:lumMod val="75000"/>
                </a:schemeClr>
              </a:solidFill>
              <a:latin typeface="Century Gothic" panose="020B0502020202020204" pitchFamily="34" charset="0"/>
            </a:endParaRPr>
          </a:p>
          <a:p>
            <a:pPr algn="just"/>
            <a:r>
              <a:rPr lang="es-ES" sz="1400" spc="30" dirty="0">
                <a:solidFill>
                  <a:schemeClr val="accent1">
                    <a:lumMod val="75000"/>
                  </a:schemeClr>
                </a:solidFill>
                <a:latin typeface="Century Gothic" panose="020B0502020202020204" pitchFamily="34" charset="0"/>
              </a:rPr>
              <a:t>-Extranjeros: 1%. Extranjeros: 355. </a:t>
            </a:r>
          </a:p>
        </p:txBody>
      </p:sp>
      <p:sp>
        <p:nvSpPr>
          <p:cNvPr id="23" name="10 Rectángulo">
            <a:extLst>
              <a:ext uri="{FF2B5EF4-FFF2-40B4-BE49-F238E27FC236}">
                <a16:creationId xmlns:a16="http://schemas.microsoft.com/office/drawing/2014/main" id="{FF7FABA6-4CCF-4DEB-8EDC-A353284EE1F2}"/>
              </a:ext>
            </a:extLst>
          </p:cNvPr>
          <p:cNvSpPr/>
          <p:nvPr/>
        </p:nvSpPr>
        <p:spPr>
          <a:xfrm>
            <a:off x="8243600" y="5720501"/>
            <a:ext cx="3461954" cy="261610"/>
          </a:xfrm>
          <a:prstGeom prst="rect">
            <a:avLst/>
          </a:prstGeom>
        </p:spPr>
        <p:txBody>
          <a:bodyPr wrap="square">
            <a:spAutoFit/>
          </a:bodyPr>
          <a:lstStyle/>
          <a:p>
            <a:r>
              <a:rPr lang="es-EC" sz="1100" spc="30" dirty="0">
                <a:solidFill>
                  <a:schemeClr val="accent1">
                    <a:lumMod val="75000"/>
                  </a:schemeClr>
                </a:solidFill>
                <a:latin typeface="Century Gothic" panose="020B0502020202020204" pitchFamily="34" charset="0"/>
              </a:rPr>
              <a:t>Fuente: Dir. De Calidad – Quito Turismo - 2022</a:t>
            </a:r>
          </a:p>
        </p:txBody>
      </p:sp>
      <p:sp>
        <p:nvSpPr>
          <p:cNvPr id="24" name="Rectángulo 23">
            <a:extLst>
              <a:ext uri="{FF2B5EF4-FFF2-40B4-BE49-F238E27FC236}">
                <a16:creationId xmlns:a16="http://schemas.microsoft.com/office/drawing/2014/main" id="{A4DDE121-AC6D-43FC-8047-985B26FA0ACF}"/>
              </a:ext>
            </a:extLst>
          </p:cNvPr>
          <p:cNvSpPr/>
          <p:nvPr/>
        </p:nvSpPr>
        <p:spPr>
          <a:xfrm>
            <a:off x="4742807" y="5839273"/>
            <a:ext cx="2957733" cy="276999"/>
          </a:xfrm>
          <a:prstGeom prst="rect">
            <a:avLst/>
          </a:prstGeom>
        </p:spPr>
        <p:txBody>
          <a:bodyPr wrap="none">
            <a:spAutoFit/>
          </a:bodyPr>
          <a:lstStyle/>
          <a:p>
            <a:r>
              <a:rPr lang="es-EC" sz="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[Datos de los establecimientos encuestados]</a:t>
            </a:r>
            <a:endParaRPr lang="es-EC" sz="1200" dirty="0">
              <a:solidFill>
                <a:schemeClr val="accent6">
                  <a:lumMod val="50000"/>
                </a:schemeClr>
              </a:solidFill>
            </a:endParaRPr>
          </a:p>
        </p:txBody>
      </p:sp>
      <p:sp>
        <p:nvSpPr>
          <p:cNvPr id="25" name="13 CuadroTexto">
            <a:extLst>
              <a:ext uri="{FF2B5EF4-FFF2-40B4-BE49-F238E27FC236}">
                <a16:creationId xmlns:a16="http://schemas.microsoft.com/office/drawing/2014/main" id="{5FD68B6F-CA5B-42FB-B9C7-6F69DFB22FF2}"/>
              </a:ext>
            </a:extLst>
          </p:cNvPr>
          <p:cNvSpPr txBox="1"/>
          <p:nvPr/>
        </p:nvSpPr>
        <p:spPr>
          <a:xfrm>
            <a:off x="368881" y="6245546"/>
            <a:ext cx="569843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900" b="1" spc="30" dirty="0">
                <a:solidFill>
                  <a:schemeClr val="accent1">
                    <a:lumMod val="75000"/>
                  </a:schemeClr>
                </a:solidFill>
                <a:latin typeface="Century Gothic" panose="020B0502020202020204" pitchFamily="34" charset="0"/>
              </a:rPr>
              <a:t>Catastro actual 5085</a:t>
            </a:r>
          </a:p>
          <a:p>
            <a:r>
              <a:rPr lang="es-EC" sz="900" b="1" spc="30" dirty="0">
                <a:solidFill>
                  <a:schemeClr val="accent1">
                    <a:lumMod val="75000"/>
                  </a:schemeClr>
                </a:solidFill>
                <a:latin typeface="Century Gothic" panose="020B0502020202020204" pitchFamily="34" charset="0"/>
              </a:rPr>
              <a:t>Establecimientos turísticos encuestados 363, nivel de confianza 95%, margen de error 5%</a:t>
            </a:r>
          </a:p>
        </p:txBody>
      </p:sp>
      <p:sp>
        <p:nvSpPr>
          <p:cNvPr id="16" name="CuadroTexto 15">
            <a:extLst>
              <a:ext uri="{FF2B5EF4-FFF2-40B4-BE49-F238E27FC236}">
                <a16:creationId xmlns:a16="http://schemas.microsoft.com/office/drawing/2014/main" id="{F4F961CE-86E9-4217-A394-6D86F7277D3C}"/>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graphicFrame>
        <p:nvGraphicFramePr>
          <p:cNvPr id="15" name="Gráfico 14">
            <a:extLst>
              <a:ext uri="{FF2B5EF4-FFF2-40B4-BE49-F238E27FC236}">
                <a16:creationId xmlns:a16="http://schemas.microsoft.com/office/drawing/2014/main" id="{00000000-0008-0000-0000-000005000000}"/>
              </a:ext>
            </a:extLst>
          </p:cNvPr>
          <p:cNvGraphicFramePr/>
          <p:nvPr/>
        </p:nvGraphicFramePr>
        <p:xfrm>
          <a:off x="2184842" y="1303993"/>
          <a:ext cx="7822316" cy="3077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630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0D63D30-0D34-8845-B5CA-077816769D81}"/>
              </a:ext>
            </a:extLst>
          </p:cNvPr>
          <p:cNvSpPr>
            <a:spLocks noGrp="1"/>
          </p:cNvSpPr>
          <p:nvPr>
            <p:ph idx="1"/>
          </p:nvPr>
        </p:nvSpPr>
        <p:spPr>
          <a:xfrm>
            <a:off x="923827" y="3429000"/>
            <a:ext cx="10585247" cy="897148"/>
          </a:xfrm>
        </p:spPr>
        <p:txBody>
          <a:bodyPr>
            <a:noAutofit/>
          </a:bodyPr>
          <a:lstStyle/>
          <a:p>
            <a:pPr marL="0" indent="0" algn="ctr">
              <a:buFont typeface="Arial" panose="020B0604020202020204" pitchFamily="34" charset="0"/>
              <a:buNone/>
            </a:pPr>
            <a:r>
              <a:rPr lang="es-MX" sz="4400" b="1" dirty="0">
                <a:solidFill>
                  <a:srgbClr val="FF0000"/>
                </a:solidFill>
                <a:latin typeface="Gotham Bold Regular" panose="02000504050000020004" pitchFamily="2" charset="0"/>
              </a:rPr>
              <a:t>FERIADO: Batalla de Pichincha 2022 </a:t>
            </a:r>
          </a:p>
          <a:p>
            <a:pPr marL="0" indent="0" algn="ctr">
              <a:buFont typeface="Arial" panose="020B0604020202020204" pitchFamily="34" charset="0"/>
              <a:buNone/>
            </a:pPr>
            <a:r>
              <a:rPr lang="es-EC" sz="3600" b="1" dirty="0">
                <a:solidFill>
                  <a:srgbClr val="0070C0"/>
                </a:solidFill>
                <a:latin typeface="Gotham Bold Regular" panose="02000504050000020004" pitchFamily="2" charset="0"/>
              </a:rPr>
              <a:t>en el Distrito Metropolitano de Quito</a:t>
            </a:r>
            <a:endParaRPr lang="es-EC" sz="3600" b="1" dirty="0">
              <a:solidFill>
                <a:schemeClr val="tx1">
                  <a:lumMod val="75000"/>
                  <a:lumOff val="25000"/>
                </a:schemeClr>
              </a:solidFill>
            </a:endParaRPr>
          </a:p>
        </p:txBody>
      </p:sp>
    </p:spTree>
    <p:extLst>
      <p:ext uri="{BB962C8B-B14F-4D97-AF65-F5344CB8AC3E}">
        <p14:creationId xmlns:p14="http://schemas.microsoft.com/office/powerpoint/2010/main" val="2436097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A76DAE3-B3A1-43DE-A48C-C262D7814F1C}"/>
              </a:ext>
            </a:extLst>
          </p:cNvPr>
          <p:cNvSpPr/>
          <p:nvPr/>
        </p:nvSpPr>
        <p:spPr>
          <a:xfrm>
            <a:off x="4959971" y="617334"/>
            <a:ext cx="7140247" cy="351236"/>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13" name="CuadroTexto 12">
            <a:extLst>
              <a:ext uri="{FF2B5EF4-FFF2-40B4-BE49-F238E27FC236}">
                <a16:creationId xmlns:a16="http://schemas.microsoft.com/office/drawing/2014/main" id="{5A28D9E1-F342-41C4-B48D-784C52C64490}"/>
              </a:ext>
            </a:extLst>
          </p:cNvPr>
          <p:cNvSpPr txBox="1"/>
          <p:nvPr/>
        </p:nvSpPr>
        <p:spPr>
          <a:xfrm>
            <a:off x="2028155"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3" name="2 Rectángulo"/>
          <p:cNvSpPr/>
          <p:nvPr/>
        </p:nvSpPr>
        <p:spPr>
          <a:xfrm>
            <a:off x="6283395" y="608286"/>
            <a:ext cx="3868669" cy="369332"/>
          </a:xfrm>
          <a:prstGeom prst="rect">
            <a:avLst/>
          </a:prstGeom>
        </p:spPr>
        <p:txBody>
          <a:bodyPr wrap="none">
            <a:spAutoFit/>
          </a:bodyPr>
          <a:lstStyle/>
          <a:p>
            <a:pPr lvl="1"/>
            <a:r>
              <a:rPr lang="es-EC" dirty="0">
                <a:solidFill>
                  <a:schemeClr val="bg1"/>
                </a:solidFill>
                <a:latin typeface="Gotham Bold" panose="02000803030000020004" pitchFamily="2" charset="0"/>
              </a:rPr>
              <a:t>Encuestas</a:t>
            </a:r>
            <a:r>
              <a:rPr lang="es-EC" b="1" dirty="0"/>
              <a:t> </a:t>
            </a:r>
            <a:r>
              <a:rPr lang="es-EC" dirty="0">
                <a:solidFill>
                  <a:schemeClr val="bg1"/>
                </a:solidFill>
                <a:latin typeface="Gotham Bold" panose="02000803030000020004" pitchFamily="2" charset="0"/>
              </a:rPr>
              <a:t>de Alimentos y Bebidas</a:t>
            </a:r>
          </a:p>
        </p:txBody>
      </p:sp>
      <p:pic>
        <p:nvPicPr>
          <p:cNvPr id="24" name="Imagen 23" descr="Logotipo&#10;&#10;Descripción generada automáticamente">
            <a:extLst>
              <a:ext uri="{FF2B5EF4-FFF2-40B4-BE49-F238E27FC236}">
                <a16:creationId xmlns:a16="http://schemas.microsoft.com/office/drawing/2014/main" id="{A8A65133-CEFC-4EA5-890C-373E7488027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8" name="11 CuadroTexto">
            <a:extLst>
              <a:ext uri="{FF2B5EF4-FFF2-40B4-BE49-F238E27FC236}">
                <a16:creationId xmlns:a16="http://schemas.microsoft.com/office/drawing/2014/main" id="{8AA0CCD3-3BBD-40BD-B3F5-85461EEC36DE}"/>
              </a:ext>
            </a:extLst>
          </p:cNvPr>
          <p:cNvSpPr txBox="1"/>
          <p:nvPr/>
        </p:nvSpPr>
        <p:spPr>
          <a:xfrm>
            <a:off x="6480042" y="2060848"/>
            <a:ext cx="3527116" cy="400110"/>
          </a:xfrm>
          <a:prstGeom prst="rect">
            <a:avLst/>
          </a:prstGeom>
          <a:noFill/>
        </p:spPr>
        <p:txBody>
          <a:bodyPr wrap="square" rtlCol="0">
            <a:spAutoFit/>
          </a:bodyPr>
          <a:lstStyle/>
          <a:p>
            <a:endParaRPr lang="es-EC" sz="2000" dirty="0">
              <a:solidFill>
                <a:schemeClr val="tx2"/>
              </a:solidFill>
            </a:endParaRPr>
          </a:p>
        </p:txBody>
      </p:sp>
      <p:sp>
        <p:nvSpPr>
          <p:cNvPr id="19" name="1 Rectángulo">
            <a:extLst>
              <a:ext uri="{FF2B5EF4-FFF2-40B4-BE49-F238E27FC236}">
                <a16:creationId xmlns:a16="http://schemas.microsoft.com/office/drawing/2014/main" id="{9272634B-4EC1-4E97-8190-176806C18616}"/>
              </a:ext>
            </a:extLst>
          </p:cNvPr>
          <p:cNvSpPr/>
          <p:nvPr/>
        </p:nvSpPr>
        <p:spPr>
          <a:xfrm>
            <a:off x="147341" y="1503167"/>
            <a:ext cx="5059998" cy="1661993"/>
          </a:xfrm>
          <a:prstGeom prst="rect">
            <a:avLst/>
          </a:prstGeom>
        </p:spPr>
        <p:txBody>
          <a:bodyPr wrap="square">
            <a:spAutoFit/>
          </a:bodyPr>
          <a:lstStyle/>
          <a:p>
            <a:pPr algn="just"/>
            <a:r>
              <a:rPr lang="es-ES" sz="1400" spc="30" dirty="0">
                <a:solidFill>
                  <a:schemeClr val="accent1">
                    <a:lumMod val="75000"/>
                  </a:schemeClr>
                </a:solidFill>
                <a:latin typeface="Century Gothic" panose="020B0502020202020204" pitchFamily="34" charset="0"/>
              </a:rPr>
              <a:t>¿Cuál fue el promedio de ventas que tuvo en feriado? </a:t>
            </a:r>
          </a:p>
          <a:p>
            <a:pPr algn="just"/>
            <a:r>
              <a:rPr lang="es-ES" sz="1400" spc="30" dirty="0">
                <a:solidFill>
                  <a:schemeClr val="accent1">
                    <a:lumMod val="75000"/>
                  </a:schemeClr>
                </a:solidFill>
                <a:latin typeface="Century Gothic" panose="020B0502020202020204" pitchFamily="34" charset="0"/>
              </a:rPr>
              <a:t>Ventas estimadas totales: US$ 755.912,00</a:t>
            </a:r>
            <a:r>
              <a:rPr lang="es-EC" sz="1400" spc="30" dirty="0">
                <a:solidFill>
                  <a:schemeClr val="accent1">
                    <a:lumMod val="75000"/>
                  </a:schemeClr>
                </a:solidFill>
                <a:latin typeface="Century Gothic" panose="020B0502020202020204" pitchFamily="34" charset="0"/>
              </a:rPr>
              <a:t> </a:t>
            </a:r>
            <a:r>
              <a:rPr lang="es-ES" sz="1400" spc="30" dirty="0">
                <a:solidFill>
                  <a:schemeClr val="accent1">
                    <a:lumMod val="75000"/>
                  </a:schemeClr>
                </a:solidFill>
                <a:latin typeface="Century Gothic" panose="020B0502020202020204" pitchFamily="34" charset="0"/>
              </a:rPr>
              <a:t> siendo los restaurantes los que mayores ventas generaron, en establecimientos de A&amp;B </a:t>
            </a:r>
          </a:p>
          <a:p>
            <a:pPr lvl="1" algn="just"/>
            <a:r>
              <a:rPr lang="es-ES" sz="1400" spc="30" dirty="0">
                <a:solidFill>
                  <a:schemeClr val="accent1">
                    <a:lumMod val="75000"/>
                  </a:schemeClr>
                </a:solidFill>
                <a:latin typeface="Century Gothic" panose="020B0502020202020204" pitchFamily="34" charset="0"/>
              </a:rPr>
              <a:t>Ventas en la zona urbana por: $621</a:t>
            </a:r>
            <a:r>
              <a:rPr lang="en-US" sz="1400" spc="30" dirty="0">
                <a:solidFill>
                  <a:schemeClr val="accent1">
                    <a:lumMod val="75000"/>
                  </a:schemeClr>
                </a:solidFill>
                <a:latin typeface="Century Gothic" panose="020B0502020202020204" pitchFamily="34" charset="0"/>
              </a:rPr>
              <a:t>,092.00</a:t>
            </a:r>
            <a:endParaRPr lang="es-ES" sz="1400" spc="30" dirty="0">
              <a:solidFill>
                <a:schemeClr val="accent1">
                  <a:lumMod val="75000"/>
                </a:schemeClr>
              </a:solidFill>
              <a:latin typeface="Century Gothic" panose="020B0502020202020204" pitchFamily="34" charset="0"/>
            </a:endParaRPr>
          </a:p>
          <a:p>
            <a:pPr lvl="1" algn="just"/>
            <a:r>
              <a:rPr lang="es-ES" sz="1400" spc="30" dirty="0">
                <a:solidFill>
                  <a:schemeClr val="accent1">
                    <a:lumMod val="75000"/>
                  </a:schemeClr>
                </a:solidFill>
                <a:latin typeface="Century Gothic" panose="020B0502020202020204" pitchFamily="34" charset="0"/>
              </a:rPr>
              <a:t>Ventas en la zona rural por: $</a:t>
            </a:r>
            <a:r>
              <a:rPr lang="en-US" sz="1400" spc="30" dirty="0">
                <a:solidFill>
                  <a:schemeClr val="accent1">
                    <a:lumMod val="75000"/>
                  </a:schemeClr>
                </a:solidFill>
                <a:latin typeface="Century Gothic" panose="020B0502020202020204" pitchFamily="34" charset="0"/>
              </a:rPr>
              <a:t>134,820.00</a:t>
            </a:r>
            <a:endParaRPr lang="es-EC" sz="1400" spc="30" dirty="0">
              <a:solidFill>
                <a:schemeClr val="accent1">
                  <a:lumMod val="75000"/>
                </a:schemeClr>
              </a:solidFill>
              <a:latin typeface="Century Gothic" panose="020B0502020202020204" pitchFamily="34" charset="0"/>
            </a:endParaRPr>
          </a:p>
        </p:txBody>
      </p:sp>
      <p:sp>
        <p:nvSpPr>
          <p:cNvPr id="25" name="3 Rectángulo">
            <a:extLst>
              <a:ext uri="{FF2B5EF4-FFF2-40B4-BE49-F238E27FC236}">
                <a16:creationId xmlns:a16="http://schemas.microsoft.com/office/drawing/2014/main" id="{39D24A3E-6A12-495E-8C91-9342B1CB0275}"/>
              </a:ext>
            </a:extLst>
          </p:cNvPr>
          <p:cNvSpPr/>
          <p:nvPr/>
        </p:nvSpPr>
        <p:spPr>
          <a:xfrm>
            <a:off x="147341" y="4328761"/>
            <a:ext cx="5059999" cy="1015663"/>
          </a:xfrm>
          <a:prstGeom prst="rect">
            <a:avLst/>
          </a:prstGeom>
        </p:spPr>
        <p:txBody>
          <a:bodyPr wrap="square">
            <a:spAutoFit/>
          </a:bodyPr>
          <a:lstStyle/>
          <a:p>
            <a:pPr algn="just"/>
            <a:r>
              <a:rPr lang="es-ES" sz="1400" spc="30" dirty="0">
                <a:solidFill>
                  <a:schemeClr val="accent1">
                    <a:lumMod val="75000"/>
                  </a:schemeClr>
                </a:solidFill>
                <a:latin typeface="Century Gothic" panose="020B0502020202020204" pitchFamily="34" charset="0"/>
              </a:rPr>
              <a:t>¿En su opinión la situación del turismo para su establecimiento actualmente frente a la pandemia?</a:t>
            </a:r>
          </a:p>
          <a:p>
            <a:pPr algn="just"/>
            <a:r>
              <a:rPr lang="es-ES" sz="1400" spc="30" dirty="0">
                <a:solidFill>
                  <a:schemeClr val="accent1">
                    <a:lumMod val="75000"/>
                  </a:schemeClr>
                </a:solidFill>
                <a:latin typeface="Century Gothic" panose="020B0502020202020204" pitchFamily="34" charset="0"/>
              </a:rPr>
              <a:t>Un </a:t>
            </a:r>
            <a:r>
              <a:rPr lang="es-ES" sz="1400" b="1" spc="30" dirty="0">
                <a:solidFill>
                  <a:schemeClr val="accent1">
                    <a:lumMod val="75000"/>
                  </a:schemeClr>
                </a:solidFill>
                <a:latin typeface="Century Gothic" panose="020B0502020202020204" pitchFamily="34" charset="0"/>
              </a:rPr>
              <a:t>87%</a:t>
            </a:r>
            <a:r>
              <a:rPr lang="es-ES" sz="1400" spc="30" dirty="0">
                <a:solidFill>
                  <a:schemeClr val="accent1">
                    <a:lumMod val="75000"/>
                  </a:schemeClr>
                </a:solidFill>
                <a:latin typeface="Century Gothic" panose="020B0502020202020204" pitchFamily="34" charset="0"/>
              </a:rPr>
              <a:t> de los establecimientos encuestados, menciona que la situación está </a:t>
            </a:r>
            <a:r>
              <a:rPr lang="es-ES" sz="1400" b="1" spc="30" dirty="0">
                <a:solidFill>
                  <a:schemeClr val="accent1">
                    <a:lumMod val="75000"/>
                  </a:schemeClr>
                </a:solidFill>
                <a:latin typeface="Century Gothic" panose="020B0502020202020204" pitchFamily="34" charset="0"/>
              </a:rPr>
              <a:t>mejorando.</a:t>
            </a:r>
            <a:r>
              <a:rPr lang="es-ES" b="1" spc="30" dirty="0">
                <a:solidFill>
                  <a:schemeClr val="accent1">
                    <a:lumMod val="75000"/>
                  </a:schemeClr>
                </a:solidFill>
                <a:latin typeface="Century Gothic" panose="020B0502020202020204" pitchFamily="34" charset="0"/>
              </a:rPr>
              <a:t> </a:t>
            </a:r>
            <a:endParaRPr lang="es-EC" b="1" dirty="0"/>
          </a:p>
        </p:txBody>
      </p:sp>
      <p:sp>
        <p:nvSpPr>
          <p:cNvPr id="26" name="10 Rectángulo">
            <a:extLst>
              <a:ext uri="{FF2B5EF4-FFF2-40B4-BE49-F238E27FC236}">
                <a16:creationId xmlns:a16="http://schemas.microsoft.com/office/drawing/2014/main" id="{971BC129-CB67-4061-9F61-2301D9E9AFFA}"/>
              </a:ext>
            </a:extLst>
          </p:cNvPr>
          <p:cNvSpPr/>
          <p:nvPr/>
        </p:nvSpPr>
        <p:spPr>
          <a:xfrm>
            <a:off x="6799117" y="5797693"/>
            <a:ext cx="3461954" cy="261610"/>
          </a:xfrm>
          <a:prstGeom prst="rect">
            <a:avLst/>
          </a:prstGeom>
        </p:spPr>
        <p:txBody>
          <a:bodyPr wrap="square">
            <a:spAutoFit/>
          </a:bodyPr>
          <a:lstStyle/>
          <a:p>
            <a:r>
              <a:rPr lang="es-EC" sz="1100" spc="30" dirty="0">
                <a:solidFill>
                  <a:schemeClr val="accent1">
                    <a:lumMod val="75000"/>
                  </a:schemeClr>
                </a:solidFill>
                <a:latin typeface="Century Gothic" panose="020B0502020202020204" pitchFamily="34" charset="0"/>
              </a:rPr>
              <a:t>Fuente: Dir. De Calidad – Quito Turismo - 2022</a:t>
            </a:r>
          </a:p>
        </p:txBody>
      </p:sp>
      <p:sp>
        <p:nvSpPr>
          <p:cNvPr id="27" name="Rectángulo 26">
            <a:extLst>
              <a:ext uri="{FF2B5EF4-FFF2-40B4-BE49-F238E27FC236}">
                <a16:creationId xmlns:a16="http://schemas.microsoft.com/office/drawing/2014/main" id="{7743680D-74D8-44C0-BAC8-4259A7C12241}"/>
              </a:ext>
            </a:extLst>
          </p:cNvPr>
          <p:cNvSpPr/>
          <p:nvPr/>
        </p:nvSpPr>
        <p:spPr>
          <a:xfrm>
            <a:off x="1268086" y="3441409"/>
            <a:ext cx="2957733" cy="276999"/>
          </a:xfrm>
          <a:prstGeom prst="rect">
            <a:avLst/>
          </a:prstGeom>
        </p:spPr>
        <p:txBody>
          <a:bodyPr wrap="none">
            <a:spAutoFit/>
          </a:bodyPr>
          <a:lstStyle/>
          <a:p>
            <a:r>
              <a:rPr lang="es-EC" sz="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[Datos de los establecimientos encuestados]</a:t>
            </a:r>
            <a:endParaRPr lang="es-EC" sz="1200" dirty="0">
              <a:solidFill>
                <a:schemeClr val="accent6">
                  <a:lumMod val="50000"/>
                </a:schemeClr>
              </a:solidFill>
            </a:endParaRPr>
          </a:p>
        </p:txBody>
      </p:sp>
      <p:sp>
        <p:nvSpPr>
          <p:cNvPr id="28" name="13 CuadroTexto">
            <a:extLst>
              <a:ext uri="{FF2B5EF4-FFF2-40B4-BE49-F238E27FC236}">
                <a16:creationId xmlns:a16="http://schemas.microsoft.com/office/drawing/2014/main" id="{D95BED2E-9D33-4247-8197-8AB85EBF7D98}"/>
              </a:ext>
            </a:extLst>
          </p:cNvPr>
          <p:cNvSpPr txBox="1"/>
          <p:nvPr/>
        </p:nvSpPr>
        <p:spPr>
          <a:xfrm>
            <a:off x="147341" y="6211132"/>
            <a:ext cx="569843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900" b="1" spc="30" dirty="0">
                <a:solidFill>
                  <a:schemeClr val="accent1">
                    <a:lumMod val="75000"/>
                  </a:schemeClr>
                </a:solidFill>
                <a:latin typeface="Century Gothic" panose="020B0502020202020204" pitchFamily="34" charset="0"/>
              </a:rPr>
              <a:t>Catastro actual 5085</a:t>
            </a:r>
          </a:p>
          <a:p>
            <a:r>
              <a:rPr lang="es-EC" sz="900" b="1" spc="30" dirty="0">
                <a:solidFill>
                  <a:schemeClr val="accent1">
                    <a:lumMod val="75000"/>
                  </a:schemeClr>
                </a:solidFill>
                <a:latin typeface="Century Gothic" panose="020B0502020202020204" pitchFamily="34" charset="0"/>
              </a:rPr>
              <a:t>Establecimientos turísticos encuestados 363, nivel de confianza 95%, margen de error 5%</a:t>
            </a:r>
          </a:p>
        </p:txBody>
      </p:sp>
      <p:sp>
        <p:nvSpPr>
          <p:cNvPr id="16" name="CuadroTexto 15">
            <a:extLst>
              <a:ext uri="{FF2B5EF4-FFF2-40B4-BE49-F238E27FC236}">
                <a16:creationId xmlns:a16="http://schemas.microsoft.com/office/drawing/2014/main" id="{CEB0F693-9EBF-4A34-845C-FA64FF22359A}"/>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graphicFrame>
        <p:nvGraphicFramePr>
          <p:cNvPr id="20" name="Gráfico 19">
            <a:extLst>
              <a:ext uri="{FF2B5EF4-FFF2-40B4-BE49-F238E27FC236}">
                <a16:creationId xmlns:a16="http://schemas.microsoft.com/office/drawing/2014/main" id="{00000000-0008-0000-0000-000007000000}"/>
              </a:ext>
            </a:extLst>
          </p:cNvPr>
          <p:cNvGraphicFramePr/>
          <p:nvPr/>
        </p:nvGraphicFramePr>
        <p:xfrm>
          <a:off x="5697731" y="1066420"/>
          <a:ext cx="6225326" cy="20987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Gráfico 20">
            <a:extLst>
              <a:ext uri="{FF2B5EF4-FFF2-40B4-BE49-F238E27FC236}">
                <a16:creationId xmlns:a16="http://schemas.microsoft.com/office/drawing/2014/main" id="{00000000-0008-0000-0000-000008000000}"/>
              </a:ext>
            </a:extLst>
          </p:cNvPr>
          <p:cNvGraphicFramePr/>
          <p:nvPr>
            <p:extLst>
              <p:ext uri="{D42A27DB-BD31-4B8C-83A1-F6EECF244321}">
                <p14:modId xmlns:p14="http://schemas.microsoft.com/office/powerpoint/2010/main" val="1033011687"/>
              </p:ext>
            </p:extLst>
          </p:nvPr>
        </p:nvGraphicFramePr>
        <p:xfrm>
          <a:off x="5873263" y="3172269"/>
          <a:ext cx="5887201" cy="25660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8156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A76DAE3-B3A1-43DE-A48C-C262D7814F1C}"/>
              </a:ext>
            </a:extLst>
          </p:cNvPr>
          <p:cNvSpPr/>
          <p:nvPr/>
        </p:nvSpPr>
        <p:spPr>
          <a:xfrm>
            <a:off x="4969401" y="617334"/>
            <a:ext cx="7140247" cy="351236"/>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dirty="0">
              <a:solidFill>
                <a:srgbClr val="EC5239"/>
              </a:solidFill>
            </a:endParaRPr>
          </a:p>
        </p:txBody>
      </p:sp>
      <p:sp>
        <p:nvSpPr>
          <p:cNvPr id="13" name="CuadroTexto 12">
            <a:extLst>
              <a:ext uri="{FF2B5EF4-FFF2-40B4-BE49-F238E27FC236}">
                <a16:creationId xmlns:a16="http://schemas.microsoft.com/office/drawing/2014/main" id="{5A28D9E1-F342-41C4-B48D-784C52C64490}"/>
              </a:ext>
            </a:extLst>
          </p:cNvPr>
          <p:cNvSpPr txBox="1"/>
          <p:nvPr/>
        </p:nvSpPr>
        <p:spPr>
          <a:xfrm>
            <a:off x="2037585"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3" name="2 Rectángulo"/>
          <p:cNvSpPr/>
          <p:nvPr/>
        </p:nvSpPr>
        <p:spPr>
          <a:xfrm>
            <a:off x="6259578" y="608286"/>
            <a:ext cx="3552042" cy="369332"/>
          </a:xfrm>
          <a:prstGeom prst="rect">
            <a:avLst/>
          </a:prstGeom>
        </p:spPr>
        <p:txBody>
          <a:bodyPr wrap="none">
            <a:spAutoFit/>
          </a:bodyPr>
          <a:lstStyle/>
          <a:p>
            <a:pPr lvl="1"/>
            <a:r>
              <a:rPr lang="es-EC" dirty="0">
                <a:solidFill>
                  <a:schemeClr val="bg1"/>
                </a:solidFill>
                <a:latin typeface="Gotham Bold" panose="02000803030000020004" pitchFamily="2" charset="0"/>
              </a:rPr>
              <a:t>       Encuestas</a:t>
            </a:r>
            <a:r>
              <a:rPr lang="es-EC" b="1" dirty="0"/>
              <a:t> </a:t>
            </a:r>
            <a:r>
              <a:rPr lang="es-EC" dirty="0">
                <a:solidFill>
                  <a:schemeClr val="bg1"/>
                </a:solidFill>
                <a:latin typeface="Gotham Bold" panose="02000803030000020004" pitchFamily="2" charset="0"/>
              </a:rPr>
              <a:t>de Alojamiento</a:t>
            </a:r>
          </a:p>
        </p:txBody>
      </p:sp>
      <p:pic>
        <p:nvPicPr>
          <p:cNvPr id="22" name="Imagen 21" descr="Logotipo&#10;&#10;Descripción generada automáticamente">
            <a:extLst>
              <a:ext uri="{FF2B5EF4-FFF2-40B4-BE49-F238E27FC236}">
                <a16:creationId xmlns:a16="http://schemas.microsoft.com/office/drawing/2014/main" id="{CECBDE7B-6C67-4890-ABFB-644E3B98720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8" name="11 CuadroTexto">
            <a:extLst>
              <a:ext uri="{FF2B5EF4-FFF2-40B4-BE49-F238E27FC236}">
                <a16:creationId xmlns:a16="http://schemas.microsoft.com/office/drawing/2014/main" id="{C0654530-334B-40CE-9C23-C6056B4E67C7}"/>
              </a:ext>
            </a:extLst>
          </p:cNvPr>
          <p:cNvSpPr txBox="1"/>
          <p:nvPr/>
        </p:nvSpPr>
        <p:spPr>
          <a:xfrm>
            <a:off x="6480042" y="2060848"/>
            <a:ext cx="3527116" cy="400110"/>
          </a:xfrm>
          <a:prstGeom prst="rect">
            <a:avLst/>
          </a:prstGeom>
          <a:noFill/>
        </p:spPr>
        <p:txBody>
          <a:bodyPr wrap="square" rtlCol="0">
            <a:spAutoFit/>
          </a:bodyPr>
          <a:lstStyle/>
          <a:p>
            <a:endParaRPr lang="es-EC" sz="2000" dirty="0">
              <a:solidFill>
                <a:schemeClr val="tx2"/>
              </a:solidFill>
            </a:endParaRPr>
          </a:p>
        </p:txBody>
      </p:sp>
      <p:sp>
        <p:nvSpPr>
          <p:cNvPr id="19" name="4 Rectángulo">
            <a:extLst>
              <a:ext uri="{FF2B5EF4-FFF2-40B4-BE49-F238E27FC236}">
                <a16:creationId xmlns:a16="http://schemas.microsoft.com/office/drawing/2014/main" id="{3ECEE53F-6D65-4AF8-B121-7CFBA984B309}"/>
              </a:ext>
            </a:extLst>
          </p:cNvPr>
          <p:cNvSpPr/>
          <p:nvPr/>
        </p:nvSpPr>
        <p:spPr>
          <a:xfrm>
            <a:off x="304076" y="1323137"/>
            <a:ext cx="11098529" cy="1169551"/>
          </a:xfrm>
          <a:prstGeom prst="rect">
            <a:avLst/>
          </a:prstGeom>
        </p:spPr>
        <p:txBody>
          <a:bodyPr wrap="square">
            <a:spAutoFit/>
          </a:bodyPr>
          <a:lstStyle/>
          <a:p>
            <a:pPr algn="just"/>
            <a:r>
              <a:rPr lang="es-ES" sz="1400" spc="30" dirty="0">
                <a:solidFill>
                  <a:schemeClr val="accent1">
                    <a:lumMod val="75000"/>
                  </a:schemeClr>
                </a:solidFill>
                <a:latin typeface="Century Gothic" panose="020B0502020202020204" pitchFamily="34" charset="0"/>
              </a:rPr>
              <a:t>¿Cuál fue la Tasa de Ocupación Hotelera (TOH) en su establecimiento en este feriado?</a:t>
            </a:r>
          </a:p>
          <a:p>
            <a:pPr algn="just"/>
            <a:r>
              <a:rPr lang="es-ES" sz="1400" spc="30" dirty="0">
                <a:solidFill>
                  <a:srgbClr val="FF0000"/>
                </a:solidFill>
                <a:latin typeface="Century Gothic" panose="020B0502020202020204" pitchFamily="34" charset="0"/>
              </a:rPr>
              <a:t>TOH promedio (porcentaje) en general </a:t>
            </a:r>
            <a:r>
              <a:rPr lang="es-ES" sz="1400" b="1" spc="30" dirty="0">
                <a:solidFill>
                  <a:srgbClr val="FF0000"/>
                </a:solidFill>
                <a:latin typeface="Century Gothic" panose="020B0502020202020204" pitchFamily="34" charset="0"/>
              </a:rPr>
              <a:t>ciudad: 27%</a:t>
            </a:r>
          </a:p>
          <a:p>
            <a:pPr algn="just"/>
            <a:endParaRPr lang="es-ES" sz="1400" b="1" spc="30" dirty="0">
              <a:solidFill>
                <a:srgbClr val="FF0000"/>
              </a:solidFill>
              <a:latin typeface="Century Gothic" panose="020B0502020202020204" pitchFamily="34" charset="0"/>
            </a:endParaRPr>
          </a:p>
          <a:p>
            <a:pPr algn="just"/>
            <a:r>
              <a:rPr lang="es-ES" sz="1400" b="1" spc="30" dirty="0">
                <a:latin typeface="Century Gothic" panose="020B0502020202020204" pitchFamily="34" charset="0"/>
              </a:rPr>
              <a:t>TOH en zona rural: 27%</a:t>
            </a:r>
          </a:p>
          <a:p>
            <a:pPr algn="just"/>
            <a:r>
              <a:rPr lang="es-ES" sz="1400" b="1" spc="30" dirty="0">
                <a:latin typeface="Century Gothic" panose="020B0502020202020204" pitchFamily="34" charset="0"/>
              </a:rPr>
              <a:t>TOH en zona urbana: 31%</a:t>
            </a:r>
            <a:endParaRPr lang="es-EC" sz="1400" spc="30" dirty="0">
              <a:latin typeface="Century Gothic" panose="020B0502020202020204" pitchFamily="34" charset="0"/>
            </a:endParaRPr>
          </a:p>
        </p:txBody>
      </p:sp>
      <p:sp>
        <p:nvSpPr>
          <p:cNvPr id="23" name="10 Rectángulo">
            <a:extLst>
              <a:ext uri="{FF2B5EF4-FFF2-40B4-BE49-F238E27FC236}">
                <a16:creationId xmlns:a16="http://schemas.microsoft.com/office/drawing/2014/main" id="{18554542-5DF5-4170-8E1E-4AE318540DBE}"/>
              </a:ext>
            </a:extLst>
          </p:cNvPr>
          <p:cNvSpPr/>
          <p:nvPr/>
        </p:nvSpPr>
        <p:spPr>
          <a:xfrm>
            <a:off x="8647694" y="5852015"/>
            <a:ext cx="3461954" cy="261610"/>
          </a:xfrm>
          <a:prstGeom prst="rect">
            <a:avLst/>
          </a:prstGeom>
        </p:spPr>
        <p:txBody>
          <a:bodyPr wrap="square">
            <a:spAutoFit/>
          </a:bodyPr>
          <a:lstStyle/>
          <a:p>
            <a:r>
              <a:rPr lang="es-EC" sz="1100" spc="30" dirty="0">
                <a:solidFill>
                  <a:schemeClr val="accent1">
                    <a:lumMod val="75000"/>
                  </a:schemeClr>
                </a:solidFill>
                <a:latin typeface="Century Gothic" panose="020B0502020202020204" pitchFamily="34" charset="0"/>
              </a:rPr>
              <a:t>Fuente: Dir. De Calidad – Quito Turismo - 2022</a:t>
            </a:r>
          </a:p>
        </p:txBody>
      </p:sp>
      <p:sp>
        <p:nvSpPr>
          <p:cNvPr id="25" name="Rectángulo 24">
            <a:extLst>
              <a:ext uri="{FF2B5EF4-FFF2-40B4-BE49-F238E27FC236}">
                <a16:creationId xmlns:a16="http://schemas.microsoft.com/office/drawing/2014/main" id="{25062A7D-E9C1-4520-A1C4-926D4D7BD11C}"/>
              </a:ext>
            </a:extLst>
          </p:cNvPr>
          <p:cNvSpPr/>
          <p:nvPr/>
        </p:nvSpPr>
        <p:spPr>
          <a:xfrm>
            <a:off x="5285867" y="5787197"/>
            <a:ext cx="2957733" cy="276999"/>
          </a:xfrm>
          <a:prstGeom prst="rect">
            <a:avLst/>
          </a:prstGeom>
        </p:spPr>
        <p:txBody>
          <a:bodyPr wrap="none">
            <a:spAutoFit/>
          </a:bodyPr>
          <a:lstStyle/>
          <a:p>
            <a:r>
              <a:rPr lang="es-EC" sz="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[Datos de los establecimientos encuestados]</a:t>
            </a:r>
            <a:endParaRPr lang="es-EC" sz="1200" dirty="0">
              <a:solidFill>
                <a:schemeClr val="accent6">
                  <a:lumMod val="50000"/>
                </a:schemeClr>
              </a:solidFill>
            </a:endParaRPr>
          </a:p>
        </p:txBody>
      </p:sp>
      <p:sp>
        <p:nvSpPr>
          <p:cNvPr id="26" name="13 CuadroTexto">
            <a:extLst>
              <a:ext uri="{FF2B5EF4-FFF2-40B4-BE49-F238E27FC236}">
                <a16:creationId xmlns:a16="http://schemas.microsoft.com/office/drawing/2014/main" id="{AD35CA12-506C-4365-A04E-005DE508188F}"/>
              </a:ext>
            </a:extLst>
          </p:cNvPr>
          <p:cNvSpPr txBox="1"/>
          <p:nvPr/>
        </p:nvSpPr>
        <p:spPr>
          <a:xfrm>
            <a:off x="368881" y="6217266"/>
            <a:ext cx="569843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900" b="1" spc="30" dirty="0">
                <a:solidFill>
                  <a:schemeClr val="accent1">
                    <a:lumMod val="75000"/>
                  </a:schemeClr>
                </a:solidFill>
                <a:latin typeface="Century Gothic" panose="020B0502020202020204" pitchFamily="34" charset="0"/>
              </a:rPr>
              <a:t>Catastro actual 5085</a:t>
            </a:r>
          </a:p>
          <a:p>
            <a:r>
              <a:rPr lang="es-EC" sz="900" b="1" spc="30" dirty="0">
                <a:solidFill>
                  <a:schemeClr val="accent1">
                    <a:lumMod val="75000"/>
                  </a:schemeClr>
                </a:solidFill>
                <a:latin typeface="Century Gothic" panose="020B0502020202020204" pitchFamily="34" charset="0"/>
              </a:rPr>
              <a:t>Establecimientos turísticos encuestados 363, nivel de confianza 95%, margen de error 5%</a:t>
            </a:r>
          </a:p>
        </p:txBody>
      </p:sp>
      <p:sp>
        <p:nvSpPr>
          <p:cNvPr id="20" name="CuadroTexto 19">
            <a:extLst>
              <a:ext uri="{FF2B5EF4-FFF2-40B4-BE49-F238E27FC236}">
                <a16:creationId xmlns:a16="http://schemas.microsoft.com/office/drawing/2014/main" id="{3EAB0365-B4B6-4BBC-8AFB-D7D1A1EFEDC5}"/>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graphicFrame>
        <p:nvGraphicFramePr>
          <p:cNvPr id="16" name="Gráfico 15">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2242193256"/>
              </p:ext>
            </p:extLst>
          </p:nvPr>
        </p:nvGraphicFramePr>
        <p:xfrm>
          <a:off x="339209" y="1905720"/>
          <a:ext cx="11583848" cy="3752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3750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A76DAE3-B3A1-43DE-A48C-C262D7814F1C}"/>
              </a:ext>
            </a:extLst>
          </p:cNvPr>
          <p:cNvSpPr/>
          <p:nvPr/>
        </p:nvSpPr>
        <p:spPr>
          <a:xfrm>
            <a:off x="4969398" y="617334"/>
            <a:ext cx="7140247" cy="351236"/>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dirty="0">
              <a:solidFill>
                <a:srgbClr val="EC5239"/>
              </a:solidFill>
            </a:endParaRPr>
          </a:p>
        </p:txBody>
      </p:sp>
      <p:sp>
        <p:nvSpPr>
          <p:cNvPr id="13" name="CuadroTexto 12">
            <a:extLst>
              <a:ext uri="{FF2B5EF4-FFF2-40B4-BE49-F238E27FC236}">
                <a16:creationId xmlns:a16="http://schemas.microsoft.com/office/drawing/2014/main" id="{5A28D9E1-F342-41C4-B48D-784C52C64490}"/>
              </a:ext>
            </a:extLst>
          </p:cNvPr>
          <p:cNvSpPr txBox="1"/>
          <p:nvPr/>
        </p:nvSpPr>
        <p:spPr>
          <a:xfrm>
            <a:off x="2037582"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3" name="2 Rectángulo"/>
          <p:cNvSpPr/>
          <p:nvPr/>
        </p:nvSpPr>
        <p:spPr>
          <a:xfrm>
            <a:off x="6259575" y="608286"/>
            <a:ext cx="3552042" cy="369332"/>
          </a:xfrm>
          <a:prstGeom prst="rect">
            <a:avLst/>
          </a:prstGeom>
        </p:spPr>
        <p:txBody>
          <a:bodyPr wrap="none">
            <a:spAutoFit/>
          </a:bodyPr>
          <a:lstStyle/>
          <a:p>
            <a:pPr lvl="1"/>
            <a:r>
              <a:rPr lang="es-EC" dirty="0">
                <a:solidFill>
                  <a:schemeClr val="bg1"/>
                </a:solidFill>
                <a:latin typeface="Gotham Bold" panose="02000803030000020004" pitchFamily="2" charset="0"/>
              </a:rPr>
              <a:t>       Encuestas</a:t>
            </a:r>
            <a:r>
              <a:rPr lang="es-EC" b="1" dirty="0"/>
              <a:t> </a:t>
            </a:r>
            <a:r>
              <a:rPr lang="es-EC" dirty="0">
                <a:solidFill>
                  <a:schemeClr val="bg1"/>
                </a:solidFill>
                <a:latin typeface="Gotham Bold" panose="02000803030000020004" pitchFamily="2" charset="0"/>
              </a:rPr>
              <a:t>de Alojamiento</a:t>
            </a:r>
          </a:p>
        </p:txBody>
      </p:sp>
      <p:pic>
        <p:nvPicPr>
          <p:cNvPr id="24" name="Imagen 23" descr="Logotipo&#10;&#10;Descripción generada automáticamente">
            <a:extLst>
              <a:ext uri="{FF2B5EF4-FFF2-40B4-BE49-F238E27FC236}">
                <a16:creationId xmlns:a16="http://schemas.microsoft.com/office/drawing/2014/main" id="{75FBC015-17B0-4FA9-A1C7-E1B7EE77266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5" name="11 CuadroTexto">
            <a:extLst>
              <a:ext uri="{FF2B5EF4-FFF2-40B4-BE49-F238E27FC236}">
                <a16:creationId xmlns:a16="http://schemas.microsoft.com/office/drawing/2014/main" id="{7AFD6A87-645F-4A90-B802-A72985980EFE}"/>
              </a:ext>
            </a:extLst>
          </p:cNvPr>
          <p:cNvSpPr txBox="1"/>
          <p:nvPr/>
        </p:nvSpPr>
        <p:spPr>
          <a:xfrm>
            <a:off x="6480042" y="2060848"/>
            <a:ext cx="3527116" cy="400110"/>
          </a:xfrm>
          <a:prstGeom prst="rect">
            <a:avLst/>
          </a:prstGeom>
          <a:noFill/>
        </p:spPr>
        <p:txBody>
          <a:bodyPr wrap="square" rtlCol="0">
            <a:spAutoFit/>
          </a:bodyPr>
          <a:lstStyle/>
          <a:p>
            <a:endParaRPr lang="es-EC" sz="2000" dirty="0">
              <a:solidFill>
                <a:schemeClr val="tx2"/>
              </a:solidFill>
            </a:endParaRPr>
          </a:p>
        </p:txBody>
      </p:sp>
      <p:sp>
        <p:nvSpPr>
          <p:cNvPr id="18" name="5 Rectángulo">
            <a:extLst>
              <a:ext uri="{FF2B5EF4-FFF2-40B4-BE49-F238E27FC236}">
                <a16:creationId xmlns:a16="http://schemas.microsoft.com/office/drawing/2014/main" id="{48402109-A5A0-4710-A77A-C6E0343ED2F2}"/>
              </a:ext>
            </a:extLst>
          </p:cNvPr>
          <p:cNvSpPr/>
          <p:nvPr/>
        </p:nvSpPr>
        <p:spPr>
          <a:xfrm>
            <a:off x="357451" y="1469529"/>
            <a:ext cx="11517439" cy="523220"/>
          </a:xfrm>
          <a:prstGeom prst="rect">
            <a:avLst/>
          </a:prstGeom>
        </p:spPr>
        <p:txBody>
          <a:bodyPr wrap="square">
            <a:spAutoFit/>
          </a:bodyPr>
          <a:lstStyle/>
          <a:p>
            <a:pPr algn="just"/>
            <a:r>
              <a:rPr lang="es-ES" sz="1400" spc="30" dirty="0">
                <a:solidFill>
                  <a:schemeClr val="accent1">
                    <a:lumMod val="75000"/>
                  </a:schemeClr>
                </a:solidFill>
                <a:latin typeface="Century Gothic" panose="020B0502020202020204" pitchFamily="34" charset="0"/>
              </a:rPr>
              <a:t>¿Cuántas personas se hospedaron en este feriado?</a:t>
            </a:r>
            <a:endParaRPr lang="es-EC" sz="1400" spc="30" dirty="0">
              <a:solidFill>
                <a:schemeClr val="accent1">
                  <a:lumMod val="75000"/>
                </a:schemeClr>
              </a:solidFill>
              <a:latin typeface="Century Gothic" panose="020B0502020202020204" pitchFamily="34" charset="0"/>
            </a:endParaRPr>
          </a:p>
          <a:p>
            <a:pPr lvl="0" algn="just"/>
            <a:r>
              <a:rPr lang="es-ES" sz="1400" spc="30" dirty="0">
                <a:solidFill>
                  <a:schemeClr val="accent1">
                    <a:lumMod val="75000"/>
                  </a:schemeClr>
                </a:solidFill>
                <a:latin typeface="Century Gothic" panose="020B0502020202020204" pitchFamily="34" charset="0"/>
              </a:rPr>
              <a:t>Número total de 4.713 pasajeros hospedados: Nacionales: 90%, y Extranjeros: 10%</a:t>
            </a:r>
            <a:endParaRPr lang="es-EC" sz="1400" spc="30" dirty="0">
              <a:solidFill>
                <a:schemeClr val="accent1">
                  <a:lumMod val="75000"/>
                </a:schemeClr>
              </a:solidFill>
              <a:latin typeface="Century Gothic" panose="020B0502020202020204" pitchFamily="34" charset="0"/>
            </a:endParaRPr>
          </a:p>
        </p:txBody>
      </p:sp>
      <p:sp>
        <p:nvSpPr>
          <p:cNvPr id="19" name="Rectángulo 18">
            <a:extLst>
              <a:ext uri="{FF2B5EF4-FFF2-40B4-BE49-F238E27FC236}">
                <a16:creationId xmlns:a16="http://schemas.microsoft.com/office/drawing/2014/main" id="{EF2444CD-4218-4D8D-A21D-ACEBAD66432F}"/>
              </a:ext>
            </a:extLst>
          </p:cNvPr>
          <p:cNvSpPr/>
          <p:nvPr/>
        </p:nvSpPr>
        <p:spPr>
          <a:xfrm>
            <a:off x="132566" y="3387492"/>
            <a:ext cx="1420009" cy="73866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pt-BR" sz="1400" spc="30" dirty="0">
                <a:solidFill>
                  <a:srgbClr val="FF0000"/>
                </a:solidFill>
                <a:latin typeface="Century Gothic" panose="020B0502020202020204" pitchFamily="34" charset="0"/>
              </a:rPr>
              <a:t>Zonas:</a:t>
            </a:r>
          </a:p>
          <a:p>
            <a:pPr algn="just"/>
            <a:r>
              <a:rPr lang="pt-BR" sz="1400" spc="30" dirty="0">
                <a:solidFill>
                  <a:srgbClr val="FF0000"/>
                </a:solidFill>
                <a:latin typeface="Century Gothic" panose="020B0502020202020204" pitchFamily="34" charset="0"/>
              </a:rPr>
              <a:t>Urbana: 2.278</a:t>
            </a:r>
          </a:p>
          <a:p>
            <a:pPr algn="just"/>
            <a:r>
              <a:rPr lang="pt-BR" sz="1400" spc="30" dirty="0">
                <a:solidFill>
                  <a:srgbClr val="FF0000"/>
                </a:solidFill>
                <a:latin typeface="Century Gothic" panose="020B0502020202020204" pitchFamily="34" charset="0"/>
              </a:rPr>
              <a:t>Rural: 2.435</a:t>
            </a:r>
          </a:p>
        </p:txBody>
      </p:sp>
      <p:sp>
        <p:nvSpPr>
          <p:cNvPr id="25" name="10 Rectángulo">
            <a:extLst>
              <a:ext uri="{FF2B5EF4-FFF2-40B4-BE49-F238E27FC236}">
                <a16:creationId xmlns:a16="http://schemas.microsoft.com/office/drawing/2014/main" id="{1D6F3D9D-F9F3-4CE4-8E13-30CACAECED0B}"/>
              </a:ext>
            </a:extLst>
          </p:cNvPr>
          <p:cNvSpPr/>
          <p:nvPr/>
        </p:nvSpPr>
        <p:spPr>
          <a:xfrm>
            <a:off x="8365209" y="5676777"/>
            <a:ext cx="3461954" cy="261610"/>
          </a:xfrm>
          <a:prstGeom prst="rect">
            <a:avLst/>
          </a:prstGeom>
        </p:spPr>
        <p:txBody>
          <a:bodyPr wrap="square">
            <a:spAutoFit/>
          </a:bodyPr>
          <a:lstStyle/>
          <a:p>
            <a:r>
              <a:rPr lang="es-EC" sz="1100" spc="30" dirty="0">
                <a:solidFill>
                  <a:schemeClr val="accent1">
                    <a:lumMod val="75000"/>
                  </a:schemeClr>
                </a:solidFill>
                <a:latin typeface="Century Gothic" panose="020B0502020202020204" pitchFamily="34" charset="0"/>
              </a:rPr>
              <a:t>Fuente: Dir. De Calidad – Quito Turismo - 2022</a:t>
            </a:r>
          </a:p>
        </p:txBody>
      </p:sp>
      <p:sp>
        <p:nvSpPr>
          <p:cNvPr id="26" name="Rectángulo 25">
            <a:extLst>
              <a:ext uri="{FF2B5EF4-FFF2-40B4-BE49-F238E27FC236}">
                <a16:creationId xmlns:a16="http://schemas.microsoft.com/office/drawing/2014/main" id="{466BCCE5-9807-41E1-B6A5-E1C653A2EDC7}"/>
              </a:ext>
            </a:extLst>
          </p:cNvPr>
          <p:cNvSpPr/>
          <p:nvPr/>
        </p:nvSpPr>
        <p:spPr>
          <a:xfrm>
            <a:off x="5307663" y="5677502"/>
            <a:ext cx="2957733" cy="276999"/>
          </a:xfrm>
          <a:prstGeom prst="rect">
            <a:avLst/>
          </a:prstGeom>
        </p:spPr>
        <p:txBody>
          <a:bodyPr wrap="none">
            <a:spAutoFit/>
          </a:bodyPr>
          <a:lstStyle/>
          <a:p>
            <a:r>
              <a:rPr lang="es-EC" sz="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[Datos de los establecimientos encuestados]</a:t>
            </a:r>
            <a:endParaRPr lang="es-EC" sz="1200" dirty="0">
              <a:solidFill>
                <a:schemeClr val="accent6">
                  <a:lumMod val="50000"/>
                </a:schemeClr>
              </a:solidFill>
            </a:endParaRPr>
          </a:p>
        </p:txBody>
      </p:sp>
      <p:sp>
        <p:nvSpPr>
          <p:cNvPr id="27" name="13 CuadroTexto">
            <a:extLst>
              <a:ext uri="{FF2B5EF4-FFF2-40B4-BE49-F238E27FC236}">
                <a16:creationId xmlns:a16="http://schemas.microsoft.com/office/drawing/2014/main" id="{0D8EFA6F-40D2-430C-B8E3-429C532F9FEB}"/>
              </a:ext>
            </a:extLst>
          </p:cNvPr>
          <p:cNvSpPr txBox="1"/>
          <p:nvPr/>
        </p:nvSpPr>
        <p:spPr>
          <a:xfrm>
            <a:off x="368881" y="6226693"/>
            <a:ext cx="569843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900" b="1" spc="30" dirty="0">
                <a:solidFill>
                  <a:schemeClr val="accent1">
                    <a:lumMod val="75000"/>
                  </a:schemeClr>
                </a:solidFill>
                <a:latin typeface="Century Gothic" panose="020B0502020202020204" pitchFamily="34" charset="0"/>
              </a:rPr>
              <a:t>Catastro actual 5085</a:t>
            </a:r>
          </a:p>
          <a:p>
            <a:r>
              <a:rPr lang="es-EC" sz="900" b="1" spc="30" dirty="0">
                <a:solidFill>
                  <a:schemeClr val="accent1">
                    <a:lumMod val="75000"/>
                  </a:schemeClr>
                </a:solidFill>
                <a:latin typeface="Century Gothic" panose="020B0502020202020204" pitchFamily="34" charset="0"/>
              </a:rPr>
              <a:t>Establecimientos turísticos encuestados 363, nivel de confianza 95%, margen de error 5%</a:t>
            </a:r>
          </a:p>
        </p:txBody>
      </p:sp>
      <p:sp>
        <p:nvSpPr>
          <p:cNvPr id="16" name="CuadroTexto 15">
            <a:extLst>
              <a:ext uri="{FF2B5EF4-FFF2-40B4-BE49-F238E27FC236}">
                <a16:creationId xmlns:a16="http://schemas.microsoft.com/office/drawing/2014/main" id="{CE4B1529-F76A-4AA1-8319-071A5E92FCF3}"/>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graphicFrame>
        <p:nvGraphicFramePr>
          <p:cNvPr id="21" name="Gráfico 20">
            <a:extLst>
              <a:ext uri="{FF2B5EF4-FFF2-40B4-BE49-F238E27FC236}">
                <a16:creationId xmlns:a16="http://schemas.microsoft.com/office/drawing/2014/main" id="{B9DBB2D5-184B-4085-8347-08C108E7C2CF}"/>
              </a:ext>
            </a:extLst>
          </p:cNvPr>
          <p:cNvGraphicFramePr/>
          <p:nvPr/>
        </p:nvGraphicFramePr>
        <p:xfrm>
          <a:off x="1648789" y="2107610"/>
          <a:ext cx="10178374" cy="33527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7270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A76DAE3-B3A1-43DE-A48C-C262D7814F1C}"/>
              </a:ext>
            </a:extLst>
          </p:cNvPr>
          <p:cNvSpPr/>
          <p:nvPr/>
        </p:nvSpPr>
        <p:spPr>
          <a:xfrm>
            <a:off x="4959973" y="617334"/>
            <a:ext cx="7140247" cy="351236"/>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13" name="CuadroTexto 12">
            <a:extLst>
              <a:ext uri="{FF2B5EF4-FFF2-40B4-BE49-F238E27FC236}">
                <a16:creationId xmlns:a16="http://schemas.microsoft.com/office/drawing/2014/main" id="{5A28D9E1-F342-41C4-B48D-784C52C64490}"/>
              </a:ext>
            </a:extLst>
          </p:cNvPr>
          <p:cNvSpPr txBox="1"/>
          <p:nvPr/>
        </p:nvSpPr>
        <p:spPr>
          <a:xfrm>
            <a:off x="2028157"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3" name="2 Rectángulo"/>
          <p:cNvSpPr/>
          <p:nvPr/>
        </p:nvSpPr>
        <p:spPr>
          <a:xfrm>
            <a:off x="6262114" y="608286"/>
            <a:ext cx="3665975" cy="369332"/>
          </a:xfrm>
          <a:prstGeom prst="rect">
            <a:avLst/>
          </a:prstGeom>
        </p:spPr>
        <p:txBody>
          <a:bodyPr wrap="none">
            <a:spAutoFit/>
          </a:bodyPr>
          <a:lstStyle/>
          <a:p>
            <a:pPr lvl="1"/>
            <a:r>
              <a:rPr lang="es-EC" dirty="0">
                <a:solidFill>
                  <a:schemeClr val="bg1"/>
                </a:solidFill>
                <a:latin typeface="Gotham Bold" panose="02000803030000020004" pitchFamily="2" charset="0"/>
              </a:rPr>
              <a:t>          Encuestas</a:t>
            </a:r>
            <a:r>
              <a:rPr lang="es-EC" b="1" dirty="0"/>
              <a:t> </a:t>
            </a:r>
            <a:r>
              <a:rPr lang="es-EC" dirty="0">
                <a:solidFill>
                  <a:schemeClr val="bg1"/>
                </a:solidFill>
                <a:latin typeface="Gotham Bold" panose="02000803030000020004" pitchFamily="2" charset="0"/>
              </a:rPr>
              <a:t>de Alojamiento</a:t>
            </a:r>
          </a:p>
        </p:txBody>
      </p:sp>
      <p:pic>
        <p:nvPicPr>
          <p:cNvPr id="22" name="Imagen 21" descr="Logotipo&#10;&#10;Descripción generada automáticamente">
            <a:extLst>
              <a:ext uri="{FF2B5EF4-FFF2-40B4-BE49-F238E27FC236}">
                <a16:creationId xmlns:a16="http://schemas.microsoft.com/office/drawing/2014/main" id="{D93CF77E-F36B-4E29-9DC7-8FF1DBAFF96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8" name="11 CuadroTexto">
            <a:extLst>
              <a:ext uri="{FF2B5EF4-FFF2-40B4-BE49-F238E27FC236}">
                <a16:creationId xmlns:a16="http://schemas.microsoft.com/office/drawing/2014/main" id="{6BCBA8F5-8DDC-4851-A084-E9347FE087A7}"/>
              </a:ext>
            </a:extLst>
          </p:cNvPr>
          <p:cNvSpPr txBox="1"/>
          <p:nvPr/>
        </p:nvSpPr>
        <p:spPr>
          <a:xfrm>
            <a:off x="6480042" y="2060848"/>
            <a:ext cx="3527116" cy="400110"/>
          </a:xfrm>
          <a:prstGeom prst="rect">
            <a:avLst/>
          </a:prstGeom>
          <a:noFill/>
        </p:spPr>
        <p:txBody>
          <a:bodyPr wrap="square" rtlCol="0">
            <a:spAutoFit/>
          </a:bodyPr>
          <a:lstStyle/>
          <a:p>
            <a:endParaRPr lang="es-EC" sz="2000" dirty="0">
              <a:solidFill>
                <a:schemeClr val="tx2"/>
              </a:solidFill>
            </a:endParaRPr>
          </a:p>
        </p:txBody>
      </p:sp>
      <p:sp>
        <p:nvSpPr>
          <p:cNvPr id="19" name="3 Rectángulo">
            <a:extLst>
              <a:ext uri="{FF2B5EF4-FFF2-40B4-BE49-F238E27FC236}">
                <a16:creationId xmlns:a16="http://schemas.microsoft.com/office/drawing/2014/main" id="{8F076C35-ACA0-4895-B7DF-EBA4395BEE99}"/>
              </a:ext>
            </a:extLst>
          </p:cNvPr>
          <p:cNvSpPr/>
          <p:nvPr/>
        </p:nvSpPr>
        <p:spPr>
          <a:xfrm>
            <a:off x="270509" y="2559089"/>
            <a:ext cx="5299967" cy="1815882"/>
          </a:xfrm>
          <a:prstGeom prst="rect">
            <a:avLst/>
          </a:prstGeom>
        </p:spPr>
        <p:txBody>
          <a:bodyPr wrap="square">
            <a:spAutoFit/>
          </a:bodyPr>
          <a:lstStyle/>
          <a:p>
            <a:pPr algn="just"/>
            <a:r>
              <a:rPr lang="es-ES" sz="1400" spc="30" dirty="0">
                <a:solidFill>
                  <a:schemeClr val="accent1">
                    <a:lumMod val="75000"/>
                  </a:schemeClr>
                </a:solidFill>
                <a:latin typeface="Century Gothic" panose="020B0502020202020204" pitchFamily="34" charset="0"/>
              </a:rPr>
              <a:t>¿En su opinión la situación del turismo para su establecimiento actualmente frente a la pandemia desde marzo a la fecha está?</a:t>
            </a:r>
          </a:p>
          <a:p>
            <a:pPr algn="just"/>
            <a:r>
              <a:rPr lang="es-ES" sz="1400" spc="30" dirty="0">
                <a:solidFill>
                  <a:schemeClr val="accent1">
                    <a:lumMod val="75000"/>
                  </a:schemeClr>
                </a:solidFill>
                <a:latin typeface="Century Gothic" panose="020B0502020202020204" pitchFamily="34" charset="0"/>
              </a:rPr>
              <a:t>El 6</a:t>
            </a:r>
            <a:r>
              <a:rPr lang="es-ES" sz="1400" b="1" spc="30" dirty="0">
                <a:solidFill>
                  <a:schemeClr val="accent1">
                    <a:lumMod val="75000"/>
                  </a:schemeClr>
                </a:solidFill>
                <a:latin typeface="Century Gothic" panose="020B0502020202020204" pitchFamily="34" charset="0"/>
              </a:rPr>
              <a:t>% </a:t>
            </a:r>
            <a:r>
              <a:rPr lang="es-ES" sz="1400" spc="30" dirty="0">
                <a:solidFill>
                  <a:schemeClr val="accent1">
                    <a:lumMod val="75000"/>
                  </a:schemeClr>
                </a:solidFill>
                <a:latin typeface="Century Gothic" panose="020B0502020202020204" pitchFamily="34" charset="0"/>
              </a:rPr>
              <a:t>de los establecimientos encuestados, menciona que la situación está </a:t>
            </a:r>
            <a:r>
              <a:rPr lang="es-ES" sz="1400" b="1" spc="30" dirty="0">
                <a:solidFill>
                  <a:schemeClr val="accent1">
                    <a:lumMod val="75000"/>
                  </a:schemeClr>
                </a:solidFill>
                <a:latin typeface="Century Gothic" panose="020B0502020202020204" pitchFamily="34" charset="0"/>
              </a:rPr>
              <a:t>empeorando</a:t>
            </a:r>
            <a:r>
              <a:rPr lang="es-ES" sz="1400" spc="30" dirty="0">
                <a:solidFill>
                  <a:schemeClr val="accent1">
                    <a:lumMod val="75000"/>
                  </a:schemeClr>
                </a:solidFill>
                <a:latin typeface="Century Gothic" panose="020B0502020202020204" pitchFamily="34" charset="0"/>
              </a:rPr>
              <a:t>; un 25</a:t>
            </a:r>
            <a:r>
              <a:rPr lang="es-ES" sz="1400" b="1" spc="30" dirty="0">
                <a:solidFill>
                  <a:schemeClr val="accent1">
                    <a:lumMod val="75000"/>
                  </a:schemeClr>
                </a:solidFill>
                <a:latin typeface="Century Gothic" panose="020B0502020202020204" pitchFamily="34" charset="0"/>
              </a:rPr>
              <a:t>%</a:t>
            </a:r>
            <a:r>
              <a:rPr lang="es-ES" sz="1400" spc="30" dirty="0">
                <a:solidFill>
                  <a:schemeClr val="accent1">
                    <a:lumMod val="75000"/>
                  </a:schemeClr>
                </a:solidFill>
                <a:latin typeface="Century Gothic" panose="020B0502020202020204" pitchFamily="34" charset="0"/>
              </a:rPr>
              <a:t> menciona que se ha </a:t>
            </a:r>
            <a:r>
              <a:rPr lang="es-ES" sz="1400" b="1" spc="30" dirty="0">
                <a:solidFill>
                  <a:schemeClr val="accent1">
                    <a:lumMod val="75000"/>
                  </a:schemeClr>
                </a:solidFill>
                <a:latin typeface="Century Gothic" panose="020B0502020202020204" pitchFamily="34" charset="0"/>
              </a:rPr>
              <a:t>mantenido</a:t>
            </a:r>
            <a:r>
              <a:rPr lang="es-EC" sz="1400" spc="30" dirty="0">
                <a:solidFill>
                  <a:schemeClr val="accent1">
                    <a:lumMod val="75000"/>
                  </a:schemeClr>
                </a:solidFill>
                <a:latin typeface="Century Gothic" panose="020B0502020202020204" pitchFamily="34" charset="0"/>
              </a:rPr>
              <a:t> y el 69</a:t>
            </a:r>
            <a:r>
              <a:rPr lang="es-EC" sz="1400" b="1" spc="30" dirty="0">
                <a:solidFill>
                  <a:schemeClr val="accent1">
                    <a:lumMod val="75000"/>
                  </a:schemeClr>
                </a:solidFill>
                <a:latin typeface="Century Gothic" panose="020B0502020202020204" pitchFamily="34" charset="0"/>
              </a:rPr>
              <a:t>%</a:t>
            </a:r>
            <a:r>
              <a:rPr lang="es-EC" sz="1400" spc="30" dirty="0">
                <a:solidFill>
                  <a:schemeClr val="accent1">
                    <a:lumMod val="75000"/>
                  </a:schemeClr>
                </a:solidFill>
                <a:latin typeface="Century Gothic" panose="020B0502020202020204" pitchFamily="34" charset="0"/>
              </a:rPr>
              <a:t> de los establecimientos encuestados, menciona que la situación está </a:t>
            </a:r>
            <a:r>
              <a:rPr lang="es-EC" sz="1400" b="1" spc="30" dirty="0">
                <a:solidFill>
                  <a:schemeClr val="accent1">
                    <a:lumMod val="75000"/>
                  </a:schemeClr>
                </a:solidFill>
                <a:latin typeface="Century Gothic" panose="020B0502020202020204" pitchFamily="34" charset="0"/>
              </a:rPr>
              <a:t>mejorando.</a:t>
            </a:r>
          </a:p>
        </p:txBody>
      </p:sp>
      <p:sp>
        <p:nvSpPr>
          <p:cNvPr id="24" name="10 Rectángulo">
            <a:extLst>
              <a:ext uri="{FF2B5EF4-FFF2-40B4-BE49-F238E27FC236}">
                <a16:creationId xmlns:a16="http://schemas.microsoft.com/office/drawing/2014/main" id="{C640E028-86B1-4DFF-9417-B4E60C85626F}"/>
              </a:ext>
            </a:extLst>
          </p:cNvPr>
          <p:cNvSpPr/>
          <p:nvPr/>
        </p:nvSpPr>
        <p:spPr>
          <a:xfrm>
            <a:off x="6799119" y="5830779"/>
            <a:ext cx="3461954" cy="261610"/>
          </a:xfrm>
          <a:prstGeom prst="rect">
            <a:avLst/>
          </a:prstGeom>
        </p:spPr>
        <p:txBody>
          <a:bodyPr wrap="square">
            <a:spAutoFit/>
          </a:bodyPr>
          <a:lstStyle/>
          <a:p>
            <a:r>
              <a:rPr lang="es-EC" sz="1100" spc="30" dirty="0">
                <a:solidFill>
                  <a:schemeClr val="accent1">
                    <a:lumMod val="75000"/>
                  </a:schemeClr>
                </a:solidFill>
                <a:latin typeface="Century Gothic" panose="020B0502020202020204" pitchFamily="34" charset="0"/>
              </a:rPr>
              <a:t>Fuente: Dir. De Calidad – Quito Turismo - 2022</a:t>
            </a:r>
          </a:p>
        </p:txBody>
      </p:sp>
      <p:sp>
        <p:nvSpPr>
          <p:cNvPr id="25" name="Rectángulo 24">
            <a:extLst>
              <a:ext uri="{FF2B5EF4-FFF2-40B4-BE49-F238E27FC236}">
                <a16:creationId xmlns:a16="http://schemas.microsoft.com/office/drawing/2014/main" id="{AD28EFBD-1281-49D0-A947-FF15D08AF87A}"/>
              </a:ext>
            </a:extLst>
          </p:cNvPr>
          <p:cNvSpPr/>
          <p:nvPr/>
        </p:nvSpPr>
        <p:spPr>
          <a:xfrm>
            <a:off x="2562267" y="5850190"/>
            <a:ext cx="2957733" cy="276999"/>
          </a:xfrm>
          <a:prstGeom prst="rect">
            <a:avLst/>
          </a:prstGeom>
        </p:spPr>
        <p:txBody>
          <a:bodyPr wrap="none">
            <a:spAutoFit/>
          </a:bodyPr>
          <a:lstStyle/>
          <a:p>
            <a:r>
              <a:rPr lang="es-EC" sz="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[Datos de los establecimientos encuestados]</a:t>
            </a:r>
            <a:endParaRPr lang="es-EC" sz="1200" dirty="0">
              <a:solidFill>
                <a:schemeClr val="accent6">
                  <a:lumMod val="50000"/>
                </a:schemeClr>
              </a:solidFill>
            </a:endParaRPr>
          </a:p>
        </p:txBody>
      </p:sp>
      <p:sp>
        <p:nvSpPr>
          <p:cNvPr id="26" name="13 CuadroTexto">
            <a:extLst>
              <a:ext uri="{FF2B5EF4-FFF2-40B4-BE49-F238E27FC236}">
                <a16:creationId xmlns:a16="http://schemas.microsoft.com/office/drawing/2014/main" id="{1336E8F8-AE83-4B7F-8900-43BB3BD22AE8}"/>
              </a:ext>
            </a:extLst>
          </p:cNvPr>
          <p:cNvSpPr txBox="1"/>
          <p:nvPr/>
        </p:nvSpPr>
        <p:spPr>
          <a:xfrm>
            <a:off x="368881" y="6245546"/>
            <a:ext cx="569843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900" b="1" spc="30" dirty="0">
                <a:solidFill>
                  <a:schemeClr val="accent1">
                    <a:lumMod val="75000"/>
                  </a:schemeClr>
                </a:solidFill>
                <a:latin typeface="Century Gothic" panose="020B0502020202020204" pitchFamily="34" charset="0"/>
              </a:rPr>
              <a:t>Catastro actual 5085</a:t>
            </a:r>
          </a:p>
          <a:p>
            <a:r>
              <a:rPr lang="es-EC" sz="900" b="1" spc="30" dirty="0">
                <a:solidFill>
                  <a:schemeClr val="accent1">
                    <a:lumMod val="75000"/>
                  </a:schemeClr>
                </a:solidFill>
                <a:latin typeface="Century Gothic" panose="020B0502020202020204" pitchFamily="34" charset="0"/>
              </a:rPr>
              <a:t>Establecimientos turísticos encuestados 363, nivel de confianza 95%, margen de error 5%</a:t>
            </a:r>
          </a:p>
        </p:txBody>
      </p:sp>
      <p:sp>
        <p:nvSpPr>
          <p:cNvPr id="15" name="CuadroTexto 14">
            <a:extLst>
              <a:ext uri="{FF2B5EF4-FFF2-40B4-BE49-F238E27FC236}">
                <a16:creationId xmlns:a16="http://schemas.microsoft.com/office/drawing/2014/main" id="{C4C65CC5-A137-4C3A-8F31-A7C12ABB4970}"/>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graphicFrame>
        <p:nvGraphicFramePr>
          <p:cNvPr id="16" name="Gráfico 15">
            <a:extLst>
              <a:ext uri="{FF2B5EF4-FFF2-40B4-BE49-F238E27FC236}">
                <a16:creationId xmlns:a16="http://schemas.microsoft.com/office/drawing/2014/main" id="{00000000-0008-0000-0200-000009000000}"/>
              </a:ext>
            </a:extLst>
          </p:cNvPr>
          <p:cNvGraphicFramePr/>
          <p:nvPr>
            <p:extLst>
              <p:ext uri="{D42A27DB-BD31-4B8C-83A1-F6EECF244321}">
                <p14:modId xmlns:p14="http://schemas.microsoft.com/office/powerpoint/2010/main" val="2786731477"/>
              </p:ext>
            </p:extLst>
          </p:nvPr>
        </p:nvGraphicFramePr>
        <p:xfrm>
          <a:off x="5995236" y="1696672"/>
          <a:ext cx="6004102" cy="33970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1621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A76DAE3-B3A1-43DE-A48C-C262D7814F1C}"/>
              </a:ext>
            </a:extLst>
          </p:cNvPr>
          <p:cNvSpPr/>
          <p:nvPr/>
        </p:nvSpPr>
        <p:spPr>
          <a:xfrm>
            <a:off x="4950544" y="617334"/>
            <a:ext cx="7140247" cy="351236"/>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13" name="CuadroTexto 12">
            <a:extLst>
              <a:ext uri="{FF2B5EF4-FFF2-40B4-BE49-F238E27FC236}">
                <a16:creationId xmlns:a16="http://schemas.microsoft.com/office/drawing/2014/main" id="{5A28D9E1-F342-41C4-B48D-784C52C64490}"/>
              </a:ext>
            </a:extLst>
          </p:cNvPr>
          <p:cNvSpPr txBox="1"/>
          <p:nvPr/>
        </p:nvSpPr>
        <p:spPr>
          <a:xfrm>
            <a:off x="2018728"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3" name="2 Rectángulo"/>
          <p:cNvSpPr/>
          <p:nvPr/>
        </p:nvSpPr>
        <p:spPr>
          <a:xfrm>
            <a:off x="6252685" y="608286"/>
            <a:ext cx="3665975" cy="369332"/>
          </a:xfrm>
          <a:prstGeom prst="rect">
            <a:avLst/>
          </a:prstGeom>
        </p:spPr>
        <p:txBody>
          <a:bodyPr wrap="none">
            <a:spAutoFit/>
          </a:bodyPr>
          <a:lstStyle/>
          <a:p>
            <a:pPr lvl="1"/>
            <a:r>
              <a:rPr lang="es-EC" dirty="0">
                <a:solidFill>
                  <a:schemeClr val="bg1"/>
                </a:solidFill>
                <a:latin typeface="Gotham Bold" panose="02000803030000020004" pitchFamily="2" charset="0"/>
              </a:rPr>
              <a:t>          Encuestas</a:t>
            </a:r>
            <a:r>
              <a:rPr lang="es-EC" b="1" dirty="0"/>
              <a:t> </a:t>
            </a:r>
            <a:r>
              <a:rPr lang="es-EC" dirty="0">
                <a:solidFill>
                  <a:schemeClr val="bg1"/>
                </a:solidFill>
                <a:latin typeface="Gotham Bold" panose="02000803030000020004" pitchFamily="2" charset="0"/>
              </a:rPr>
              <a:t>de Alojamiento</a:t>
            </a:r>
          </a:p>
        </p:txBody>
      </p:sp>
      <p:pic>
        <p:nvPicPr>
          <p:cNvPr id="23" name="Imagen 22" descr="Logotipo&#10;&#10;Descripción generada automáticamente">
            <a:extLst>
              <a:ext uri="{FF2B5EF4-FFF2-40B4-BE49-F238E27FC236}">
                <a16:creationId xmlns:a16="http://schemas.microsoft.com/office/drawing/2014/main" id="{309AE9A2-81AF-45AF-A741-566EABAF0AD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8" name="11 CuadroTexto">
            <a:extLst>
              <a:ext uri="{FF2B5EF4-FFF2-40B4-BE49-F238E27FC236}">
                <a16:creationId xmlns:a16="http://schemas.microsoft.com/office/drawing/2014/main" id="{CC0D947E-CA44-4E3A-B2FB-3AEF3AA1AFD4}"/>
              </a:ext>
            </a:extLst>
          </p:cNvPr>
          <p:cNvSpPr txBox="1"/>
          <p:nvPr/>
        </p:nvSpPr>
        <p:spPr>
          <a:xfrm>
            <a:off x="6480042" y="2060848"/>
            <a:ext cx="3527116" cy="400110"/>
          </a:xfrm>
          <a:prstGeom prst="rect">
            <a:avLst/>
          </a:prstGeom>
          <a:noFill/>
        </p:spPr>
        <p:txBody>
          <a:bodyPr wrap="square" rtlCol="0">
            <a:spAutoFit/>
          </a:bodyPr>
          <a:lstStyle/>
          <a:p>
            <a:endParaRPr lang="es-EC" sz="2000" dirty="0">
              <a:solidFill>
                <a:schemeClr val="tx2"/>
              </a:solidFill>
            </a:endParaRPr>
          </a:p>
        </p:txBody>
      </p:sp>
      <p:sp>
        <p:nvSpPr>
          <p:cNvPr id="19" name="10 Rectángulo">
            <a:extLst>
              <a:ext uri="{FF2B5EF4-FFF2-40B4-BE49-F238E27FC236}">
                <a16:creationId xmlns:a16="http://schemas.microsoft.com/office/drawing/2014/main" id="{1DA97580-A6C2-4D46-9D28-DFC4B7D4D9B9}"/>
              </a:ext>
            </a:extLst>
          </p:cNvPr>
          <p:cNvSpPr/>
          <p:nvPr/>
        </p:nvSpPr>
        <p:spPr>
          <a:xfrm>
            <a:off x="8187683" y="5576975"/>
            <a:ext cx="3461954" cy="261610"/>
          </a:xfrm>
          <a:prstGeom prst="rect">
            <a:avLst/>
          </a:prstGeom>
        </p:spPr>
        <p:txBody>
          <a:bodyPr wrap="square">
            <a:spAutoFit/>
          </a:bodyPr>
          <a:lstStyle/>
          <a:p>
            <a:r>
              <a:rPr lang="es-EC" sz="1100" spc="30" dirty="0">
                <a:solidFill>
                  <a:schemeClr val="accent1">
                    <a:lumMod val="75000"/>
                  </a:schemeClr>
                </a:solidFill>
                <a:latin typeface="Century Gothic" panose="020B0502020202020204" pitchFamily="34" charset="0"/>
              </a:rPr>
              <a:t>Fuente: Dir. De Calidad – Quito Turismo - 2022</a:t>
            </a:r>
          </a:p>
        </p:txBody>
      </p:sp>
      <p:sp>
        <p:nvSpPr>
          <p:cNvPr id="24" name="Rectángulo 23">
            <a:extLst>
              <a:ext uri="{FF2B5EF4-FFF2-40B4-BE49-F238E27FC236}">
                <a16:creationId xmlns:a16="http://schemas.microsoft.com/office/drawing/2014/main" id="{8E81867C-9C95-4DD6-B177-A73D125AA89E}"/>
              </a:ext>
            </a:extLst>
          </p:cNvPr>
          <p:cNvSpPr/>
          <p:nvPr/>
        </p:nvSpPr>
        <p:spPr>
          <a:xfrm>
            <a:off x="368881" y="5757723"/>
            <a:ext cx="2957733" cy="276999"/>
          </a:xfrm>
          <a:prstGeom prst="rect">
            <a:avLst/>
          </a:prstGeom>
        </p:spPr>
        <p:txBody>
          <a:bodyPr wrap="none">
            <a:spAutoFit/>
          </a:bodyPr>
          <a:lstStyle/>
          <a:p>
            <a:r>
              <a:rPr lang="es-EC" sz="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[Datos de los establecimientos encuestados]</a:t>
            </a:r>
            <a:endParaRPr lang="es-EC" sz="1200" dirty="0">
              <a:solidFill>
                <a:schemeClr val="accent6">
                  <a:lumMod val="50000"/>
                </a:schemeClr>
              </a:solidFill>
            </a:endParaRPr>
          </a:p>
        </p:txBody>
      </p:sp>
      <p:sp>
        <p:nvSpPr>
          <p:cNvPr id="25" name="1 Rectángulo">
            <a:extLst>
              <a:ext uri="{FF2B5EF4-FFF2-40B4-BE49-F238E27FC236}">
                <a16:creationId xmlns:a16="http://schemas.microsoft.com/office/drawing/2014/main" id="{38EB1CF7-A268-4273-B800-C9E4C5756C0B}"/>
              </a:ext>
            </a:extLst>
          </p:cNvPr>
          <p:cNvSpPr/>
          <p:nvPr/>
        </p:nvSpPr>
        <p:spPr>
          <a:xfrm>
            <a:off x="1929765" y="1175456"/>
            <a:ext cx="9100554" cy="523220"/>
          </a:xfrm>
          <a:prstGeom prst="rect">
            <a:avLst/>
          </a:prstGeom>
        </p:spPr>
        <p:txBody>
          <a:bodyPr wrap="square">
            <a:spAutoFit/>
          </a:bodyPr>
          <a:lstStyle/>
          <a:p>
            <a:pPr algn="just"/>
            <a:r>
              <a:rPr lang="es-ES" sz="1400" spc="30" dirty="0">
                <a:solidFill>
                  <a:schemeClr val="accent1">
                    <a:lumMod val="75000"/>
                  </a:schemeClr>
                </a:solidFill>
                <a:latin typeface="Century Gothic" panose="020B0502020202020204" pitchFamily="34" charset="0"/>
              </a:rPr>
              <a:t>¿Cuál fue el promedio diario de ventas según la ocupación que tuvo en este feriado?</a:t>
            </a:r>
            <a:endParaRPr lang="es-EC" sz="1400" spc="30" dirty="0">
              <a:solidFill>
                <a:schemeClr val="accent1">
                  <a:lumMod val="75000"/>
                </a:schemeClr>
              </a:solidFill>
              <a:latin typeface="Century Gothic" panose="020B0502020202020204" pitchFamily="34" charset="0"/>
            </a:endParaRPr>
          </a:p>
          <a:p>
            <a:pPr lvl="0" algn="just"/>
            <a:r>
              <a:rPr lang="es-ES" sz="1400" spc="30" dirty="0">
                <a:solidFill>
                  <a:schemeClr val="accent1">
                    <a:lumMod val="75000"/>
                  </a:schemeClr>
                </a:solidFill>
                <a:latin typeface="Century Gothic" panose="020B0502020202020204" pitchFamily="34" charset="0"/>
              </a:rPr>
              <a:t>Ventas estimadas totales (valor): US$ 260,568.94  (según lo informado)</a:t>
            </a:r>
          </a:p>
        </p:txBody>
      </p:sp>
      <p:sp>
        <p:nvSpPr>
          <p:cNvPr id="26" name="13 CuadroTexto">
            <a:extLst>
              <a:ext uri="{FF2B5EF4-FFF2-40B4-BE49-F238E27FC236}">
                <a16:creationId xmlns:a16="http://schemas.microsoft.com/office/drawing/2014/main" id="{258B98F9-CC54-40D9-BDF5-E510F23FEF07}"/>
              </a:ext>
            </a:extLst>
          </p:cNvPr>
          <p:cNvSpPr txBox="1"/>
          <p:nvPr/>
        </p:nvSpPr>
        <p:spPr>
          <a:xfrm>
            <a:off x="368881" y="6245545"/>
            <a:ext cx="569843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900" b="1" spc="30" dirty="0">
                <a:solidFill>
                  <a:schemeClr val="accent1">
                    <a:lumMod val="75000"/>
                  </a:schemeClr>
                </a:solidFill>
                <a:latin typeface="Century Gothic" panose="020B0502020202020204" pitchFamily="34" charset="0"/>
              </a:rPr>
              <a:t>Catastro actual 5085</a:t>
            </a:r>
          </a:p>
          <a:p>
            <a:r>
              <a:rPr lang="es-EC" sz="900" b="1" spc="30" dirty="0">
                <a:solidFill>
                  <a:schemeClr val="accent1">
                    <a:lumMod val="75000"/>
                  </a:schemeClr>
                </a:solidFill>
                <a:latin typeface="Century Gothic" panose="020B0502020202020204" pitchFamily="34" charset="0"/>
              </a:rPr>
              <a:t>Establecimientos turísticos encuestados 363, nivel de confianza 95%, margen de error 5%</a:t>
            </a:r>
          </a:p>
        </p:txBody>
      </p:sp>
      <p:sp>
        <p:nvSpPr>
          <p:cNvPr id="15" name="CuadroTexto 14">
            <a:extLst>
              <a:ext uri="{FF2B5EF4-FFF2-40B4-BE49-F238E27FC236}">
                <a16:creationId xmlns:a16="http://schemas.microsoft.com/office/drawing/2014/main" id="{267A54E0-37EE-4F34-8B5D-B18F0BFE7E7B}"/>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graphicFrame>
        <p:nvGraphicFramePr>
          <p:cNvPr id="20" name="Gráfico 19">
            <a:extLst>
              <a:ext uri="{FF2B5EF4-FFF2-40B4-BE49-F238E27FC236}">
                <a16:creationId xmlns:a16="http://schemas.microsoft.com/office/drawing/2014/main" id="{00000000-0008-0000-0200-000008000000}"/>
              </a:ext>
            </a:extLst>
          </p:cNvPr>
          <p:cNvGraphicFramePr/>
          <p:nvPr>
            <p:extLst>
              <p:ext uri="{D42A27DB-BD31-4B8C-83A1-F6EECF244321}">
                <p14:modId xmlns:p14="http://schemas.microsoft.com/office/powerpoint/2010/main" val="3412979944"/>
              </p:ext>
            </p:extLst>
          </p:nvPr>
        </p:nvGraphicFramePr>
        <p:xfrm>
          <a:off x="543400" y="1755260"/>
          <a:ext cx="11379657" cy="35301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7877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A76DAE3-B3A1-43DE-A48C-C262D7814F1C}"/>
              </a:ext>
            </a:extLst>
          </p:cNvPr>
          <p:cNvSpPr/>
          <p:nvPr/>
        </p:nvSpPr>
        <p:spPr>
          <a:xfrm>
            <a:off x="4969400" y="617334"/>
            <a:ext cx="7140247" cy="351236"/>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13" name="CuadroTexto 12">
            <a:extLst>
              <a:ext uri="{FF2B5EF4-FFF2-40B4-BE49-F238E27FC236}">
                <a16:creationId xmlns:a16="http://schemas.microsoft.com/office/drawing/2014/main" id="{5A28D9E1-F342-41C4-B48D-784C52C64490}"/>
              </a:ext>
            </a:extLst>
          </p:cNvPr>
          <p:cNvSpPr txBox="1"/>
          <p:nvPr/>
        </p:nvSpPr>
        <p:spPr>
          <a:xfrm>
            <a:off x="2037584"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3" name="2 Rectángulo"/>
          <p:cNvSpPr/>
          <p:nvPr/>
        </p:nvSpPr>
        <p:spPr>
          <a:xfrm>
            <a:off x="6264864" y="608286"/>
            <a:ext cx="3602385" cy="369332"/>
          </a:xfrm>
          <a:prstGeom prst="rect">
            <a:avLst/>
          </a:prstGeom>
        </p:spPr>
        <p:txBody>
          <a:bodyPr wrap="none">
            <a:spAutoFit/>
          </a:bodyPr>
          <a:lstStyle/>
          <a:p>
            <a:pPr lvl="1" algn="ctr"/>
            <a:r>
              <a:rPr lang="es-EC" dirty="0">
                <a:solidFill>
                  <a:schemeClr val="bg1"/>
                </a:solidFill>
                <a:latin typeface="Gotham Bold" panose="02000803030000020004" pitchFamily="2" charset="0"/>
              </a:rPr>
              <a:t>       Encuestas</a:t>
            </a:r>
            <a:r>
              <a:rPr lang="es-EC" b="1" dirty="0"/>
              <a:t> </a:t>
            </a:r>
            <a:r>
              <a:rPr lang="es-EC" dirty="0">
                <a:solidFill>
                  <a:schemeClr val="bg1"/>
                </a:solidFill>
                <a:latin typeface="Gotham Bold" panose="02000803030000020004" pitchFamily="2" charset="0"/>
              </a:rPr>
              <a:t>Tour Operadores</a:t>
            </a:r>
          </a:p>
        </p:txBody>
      </p:sp>
      <p:pic>
        <p:nvPicPr>
          <p:cNvPr id="25" name="Imagen 24" descr="Logotipo&#10;&#10;Descripción generada automáticamente">
            <a:extLst>
              <a:ext uri="{FF2B5EF4-FFF2-40B4-BE49-F238E27FC236}">
                <a16:creationId xmlns:a16="http://schemas.microsoft.com/office/drawing/2014/main" id="{B5D0F4C2-E222-4DD2-A5B2-4151AC1F872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9" name="11 CuadroTexto">
            <a:extLst>
              <a:ext uri="{FF2B5EF4-FFF2-40B4-BE49-F238E27FC236}">
                <a16:creationId xmlns:a16="http://schemas.microsoft.com/office/drawing/2014/main" id="{5F7FF897-96E6-4C7C-AE92-8D59C853F56A}"/>
              </a:ext>
            </a:extLst>
          </p:cNvPr>
          <p:cNvSpPr txBox="1"/>
          <p:nvPr/>
        </p:nvSpPr>
        <p:spPr>
          <a:xfrm>
            <a:off x="7571953" y="2050147"/>
            <a:ext cx="3527116" cy="400110"/>
          </a:xfrm>
          <a:prstGeom prst="rect">
            <a:avLst/>
          </a:prstGeom>
          <a:noFill/>
        </p:spPr>
        <p:txBody>
          <a:bodyPr wrap="square" rtlCol="0">
            <a:spAutoFit/>
          </a:bodyPr>
          <a:lstStyle/>
          <a:p>
            <a:endParaRPr lang="es-EC" sz="2000" dirty="0">
              <a:solidFill>
                <a:schemeClr val="tx2"/>
              </a:solidFill>
            </a:endParaRPr>
          </a:p>
        </p:txBody>
      </p:sp>
      <p:sp>
        <p:nvSpPr>
          <p:cNvPr id="28" name="7 Rectángulo">
            <a:extLst>
              <a:ext uri="{FF2B5EF4-FFF2-40B4-BE49-F238E27FC236}">
                <a16:creationId xmlns:a16="http://schemas.microsoft.com/office/drawing/2014/main" id="{998774E4-3D71-4D7D-8173-A54F181744FC}"/>
              </a:ext>
            </a:extLst>
          </p:cNvPr>
          <p:cNvSpPr/>
          <p:nvPr/>
        </p:nvSpPr>
        <p:spPr>
          <a:xfrm>
            <a:off x="483506" y="2450257"/>
            <a:ext cx="5940522" cy="1600438"/>
          </a:xfrm>
          <a:prstGeom prst="rect">
            <a:avLst/>
          </a:prstGeom>
        </p:spPr>
        <p:txBody>
          <a:bodyPr wrap="square">
            <a:spAutoFit/>
          </a:bodyPr>
          <a:lstStyle/>
          <a:p>
            <a:pPr algn="just"/>
            <a:r>
              <a:rPr lang="es-ES" sz="1400" spc="30" dirty="0">
                <a:solidFill>
                  <a:schemeClr val="accent1">
                    <a:lumMod val="75000"/>
                  </a:schemeClr>
                </a:solidFill>
                <a:latin typeface="Century Gothic" panose="020B0502020202020204" pitchFamily="34" charset="0"/>
              </a:rPr>
              <a:t>¿En su opinión la situación del turismo para su establecimiento actualmente frente a la pandemia desde marzo a la fecha está?</a:t>
            </a:r>
          </a:p>
          <a:p>
            <a:pPr algn="just"/>
            <a:r>
              <a:rPr lang="es-ES" sz="1400" spc="30" dirty="0">
                <a:solidFill>
                  <a:schemeClr val="accent1">
                    <a:lumMod val="75000"/>
                  </a:schemeClr>
                </a:solidFill>
                <a:latin typeface="Century Gothic" panose="020B0502020202020204" pitchFamily="34" charset="0"/>
              </a:rPr>
              <a:t>El 7</a:t>
            </a:r>
            <a:r>
              <a:rPr lang="es-ES" sz="1400" b="1" spc="30" dirty="0">
                <a:solidFill>
                  <a:schemeClr val="accent1">
                    <a:lumMod val="75000"/>
                  </a:schemeClr>
                </a:solidFill>
                <a:latin typeface="Century Gothic" panose="020B0502020202020204" pitchFamily="34" charset="0"/>
              </a:rPr>
              <a:t>% </a:t>
            </a:r>
            <a:r>
              <a:rPr lang="es-ES" sz="1400" spc="30" dirty="0">
                <a:solidFill>
                  <a:schemeClr val="accent1">
                    <a:lumMod val="75000"/>
                  </a:schemeClr>
                </a:solidFill>
                <a:latin typeface="Century Gothic" panose="020B0502020202020204" pitchFamily="34" charset="0"/>
              </a:rPr>
              <a:t>de los establecimientos encuestados, menciona que la situación está </a:t>
            </a:r>
            <a:r>
              <a:rPr lang="es-ES" sz="1400" b="1" spc="30" dirty="0">
                <a:solidFill>
                  <a:schemeClr val="accent1">
                    <a:lumMod val="75000"/>
                  </a:schemeClr>
                </a:solidFill>
                <a:latin typeface="Century Gothic" panose="020B0502020202020204" pitchFamily="34" charset="0"/>
              </a:rPr>
              <a:t>empeorando</a:t>
            </a:r>
            <a:r>
              <a:rPr lang="es-ES" sz="1400" spc="30" dirty="0">
                <a:solidFill>
                  <a:schemeClr val="accent1">
                    <a:lumMod val="75000"/>
                  </a:schemeClr>
                </a:solidFill>
                <a:latin typeface="Century Gothic" panose="020B0502020202020204" pitchFamily="34" charset="0"/>
              </a:rPr>
              <a:t> y un 13</a:t>
            </a:r>
            <a:r>
              <a:rPr lang="es-ES" sz="1400" b="1" spc="30" dirty="0">
                <a:solidFill>
                  <a:schemeClr val="accent1">
                    <a:lumMod val="75000"/>
                  </a:schemeClr>
                </a:solidFill>
                <a:latin typeface="Century Gothic" panose="020B0502020202020204" pitchFamily="34" charset="0"/>
              </a:rPr>
              <a:t>%</a:t>
            </a:r>
            <a:r>
              <a:rPr lang="es-ES" sz="1400" spc="30" dirty="0">
                <a:solidFill>
                  <a:schemeClr val="accent1">
                    <a:lumMod val="75000"/>
                  </a:schemeClr>
                </a:solidFill>
                <a:latin typeface="Century Gothic" panose="020B0502020202020204" pitchFamily="34" charset="0"/>
              </a:rPr>
              <a:t> menciona que se ha </a:t>
            </a:r>
            <a:r>
              <a:rPr lang="es-ES" sz="1400" b="1" spc="30" dirty="0">
                <a:solidFill>
                  <a:schemeClr val="accent1">
                    <a:lumMod val="75000"/>
                  </a:schemeClr>
                </a:solidFill>
                <a:latin typeface="Century Gothic" panose="020B0502020202020204" pitchFamily="34" charset="0"/>
              </a:rPr>
              <a:t>mantenido</a:t>
            </a:r>
            <a:r>
              <a:rPr lang="es-ES" sz="1400" b="1" dirty="0"/>
              <a:t>; </a:t>
            </a:r>
            <a:r>
              <a:rPr lang="es-EC" sz="1400" spc="30" dirty="0">
                <a:solidFill>
                  <a:schemeClr val="accent1">
                    <a:lumMod val="75000"/>
                  </a:schemeClr>
                </a:solidFill>
                <a:latin typeface="Century Gothic" panose="020B0502020202020204" pitchFamily="34" charset="0"/>
              </a:rPr>
              <a:t>mientras que el </a:t>
            </a:r>
            <a:r>
              <a:rPr lang="es-EC" sz="1400" b="1" spc="30" dirty="0">
                <a:solidFill>
                  <a:schemeClr val="accent1">
                    <a:lumMod val="75000"/>
                  </a:schemeClr>
                </a:solidFill>
                <a:latin typeface="Century Gothic" panose="020B0502020202020204" pitchFamily="34" charset="0"/>
              </a:rPr>
              <a:t>80%</a:t>
            </a:r>
            <a:r>
              <a:rPr lang="es-EC" sz="1400" spc="30" dirty="0">
                <a:solidFill>
                  <a:schemeClr val="accent1">
                    <a:lumMod val="75000"/>
                  </a:schemeClr>
                </a:solidFill>
                <a:latin typeface="Century Gothic" panose="020B0502020202020204" pitchFamily="34" charset="0"/>
              </a:rPr>
              <a:t> menciona que la situación está </a:t>
            </a:r>
            <a:r>
              <a:rPr lang="es-EC" sz="1400" b="1" spc="30" dirty="0">
                <a:solidFill>
                  <a:schemeClr val="accent1">
                    <a:lumMod val="75000"/>
                  </a:schemeClr>
                </a:solidFill>
                <a:latin typeface="Century Gothic" panose="020B0502020202020204" pitchFamily="34" charset="0"/>
              </a:rPr>
              <a:t>mejorando</a:t>
            </a:r>
            <a:r>
              <a:rPr lang="es-EC" sz="1400" spc="30" dirty="0">
                <a:solidFill>
                  <a:schemeClr val="accent1">
                    <a:lumMod val="75000"/>
                  </a:schemeClr>
                </a:solidFill>
                <a:latin typeface="Century Gothic" panose="020B0502020202020204" pitchFamily="34" charset="0"/>
              </a:rPr>
              <a:t>.</a:t>
            </a:r>
            <a:endParaRPr lang="es-EC" sz="1400" b="1" dirty="0"/>
          </a:p>
        </p:txBody>
      </p:sp>
      <p:sp>
        <p:nvSpPr>
          <p:cNvPr id="29" name="10 Rectángulo">
            <a:extLst>
              <a:ext uri="{FF2B5EF4-FFF2-40B4-BE49-F238E27FC236}">
                <a16:creationId xmlns:a16="http://schemas.microsoft.com/office/drawing/2014/main" id="{79E8BA5B-454B-47F1-B95C-A89BA710EF92}"/>
              </a:ext>
            </a:extLst>
          </p:cNvPr>
          <p:cNvSpPr/>
          <p:nvPr/>
        </p:nvSpPr>
        <p:spPr>
          <a:xfrm>
            <a:off x="7451725" y="5623093"/>
            <a:ext cx="3461954" cy="261610"/>
          </a:xfrm>
          <a:prstGeom prst="rect">
            <a:avLst/>
          </a:prstGeom>
        </p:spPr>
        <p:txBody>
          <a:bodyPr wrap="square">
            <a:spAutoFit/>
          </a:bodyPr>
          <a:lstStyle/>
          <a:p>
            <a:r>
              <a:rPr lang="es-EC" sz="1100" spc="30" dirty="0">
                <a:solidFill>
                  <a:schemeClr val="accent1">
                    <a:lumMod val="75000"/>
                  </a:schemeClr>
                </a:solidFill>
                <a:latin typeface="Century Gothic" panose="020B0502020202020204" pitchFamily="34" charset="0"/>
              </a:rPr>
              <a:t>Fuente: Dir. De Calidad – Quito Turismo - 2022</a:t>
            </a:r>
          </a:p>
        </p:txBody>
      </p:sp>
      <p:sp>
        <p:nvSpPr>
          <p:cNvPr id="30" name="Rectángulo 29">
            <a:extLst>
              <a:ext uri="{FF2B5EF4-FFF2-40B4-BE49-F238E27FC236}">
                <a16:creationId xmlns:a16="http://schemas.microsoft.com/office/drawing/2014/main" id="{E192DDED-B6CD-4877-9FF8-8985250FE1E9}"/>
              </a:ext>
            </a:extLst>
          </p:cNvPr>
          <p:cNvSpPr/>
          <p:nvPr/>
        </p:nvSpPr>
        <p:spPr>
          <a:xfrm>
            <a:off x="7856644" y="1226395"/>
            <a:ext cx="2957733" cy="276999"/>
          </a:xfrm>
          <a:prstGeom prst="rect">
            <a:avLst/>
          </a:prstGeom>
        </p:spPr>
        <p:txBody>
          <a:bodyPr wrap="none">
            <a:spAutoFit/>
          </a:bodyPr>
          <a:lstStyle/>
          <a:p>
            <a:r>
              <a:rPr lang="es-EC" sz="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[Datos de los establecimientos encuestados]</a:t>
            </a:r>
            <a:endParaRPr lang="es-EC" sz="1200" dirty="0">
              <a:solidFill>
                <a:schemeClr val="accent6">
                  <a:lumMod val="50000"/>
                </a:schemeClr>
              </a:solidFill>
            </a:endParaRPr>
          </a:p>
        </p:txBody>
      </p:sp>
      <p:sp>
        <p:nvSpPr>
          <p:cNvPr id="31" name="13 CuadroTexto">
            <a:extLst>
              <a:ext uri="{FF2B5EF4-FFF2-40B4-BE49-F238E27FC236}">
                <a16:creationId xmlns:a16="http://schemas.microsoft.com/office/drawing/2014/main" id="{176D14E4-03E4-4725-AD63-C289559FE54B}"/>
              </a:ext>
            </a:extLst>
          </p:cNvPr>
          <p:cNvSpPr txBox="1"/>
          <p:nvPr/>
        </p:nvSpPr>
        <p:spPr>
          <a:xfrm>
            <a:off x="368881" y="6226693"/>
            <a:ext cx="569843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900" b="1" spc="30" dirty="0">
                <a:solidFill>
                  <a:schemeClr val="accent1">
                    <a:lumMod val="75000"/>
                  </a:schemeClr>
                </a:solidFill>
                <a:latin typeface="Century Gothic" panose="020B0502020202020204" pitchFamily="34" charset="0"/>
              </a:rPr>
              <a:t>Catastro actual 5085</a:t>
            </a:r>
          </a:p>
          <a:p>
            <a:r>
              <a:rPr lang="es-EC" sz="900" b="1" spc="30" dirty="0">
                <a:solidFill>
                  <a:schemeClr val="accent1">
                    <a:lumMod val="75000"/>
                  </a:schemeClr>
                </a:solidFill>
                <a:latin typeface="Century Gothic" panose="020B0502020202020204" pitchFamily="34" charset="0"/>
              </a:rPr>
              <a:t>Establecimientos turísticos encuestados 363, nivel de confianza 95%, margen de error 5%</a:t>
            </a:r>
          </a:p>
        </p:txBody>
      </p:sp>
      <p:sp>
        <p:nvSpPr>
          <p:cNvPr id="16" name="CuadroTexto 15">
            <a:extLst>
              <a:ext uri="{FF2B5EF4-FFF2-40B4-BE49-F238E27FC236}">
                <a16:creationId xmlns:a16="http://schemas.microsoft.com/office/drawing/2014/main" id="{589C68D6-C40F-402B-B9CA-31BEC0EC0BC9}"/>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graphicFrame>
        <p:nvGraphicFramePr>
          <p:cNvPr id="18" name="Gráfico 17">
            <a:extLst>
              <a:ext uri="{FF2B5EF4-FFF2-40B4-BE49-F238E27FC236}">
                <a16:creationId xmlns:a16="http://schemas.microsoft.com/office/drawing/2014/main" id="{E9C28651-1F73-41C0-A5CB-3FD14E4096A2}"/>
              </a:ext>
            </a:extLst>
          </p:cNvPr>
          <p:cNvGraphicFramePr/>
          <p:nvPr>
            <p:extLst>
              <p:ext uri="{D42A27DB-BD31-4B8C-83A1-F6EECF244321}">
                <p14:modId xmlns:p14="http://schemas.microsoft.com/office/powerpoint/2010/main" val="2160679136"/>
              </p:ext>
            </p:extLst>
          </p:nvPr>
        </p:nvGraphicFramePr>
        <p:xfrm>
          <a:off x="6254917" y="1582191"/>
          <a:ext cx="5668140" cy="40318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4748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0" name="Gráfico 19">
            <a:extLst>
              <a:ext uri="{FF2B5EF4-FFF2-40B4-BE49-F238E27FC236}">
                <a16:creationId xmlns:a16="http://schemas.microsoft.com/office/drawing/2014/main" id="{D25E0CF5-39BB-FCBA-130E-2F54E5C2A3D2}"/>
              </a:ext>
            </a:extLst>
          </p:cNvPr>
          <p:cNvGraphicFramePr/>
          <p:nvPr/>
        </p:nvGraphicFramePr>
        <p:xfrm>
          <a:off x="4959974" y="1411932"/>
          <a:ext cx="6963083" cy="467506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ángulo 16">
            <a:extLst>
              <a:ext uri="{FF2B5EF4-FFF2-40B4-BE49-F238E27FC236}">
                <a16:creationId xmlns:a16="http://schemas.microsoft.com/office/drawing/2014/main" id="{3A76DAE3-B3A1-43DE-A48C-C262D7814F1C}"/>
              </a:ext>
            </a:extLst>
          </p:cNvPr>
          <p:cNvSpPr/>
          <p:nvPr/>
        </p:nvSpPr>
        <p:spPr>
          <a:xfrm>
            <a:off x="4959974" y="617334"/>
            <a:ext cx="7232026" cy="3512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13" name="CuadroTexto 12">
            <a:extLst>
              <a:ext uri="{FF2B5EF4-FFF2-40B4-BE49-F238E27FC236}">
                <a16:creationId xmlns:a16="http://schemas.microsoft.com/office/drawing/2014/main" id="{5A28D9E1-F342-41C4-B48D-784C52C64490}"/>
              </a:ext>
            </a:extLst>
          </p:cNvPr>
          <p:cNvSpPr txBox="1"/>
          <p:nvPr/>
        </p:nvSpPr>
        <p:spPr>
          <a:xfrm>
            <a:off x="2028158"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3" name="2 Rectángulo"/>
          <p:cNvSpPr/>
          <p:nvPr/>
        </p:nvSpPr>
        <p:spPr>
          <a:xfrm>
            <a:off x="4959974" y="608286"/>
            <a:ext cx="7232025" cy="369332"/>
          </a:xfrm>
          <a:prstGeom prst="rect">
            <a:avLst/>
          </a:prstGeom>
        </p:spPr>
        <p:txBody>
          <a:bodyPr wrap="square">
            <a:spAutoFit/>
          </a:bodyPr>
          <a:lstStyle/>
          <a:p>
            <a:pPr lvl="1"/>
            <a:r>
              <a:rPr lang="es-EC" dirty="0">
                <a:solidFill>
                  <a:schemeClr val="bg1"/>
                </a:solidFill>
                <a:latin typeface="Gotham Bold" panose="02000803030000020004" pitchFamily="2" charset="0"/>
              </a:rPr>
              <a:t>Encuestas</a:t>
            </a:r>
            <a:r>
              <a:rPr lang="es-EC" b="1" dirty="0"/>
              <a:t> </a:t>
            </a:r>
            <a:r>
              <a:rPr lang="es-EC" dirty="0">
                <a:solidFill>
                  <a:schemeClr val="bg1"/>
                </a:solidFill>
                <a:latin typeface="Gotham Bold" panose="02000803030000020004" pitchFamily="2" charset="0"/>
              </a:rPr>
              <a:t>a proveedores turísticos de la zona rural (experiencias)</a:t>
            </a:r>
          </a:p>
        </p:txBody>
      </p:sp>
      <p:sp>
        <p:nvSpPr>
          <p:cNvPr id="14" name="Rectángulo 13"/>
          <p:cNvSpPr/>
          <p:nvPr/>
        </p:nvSpPr>
        <p:spPr>
          <a:xfrm>
            <a:off x="4106340" y="5960038"/>
            <a:ext cx="3904595" cy="253916"/>
          </a:xfrm>
          <a:prstGeom prst="rect">
            <a:avLst/>
          </a:prstGeom>
        </p:spPr>
        <p:txBody>
          <a:bodyPr wrap="none">
            <a:spAutoFit/>
          </a:bodyPr>
          <a:lstStyle/>
          <a:p>
            <a:r>
              <a:rPr lang="es-EC" sz="1050" spc="30" dirty="0">
                <a:solidFill>
                  <a:schemeClr val="accent1">
                    <a:lumMod val="75000"/>
                  </a:schemeClr>
                </a:solidFill>
                <a:latin typeface="Century Gothic" panose="020B0502020202020204" pitchFamily="34" charset="0"/>
              </a:rPr>
              <a:t>Fuente: Dirección de Desarrollo – Quito Turismo, 2022</a:t>
            </a:r>
          </a:p>
        </p:txBody>
      </p:sp>
      <p:pic>
        <p:nvPicPr>
          <p:cNvPr id="28" name="Imagen 27" descr="Logotipo&#10;&#10;Descripción generada automáticamente">
            <a:extLst>
              <a:ext uri="{FF2B5EF4-FFF2-40B4-BE49-F238E27FC236}">
                <a16:creationId xmlns:a16="http://schemas.microsoft.com/office/drawing/2014/main" id="{98183EE6-1635-41B2-991A-9716AA2A754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9" name="Rectángulo 18">
            <a:extLst>
              <a:ext uri="{FF2B5EF4-FFF2-40B4-BE49-F238E27FC236}">
                <a16:creationId xmlns:a16="http://schemas.microsoft.com/office/drawing/2014/main" id="{F18FEBEF-2DBE-4099-B8D6-D71C35DE7A71}"/>
              </a:ext>
            </a:extLst>
          </p:cNvPr>
          <p:cNvSpPr/>
          <p:nvPr/>
        </p:nvSpPr>
        <p:spPr>
          <a:xfrm>
            <a:off x="169894" y="4055671"/>
            <a:ext cx="4348318" cy="2031325"/>
          </a:xfrm>
          <a:prstGeom prst="rect">
            <a:avLst/>
          </a:prstGeom>
        </p:spPr>
        <p:txBody>
          <a:bodyPr wrap="square">
            <a:spAutoFit/>
          </a:bodyPr>
          <a:lstStyle/>
          <a:p>
            <a:pPr algn="just"/>
            <a:r>
              <a:rPr lang="es-ES" spc="30" dirty="0">
                <a:solidFill>
                  <a:schemeClr val="accent1">
                    <a:lumMod val="75000"/>
                  </a:schemeClr>
                </a:solidFill>
                <a:latin typeface="Century Gothic" panose="020B0502020202020204" pitchFamily="34" charset="0"/>
              </a:rPr>
              <a:t>¿Cuál fue el valor de ventas estimado total que tuvo en este feriado?</a:t>
            </a:r>
            <a:endParaRPr lang="es-EC" spc="30" dirty="0">
              <a:solidFill>
                <a:schemeClr val="accent1">
                  <a:lumMod val="75000"/>
                </a:schemeClr>
              </a:solidFill>
              <a:latin typeface="Century Gothic" panose="020B0502020202020204" pitchFamily="34" charset="0"/>
            </a:endParaRPr>
          </a:p>
          <a:p>
            <a:pPr algn="just"/>
            <a:r>
              <a:rPr lang="es-ES" spc="30" dirty="0">
                <a:solidFill>
                  <a:schemeClr val="accent1">
                    <a:lumMod val="75000"/>
                  </a:schemeClr>
                </a:solidFill>
                <a:latin typeface="Century Gothic" panose="020B0502020202020204" pitchFamily="34" charset="0"/>
              </a:rPr>
              <a:t>Ventas totales estimadas entre los encuestados (valor) US$</a:t>
            </a:r>
            <a:r>
              <a:rPr lang="es-ES" b="1" spc="30" dirty="0">
                <a:solidFill>
                  <a:schemeClr val="accent1">
                    <a:lumMod val="75000"/>
                  </a:schemeClr>
                </a:solidFill>
                <a:latin typeface="Century Gothic" panose="020B0502020202020204" pitchFamily="34" charset="0"/>
              </a:rPr>
              <a:t> 8.400,00 </a:t>
            </a:r>
            <a:r>
              <a:rPr lang="es-ES" spc="30" dirty="0">
                <a:solidFill>
                  <a:schemeClr val="accent1">
                    <a:lumMod val="75000"/>
                  </a:schemeClr>
                </a:solidFill>
                <a:latin typeface="Century Gothic" panose="020B0502020202020204" pitchFamily="34" charset="0"/>
              </a:rPr>
              <a:t>(según lo informado)</a:t>
            </a:r>
            <a:endParaRPr lang="es-EC" spc="30" dirty="0">
              <a:solidFill>
                <a:schemeClr val="accent1">
                  <a:lumMod val="75000"/>
                </a:schemeClr>
              </a:solidFill>
              <a:latin typeface="Century Gothic" panose="020B0502020202020204" pitchFamily="34" charset="0"/>
            </a:endParaRPr>
          </a:p>
          <a:p>
            <a:pPr lvl="0" algn="just"/>
            <a:endParaRPr lang="es-EC" b="1" spc="30" dirty="0">
              <a:solidFill>
                <a:schemeClr val="accent1">
                  <a:lumMod val="75000"/>
                </a:schemeClr>
              </a:solidFill>
              <a:latin typeface="Century Gothic" panose="020B0502020202020204" pitchFamily="34" charset="0"/>
            </a:endParaRPr>
          </a:p>
        </p:txBody>
      </p:sp>
      <p:sp>
        <p:nvSpPr>
          <p:cNvPr id="23" name="Rectángulo 22">
            <a:extLst>
              <a:ext uri="{FF2B5EF4-FFF2-40B4-BE49-F238E27FC236}">
                <a16:creationId xmlns:a16="http://schemas.microsoft.com/office/drawing/2014/main" id="{2566FE76-96E7-44C4-83AB-4E25F5EAF7A2}"/>
              </a:ext>
            </a:extLst>
          </p:cNvPr>
          <p:cNvSpPr/>
          <p:nvPr/>
        </p:nvSpPr>
        <p:spPr>
          <a:xfrm>
            <a:off x="258617" y="1573838"/>
            <a:ext cx="3870038" cy="2308324"/>
          </a:xfrm>
          <a:prstGeom prst="rect">
            <a:avLst/>
          </a:prstGeom>
        </p:spPr>
        <p:txBody>
          <a:bodyPr wrap="square">
            <a:spAutoFit/>
          </a:bodyPr>
          <a:lstStyle/>
          <a:p>
            <a:pPr algn="just"/>
            <a:r>
              <a:rPr lang="es-ES" spc="30" dirty="0">
                <a:solidFill>
                  <a:schemeClr val="accent1">
                    <a:lumMod val="75000"/>
                  </a:schemeClr>
                </a:solidFill>
                <a:latin typeface="Century Gothic" panose="020B0502020202020204" pitchFamily="34" charset="0"/>
              </a:rPr>
              <a:t>¿Cuál fue el número de visitantes que tuvo:</a:t>
            </a:r>
          </a:p>
          <a:p>
            <a:pPr algn="just"/>
            <a:r>
              <a:rPr lang="es-ES" spc="30" dirty="0">
                <a:solidFill>
                  <a:schemeClr val="accent1">
                    <a:lumMod val="75000"/>
                  </a:schemeClr>
                </a:solidFill>
                <a:latin typeface="Century Gothic" panose="020B0502020202020204" pitchFamily="34" charset="0"/>
              </a:rPr>
              <a:t>Nacionales: 96.45%, y </a:t>
            </a:r>
          </a:p>
          <a:p>
            <a:pPr algn="just"/>
            <a:r>
              <a:rPr lang="es-ES" spc="30" dirty="0">
                <a:solidFill>
                  <a:schemeClr val="accent1">
                    <a:lumMod val="75000"/>
                  </a:schemeClr>
                </a:solidFill>
                <a:latin typeface="Century Gothic" panose="020B0502020202020204" pitchFamily="34" charset="0"/>
              </a:rPr>
              <a:t>Extranjeros:  3.55%</a:t>
            </a:r>
          </a:p>
          <a:p>
            <a:pPr algn="just"/>
            <a:r>
              <a:rPr lang="x-none" spc="30" dirty="0">
                <a:solidFill>
                  <a:schemeClr val="accent1">
                    <a:lumMod val="75000"/>
                  </a:schemeClr>
                </a:solidFill>
                <a:latin typeface="Century Gothic" panose="020B0502020202020204" pitchFamily="34" charset="0"/>
              </a:rPr>
              <a:t>Visitantes nacionales </a:t>
            </a:r>
            <a:r>
              <a:rPr lang="es-419" spc="30" dirty="0">
                <a:solidFill>
                  <a:schemeClr val="accent1">
                    <a:lumMod val="75000"/>
                  </a:schemeClr>
                </a:solidFill>
                <a:latin typeface="Century Gothic" panose="020B0502020202020204" pitchFamily="34" charset="0"/>
              </a:rPr>
              <a:t>1</a:t>
            </a:r>
            <a:r>
              <a:rPr lang="x-none" spc="30" dirty="0">
                <a:solidFill>
                  <a:schemeClr val="accent1">
                    <a:lumMod val="75000"/>
                  </a:schemeClr>
                </a:solidFill>
                <a:latin typeface="Century Gothic" panose="020B0502020202020204" pitchFamily="34" charset="0"/>
              </a:rPr>
              <a:t>.</a:t>
            </a:r>
            <a:r>
              <a:rPr lang="es-419" spc="30" dirty="0">
                <a:solidFill>
                  <a:schemeClr val="accent1">
                    <a:lumMod val="75000"/>
                  </a:schemeClr>
                </a:solidFill>
                <a:latin typeface="Century Gothic" panose="020B0502020202020204" pitchFamily="34" charset="0"/>
              </a:rPr>
              <a:t>576</a:t>
            </a:r>
            <a:endParaRPr lang="x-none" spc="30" dirty="0">
              <a:solidFill>
                <a:schemeClr val="accent1">
                  <a:lumMod val="75000"/>
                </a:schemeClr>
              </a:solidFill>
              <a:latin typeface="Century Gothic" panose="020B0502020202020204" pitchFamily="34" charset="0"/>
            </a:endParaRPr>
          </a:p>
          <a:p>
            <a:pPr algn="just"/>
            <a:r>
              <a:rPr lang="x-none" spc="30" dirty="0">
                <a:solidFill>
                  <a:schemeClr val="accent1">
                    <a:lumMod val="75000"/>
                  </a:schemeClr>
                </a:solidFill>
                <a:latin typeface="Century Gothic" panose="020B0502020202020204" pitchFamily="34" charset="0"/>
              </a:rPr>
              <a:t>Visitantes extranjeros  </a:t>
            </a:r>
            <a:r>
              <a:rPr lang="es-419" spc="30" dirty="0">
                <a:solidFill>
                  <a:schemeClr val="accent1">
                    <a:lumMod val="75000"/>
                  </a:schemeClr>
                </a:solidFill>
                <a:latin typeface="Century Gothic" panose="020B0502020202020204" pitchFamily="34" charset="0"/>
              </a:rPr>
              <a:t>58</a:t>
            </a:r>
            <a:endParaRPr lang="x-none" spc="30" dirty="0">
              <a:solidFill>
                <a:schemeClr val="accent1">
                  <a:lumMod val="75000"/>
                </a:schemeClr>
              </a:solidFill>
              <a:latin typeface="Century Gothic" panose="020B0502020202020204" pitchFamily="34" charset="0"/>
            </a:endParaRPr>
          </a:p>
          <a:p>
            <a:pPr algn="just"/>
            <a:r>
              <a:rPr lang="x-none" spc="30" dirty="0">
                <a:solidFill>
                  <a:schemeClr val="accent1">
                    <a:lumMod val="75000"/>
                  </a:schemeClr>
                </a:solidFill>
                <a:latin typeface="Century Gothic" panose="020B0502020202020204" pitchFamily="34" charset="0"/>
              </a:rPr>
              <a:t>Total </a:t>
            </a:r>
            <a:r>
              <a:rPr lang="es-419" spc="30" dirty="0">
                <a:solidFill>
                  <a:schemeClr val="accent1">
                    <a:lumMod val="75000"/>
                  </a:schemeClr>
                </a:solidFill>
                <a:latin typeface="Century Gothic" panose="020B0502020202020204" pitchFamily="34" charset="0"/>
              </a:rPr>
              <a:t>1.634</a:t>
            </a:r>
            <a:endParaRPr lang="es-EC" spc="30" dirty="0">
              <a:solidFill>
                <a:schemeClr val="accent1">
                  <a:lumMod val="75000"/>
                </a:schemeClr>
              </a:solidFill>
              <a:latin typeface="Century Gothic" panose="020B0502020202020204" pitchFamily="34" charset="0"/>
            </a:endParaRPr>
          </a:p>
          <a:p>
            <a:pPr algn="just"/>
            <a:endParaRPr lang="es-EC" spc="30" dirty="0">
              <a:solidFill>
                <a:schemeClr val="accent1">
                  <a:lumMod val="75000"/>
                </a:schemeClr>
              </a:solidFill>
              <a:latin typeface="Century Gothic" panose="020B0502020202020204" pitchFamily="34" charset="0"/>
            </a:endParaRPr>
          </a:p>
        </p:txBody>
      </p:sp>
      <p:sp>
        <p:nvSpPr>
          <p:cNvPr id="29" name="Rectángulo 28">
            <a:extLst>
              <a:ext uri="{FF2B5EF4-FFF2-40B4-BE49-F238E27FC236}">
                <a16:creationId xmlns:a16="http://schemas.microsoft.com/office/drawing/2014/main" id="{D759428A-FE12-4894-9DCA-F4436AFFBC1D}"/>
              </a:ext>
            </a:extLst>
          </p:cNvPr>
          <p:cNvSpPr/>
          <p:nvPr/>
        </p:nvSpPr>
        <p:spPr>
          <a:xfrm>
            <a:off x="1621874" y="3606950"/>
            <a:ext cx="2957733" cy="276999"/>
          </a:xfrm>
          <a:prstGeom prst="rect">
            <a:avLst/>
          </a:prstGeom>
        </p:spPr>
        <p:txBody>
          <a:bodyPr wrap="none">
            <a:spAutoFit/>
          </a:bodyPr>
          <a:lstStyle/>
          <a:p>
            <a:r>
              <a:rPr lang="es-EC" sz="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[Datos de los establecimientos encuestados]</a:t>
            </a:r>
            <a:endParaRPr lang="es-EC" sz="1200" dirty="0">
              <a:solidFill>
                <a:schemeClr val="accent6">
                  <a:lumMod val="50000"/>
                </a:schemeClr>
              </a:solidFill>
            </a:endParaRPr>
          </a:p>
        </p:txBody>
      </p:sp>
      <p:sp>
        <p:nvSpPr>
          <p:cNvPr id="30" name="13 CuadroTexto">
            <a:extLst>
              <a:ext uri="{FF2B5EF4-FFF2-40B4-BE49-F238E27FC236}">
                <a16:creationId xmlns:a16="http://schemas.microsoft.com/office/drawing/2014/main" id="{7D439029-1768-417E-B95D-2383F2E6D1F0}"/>
              </a:ext>
            </a:extLst>
          </p:cNvPr>
          <p:cNvSpPr txBox="1"/>
          <p:nvPr/>
        </p:nvSpPr>
        <p:spPr>
          <a:xfrm>
            <a:off x="368881" y="6339853"/>
            <a:ext cx="3759774" cy="2308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900" b="1" spc="30" dirty="0">
                <a:solidFill>
                  <a:schemeClr val="accent1">
                    <a:lumMod val="75000"/>
                  </a:schemeClr>
                </a:solidFill>
                <a:latin typeface="Century Gothic" panose="020B0502020202020204" pitchFamily="34" charset="0"/>
              </a:rPr>
              <a:t>11 proveedores turísticos encuestados en la zona rural</a:t>
            </a:r>
          </a:p>
        </p:txBody>
      </p:sp>
      <p:sp>
        <p:nvSpPr>
          <p:cNvPr id="22" name="CuadroTexto 21">
            <a:extLst>
              <a:ext uri="{FF2B5EF4-FFF2-40B4-BE49-F238E27FC236}">
                <a16:creationId xmlns:a16="http://schemas.microsoft.com/office/drawing/2014/main" id="{59E6262C-FDF9-4B3B-BE50-C20319938D4D}"/>
              </a:ext>
            </a:extLst>
          </p:cNvPr>
          <p:cNvSpPr txBox="1"/>
          <p:nvPr/>
        </p:nvSpPr>
        <p:spPr>
          <a:xfrm>
            <a:off x="7116154" y="2155860"/>
            <a:ext cx="2919663" cy="338554"/>
          </a:xfrm>
          <a:prstGeom prst="rect">
            <a:avLst/>
          </a:prstGeom>
          <a:noFill/>
        </p:spPr>
        <p:txBody>
          <a:bodyPr wrap="square">
            <a:spAutoFit/>
          </a:bodyPr>
          <a:lstStyle/>
          <a:p>
            <a:r>
              <a:rPr lang="es-EC" sz="1600" dirty="0"/>
              <a:t>INGRESOS TOTALES: </a:t>
            </a:r>
            <a:r>
              <a:rPr lang="es-EC" sz="1600" dirty="0">
                <a:effectLst/>
                <a:ea typeface="Calibri" panose="020F0502020204030204" pitchFamily="34" charset="0"/>
              </a:rPr>
              <a:t>$8.400,00 </a:t>
            </a:r>
            <a:endParaRPr lang="es-EC" sz="1600" dirty="0"/>
          </a:p>
        </p:txBody>
      </p:sp>
      <p:sp>
        <p:nvSpPr>
          <p:cNvPr id="16" name="CuadroTexto 15">
            <a:extLst>
              <a:ext uri="{FF2B5EF4-FFF2-40B4-BE49-F238E27FC236}">
                <a16:creationId xmlns:a16="http://schemas.microsoft.com/office/drawing/2014/main" id="{547D02B8-6E19-CA07-7CA8-636D498E6481}"/>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spTree>
    <p:extLst>
      <p:ext uri="{BB962C8B-B14F-4D97-AF65-F5344CB8AC3E}">
        <p14:creationId xmlns:p14="http://schemas.microsoft.com/office/powerpoint/2010/main" val="2554206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A76DAE3-B3A1-43DE-A48C-C262D7814F1C}"/>
              </a:ext>
            </a:extLst>
          </p:cNvPr>
          <p:cNvSpPr/>
          <p:nvPr/>
        </p:nvSpPr>
        <p:spPr>
          <a:xfrm>
            <a:off x="4969398" y="617334"/>
            <a:ext cx="7222602" cy="3512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13" name="CuadroTexto 12">
            <a:extLst>
              <a:ext uri="{FF2B5EF4-FFF2-40B4-BE49-F238E27FC236}">
                <a16:creationId xmlns:a16="http://schemas.microsoft.com/office/drawing/2014/main" id="{5A28D9E1-F342-41C4-B48D-784C52C64490}"/>
              </a:ext>
            </a:extLst>
          </p:cNvPr>
          <p:cNvSpPr txBox="1"/>
          <p:nvPr/>
        </p:nvSpPr>
        <p:spPr>
          <a:xfrm>
            <a:off x="2037582"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3" name="2 Rectángulo"/>
          <p:cNvSpPr/>
          <p:nvPr/>
        </p:nvSpPr>
        <p:spPr>
          <a:xfrm>
            <a:off x="4969398" y="608286"/>
            <a:ext cx="7222602" cy="369332"/>
          </a:xfrm>
          <a:prstGeom prst="rect">
            <a:avLst/>
          </a:prstGeom>
        </p:spPr>
        <p:txBody>
          <a:bodyPr wrap="square">
            <a:spAutoFit/>
          </a:bodyPr>
          <a:lstStyle/>
          <a:p>
            <a:pPr lvl="1"/>
            <a:r>
              <a:rPr lang="es-EC" dirty="0">
                <a:solidFill>
                  <a:schemeClr val="bg1"/>
                </a:solidFill>
                <a:latin typeface="Gotham Bold" panose="02000803030000020004" pitchFamily="2" charset="0"/>
              </a:rPr>
              <a:t>Encuestas</a:t>
            </a:r>
            <a:r>
              <a:rPr lang="es-EC" b="1" dirty="0"/>
              <a:t> </a:t>
            </a:r>
            <a:r>
              <a:rPr lang="es-EC" dirty="0">
                <a:solidFill>
                  <a:schemeClr val="bg1"/>
                </a:solidFill>
                <a:latin typeface="Gotham Bold" panose="02000803030000020004" pitchFamily="2" charset="0"/>
              </a:rPr>
              <a:t>a proveedores turísticos de la zona rural (experiencias)</a:t>
            </a:r>
          </a:p>
        </p:txBody>
      </p:sp>
      <p:sp>
        <p:nvSpPr>
          <p:cNvPr id="16" name="Rectángulo 15"/>
          <p:cNvSpPr/>
          <p:nvPr/>
        </p:nvSpPr>
        <p:spPr>
          <a:xfrm>
            <a:off x="4104674" y="6243542"/>
            <a:ext cx="3904595" cy="253916"/>
          </a:xfrm>
          <a:prstGeom prst="rect">
            <a:avLst/>
          </a:prstGeom>
        </p:spPr>
        <p:txBody>
          <a:bodyPr wrap="none">
            <a:spAutoFit/>
          </a:bodyPr>
          <a:lstStyle/>
          <a:p>
            <a:r>
              <a:rPr lang="es-EC" sz="1050" spc="30" dirty="0">
                <a:solidFill>
                  <a:schemeClr val="accent1">
                    <a:lumMod val="75000"/>
                  </a:schemeClr>
                </a:solidFill>
                <a:latin typeface="Century Gothic" panose="020B0502020202020204" pitchFamily="34" charset="0"/>
              </a:rPr>
              <a:t>Fuente: Dirección de Desarrollo – Quito Turismo, 2022</a:t>
            </a:r>
          </a:p>
        </p:txBody>
      </p:sp>
      <p:pic>
        <p:nvPicPr>
          <p:cNvPr id="26" name="Imagen 25" descr="Logotipo&#10;&#10;Descripción generada automáticamente">
            <a:extLst>
              <a:ext uri="{FF2B5EF4-FFF2-40B4-BE49-F238E27FC236}">
                <a16:creationId xmlns:a16="http://schemas.microsoft.com/office/drawing/2014/main" id="{31A43691-00D1-446D-A417-A58D14D6FEC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9" name="7 Rectángulo">
            <a:extLst>
              <a:ext uri="{FF2B5EF4-FFF2-40B4-BE49-F238E27FC236}">
                <a16:creationId xmlns:a16="http://schemas.microsoft.com/office/drawing/2014/main" id="{C29FC7B0-4261-4288-B16F-991485B759DE}"/>
              </a:ext>
            </a:extLst>
          </p:cNvPr>
          <p:cNvSpPr/>
          <p:nvPr/>
        </p:nvSpPr>
        <p:spPr>
          <a:xfrm>
            <a:off x="235702" y="1332635"/>
            <a:ext cx="4828711" cy="2246769"/>
          </a:xfrm>
          <a:prstGeom prst="rect">
            <a:avLst/>
          </a:prstGeom>
        </p:spPr>
        <p:txBody>
          <a:bodyPr wrap="square">
            <a:spAutoFit/>
          </a:bodyPr>
          <a:lstStyle/>
          <a:p>
            <a:pPr algn="just"/>
            <a:r>
              <a:rPr lang="es-ES" sz="1400" spc="30" dirty="0">
                <a:solidFill>
                  <a:schemeClr val="accent1">
                    <a:lumMod val="75000"/>
                  </a:schemeClr>
                </a:solidFill>
                <a:latin typeface="Century Gothic" panose="020B0502020202020204" pitchFamily="34" charset="0"/>
              </a:rPr>
              <a:t>¿En su opinión la situación del turismo para su establecimiento actualmente frente a la pandemia desde marzo a la fecha está?</a:t>
            </a:r>
          </a:p>
          <a:p>
            <a:pPr algn="just"/>
            <a:endParaRPr lang="es-ES" sz="1400" spc="30" dirty="0">
              <a:solidFill>
                <a:schemeClr val="accent1">
                  <a:lumMod val="75000"/>
                </a:schemeClr>
              </a:solidFill>
              <a:latin typeface="Century Gothic" panose="020B0502020202020204" pitchFamily="34" charset="0"/>
            </a:endParaRPr>
          </a:p>
          <a:p>
            <a:pPr algn="just"/>
            <a:r>
              <a:rPr lang="es-419" sz="1400" spc="30" dirty="0">
                <a:solidFill>
                  <a:schemeClr val="accent1">
                    <a:lumMod val="75000"/>
                  </a:schemeClr>
                </a:solidFill>
                <a:latin typeface="Century Gothic" panose="020B0502020202020204" pitchFamily="34" charset="0"/>
              </a:rPr>
              <a:t>La percepción de un 18.18% de los proveedores, es que la situación del turismo actualmente está mejorando, en comparación con la caída del turismo durante el inicio y trascurso de la pandemia. Sin embargo, un 81.82% considera que la situación se está manteniendo.</a:t>
            </a:r>
            <a:endParaRPr lang="es-ES" sz="1400" spc="30" dirty="0">
              <a:solidFill>
                <a:schemeClr val="accent1">
                  <a:lumMod val="75000"/>
                </a:schemeClr>
              </a:solidFill>
              <a:latin typeface="Century Gothic" panose="020B0502020202020204" pitchFamily="34" charset="0"/>
            </a:endParaRPr>
          </a:p>
        </p:txBody>
      </p:sp>
      <p:graphicFrame>
        <p:nvGraphicFramePr>
          <p:cNvPr id="23" name="Tabla 22">
            <a:extLst>
              <a:ext uri="{FF2B5EF4-FFF2-40B4-BE49-F238E27FC236}">
                <a16:creationId xmlns:a16="http://schemas.microsoft.com/office/drawing/2014/main" id="{BAE9C939-03C8-4718-9A69-14B6AED153B1}"/>
              </a:ext>
            </a:extLst>
          </p:cNvPr>
          <p:cNvGraphicFramePr>
            <a:graphicFrameLocks noGrp="1"/>
          </p:cNvGraphicFramePr>
          <p:nvPr/>
        </p:nvGraphicFramePr>
        <p:xfrm>
          <a:off x="429839" y="4261690"/>
          <a:ext cx="4440435" cy="1960528"/>
        </p:xfrm>
        <a:graphic>
          <a:graphicData uri="http://schemas.openxmlformats.org/drawingml/2006/table">
            <a:tbl>
              <a:tblPr>
                <a:tableStyleId>{5C22544A-7EE6-4342-B048-85BDC9FD1C3A}</a:tableStyleId>
              </a:tblPr>
              <a:tblGrid>
                <a:gridCol w="4440435">
                  <a:extLst>
                    <a:ext uri="{9D8B030D-6E8A-4147-A177-3AD203B41FA5}">
                      <a16:colId xmlns:a16="http://schemas.microsoft.com/office/drawing/2014/main" val="3523275229"/>
                    </a:ext>
                  </a:extLst>
                </a:gridCol>
              </a:tblGrid>
              <a:tr h="182244">
                <a:tc>
                  <a:txBody>
                    <a:bodyPr/>
                    <a:lstStyle/>
                    <a:p>
                      <a:pPr algn="l" fontAlgn="b"/>
                      <a:r>
                        <a:rPr lang="es-ES" sz="1400" kern="1200" spc="30" dirty="0">
                          <a:solidFill>
                            <a:schemeClr val="accent1">
                              <a:lumMod val="75000"/>
                            </a:schemeClr>
                          </a:solidFill>
                          <a:latin typeface="Century Gothic" panose="020B0502020202020204" pitchFamily="34" charset="0"/>
                          <a:ea typeface="+mn-ea"/>
                          <a:cs typeface="+mn-cs"/>
                        </a:rPr>
                        <a:t>Días que atendieron en feriado (promedio)</a:t>
                      </a:r>
                    </a:p>
                  </a:txBody>
                  <a:tcPr marL="5036" marR="5036" marT="503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8728361"/>
                  </a:ext>
                </a:extLst>
              </a:tr>
              <a:tr h="182244">
                <a:tc>
                  <a:txBody>
                    <a:bodyPr/>
                    <a:lstStyle/>
                    <a:p>
                      <a:pPr algn="r" fontAlgn="b"/>
                      <a:r>
                        <a:rPr lang="es-EC" sz="1400" kern="1200" spc="30" dirty="0">
                          <a:solidFill>
                            <a:schemeClr val="accent1">
                              <a:lumMod val="75000"/>
                            </a:schemeClr>
                          </a:solidFill>
                          <a:latin typeface="Century Gothic" panose="020B0502020202020204" pitchFamily="34" charset="0"/>
                          <a:ea typeface="+mn-ea"/>
                          <a:cs typeface="+mn-cs"/>
                        </a:rPr>
                        <a:t>3</a:t>
                      </a:r>
                    </a:p>
                  </a:txBody>
                  <a:tcPr marL="5036" marR="5036" marT="503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0276182"/>
                  </a:ext>
                </a:extLst>
              </a:tr>
              <a:tr h="182244">
                <a:tc>
                  <a:txBody>
                    <a:bodyPr/>
                    <a:lstStyle/>
                    <a:p>
                      <a:pPr algn="l" fontAlgn="b"/>
                      <a:endParaRPr lang="es-EC" sz="1400" kern="1200" spc="30" dirty="0">
                        <a:solidFill>
                          <a:schemeClr val="accent1">
                            <a:lumMod val="75000"/>
                          </a:schemeClr>
                        </a:solidFill>
                        <a:latin typeface="Century Gothic" panose="020B0502020202020204" pitchFamily="34" charset="0"/>
                        <a:ea typeface="+mn-ea"/>
                        <a:cs typeface="+mn-cs"/>
                      </a:endParaRPr>
                    </a:p>
                  </a:txBody>
                  <a:tcPr marL="5036" marR="5036" marT="503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8936725"/>
                  </a:ext>
                </a:extLst>
              </a:tr>
              <a:tr h="182244">
                <a:tc>
                  <a:txBody>
                    <a:bodyPr/>
                    <a:lstStyle/>
                    <a:p>
                      <a:pPr algn="l" fontAlgn="b"/>
                      <a:r>
                        <a:rPr lang="es-ES" sz="1400" kern="1200" spc="30" dirty="0">
                          <a:solidFill>
                            <a:schemeClr val="accent1">
                              <a:lumMod val="75000"/>
                            </a:schemeClr>
                          </a:solidFill>
                          <a:latin typeface="Century Gothic" panose="020B0502020202020204" pitchFamily="34" charset="0"/>
                          <a:ea typeface="+mn-ea"/>
                          <a:cs typeface="+mn-cs"/>
                        </a:rPr>
                        <a:t>Ingresos generados (US$) en feriado</a:t>
                      </a:r>
                    </a:p>
                  </a:txBody>
                  <a:tcPr marL="5036" marR="5036" marT="503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4918202"/>
                  </a:ext>
                </a:extLst>
              </a:tr>
              <a:tr h="182244">
                <a:tc>
                  <a:txBody>
                    <a:bodyPr/>
                    <a:lstStyle/>
                    <a:p>
                      <a:pPr algn="r" fontAlgn="b"/>
                      <a:r>
                        <a:rPr lang="es-ES" sz="1400" b="1" spc="30" dirty="0">
                          <a:solidFill>
                            <a:schemeClr val="accent1">
                              <a:lumMod val="75000"/>
                            </a:schemeClr>
                          </a:solidFill>
                          <a:latin typeface="Century Gothic" panose="020B0502020202020204" pitchFamily="34" charset="0"/>
                        </a:rPr>
                        <a:t>$8.400,00 </a:t>
                      </a:r>
                      <a:endParaRPr lang="es-EC" sz="1400" kern="1200" spc="30" dirty="0">
                        <a:solidFill>
                          <a:schemeClr val="accent1">
                            <a:lumMod val="75000"/>
                          </a:schemeClr>
                        </a:solidFill>
                        <a:latin typeface="Century Gothic" panose="020B0502020202020204" pitchFamily="34" charset="0"/>
                        <a:ea typeface="+mn-ea"/>
                        <a:cs typeface="+mn-cs"/>
                      </a:endParaRPr>
                    </a:p>
                  </a:txBody>
                  <a:tcPr marL="5036" marR="5036" marT="503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1796907"/>
                  </a:ext>
                </a:extLst>
              </a:tr>
              <a:tr h="182244">
                <a:tc>
                  <a:txBody>
                    <a:bodyPr/>
                    <a:lstStyle/>
                    <a:p>
                      <a:pPr algn="l" fontAlgn="b"/>
                      <a:endParaRPr lang="es-EC" sz="1400" kern="1200" spc="30" dirty="0">
                        <a:solidFill>
                          <a:schemeClr val="accent1">
                            <a:lumMod val="75000"/>
                          </a:schemeClr>
                        </a:solidFill>
                        <a:latin typeface="Century Gothic" panose="020B0502020202020204" pitchFamily="34" charset="0"/>
                        <a:ea typeface="+mn-ea"/>
                        <a:cs typeface="+mn-cs"/>
                      </a:endParaRPr>
                    </a:p>
                  </a:txBody>
                  <a:tcPr marL="5036" marR="5036" marT="503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163518"/>
                  </a:ext>
                </a:extLst>
              </a:tr>
              <a:tr h="182244">
                <a:tc>
                  <a:txBody>
                    <a:bodyPr/>
                    <a:lstStyle/>
                    <a:p>
                      <a:pPr algn="l" fontAlgn="b"/>
                      <a:endParaRPr lang="es-ES" sz="1400" kern="1200" spc="30" dirty="0">
                        <a:solidFill>
                          <a:schemeClr val="accent1">
                            <a:lumMod val="75000"/>
                          </a:schemeClr>
                        </a:solidFill>
                        <a:latin typeface="Century Gothic" panose="020B0502020202020204" pitchFamily="34" charset="0"/>
                        <a:ea typeface="+mn-ea"/>
                        <a:cs typeface="+mn-cs"/>
                      </a:endParaRPr>
                    </a:p>
                  </a:txBody>
                  <a:tcPr marL="5036" marR="5036" marT="503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1228171"/>
                  </a:ext>
                </a:extLst>
              </a:tr>
              <a:tr h="406570">
                <a:tc>
                  <a:txBody>
                    <a:bodyPr/>
                    <a:lstStyle/>
                    <a:p>
                      <a:pPr algn="l" fontAlgn="b"/>
                      <a:r>
                        <a:rPr lang="es-ES" sz="1400" kern="1200" spc="30" dirty="0">
                          <a:solidFill>
                            <a:schemeClr val="accent1">
                              <a:lumMod val="75000"/>
                            </a:schemeClr>
                          </a:solidFill>
                          <a:latin typeface="Century Gothic" panose="020B0502020202020204" pitchFamily="34" charset="0"/>
                          <a:ea typeface="+mn-ea"/>
                          <a:cs typeface="+mn-cs"/>
                        </a:rPr>
                        <a:t>Gente contratada adicional (número)</a:t>
                      </a:r>
                    </a:p>
                    <a:p>
                      <a:pPr algn="r" fontAlgn="b"/>
                      <a:r>
                        <a:rPr lang="es-ES" sz="1400" kern="1200" spc="30" dirty="0">
                          <a:solidFill>
                            <a:schemeClr val="accent1">
                              <a:lumMod val="75000"/>
                            </a:schemeClr>
                          </a:solidFill>
                          <a:latin typeface="Century Gothic" panose="020B0502020202020204" pitchFamily="34" charset="0"/>
                          <a:ea typeface="+mn-ea"/>
                          <a:cs typeface="+mn-cs"/>
                        </a:rPr>
                        <a:t>11</a:t>
                      </a:r>
                    </a:p>
                  </a:txBody>
                  <a:tcPr marL="5036" marR="5036" marT="503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1548978"/>
                  </a:ext>
                </a:extLst>
              </a:tr>
            </a:tbl>
          </a:graphicData>
        </a:graphic>
      </p:graphicFrame>
      <p:sp>
        <p:nvSpPr>
          <p:cNvPr id="27" name="13 CuadroTexto">
            <a:extLst>
              <a:ext uri="{FF2B5EF4-FFF2-40B4-BE49-F238E27FC236}">
                <a16:creationId xmlns:a16="http://schemas.microsoft.com/office/drawing/2014/main" id="{ADAB7D3B-D2EC-4B67-B1BD-097B0D7B1146}"/>
              </a:ext>
            </a:extLst>
          </p:cNvPr>
          <p:cNvSpPr txBox="1"/>
          <p:nvPr/>
        </p:nvSpPr>
        <p:spPr>
          <a:xfrm>
            <a:off x="368881" y="6316769"/>
            <a:ext cx="3759774" cy="2308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900" b="1" spc="30" dirty="0">
                <a:solidFill>
                  <a:schemeClr val="accent1">
                    <a:lumMod val="75000"/>
                  </a:schemeClr>
                </a:solidFill>
                <a:latin typeface="Century Gothic" panose="020B0502020202020204" pitchFamily="34" charset="0"/>
              </a:rPr>
              <a:t>11 proveedores turísticos encuestados en la zona rural</a:t>
            </a:r>
          </a:p>
        </p:txBody>
      </p:sp>
      <p:sp>
        <p:nvSpPr>
          <p:cNvPr id="15" name="CuadroTexto 1"/>
          <p:cNvSpPr txBox="1"/>
          <p:nvPr/>
        </p:nvSpPr>
        <p:spPr>
          <a:xfrm>
            <a:off x="9228161" y="2890269"/>
            <a:ext cx="777922" cy="4230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400" b="1" dirty="0">
                <a:solidFill>
                  <a:schemeClr val="bg1"/>
                </a:solidFill>
              </a:rPr>
              <a:t>36,36%</a:t>
            </a:r>
          </a:p>
        </p:txBody>
      </p:sp>
      <p:sp>
        <p:nvSpPr>
          <p:cNvPr id="18" name="CuadroTexto 1"/>
          <p:cNvSpPr txBox="1"/>
          <p:nvPr/>
        </p:nvSpPr>
        <p:spPr>
          <a:xfrm>
            <a:off x="7620308" y="3772242"/>
            <a:ext cx="777922" cy="4230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C" sz="1400" b="1" dirty="0">
                <a:solidFill>
                  <a:schemeClr val="bg1"/>
                </a:solidFill>
              </a:rPr>
              <a:t>36,36%</a:t>
            </a:r>
          </a:p>
        </p:txBody>
      </p:sp>
      <p:graphicFrame>
        <p:nvGraphicFramePr>
          <p:cNvPr id="22" name="Gráfico 21">
            <a:extLst>
              <a:ext uri="{FF2B5EF4-FFF2-40B4-BE49-F238E27FC236}">
                <a16:creationId xmlns:a16="http://schemas.microsoft.com/office/drawing/2014/main" id="{15B0842F-3A21-CAB7-FF35-E6C9EC92F1BD}"/>
              </a:ext>
            </a:extLst>
          </p:cNvPr>
          <p:cNvGraphicFramePr/>
          <p:nvPr/>
        </p:nvGraphicFramePr>
        <p:xfrm>
          <a:off x="5308979" y="1373257"/>
          <a:ext cx="6168788" cy="4740940"/>
        </p:xfrm>
        <a:graphic>
          <a:graphicData uri="http://schemas.openxmlformats.org/drawingml/2006/chart">
            <c:chart xmlns:c="http://schemas.openxmlformats.org/drawingml/2006/chart" xmlns:r="http://schemas.openxmlformats.org/officeDocument/2006/relationships" r:id="rId4"/>
          </a:graphicData>
        </a:graphic>
      </p:graphicFrame>
      <p:sp>
        <p:nvSpPr>
          <p:cNvPr id="24" name="CuadroTexto 23">
            <a:extLst>
              <a:ext uri="{FF2B5EF4-FFF2-40B4-BE49-F238E27FC236}">
                <a16:creationId xmlns:a16="http://schemas.microsoft.com/office/drawing/2014/main" id="{8DB68516-FEC4-DD70-DF4A-A70B3DEDFC1D}"/>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spTree>
    <p:extLst>
      <p:ext uri="{BB962C8B-B14F-4D97-AF65-F5344CB8AC3E}">
        <p14:creationId xmlns:p14="http://schemas.microsoft.com/office/powerpoint/2010/main" val="1870640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Gráfico 27">
            <a:extLst>
              <a:ext uri="{FF2B5EF4-FFF2-40B4-BE49-F238E27FC236}">
                <a16:creationId xmlns:a16="http://schemas.microsoft.com/office/drawing/2014/main" id="{D57EA781-88CA-B3A8-FCF4-5327D07627DA}"/>
              </a:ext>
            </a:extLst>
          </p:cNvPr>
          <p:cNvGraphicFramePr/>
          <p:nvPr/>
        </p:nvGraphicFramePr>
        <p:xfrm>
          <a:off x="5091631" y="1411954"/>
          <a:ext cx="6442643" cy="4466933"/>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ángulo 16">
            <a:extLst>
              <a:ext uri="{FF2B5EF4-FFF2-40B4-BE49-F238E27FC236}">
                <a16:creationId xmlns:a16="http://schemas.microsoft.com/office/drawing/2014/main" id="{3A76DAE3-B3A1-43DE-A48C-C262D7814F1C}"/>
              </a:ext>
            </a:extLst>
          </p:cNvPr>
          <p:cNvSpPr/>
          <p:nvPr/>
        </p:nvSpPr>
        <p:spPr>
          <a:xfrm>
            <a:off x="4950547" y="617334"/>
            <a:ext cx="7241453" cy="3512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13" name="CuadroTexto 12">
            <a:extLst>
              <a:ext uri="{FF2B5EF4-FFF2-40B4-BE49-F238E27FC236}">
                <a16:creationId xmlns:a16="http://schemas.microsoft.com/office/drawing/2014/main" id="{5A28D9E1-F342-41C4-B48D-784C52C64490}"/>
              </a:ext>
            </a:extLst>
          </p:cNvPr>
          <p:cNvSpPr txBox="1"/>
          <p:nvPr/>
        </p:nvSpPr>
        <p:spPr>
          <a:xfrm>
            <a:off x="2018731"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3" name="2 Rectángulo"/>
          <p:cNvSpPr/>
          <p:nvPr/>
        </p:nvSpPr>
        <p:spPr>
          <a:xfrm>
            <a:off x="4950547" y="608286"/>
            <a:ext cx="7241452" cy="369332"/>
          </a:xfrm>
          <a:prstGeom prst="rect">
            <a:avLst/>
          </a:prstGeom>
        </p:spPr>
        <p:txBody>
          <a:bodyPr wrap="square">
            <a:spAutoFit/>
          </a:bodyPr>
          <a:lstStyle/>
          <a:p>
            <a:pPr lvl="1"/>
            <a:r>
              <a:rPr lang="es-EC" dirty="0">
                <a:solidFill>
                  <a:schemeClr val="bg1"/>
                </a:solidFill>
                <a:latin typeface="Gotham Bold" panose="02000803030000020004" pitchFamily="2" charset="0"/>
              </a:rPr>
              <a:t>Encuestas a proveedores turísticos de la zona urbana (experiencias)</a:t>
            </a:r>
          </a:p>
        </p:txBody>
      </p:sp>
      <p:sp>
        <p:nvSpPr>
          <p:cNvPr id="16" name="Rectángulo 15"/>
          <p:cNvSpPr/>
          <p:nvPr/>
        </p:nvSpPr>
        <p:spPr>
          <a:xfrm>
            <a:off x="4096913" y="5876159"/>
            <a:ext cx="3874137" cy="253916"/>
          </a:xfrm>
          <a:prstGeom prst="rect">
            <a:avLst/>
          </a:prstGeom>
        </p:spPr>
        <p:txBody>
          <a:bodyPr wrap="none">
            <a:spAutoFit/>
          </a:bodyPr>
          <a:lstStyle/>
          <a:p>
            <a:r>
              <a:rPr lang="es-EC" sz="1050" spc="30" dirty="0">
                <a:solidFill>
                  <a:schemeClr val="accent1">
                    <a:lumMod val="75000"/>
                  </a:schemeClr>
                </a:solidFill>
                <a:latin typeface="Century Gothic" panose="020B0502020202020204" pitchFamily="34" charset="0"/>
              </a:rPr>
              <a:t>Fuente: Dirección de Desarrollo – Quito Turismo - 2022</a:t>
            </a:r>
          </a:p>
        </p:txBody>
      </p:sp>
      <p:sp>
        <p:nvSpPr>
          <p:cNvPr id="21" name="13 CuadroTexto"/>
          <p:cNvSpPr txBox="1"/>
          <p:nvPr/>
        </p:nvSpPr>
        <p:spPr>
          <a:xfrm>
            <a:off x="368881" y="6277936"/>
            <a:ext cx="3759774" cy="2308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900" b="1" spc="30" dirty="0">
                <a:solidFill>
                  <a:schemeClr val="accent1">
                    <a:lumMod val="75000"/>
                  </a:schemeClr>
                </a:solidFill>
                <a:latin typeface="Century Gothic" panose="020B0502020202020204" pitchFamily="34" charset="0"/>
              </a:rPr>
              <a:t>14 proveedores turísticos encuestados en la zona urbana</a:t>
            </a:r>
          </a:p>
        </p:txBody>
      </p:sp>
      <p:pic>
        <p:nvPicPr>
          <p:cNvPr id="25" name="Imagen 24" descr="Logotipo&#10;&#10;Descripción generada automáticamente">
            <a:extLst>
              <a:ext uri="{FF2B5EF4-FFF2-40B4-BE49-F238E27FC236}">
                <a16:creationId xmlns:a16="http://schemas.microsoft.com/office/drawing/2014/main" id="{7E266DD2-21DC-45FD-A35D-431DD3E840A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9" name="Rectángulo 18">
            <a:extLst>
              <a:ext uri="{FF2B5EF4-FFF2-40B4-BE49-F238E27FC236}">
                <a16:creationId xmlns:a16="http://schemas.microsoft.com/office/drawing/2014/main" id="{578A5B19-BB36-4FF6-A6E9-C574975CE235}"/>
              </a:ext>
            </a:extLst>
          </p:cNvPr>
          <p:cNvSpPr/>
          <p:nvPr/>
        </p:nvSpPr>
        <p:spPr>
          <a:xfrm>
            <a:off x="258617" y="4374082"/>
            <a:ext cx="4356069" cy="1354217"/>
          </a:xfrm>
          <a:prstGeom prst="rect">
            <a:avLst/>
          </a:prstGeom>
        </p:spPr>
        <p:txBody>
          <a:bodyPr wrap="square">
            <a:spAutoFit/>
          </a:bodyPr>
          <a:lstStyle/>
          <a:p>
            <a:pPr algn="just"/>
            <a:r>
              <a:rPr lang="es-ES" sz="1600" spc="30" dirty="0">
                <a:solidFill>
                  <a:schemeClr val="accent1">
                    <a:lumMod val="75000"/>
                  </a:schemeClr>
                </a:solidFill>
                <a:latin typeface="Century Gothic" panose="020B0502020202020204" pitchFamily="34" charset="0"/>
              </a:rPr>
              <a:t>¿Cuál fue el valor de ventas estimado total que tuvo en este feriado?</a:t>
            </a:r>
            <a:endParaRPr lang="es-EC" sz="1600" spc="30" dirty="0">
              <a:solidFill>
                <a:schemeClr val="accent1">
                  <a:lumMod val="75000"/>
                </a:schemeClr>
              </a:solidFill>
              <a:latin typeface="Century Gothic" panose="020B0502020202020204" pitchFamily="34" charset="0"/>
            </a:endParaRPr>
          </a:p>
          <a:p>
            <a:pPr algn="just"/>
            <a:r>
              <a:rPr lang="es-ES" sz="1600" spc="30" dirty="0">
                <a:solidFill>
                  <a:schemeClr val="accent1">
                    <a:lumMod val="75000"/>
                  </a:schemeClr>
                </a:solidFill>
                <a:latin typeface="Century Gothic" panose="020B0502020202020204" pitchFamily="34" charset="0"/>
              </a:rPr>
              <a:t>Ventas totales estimadas (valor) US$ 16.880,62 (según lo informado)</a:t>
            </a:r>
            <a:endParaRPr lang="es-EC" sz="1600" spc="30" dirty="0">
              <a:solidFill>
                <a:schemeClr val="accent1">
                  <a:lumMod val="75000"/>
                </a:schemeClr>
              </a:solidFill>
              <a:latin typeface="Century Gothic" panose="020B0502020202020204" pitchFamily="34" charset="0"/>
            </a:endParaRPr>
          </a:p>
          <a:p>
            <a:pPr lvl="0" algn="just"/>
            <a:endParaRPr lang="es-EC" sz="1600" b="1" spc="30" dirty="0">
              <a:solidFill>
                <a:schemeClr val="accent1">
                  <a:lumMod val="75000"/>
                </a:schemeClr>
              </a:solidFill>
              <a:latin typeface="Century Gothic" panose="020B0502020202020204" pitchFamily="34" charset="0"/>
            </a:endParaRPr>
          </a:p>
        </p:txBody>
      </p:sp>
      <p:sp>
        <p:nvSpPr>
          <p:cNvPr id="24" name="Rectángulo 23">
            <a:extLst>
              <a:ext uri="{FF2B5EF4-FFF2-40B4-BE49-F238E27FC236}">
                <a16:creationId xmlns:a16="http://schemas.microsoft.com/office/drawing/2014/main" id="{FB2D81B0-AB99-4B96-868B-144FA47AD5D5}"/>
              </a:ext>
            </a:extLst>
          </p:cNvPr>
          <p:cNvSpPr/>
          <p:nvPr/>
        </p:nvSpPr>
        <p:spPr>
          <a:xfrm>
            <a:off x="258617" y="1455670"/>
            <a:ext cx="4474748" cy="1846659"/>
          </a:xfrm>
          <a:prstGeom prst="rect">
            <a:avLst/>
          </a:prstGeom>
        </p:spPr>
        <p:txBody>
          <a:bodyPr wrap="square">
            <a:spAutoFit/>
          </a:bodyPr>
          <a:lstStyle/>
          <a:p>
            <a:pPr algn="just"/>
            <a:r>
              <a:rPr lang="es-ES" sz="1600" spc="30" dirty="0">
                <a:solidFill>
                  <a:schemeClr val="accent1">
                    <a:lumMod val="75000"/>
                  </a:schemeClr>
                </a:solidFill>
                <a:latin typeface="Century Gothic" panose="020B0502020202020204" pitchFamily="34" charset="0"/>
              </a:rPr>
              <a:t>¿Cuál fue el número de visitantes que tuvo:</a:t>
            </a:r>
          </a:p>
          <a:p>
            <a:pPr algn="just"/>
            <a:r>
              <a:rPr lang="es-ES" sz="1600" spc="30" dirty="0">
                <a:solidFill>
                  <a:schemeClr val="accent1">
                    <a:lumMod val="75000"/>
                  </a:schemeClr>
                </a:solidFill>
                <a:latin typeface="Century Gothic" panose="020B0502020202020204" pitchFamily="34" charset="0"/>
              </a:rPr>
              <a:t>Nacionales: 95.28%, y </a:t>
            </a:r>
          </a:p>
          <a:p>
            <a:pPr algn="just"/>
            <a:r>
              <a:rPr lang="es-ES" sz="1600" spc="30" dirty="0">
                <a:solidFill>
                  <a:schemeClr val="accent1">
                    <a:lumMod val="75000"/>
                  </a:schemeClr>
                </a:solidFill>
                <a:latin typeface="Century Gothic" panose="020B0502020202020204" pitchFamily="34" charset="0"/>
              </a:rPr>
              <a:t>Extranjeros: 4.72%</a:t>
            </a:r>
          </a:p>
          <a:p>
            <a:pPr algn="just"/>
            <a:r>
              <a:rPr lang="x-none" sz="1600" spc="30" dirty="0">
                <a:solidFill>
                  <a:schemeClr val="accent1">
                    <a:lumMod val="75000"/>
                  </a:schemeClr>
                </a:solidFill>
                <a:latin typeface="Century Gothic" panose="020B0502020202020204" pitchFamily="34" charset="0"/>
              </a:rPr>
              <a:t>Visitantes nacionales</a:t>
            </a:r>
            <a:r>
              <a:rPr lang="es-419" sz="1600" spc="30" dirty="0">
                <a:solidFill>
                  <a:schemeClr val="accent1">
                    <a:lumMod val="75000"/>
                  </a:schemeClr>
                </a:solidFill>
                <a:latin typeface="Century Gothic" panose="020B0502020202020204" pitchFamily="34" charset="0"/>
              </a:rPr>
              <a:t>: 7175</a:t>
            </a:r>
            <a:endParaRPr lang="x-none" sz="1600" spc="30" dirty="0">
              <a:solidFill>
                <a:schemeClr val="accent1">
                  <a:lumMod val="75000"/>
                </a:schemeClr>
              </a:solidFill>
              <a:latin typeface="Century Gothic" panose="020B0502020202020204" pitchFamily="34" charset="0"/>
            </a:endParaRPr>
          </a:p>
          <a:p>
            <a:pPr algn="just"/>
            <a:r>
              <a:rPr lang="x-none" sz="1600" spc="30" dirty="0">
                <a:solidFill>
                  <a:schemeClr val="accent1">
                    <a:lumMod val="75000"/>
                  </a:schemeClr>
                </a:solidFill>
                <a:latin typeface="Century Gothic" panose="020B0502020202020204" pitchFamily="34" charset="0"/>
              </a:rPr>
              <a:t>Visitantes extranjeros</a:t>
            </a:r>
            <a:r>
              <a:rPr lang="es-419" sz="1600" spc="30" dirty="0">
                <a:solidFill>
                  <a:schemeClr val="accent1">
                    <a:lumMod val="75000"/>
                  </a:schemeClr>
                </a:solidFill>
                <a:latin typeface="Century Gothic" panose="020B0502020202020204" pitchFamily="34" charset="0"/>
              </a:rPr>
              <a:t>: 356</a:t>
            </a:r>
            <a:endParaRPr lang="x-none" sz="1600" spc="30" dirty="0">
              <a:solidFill>
                <a:schemeClr val="accent1">
                  <a:lumMod val="75000"/>
                </a:schemeClr>
              </a:solidFill>
              <a:latin typeface="Century Gothic" panose="020B0502020202020204" pitchFamily="34" charset="0"/>
            </a:endParaRPr>
          </a:p>
          <a:p>
            <a:pPr algn="just"/>
            <a:r>
              <a:rPr lang="x-none" sz="1600" spc="30" dirty="0">
                <a:solidFill>
                  <a:schemeClr val="accent1">
                    <a:lumMod val="75000"/>
                  </a:schemeClr>
                </a:solidFill>
                <a:latin typeface="Century Gothic" panose="020B0502020202020204" pitchFamily="34" charset="0"/>
              </a:rPr>
              <a:t>Total</a:t>
            </a:r>
            <a:r>
              <a:rPr lang="es-419" sz="1600" spc="30" dirty="0">
                <a:solidFill>
                  <a:schemeClr val="accent1">
                    <a:lumMod val="75000"/>
                  </a:schemeClr>
                </a:solidFill>
                <a:latin typeface="Century Gothic" panose="020B0502020202020204" pitchFamily="34" charset="0"/>
              </a:rPr>
              <a:t>: 7531</a:t>
            </a:r>
            <a:endParaRPr lang="es-EC" sz="1600" spc="30" dirty="0">
              <a:solidFill>
                <a:schemeClr val="accent1">
                  <a:lumMod val="75000"/>
                </a:schemeClr>
              </a:solidFill>
              <a:latin typeface="Century Gothic" panose="020B0502020202020204" pitchFamily="34" charset="0"/>
            </a:endParaRPr>
          </a:p>
        </p:txBody>
      </p:sp>
      <p:sp>
        <p:nvSpPr>
          <p:cNvPr id="26" name="Rectángulo 25">
            <a:extLst>
              <a:ext uri="{FF2B5EF4-FFF2-40B4-BE49-F238E27FC236}">
                <a16:creationId xmlns:a16="http://schemas.microsoft.com/office/drawing/2014/main" id="{47A51547-5747-462A-B67D-C1FD6E05D3F9}"/>
              </a:ext>
            </a:extLst>
          </p:cNvPr>
          <p:cNvSpPr/>
          <p:nvPr/>
        </p:nvSpPr>
        <p:spPr>
          <a:xfrm>
            <a:off x="258617" y="3393104"/>
            <a:ext cx="2957733" cy="276999"/>
          </a:xfrm>
          <a:prstGeom prst="rect">
            <a:avLst/>
          </a:prstGeom>
        </p:spPr>
        <p:txBody>
          <a:bodyPr wrap="none">
            <a:spAutoFit/>
          </a:bodyPr>
          <a:lstStyle/>
          <a:p>
            <a:r>
              <a:rPr lang="es-EC" sz="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[Datos de los establecimientos encuestados]</a:t>
            </a:r>
            <a:endParaRPr lang="es-EC" sz="1200" dirty="0">
              <a:solidFill>
                <a:schemeClr val="accent6">
                  <a:lumMod val="50000"/>
                </a:schemeClr>
              </a:solidFill>
            </a:endParaRPr>
          </a:p>
        </p:txBody>
      </p:sp>
      <p:sp>
        <p:nvSpPr>
          <p:cNvPr id="23" name="CuadroTexto 22">
            <a:extLst>
              <a:ext uri="{FF2B5EF4-FFF2-40B4-BE49-F238E27FC236}">
                <a16:creationId xmlns:a16="http://schemas.microsoft.com/office/drawing/2014/main" id="{714F949C-E5A1-43B7-BE17-19974AE8D5AA}"/>
              </a:ext>
            </a:extLst>
          </p:cNvPr>
          <p:cNvSpPr txBox="1"/>
          <p:nvPr/>
        </p:nvSpPr>
        <p:spPr>
          <a:xfrm>
            <a:off x="7154779" y="2209722"/>
            <a:ext cx="2919663" cy="338554"/>
          </a:xfrm>
          <a:prstGeom prst="rect">
            <a:avLst/>
          </a:prstGeom>
          <a:solidFill>
            <a:schemeClr val="bg1"/>
          </a:solidFill>
          <a:ln w="28575">
            <a:solidFill>
              <a:schemeClr val="tx2">
                <a:lumMod val="60000"/>
                <a:lumOff val="40000"/>
              </a:schemeClr>
            </a:solidFill>
          </a:ln>
        </p:spPr>
        <p:txBody>
          <a:bodyPr wrap="square">
            <a:spAutoFit/>
          </a:bodyPr>
          <a:lstStyle/>
          <a:p>
            <a:r>
              <a:rPr lang="es-EC" sz="1600" dirty="0"/>
              <a:t>INGRESOS TOTALES: </a:t>
            </a:r>
            <a:r>
              <a:rPr lang="es-EC" sz="1600" dirty="0">
                <a:effectLst/>
                <a:ea typeface="Calibri" panose="020F0502020204030204" pitchFamily="34" charset="0"/>
              </a:rPr>
              <a:t>$16.880,62</a:t>
            </a:r>
            <a:endParaRPr lang="es-EC" sz="1600" dirty="0"/>
          </a:p>
        </p:txBody>
      </p:sp>
      <p:sp>
        <p:nvSpPr>
          <p:cNvPr id="15" name="CuadroTexto 14">
            <a:extLst>
              <a:ext uri="{FF2B5EF4-FFF2-40B4-BE49-F238E27FC236}">
                <a16:creationId xmlns:a16="http://schemas.microsoft.com/office/drawing/2014/main" id="{6138EE64-9498-7E13-678A-77D83B17CE98}"/>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spTree>
    <p:extLst>
      <p:ext uri="{BB962C8B-B14F-4D97-AF65-F5344CB8AC3E}">
        <p14:creationId xmlns:p14="http://schemas.microsoft.com/office/powerpoint/2010/main" val="674997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A76DAE3-B3A1-43DE-A48C-C262D7814F1C}"/>
              </a:ext>
            </a:extLst>
          </p:cNvPr>
          <p:cNvSpPr/>
          <p:nvPr/>
        </p:nvSpPr>
        <p:spPr>
          <a:xfrm>
            <a:off x="4959973" y="617334"/>
            <a:ext cx="7232027" cy="3512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13" name="CuadroTexto 12">
            <a:extLst>
              <a:ext uri="{FF2B5EF4-FFF2-40B4-BE49-F238E27FC236}">
                <a16:creationId xmlns:a16="http://schemas.microsoft.com/office/drawing/2014/main" id="{5A28D9E1-F342-41C4-B48D-784C52C64490}"/>
              </a:ext>
            </a:extLst>
          </p:cNvPr>
          <p:cNvSpPr txBox="1"/>
          <p:nvPr/>
        </p:nvSpPr>
        <p:spPr>
          <a:xfrm>
            <a:off x="2028157"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3" name="2 Rectángulo"/>
          <p:cNvSpPr/>
          <p:nvPr/>
        </p:nvSpPr>
        <p:spPr>
          <a:xfrm>
            <a:off x="4959973" y="608286"/>
            <a:ext cx="7232027" cy="369332"/>
          </a:xfrm>
          <a:prstGeom prst="rect">
            <a:avLst/>
          </a:prstGeom>
        </p:spPr>
        <p:txBody>
          <a:bodyPr wrap="square">
            <a:spAutoFit/>
          </a:bodyPr>
          <a:lstStyle/>
          <a:p>
            <a:pPr lvl="1"/>
            <a:r>
              <a:rPr lang="es-EC" dirty="0">
                <a:solidFill>
                  <a:schemeClr val="bg1"/>
                </a:solidFill>
                <a:latin typeface="Gotham Bold" panose="02000803030000020004" pitchFamily="2" charset="0"/>
              </a:rPr>
              <a:t>Encuestas a proveedores turísticos de la zona urbana (experiencias)</a:t>
            </a:r>
          </a:p>
        </p:txBody>
      </p:sp>
      <p:sp>
        <p:nvSpPr>
          <p:cNvPr id="15" name="Rectángulo 14"/>
          <p:cNvSpPr/>
          <p:nvPr/>
        </p:nvSpPr>
        <p:spPr>
          <a:xfrm>
            <a:off x="3993467" y="6045881"/>
            <a:ext cx="3953326" cy="253916"/>
          </a:xfrm>
          <a:prstGeom prst="rect">
            <a:avLst/>
          </a:prstGeom>
        </p:spPr>
        <p:txBody>
          <a:bodyPr wrap="none">
            <a:spAutoFit/>
          </a:bodyPr>
          <a:lstStyle/>
          <a:p>
            <a:r>
              <a:rPr lang="es-EC" sz="1050" spc="30" dirty="0">
                <a:solidFill>
                  <a:schemeClr val="accent1">
                    <a:lumMod val="75000"/>
                  </a:schemeClr>
                </a:solidFill>
                <a:latin typeface="Century Gothic" panose="020B0502020202020204" pitchFamily="34" charset="0"/>
              </a:rPr>
              <a:t>Fuente: Dirección de Desarrollo – Quito Turismo - 2022</a:t>
            </a:r>
          </a:p>
        </p:txBody>
      </p:sp>
      <p:sp>
        <p:nvSpPr>
          <p:cNvPr id="14" name="13 CuadroTexto"/>
          <p:cNvSpPr txBox="1"/>
          <p:nvPr/>
        </p:nvSpPr>
        <p:spPr>
          <a:xfrm>
            <a:off x="368881" y="6328311"/>
            <a:ext cx="3759774" cy="2308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900" b="1" spc="30" dirty="0">
                <a:solidFill>
                  <a:schemeClr val="accent1">
                    <a:lumMod val="75000"/>
                  </a:schemeClr>
                </a:solidFill>
                <a:latin typeface="Century Gothic" panose="020B0502020202020204" pitchFamily="34" charset="0"/>
              </a:rPr>
              <a:t>14 proveedores turísticos encuestados en la zona urbana</a:t>
            </a:r>
          </a:p>
        </p:txBody>
      </p:sp>
      <p:pic>
        <p:nvPicPr>
          <p:cNvPr id="26" name="Imagen 25" descr="Logotipo&#10;&#10;Descripción generada automáticamente">
            <a:extLst>
              <a:ext uri="{FF2B5EF4-FFF2-40B4-BE49-F238E27FC236}">
                <a16:creationId xmlns:a16="http://schemas.microsoft.com/office/drawing/2014/main" id="{82BACD17-0825-4A17-9184-11AC013A9FE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9" name="7 Rectángulo">
            <a:extLst>
              <a:ext uri="{FF2B5EF4-FFF2-40B4-BE49-F238E27FC236}">
                <a16:creationId xmlns:a16="http://schemas.microsoft.com/office/drawing/2014/main" id="{1CD2B543-4327-4445-8A48-0D3DE8B81C54}"/>
              </a:ext>
            </a:extLst>
          </p:cNvPr>
          <p:cNvSpPr/>
          <p:nvPr/>
        </p:nvSpPr>
        <p:spPr>
          <a:xfrm>
            <a:off x="235702" y="1631197"/>
            <a:ext cx="4828711" cy="2031325"/>
          </a:xfrm>
          <a:prstGeom prst="rect">
            <a:avLst/>
          </a:prstGeom>
        </p:spPr>
        <p:txBody>
          <a:bodyPr wrap="square">
            <a:spAutoFit/>
          </a:bodyPr>
          <a:lstStyle/>
          <a:p>
            <a:pPr algn="just"/>
            <a:r>
              <a:rPr lang="es-ES" sz="1400" spc="30" dirty="0">
                <a:solidFill>
                  <a:schemeClr val="accent1">
                    <a:lumMod val="75000"/>
                  </a:schemeClr>
                </a:solidFill>
                <a:latin typeface="Century Gothic" panose="020B0502020202020204" pitchFamily="34" charset="0"/>
              </a:rPr>
              <a:t>¿En su opinión la situación del turismo para su establecimiento actualmente frente a la pandemia desde marzo a la fecha está?</a:t>
            </a:r>
          </a:p>
          <a:p>
            <a:pPr algn="just"/>
            <a:endParaRPr lang="x-none" sz="1400" spc="30" dirty="0">
              <a:solidFill>
                <a:schemeClr val="accent1">
                  <a:lumMod val="75000"/>
                </a:schemeClr>
              </a:solidFill>
              <a:latin typeface="Century Gothic" panose="020B0502020202020204" pitchFamily="34" charset="0"/>
            </a:endParaRPr>
          </a:p>
          <a:p>
            <a:pPr algn="just"/>
            <a:r>
              <a:rPr lang="es-419" sz="1400" spc="30" dirty="0">
                <a:solidFill>
                  <a:schemeClr val="accent1">
                    <a:lumMod val="75000"/>
                  </a:schemeClr>
                </a:solidFill>
                <a:latin typeface="Century Gothic" panose="020B0502020202020204" pitchFamily="34" charset="0"/>
              </a:rPr>
              <a:t>La percepción de un 78.57% de los proveedores, es que la situación del turismo actualmente está mejorando, mientras que un 7.14% considera que la situación se está manteniendo, y un 14.29% considera que la situación ha empeorado</a:t>
            </a:r>
            <a:endParaRPr lang="es-ES" sz="1400" spc="30" dirty="0">
              <a:solidFill>
                <a:schemeClr val="accent1">
                  <a:lumMod val="75000"/>
                </a:schemeClr>
              </a:solidFill>
              <a:latin typeface="Century Gothic" panose="020B0502020202020204" pitchFamily="34" charset="0"/>
            </a:endParaRPr>
          </a:p>
        </p:txBody>
      </p:sp>
      <p:graphicFrame>
        <p:nvGraphicFramePr>
          <p:cNvPr id="25" name="Tabla 24">
            <a:extLst>
              <a:ext uri="{FF2B5EF4-FFF2-40B4-BE49-F238E27FC236}">
                <a16:creationId xmlns:a16="http://schemas.microsoft.com/office/drawing/2014/main" id="{6593B03A-435F-4DDF-909F-501B32E0ACA7}"/>
              </a:ext>
            </a:extLst>
          </p:cNvPr>
          <p:cNvGraphicFramePr>
            <a:graphicFrameLocks noGrp="1"/>
          </p:cNvGraphicFramePr>
          <p:nvPr/>
        </p:nvGraphicFramePr>
        <p:xfrm>
          <a:off x="368881" y="4109136"/>
          <a:ext cx="4731323" cy="1727024"/>
        </p:xfrm>
        <a:graphic>
          <a:graphicData uri="http://schemas.openxmlformats.org/drawingml/2006/table">
            <a:tbl>
              <a:tblPr>
                <a:tableStyleId>{5C22544A-7EE6-4342-B048-85BDC9FD1C3A}</a:tableStyleId>
              </a:tblPr>
              <a:tblGrid>
                <a:gridCol w="4731323">
                  <a:extLst>
                    <a:ext uri="{9D8B030D-6E8A-4147-A177-3AD203B41FA5}">
                      <a16:colId xmlns:a16="http://schemas.microsoft.com/office/drawing/2014/main" val="3523275229"/>
                    </a:ext>
                  </a:extLst>
                </a:gridCol>
              </a:tblGrid>
              <a:tr h="83092">
                <a:tc>
                  <a:txBody>
                    <a:bodyPr/>
                    <a:lstStyle/>
                    <a:p>
                      <a:pPr algn="l" fontAlgn="b"/>
                      <a:r>
                        <a:rPr lang="es-ES" sz="1400" kern="1200" spc="30" dirty="0">
                          <a:solidFill>
                            <a:schemeClr val="accent1">
                              <a:lumMod val="75000"/>
                            </a:schemeClr>
                          </a:solidFill>
                          <a:latin typeface="Century Gothic" panose="020B0502020202020204" pitchFamily="34" charset="0"/>
                          <a:ea typeface="+mn-ea"/>
                          <a:cs typeface="+mn-cs"/>
                        </a:rPr>
                        <a:t>Días que atendieron en feriado (promedio</a:t>
                      </a:r>
                      <a:r>
                        <a:rPr lang="es-ES" sz="1400" b="0" kern="1200" spc="30" dirty="0">
                          <a:solidFill>
                            <a:schemeClr val="accent1">
                              <a:lumMod val="75000"/>
                            </a:schemeClr>
                          </a:solidFill>
                          <a:latin typeface="Century Gothic" panose="020B0502020202020204" pitchFamily="34" charset="0"/>
                          <a:ea typeface="+mn-ea"/>
                          <a:cs typeface="+mn-cs"/>
                        </a:rPr>
                        <a:t>):</a:t>
                      </a:r>
                      <a:r>
                        <a:rPr lang="es-ES" sz="1400" b="1" kern="1200" spc="30" dirty="0">
                          <a:solidFill>
                            <a:schemeClr val="accent1">
                              <a:lumMod val="75000"/>
                            </a:schemeClr>
                          </a:solidFill>
                          <a:latin typeface="Century Gothic" panose="020B0502020202020204" pitchFamily="34" charset="0"/>
                          <a:ea typeface="+mn-ea"/>
                          <a:cs typeface="+mn-cs"/>
                        </a:rPr>
                        <a:t> 3</a:t>
                      </a:r>
                    </a:p>
                  </a:txBody>
                  <a:tcPr marL="5036" marR="5036" marT="503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8728361"/>
                  </a:ext>
                </a:extLst>
              </a:tr>
              <a:tr h="83092">
                <a:tc>
                  <a:txBody>
                    <a:bodyPr/>
                    <a:lstStyle/>
                    <a:p>
                      <a:pPr algn="r" fontAlgn="b"/>
                      <a:endParaRPr lang="es-EC" sz="1400" kern="1200" spc="30" dirty="0">
                        <a:solidFill>
                          <a:schemeClr val="accent1">
                            <a:lumMod val="75000"/>
                          </a:schemeClr>
                        </a:solidFill>
                        <a:latin typeface="Century Gothic" panose="020B0502020202020204" pitchFamily="34" charset="0"/>
                        <a:ea typeface="+mn-ea"/>
                        <a:cs typeface="+mn-cs"/>
                      </a:endParaRPr>
                    </a:p>
                  </a:txBody>
                  <a:tcPr marL="5036" marR="5036" marT="503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0276182"/>
                  </a:ext>
                </a:extLst>
              </a:tr>
              <a:tr h="83092">
                <a:tc>
                  <a:txBody>
                    <a:bodyPr/>
                    <a:lstStyle/>
                    <a:p>
                      <a:pPr algn="l" fontAlgn="b"/>
                      <a:endParaRPr lang="es-EC" sz="1400" kern="1200" spc="30" dirty="0">
                        <a:solidFill>
                          <a:schemeClr val="accent1">
                            <a:lumMod val="75000"/>
                          </a:schemeClr>
                        </a:solidFill>
                        <a:latin typeface="Century Gothic" panose="020B0502020202020204" pitchFamily="34" charset="0"/>
                        <a:ea typeface="+mn-ea"/>
                        <a:cs typeface="+mn-cs"/>
                      </a:endParaRPr>
                    </a:p>
                  </a:txBody>
                  <a:tcPr marL="5036" marR="5036" marT="503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8936725"/>
                  </a:ext>
                </a:extLst>
              </a:tr>
              <a:tr h="83092">
                <a:tc>
                  <a:txBody>
                    <a:bodyPr/>
                    <a:lstStyle/>
                    <a:p>
                      <a:pPr algn="l" fontAlgn="b"/>
                      <a:r>
                        <a:rPr lang="es-ES" sz="1400" kern="1200" spc="30" dirty="0">
                          <a:solidFill>
                            <a:schemeClr val="accent1">
                              <a:lumMod val="75000"/>
                            </a:schemeClr>
                          </a:solidFill>
                          <a:latin typeface="Century Gothic" panose="020B0502020202020204" pitchFamily="34" charset="0"/>
                          <a:ea typeface="+mn-ea"/>
                          <a:cs typeface="+mn-cs"/>
                        </a:rPr>
                        <a:t>Ingresos generados (US$) en feriado: </a:t>
                      </a:r>
                      <a:r>
                        <a:rPr lang="es-ES" sz="1400" b="1" kern="1200" spc="30" dirty="0">
                          <a:solidFill>
                            <a:schemeClr val="accent1">
                              <a:lumMod val="75000"/>
                            </a:schemeClr>
                          </a:solidFill>
                          <a:latin typeface="Century Gothic" panose="020B0502020202020204" pitchFamily="34" charset="0"/>
                          <a:ea typeface="+mn-ea"/>
                          <a:cs typeface="+mn-cs"/>
                        </a:rPr>
                        <a:t>USD 16.880,62</a:t>
                      </a:r>
                    </a:p>
                    <a:p>
                      <a:pPr algn="l" fontAlgn="b"/>
                      <a:endParaRPr lang="es-ES" sz="1400" b="1" kern="1200" spc="30" dirty="0">
                        <a:solidFill>
                          <a:schemeClr val="accent1">
                            <a:lumMod val="75000"/>
                          </a:schemeClr>
                        </a:solidFill>
                        <a:latin typeface="Century Gothic" panose="020B0502020202020204" pitchFamily="34" charset="0"/>
                        <a:ea typeface="+mn-ea"/>
                        <a:cs typeface="+mn-cs"/>
                      </a:endParaRPr>
                    </a:p>
                    <a:p>
                      <a:pPr algn="l" fontAlgn="b"/>
                      <a:endParaRPr lang="es-ES" sz="1400" b="1" kern="1200" spc="30" dirty="0">
                        <a:solidFill>
                          <a:schemeClr val="accent1">
                            <a:lumMod val="75000"/>
                          </a:schemeClr>
                        </a:solidFill>
                        <a:latin typeface="Century Gothic" panose="020B0502020202020204" pitchFamily="34" charset="0"/>
                        <a:ea typeface="+mn-ea"/>
                        <a:cs typeface="+mn-cs"/>
                      </a:endParaRPr>
                    </a:p>
                    <a:p>
                      <a:pPr algn="l" fontAlgn="b"/>
                      <a:endParaRPr lang="es-ES" sz="1400" b="1" kern="1200" spc="30" dirty="0">
                        <a:solidFill>
                          <a:schemeClr val="accent1">
                            <a:lumMod val="75000"/>
                          </a:schemeClr>
                        </a:solidFill>
                        <a:latin typeface="Century Gothic" panose="020B0502020202020204" pitchFamily="34" charset="0"/>
                        <a:ea typeface="+mn-ea"/>
                        <a:cs typeface="+mn-cs"/>
                      </a:endParaRPr>
                    </a:p>
                    <a:p>
                      <a:pPr algn="l" fontAlgn="b"/>
                      <a:endParaRPr lang="es-ES" sz="1400" b="1" kern="1200" spc="30" dirty="0">
                        <a:solidFill>
                          <a:schemeClr val="accent1">
                            <a:lumMod val="75000"/>
                          </a:schemeClr>
                        </a:solidFill>
                        <a:latin typeface="Century Gothic" panose="020B0502020202020204" pitchFamily="34" charset="0"/>
                        <a:ea typeface="+mn-ea"/>
                        <a:cs typeface="+mn-cs"/>
                      </a:endParaRPr>
                    </a:p>
                  </a:txBody>
                  <a:tcPr marL="5036" marR="5036" marT="503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4918202"/>
                  </a:ext>
                </a:extLst>
              </a:tr>
            </a:tbl>
          </a:graphicData>
        </a:graphic>
      </p:graphicFrame>
      <p:sp>
        <p:nvSpPr>
          <p:cNvPr id="27" name="Rectángulo 26">
            <a:extLst>
              <a:ext uri="{FF2B5EF4-FFF2-40B4-BE49-F238E27FC236}">
                <a16:creationId xmlns:a16="http://schemas.microsoft.com/office/drawing/2014/main" id="{36FFE10A-782C-443B-9BA0-5EA5FF8C703E}"/>
              </a:ext>
            </a:extLst>
          </p:cNvPr>
          <p:cNvSpPr/>
          <p:nvPr/>
        </p:nvSpPr>
        <p:spPr>
          <a:xfrm>
            <a:off x="2514601" y="3595179"/>
            <a:ext cx="2957733" cy="276999"/>
          </a:xfrm>
          <a:prstGeom prst="rect">
            <a:avLst/>
          </a:prstGeom>
        </p:spPr>
        <p:txBody>
          <a:bodyPr wrap="none">
            <a:spAutoFit/>
          </a:bodyPr>
          <a:lstStyle/>
          <a:p>
            <a:r>
              <a:rPr lang="es-EC" sz="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[Datos de los establecimientos encuestados]</a:t>
            </a:r>
            <a:endParaRPr lang="es-EC" sz="1200" dirty="0">
              <a:solidFill>
                <a:schemeClr val="accent6">
                  <a:lumMod val="50000"/>
                </a:schemeClr>
              </a:solidFill>
            </a:endParaRPr>
          </a:p>
        </p:txBody>
      </p:sp>
      <p:graphicFrame>
        <p:nvGraphicFramePr>
          <p:cNvPr id="2" name="Tabla 1">
            <a:extLst>
              <a:ext uri="{FF2B5EF4-FFF2-40B4-BE49-F238E27FC236}">
                <a16:creationId xmlns:a16="http://schemas.microsoft.com/office/drawing/2014/main" id="{8F99B122-7ED6-D3E0-3EF3-3701F888D3D4}"/>
              </a:ext>
            </a:extLst>
          </p:cNvPr>
          <p:cNvGraphicFramePr>
            <a:graphicFrameLocks noGrp="1"/>
          </p:cNvGraphicFramePr>
          <p:nvPr/>
        </p:nvGraphicFramePr>
        <p:xfrm>
          <a:off x="368881" y="5301428"/>
          <a:ext cx="4440435" cy="650152"/>
        </p:xfrm>
        <a:graphic>
          <a:graphicData uri="http://schemas.openxmlformats.org/drawingml/2006/table">
            <a:tbl>
              <a:tblPr>
                <a:tableStyleId>{5C22544A-7EE6-4342-B048-85BDC9FD1C3A}</a:tableStyleId>
              </a:tblPr>
              <a:tblGrid>
                <a:gridCol w="4440435">
                  <a:extLst>
                    <a:ext uri="{9D8B030D-6E8A-4147-A177-3AD203B41FA5}">
                      <a16:colId xmlns:a16="http://schemas.microsoft.com/office/drawing/2014/main" val="45222721"/>
                    </a:ext>
                  </a:extLst>
                </a:gridCol>
              </a:tblGrid>
              <a:tr h="182244">
                <a:tc>
                  <a:txBody>
                    <a:bodyPr/>
                    <a:lstStyle/>
                    <a:p>
                      <a:pPr algn="l" fontAlgn="b"/>
                      <a:endParaRPr lang="es-ES" sz="1400" kern="1200" spc="30" dirty="0">
                        <a:solidFill>
                          <a:schemeClr val="accent1">
                            <a:lumMod val="75000"/>
                          </a:schemeClr>
                        </a:solidFill>
                        <a:latin typeface="Century Gothic" panose="020B0502020202020204" pitchFamily="34" charset="0"/>
                        <a:ea typeface="+mn-ea"/>
                        <a:cs typeface="+mn-cs"/>
                      </a:endParaRPr>
                    </a:p>
                  </a:txBody>
                  <a:tcPr marL="5036" marR="5036" marT="503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8057801"/>
                  </a:ext>
                </a:extLst>
              </a:tr>
              <a:tr h="406570">
                <a:tc>
                  <a:txBody>
                    <a:bodyPr/>
                    <a:lstStyle/>
                    <a:p>
                      <a:pPr algn="l" fontAlgn="b"/>
                      <a:r>
                        <a:rPr lang="es-ES" sz="1400" kern="1200" spc="30" dirty="0">
                          <a:solidFill>
                            <a:schemeClr val="accent1">
                              <a:lumMod val="75000"/>
                            </a:schemeClr>
                          </a:solidFill>
                          <a:latin typeface="Century Gothic" panose="020B0502020202020204" pitchFamily="34" charset="0"/>
                          <a:ea typeface="+mn-ea"/>
                          <a:cs typeface="+mn-cs"/>
                        </a:rPr>
                        <a:t>Gente contratada adicional (número)</a:t>
                      </a:r>
                    </a:p>
                    <a:p>
                      <a:pPr algn="r" fontAlgn="b"/>
                      <a:r>
                        <a:rPr lang="es-ES" sz="1400" kern="1200" spc="30" dirty="0">
                          <a:solidFill>
                            <a:schemeClr val="accent1">
                              <a:lumMod val="75000"/>
                            </a:schemeClr>
                          </a:solidFill>
                          <a:latin typeface="Century Gothic" panose="020B0502020202020204" pitchFamily="34" charset="0"/>
                          <a:ea typeface="+mn-ea"/>
                          <a:cs typeface="+mn-cs"/>
                        </a:rPr>
                        <a:t>1</a:t>
                      </a:r>
                    </a:p>
                  </a:txBody>
                  <a:tcPr marL="5036" marR="5036" marT="5036"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5316795"/>
                  </a:ext>
                </a:extLst>
              </a:tr>
            </a:tbl>
          </a:graphicData>
        </a:graphic>
      </p:graphicFrame>
      <p:graphicFrame>
        <p:nvGraphicFramePr>
          <p:cNvPr id="21" name="Gráfico 20">
            <a:extLst>
              <a:ext uri="{FF2B5EF4-FFF2-40B4-BE49-F238E27FC236}">
                <a16:creationId xmlns:a16="http://schemas.microsoft.com/office/drawing/2014/main" id="{0D67BC28-DB08-88FF-70C7-D843B4E1E194}"/>
              </a:ext>
            </a:extLst>
          </p:cNvPr>
          <p:cNvGraphicFramePr/>
          <p:nvPr/>
        </p:nvGraphicFramePr>
        <p:xfrm>
          <a:off x="5472334" y="1294518"/>
          <a:ext cx="6350785" cy="4806031"/>
        </p:xfrm>
        <a:graphic>
          <a:graphicData uri="http://schemas.openxmlformats.org/drawingml/2006/chart">
            <c:chart xmlns:c="http://schemas.openxmlformats.org/drawingml/2006/chart" xmlns:r="http://schemas.openxmlformats.org/officeDocument/2006/relationships" r:id="rId4"/>
          </a:graphicData>
        </a:graphic>
      </p:graphicFrame>
      <p:sp>
        <p:nvSpPr>
          <p:cNvPr id="16" name="CuadroTexto 15">
            <a:extLst>
              <a:ext uri="{FF2B5EF4-FFF2-40B4-BE49-F238E27FC236}">
                <a16:creationId xmlns:a16="http://schemas.microsoft.com/office/drawing/2014/main" id="{4B969669-F3F7-7A78-56D6-82CA7A240A36}"/>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spTree>
    <p:extLst>
      <p:ext uri="{BB962C8B-B14F-4D97-AF65-F5344CB8AC3E}">
        <p14:creationId xmlns:p14="http://schemas.microsoft.com/office/powerpoint/2010/main" val="309954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BA7CAC3B-E316-4686-BB1E-799D2F7E655A}"/>
              </a:ext>
            </a:extLst>
          </p:cNvPr>
          <p:cNvSpPr/>
          <p:nvPr/>
        </p:nvSpPr>
        <p:spPr>
          <a:xfrm>
            <a:off x="3522663" y="677474"/>
            <a:ext cx="8476675" cy="250825"/>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C">
              <a:solidFill>
                <a:srgbClr val="EC5239"/>
              </a:solidFill>
            </a:endParaRPr>
          </a:p>
        </p:txBody>
      </p:sp>
      <p:sp>
        <p:nvSpPr>
          <p:cNvPr id="9" name="1 CuadroTexto">
            <a:extLst>
              <a:ext uri="{FF2B5EF4-FFF2-40B4-BE49-F238E27FC236}">
                <a16:creationId xmlns:a16="http://schemas.microsoft.com/office/drawing/2014/main" id="{91158546-438C-4D5D-857D-618425A2A633}"/>
              </a:ext>
            </a:extLst>
          </p:cNvPr>
          <p:cNvSpPr txBox="1"/>
          <p:nvPr/>
        </p:nvSpPr>
        <p:spPr>
          <a:xfrm>
            <a:off x="1443416" y="593368"/>
            <a:ext cx="1973443" cy="369332"/>
          </a:xfrm>
          <a:prstGeom prst="rect">
            <a:avLst/>
          </a:prstGeom>
          <a:noFill/>
        </p:spPr>
        <p:txBody>
          <a:bodyPr wrap="none" rtlCol="0">
            <a:spAutoFit/>
          </a:bodyPr>
          <a:lstStyle/>
          <a:p>
            <a:r>
              <a:rPr lang="es-EC" dirty="0">
                <a:solidFill>
                  <a:srgbClr val="EB4113"/>
                </a:solidFill>
                <a:latin typeface="Gotham Bold" panose="02000803030000020004" pitchFamily="2" charset="0"/>
              </a:rPr>
              <a:t>Datos Generales </a:t>
            </a:r>
          </a:p>
        </p:txBody>
      </p:sp>
      <p:pic>
        <p:nvPicPr>
          <p:cNvPr id="12" name="Imagen 11" descr="Logotipo&#10;&#10;Descripción generada automáticamente">
            <a:extLst>
              <a:ext uri="{FF2B5EF4-FFF2-40B4-BE49-F238E27FC236}">
                <a16:creationId xmlns:a16="http://schemas.microsoft.com/office/drawing/2014/main" id="{785F9FF8-7A67-4E46-A52D-1BB1D4E5F8D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1" name="CuadroTexto 10">
            <a:extLst>
              <a:ext uri="{FF2B5EF4-FFF2-40B4-BE49-F238E27FC236}">
                <a16:creationId xmlns:a16="http://schemas.microsoft.com/office/drawing/2014/main" id="{7E871632-D9B8-4DA2-965C-DF523110F8ED}"/>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sp>
        <p:nvSpPr>
          <p:cNvPr id="13" name="CuadroTexto 20">
            <a:extLst>
              <a:ext uri="{FF2B5EF4-FFF2-40B4-BE49-F238E27FC236}">
                <a16:creationId xmlns:a16="http://schemas.microsoft.com/office/drawing/2014/main" id="{2AD1A015-486D-414D-9773-0FE9AD956F6C}"/>
              </a:ext>
            </a:extLst>
          </p:cNvPr>
          <p:cNvSpPr txBox="1">
            <a:spLocks noChangeArrowheads="1"/>
          </p:cNvSpPr>
          <p:nvPr/>
        </p:nvSpPr>
        <p:spPr bwMode="auto">
          <a:xfrm>
            <a:off x="293720" y="1413063"/>
            <a:ext cx="699198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s-MX" altLang="es-ES" sz="1600" dirty="0">
                <a:solidFill>
                  <a:schemeClr val="accent1"/>
                </a:solidFill>
                <a:latin typeface="Century Gothic" panose="020B0502020202020204" pitchFamily="34" charset="0"/>
              </a:rPr>
              <a:t>El 24 de mayo se conmemora la Batalla de Pichincha, fecha insigne para el Ecuador, por la gesta libertaria que se dio en 1822. En ese marco, el Municipio de Quito y todas sus dependencias arrancaron con la campaña “Bicentenario” para celebrar los 200 años de este suceso histórico. </a:t>
            </a:r>
          </a:p>
          <a:p>
            <a:pPr algn="just"/>
            <a:endParaRPr lang="es-MX" altLang="es-ES" sz="1600" dirty="0">
              <a:solidFill>
                <a:schemeClr val="accent1"/>
              </a:solidFill>
              <a:latin typeface="Century Gothic" panose="020B0502020202020204" pitchFamily="34" charset="0"/>
            </a:endParaRPr>
          </a:p>
          <a:p>
            <a:pPr algn="just"/>
            <a:endParaRPr lang="es-MX" altLang="es-ES" sz="1600" dirty="0">
              <a:solidFill>
                <a:schemeClr val="accent1"/>
              </a:solidFill>
              <a:latin typeface="Century Gothic" panose="020B0502020202020204" pitchFamily="34" charset="0"/>
            </a:endParaRPr>
          </a:p>
          <a:p>
            <a:pPr algn="just"/>
            <a:r>
              <a:rPr lang="es-MX" altLang="es-ES" sz="1600" dirty="0">
                <a:solidFill>
                  <a:schemeClr val="accent1"/>
                </a:solidFill>
                <a:latin typeface="Century Gothic" panose="020B0502020202020204" pitchFamily="34" charset="0"/>
              </a:rPr>
              <a:t>Desde Quito Turismo se desarrollaron varias actividades para conmemorar el Bicentenario, específicamente para el feriado del 24 de mayo se ejecutó la ruta ‘El hallazgo inesperado’ y se promocionó la campaña gastronómica ‘Bicentenario a la carta’.</a:t>
            </a:r>
          </a:p>
        </p:txBody>
      </p:sp>
      <p:pic>
        <p:nvPicPr>
          <p:cNvPr id="1026" name="Picture 2" descr="Imagen">
            <a:extLst>
              <a:ext uri="{FF2B5EF4-FFF2-40B4-BE49-F238E27FC236}">
                <a16:creationId xmlns:a16="http://schemas.microsoft.com/office/drawing/2014/main" id="{71CE63E2-5ACD-1D4C-81F3-85D622E01034}"/>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374226" y="4032030"/>
            <a:ext cx="2673574" cy="20010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a:extLst>
              <a:ext uri="{FF2B5EF4-FFF2-40B4-BE49-F238E27FC236}">
                <a16:creationId xmlns:a16="http://schemas.microsoft.com/office/drawing/2014/main" id="{181A5B79-043F-404F-B78A-09428C35CBFD}"/>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887120" y="4375394"/>
            <a:ext cx="3422874" cy="22808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a:extLst>
              <a:ext uri="{FF2B5EF4-FFF2-40B4-BE49-F238E27FC236}">
                <a16:creationId xmlns:a16="http://schemas.microsoft.com/office/drawing/2014/main" id="{E82CC841-AFC3-CC44-B5C1-AC9CC298FF2A}"/>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93721" y="4375394"/>
            <a:ext cx="3422874" cy="2280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n">
            <a:extLst>
              <a:ext uri="{FF2B5EF4-FFF2-40B4-BE49-F238E27FC236}">
                <a16:creationId xmlns:a16="http://schemas.microsoft.com/office/drawing/2014/main" id="{CA528F55-CA09-C146-8179-6FC73573AC34}"/>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523747" y="1403615"/>
            <a:ext cx="4374533" cy="246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0029401-051A-4FE2-ADBE-5E859C899BD9}"/>
              </a:ext>
            </a:extLst>
          </p:cNvPr>
          <p:cNvSpPr/>
          <p:nvPr/>
        </p:nvSpPr>
        <p:spPr>
          <a:xfrm>
            <a:off x="4950548" y="617334"/>
            <a:ext cx="7241452" cy="351236"/>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3" name="2 Rectángulo">
            <a:extLst>
              <a:ext uri="{FF2B5EF4-FFF2-40B4-BE49-F238E27FC236}">
                <a16:creationId xmlns:a16="http://schemas.microsoft.com/office/drawing/2014/main" id="{898AFA55-1038-429F-BD53-260529DFE53F}"/>
              </a:ext>
            </a:extLst>
          </p:cNvPr>
          <p:cNvSpPr/>
          <p:nvPr/>
        </p:nvSpPr>
        <p:spPr>
          <a:xfrm>
            <a:off x="4941769" y="608286"/>
            <a:ext cx="6210908" cy="369332"/>
          </a:xfrm>
          <a:prstGeom prst="rect">
            <a:avLst/>
          </a:prstGeom>
        </p:spPr>
        <p:txBody>
          <a:bodyPr wrap="none">
            <a:spAutoFit/>
          </a:bodyPr>
          <a:lstStyle/>
          <a:p>
            <a:pPr lvl="1" algn="ctr"/>
            <a:r>
              <a:rPr lang="es-EC" dirty="0">
                <a:solidFill>
                  <a:schemeClr val="bg1"/>
                </a:solidFill>
                <a:latin typeface="Gotham Bold" panose="02000803030000020004" pitchFamily="2" charset="0"/>
              </a:rPr>
              <a:t>       Llegada de visitantes por terminales terrestres al </a:t>
            </a:r>
            <a:r>
              <a:rPr lang="es-EC" dirty="0" err="1">
                <a:solidFill>
                  <a:schemeClr val="bg1"/>
                </a:solidFill>
                <a:latin typeface="Gotham Bold" panose="02000803030000020004" pitchFamily="2" charset="0"/>
              </a:rPr>
              <a:t>DMQ</a:t>
            </a:r>
            <a:endParaRPr lang="es-EC" dirty="0">
              <a:solidFill>
                <a:schemeClr val="bg1"/>
              </a:solidFill>
              <a:latin typeface="Gotham Bold" panose="02000803030000020004" pitchFamily="2" charset="0"/>
            </a:endParaRPr>
          </a:p>
        </p:txBody>
      </p:sp>
      <p:sp>
        <p:nvSpPr>
          <p:cNvPr id="4" name="CuadroTexto 3">
            <a:extLst>
              <a:ext uri="{FF2B5EF4-FFF2-40B4-BE49-F238E27FC236}">
                <a16:creationId xmlns:a16="http://schemas.microsoft.com/office/drawing/2014/main" id="{7BC47CCE-1E3A-4361-850F-C4672CE31EE8}"/>
              </a:ext>
            </a:extLst>
          </p:cNvPr>
          <p:cNvSpPr txBox="1"/>
          <p:nvPr/>
        </p:nvSpPr>
        <p:spPr>
          <a:xfrm>
            <a:off x="2018732"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5" name="10 Rectángulo">
            <a:extLst>
              <a:ext uri="{FF2B5EF4-FFF2-40B4-BE49-F238E27FC236}">
                <a16:creationId xmlns:a16="http://schemas.microsoft.com/office/drawing/2014/main" id="{09279FBB-72D0-474B-B89E-3CBC205E131C}"/>
              </a:ext>
            </a:extLst>
          </p:cNvPr>
          <p:cNvSpPr/>
          <p:nvPr/>
        </p:nvSpPr>
        <p:spPr>
          <a:xfrm>
            <a:off x="5653672" y="5616597"/>
            <a:ext cx="5928890" cy="246221"/>
          </a:xfrm>
          <a:prstGeom prst="rect">
            <a:avLst/>
          </a:prstGeom>
        </p:spPr>
        <p:txBody>
          <a:bodyPr wrap="square">
            <a:spAutoFit/>
          </a:bodyPr>
          <a:lstStyle/>
          <a:p>
            <a:r>
              <a:rPr lang="es-EC" sz="1000" spc="30" dirty="0">
                <a:solidFill>
                  <a:schemeClr val="accent1">
                    <a:lumMod val="75000"/>
                  </a:schemeClr>
                </a:solidFill>
                <a:latin typeface="Century Gothic" panose="020B0502020202020204" pitchFamily="34" charset="0"/>
              </a:rPr>
              <a:t>Fuente: Dirección de Desarrollo  - </a:t>
            </a:r>
            <a:r>
              <a:rPr lang="es-ES" sz="1000" spc="30" dirty="0">
                <a:solidFill>
                  <a:schemeClr val="accent1">
                    <a:lumMod val="75000"/>
                  </a:schemeClr>
                </a:solidFill>
                <a:latin typeface="Century Gothic" panose="020B0502020202020204" pitchFamily="34" charset="0"/>
              </a:rPr>
              <a:t>Gerencia de terminales y estacionamientos - 2022</a:t>
            </a:r>
            <a:endParaRPr lang="es-EC" sz="1000" spc="30" dirty="0">
              <a:solidFill>
                <a:schemeClr val="accent1">
                  <a:lumMod val="75000"/>
                </a:schemeClr>
              </a:solidFill>
              <a:latin typeface="Century Gothic" panose="020B0502020202020204" pitchFamily="34" charset="0"/>
            </a:endParaRPr>
          </a:p>
        </p:txBody>
      </p:sp>
      <p:pic>
        <p:nvPicPr>
          <p:cNvPr id="7" name="Imagen 6" descr="Logotipo&#10;&#10;Descripción generada automáticamente">
            <a:extLst>
              <a:ext uri="{FF2B5EF4-FFF2-40B4-BE49-F238E27FC236}">
                <a16:creationId xmlns:a16="http://schemas.microsoft.com/office/drawing/2014/main" id="{1BCB723D-1CF2-42C1-8F2A-1BBA6CBDB4D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pic>
        <p:nvPicPr>
          <p:cNvPr id="11" name="Imagen 10">
            <a:extLst>
              <a:ext uri="{FF2B5EF4-FFF2-40B4-BE49-F238E27FC236}">
                <a16:creationId xmlns:a16="http://schemas.microsoft.com/office/drawing/2014/main" id="{F57B2100-9F3A-4C0A-3D2B-126FD51203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900" y="1969909"/>
            <a:ext cx="10490200" cy="3646688"/>
          </a:xfrm>
          <a:prstGeom prst="rect">
            <a:avLst/>
          </a:prstGeom>
          <a:noFill/>
          <a:ln>
            <a:noFill/>
          </a:ln>
        </p:spPr>
      </p:pic>
      <p:sp>
        <p:nvSpPr>
          <p:cNvPr id="10" name="CuadroTexto 9">
            <a:extLst>
              <a:ext uri="{FF2B5EF4-FFF2-40B4-BE49-F238E27FC236}">
                <a16:creationId xmlns:a16="http://schemas.microsoft.com/office/drawing/2014/main" id="{A7CDE5A7-7206-7C3E-01F4-84F944DD8285}"/>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spTree>
    <p:extLst>
      <p:ext uri="{BB962C8B-B14F-4D97-AF65-F5344CB8AC3E}">
        <p14:creationId xmlns:p14="http://schemas.microsoft.com/office/powerpoint/2010/main" val="3055809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E2A98C8-2783-4565-9E0E-18388683E00B}"/>
              </a:ext>
            </a:extLst>
          </p:cNvPr>
          <p:cNvSpPr/>
          <p:nvPr/>
        </p:nvSpPr>
        <p:spPr>
          <a:xfrm>
            <a:off x="4959973" y="617334"/>
            <a:ext cx="7232027" cy="351236"/>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3" name="2 Rectángulo">
            <a:extLst>
              <a:ext uri="{FF2B5EF4-FFF2-40B4-BE49-F238E27FC236}">
                <a16:creationId xmlns:a16="http://schemas.microsoft.com/office/drawing/2014/main" id="{FE1A8117-4F57-44C4-B8E9-62C749C04C6F}"/>
              </a:ext>
            </a:extLst>
          </p:cNvPr>
          <p:cNvSpPr/>
          <p:nvPr/>
        </p:nvSpPr>
        <p:spPr>
          <a:xfrm>
            <a:off x="4960472" y="608286"/>
            <a:ext cx="6192361" cy="369332"/>
          </a:xfrm>
          <a:prstGeom prst="rect">
            <a:avLst/>
          </a:prstGeom>
        </p:spPr>
        <p:txBody>
          <a:bodyPr wrap="none">
            <a:spAutoFit/>
          </a:bodyPr>
          <a:lstStyle/>
          <a:p>
            <a:pPr lvl="1" algn="ctr"/>
            <a:r>
              <a:rPr lang="es-EC" dirty="0">
                <a:solidFill>
                  <a:schemeClr val="bg1"/>
                </a:solidFill>
                <a:latin typeface="Gotham Bold" panose="02000803030000020004" pitchFamily="2" charset="0"/>
              </a:rPr>
              <a:t>       Llegada y salida de visitantes por peajes desde y hacia el DMQ</a:t>
            </a:r>
          </a:p>
        </p:txBody>
      </p:sp>
      <p:sp>
        <p:nvSpPr>
          <p:cNvPr id="4" name="CuadroTexto 3">
            <a:extLst>
              <a:ext uri="{FF2B5EF4-FFF2-40B4-BE49-F238E27FC236}">
                <a16:creationId xmlns:a16="http://schemas.microsoft.com/office/drawing/2014/main" id="{77563842-7F96-4C36-A18E-0BFC5F975D99}"/>
              </a:ext>
            </a:extLst>
          </p:cNvPr>
          <p:cNvSpPr txBox="1"/>
          <p:nvPr/>
        </p:nvSpPr>
        <p:spPr>
          <a:xfrm>
            <a:off x="2028157"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5" name="10 Rectángulo">
            <a:extLst>
              <a:ext uri="{FF2B5EF4-FFF2-40B4-BE49-F238E27FC236}">
                <a16:creationId xmlns:a16="http://schemas.microsoft.com/office/drawing/2014/main" id="{53B1D4A6-4FEA-4E16-9FC4-1B2FAAE1FAF2}"/>
              </a:ext>
            </a:extLst>
          </p:cNvPr>
          <p:cNvSpPr/>
          <p:nvPr/>
        </p:nvSpPr>
        <p:spPr>
          <a:xfrm>
            <a:off x="613806" y="5993751"/>
            <a:ext cx="7002021" cy="246221"/>
          </a:xfrm>
          <a:prstGeom prst="rect">
            <a:avLst/>
          </a:prstGeom>
        </p:spPr>
        <p:txBody>
          <a:bodyPr wrap="square">
            <a:spAutoFit/>
          </a:bodyPr>
          <a:lstStyle/>
          <a:p>
            <a:r>
              <a:rPr lang="es-EC" sz="1000" spc="30" dirty="0">
                <a:solidFill>
                  <a:schemeClr val="accent1">
                    <a:lumMod val="75000"/>
                  </a:schemeClr>
                </a:solidFill>
                <a:latin typeface="Century Gothic" panose="020B0502020202020204" pitchFamily="34" charset="0"/>
              </a:rPr>
              <a:t>Fuente: Dirección de Desarrollo  - Unidad de Control de Transito y Seguridad Vial/Policía Nacional - 2022</a:t>
            </a:r>
            <a:r>
              <a:rPr lang="es-ES" sz="1000" spc="30" dirty="0">
                <a:solidFill>
                  <a:schemeClr val="accent1">
                    <a:lumMod val="75000"/>
                  </a:schemeClr>
                </a:solidFill>
                <a:latin typeface="Century Gothic" panose="020B0502020202020204" pitchFamily="34" charset="0"/>
              </a:rPr>
              <a:t> </a:t>
            </a:r>
            <a:endParaRPr lang="es-EC" sz="1000" spc="30" dirty="0">
              <a:solidFill>
                <a:schemeClr val="accent1">
                  <a:lumMod val="75000"/>
                </a:schemeClr>
              </a:solidFill>
              <a:latin typeface="Century Gothic" panose="020B0502020202020204" pitchFamily="34" charset="0"/>
            </a:endParaRPr>
          </a:p>
        </p:txBody>
      </p:sp>
      <p:pic>
        <p:nvPicPr>
          <p:cNvPr id="7" name="Imagen 6" descr="Logotipo&#10;&#10;Descripción generada automáticamente">
            <a:extLst>
              <a:ext uri="{FF2B5EF4-FFF2-40B4-BE49-F238E27FC236}">
                <a16:creationId xmlns:a16="http://schemas.microsoft.com/office/drawing/2014/main" id="{87BB20B2-B2BE-4F3C-A5E6-4A56C3F190C8}"/>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8" name="CuadroTexto 7">
            <a:extLst>
              <a:ext uri="{FF2B5EF4-FFF2-40B4-BE49-F238E27FC236}">
                <a16:creationId xmlns:a16="http://schemas.microsoft.com/office/drawing/2014/main" id="{19D697D3-DF51-4DB5-ACE7-8A68D7BFE0BF}"/>
              </a:ext>
            </a:extLst>
          </p:cNvPr>
          <p:cNvSpPr txBox="1"/>
          <p:nvPr/>
        </p:nvSpPr>
        <p:spPr>
          <a:xfrm>
            <a:off x="613806" y="2521059"/>
            <a:ext cx="3492533" cy="2062103"/>
          </a:xfrm>
          <a:prstGeom prst="rect">
            <a:avLst/>
          </a:prstGeom>
          <a:noFill/>
        </p:spPr>
        <p:txBody>
          <a:bodyPr wrap="square">
            <a:spAutoFit/>
          </a:bodyPr>
          <a:lstStyle/>
          <a:p>
            <a:pPr algn="just">
              <a:spcAft>
                <a:spcPts val="1000"/>
              </a:spcAft>
            </a:pPr>
            <a:r>
              <a:rPr lang="es-419" sz="1600" spc="30" dirty="0">
                <a:solidFill>
                  <a:schemeClr val="accent1">
                    <a:lumMod val="75000"/>
                  </a:schemeClr>
                </a:solidFill>
                <a:latin typeface="Century Gothic" panose="020B0502020202020204" pitchFamily="34" charset="0"/>
              </a:rPr>
              <a:t>Durante el feriado se puede observar que el porcentaje de salidas de la ciudad es mayor al porcentaje de ingresos, siendo el peaje de Calacalí-Nanegalito, Ex-Peaje Calacalí el que mayor flujo de vehículos registra.</a:t>
            </a:r>
            <a:endParaRPr lang="es-EC" sz="1600" spc="30" dirty="0">
              <a:solidFill>
                <a:schemeClr val="accent1">
                  <a:lumMod val="75000"/>
                </a:schemeClr>
              </a:solidFill>
              <a:latin typeface="Century Gothic" panose="020B0502020202020204" pitchFamily="34" charset="0"/>
            </a:endParaRPr>
          </a:p>
        </p:txBody>
      </p:sp>
      <p:pic>
        <p:nvPicPr>
          <p:cNvPr id="12" name="Imagen 11" descr="Imagen que contiene Escala de tiempo&#10;&#10;Descripción generada automáticamente">
            <a:extLst>
              <a:ext uri="{FF2B5EF4-FFF2-40B4-BE49-F238E27FC236}">
                <a16:creationId xmlns:a16="http://schemas.microsoft.com/office/drawing/2014/main" id="{00000000-0008-0000-0200-00000200000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476244" y="1650726"/>
            <a:ext cx="7101950" cy="3992597"/>
          </a:xfrm>
          <a:prstGeom prst="rect">
            <a:avLst/>
          </a:prstGeom>
        </p:spPr>
      </p:pic>
      <p:sp>
        <p:nvSpPr>
          <p:cNvPr id="13" name="CuadroTexto 12">
            <a:extLst>
              <a:ext uri="{FF2B5EF4-FFF2-40B4-BE49-F238E27FC236}">
                <a16:creationId xmlns:a16="http://schemas.microsoft.com/office/drawing/2014/main" id="{39F9F380-5607-51F1-40CD-16DE58442315}"/>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spTree>
    <p:extLst>
      <p:ext uri="{BB962C8B-B14F-4D97-AF65-F5344CB8AC3E}">
        <p14:creationId xmlns:p14="http://schemas.microsoft.com/office/powerpoint/2010/main" val="2030111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A76DAE3-B3A1-43DE-A48C-C262D7814F1C}"/>
              </a:ext>
            </a:extLst>
          </p:cNvPr>
          <p:cNvSpPr/>
          <p:nvPr/>
        </p:nvSpPr>
        <p:spPr>
          <a:xfrm>
            <a:off x="4950548" y="617334"/>
            <a:ext cx="7140247" cy="351236"/>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7" name="2 Rectángulo"/>
          <p:cNvSpPr/>
          <p:nvPr/>
        </p:nvSpPr>
        <p:spPr>
          <a:xfrm>
            <a:off x="6183575" y="608286"/>
            <a:ext cx="3727302" cy="369332"/>
          </a:xfrm>
          <a:prstGeom prst="rect">
            <a:avLst/>
          </a:prstGeom>
        </p:spPr>
        <p:txBody>
          <a:bodyPr wrap="none">
            <a:spAutoFit/>
          </a:bodyPr>
          <a:lstStyle/>
          <a:p>
            <a:pPr lvl="1" algn="ctr"/>
            <a:r>
              <a:rPr lang="es-EC" dirty="0">
                <a:solidFill>
                  <a:schemeClr val="bg1"/>
                </a:solidFill>
                <a:latin typeface="Gotham Bold" panose="02000803030000020004" pitchFamily="2" charset="0"/>
              </a:rPr>
              <a:t>       Llegada de pasajeros al AIMS</a:t>
            </a:r>
          </a:p>
        </p:txBody>
      </p:sp>
      <p:sp>
        <p:nvSpPr>
          <p:cNvPr id="8" name="CuadroTexto 7">
            <a:extLst>
              <a:ext uri="{FF2B5EF4-FFF2-40B4-BE49-F238E27FC236}">
                <a16:creationId xmlns:a16="http://schemas.microsoft.com/office/drawing/2014/main" id="{5A28D9E1-F342-41C4-B48D-784C52C64490}"/>
              </a:ext>
            </a:extLst>
          </p:cNvPr>
          <p:cNvSpPr txBox="1"/>
          <p:nvPr/>
        </p:nvSpPr>
        <p:spPr>
          <a:xfrm>
            <a:off x="2018732"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pic>
        <p:nvPicPr>
          <p:cNvPr id="14" name="Imagen 13" descr="Logotipo&#10;&#10;Descripción generada automáticamente">
            <a:extLst>
              <a:ext uri="{FF2B5EF4-FFF2-40B4-BE49-F238E27FC236}">
                <a16:creationId xmlns:a16="http://schemas.microsoft.com/office/drawing/2014/main" id="{7814AE60-D4FE-4EA6-8853-B9EC5780C7D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6" name="10 Rectángulo">
            <a:extLst>
              <a:ext uri="{FF2B5EF4-FFF2-40B4-BE49-F238E27FC236}">
                <a16:creationId xmlns:a16="http://schemas.microsoft.com/office/drawing/2014/main" id="{61C7A77B-82F8-44C4-988F-54B02FD44E09}"/>
              </a:ext>
            </a:extLst>
          </p:cNvPr>
          <p:cNvSpPr/>
          <p:nvPr/>
        </p:nvSpPr>
        <p:spPr>
          <a:xfrm>
            <a:off x="3483809" y="6298443"/>
            <a:ext cx="5928890" cy="246221"/>
          </a:xfrm>
          <a:prstGeom prst="rect">
            <a:avLst/>
          </a:prstGeom>
        </p:spPr>
        <p:txBody>
          <a:bodyPr wrap="square">
            <a:spAutoFit/>
          </a:bodyPr>
          <a:lstStyle/>
          <a:p>
            <a:r>
              <a:rPr lang="es-EC" sz="1000" spc="30" dirty="0">
                <a:solidFill>
                  <a:schemeClr val="accent1">
                    <a:lumMod val="75000"/>
                  </a:schemeClr>
                </a:solidFill>
                <a:latin typeface="Century Gothic" panose="020B0502020202020204" pitchFamily="34" charset="0"/>
              </a:rPr>
              <a:t>Fuente: Dirección </a:t>
            </a:r>
            <a:r>
              <a:rPr lang="es-EC" sz="1000" spc="30" dirty="0" err="1">
                <a:solidFill>
                  <a:schemeClr val="accent1">
                    <a:lumMod val="75000"/>
                  </a:schemeClr>
                </a:solidFill>
                <a:latin typeface="Century Gothic" panose="020B0502020202020204" pitchFamily="34" charset="0"/>
              </a:rPr>
              <a:t>MICE</a:t>
            </a:r>
            <a:r>
              <a:rPr lang="es-EC" sz="1000" spc="30" dirty="0">
                <a:solidFill>
                  <a:schemeClr val="accent1">
                    <a:lumMod val="75000"/>
                  </a:schemeClr>
                </a:solidFill>
                <a:latin typeface="Century Gothic" panose="020B0502020202020204" pitchFamily="34" charset="0"/>
              </a:rPr>
              <a:t> - </a:t>
            </a:r>
            <a:r>
              <a:rPr lang="es-ES" sz="1000" spc="30" dirty="0" err="1">
                <a:solidFill>
                  <a:schemeClr val="accent1">
                    <a:lumMod val="75000"/>
                  </a:schemeClr>
                </a:solidFill>
                <a:latin typeface="Century Gothic" panose="020B0502020202020204" pitchFamily="34" charset="0"/>
              </a:rPr>
              <a:t>EMPSA</a:t>
            </a:r>
            <a:r>
              <a:rPr lang="es-ES" sz="1000" spc="30" dirty="0">
                <a:solidFill>
                  <a:schemeClr val="accent1">
                    <a:lumMod val="75000"/>
                  </a:schemeClr>
                </a:solidFill>
                <a:latin typeface="Century Gothic" panose="020B0502020202020204" pitchFamily="34" charset="0"/>
              </a:rPr>
              <a:t> 2021</a:t>
            </a:r>
            <a:endParaRPr lang="es-EC" sz="1000" spc="30" dirty="0">
              <a:solidFill>
                <a:schemeClr val="accent1">
                  <a:lumMod val="75000"/>
                </a:schemeClr>
              </a:solidFill>
              <a:latin typeface="Century Gothic" panose="020B0502020202020204" pitchFamily="34" charset="0"/>
            </a:endParaRPr>
          </a:p>
        </p:txBody>
      </p:sp>
      <p:sp>
        <p:nvSpPr>
          <p:cNvPr id="13" name="CuadroTexto 12">
            <a:extLst>
              <a:ext uri="{FF2B5EF4-FFF2-40B4-BE49-F238E27FC236}">
                <a16:creationId xmlns:a16="http://schemas.microsoft.com/office/drawing/2014/main" id="{4BDF8595-D266-4BE0-975A-F81CFB9091CE}"/>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sp>
        <p:nvSpPr>
          <p:cNvPr id="9" name="CuadroTexto 8">
            <a:extLst>
              <a:ext uri="{FF2B5EF4-FFF2-40B4-BE49-F238E27FC236}">
                <a16:creationId xmlns:a16="http://schemas.microsoft.com/office/drawing/2014/main" id="{98D3D0B6-00AC-41EE-852D-82AD569A0D7B}"/>
              </a:ext>
            </a:extLst>
          </p:cNvPr>
          <p:cNvSpPr txBox="1"/>
          <p:nvPr/>
        </p:nvSpPr>
        <p:spPr>
          <a:xfrm>
            <a:off x="473025" y="2210527"/>
            <a:ext cx="4919919" cy="738664"/>
          </a:xfrm>
          <a:prstGeom prst="rect">
            <a:avLst/>
          </a:prstGeom>
          <a:noFill/>
        </p:spPr>
        <p:txBody>
          <a:bodyPr wrap="square" rtlCol="0">
            <a:spAutoFit/>
          </a:bodyPr>
          <a:lstStyle/>
          <a:p>
            <a:pPr algn="just"/>
            <a:r>
              <a:rPr lang="es-MX" sz="1400" dirty="0">
                <a:solidFill>
                  <a:schemeClr val="accent1">
                    <a:lumMod val="75000"/>
                  </a:schemeClr>
                </a:solidFill>
                <a:latin typeface="tahoma" panose="020B0604030504040204" pitchFamily="34" charset="0"/>
              </a:rPr>
              <a:t>El total </a:t>
            </a:r>
            <a:r>
              <a:rPr lang="es-MX" sz="1400" b="0" i="0" dirty="0">
                <a:solidFill>
                  <a:schemeClr val="accent1">
                    <a:lumMod val="75000"/>
                  </a:schemeClr>
                </a:solidFill>
                <a:effectLst/>
                <a:latin typeface="tahoma" panose="020B0604030504040204" pitchFamily="34" charset="0"/>
              </a:rPr>
              <a:t>de turistas y visitantes que ingresaron a la ciudad a través del AIMS de Quito, durante el último feriado fue de </a:t>
            </a:r>
            <a:r>
              <a:rPr lang="es-MX" sz="1400" dirty="0">
                <a:solidFill>
                  <a:schemeClr val="accent1">
                    <a:lumMod val="75000"/>
                  </a:schemeClr>
                </a:solidFill>
                <a:latin typeface="tahoma" panose="020B0604030504040204" pitchFamily="34" charset="0"/>
              </a:rPr>
              <a:t>26.15</a:t>
            </a:r>
            <a:r>
              <a:rPr lang="es-MX" sz="1400" b="0" i="0" dirty="0">
                <a:solidFill>
                  <a:schemeClr val="accent1">
                    <a:lumMod val="75000"/>
                  </a:schemeClr>
                </a:solidFill>
                <a:effectLst/>
                <a:latin typeface="tahoma" panose="020B0604030504040204" pitchFamily="34" charset="0"/>
              </a:rPr>
              <a:t>0 </a:t>
            </a:r>
            <a:r>
              <a:rPr lang="es-MX" sz="1400" dirty="0">
                <a:solidFill>
                  <a:schemeClr val="accent1">
                    <a:lumMod val="75000"/>
                  </a:schemeClr>
                </a:solidFill>
                <a:latin typeface="tahoma" panose="020B0604030504040204" pitchFamily="34" charset="0"/>
              </a:rPr>
              <a:t> </a:t>
            </a:r>
            <a:r>
              <a:rPr lang="es-MX" sz="1400" b="0" i="0" dirty="0">
                <a:solidFill>
                  <a:schemeClr val="accent1">
                    <a:lumMod val="75000"/>
                  </a:schemeClr>
                </a:solidFill>
                <a:effectLst/>
                <a:latin typeface="tahoma" panose="020B0604030504040204" pitchFamily="34" charset="0"/>
              </a:rPr>
              <a:t> personas, dato entregado por la EPMSA:</a:t>
            </a:r>
            <a:endParaRPr lang="es-EC" sz="1400" dirty="0">
              <a:solidFill>
                <a:schemeClr val="accent1">
                  <a:lumMod val="75000"/>
                </a:schemeClr>
              </a:solidFill>
              <a:latin typeface="Century Gothic" panose="020B0502020202020204" pitchFamily="34" charset="0"/>
            </a:endParaRPr>
          </a:p>
        </p:txBody>
      </p:sp>
      <p:sp>
        <p:nvSpPr>
          <p:cNvPr id="10" name="2 Rectángulo">
            <a:extLst>
              <a:ext uri="{FF2B5EF4-FFF2-40B4-BE49-F238E27FC236}">
                <a16:creationId xmlns:a16="http://schemas.microsoft.com/office/drawing/2014/main" id="{5D3041DB-8658-47EA-B58A-3BDED1E98839}"/>
              </a:ext>
            </a:extLst>
          </p:cNvPr>
          <p:cNvSpPr/>
          <p:nvPr/>
        </p:nvSpPr>
        <p:spPr>
          <a:xfrm>
            <a:off x="2962903" y="1585280"/>
            <a:ext cx="5114193" cy="307777"/>
          </a:xfrm>
          <a:prstGeom prst="rect">
            <a:avLst/>
          </a:prstGeom>
        </p:spPr>
        <p:txBody>
          <a:bodyPr wrap="square">
            <a:spAutoFit/>
          </a:bodyPr>
          <a:lstStyle/>
          <a:p>
            <a:pPr algn="ctr"/>
            <a:r>
              <a:rPr lang="es-EC" sz="1400" b="1" dirty="0">
                <a:solidFill>
                  <a:schemeClr val="accent5">
                    <a:lumMod val="75000"/>
                  </a:schemeClr>
                </a:solidFill>
                <a:latin typeface="Century Gothic" panose="020B0502020202020204" pitchFamily="34" charset="0"/>
              </a:rPr>
              <a:t>AEROPUERTO INTERNACIONAL MARISCAL SUCRE QUITO</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5" y="3401284"/>
            <a:ext cx="6370878" cy="1543838"/>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0404" y="2398306"/>
            <a:ext cx="4584589" cy="2566638"/>
          </a:xfrm>
          <a:prstGeom prst="rect">
            <a:avLst/>
          </a:prstGeom>
        </p:spPr>
      </p:pic>
    </p:spTree>
    <p:extLst>
      <p:ext uri="{BB962C8B-B14F-4D97-AF65-F5344CB8AC3E}">
        <p14:creationId xmlns:p14="http://schemas.microsoft.com/office/powerpoint/2010/main" val="2785924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E2A98C8-2783-4565-9E0E-18388683E00B}"/>
              </a:ext>
            </a:extLst>
          </p:cNvPr>
          <p:cNvSpPr/>
          <p:nvPr/>
        </p:nvSpPr>
        <p:spPr>
          <a:xfrm>
            <a:off x="4959973" y="617334"/>
            <a:ext cx="7232027" cy="351236"/>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3" name="2 Rectángulo">
            <a:extLst>
              <a:ext uri="{FF2B5EF4-FFF2-40B4-BE49-F238E27FC236}">
                <a16:creationId xmlns:a16="http://schemas.microsoft.com/office/drawing/2014/main" id="{FE1A8117-4F57-44C4-B8E9-62C749C04C6F}"/>
              </a:ext>
            </a:extLst>
          </p:cNvPr>
          <p:cNvSpPr/>
          <p:nvPr/>
        </p:nvSpPr>
        <p:spPr>
          <a:xfrm>
            <a:off x="5480603" y="608286"/>
            <a:ext cx="5152116" cy="369332"/>
          </a:xfrm>
          <a:prstGeom prst="rect">
            <a:avLst/>
          </a:prstGeom>
        </p:spPr>
        <p:txBody>
          <a:bodyPr wrap="none">
            <a:spAutoFit/>
          </a:bodyPr>
          <a:lstStyle/>
          <a:p>
            <a:pPr lvl="1" algn="ctr"/>
            <a:r>
              <a:rPr lang="es-EC" dirty="0">
                <a:solidFill>
                  <a:schemeClr val="bg1"/>
                </a:solidFill>
                <a:latin typeface="Gotham Bold" panose="02000803030000020004" pitchFamily="2" charset="0"/>
              </a:rPr>
              <a:t>       Variaciones de Gasto Promedio Interanuales</a:t>
            </a:r>
          </a:p>
        </p:txBody>
      </p:sp>
      <p:sp>
        <p:nvSpPr>
          <p:cNvPr id="4" name="CuadroTexto 3">
            <a:extLst>
              <a:ext uri="{FF2B5EF4-FFF2-40B4-BE49-F238E27FC236}">
                <a16:creationId xmlns:a16="http://schemas.microsoft.com/office/drawing/2014/main" id="{77563842-7F96-4C36-A18E-0BFC5F975D99}"/>
              </a:ext>
            </a:extLst>
          </p:cNvPr>
          <p:cNvSpPr txBox="1"/>
          <p:nvPr/>
        </p:nvSpPr>
        <p:spPr>
          <a:xfrm>
            <a:off x="2028157" y="580064"/>
            <a:ext cx="2078182"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5" name="10 Rectángulo">
            <a:extLst>
              <a:ext uri="{FF2B5EF4-FFF2-40B4-BE49-F238E27FC236}">
                <a16:creationId xmlns:a16="http://schemas.microsoft.com/office/drawing/2014/main" id="{53B1D4A6-4FEA-4E16-9FC4-1B2FAAE1FAF2}"/>
              </a:ext>
            </a:extLst>
          </p:cNvPr>
          <p:cNvSpPr/>
          <p:nvPr/>
        </p:nvSpPr>
        <p:spPr>
          <a:xfrm>
            <a:off x="803389" y="6277936"/>
            <a:ext cx="7002021" cy="246221"/>
          </a:xfrm>
          <a:prstGeom prst="rect">
            <a:avLst/>
          </a:prstGeom>
        </p:spPr>
        <p:txBody>
          <a:bodyPr wrap="square">
            <a:spAutoFit/>
          </a:bodyPr>
          <a:lstStyle/>
          <a:p>
            <a:r>
              <a:rPr lang="es-EC" sz="1000" spc="30" dirty="0">
                <a:solidFill>
                  <a:schemeClr val="accent1">
                    <a:lumMod val="75000"/>
                  </a:schemeClr>
                </a:solidFill>
                <a:latin typeface="Century Gothic" panose="020B0502020202020204" pitchFamily="34" charset="0"/>
              </a:rPr>
              <a:t>Fuente: Dirección de Desarrollo  - Unidad de Control de Transito y Seguridad Vial/Policía Nacional - 2022</a:t>
            </a:r>
            <a:r>
              <a:rPr lang="es-ES" sz="1000" spc="30" dirty="0">
                <a:solidFill>
                  <a:schemeClr val="accent1">
                    <a:lumMod val="75000"/>
                  </a:schemeClr>
                </a:solidFill>
                <a:latin typeface="Century Gothic" panose="020B0502020202020204" pitchFamily="34" charset="0"/>
              </a:rPr>
              <a:t> </a:t>
            </a:r>
            <a:endParaRPr lang="es-EC" sz="1000" spc="30" dirty="0">
              <a:solidFill>
                <a:schemeClr val="accent1">
                  <a:lumMod val="75000"/>
                </a:schemeClr>
              </a:solidFill>
              <a:latin typeface="Century Gothic" panose="020B0502020202020204" pitchFamily="34" charset="0"/>
            </a:endParaRPr>
          </a:p>
        </p:txBody>
      </p:sp>
      <p:sp>
        <p:nvSpPr>
          <p:cNvPr id="6" name="CuadroTexto 5">
            <a:extLst>
              <a:ext uri="{FF2B5EF4-FFF2-40B4-BE49-F238E27FC236}">
                <a16:creationId xmlns:a16="http://schemas.microsoft.com/office/drawing/2014/main" id="{F9339E37-ED0E-4CD4-BD4B-2BDDF2F1D97C}"/>
              </a:ext>
            </a:extLst>
          </p:cNvPr>
          <p:cNvSpPr txBox="1"/>
          <p:nvPr/>
        </p:nvSpPr>
        <p:spPr>
          <a:xfrm>
            <a:off x="1962974" y="170404"/>
            <a:ext cx="10229026" cy="369332"/>
          </a:xfrm>
          <a:prstGeom prst="rect">
            <a:avLst/>
          </a:prstGeom>
          <a:solidFill>
            <a:srgbClr val="EB4113"/>
          </a:solidFill>
        </p:spPr>
        <p:txBody>
          <a:bodyPr wrap="square">
            <a:spAutoFit/>
          </a:bodyPr>
          <a:lstStyle/>
          <a:p>
            <a:pPr lvl="0" algn="l"/>
            <a:r>
              <a:rPr lang="es-EC" dirty="0">
                <a:solidFill>
                  <a:schemeClr val="bg1"/>
                </a:solidFill>
                <a:latin typeface="Gotham Bold" panose="02000803030000020004" pitchFamily="2" charset="0"/>
              </a:rPr>
              <a:t>Feriado</a:t>
            </a:r>
            <a:r>
              <a:rPr lang="es-EC">
                <a:solidFill>
                  <a:schemeClr val="bg1"/>
                </a:solidFill>
                <a:latin typeface="Gotham Bold" panose="02000803030000020004" pitchFamily="2" charset="0"/>
              </a:rPr>
              <a:t>: Carnaval</a:t>
            </a:r>
            <a:endParaRPr lang="es-EC" sz="1800" dirty="0">
              <a:solidFill>
                <a:schemeClr val="bg1"/>
              </a:solidFill>
              <a:latin typeface="Gotham Bold" panose="02000803030000020004" pitchFamily="2" charset="0"/>
            </a:endParaRPr>
          </a:p>
        </p:txBody>
      </p:sp>
      <p:pic>
        <p:nvPicPr>
          <p:cNvPr id="7" name="Imagen 6" descr="Logotipo&#10;&#10;Descripción generada automáticamente">
            <a:extLst>
              <a:ext uri="{FF2B5EF4-FFF2-40B4-BE49-F238E27FC236}">
                <a16:creationId xmlns:a16="http://schemas.microsoft.com/office/drawing/2014/main" id="{87BB20B2-B2BE-4F3C-A5E6-4A56C3F190C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1" name="CuadroTexto 10">
            <a:extLst>
              <a:ext uri="{FF2B5EF4-FFF2-40B4-BE49-F238E27FC236}">
                <a16:creationId xmlns:a16="http://schemas.microsoft.com/office/drawing/2014/main" id="{27505A94-0C03-4359-89A9-78CD00221C69}"/>
              </a:ext>
            </a:extLst>
          </p:cNvPr>
          <p:cNvSpPr txBox="1"/>
          <p:nvPr/>
        </p:nvSpPr>
        <p:spPr>
          <a:xfrm>
            <a:off x="1962975" y="182191"/>
            <a:ext cx="10229026"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endParaRPr lang="es-EC" sz="1800" dirty="0">
              <a:solidFill>
                <a:schemeClr val="bg1"/>
              </a:solidFill>
              <a:latin typeface="Gotham Bold" panose="02000803030000020004" pitchFamily="2" charset="0"/>
            </a:endParaRPr>
          </a:p>
        </p:txBody>
      </p:sp>
      <p:pic>
        <p:nvPicPr>
          <p:cNvPr id="10" name="Imagen 9" descr="Tabla&#10;&#10;Descripción generada automáticamente">
            <a:extLst>
              <a:ext uri="{FF2B5EF4-FFF2-40B4-BE49-F238E27FC236}">
                <a16:creationId xmlns:a16="http://schemas.microsoft.com/office/drawing/2014/main" id="{F987264B-695E-74E7-3508-C8B496771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389" y="1178541"/>
            <a:ext cx="5439266" cy="4620523"/>
          </a:xfrm>
          <a:prstGeom prst="rect">
            <a:avLst/>
          </a:prstGeom>
        </p:spPr>
      </p:pic>
      <p:sp>
        <p:nvSpPr>
          <p:cNvPr id="8" name="CuadroTexto 7">
            <a:extLst>
              <a:ext uri="{FF2B5EF4-FFF2-40B4-BE49-F238E27FC236}">
                <a16:creationId xmlns:a16="http://schemas.microsoft.com/office/drawing/2014/main" id="{F90A3B2A-A98F-F5C5-2270-AC403D2F8C4D}"/>
              </a:ext>
            </a:extLst>
          </p:cNvPr>
          <p:cNvSpPr txBox="1"/>
          <p:nvPr/>
        </p:nvSpPr>
        <p:spPr>
          <a:xfrm>
            <a:off x="7077487" y="2237977"/>
            <a:ext cx="4477731"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1600" dirty="0"/>
              <a:t>Llegada de visitantes no residentes, por vía aérea y terminales terrestres:</a:t>
            </a:r>
          </a:p>
          <a:p>
            <a:endParaRPr lang="es-EC" sz="1600" dirty="0"/>
          </a:p>
          <a:p>
            <a:r>
              <a:rPr lang="es-EC" sz="1600" dirty="0"/>
              <a:t>2021.- 46.692</a:t>
            </a:r>
          </a:p>
          <a:p>
            <a:r>
              <a:rPr lang="es-EC" sz="1600" dirty="0"/>
              <a:t>2022.- 83.294</a:t>
            </a:r>
          </a:p>
          <a:p>
            <a:endParaRPr lang="es-EC" sz="1600" dirty="0"/>
          </a:p>
          <a:p>
            <a:r>
              <a:rPr lang="es-EC" sz="1600" dirty="0"/>
              <a:t>178% de incremente en 2022 respecto de 2021</a:t>
            </a:r>
          </a:p>
        </p:txBody>
      </p:sp>
    </p:spTree>
    <p:extLst>
      <p:ext uri="{BB962C8B-B14F-4D97-AF65-F5344CB8AC3E}">
        <p14:creationId xmlns:p14="http://schemas.microsoft.com/office/powerpoint/2010/main" val="3163189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017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CuadroTexto"/>
          <p:cNvSpPr txBox="1"/>
          <p:nvPr/>
        </p:nvSpPr>
        <p:spPr>
          <a:xfrm>
            <a:off x="6096000" y="1475079"/>
            <a:ext cx="3527116" cy="400110"/>
          </a:xfrm>
          <a:prstGeom prst="rect">
            <a:avLst/>
          </a:prstGeom>
          <a:noFill/>
        </p:spPr>
        <p:txBody>
          <a:bodyPr wrap="square" rtlCol="0">
            <a:spAutoFit/>
          </a:bodyPr>
          <a:lstStyle/>
          <a:p>
            <a:endParaRPr lang="es-EC" sz="2000" dirty="0">
              <a:solidFill>
                <a:schemeClr val="tx2"/>
              </a:solidFill>
            </a:endParaRPr>
          </a:p>
        </p:txBody>
      </p:sp>
      <p:sp>
        <p:nvSpPr>
          <p:cNvPr id="2" name="1 CuadroTexto"/>
          <p:cNvSpPr txBox="1"/>
          <p:nvPr/>
        </p:nvSpPr>
        <p:spPr>
          <a:xfrm>
            <a:off x="2176876" y="593368"/>
            <a:ext cx="1794039" cy="369332"/>
          </a:xfrm>
          <a:prstGeom prst="rect">
            <a:avLst/>
          </a:prstGeom>
          <a:noFill/>
        </p:spPr>
        <p:txBody>
          <a:bodyPr wrap="none" rtlCol="0">
            <a:spAutoFit/>
          </a:bodyPr>
          <a:lstStyle/>
          <a:p>
            <a:r>
              <a:rPr lang="es-EC" dirty="0">
                <a:solidFill>
                  <a:srgbClr val="EB4113"/>
                </a:solidFill>
                <a:latin typeface="Gotham Bold" panose="02000803030000020004" pitchFamily="2" charset="0"/>
              </a:rPr>
              <a:t>Datos Generales </a:t>
            </a:r>
          </a:p>
        </p:txBody>
      </p:sp>
      <p:sp>
        <p:nvSpPr>
          <p:cNvPr id="13" name="Rectángulo 12">
            <a:extLst>
              <a:ext uri="{FF2B5EF4-FFF2-40B4-BE49-F238E27FC236}">
                <a16:creationId xmlns:a16="http://schemas.microsoft.com/office/drawing/2014/main" id="{3A76DAE3-B3A1-43DE-A48C-C262D7814F1C}"/>
              </a:ext>
            </a:extLst>
          </p:cNvPr>
          <p:cNvSpPr/>
          <p:nvPr/>
        </p:nvSpPr>
        <p:spPr>
          <a:xfrm>
            <a:off x="4959974" y="617334"/>
            <a:ext cx="7232026" cy="351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14" name="2 Rectángulo"/>
          <p:cNvSpPr/>
          <p:nvPr/>
        </p:nvSpPr>
        <p:spPr>
          <a:xfrm>
            <a:off x="4959975" y="608286"/>
            <a:ext cx="7232026" cy="369332"/>
          </a:xfrm>
          <a:prstGeom prst="rect">
            <a:avLst/>
          </a:prstGeom>
        </p:spPr>
        <p:txBody>
          <a:bodyPr wrap="square">
            <a:spAutoFit/>
          </a:bodyPr>
          <a:lstStyle/>
          <a:p>
            <a:pPr lvl="1"/>
            <a:r>
              <a:rPr lang="es-EC" dirty="0">
                <a:solidFill>
                  <a:schemeClr val="bg1"/>
                </a:solidFill>
                <a:latin typeface="Gotham Bold" panose="02000803030000020004" pitchFamily="2" charset="0"/>
              </a:rPr>
              <a:t>Recorridos realizados por Quito Turismo</a:t>
            </a:r>
          </a:p>
        </p:txBody>
      </p:sp>
      <p:sp>
        <p:nvSpPr>
          <p:cNvPr id="15" name="Rectángulo 14"/>
          <p:cNvSpPr/>
          <p:nvPr/>
        </p:nvSpPr>
        <p:spPr>
          <a:xfrm>
            <a:off x="4143702" y="5788868"/>
            <a:ext cx="3904595" cy="253916"/>
          </a:xfrm>
          <a:prstGeom prst="rect">
            <a:avLst/>
          </a:prstGeom>
        </p:spPr>
        <p:txBody>
          <a:bodyPr wrap="none">
            <a:spAutoFit/>
          </a:bodyPr>
          <a:lstStyle/>
          <a:p>
            <a:r>
              <a:rPr lang="es-EC" sz="1050" spc="30" dirty="0">
                <a:solidFill>
                  <a:schemeClr val="accent1">
                    <a:lumMod val="75000"/>
                  </a:schemeClr>
                </a:solidFill>
                <a:latin typeface="Century Gothic" panose="020B0502020202020204" pitchFamily="34" charset="0"/>
              </a:rPr>
              <a:t>Fuente: Dirección de Desarrollo – Quito Turismo, 2022</a:t>
            </a:r>
          </a:p>
        </p:txBody>
      </p:sp>
      <p:pic>
        <p:nvPicPr>
          <p:cNvPr id="22" name="Imagen 21" descr="Logotipo&#10;&#10;Descripción generada automáticamente">
            <a:extLst>
              <a:ext uri="{FF2B5EF4-FFF2-40B4-BE49-F238E27FC236}">
                <a16:creationId xmlns:a16="http://schemas.microsoft.com/office/drawing/2014/main" id="{EF7C1A99-898C-457D-A1E4-7A2868FB56B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7" name="11 CuadroTexto">
            <a:extLst>
              <a:ext uri="{FF2B5EF4-FFF2-40B4-BE49-F238E27FC236}">
                <a16:creationId xmlns:a16="http://schemas.microsoft.com/office/drawing/2014/main" id="{09C37E9A-9F70-84D5-8022-9CA7553201A5}"/>
              </a:ext>
            </a:extLst>
          </p:cNvPr>
          <p:cNvSpPr txBox="1"/>
          <p:nvPr/>
        </p:nvSpPr>
        <p:spPr>
          <a:xfrm>
            <a:off x="6096000" y="1475079"/>
            <a:ext cx="3527116" cy="400110"/>
          </a:xfrm>
          <a:prstGeom prst="rect">
            <a:avLst/>
          </a:prstGeom>
          <a:noFill/>
        </p:spPr>
        <p:txBody>
          <a:bodyPr wrap="square" rtlCol="0">
            <a:spAutoFit/>
          </a:bodyPr>
          <a:lstStyle/>
          <a:p>
            <a:endParaRPr lang="es-EC" sz="2000" dirty="0">
              <a:solidFill>
                <a:schemeClr val="tx2"/>
              </a:solidFill>
            </a:endParaRPr>
          </a:p>
        </p:txBody>
      </p:sp>
      <p:sp>
        <p:nvSpPr>
          <p:cNvPr id="20" name="CuadroTexto 19">
            <a:extLst>
              <a:ext uri="{FF2B5EF4-FFF2-40B4-BE49-F238E27FC236}">
                <a16:creationId xmlns:a16="http://schemas.microsoft.com/office/drawing/2014/main" id="{3FC16D29-9E4B-CF87-BE03-E7EC8805BEFC}"/>
              </a:ext>
            </a:extLst>
          </p:cNvPr>
          <p:cNvSpPr txBox="1"/>
          <p:nvPr/>
        </p:nvSpPr>
        <p:spPr>
          <a:xfrm>
            <a:off x="460302" y="1629750"/>
            <a:ext cx="10857054" cy="307777"/>
          </a:xfrm>
          <a:prstGeom prst="rect">
            <a:avLst/>
          </a:prstGeom>
          <a:noFill/>
        </p:spPr>
        <p:txBody>
          <a:bodyPr wrap="square" rtlCol="0">
            <a:spAutoFit/>
          </a:bodyPr>
          <a:lstStyle/>
          <a:p>
            <a:pPr algn="just"/>
            <a:r>
              <a:rPr lang="es-MX" sz="1400" dirty="0">
                <a:solidFill>
                  <a:schemeClr val="accent1"/>
                </a:solidFill>
                <a:latin typeface="Century Gothic" panose="020B0502020202020204" pitchFamily="34" charset="0"/>
              </a:rPr>
              <a:t>El día sábado 21 de mayo del 2022, se realizó 1 ruta turística con la siguiente temáticas:</a:t>
            </a:r>
            <a:endParaRPr lang="es-EC" sz="1400" dirty="0">
              <a:solidFill>
                <a:schemeClr val="accent5">
                  <a:lumMod val="75000"/>
                </a:schemeClr>
              </a:solidFill>
              <a:latin typeface="Century Gothic" panose="020B0502020202020204" pitchFamily="34" charset="0"/>
            </a:endParaRPr>
          </a:p>
        </p:txBody>
      </p:sp>
      <p:sp>
        <p:nvSpPr>
          <p:cNvPr id="21" name="2 Rectángulo">
            <a:extLst>
              <a:ext uri="{FF2B5EF4-FFF2-40B4-BE49-F238E27FC236}">
                <a16:creationId xmlns:a16="http://schemas.microsoft.com/office/drawing/2014/main" id="{6295B168-BFCF-6B8C-A6A7-3CEF6BB8B28F}"/>
              </a:ext>
            </a:extLst>
          </p:cNvPr>
          <p:cNvSpPr/>
          <p:nvPr/>
        </p:nvSpPr>
        <p:spPr>
          <a:xfrm>
            <a:off x="3064094" y="1208446"/>
            <a:ext cx="5114193" cy="307777"/>
          </a:xfrm>
          <a:prstGeom prst="rect">
            <a:avLst/>
          </a:prstGeom>
        </p:spPr>
        <p:txBody>
          <a:bodyPr wrap="square">
            <a:spAutoFit/>
          </a:bodyPr>
          <a:lstStyle/>
          <a:p>
            <a:pPr algn="ctr"/>
            <a:r>
              <a:rPr lang="es-EC" sz="1400" b="1" dirty="0">
                <a:solidFill>
                  <a:schemeClr val="accent5">
                    <a:lumMod val="75000"/>
                  </a:schemeClr>
                </a:solidFill>
                <a:latin typeface="Century Gothic" panose="020B0502020202020204" pitchFamily="34" charset="0"/>
              </a:rPr>
              <a:t>RECORRIDOS TURÍSTICOS DE QUITO TURISMO</a:t>
            </a:r>
          </a:p>
        </p:txBody>
      </p:sp>
      <p:graphicFrame>
        <p:nvGraphicFramePr>
          <p:cNvPr id="23" name="Tabla 22">
            <a:extLst>
              <a:ext uri="{FF2B5EF4-FFF2-40B4-BE49-F238E27FC236}">
                <a16:creationId xmlns:a16="http://schemas.microsoft.com/office/drawing/2014/main" id="{CC128A69-03D1-EF5E-2D35-CFED826BE3A7}"/>
              </a:ext>
            </a:extLst>
          </p:cNvPr>
          <p:cNvGraphicFramePr>
            <a:graphicFrameLocks noGrp="1"/>
          </p:cNvGraphicFramePr>
          <p:nvPr/>
        </p:nvGraphicFramePr>
        <p:xfrm>
          <a:off x="1115642" y="2965203"/>
          <a:ext cx="9646144" cy="1491208"/>
        </p:xfrm>
        <a:graphic>
          <a:graphicData uri="http://schemas.openxmlformats.org/drawingml/2006/table">
            <a:tbl>
              <a:tblPr>
                <a:tableStyleId>{5C22544A-7EE6-4342-B048-85BDC9FD1C3A}</a:tableStyleId>
              </a:tblPr>
              <a:tblGrid>
                <a:gridCol w="3238204">
                  <a:extLst>
                    <a:ext uri="{9D8B030D-6E8A-4147-A177-3AD203B41FA5}">
                      <a16:colId xmlns:a16="http://schemas.microsoft.com/office/drawing/2014/main" val="509538825"/>
                    </a:ext>
                  </a:extLst>
                </a:gridCol>
                <a:gridCol w="2162831">
                  <a:extLst>
                    <a:ext uri="{9D8B030D-6E8A-4147-A177-3AD203B41FA5}">
                      <a16:colId xmlns:a16="http://schemas.microsoft.com/office/drawing/2014/main" val="4085576699"/>
                    </a:ext>
                  </a:extLst>
                </a:gridCol>
                <a:gridCol w="918297">
                  <a:extLst>
                    <a:ext uri="{9D8B030D-6E8A-4147-A177-3AD203B41FA5}">
                      <a16:colId xmlns:a16="http://schemas.microsoft.com/office/drawing/2014/main" val="929442736"/>
                    </a:ext>
                  </a:extLst>
                </a:gridCol>
                <a:gridCol w="906214">
                  <a:extLst>
                    <a:ext uri="{9D8B030D-6E8A-4147-A177-3AD203B41FA5}">
                      <a16:colId xmlns:a16="http://schemas.microsoft.com/office/drawing/2014/main" val="1929106193"/>
                    </a:ext>
                  </a:extLst>
                </a:gridCol>
                <a:gridCol w="1079401">
                  <a:extLst>
                    <a:ext uri="{9D8B030D-6E8A-4147-A177-3AD203B41FA5}">
                      <a16:colId xmlns:a16="http://schemas.microsoft.com/office/drawing/2014/main" val="393549210"/>
                    </a:ext>
                  </a:extLst>
                </a:gridCol>
                <a:gridCol w="1341197">
                  <a:extLst>
                    <a:ext uri="{9D8B030D-6E8A-4147-A177-3AD203B41FA5}">
                      <a16:colId xmlns:a16="http://schemas.microsoft.com/office/drawing/2014/main" val="1510728743"/>
                    </a:ext>
                  </a:extLst>
                </a:gridCol>
              </a:tblGrid>
              <a:tr h="889345">
                <a:tc>
                  <a:txBody>
                    <a:bodyPr/>
                    <a:lstStyle/>
                    <a:p>
                      <a:pPr algn="ctr" fontAlgn="ctr"/>
                      <a:r>
                        <a:rPr lang="es-EC" sz="1600" b="1" u="none" strike="noStrike" dirty="0">
                          <a:solidFill>
                            <a:schemeClr val="bg1"/>
                          </a:solidFill>
                          <a:effectLst/>
                          <a:latin typeface="+mn-lt"/>
                        </a:rPr>
                        <a:t>RUTA</a:t>
                      </a:r>
                      <a:endParaRPr lang="es-EC" sz="1600" b="1" i="0" u="none" strike="noStrike" dirty="0">
                        <a:solidFill>
                          <a:schemeClr val="bg1"/>
                        </a:solidFill>
                        <a:effectLst/>
                        <a:latin typeface="+mn-lt"/>
                      </a:endParaRPr>
                    </a:p>
                  </a:txBody>
                  <a:tcPr marL="9525" marR="9525" marT="9525" marB="0" anchor="ctr">
                    <a:solidFill>
                      <a:schemeClr val="accent1"/>
                    </a:solidFill>
                  </a:tcPr>
                </a:tc>
                <a:tc>
                  <a:txBody>
                    <a:bodyPr/>
                    <a:lstStyle/>
                    <a:p>
                      <a:pPr algn="ctr" fontAlgn="ctr"/>
                      <a:r>
                        <a:rPr lang="es-EC" sz="1600" b="1" u="none" strike="noStrike" dirty="0">
                          <a:solidFill>
                            <a:schemeClr val="bg1"/>
                          </a:solidFill>
                          <a:effectLst/>
                          <a:latin typeface="+mn-lt"/>
                        </a:rPr>
                        <a:t>FECHA</a:t>
                      </a:r>
                      <a:endParaRPr lang="es-EC" sz="1600" b="1" i="0" u="none" strike="noStrike" dirty="0">
                        <a:solidFill>
                          <a:schemeClr val="bg1"/>
                        </a:solidFill>
                        <a:effectLst/>
                        <a:latin typeface="+mn-lt"/>
                      </a:endParaRPr>
                    </a:p>
                  </a:txBody>
                  <a:tcPr marL="9525" marR="9525" marT="9525" marB="0" anchor="ctr">
                    <a:solidFill>
                      <a:schemeClr val="accent1"/>
                    </a:solidFill>
                  </a:tcPr>
                </a:tc>
                <a:tc>
                  <a:txBody>
                    <a:bodyPr/>
                    <a:lstStyle/>
                    <a:p>
                      <a:pPr algn="ctr" fontAlgn="ctr"/>
                      <a:r>
                        <a:rPr lang="es-EC" sz="1600" b="1" u="none" strike="noStrike" dirty="0">
                          <a:solidFill>
                            <a:schemeClr val="bg1"/>
                          </a:solidFill>
                          <a:effectLst/>
                          <a:latin typeface="+mn-lt"/>
                        </a:rPr>
                        <a:t>HORARIO</a:t>
                      </a:r>
                      <a:endParaRPr lang="es-EC" sz="1600" b="1" i="0" u="none" strike="noStrike" dirty="0">
                        <a:solidFill>
                          <a:schemeClr val="bg1"/>
                        </a:solidFill>
                        <a:effectLst/>
                        <a:latin typeface="+mn-lt"/>
                      </a:endParaRPr>
                    </a:p>
                  </a:txBody>
                  <a:tcPr marL="9525" marR="9525" marT="9525" marB="0" anchor="ctr">
                    <a:solidFill>
                      <a:schemeClr val="accent1"/>
                    </a:solidFill>
                  </a:tcPr>
                </a:tc>
                <a:tc>
                  <a:txBody>
                    <a:bodyPr/>
                    <a:lstStyle/>
                    <a:p>
                      <a:pPr algn="ctr" fontAlgn="ctr"/>
                      <a:r>
                        <a:rPr lang="es-EC" sz="1600" b="1" u="none" strike="noStrike" dirty="0">
                          <a:solidFill>
                            <a:schemeClr val="bg1"/>
                          </a:solidFill>
                          <a:effectLst/>
                          <a:latin typeface="+mn-lt"/>
                        </a:rPr>
                        <a:t>PAGADOS </a:t>
                      </a:r>
                      <a:endParaRPr lang="es-EC" sz="1600" b="1" i="0" u="none" strike="noStrike" dirty="0">
                        <a:solidFill>
                          <a:schemeClr val="bg1"/>
                        </a:solidFill>
                        <a:effectLst/>
                        <a:latin typeface="+mn-lt"/>
                      </a:endParaRPr>
                    </a:p>
                  </a:txBody>
                  <a:tcPr marL="9525" marR="9525" marT="9525" marB="0" anchor="ctr">
                    <a:solidFill>
                      <a:schemeClr val="accent1"/>
                    </a:solidFill>
                  </a:tcPr>
                </a:tc>
                <a:tc>
                  <a:txBody>
                    <a:bodyPr/>
                    <a:lstStyle/>
                    <a:p>
                      <a:pPr algn="ctr" fontAlgn="ctr"/>
                      <a:r>
                        <a:rPr lang="es-EC" sz="1600" b="1" u="none" strike="noStrike" dirty="0">
                          <a:solidFill>
                            <a:schemeClr val="bg1"/>
                          </a:solidFill>
                          <a:effectLst/>
                          <a:latin typeface="+mn-lt"/>
                        </a:rPr>
                        <a:t>ASISTENTES</a:t>
                      </a:r>
                      <a:endParaRPr lang="es-EC" sz="1600" b="1" i="0" u="none" strike="noStrike" dirty="0">
                        <a:solidFill>
                          <a:schemeClr val="bg1"/>
                        </a:solidFill>
                        <a:effectLst/>
                        <a:latin typeface="+mn-lt"/>
                      </a:endParaRPr>
                    </a:p>
                  </a:txBody>
                  <a:tcPr marL="9525" marR="9525" marT="9525" marB="0" anchor="ctr">
                    <a:solidFill>
                      <a:schemeClr val="accent1"/>
                    </a:solidFill>
                  </a:tcPr>
                </a:tc>
                <a:tc>
                  <a:txBody>
                    <a:bodyPr/>
                    <a:lstStyle/>
                    <a:p>
                      <a:pPr algn="ctr" fontAlgn="ctr"/>
                      <a:r>
                        <a:rPr lang="es-EC" sz="1600" b="1" u="none" strike="noStrike" dirty="0">
                          <a:solidFill>
                            <a:schemeClr val="bg1"/>
                          </a:solidFill>
                          <a:effectLst/>
                          <a:latin typeface="+mn-lt"/>
                        </a:rPr>
                        <a:t>PROMEDIO DE ASISTENCIA</a:t>
                      </a:r>
                      <a:endParaRPr lang="es-EC" sz="1600" b="1" i="0" u="none" strike="noStrike" dirty="0">
                        <a:solidFill>
                          <a:schemeClr val="bg1"/>
                        </a:solidFill>
                        <a:effectLst/>
                        <a:latin typeface="+mn-lt"/>
                      </a:endParaRPr>
                    </a:p>
                  </a:txBody>
                  <a:tcPr marL="9525" marR="9525" marT="9525" marB="0" anchor="ctr">
                    <a:solidFill>
                      <a:schemeClr val="accent1"/>
                    </a:solidFill>
                  </a:tcPr>
                </a:tc>
                <a:extLst>
                  <a:ext uri="{0D108BD9-81ED-4DB2-BD59-A6C34878D82A}">
                    <a16:rowId xmlns:a16="http://schemas.microsoft.com/office/drawing/2014/main" val="453661413"/>
                  </a:ext>
                </a:extLst>
              </a:tr>
              <a:tr h="601863">
                <a:tc>
                  <a:txBody>
                    <a:bodyPr/>
                    <a:lstStyle/>
                    <a:p>
                      <a:pPr algn="ctr" fontAlgn="ctr"/>
                      <a:r>
                        <a:rPr lang="es-EC" sz="1600" u="none" strike="noStrike" dirty="0">
                          <a:effectLst/>
                          <a:latin typeface="+mn-lt"/>
                        </a:rPr>
                        <a:t>Ruta Un Hallazgo Inesperado </a:t>
                      </a:r>
                    </a:p>
                  </a:txBody>
                  <a:tcPr marL="9525" marR="9525" marT="9525" marB="0" anchor="ctr"/>
                </a:tc>
                <a:tc>
                  <a:txBody>
                    <a:bodyPr/>
                    <a:lstStyle/>
                    <a:p>
                      <a:pPr algn="ctr" fontAlgn="ctr"/>
                      <a:r>
                        <a:rPr lang="es-EC" sz="1600" u="none" strike="noStrike" dirty="0">
                          <a:effectLst/>
                          <a:latin typeface="+mn-lt"/>
                        </a:rPr>
                        <a:t>Sábado 21 de Mayo</a:t>
                      </a:r>
                      <a:endParaRPr lang="es-EC" sz="1600" b="0" i="0" u="none" strike="noStrike" dirty="0">
                        <a:solidFill>
                          <a:srgbClr val="000000"/>
                        </a:solidFill>
                        <a:effectLst/>
                        <a:latin typeface="+mn-lt"/>
                      </a:endParaRPr>
                    </a:p>
                  </a:txBody>
                  <a:tcPr marL="9525" marR="9525" marT="9525" marB="0" anchor="ctr"/>
                </a:tc>
                <a:tc>
                  <a:txBody>
                    <a:bodyPr/>
                    <a:lstStyle/>
                    <a:p>
                      <a:pPr algn="ctr" fontAlgn="ctr"/>
                      <a:r>
                        <a:rPr lang="es-EC" sz="1600" u="none" strike="noStrike" dirty="0">
                          <a:effectLst/>
                          <a:latin typeface="+mn-lt"/>
                        </a:rPr>
                        <a:t>10h00-13h00</a:t>
                      </a:r>
                      <a:endParaRPr lang="es-EC" sz="1600" b="0" i="0" u="none" strike="noStrike" dirty="0">
                        <a:solidFill>
                          <a:srgbClr val="000000"/>
                        </a:solidFill>
                        <a:effectLst/>
                        <a:latin typeface="+mn-lt"/>
                      </a:endParaRPr>
                    </a:p>
                  </a:txBody>
                  <a:tcPr marL="9525" marR="9525" marT="9525" marB="0" anchor="ctr"/>
                </a:tc>
                <a:tc>
                  <a:txBody>
                    <a:bodyPr/>
                    <a:lstStyle/>
                    <a:p>
                      <a:pPr algn="ctr" fontAlgn="ctr"/>
                      <a:r>
                        <a:rPr lang="es-EC" sz="1600" u="none" strike="noStrike" dirty="0">
                          <a:effectLst/>
                          <a:latin typeface="+mn-lt"/>
                        </a:rPr>
                        <a:t>17</a:t>
                      </a:r>
                      <a:endParaRPr lang="es-EC" sz="1600" b="0" i="0" u="none" strike="noStrike" dirty="0">
                        <a:solidFill>
                          <a:srgbClr val="000000"/>
                        </a:solidFill>
                        <a:effectLst/>
                        <a:latin typeface="+mn-lt"/>
                      </a:endParaRPr>
                    </a:p>
                  </a:txBody>
                  <a:tcPr marL="9525" marR="9525" marT="9525" marB="0" anchor="ctr"/>
                </a:tc>
                <a:tc>
                  <a:txBody>
                    <a:bodyPr/>
                    <a:lstStyle/>
                    <a:p>
                      <a:pPr algn="ctr" fontAlgn="ctr"/>
                      <a:r>
                        <a:rPr lang="es-EC" sz="1600" b="0" i="0" u="none" strike="noStrike" dirty="0">
                          <a:solidFill>
                            <a:srgbClr val="000000"/>
                          </a:solidFill>
                          <a:effectLst/>
                          <a:latin typeface="+mn-lt"/>
                        </a:rPr>
                        <a:t>17</a:t>
                      </a:r>
                    </a:p>
                  </a:txBody>
                  <a:tcPr marL="9525" marR="9525" marT="9525" marB="0" anchor="ctr"/>
                </a:tc>
                <a:tc>
                  <a:txBody>
                    <a:bodyPr/>
                    <a:lstStyle/>
                    <a:p>
                      <a:pPr algn="ctr" fontAlgn="ctr"/>
                      <a:r>
                        <a:rPr lang="es-EC" sz="1600" u="none" strike="noStrike" dirty="0">
                          <a:effectLst/>
                          <a:latin typeface="+mn-lt"/>
                        </a:rPr>
                        <a:t>100%</a:t>
                      </a:r>
                      <a:endParaRPr lang="es-EC"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903751972"/>
                  </a:ext>
                </a:extLst>
              </a:tr>
            </a:tbl>
          </a:graphicData>
        </a:graphic>
      </p:graphicFrame>
      <p:sp>
        <p:nvSpPr>
          <p:cNvPr id="18" name="CuadroTexto 17">
            <a:extLst>
              <a:ext uri="{FF2B5EF4-FFF2-40B4-BE49-F238E27FC236}">
                <a16:creationId xmlns:a16="http://schemas.microsoft.com/office/drawing/2014/main" id="{4C306290-974B-0538-6B3F-3409FB0B1C5B}"/>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spTree>
    <p:extLst>
      <p:ext uri="{BB962C8B-B14F-4D97-AF65-F5344CB8AC3E}">
        <p14:creationId xmlns:p14="http://schemas.microsoft.com/office/powerpoint/2010/main" val="76280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A76DAE3-B3A1-43DE-A48C-C262D7814F1C}"/>
              </a:ext>
            </a:extLst>
          </p:cNvPr>
          <p:cNvSpPr/>
          <p:nvPr/>
        </p:nvSpPr>
        <p:spPr>
          <a:xfrm>
            <a:off x="5588000" y="617333"/>
            <a:ext cx="6604000" cy="308497"/>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dirty="0">
                <a:solidFill>
                  <a:schemeClr val="bg1"/>
                </a:solidFill>
                <a:latin typeface="Gotham Bold" panose="02000803030000020004" pitchFamily="2" charset="0"/>
              </a:rPr>
              <a:t>QUITO ETERNO </a:t>
            </a:r>
          </a:p>
        </p:txBody>
      </p:sp>
      <p:sp>
        <p:nvSpPr>
          <p:cNvPr id="13" name="CuadroTexto 12">
            <a:extLst>
              <a:ext uri="{FF2B5EF4-FFF2-40B4-BE49-F238E27FC236}">
                <a16:creationId xmlns:a16="http://schemas.microsoft.com/office/drawing/2014/main" id="{5A28D9E1-F342-41C4-B48D-784C52C64490}"/>
              </a:ext>
            </a:extLst>
          </p:cNvPr>
          <p:cNvSpPr txBox="1"/>
          <p:nvPr/>
        </p:nvSpPr>
        <p:spPr>
          <a:xfrm>
            <a:off x="1583703" y="602664"/>
            <a:ext cx="5474641"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COLECTIVOS </a:t>
            </a:r>
          </a:p>
          <a:p>
            <a:pPr lvl="0" algn="l"/>
            <a:endParaRPr lang="es-EC" sz="1800" dirty="0">
              <a:solidFill>
                <a:srgbClr val="EB4113"/>
              </a:solidFill>
              <a:latin typeface="Gotham Bold" panose="02000803030000020004" pitchFamily="2" charset="0"/>
            </a:endParaRPr>
          </a:p>
        </p:txBody>
      </p:sp>
      <p:sp>
        <p:nvSpPr>
          <p:cNvPr id="3" name="2 Rectángulo"/>
          <p:cNvSpPr/>
          <p:nvPr/>
        </p:nvSpPr>
        <p:spPr>
          <a:xfrm>
            <a:off x="1605987" y="6462935"/>
            <a:ext cx="4490012" cy="253916"/>
          </a:xfrm>
          <a:prstGeom prst="rect">
            <a:avLst/>
          </a:prstGeom>
        </p:spPr>
        <p:txBody>
          <a:bodyPr wrap="none">
            <a:spAutoFit/>
          </a:bodyPr>
          <a:lstStyle/>
          <a:p>
            <a:r>
              <a:rPr lang="es-EC" sz="1050" spc="30" dirty="0">
                <a:solidFill>
                  <a:schemeClr val="accent1">
                    <a:lumMod val="75000"/>
                  </a:schemeClr>
                </a:solidFill>
                <a:latin typeface="Century Gothic" panose="020B0502020202020204" pitchFamily="34" charset="0"/>
              </a:rPr>
              <a:t>Fuente: Quito Eterno / Dir. De Mercadeo – Quito Turismo - 2022</a:t>
            </a:r>
          </a:p>
        </p:txBody>
      </p:sp>
      <p:pic>
        <p:nvPicPr>
          <p:cNvPr id="20" name="Imagen 19" descr="Logotipo&#10;&#10;Descripción generada automáticamente">
            <a:extLst>
              <a:ext uri="{FF2B5EF4-FFF2-40B4-BE49-F238E27FC236}">
                <a16:creationId xmlns:a16="http://schemas.microsoft.com/office/drawing/2014/main" id="{997CD21D-6F15-4711-9380-85A7F2E41B0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2" name="1 Rectángulo">
            <a:extLst>
              <a:ext uri="{FF2B5EF4-FFF2-40B4-BE49-F238E27FC236}">
                <a16:creationId xmlns:a16="http://schemas.microsoft.com/office/drawing/2014/main" id="{C97E42FD-A62E-4AB7-8853-5F1FD885A5BB}"/>
              </a:ext>
            </a:extLst>
          </p:cNvPr>
          <p:cNvSpPr/>
          <p:nvPr/>
        </p:nvSpPr>
        <p:spPr>
          <a:xfrm>
            <a:off x="1234553" y="4962687"/>
            <a:ext cx="10169826" cy="1200329"/>
          </a:xfrm>
          <a:prstGeom prst="rect">
            <a:avLst/>
          </a:prstGeom>
        </p:spPr>
        <p:txBody>
          <a:bodyPr wrap="square">
            <a:spAutoFit/>
          </a:bodyPr>
          <a:lstStyle/>
          <a:p>
            <a:pPr marL="285750" lvl="1" indent="-285750" algn="just" eaLnBrk="1" fontAlgn="auto" hangingPunct="1">
              <a:lnSpc>
                <a:spcPct val="90000"/>
              </a:lnSpc>
              <a:spcBef>
                <a:spcPts val="0"/>
              </a:spcBef>
              <a:spcAft>
                <a:spcPts val="0"/>
              </a:spcAft>
              <a:buFont typeface="Arial" pitchFamily="34" charset="0"/>
              <a:buChar char="•"/>
              <a:defRPr/>
            </a:pPr>
            <a:r>
              <a:rPr lang="es-EC" sz="1600" spc="30" dirty="0">
                <a:solidFill>
                  <a:schemeClr val="accent1">
                    <a:lumMod val="75000"/>
                  </a:schemeClr>
                </a:solidFill>
                <a:latin typeface="Century Gothic" panose="020B0502020202020204" pitchFamily="34" charset="0"/>
              </a:rPr>
              <a:t>80 personas participaron en un solo recorrido organizados por Quito Eterno durante el feriado del 24 de mayo en la “</a:t>
            </a:r>
            <a:r>
              <a:rPr lang="es-EC" sz="1600" b="1" i="1" spc="30" dirty="0">
                <a:solidFill>
                  <a:schemeClr val="accent1">
                    <a:lumMod val="75000"/>
                  </a:schemeClr>
                </a:solidFill>
                <a:latin typeface="Century Gothic" panose="020B0502020202020204" pitchFamily="34" charset="0"/>
              </a:rPr>
              <a:t>Ruta Las Otras Historias de la Batalla” </a:t>
            </a:r>
          </a:p>
          <a:p>
            <a:pPr marL="285750" lvl="1" indent="-285750" algn="just" eaLnBrk="1" fontAlgn="auto" hangingPunct="1">
              <a:lnSpc>
                <a:spcPct val="90000"/>
              </a:lnSpc>
              <a:spcBef>
                <a:spcPts val="0"/>
              </a:spcBef>
              <a:spcAft>
                <a:spcPts val="0"/>
              </a:spcAft>
              <a:buFont typeface="Arial" pitchFamily="34" charset="0"/>
              <a:buChar char="•"/>
              <a:defRPr/>
            </a:pPr>
            <a:r>
              <a:rPr lang="es-EC" sz="1600" spc="30" dirty="0">
                <a:solidFill>
                  <a:schemeClr val="accent1">
                    <a:lumMod val="75000"/>
                  </a:schemeClr>
                </a:solidFill>
                <a:latin typeface="Century Gothic" panose="020B0502020202020204" pitchFamily="34" charset="0"/>
              </a:rPr>
              <a:t>Tarifa Promedio $15,00</a:t>
            </a:r>
          </a:p>
          <a:p>
            <a:pPr marL="285750" lvl="1" indent="-285750" algn="just" eaLnBrk="1" fontAlgn="auto" hangingPunct="1">
              <a:lnSpc>
                <a:spcPct val="90000"/>
              </a:lnSpc>
              <a:spcBef>
                <a:spcPts val="0"/>
              </a:spcBef>
              <a:spcAft>
                <a:spcPts val="0"/>
              </a:spcAft>
              <a:buFont typeface="Arial" pitchFamily="34" charset="0"/>
              <a:buChar char="•"/>
              <a:defRPr/>
            </a:pPr>
            <a:r>
              <a:rPr lang="es-EC" sz="1600" spc="30" dirty="0">
                <a:solidFill>
                  <a:schemeClr val="accent1">
                    <a:lumMod val="75000"/>
                  </a:schemeClr>
                </a:solidFill>
                <a:latin typeface="Century Gothic" panose="020B0502020202020204" pitchFamily="34" charset="0"/>
              </a:rPr>
              <a:t>Ingreso económico estimado $ 1.200,00</a:t>
            </a:r>
          </a:p>
          <a:p>
            <a:pPr marL="285750" lvl="1" indent="-285750" algn="just" eaLnBrk="1" fontAlgn="auto" hangingPunct="1">
              <a:lnSpc>
                <a:spcPct val="90000"/>
              </a:lnSpc>
              <a:spcBef>
                <a:spcPts val="0"/>
              </a:spcBef>
              <a:spcAft>
                <a:spcPts val="0"/>
              </a:spcAft>
              <a:buFont typeface="Arial" pitchFamily="34" charset="0"/>
              <a:buChar char="•"/>
              <a:defRPr/>
            </a:pPr>
            <a:endParaRPr lang="es-EC" sz="1600" spc="30" dirty="0">
              <a:solidFill>
                <a:schemeClr val="accent1">
                  <a:lumMod val="75000"/>
                </a:schemeClr>
              </a:solidFill>
              <a:latin typeface="Century Gothic" panose="020B0502020202020204" pitchFamily="34" charset="0"/>
            </a:endParaRPr>
          </a:p>
        </p:txBody>
      </p:sp>
      <p:sp>
        <p:nvSpPr>
          <p:cNvPr id="14" name="CuadroTexto 13">
            <a:extLst>
              <a:ext uri="{FF2B5EF4-FFF2-40B4-BE49-F238E27FC236}">
                <a16:creationId xmlns:a16="http://schemas.microsoft.com/office/drawing/2014/main" id="{F8D9DB05-6DFE-4A15-ADDD-2C548132DF14}"/>
              </a:ext>
            </a:extLst>
          </p:cNvPr>
          <p:cNvSpPr txBox="1"/>
          <p:nvPr/>
        </p:nvSpPr>
        <p:spPr>
          <a:xfrm>
            <a:off x="1886693" y="14952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graphicFrame>
        <p:nvGraphicFramePr>
          <p:cNvPr id="9" name="Gráfico 8">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777633747"/>
              </p:ext>
            </p:extLst>
          </p:nvPr>
        </p:nvGraphicFramePr>
        <p:xfrm>
          <a:off x="3046819" y="1231880"/>
          <a:ext cx="5843181" cy="34480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196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A76DAE3-B3A1-43DE-A48C-C262D7814F1C}"/>
              </a:ext>
            </a:extLst>
          </p:cNvPr>
          <p:cNvSpPr/>
          <p:nvPr/>
        </p:nvSpPr>
        <p:spPr>
          <a:xfrm>
            <a:off x="5768181" y="617333"/>
            <a:ext cx="6423819" cy="308497"/>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C" dirty="0">
                <a:solidFill>
                  <a:schemeClr val="bg1"/>
                </a:solidFill>
                <a:latin typeface="Gotham Bold" panose="02000803030000020004" pitchFamily="2" charset="0"/>
              </a:rPr>
              <a:t>RECORRIDOS TURÍSTICOS</a:t>
            </a:r>
          </a:p>
        </p:txBody>
      </p:sp>
      <p:sp>
        <p:nvSpPr>
          <p:cNvPr id="3" name="2 Rectángulo"/>
          <p:cNvSpPr/>
          <p:nvPr/>
        </p:nvSpPr>
        <p:spPr>
          <a:xfrm>
            <a:off x="981138" y="6446841"/>
            <a:ext cx="4598695" cy="253916"/>
          </a:xfrm>
          <a:prstGeom prst="rect">
            <a:avLst/>
          </a:prstGeom>
        </p:spPr>
        <p:txBody>
          <a:bodyPr wrap="none">
            <a:spAutoFit/>
          </a:bodyPr>
          <a:lstStyle/>
          <a:p>
            <a:r>
              <a:rPr lang="es-EC" sz="1050" spc="30" dirty="0">
                <a:solidFill>
                  <a:schemeClr val="accent1">
                    <a:lumMod val="75000"/>
                  </a:schemeClr>
                </a:solidFill>
                <a:latin typeface="Century Gothic" panose="020B0502020202020204" pitchFamily="34" charset="0"/>
              </a:rPr>
              <a:t>Fuente: Quito Tour Bus / Dir. De Mercadeo – Quito Turismo - 2022</a:t>
            </a:r>
          </a:p>
        </p:txBody>
      </p:sp>
      <p:pic>
        <p:nvPicPr>
          <p:cNvPr id="12" name="Imagen 11" descr="Logotipo&#10;&#10;Descripción generada automáticamente">
            <a:extLst>
              <a:ext uri="{FF2B5EF4-FFF2-40B4-BE49-F238E27FC236}">
                <a16:creationId xmlns:a16="http://schemas.microsoft.com/office/drawing/2014/main" id="{FD1BD0F8-4812-4BA6-8FB1-EA79CD139A3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0" name="CuadroTexto 9">
            <a:extLst>
              <a:ext uri="{FF2B5EF4-FFF2-40B4-BE49-F238E27FC236}">
                <a16:creationId xmlns:a16="http://schemas.microsoft.com/office/drawing/2014/main" id="{FF2AB304-AE79-4E5F-92A6-4F5D23FCDEFA}"/>
              </a:ext>
            </a:extLst>
          </p:cNvPr>
          <p:cNvSpPr txBox="1"/>
          <p:nvPr/>
        </p:nvSpPr>
        <p:spPr>
          <a:xfrm>
            <a:off x="1583703" y="602664"/>
            <a:ext cx="5474641" cy="646331"/>
          </a:xfrm>
          <a:prstGeom prst="rect">
            <a:avLst/>
          </a:prstGeom>
          <a:noFill/>
        </p:spPr>
        <p:txBody>
          <a:bodyPr wrap="square">
            <a:spAutoFit/>
          </a:bodyPr>
          <a:lstStyle/>
          <a:p>
            <a:r>
              <a:rPr lang="es-EC" dirty="0">
                <a:solidFill>
                  <a:srgbClr val="EB4113"/>
                </a:solidFill>
                <a:latin typeface="Gotham Bold" panose="02000803030000020004" pitchFamily="2" charset="0"/>
              </a:rPr>
              <a:t>Datos Estadísticos  QUITO TOUR BUS</a:t>
            </a:r>
          </a:p>
          <a:p>
            <a:pPr lvl="0" algn="l"/>
            <a:endParaRPr lang="es-EC" sz="1800" dirty="0">
              <a:solidFill>
                <a:srgbClr val="EB4113"/>
              </a:solidFill>
              <a:latin typeface="Gotham Bold" panose="02000803030000020004" pitchFamily="2" charset="0"/>
            </a:endParaRPr>
          </a:p>
        </p:txBody>
      </p:sp>
      <p:sp>
        <p:nvSpPr>
          <p:cNvPr id="16" name="CuadroTexto 15">
            <a:extLst>
              <a:ext uri="{FF2B5EF4-FFF2-40B4-BE49-F238E27FC236}">
                <a16:creationId xmlns:a16="http://schemas.microsoft.com/office/drawing/2014/main" id="{A4B61027-0F04-4A67-BBB7-F0BE7B69A3A6}"/>
              </a:ext>
            </a:extLst>
          </p:cNvPr>
          <p:cNvSpPr txBox="1"/>
          <p:nvPr/>
        </p:nvSpPr>
        <p:spPr>
          <a:xfrm>
            <a:off x="1962974" y="9545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endParaRPr lang="es-EC" sz="1800" dirty="0">
              <a:solidFill>
                <a:schemeClr val="bg1"/>
              </a:solidFill>
              <a:latin typeface="Gotham Bold" panose="02000803030000020004" pitchFamily="2" charset="0"/>
            </a:endParaRPr>
          </a:p>
        </p:txBody>
      </p:sp>
      <p:sp>
        <p:nvSpPr>
          <p:cNvPr id="9" name="1 Rectángulo">
            <a:extLst>
              <a:ext uri="{FF2B5EF4-FFF2-40B4-BE49-F238E27FC236}">
                <a16:creationId xmlns:a16="http://schemas.microsoft.com/office/drawing/2014/main" id="{3035B4E0-8882-4244-A15A-4A531C4548A1}"/>
              </a:ext>
            </a:extLst>
          </p:cNvPr>
          <p:cNvSpPr/>
          <p:nvPr/>
        </p:nvSpPr>
        <p:spPr>
          <a:xfrm>
            <a:off x="1743074" y="5143728"/>
            <a:ext cx="9073927" cy="978729"/>
          </a:xfrm>
          <a:prstGeom prst="rect">
            <a:avLst/>
          </a:prstGeom>
        </p:spPr>
        <p:txBody>
          <a:bodyPr wrap="square">
            <a:spAutoFit/>
          </a:bodyPr>
          <a:lstStyle/>
          <a:p>
            <a:pPr marL="285750" lvl="1" indent="-285750" algn="just" eaLnBrk="1" fontAlgn="auto" hangingPunct="1">
              <a:lnSpc>
                <a:spcPct val="90000"/>
              </a:lnSpc>
              <a:spcBef>
                <a:spcPts val="0"/>
              </a:spcBef>
              <a:spcAft>
                <a:spcPts val="0"/>
              </a:spcAft>
              <a:buFont typeface="Arial" pitchFamily="34" charset="0"/>
              <a:buChar char="•"/>
              <a:defRPr/>
            </a:pPr>
            <a:r>
              <a:rPr lang="es-EC" sz="1600" spc="30" dirty="0">
                <a:solidFill>
                  <a:schemeClr val="accent1">
                    <a:lumMod val="75000"/>
                  </a:schemeClr>
                </a:solidFill>
                <a:latin typeface="Century Gothic" panose="020B0502020202020204" pitchFamily="34" charset="0"/>
              </a:rPr>
              <a:t>383 personas participaron en los recorridos organizado por Quito Tour Bus el sábado, domingo y lunes de Feriado de la Batalla de Pichincha</a:t>
            </a:r>
          </a:p>
          <a:p>
            <a:pPr marL="285750" lvl="1" indent="-285750" algn="just" eaLnBrk="1" fontAlgn="auto" hangingPunct="1">
              <a:lnSpc>
                <a:spcPct val="90000"/>
              </a:lnSpc>
              <a:spcBef>
                <a:spcPts val="0"/>
              </a:spcBef>
              <a:spcAft>
                <a:spcPts val="0"/>
              </a:spcAft>
              <a:buFont typeface="Arial" pitchFamily="34" charset="0"/>
              <a:buChar char="•"/>
              <a:defRPr/>
            </a:pPr>
            <a:r>
              <a:rPr lang="es-EC" sz="1600" spc="30" dirty="0">
                <a:solidFill>
                  <a:schemeClr val="accent1">
                    <a:lumMod val="75000"/>
                  </a:schemeClr>
                </a:solidFill>
                <a:latin typeface="Century Gothic" panose="020B0502020202020204" pitchFamily="34" charset="0"/>
              </a:rPr>
              <a:t>Tarifa Promedio $10,00</a:t>
            </a:r>
          </a:p>
          <a:p>
            <a:pPr marL="285750" lvl="1" indent="-285750" algn="just" eaLnBrk="1" fontAlgn="auto" hangingPunct="1">
              <a:lnSpc>
                <a:spcPct val="90000"/>
              </a:lnSpc>
              <a:spcBef>
                <a:spcPts val="0"/>
              </a:spcBef>
              <a:spcAft>
                <a:spcPts val="0"/>
              </a:spcAft>
              <a:buFont typeface="Arial" pitchFamily="34" charset="0"/>
              <a:buChar char="•"/>
              <a:defRPr/>
            </a:pPr>
            <a:r>
              <a:rPr lang="es-EC" sz="1600" spc="30" dirty="0">
                <a:solidFill>
                  <a:schemeClr val="accent1">
                    <a:lumMod val="75000"/>
                  </a:schemeClr>
                </a:solidFill>
                <a:latin typeface="Century Gothic" panose="020B0502020202020204" pitchFamily="34" charset="0"/>
              </a:rPr>
              <a:t>Ingreso económico estimado $ 3.830,00</a:t>
            </a:r>
          </a:p>
        </p:txBody>
      </p:sp>
      <p:graphicFrame>
        <p:nvGraphicFramePr>
          <p:cNvPr id="13" name="Chart 12">
            <a:extLst>
              <a:ext uri="{FF2B5EF4-FFF2-40B4-BE49-F238E27FC236}">
                <a16:creationId xmlns:a16="http://schemas.microsoft.com/office/drawing/2014/main" id="{00000000-0008-0000-0000-000002000000}"/>
              </a:ext>
            </a:extLst>
          </p:cNvPr>
          <p:cNvGraphicFramePr/>
          <p:nvPr/>
        </p:nvGraphicFramePr>
        <p:xfrm>
          <a:off x="1431920" y="1113169"/>
          <a:ext cx="4848117" cy="36124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00000000-0008-0000-0000-000004000000}"/>
              </a:ext>
            </a:extLst>
          </p:cNvPr>
          <p:cNvGraphicFramePr/>
          <p:nvPr/>
        </p:nvGraphicFramePr>
        <p:xfrm>
          <a:off x="6835514" y="1273126"/>
          <a:ext cx="4848116" cy="34095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1248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A76DAE3-B3A1-43DE-A48C-C262D7814F1C}"/>
              </a:ext>
            </a:extLst>
          </p:cNvPr>
          <p:cNvSpPr/>
          <p:nvPr/>
        </p:nvSpPr>
        <p:spPr>
          <a:xfrm>
            <a:off x="2404112" y="617334"/>
            <a:ext cx="8604000" cy="354216"/>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solidFill>
                  <a:schemeClr val="bg1"/>
                </a:solidFill>
                <a:latin typeface="Gotham Bold" panose="02000803030000020004" pitchFamily="2" charset="0"/>
              </a:rPr>
              <a:t>TELEFÉRICO</a:t>
            </a:r>
            <a:endParaRPr lang="es-EC" dirty="0">
              <a:solidFill>
                <a:srgbClr val="EC5239"/>
              </a:solidFill>
            </a:endParaRPr>
          </a:p>
        </p:txBody>
      </p:sp>
      <p:sp>
        <p:nvSpPr>
          <p:cNvPr id="13" name="CuadroTexto 12">
            <a:extLst>
              <a:ext uri="{FF2B5EF4-FFF2-40B4-BE49-F238E27FC236}">
                <a16:creationId xmlns:a16="http://schemas.microsoft.com/office/drawing/2014/main" id="{5A28D9E1-F342-41C4-B48D-784C52C64490}"/>
              </a:ext>
            </a:extLst>
          </p:cNvPr>
          <p:cNvSpPr txBox="1"/>
          <p:nvPr/>
        </p:nvSpPr>
        <p:spPr>
          <a:xfrm>
            <a:off x="0" y="617334"/>
            <a:ext cx="6106133" cy="646331"/>
          </a:xfrm>
          <a:prstGeom prst="rect">
            <a:avLst/>
          </a:prstGeom>
          <a:noFill/>
        </p:spPr>
        <p:txBody>
          <a:bodyPr wrap="square">
            <a:spAutoFit/>
          </a:bodyPr>
          <a:lstStyle/>
          <a:p>
            <a:r>
              <a:rPr lang="es-EC" dirty="0">
                <a:solidFill>
                  <a:schemeClr val="accent1">
                    <a:lumMod val="50000"/>
                  </a:schemeClr>
                </a:solidFill>
                <a:latin typeface="Gotham Bold" panose="02000803030000020004" pitchFamily="2" charset="0"/>
              </a:rPr>
              <a:t>Datos Estadísticos   </a:t>
            </a:r>
          </a:p>
          <a:p>
            <a:pPr lvl="0" algn="l"/>
            <a:endParaRPr lang="es-EC" sz="1800" dirty="0">
              <a:solidFill>
                <a:srgbClr val="EB4113"/>
              </a:solidFill>
              <a:latin typeface="Gotham Bold" panose="02000803030000020004" pitchFamily="2" charset="0"/>
            </a:endParaRPr>
          </a:p>
        </p:txBody>
      </p:sp>
      <p:sp>
        <p:nvSpPr>
          <p:cNvPr id="6" name="5 Rectángulo"/>
          <p:cNvSpPr/>
          <p:nvPr/>
        </p:nvSpPr>
        <p:spPr>
          <a:xfrm>
            <a:off x="2630404" y="6398112"/>
            <a:ext cx="5526813" cy="261610"/>
          </a:xfrm>
          <a:prstGeom prst="rect">
            <a:avLst/>
          </a:prstGeom>
        </p:spPr>
        <p:txBody>
          <a:bodyPr wrap="square">
            <a:spAutoFit/>
          </a:bodyPr>
          <a:lstStyle/>
          <a:p>
            <a:r>
              <a:rPr lang="es-EC" sz="1100" spc="30" dirty="0">
                <a:solidFill>
                  <a:schemeClr val="accent1">
                    <a:lumMod val="75000"/>
                  </a:schemeClr>
                </a:solidFill>
                <a:latin typeface="Century Gothic" panose="020B0502020202020204" pitchFamily="34" charset="0"/>
              </a:rPr>
              <a:t>Fuente: Teleférico de Quito; Dir. De Comercialización – Quito Turismo</a:t>
            </a:r>
          </a:p>
        </p:txBody>
      </p:sp>
      <p:sp>
        <p:nvSpPr>
          <p:cNvPr id="12" name="4 Rectángulo">
            <a:extLst>
              <a:ext uri="{FF2B5EF4-FFF2-40B4-BE49-F238E27FC236}">
                <a16:creationId xmlns:a16="http://schemas.microsoft.com/office/drawing/2014/main" id="{DD7464D8-6C38-4CA0-9E2E-F8C8645164F1}"/>
              </a:ext>
            </a:extLst>
          </p:cNvPr>
          <p:cNvSpPr/>
          <p:nvPr/>
        </p:nvSpPr>
        <p:spPr>
          <a:xfrm>
            <a:off x="643867" y="4627639"/>
            <a:ext cx="10643957" cy="1323439"/>
          </a:xfrm>
          <a:prstGeom prst="rect">
            <a:avLst/>
          </a:prstGeom>
        </p:spPr>
        <p:txBody>
          <a:bodyPr wrap="square">
            <a:spAutoFit/>
          </a:bodyPr>
          <a:lstStyle/>
          <a:p>
            <a:pPr marL="742950" lvl="1" indent="-285750" algn="just">
              <a:buFont typeface="Arial" pitchFamily="34" charset="0"/>
              <a:buChar char="•"/>
            </a:pPr>
            <a:r>
              <a:rPr lang="es-EC" sz="1600" spc="30" dirty="0">
                <a:solidFill>
                  <a:schemeClr val="accent1">
                    <a:lumMod val="75000"/>
                  </a:schemeClr>
                </a:solidFill>
                <a:latin typeface="Century Gothic" panose="020B0502020202020204" pitchFamily="34" charset="0"/>
              </a:rPr>
              <a:t>Aproximadamente 6.870 personas visitaron el Teleférico de Quito durante el feriado de la Batalla de Pichincha, el cual se extendió desde el sábado 21 de mayo hasta el lunes 23 de mayo de 2022.</a:t>
            </a:r>
          </a:p>
          <a:p>
            <a:pPr marL="742950" lvl="1" indent="-285750" algn="just">
              <a:buFont typeface="Arial" pitchFamily="34" charset="0"/>
              <a:buChar char="•"/>
            </a:pPr>
            <a:r>
              <a:rPr lang="es-EC" sz="1600" spc="30" dirty="0">
                <a:solidFill>
                  <a:schemeClr val="accent1">
                    <a:lumMod val="75000"/>
                  </a:schemeClr>
                </a:solidFill>
                <a:latin typeface="Century Gothic" panose="020B0502020202020204" pitchFamily="34" charset="0"/>
              </a:rPr>
              <a:t>Tarifa Promedio de ingreso:$ 5</a:t>
            </a:r>
          </a:p>
          <a:p>
            <a:pPr marL="742950" lvl="1" indent="-285750" algn="just">
              <a:buFont typeface="Arial" pitchFamily="34" charset="0"/>
              <a:buChar char="•"/>
            </a:pPr>
            <a:r>
              <a:rPr lang="es-EC" sz="1600" spc="30" dirty="0">
                <a:solidFill>
                  <a:schemeClr val="accent1">
                    <a:lumMod val="75000"/>
                  </a:schemeClr>
                </a:solidFill>
                <a:latin typeface="Century Gothic" panose="020B0502020202020204" pitchFamily="34" charset="0"/>
              </a:rPr>
              <a:t>Proyección de Ingreso estimado durante los cinco días de feriado: $ 34.350,00</a:t>
            </a:r>
          </a:p>
        </p:txBody>
      </p:sp>
      <p:graphicFrame>
        <p:nvGraphicFramePr>
          <p:cNvPr id="8" name="Chart 1">
            <a:extLst>
              <a:ext uri="{FF2B5EF4-FFF2-40B4-BE49-F238E27FC236}">
                <a16:creationId xmlns:a16="http://schemas.microsoft.com/office/drawing/2014/main" id="{463480FA-B0DD-461D-8DA6-E06AB8435627}"/>
              </a:ext>
            </a:extLst>
          </p:cNvPr>
          <p:cNvGraphicFramePr>
            <a:graphicFrameLocks/>
          </p:cNvGraphicFramePr>
          <p:nvPr>
            <p:extLst>
              <p:ext uri="{D42A27DB-BD31-4B8C-83A1-F6EECF244321}">
                <p14:modId xmlns:p14="http://schemas.microsoft.com/office/powerpoint/2010/main" val="2326841510"/>
              </p:ext>
            </p:extLst>
          </p:nvPr>
        </p:nvGraphicFramePr>
        <p:xfrm>
          <a:off x="3708250" y="1302802"/>
          <a:ext cx="5063319" cy="3285699"/>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ECD1FB36-E656-5711-945D-80633C47BFB4}"/>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spTree>
    <p:extLst>
      <p:ext uri="{BB962C8B-B14F-4D97-AF65-F5344CB8AC3E}">
        <p14:creationId xmlns:p14="http://schemas.microsoft.com/office/powerpoint/2010/main" val="1625006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76873" y="593368"/>
            <a:ext cx="1794039" cy="369332"/>
          </a:xfrm>
          <a:prstGeom prst="rect">
            <a:avLst/>
          </a:prstGeom>
          <a:noFill/>
        </p:spPr>
        <p:txBody>
          <a:bodyPr wrap="none" rtlCol="0">
            <a:spAutoFit/>
          </a:bodyPr>
          <a:lstStyle/>
          <a:p>
            <a:r>
              <a:rPr lang="es-EC" dirty="0">
                <a:solidFill>
                  <a:srgbClr val="EB4113"/>
                </a:solidFill>
                <a:latin typeface="Gotham Bold" panose="02000803030000020004" pitchFamily="2" charset="0"/>
              </a:rPr>
              <a:t>Datos Generales </a:t>
            </a:r>
          </a:p>
        </p:txBody>
      </p:sp>
      <p:sp>
        <p:nvSpPr>
          <p:cNvPr id="13" name="Rectángulo 12">
            <a:extLst>
              <a:ext uri="{FF2B5EF4-FFF2-40B4-BE49-F238E27FC236}">
                <a16:creationId xmlns:a16="http://schemas.microsoft.com/office/drawing/2014/main" id="{3A76DAE3-B3A1-43DE-A48C-C262D7814F1C}"/>
              </a:ext>
            </a:extLst>
          </p:cNvPr>
          <p:cNvSpPr/>
          <p:nvPr/>
        </p:nvSpPr>
        <p:spPr>
          <a:xfrm>
            <a:off x="4959971" y="617334"/>
            <a:ext cx="7140247" cy="351236"/>
          </a:xfrm>
          <a:prstGeom prst="rect">
            <a:avLst/>
          </a:prstGeom>
          <a:solidFill>
            <a:srgbClr val="EC52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rgbClr val="EC5239"/>
              </a:solidFill>
            </a:endParaRPr>
          </a:p>
        </p:txBody>
      </p:sp>
      <p:sp>
        <p:nvSpPr>
          <p:cNvPr id="14" name="2 Rectángulo"/>
          <p:cNvSpPr/>
          <p:nvPr/>
        </p:nvSpPr>
        <p:spPr>
          <a:xfrm>
            <a:off x="6512036" y="608286"/>
            <a:ext cx="3089213" cy="369332"/>
          </a:xfrm>
          <a:prstGeom prst="rect">
            <a:avLst/>
          </a:prstGeom>
        </p:spPr>
        <p:txBody>
          <a:bodyPr wrap="none">
            <a:spAutoFit/>
          </a:bodyPr>
          <a:lstStyle/>
          <a:p>
            <a:pPr lvl="1" algn="ctr"/>
            <a:r>
              <a:rPr lang="es-EC" dirty="0">
                <a:solidFill>
                  <a:schemeClr val="bg1"/>
                </a:solidFill>
                <a:latin typeface="Gotham Bold" panose="02000803030000020004" pitchFamily="2" charset="0"/>
              </a:rPr>
              <a:t>       CIUDAD MITAD DEL MUNDO </a:t>
            </a:r>
          </a:p>
        </p:txBody>
      </p:sp>
      <p:sp>
        <p:nvSpPr>
          <p:cNvPr id="15" name="Rectángulo 14"/>
          <p:cNvSpPr/>
          <p:nvPr/>
        </p:nvSpPr>
        <p:spPr>
          <a:xfrm>
            <a:off x="4275469" y="6327006"/>
            <a:ext cx="3641061" cy="253916"/>
          </a:xfrm>
          <a:prstGeom prst="rect">
            <a:avLst/>
          </a:prstGeom>
        </p:spPr>
        <p:txBody>
          <a:bodyPr wrap="none">
            <a:spAutoFit/>
          </a:bodyPr>
          <a:lstStyle/>
          <a:p>
            <a:r>
              <a:rPr lang="es-EC" sz="1050" spc="30" dirty="0">
                <a:solidFill>
                  <a:schemeClr val="accent1">
                    <a:lumMod val="75000"/>
                  </a:schemeClr>
                </a:solidFill>
                <a:latin typeface="Century Gothic" panose="020B0502020202020204" pitchFamily="34" charset="0"/>
              </a:rPr>
              <a:t>Fuente: Dir. MICE / Ciudad Mitad del Mundo, 2021</a:t>
            </a:r>
          </a:p>
        </p:txBody>
      </p:sp>
      <p:pic>
        <p:nvPicPr>
          <p:cNvPr id="22" name="Imagen 21" descr="Logotipo&#10;&#10;Descripción generada automáticamente">
            <a:extLst>
              <a:ext uri="{FF2B5EF4-FFF2-40B4-BE49-F238E27FC236}">
                <a16:creationId xmlns:a16="http://schemas.microsoft.com/office/drawing/2014/main" id="{02D30581-30BA-4744-BBE8-CEA5043E35E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1242068" y="214381"/>
            <a:ext cx="680989" cy="281378"/>
          </a:xfrm>
          <a:prstGeom prst="rect">
            <a:avLst/>
          </a:prstGeom>
        </p:spPr>
      </p:pic>
      <p:sp>
        <p:nvSpPr>
          <p:cNvPr id="18" name="CuadroTexto 17">
            <a:extLst>
              <a:ext uri="{FF2B5EF4-FFF2-40B4-BE49-F238E27FC236}">
                <a16:creationId xmlns:a16="http://schemas.microsoft.com/office/drawing/2014/main" id="{F23250EF-0CC9-4ED4-8671-FFB0C4417C65}"/>
              </a:ext>
            </a:extLst>
          </p:cNvPr>
          <p:cNvSpPr txBox="1"/>
          <p:nvPr/>
        </p:nvSpPr>
        <p:spPr>
          <a:xfrm>
            <a:off x="659417" y="2186164"/>
            <a:ext cx="4919919" cy="523220"/>
          </a:xfrm>
          <a:prstGeom prst="rect">
            <a:avLst/>
          </a:prstGeom>
          <a:noFill/>
        </p:spPr>
        <p:txBody>
          <a:bodyPr wrap="square" rtlCol="0">
            <a:spAutoFit/>
          </a:bodyPr>
          <a:lstStyle/>
          <a:p>
            <a:pPr algn="just"/>
            <a:r>
              <a:rPr lang="es-MX" sz="1400" b="0" i="0" dirty="0">
                <a:solidFill>
                  <a:schemeClr val="accent1">
                    <a:lumMod val="75000"/>
                  </a:schemeClr>
                </a:solidFill>
                <a:effectLst/>
                <a:latin typeface="tahoma" panose="020B0604030504040204" pitchFamily="34" charset="0"/>
              </a:rPr>
              <a:t>Afluencia de visitantes que llegaron al complejo de la Ciudad Mitad del Mundo durante el feriado:</a:t>
            </a:r>
            <a:endParaRPr lang="es-EC" sz="1400" dirty="0">
              <a:solidFill>
                <a:schemeClr val="accent1">
                  <a:lumMod val="75000"/>
                </a:schemeClr>
              </a:solidFill>
              <a:latin typeface="Century Gothic" panose="020B0502020202020204" pitchFamily="34" charset="0"/>
            </a:endParaRPr>
          </a:p>
        </p:txBody>
      </p:sp>
      <p:sp>
        <p:nvSpPr>
          <p:cNvPr id="19" name="2 Rectángulo">
            <a:extLst>
              <a:ext uri="{FF2B5EF4-FFF2-40B4-BE49-F238E27FC236}">
                <a16:creationId xmlns:a16="http://schemas.microsoft.com/office/drawing/2014/main" id="{C49987D2-0191-45BC-9A35-4D5353888597}"/>
              </a:ext>
            </a:extLst>
          </p:cNvPr>
          <p:cNvSpPr/>
          <p:nvPr/>
        </p:nvSpPr>
        <p:spPr>
          <a:xfrm>
            <a:off x="2962903" y="1585280"/>
            <a:ext cx="5114193" cy="307777"/>
          </a:xfrm>
          <a:prstGeom prst="rect">
            <a:avLst/>
          </a:prstGeom>
        </p:spPr>
        <p:txBody>
          <a:bodyPr wrap="square">
            <a:spAutoFit/>
          </a:bodyPr>
          <a:lstStyle/>
          <a:p>
            <a:pPr algn="ctr"/>
            <a:r>
              <a:rPr lang="es-EC" sz="1400" b="1" dirty="0">
                <a:solidFill>
                  <a:schemeClr val="accent5">
                    <a:lumMod val="75000"/>
                  </a:schemeClr>
                </a:solidFill>
                <a:latin typeface="Century Gothic" panose="020B0502020202020204" pitchFamily="34" charset="0"/>
              </a:rPr>
              <a:t>CIUDAD MITAD DEL MUNDO </a:t>
            </a:r>
          </a:p>
        </p:txBody>
      </p:sp>
      <p:sp>
        <p:nvSpPr>
          <p:cNvPr id="16" name="CuadroTexto 15">
            <a:extLst>
              <a:ext uri="{FF2B5EF4-FFF2-40B4-BE49-F238E27FC236}">
                <a16:creationId xmlns:a16="http://schemas.microsoft.com/office/drawing/2014/main" id="{A10CFA3E-BE68-49BD-8974-2D11AFD90D9A}"/>
              </a:ext>
            </a:extLst>
          </p:cNvPr>
          <p:cNvSpPr txBox="1"/>
          <p:nvPr/>
        </p:nvSpPr>
        <p:spPr>
          <a:xfrm>
            <a:off x="1962974" y="170404"/>
            <a:ext cx="10036364" cy="369332"/>
          </a:xfrm>
          <a:prstGeom prst="rect">
            <a:avLst/>
          </a:prstGeom>
          <a:solidFill>
            <a:srgbClr val="EB4113"/>
          </a:solidFill>
        </p:spPr>
        <p:txBody>
          <a:bodyPr wrap="square">
            <a:spAutoFit/>
          </a:bodyPr>
          <a:lstStyle/>
          <a:p>
            <a:pPr lvl="0" algn="l"/>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endParaRPr lang="es-EC" sz="1800" dirty="0">
              <a:solidFill>
                <a:schemeClr val="bg1"/>
              </a:solidFill>
              <a:latin typeface="Gotham Bold" panose="02000803030000020004" pitchFamily="2" charset="0"/>
            </a:endParaRPr>
          </a:p>
        </p:txBody>
      </p:sp>
      <p:graphicFrame>
        <p:nvGraphicFramePr>
          <p:cNvPr id="4" name="Table 3">
            <a:extLst>
              <a:ext uri="{FF2B5EF4-FFF2-40B4-BE49-F238E27FC236}">
                <a16:creationId xmlns:a16="http://schemas.microsoft.com/office/drawing/2014/main" id="{056FB809-40DE-9D16-A6C5-388D27FC7C64}"/>
              </a:ext>
            </a:extLst>
          </p:cNvPr>
          <p:cNvGraphicFramePr>
            <a:graphicFrameLocks noGrp="1"/>
          </p:cNvGraphicFramePr>
          <p:nvPr>
            <p:extLst>
              <p:ext uri="{D42A27DB-BD31-4B8C-83A1-F6EECF244321}">
                <p14:modId xmlns:p14="http://schemas.microsoft.com/office/powerpoint/2010/main" val="3069329334"/>
              </p:ext>
            </p:extLst>
          </p:nvPr>
        </p:nvGraphicFramePr>
        <p:xfrm>
          <a:off x="314204" y="2861485"/>
          <a:ext cx="5610344" cy="2028954"/>
        </p:xfrm>
        <a:graphic>
          <a:graphicData uri="http://schemas.openxmlformats.org/drawingml/2006/table">
            <a:tbl>
              <a:tblPr>
                <a:tableStyleId>{5DA37D80-6434-44D0-A028-1B22A696006F}</a:tableStyleId>
              </a:tblPr>
              <a:tblGrid>
                <a:gridCol w="2723468">
                  <a:extLst>
                    <a:ext uri="{9D8B030D-6E8A-4147-A177-3AD203B41FA5}">
                      <a16:colId xmlns:a16="http://schemas.microsoft.com/office/drawing/2014/main" val="2769608914"/>
                    </a:ext>
                  </a:extLst>
                </a:gridCol>
                <a:gridCol w="2069836">
                  <a:extLst>
                    <a:ext uri="{9D8B030D-6E8A-4147-A177-3AD203B41FA5}">
                      <a16:colId xmlns:a16="http://schemas.microsoft.com/office/drawing/2014/main" val="360181346"/>
                    </a:ext>
                  </a:extLst>
                </a:gridCol>
                <a:gridCol w="817040">
                  <a:extLst>
                    <a:ext uri="{9D8B030D-6E8A-4147-A177-3AD203B41FA5}">
                      <a16:colId xmlns:a16="http://schemas.microsoft.com/office/drawing/2014/main" val="570595952"/>
                    </a:ext>
                  </a:extLst>
                </a:gridCol>
              </a:tblGrid>
              <a:tr h="402930">
                <a:tc>
                  <a:txBody>
                    <a:bodyPr/>
                    <a:lstStyle/>
                    <a:p>
                      <a:pPr algn="ctr" fontAlgn="b"/>
                      <a:r>
                        <a:rPr lang="es-EC" sz="1200" u="none" strike="noStrike" dirty="0">
                          <a:effectLst/>
                        </a:rPr>
                        <a:t>Datos feriado Mitad del Mundo</a:t>
                      </a:r>
                      <a:endParaRPr lang="es-EC"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EC" sz="1200" u="none" strike="noStrike" dirty="0">
                          <a:effectLst/>
                        </a:rPr>
                        <a:t>Fecha</a:t>
                      </a:r>
                      <a:endParaRPr lang="es-EC"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EC" sz="1200" u="none" strike="noStrike" dirty="0" err="1">
                          <a:effectLst/>
                        </a:rPr>
                        <a:t>Pax</a:t>
                      </a:r>
                      <a:r>
                        <a:rPr lang="es-EC" sz="1200" u="none" strike="noStrike" dirty="0">
                          <a:effectLst/>
                        </a:rPr>
                        <a:t> </a:t>
                      </a:r>
                      <a:endParaRPr lang="es-EC"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44706219"/>
                  </a:ext>
                </a:extLst>
              </a:tr>
              <a:tr h="402930">
                <a:tc>
                  <a:txBody>
                    <a:bodyPr/>
                    <a:lstStyle/>
                    <a:p>
                      <a:pPr algn="ctr" fontAlgn="b"/>
                      <a:r>
                        <a:rPr lang="es-EC" sz="1200" u="none" strike="noStrike" dirty="0">
                          <a:effectLst/>
                        </a:rPr>
                        <a:t>Día 1</a:t>
                      </a:r>
                      <a:endParaRPr lang="es-EC"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EC" sz="1200" u="none" strike="noStrike" dirty="0">
                          <a:effectLst/>
                        </a:rPr>
                        <a:t>sábado, 21 de mayo de 2022</a:t>
                      </a:r>
                      <a:endParaRPr lang="es-EC"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EC" sz="1200" u="none" strike="noStrike" dirty="0">
                          <a:effectLst/>
                        </a:rPr>
                        <a:t>2.296</a:t>
                      </a:r>
                      <a:endParaRPr lang="es-EC"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8277221"/>
                  </a:ext>
                </a:extLst>
              </a:tr>
              <a:tr h="417234">
                <a:tc>
                  <a:txBody>
                    <a:bodyPr/>
                    <a:lstStyle/>
                    <a:p>
                      <a:pPr algn="ctr" fontAlgn="b"/>
                      <a:r>
                        <a:rPr lang="es-EC" sz="1200" u="none" strike="noStrike" dirty="0">
                          <a:effectLst/>
                        </a:rPr>
                        <a:t>Día 2</a:t>
                      </a:r>
                      <a:endParaRPr lang="es-EC"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EC" sz="1200" u="none" strike="noStrike" dirty="0">
                          <a:effectLst/>
                        </a:rPr>
                        <a:t>domingo, 22 de mayo de 2022</a:t>
                      </a:r>
                      <a:endParaRPr lang="es-EC"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EC" sz="1200" u="none" strike="noStrike" dirty="0">
                          <a:effectLst/>
                        </a:rPr>
                        <a:t>4.238</a:t>
                      </a:r>
                      <a:endParaRPr lang="es-EC"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06406273"/>
                  </a:ext>
                </a:extLst>
              </a:tr>
              <a:tr h="402930">
                <a:tc>
                  <a:txBody>
                    <a:bodyPr/>
                    <a:lstStyle/>
                    <a:p>
                      <a:pPr algn="ctr" fontAlgn="b"/>
                      <a:r>
                        <a:rPr lang="es-EC" sz="1200" u="none" strike="noStrike">
                          <a:effectLst/>
                        </a:rPr>
                        <a:t>Día 3</a:t>
                      </a:r>
                      <a:endParaRPr lang="es-EC"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EC" sz="1200" u="none" strike="noStrike" dirty="0">
                          <a:effectLst/>
                        </a:rPr>
                        <a:t>lunes, 23 de mayo de 2022</a:t>
                      </a:r>
                      <a:endParaRPr lang="es-EC"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EC" sz="1200" u="none" strike="noStrike" dirty="0">
                          <a:effectLst/>
                        </a:rPr>
                        <a:t>2.489</a:t>
                      </a:r>
                      <a:endParaRPr lang="es-EC"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2630462"/>
                  </a:ext>
                </a:extLst>
              </a:tr>
              <a:tr h="402930">
                <a:tc>
                  <a:txBody>
                    <a:bodyPr/>
                    <a:lstStyle/>
                    <a:p>
                      <a:pPr algn="ctr" fontAlgn="b"/>
                      <a:r>
                        <a:rPr lang="es-EC" sz="1200" u="none" strike="noStrike">
                          <a:effectLst/>
                        </a:rPr>
                        <a:t>total</a:t>
                      </a:r>
                      <a:endParaRPr lang="es-EC" sz="12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s-EC"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EC" sz="1200" u="none" strike="noStrike" dirty="0">
                          <a:effectLst/>
                        </a:rPr>
                        <a:t>9.023</a:t>
                      </a:r>
                      <a:endParaRPr lang="es-EC"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55659748"/>
                  </a:ext>
                </a:extLst>
              </a:tr>
            </a:tbl>
          </a:graphicData>
        </a:graphic>
      </p:graphicFrame>
      <p:graphicFrame>
        <p:nvGraphicFramePr>
          <p:cNvPr id="17" name="Chart 16">
            <a:extLst>
              <a:ext uri="{FF2B5EF4-FFF2-40B4-BE49-F238E27FC236}">
                <a16:creationId xmlns:a16="http://schemas.microsoft.com/office/drawing/2014/main" id="{202B4564-968C-418A-8272-FDFECAA5FEFA}"/>
              </a:ext>
            </a:extLst>
          </p:cNvPr>
          <p:cNvGraphicFramePr>
            <a:graphicFrameLocks/>
          </p:cNvGraphicFramePr>
          <p:nvPr>
            <p:extLst>
              <p:ext uri="{D42A27DB-BD31-4B8C-83A1-F6EECF244321}">
                <p14:modId xmlns:p14="http://schemas.microsoft.com/office/powerpoint/2010/main" val="3499919917"/>
              </p:ext>
            </p:extLst>
          </p:nvPr>
        </p:nvGraphicFramePr>
        <p:xfrm>
          <a:off x="6098276" y="2374828"/>
          <a:ext cx="6001942" cy="278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958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1 CuadroTexto">
            <a:extLst>
              <a:ext uri="{FF2B5EF4-FFF2-40B4-BE49-F238E27FC236}">
                <a16:creationId xmlns:a16="http://schemas.microsoft.com/office/drawing/2014/main" id="{F9A920EF-A4BF-534E-AC71-44676BB110BD}"/>
              </a:ext>
            </a:extLst>
          </p:cNvPr>
          <p:cNvSpPr txBox="1"/>
          <p:nvPr/>
        </p:nvSpPr>
        <p:spPr>
          <a:xfrm>
            <a:off x="1962974" y="744035"/>
            <a:ext cx="4777270" cy="369332"/>
          </a:xfrm>
          <a:prstGeom prst="rect">
            <a:avLst/>
          </a:prstGeom>
          <a:noFill/>
        </p:spPr>
        <p:txBody>
          <a:bodyPr wrap="none" rtlCol="0">
            <a:spAutoFit/>
          </a:bodyPr>
          <a:lstStyle/>
          <a:p>
            <a:r>
              <a:rPr lang="es-EC" dirty="0">
                <a:solidFill>
                  <a:srgbClr val="EB4113"/>
                </a:solidFill>
                <a:latin typeface="Gotham Bold" panose="02000803030000020004" pitchFamily="2" charset="0"/>
              </a:rPr>
              <a:t>Press trip con medios de comunicación</a:t>
            </a:r>
          </a:p>
        </p:txBody>
      </p:sp>
      <p:sp>
        <p:nvSpPr>
          <p:cNvPr id="17" name="CuadroTexto 20">
            <a:extLst>
              <a:ext uri="{FF2B5EF4-FFF2-40B4-BE49-F238E27FC236}">
                <a16:creationId xmlns:a16="http://schemas.microsoft.com/office/drawing/2014/main" id="{DC5734E4-9605-0643-9B69-23CEA693B151}"/>
              </a:ext>
            </a:extLst>
          </p:cNvPr>
          <p:cNvSpPr txBox="1">
            <a:spLocks noChangeArrowheads="1"/>
          </p:cNvSpPr>
          <p:nvPr/>
        </p:nvSpPr>
        <p:spPr bwMode="auto">
          <a:xfrm>
            <a:off x="319549" y="1317666"/>
            <a:ext cx="1167978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s-ES" spc="30" dirty="0">
                <a:solidFill>
                  <a:schemeClr val="accent1">
                    <a:lumMod val="75000"/>
                  </a:schemeClr>
                </a:solidFill>
                <a:latin typeface="Century Gothic" panose="020B0502020202020204" pitchFamily="34" charset="0"/>
              </a:rPr>
              <a:t>Recorrido con medios de comunicación en el sector de La Mariscal para dar a conocer la campaña ‘Bicentenario a la carta’ y las rutas programadas para las dos últimas semanas de mayo.</a:t>
            </a:r>
          </a:p>
          <a:p>
            <a:pPr algn="just"/>
            <a:endParaRPr lang="es-ES" spc="30" dirty="0">
              <a:solidFill>
                <a:schemeClr val="accent1">
                  <a:lumMod val="75000"/>
                </a:schemeClr>
              </a:solidFill>
              <a:latin typeface="Century Gothic" panose="020B0502020202020204" pitchFamily="34" charset="0"/>
            </a:endParaRPr>
          </a:p>
          <a:p>
            <a:pPr algn="just"/>
            <a:r>
              <a:rPr lang="es-ES" spc="30" dirty="0">
                <a:solidFill>
                  <a:schemeClr val="accent1">
                    <a:lumMod val="75000"/>
                  </a:schemeClr>
                </a:solidFill>
                <a:latin typeface="Century Gothic" panose="020B0502020202020204" pitchFamily="34" charset="0"/>
              </a:rPr>
              <a:t>Las acciones ejecutadas generaron un Media Value Noticioso superior a </a:t>
            </a:r>
            <a:r>
              <a:rPr lang="es-ES" b="1" u="sng" spc="30" dirty="0">
                <a:solidFill>
                  <a:schemeClr val="accent1">
                    <a:lumMod val="75000"/>
                  </a:schemeClr>
                </a:solidFill>
                <a:latin typeface="Century Gothic" panose="020B0502020202020204" pitchFamily="34" charset="0"/>
              </a:rPr>
              <a:t>USD 458 mil 608 dólares </a:t>
            </a:r>
            <a:r>
              <a:rPr lang="es-ES" spc="30" dirty="0">
                <a:solidFill>
                  <a:schemeClr val="accent1">
                    <a:lumMod val="75000"/>
                  </a:schemeClr>
                </a:solidFill>
                <a:latin typeface="Century Gothic" panose="020B0502020202020204" pitchFamily="34" charset="0"/>
              </a:rPr>
              <a:t>y un alcance aproximado de </a:t>
            </a:r>
            <a:r>
              <a:rPr lang="es-ES" b="1" u="sng" spc="30" dirty="0">
                <a:solidFill>
                  <a:schemeClr val="accent1">
                    <a:lumMod val="75000"/>
                  </a:schemeClr>
                </a:solidFill>
                <a:latin typeface="Century Gothic" panose="020B0502020202020204" pitchFamily="34" charset="0"/>
              </a:rPr>
              <a:t>800 mil usuarios</a:t>
            </a:r>
            <a:r>
              <a:rPr lang="es-ES" spc="30" dirty="0">
                <a:solidFill>
                  <a:schemeClr val="accent1">
                    <a:lumMod val="75000"/>
                  </a:schemeClr>
                </a:solidFill>
                <a:latin typeface="Century Gothic" panose="020B0502020202020204" pitchFamily="34" charset="0"/>
              </a:rPr>
              <a:t>.</a:t>
            </a:r>
          </a:p>
        </p:txBody>
      </p:sp>
      <p:sp>
        <p:nvSpPr>
          <p:cNvPr id="6" name="CuadroTexto 5">
            <a:extLst>
              <a:ext uri="{FF2B5EF4-FFF2-40B4-BE49-F238E27FC236}">
                <a16:creationId xmlns:a16="http://schemas.microsoft.com/office/drawing/2014/main" id="{60D30AAC-106F-41B7-832A-6F499BCCC81E}"/>
              </a:ext>
            </a:extLst>
          </p:cNvPr>
          <p:cNvSpPr txBox="1"/>
          <p:nvPr/>
        </p:nvSpPr>
        <p:spPr>
          <a:xfrm>
            <a:off x="1962974" y="170404"/>
            <a:ext cx="10036364" cy="369332"/>
          </a:xfrm>
          <a:prstGeom prst="rect">
            <a:avLst/>
          </a:prstGeom>
          <a:solidFill>
            <a:srgbClr val="EB4113"/>
          </a:solidFill>
        </p:spPr>
        <p:txBody>
          <a:bodyPr wrap="square">
            <a:spAutoFit/>
          </a:bodyPr>
          <a:lstStyle/>
          <a:p>
            <a:pPr lvl="0"/>
            <a:r>
              <a:rPr lang="es-MX" dirty="0">
                <a:solidFill>
                  <a:schemeClr val="bg1"/>
                </a:solidFill>
                <a:latin typeface="Gotham Bold" panose="02000803030000020004" pitchFamily="2" charset="0"/>
              </a:rPr>
              <a:t>FERIADO: Batalla de Pichincha 2022 (24 de mayo)</a:t>
            </a:r>
            <a:r>
              <a:rPr lang="es-EC" dirty="0">
                <a:solidFill>
                  <a:schemeClr val="bg1"/>
                </a:solidFill>
                <a:latin typeface="Gotham Bold" panose="02000803030000020004" pitchFamily="2" charset="0"/>
              </a:rPr>
              <a:t> </a:t>
            </a:r>
          </a:p>
        </p:txBody>
      </p:sp>
      <p:pic>
        <p:nvPicPr>
          <p:cNvPr id="8" name="Imagen 7" descr="Una captura de pantalla de un celular con texto e imágenes&#10;&#10;Descripción generada automáticamente con confianza baja">
            <a:extLst>
              <a:ext uri="{FF2B5EF4-FFF2-40B4-BE49-F238E27FC236}">
                <a16:creationId xmlns:a16="http://schemas.microsoft.com/office/drawing/2014/main" id="{0C2C0BF0-E940-B64F-92AC-F4FEBF25672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22488" y="2794994"/>
            <a:ext cx="3692012" cy="2770139"/>
          </a:xfrm>
          <a:prstGeom prst="rect">
            <a:avLst/>
          </a:prstGeom>
        </p:spPr>
      </p:pic>
      <p:pic>
        <p:nvPicPr>
          <p:cNvPr id="12" name="Imagen 11" descr="Interfaz de usuario gráfica, Sitio web&#10;&#10;Descripción generada automáticamente">
            <a:extLst>
              <a:ext uri="{FF2B5EF4-FFF2-40B4-BE49-F238E27FC236}">
                <a16:creationId xmlns:a16="http://schemas.microsoft.com/office/drawing/2014/main" id="{A79B7D3D-A80E-114F-B2C7-0CEF617C1F5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19549" y="2794994"/>
            <a:ext cx="3693486" cy="3517316"/>
          </a:xfrm>
          <a:prstGeom prst="rect">
            <a:avLst/>
          </a:prstGeom>
        </p:spPr>
      </p:pic>
      <p:pic>
        <p:nvPicPr>
          <p:cNvPr id="23" name="Imagen 22" descr="Una captura de pantalla de una computadora&#10;&#10;Descripción generada automáticamente">
            <a:extLst>
              <a:ext uri="{FF2B5EF4-FFF2-40B4-BE49-F238E27FC236}">
                <a16:creationId xmlns:a16="http://schemas.microsoft.com/office/drawing/2014/main" id="{7E7F862D-439B-4B41-9B24-194586441C6C}"/>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841387" y="2794994"/>
            <a:ext cx="4031064" cy="2698300"/>
          </a:xfrm>
          <a:prstGeom prst="rect">
            <a:avLst/>
          </a:prstGeom>
        </p:spPr>
      </p:pic>
    </p:spTree>
    <p:extLst>
      <p:ext uri="{BB962C8B-B14F-4D97-AF65-F5344CB8AC3E}">
        <p14:creationId xmlns:p14="http://schemas.microsoft.com/office/powerpoint/2010/main" val="33144756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2843</Words>
  <Application>Microsoft Office PowerPoint</Application>
  <PresentationFormat>Panorámica</PresentationFormat>
  <Paragraphs>387</Paragraphs>
  <Slides>34</Slides>
  <Notes>27</Notes>
  <HiddenSlides>7</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34</vt:i4>
      </vt:variant>
    </vt:vector>
  </HeadingPairs>
  <TitlesOfParts>
    <vt:vector size="45" baseType="lpstr">
      <vt:lpstr>Arial</vt:lpstr>
      <vt:lpstr>Calibri</vt:lpstr>
      <vt:lpstr>Calibri Light</vt:lpstr>
      <vt:lpstr>Century Gothic</vt:lpstr>
      <vt:lpstr>Gotham Bold</vt:lpstr>
      <vt:lpstr>Gotham Bold Regular</vt:lpstr>
      <vt:lpstr>Gotham Light</vt:lpstr>
      <vt:lpstr>Gotham-Light</vt:lpstr>
      <vt:lpstr>tahoma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DE LA PRESENTACIÓN</dc:title>
  <dc:creator>Edu Guamialamá Ruano</dc:creator>
  <cp:lastModifiedBy>(Estudiante) Maria Cristina Rivadeneira Ricaurte</cp:lastModifiedBy>
  <cp:revision>48</cp:revision>
  <dcterms:created xsi:type="dcterms:W3CDTF">2021-10-06T17:10:39Z</dcterms:created>
  <dcterms:modified xsi:type="dcterms:W3CDTF">2022-05-30T14:18:22Z</dcterms:modified>
</cp:coreProperties>
</file>