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59" r:id="rId4"/>
    <p:sldId id="277" r:id="rId5"/>
    <p:sldId id="288" r:id="rId6"/>
    <p:sldId id="282" r:id="rId7"/>
    <p:sldId id="285" r:id="rId8"/>
    <p:sldId id="287" r:id="rId9"/>
    <p:sldId id="281" r:id="rId10"/>
    <p:sldId id="280" r:id="rId11"/>
    <p:sldId id="284" r:id="rId12"/>
  </p:sldIdLst>
  <p:sldSz cx="18286413" cy="10287000"/>
  <p:notesSz cx="6858000" cy="9926638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694"/>
    <a:srgbClr val="C00000"/>
    <a:srgbClr val="0060A8"/>
    <a:srgbClr val="FFFF1D"/>
    <a:srgbClr val="4DFD62"/>
    <a:srgbClr val="E62E34"/>
    <a:srgbClr val="FFFF8F"/>
    <a:srgbClr val="6EA92D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1" autoAdjust="0"/>
    <p:restoredTop sz="94118" autoAdjust="0"/>
  </p:normalViewPr>
  <p:slideViewPr>
    <p:cSldViewPr snapToGrid="0">
      <p:cViewPr>
        <p:scale>
          <a:sx n="70" d="100"/>
          <a:sy n="70" d="100"/>
        </p:scale>
        <p:origin x="568" y="64"/>
      </p:cViewPr>
      <p:guideLst>
        <p:guide orient="horz" pos="3238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3466" tIns="46733" rIns="93466" bIns="4673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3466" tIns="46733" rIns="93466" bIns="46733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66" tIns="46733" rIns="93466" bIns="467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3466" tIns="46733" rIns="93466" bIns="467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71800" cy="496332"/>
          </a:xfrm>
          <a:prstGeom prst="rect">
            <a:avLst/>
          </a:prstGeom>
        </p:spPr>
        <p:txBody>
          <a:bodyPr vert="horz" lIns="93466" tIns="46733" rIns="93466" bIns="4673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28585"/>
            <a:ext cx="2971800" cy="496332"/>
          </a:xfrm>
          <a:prstGeom prst="rect">
            <a:avLst/>
          </a:prstGeom>
        </p:spPr>
        <p:txBody>
          <a:bodyPr vert="horz" lIns="93466" tIns="46733" rIns="93466" bIns="46733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3FE0617-96A0-4CFF-B816-C7CA81672EE6}"/>
              </a:ext>
            </a:extLst>
          </p:cNvPr>
          <p:cNvSpPr/>
          <p:nvPr userDrawn="1"/>
        </p:nvSpPr>
        <p:spPr>
          <a:xfrm>
            <a:off x="0" y="1731527"/>
            <a:ext cx="18286413" cy="1011673"/>
          </a:xfrm>
          <a:prstGeom prst="rect">
            <a:avLst/>
          </a:prstGeom>
          <a:solidFill>
            <a:srgbClr val="0060A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kumimoji="1" lang="es-EC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1731527"/>
            <a:ext cx="16236850" cy="10116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la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3054927"/>
            <a:ext cx="16200313" cy="596438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138831"/>
            <a:ext cx="18286412" cy="46408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5303069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8988356" y="3163058"/>
            <a:ext cx="9317417" cy="39036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1" y="7663779"/>
            <a:ext cx="15322524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3163058"/>
            <a:ext cx="9824936" cy="3903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1" y="3540867"/>
            <a:ext cx="5400599" cy="3129285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189280"/>
            <a:ext cx="4462687" cy="38984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3189280"/>
            <a:ext cx="8568950" cy="389843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3189280"/>
            <a:ext cx="5254774" cy="38984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928135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928134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928132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826535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826534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826532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877338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877337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877335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941791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8683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9055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8683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9055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8683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31839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31134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992816"/>
            <a:ext cx="4308618" cy="155667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9055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61170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71542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61170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71542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61170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4326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63622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724156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71542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88776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92501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88776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92501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88776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313292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4012276"/>
            <a:ext cx="4308618" cy="1700688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92501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613650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717375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613650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717375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613650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638166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7261020"/>
            <a:ext cx="4308618" cy="172440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717375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86767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35823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95113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23408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35823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21421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26202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48352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417112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23371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265908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8017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4541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31817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6499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5544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30744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7174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4072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7055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60456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82450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8095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9261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30449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7511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62245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63411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4600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71662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4240334"/>
            <a:ext cx="8766629" cy="314018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3300407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46105"/>
            <a:ext cx="8766629" cy="31401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4196112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la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943779" y="289701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060367" y="301360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964684" y="308988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426243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9A9DA-C79B-4ABB-9152-5C697CDC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BD2C60-60F5-436B-99DD-D334215E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9383EF-B952-47C4-BEC5-93DEB2714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38F2-C08A-4C36-8B83-2847413D4E60}" type="datetimeFigureOut">
              <a:rPr lang="es-EC" smtClean="0"/>
              <a:t>18/4/22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DD401B-85E1-4860-9D08-12535AA5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A70C71-AC1B-48B9-B0F1-0DF61D65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672-2980-434C-97C8-6BCE8FB393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3691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87DFEA-647A-4247-8F41-90151F48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38F2-C08A-4C36-8B83-2847413D4E60}" type="datetimeFigureOut">
              <a:rPr lang="es-EC" smtClean="0"/>
              <a:t>18/4/22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5DEFF9-A147-44D7-92B0-1E9AF9EFA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27DAD6-9D1B-48A6-8D61-5B97EB9F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672-2980-434C-97C8-6BCE8FB393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363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1572588"/>
            <a:ext cx="16457772" cy="54768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de </a:t>
            </a:r>
            <a:r>
              <a:rPr kumimoji="1" lang="en-US" altLang="ja-JP" dirty="0" err="1"/>
              <a:t>lámina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261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1ED71-0B2B-4516-86B6-5FB4C46C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329" y="5818908"/>
            <a:ext cx="11398103" cy="20989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966F3A14-C3F3-48A1-B6A7-A08D01E79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3328" y="8354291"/>
            <a:ext cx="11398103" cy="103366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err="1"/>
              <a:t>Texto</a:t>
            </a:r>
            <a:endParaRPr kumimoji="1" lang="ja-JP" altLang="en-US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4B06248-1E4B-4F6C-86E2-2FF67DADF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4873" y="4780881"/>
            <a:ext cx="10480146" cy="81981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646E781-23BD-4119-8431-19F381690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-157" r="24500" b="157"/>
          <a:stretch/>
        </p:blipFill>
        <p:spPr>
          <a:xfrm>
            <a:off x="0" y="0"/>
            <a:ext cx="6188149" cy="10287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6AC40E-148B-4748-89F9-FDF108C17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1732" t="10251" r="10506" b="19156"/>
          <a:stretch/>
        </p:blipFill>
        <p:spPr>
          <a:xfrm>
            <a:off x="6443328" y="2463708"/>
            <a:ext cx="9165266" cy="20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308697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57544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37601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87772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38381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47228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62095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700210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360223" y="331334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476811" y="342992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17602" y="3548810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03617" y="4254987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360223" y="5523693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476811" y="5640281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217602" y="5759163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903617" y="6465340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05838" y="1543100"/>
            <a:ext cx="16990296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88734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300393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122818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28995"/>
            <a:ext cx="6433348" cy="178143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89039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300698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3125868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832045"/>
            <a:ext cx="6433348" cy="203530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31EB54B-63EC-4B59-99D8-32CEEF4A0BFF}"/>
              </a:ext>
            </a:extLst>
          </p:cNvPr>
          <p:cNvSpPr/>
          <p:nvPr userDrawn="1"/>
        </p:nvSpPr>
        <p:spPr>
          <a:xfrm>
            <a:off x="17151169" y="9192126"/>
            <a:ext cx="1135243" cy="1094874"/>
          </a:xfrm>
          <a:prstGeom prst="rect">
            <a:avLst/>
          </a:prstGeom>
          <a:solidFill>
            <a:srgbClr val="E62E3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bg1"/>
              </a:solidFill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0" y="1572588"/>
            <a:ext cx="16457772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 err="1"/>
              <a:t>Título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3250574"/>
            <a:ext cx="16457772" cy="5282886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 err="1"/>
              <a:t>Texto</a:t>
            </a:r>
            <a:r>
              <a:rPr kumimoji="1" lang="en-US" altLang="ja-JP" dirty="0"/>
              <a:t> principal</a:t>
            </a:r>
            <a:endParaRPr kumimoji="1" lang="ja-JP" altLang="en-U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70BFE03-39FC-429D-A245-70BE0AF7A8C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0" y="0"/>
            <a:ext cx="10590028" cy="14127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5C2F844-F17B-46C4-9F21-6E456A3CFA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/>
          <a:srcRect l="-3301" t="12983" r="9374" b="26191"/>
          <a:stretch/>
        </p:blipFill>
        <p:spPr>
          <a:xfrm>
            <a:off x="10526233" y="42530"/>
            <a:ext cx="6845859" cy="1312016"/>
          </a:xfrm>
          <a:prstGeom prst="rect">
            <a:avLst/>
          </a:prstGeom>
        </p:spPr>
      </p:pic>
      <p:sp>
        <p:nvSpPr>
          <p:cNvPr id="15" name="スライド番号プレースホルダー 5">
            <a:extLst>
              <a:ext uri="{FF2B5EF4-FFF2-40B4-BE49-F238E27FC236}">
                <a16:creationId xmlns:a16="http://schemas.microsoft.com/office/drawing/2014/main" id="{F061ECA1-3082-4973-9CAC-A03948D4A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774" r:id="rId3"/>
    <p:sldLayoutId id="2147483775" r:id="rId4"/>
    <p:sldLayoutId id="2147483675" r:id="rId5"/>
    <p:sldLayoutId id="2147483751" r:id="rId6"/>
    <p:sldLayoutId id="2147483676" r:id="rId7"/>
    <p:sldLayoutId id="2147483773" r:id="rId8"/>
    <p:sldLayoutId id="2147483752" r:id="rId9"/>
    <p:sldLayoutId id="2147483706" r:id="rId10"/>
    <p:sldLayoutId id="2147483660" r:id="rId11"/>
    <p:sldLayoutId id="2147483704" r:id="rId12"/>
    <p:sldLayoutId id="2147483671" r:id="rId13"/>
    <p:sldLayoutId id="2147483718" r:id="rId14"/>
    <p:sldLayoutId id="2147483680" r:id="rId15"/>
    <p:sldLayoutId id="2147483757" r:id="rId16"/>
    <p:sldLayoutId id="2147483691" r:id="rId17"/>
    <p:sldLayoutId id="2147483702" r:id="rId18"/>
    <p:sldLayoutId id="2147483750" r:id="rId19"/>
    <p:sldLayoutId id="2147483714" r:id="rId20"/>
    <p:sldLayoutId id="2147483776" r:id="rId21"/>
    <p:sldLayoutId id="2147483777" r:id="rId22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b="1" kern="1200" baseline="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Arial Narrow" panose="020B0606020202030204" pitchFamily="34" charset="0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6849" y="6530108"/>
            <a:ext cx="11398103" cy="2098964"/>
          </a:xfrm>
        </p:spPr>
        <p:txBody>
          <a:bodyPr>
            <a:noAutofit/>
          </a:bodyPr>
          <a:lstStyle/>
          <a:p>
            <a:r>
              <a:rPr lang="es-EC" sz="4800" dirty="0">
                <a:solidFill>
                  <a:schemeClr val="tx1"/>
                </a:solidFill>
              </a:rPr>
              <a:t>Dirección Metropolitana de Resiliencia</a:t>
            </a:r>
          </a:p>
        </p:txBody>
      </p:sp>
    </p:spTree>
    <p:extLst>
      <p:ext uri="{BB962C8B-B14F-4D97-AF65-F5344CB8AC3E}">
        <p14:creationId xmlns:p14="http://schemas.microsoft.com/office/powerpoint/2010/main" val="348393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61ECA1-3082-4973-9CAC-A03948D4AC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MX" altLang="ja-JP" sz="4800" dirty="0">
                <a:latin typeface="Arial Narrow" panose="020B0606020202030204" pitchFamily="34" charset="0"/>
              </a:rPr>
              <a:t>10</a:t>
            </a:r>
            <a:endParaRPr lang="ja-JP" altLang="en-US" sz="4800" dirty="0">
              <a:latin typeface="Arial Narrow" panose="020B0606020202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178291A-EB4D-1644-8E8D-0DE7F9AB4C32}"/>
              </a:ext>
            </a:extLst>
          </p:cNvPr>
          <p:cNvSpPr txBox="1">
            <a:spLocks/>
          </p:cNvSpPr>
          <p:nvPr/>
        </p:nvSpPr>
        <p:spPr>
          <a:xfrm>
            <a:off x="773353" y="252636"/>
            <a:ext cx="6703082" cy="120315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4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Proyectos Relevantes – Ciudades Resilientes Formando un Mundo Digital (RCN-Visa)</a:t>
            </a:r>
            <a:endParaRPr lang="es-EC" sz="4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C224C4-69DE-5149-9A89-CD2D5A9D3D0F}"/>
              </a:ext>
            </a:extLst>
          </p:cNvPr>
          <p:cNvSpPr txBox="1"/>
          <p:nvPr/>
        </p:nvSpPr>
        <p:spPr>
          <a:xfrm>
            <a:off x="574791" y="2578107"/>
            <a:ext cx="3550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Coordinación Institucional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AFB0CD-AB35-0B48-9273-59D2896FA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68" y="3021113"/>
            <a:ext cx="3528126" cy="513307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BC85A2D-167F-814F-A3EE-A4A8EA883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938" y="4442675"/>
            <a:ext cx="11616801" cy="519157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CF9D41F-E458-9947-B3E3-328EEFB3A58D}"/>
              </a:ext>
            </a:extLst>
          </p:cNvPr>
          <p:cNvSpPr txBox="1"/>
          <p:nvPr/>
        </p:nvSpPr>
        <p:spPr>
          <a:xfrm>
            <a:off x="5366682" y="3890072"/>
            <a:ext cx="2961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Resultados esperados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2060E5-F054-BD46-BE8F-82CE0B6350BB}"/>
              </a:ext>
            </a:extLst>
          </p:cNvPr>
          <p:cNvSpPr txBox="1"/>
          <p:nvPr/>
        </p:nvSpPr>
        <p:spPr>
          <a:xfrm>
            <a:off x="5366682" y="1862490"/>
            <a:ext cx="2961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Objetivos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B3EA55B-C30A-C646-B59C-4731A94ADB4D}"/>
              </a:ext>
            </a:extLst>
          </p:cNvPr>
          <p:cNvSpPr txBox="1"/>
          <p:nvPr/>
        </p:nvSpPr>
        <p:spPr>
          <a:xfrm>
            <a:off x="5366681" y="2215038"/>
            <a:ext cx="8607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/>
              <a:t>Inclusión digital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/>
              <a:t>Inclusión económica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/>
              <a:t>Fortalecer modelo de negocio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/>
              <a:t>Medios de pago digitales</a:t>
            </a:r>
          </a:p>
        </p:txBody>
      </p:sp>
    </p:spTree>
    <p:extLst>
      <p:ext uri="{BB962C8B-B14F-4D97-AF65-F5344CB8AC3E}">
        <p14:creationId xmlns:p14="http://schemas.microsoft.com/office/powerpoint/2010/main" val="402366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61ECA1-3082-4973-9CAC-A03948D4AC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MX" altLang="ja-JP" sz="4800" dirty="0">
                <a:latin typeface="Arial Narrow" panose="020B0606020202030204" pitchFamily="34" charset="0"/>
              </a:rPr>
              <a:t>11</a:t>
            </a:r>
            <a:endParaRPr lang="ja-JP" altLang="en-US" sz="4800" dirty="0">
              <a:latin typeface="Arial Narrow" panose="020B0606020202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178291A-EB4D-1644-8E8D-0DE7F9AB4C32}"/>
              </a:ext>
            </a:extLst>
          </p:cNvPr>
          <p:cNvSpPr txBox="1">
            <a:spLocks/>
          </p:cNvSpPr>
          <p:nvPr/>
        </p:nvSpPr>
        <p:spPr>
          <a:xfrm>
            <a:off x="773353" y="252636"/>
            <a:ext cx="6703082" cy="120315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4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Proyectos Relevantes – Ciudades Resilientes Formando un Mundo Digital (RCN-Visa)</a:t>
            </a:r>
            <a:endParaRPr lang="es-EC" sz="4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5F1C49-A516-FB47-8F06-C88A6B33378C}"/>
              </a:ext>
            </a:extLst>
          </p:cNvPr>
          <p:cNvSpPr txBox="1"/>
          <p:nvPr/>
        </p:nvSpPr>
        <p:spPr>
          <a:xfrm>
            <a:off x="773353" y="2005287"/>
            <a:ext cx="1826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/>
              <a:t>Hoja de Ruta</a:t>
            </a:r>
          </a:p>
          <a:p>
            <a:endParaRPr lang="es-ES_tradnl" sz="2000" b="1" dirty="0"/>
          </a:p>
          <a:p>
            <a:endParaRPr lang="es-ES_tradnl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3EE730-E62B-B447-BBCC-40832B4DD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90" y="2513118"/>
            <a:ext cx="16282496" cy="398455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5F2928A-7621-5145-808A-F637433762C7}"/>
              </a:ext>
            </a:extLst>
          </p:cNvPr>
          <p:cNvSpPr txBox="1"/>
          <p:nvPr/>
        </p:nvSpPr>
        <p:spPr>
          <a:xfrm>
            <a:off x="773353" y="6852625"/>
            <a:ext cx="9109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Próximas acciones</a:t>
            </a:r>
          </a:p>
          <a:p>
            <a:endParaRPr lang="es-ES_tradnl" sz="2000" b="1" dirty="0"/>
          </a:p>
          <a:p>
            <a:pPr marL="1159276" lvl="1" indent="-342900">
              <a:buFont typeface="Arial" panose="020B0604020202020204" pitchFamily="34" charset="0"/>
              <a:buChar char="•"/>
            </a:pPr>
            <a:r>
              <a:rPr lang="es-ES_tradnl" sz="2000" dirty="0"/>
              <a:t>Plan comunicacional de la iniciativa</a:t>
            </a:r>
          </a:p>
          <a:p>
            <a:pPr marL="1159276" lvl="1" indent="-342900">
              <a:buFont typeface="Arial" panose="020B0604020202020204" pitchFamily="34" charset="0"/>
              <a:buChar char="•"/>
            </a:pPr>
            <a:r>
              <a:rPr lang="es-ES_tradnl" sz="2000" dirty="0"/>
              <a:t>Mecanismo de seguimiento para resultados del proyecto</a:t>
            </a:r>
          </a:p>
          <a:p>
            <a:pPr marL="1159276" lvl="1" indent="-342900">
              <a:buFont typeface="Arial" panose="020B0604020202020204" pitchFamily="34" charset="0"/>
              <a:buChar char="•"/>
            </a:pPr>
            <a:r>
              <a:rPr lang="es-ES_tradnl" sz="2000" dirty="0"/>
              <a:t>Sinergia Cluster Financiero del Ecuador</a:t>
            </a:r>
          </a:p>
          <a:p>
            <a:endParaRPr lang="es-ES_tradnl" sz="2000" b="1" dirty="0"/>
          </a:p>
          <a:p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101857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75BB7-C8AC-4366-B359-69EB3EC4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Misión Secretaría General de Planificación</a:t>
            </a:r>
            <a:endParaRPr lang="es-EC" dirty="0"/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9060DC42-037E-487B-B7BB-A64238FDB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200" y="3712411"/>
            <a:ext cx="13893800" cy="4847389"/>
          </a:xfrm>
        </p:spPr>
        <p:txBody>
          <a:bodyPr>
            <a:noAutofit/>
          </a:bodyPr>
          <a:lstStyle/>
          <a:p>
            <a:pPr algn="just"/>
            <a:r>
              <a:rPr lang="es-EC" altLang="es-EC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Ejercer la rectoría, regulación, planificación, implementación y control de los sistemas integrales de planificación, información, gestión municipal y resiliencia, a través de políticas, modelos y herramientas que permitan el monitoreo y seguimiento del Municipio del Distrito Metropolitano de Quito y sus entidades adscritas, para las decisiones estratégicas en el logro de los objetivos institucionales y del servicio a la comunidad.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61ECA1-3082-4973-9CAC-A03948D4AC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MX" altLang="ja-JP" sz="4800" dirty="0">
                <a:latin typeface="Arial Narrow" panose="020B0606020202030204" pitchFamily="34" charset="0"/>
              </a:rPr>
              <a:t>2</a:t>
            </a:r>
            <a:endParaRPr lang="ja-JP" altLang="en-US" sz="4800" dirty="0"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3661611"/>
            <a:ext cx="2514600" cy="5025189"/>
          </a:xfrm>
          <a:prstGeom prst="rect">
            <a:avLst/>
          </a:prstGeom>
          <a:solidFill>
            <a:srgbClr val="0060A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7151169" y="3661611"/>
            <a:ext cx="1135243" cy="5025189"/>
          </a:xfrm>
          <a:prstGeom prst="rect">
            <a:avLst/>
          </a:prstGeom>
          <a:solidFill>
            <a:srgbClr val="E62E3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C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874497-4802-4635-BC23-80653934B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98" y="101600"/>
            <a:ext cx="6703082" cy="1203151"/>
          </a:xfrm>
        </p:spPr>
        <p:txBody>
          <a:bodyPr>
            <a:normAutofit/>
          </a:bodyPr>
          <a:lstStyle/>
          <a:p>
            <a:r>
              <a:rPr lang="es-MX" sz="4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Creación DMR</a:t>
            </a:r>
            <a:endParaRPr lang="es-EC" sz="4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61ECA1-3082-4973-9CAC-A03948D4AC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MX" altLang="ja-JP" sz="4800" dirty="0">
                <a:latin typeface="Arial Narrow" panose="020B0606020202030204" pitchFamily="34" charset="0"/>
              </a:rPr>
              <a:t>2</a:t>
            </a:r>
            <a:endParaRPr lang="ja-JP" altLang="en-US" sz="4800" dirty="0">
              <a:latin typeface="Arial Narrow" panose="020B0606020202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510427-2580-4D4E-8800-4DAC58DBB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82" y="4683437"/>
            <a:ext cx="15915648" cy="170364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6475858-5B7F-1547-934C-50D518F9CADC}"/>
              </a:ext>
            </a:extLst>
          </p:cNvPr>
          <p:cNvSpPr txBox="1">
            <a:spLocks/>
          </p:cNvSpPr>
          <p:nvPr/>
        </p:nvSpPr>
        <p:spPr>
          <a:xfrm>
            <a:off x="1185382" y="2593686"/>
            <a:ext cx="10065714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4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Resolución No. A 008 de 7 de marzo de 2018</a:t>
            </a:r>
            <a:endParaRPr lang="es-EC" sz="4400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0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61ECA1-3082-4973-9CAC-A03948D4AC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MX" altLang="ja-JP" sz="4800" dirty="0">
                <a:latin typeface="Arial Narrow" panose="020B0606020202030204" pitchFamily="34" charset="0"/>
              </a:rPr>
              <a:t>3</a:t>
            </a:r>
            <a:endParaRPr lang="ja-JP" altLang="en-US" sz="4800" dirty="0">
              <a:latin typeface="Arial Narrow" panose="020B0606020202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178291A-EB4D-1644-8E8D-0DE7F9AB4C32}"/>
              </a:ext>
            </a:extLst>
          </p:cNvPr>
          <p:cNvSpPr txBox="1">
            <a:spLocks/>
          </p:cNvSpPr>
          <p:nvPr/>
        </p:nvSpPr>
        <p:spPr>
          <a:xfrm>
            <a:off x="713718" y="284480"/>
            <a:ext cx="6703082" cy="120315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4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Resilient Cities Network (RCN) </a:t>
            </a:r>
            <a:endParaRPr lang="es-EC" sz="4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9B6F52-18DA-F843-8B32-ACBEF42717E8}"/>
              </a:ext>
            </a:extLst>
          </p:cNvPr>
          <p:cNvSpPr txBox="1"/>
          <p:nvPr/>
        </p:nvSpPr>
        <p:spPr>
          <a:xfrm>
            <a:off x="943423" y="2007704"/>
            <a:ext cx="16399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i="1" u="sng" dirty="0"/>
              <a:t>Red de ciudades para la promoción e implementación de una Agenda de Resiliencia a través del soporte de patrocinadores.</a:t>
            </a: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C213E63F-93BD-5A4A-ACCF-E9808D3B9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3" y="7082866"/>
            <a:ext cx="1808857" cy="1159878"/>
          </a:xfrm>
          <a:prstGeom prst="rect">
            <a:avLst/>
          </a:prstGeom>
        </p:spPr>
      </p:pic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E018072-F023-3A49-A877-D0ABB2017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06" y="7082866"/>
            <a:ext cx="1808857" cy="1159878"/>
          </a:xfrm>
          <a:prstGeom prst="rect">
            <a:avLst/>
          </a:prstGeom>
        </p:spPr>
      </p:pic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AF90785B-A7CC-D143-A454-F0BB7EB4E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3" y="6078251"/>
            <a:ext cx="3327400" cy="787400"/>
          </a:xfrm>
          <a:prstGeom prst="rect">
            <a:avLst/>
          </a:prstGeom>
        </p:spPr>
      </p:pic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10E36240-1A62-FD40-A1B4-F6BB1DB81E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42" y="8459959"/>
            <a:ext cx="2642348" cy="675715"/>
          </a:xfrm>
          <a:prstGeom prst="rect">
            <a:avLst/>
          </a:prstGeom>
        </p:spPr>
      </p:pic>
      <p:pic>
        <p:nvPicPr>
          <p:cNvPr id="18" name="Imagen 1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CD24BC68-7E3A-9948-819C-8AF47C7725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7" y="5289604"/>
            <a:ext cx="1555439" cy="529875"/>
          </a:xfrm>
          <a:prstGeom prst="rect">
            <a:avLst/>
          </a:prstGeom>
        </p:spPr>
      </p:pic>
      <p:pic>
        <p:nvPicPr>
          <p:cNvPr id="20" name="Imagen 19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52B78E7C-85EB-D044-A2AD-7137F0F764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3" y="4076725"/>
            <a:ext cx="3206586" cy="95410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4EBFCC1-C938-694F-B046-A3042D073862}"/>
              </a:ext>
            </a:extLst>
          </p:cNvPr>
          <p:cNvSpPr txBox="1"/>
          <p:nvPr/>
        </p:nvSpPr>
        <p:spPr>
          <a:xfrm>
            <a:off x="1698060" y="3236856"/>
            <a:ext cx="185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i="1" dirty="0" err="1"/>
              <a:t>Partners</a:t>
            </a:r>
            <a:endParaRPr lang="es-ES_tradnl" b="1" i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3645E8E-8F07-9F4D-84A4-BAC473B682BC}"/>
              </a:ext>
            </a:extLst>
          </p:cNvPr>
          <p:cNvSpPr txBox="1"/>
          <p:nvPr/>
        </p:nvSpPr>
        <p:spPr>
          <a:xfrm>
            <a:off x="7615452" y="3226880"/>
            <a:ext cx="217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i="1" dirty="0"/>
              <a:t>Beneficios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2797615-A005-244A-B8B6-15E7CD0726A2}"/>
              </a:ext>
            </a:extLst>
          </p:cNvPr>
          <p:cNvSpPr txBox="1"/>
          <p:nvPr/>
        </p:nvSpPr>
        <p:spPr>
          <a:xfrm>
            <a:off x="7268130" y="4005722"/>
            <a:ext cx="8932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dirty="0"/>
              <a:t>Capacitación y asesoría en temas de Resiliencia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dirty="0"/>
              <a:t>Soporte técnico para el diseño de Estrategia de Resiliencia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b="1" dirty="0"/>
              <a:t>Soporte en capacitación al equipo de Resiliencia y Oficial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dirty="0"/>
              <a:t>Acceso información de la RCN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44212E5-FB3B-5A45-B463-BA793A71390A}"/>
              </a:ext>
            </a:extLst>
          </p:cNvPr>
          <p:cNvSpPr txBox="1"/>
          <p:nvPr/>
        </p:nvSpPr>
        <p:spPr>
          <a:xfrm>
            <a:off x="7615452" y="6078251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i="1" dirty="0"/>
              <a:t>Requisitos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5E8EF84-B136-4A49-B2DD-92A8CD8E9BB5}"/>
              </a:ext>
            </a:extLst>
          </p:cNvPr>
          <p:cNvSpPr txBox="1"/>
          <p:nvPr/>
        </p:nvSpPr>
        <p:spPr>
          <a:xfrm>
            <a:off x="7268130" y="6938886"/>
            <a:ext cx="8932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dirty="0"/>
              <a:t>Crear e institucionalizar la Oficina de Resiliencia y su CRO (</a:t>
            </a:r>
            <a:r>
              <a:rPr lang="es-ES_tradnl" sz="2400" dirty="0" err="1"/>
              <a:t>Chief</a:t>
            </a:r>
            <a:r>
              <a:rPr lang="es-ES_tradnl" sz="2400" dirty="0"/>
              <a:t> </a:t>
            </a:r>
            <a:r>
              <a:rPr lang="es-ES_tradnl" sz="2400" dirty="0" err="1"/>
              <a:t>Resilience</a:t>
            </a:r>
            <a:r>
              <a:rPr lang="es-ES_tradnl" sz="2400" dirty="0"/>
              <a:t> </a:t>
            </a:r>
            <a:r>
              <a:rPr lang="es-ES_tradnl" sz="2400" dirty="0" err="1"/>
              <a:t>Officer</a:t>
            </a:r>
            <a:r>
              <a:rPr lang="es-ES_tradnl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dirty="0"/>
              <a:t>Desarrollo de la Estrategia de Resiliencia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dirty="0"/>
              <a:t>Implementar iniciativas de resiliencia derivadas de la Estrategia de Resiliencia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400" dirty="0"/>
              <a:t>Participar en la red regional y global de la RCN</a:t>
            </a:r>
          </a:p>
        </p:txBody>
      </p:sp>
    </p:spTree>
    <p:extLst>
      <p:ext uri="{BB962C8B-B14F-4D97-AF65-F5344CB8AC3E}">
        <p14:creationId xmlns:p14="http://schemas.microsoft.com/office/powerpoint/2010/main" val="17492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39A611C-CD13-634E-A818-9A50D1AD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4C6B184-848B-A044-9946-49CD2A9303E4}"/>
              </a:ext>
            </a:extLst>
          </p:cNvPr>
          <p:cNvSpPr txBox="1">
            <a:spLocks/>
          </p:cNvSpPr>
          <p:nvPr/>
        </p:nvSpPr>
        <p:spPr>
          <a:xfrm>
            <a:off x="802392" y="304358"/>
            <a:ext cx="8132108" cy="12031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4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Estrategia de Resiliencia</a:t>
            </a:r>
            <a:endParaRPr lang="es-EC" sz="4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8FC8F5-D59E-FF44-BBE5-D321C28B7C5B}"/>
              </a:ext>
            </a:extLst>
          </p:cNvPr>
          <p:cNvSpPr txBox="1">
            <a:spLocks/>
          </p:cNvSpPr>
          <p:nvPr/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ctr" defTabSz="1632753" rtl="0" eaLnBrk="1" latinLnBrk="0" hangingPunct="1">
              <a:defRPr kumimoji="1" sz="2800" kern="1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ja-JP" sz="4800" dirty="0">
                <a:latin typeface="Arial Narrow" panose="020B0606020202030204" pitchFamily="34" charset="0"/>
              </a:rPr>
              <a:t>5</a:t>
            </a:r>
            <a:endParaRPr lang="ja-JP" altLang="en-US" sz="4800" dirty="0">
              <a:latin typeface="Arial Narrow" panose="020B060602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44541C-D793-0D44-BAEA-350948DE4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897" y="1387442"/>
            <a:ext cx="8620293" cy="88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39A611C-CD13-634E-A818-9A50D1AD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422885-0FAF-4C46-B913-3DB7B0D5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26" y="1454033"/>
            <a:ext cx="15326139" cy="883587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4C6B184-848B-A044-9946-49CD2A9303E4}"/>
              </a:ext>
            </a:extLst>
          </p:cNvPr>
          <p:cNvSpPr txBox="1">
            <a:spLocks/>
          </p:cNvSpPr>
          <p:nvPr/>
        </p:nvSpPr>
        <p:spPr>
          <a:xfrm>
            <a:off x="802392" y="304358"/>
            <a:ext cx="8132108" cy="120315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4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Estructura – Estrategia de Resiliencia</a:t>
            </a:r>
            <a:endParaRPr lang="es-EC" sz="4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8FC8F5-D59E-FF44-BBE5-D321C28B7C5B}"/>
              </a:ext>
            </a:extLst>
          </p:cNvPr>
          <p:cNvSpPr txBox="1">
            <a:spLocks/>
          </p:cNvSpPr>
          <p:nvPr/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defPPr>
              <a:defRPr lang="ja-JP"/>
            </a:defPPr>
            <a:lvl1pPr marL="0" algn="ctr" defTabSz="1632753" rtl="0" eaLnBrk="1" latinLnBrk="0" hangingPunct="1">
              <a:defRPr kumimoji="1" sz="2800" kern="1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altLang="ja-JP" sz="4800" dirty="0">
                <a:latin typeface="Arial Narrow" panose="020B0606020202030204" pitchFamily="34" charset="0"/>
              </a:rPr>
              <a:t>6</a:t>
            </a:r>
            <a:endParaRPr lang="ja-JP" altLang="en-US" sz="4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2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61ECA1-3082-4973-9CAC-A03948D4AC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MX" altLang="ja-JP" sz="4800" dirty="0">
                <a:latin typeface="Arial Narrow" panose="020B0606020202030204" pitchFamily="34" charset="0"/>
              </a:rPr>
              <a:t>7</a:t>
            </a:r>
            <a:endParaRPr lang="ja-JP" altLang="en-US" sz="4800" dirty="0">
              <a:latin typeface="Arial Narrow" panose="020B0606020202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178291A-EB4D-1644-8E8D-0DE7F9AB4C32}"/>
              </a:ext>
            </a:extLst>
          </p:cNvPr>
          <p:cNvSpPr txBox="1">
            <a:spLocks/>
          </p:cNvSpPr>
          <p:nvPr/>
        </p:nvSpPr>
        <p:spPr>
          <a:xfrm>
            <a:off x="713718" y="284480"/>
            <a:ext cx="6703082" cy="12031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4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DMR - Nueva Administración</a:t>
            </a:r>
            <a:endParaRPr lang="es-EC" sz="4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0E1BB93-E809-4C4F-A68A-5B9DB5E0848A}"/>
              </a:ext>
            </a:extLst>
          </p:cNvPr>
          <p:cNvSpPr txBox="1"/>
          <p:nvPr/>
        </p:nvSpPr>
        <p:spPr>
          <a:xfrm>
            <a:off x="652434" y="3228902"/>
            <a:ext cx="2536332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endParaRPr lang="es-ES_tradnl" sz="2800" b="1" dirty="0">
              <a:solidFill>
                <a:schemeClr val="bg1"/>
              </a:solidFill>
            </a:endParaRPr>
          </a:p>
          <a:p>
            <a:pPr algn="ctr"/>
            <a:r>
              <a:rPr lang="es-ES_tradnl" sz="2800" b="1" dirty="0">
                <a:solidFill>
                  <a:schemeClr val="bg1"/>
                </a:solidFill>
              </a:rPr>
              <a:t>Proyectos</a:t>
            </a:r>
          </a:p>
          <a:p>
            <a:pPr algn="ctr"/>
            <a:endParaRPr lang="es-ES_tradnl" sz="2800" b="1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77234DB-59BC-744A-A916-058ECA7CBD83}"/>
              </a:ext>
            </a:extLst>
          </p:cNvPr>
          <p:cNvSpPr txBox="1"/>
          <p:nvPr/>
        </p:nvSpPr>
        <p:spPr>
          <a:xfrm>
            <a:off x="11219162" y="2859868"/>
            <a:ext cx="4808744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endParaRPr lang="es-ES_tradnl" sz="3600" b="1" dirty="0"/>
          </a:p>
          <a:p>
            <a:pPr algn="ctr"/>
            <a:r>
              <a:rPr lang="es-ES_tradnl" sz="3600" b="1" dirty="0"/>
              <a:t>Acciones</a:t>
            </a:r>
          </a:p>
          <a:p>
            <a:pPr algn="ctr"/>
            <a:endParaRPr lang="es-ES_tradnl" sz="36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98455BE-8BB5-EF4E-A4AF-3C42B15DFC68}"/>
              </a:ext>
            </a:extLst>
          </p:cNvPr>
          <p:cNvSpPr txBox="1"/>
          <p:nvPr/>
        </p:nvSpPr>
        <p:spPr>
          <a:xfrm>
            <a:off x="832251" y="4732240"/>
            <a:ext cx="25363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dirty="0">
                <a:effectLst/>
                <a:latin typeface="Helvetica" pitchFamily="2" charset="0"/>
              </a:rPr>
              <a:t>• 35 suspendidos</a:t>
            </a:r>
          </a:p>
          <a:p>
            <a:r>
              <a:rPr lang="es-EC" sz="2000" dirty="0">
                <a:effectLst/>
                <a:latin typeface="Helvetica" pitchFamily="2" charset="0"/>
              </a:rPr>
              <a:t>• 13 no iniciados</a:t>
            </a:r>
          </a:p>
          <a:p>
            <a:r>
              <a:rPr lang="es-EC" sz="2000" dirty="0">
                <a:effectLst/>
                <a:latin typeface="Helvetica" pitchFamily="2" charset="0"/>
              </a:rPr>
              <a:t>• 08 finalizados</a:t>
            </a:r>
          </a:p>
          <a:p>
            <a:r>
              <a:rPr lang="es-EC" sz="2000" dirty="0">
                <a:effectLst/>
                <a:latin typeface="Helvetica" pitchFamily="2" charset="0"/>
              </a:rPr>
              <a:t>• 07 en Marcha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863EB3B-4449-F545-A8CA-5AD97F9E8A88}"/>
              </a:ext>
            </a:extLst>
          </p:cNvPr>
          <p:cNvSpPr txBox="1"/>
          <p:nvPr/>
        </p:nvSpPr>
        <p:spPr>
          <a:xfrm>
            <a:off x="3532381" y="4857496"/>
            <a:ext cx="26068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000" dirty="0">
                <a:latin typeface="Helvetica" pitchFamily="2" charset="0"/>
              </a:rPr>
              <a:t>Bajo nivel de coordinación interna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Helvetica" pitchFamily="2" charset="0"/>
              </a:rPr>
              <a:t>Monitoreo acciones Estrategia de Resiliencia</a:t>
            </a:r>
            <a:endParaRPr lang="es-EC" sz="2000" dirty="0">
              <a:latin typeface="Helvetic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000" dirty="0">
                <a:latin typeface="Helvetica" pitchFamily="2" charset="0"/>
              </a:rPr>
              <a:t>Baja visibilidad de la DMR</a:t>
            </a:r>
            <a:endParaRPr lang="es-EC" sz="2000" dirty="0">
              <a:effectLst/>
              <a:latin typeface="Helvetica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FA79520-6522-924A-B9B1-FE372340BCCC}"/>
              </a:ext>
            </a:extLst>
          </p:cNvPr>
          <p:cNvSpPr txBox="1"/>
          <p:nvPr/>
        </p:nvSpPr>
        <p:spPr>
          <a:xfrm>
            <a:off x="11357848" y="4843594"/>
            <a:ext cx="48087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800" dirty="0">
                <a:effectLst/>
                <a:latin typeface="Helvetica" pitchFamily="2" charset="0"/>
              </a:rPr>
              <a:t>Fondo para la Internacionalización de la Empresa (FIEM).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800" dirty="0">
                <a:latin typeface="Helvetica" pitchFamily="2" charset="0"/>
              </a:rPr>
              <a:t>Proyecto Ciudades Resilientes (VISA).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800" dirty="0">
                <a:effectLst/>
                <a:latin typeface="Helvetica" pitchFamily="2" charset="0"/>
              </a:rPr>
              <a:t>Ordenanza Infraestructura verde-azul.</a:t>
            </a:r>
          </a:p>
        </p:txBody>
      </p:sp>
      <p:sp>
        <p:nvSpPr>
          <p:cNvPr id="33" name="Abrir llave 32">
            <a:extLst>
              <a:ext uri="{FF2B5EF4-FFF2-40B4-BE49-F238E27FC236}">
                <a16:creationId xmlns:a16="http://schemas.microsoft.com/office/drawing/2014/main" id="{279F5F5B-A376-D14D-8D15-F5E55CCF06E6}"/>
              </a:ext>
            </a:extLst>
          </p:cNvPr>
          <p:cNvSpPr/>
          <p:nvPr/>
        </p:nvSpPr>
        <p:spPr>
          <a:xfrm rot="5400000">
            <a:off x="4800971" y="-1709293"/>
            <a:ext cx="441917" cy="8738992"/>
          </a:xfrm>
          <a:prstGeom prst="leftBrace">
            <a:avLst>
              <a:gd name="adj1" fmla="val 8333"/>
              <a:gd name="adj2" fmla="val 50566"/>
            </a:avLst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9A2B128-5290-6F4A-A6B5-9C40B85B0AEA}"/>
              </a:ext>
            </a:extLst>
          </p:cNvPr>
          <p:cNvSpPr txBox="1"/>
          <p:nvPr/>
        </p:nvSpPr>
        <p:spPr>
          <a:xfrm>
            <a:off x="4045351" y="1954377"/>
            <a:ext cx="2299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i="1" dirty="0">
                <a:latin typeface="Helvetica" pitchFamily="2" charset="0"/>
              </a:rPr>
              <a:t>Evaluación</a:t>
            </a:r>
            <a:endParaRPr lang="es-ES_tradnl" sz="2400" b="1" i="1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C6FAA69-FB8C-074D-AD87-78AAD69F0D7B}"/>
              </a:ext>
            </a:extLst>
          </p:cNvPr>
          <p:cNvSpPr txBox="1"/>
          <p:nvPr/>
        </p:nvSpPr>
        <p:spPr>
          <a:xfrm>
            <a:off x="3602898" y="3228902"/>
            <a:ext cx="2536332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endParaRPr lang="es-ES_tradnl" sz="2800" b="1" dirty="0">
              <a:solidFill>
                <a:schemeClr val="bg1"/>
              </a:solidFill>
            </a:endParaRPr>
          </a:p>
          <a:p>
            <a:pPr algn="ctr"/>
            <a:r>
              <a:rPr lang="es-ES_tradnl" sz="2800" b="1" dirty="0">
                <a:solidFill>
                  <a:schemeClr val="bg1"/>
                </a:solidFill>
              </a:rPr>
              <a:t>Gestión</a:t>
            </a:r>
          </a:p>
          <a:p>
            <a:pPr algn="ctr"/>
            <a:endParaRPr lang="es-ES_tradnl" sz="2800" b="1" dirty="0">
              <a:solidFill>
                <a:schemeClr val="bg1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69E53A0-BA49-1B46-B059-427B8102ED0E}"/>
              </a:ext>
            </a:extLst>
          </p:cNvPr>
          <p:cNvSpPr txBox="1"/>
          <p:nvPr/>
        </p:nvSpPr>
        <p:spPr>
          <a:xfrm>
            <a:off x="6606874" y="3228902"/>
            <a:ext cx="2536332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endParaRPr lang="es-ES_tradnl" sz="2800" b="1" dirty="0">
              <a:solidFill>
                <a:schemeClr val="bg1"/>
              </a:solidFill>
            </a:endParaRPr>
          </a:p>
          <a:p>
            <a:pPr algn="ctr"/>
            <a:r>
              <a:rPr lang="es-ES_tradnl" sz="2800" b="1" dirty="0">
                <a:solidFill>
                  <a:schemeClr val="bg1"/>
                </a:solidFill>
              </a:rPr>
              <a:t>Estrategia</a:t>
            </a:r>
          </a:p>
          <a:p>
            <a:pPr algn="ctr"/>
            <a:endParaRPr lang="es-ES_tradnl" sz="2800" b="1" dirty="0">
              <a:solidFill>
                <a:schemeClr val="bg1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835424D-256D-BA40-BD56-0B44EDC46F67}"/>
              </a:ext>
            </a:extLst>
          </p:cNvPr>
          <p:cNvSpPr txBox="1"/>
          <p:nvPr/>
        </p:nvSpPr>
        <p:spPr>
          <a:xfrm>
            <a:off x="6606874" y="4961637"/>
            <a:ext cx="26068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Helvetica" pitchFamily="2" charset="0"/>
              </a:rPr>
              <a:t>Evaluación estrategia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000" dirty="0">
                <a:latin typeface="Helvetica" pitchFamily="2" charset="0"/>
              </a:rPr>
              <a:t>Metas 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Helvetica" pitchFamily="2" charset="0"/>
              </a:rPr>
              <a:t>Concepto Resiliencia procesos municipales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AC03847-C1EA-5F43-B352-CBA3F7A8D35E}"/>
              </a:ext>
            </a:extLst>
          </p:cNvPr>
          <p:cNvSpPr txBox="1"/>
          <p:nvPr/>
        </p:nvSpPr>
        <p:spPr>
          <a:xfrm>
            <a:off x="12172254" y="1873198"/>
            <a:ext cx="3179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i="1" dirty="0">
                <a:latin typeface="Helvetica" pitchFamily="2" charset="0"/>
              </a:rPr>
              <a:t>Acción corto plazo</a:t>
            </a:r>
            <a:endParaRPr lang="es-ES_tradnl" sz="2400" b="1" i="1" dirty="0"/>
          </a:p>
        </p:txBody>
      </p:sp>
    </p:spTree>
    <p:extLst>
      <p:ext uri="{BB962C8B-B14F-4D97-AF65-F5344CB8AC3E}">
        <p14:creationId xmlns:p14="http://schemas.microsoft.com/office/powerpoint/2010/main" val="30956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61ECA1-3082-4973-9CAC-A03948D4AC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51170" y="9485487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MX" altLang="ja-JP" sz="4800" dirty="0">
                <a:latin typeface="Arial Narrow" panose="020B0606020202030204" pitchFamily="34" charset="0"/>
              </a:rPr>
              <a:t>8</a:t>
            </a:r>
            <a:endParaRPr lang="ja-JP" altLang="en-US" sz="4800" dirty="0">
              <a:latin typeface="Arial Narrow" panose="020B0606020202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178291A-EB4D-1644-8E8D-0DE7F9AB4C32}"/>
              </a:ext>
            </a:extLst>
          </p:cNvPr>
          <p:cNvSpPr txBox="1">
            <a:spLocks/>
          </p:cNvSpPr>
          <p:nvPr/>
        </p:nvSpPr>
        <p:spPr>
          <a:xfrm>
            <a:off x="713718" y="284480"/>
            <a:ext cx="6703082" cy="12031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4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Plan de Seguridad Ciudadana y Convivencia Pacífica</a:t>
            </a:r>
            <a:endParaRPr lang="es-EC" sz="4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3C4D20-9977-2149-A037-CD3C75B31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55" y="2017321"/>
            <a:ext cx="7288661" cy="7574491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F4354B1-0444-5D43-9D2F-8975E2A85C1D}"/>
              </a:ext>
            </a:extLst>
          </p:cNvPr>
          <p:cNvCxnSpPr>
            <a:cxnSpLocks/>
          </p:cNvCxnSpPr>
          <p:nvPr/>
        </p:nvCxnSpPr>
        <p:spPr>
          <a:xfrm flipV="1">
            <a:off x="7752522" y="3339546"/>
            <a:ext cx="1390684" cy="5685183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F00306EA-7AC5-5C4A-8471-0EE3E3988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12" y="2149061"/>
            <a:ext cx="8322753" cy="2768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034092-5DE8-E244-AC1C-55AD246BB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145" y="5663033"/>
            <a:ext cx="6287220" cy="436353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62C1A63-10A7-2E40-89FD-F8B0D4655277}"/>
              </a:ext>
            </a:extLst>
          </p:cNvPr>
          <p:cNvSpPr txBox="1"/>
          <p:nvPr/>
        </p:nvSpPr>
        <p:spPr>
          <a:xfrm>
            <a:off x="9655145" y="1639968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i="1" dirty="0"/>
              <a:t>Objetivos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D6A7AF-4C00-554B-9351-663972A0E131}"/>
              </a:ext>
            </a:extLst>
          </p:cNvPr>
          <p:cNvSpPr txBox="1"/>
          <p:nvPr/>
        </p:nvSpPr>
        <p:spPr>
          <a:xfrm>
            <a:off x="9655145" y="5109210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i="1" dirty="0"/>
              <a:t>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308207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61ECA1-3082-4973-9CAC-A03948D4AC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MX" altLang="ja-JP" sz="4800" dirty="0">
                <a:latin typeface="Arial Narrow" panose="020B0606020202030204" pitchFamily="34" charset="0"/>
              </a:rPr>
              <a:t>9</a:t>
            </a:r>
            <a:endParaRPr lang="ja-JP" altLang="en-US" sz="4800" dirty="0">
              <a:latin typeface="Arial Narrow" panose="020B0606020202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178291A-EB4D-1644-8E8D-0DE7F9AB4C32}"/>
              </a:ext>
            </a:extLst>
          </p:cNvPr>
          <p:cNvSpPr txBox="1">
            <a:spLocks/>
          </p:cNvSpPr>
          <p:nvPr/>
        </p:nvSpPr>
        <p:spPr>
          <a:xfrm>
            <a:off x="713718" y="284480"/>
            <a:ext cx="6703082" cy="120315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4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DMR - Modelo de gestión actual</a:t>
            </a:r>
            <a:endParaRPr lang="es-EC" sz="4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1DD4F43-8D20-6A49-944B-5F377D6E20F3}"/>
              </a:ext>
            </a:extLst>
          </p:cNvPr>
          <p:cNvSpPr/>
          <p:nvPr/>
        </p:nvSpPr>
        <p:spPr>
          <a:xfrm>
            <a:off x="3684674" y="5836398"/>
            <a:ext cx="1846444" cy="10207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S_tradnl" b="1" dirty="0">
                <a:solidFill>
                  <a:schemeClr val="tx1"/>
                </a:solidFill>
              </a:rPr>
              <a:t>DMR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F73B3DC-00F7-ED4E-A8C2-D8D29604C5AD}"/>
              </a:ext>
            </a:extLst>
          </p:cNvPr>
          <p:cNvSpPr/>
          <p:nvPr/>
        </p:nvSpPr>
        <p:spPr>
          <a:xfrm>
            <a:off x="6474816" y="5836398"/>
            <a:ext cx="1846444" cy="10207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S_tradnl" sz="1800" b="1" dirty="0">
                <a:solidFill>
                  <a:schemeClr val="bg1"/>
                </a:solidFill>
              </a:rPr>
              <a:t>Dependencias Municipales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D295E9-AA77-ED4C-AEE5-57F0B0D8FAFA}"/>
              </a:ext>
            </a:extLst>
          </p:cNvPr>
          <p:cNvSpPr/>
          <p:nvPr/>
        </p:nvSpPr>
        <p:spPr>
          <a:xfrm>
            <a:off x="4897093" y="7768672"/>
            <a:ext cx="2264029" cy="10207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S_tradnl" sz="1800" b="1" dirty="0">
                <a:solidFill>
                  <a:schemeClr val="bg1"/>
                </a:solidFill>
              </a:rPr>
              <a:t>Socios Implementadores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6921D60-C488-2D40-BB40-9E04062B02B6}"/>
              </a:ext>
            </a:extLst>
          </p:cNvPr>
          <p:cNvSpPr/>
          <p:nvPr/>
        </p:nvSpPr>
        <p:spPr>
          <a:xfrm>
            <a:off x="3642144" y="2703283"/>
            <a:ext cx="1846444" cy="102072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MDMQ Relaciones Internacionales</a:t>
            </a:r>
            <a:endParaRPr kumimoji="1"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447353D-FA4C-3844-B802-EC3612426516}"/>
              </a:ext>
            </a:extLst>
          </p:cNvPr>
          <p:cNvSpPr/>
          <p:nvPr/>
        </p:nvSpPr>
        <p:spPr>
          <a:xfrm>
            <a:off x="6474816" y="2703283"/>
            <a:ext cx="1846444" cy="10207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S_tradnl" sz="1800" b="1" dirty="0">
                <a:solidFill>
                  <a:schemeClr val="bg1"/>
                </a:solidFill>
              </a:rPr>
              <a:t>Red de Ciudades </a:t>
            </a:r>
            <a:r>
              <a:rPr kumimoji="1" lang="es-ES_tradnl" sz="1800" b="1" dirty="0" err="1">
                <a:solidFill>
                  <a:schemeClr val="bg1"/>
                </a:solidFill>
              </a:rPr>
              <a:t>Resilientes</a:t>
            </a:r>
            <a:endParaRPr kumimoji="1"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441BC61-DD0D-A845-A4E9-C20EB4E10E2F}"/>
              </a:ext>
            </a:extLst>
          </p:cNvPr>
          <p:cNvSpPr/>
          <p:nvPr/>
        </p:nvSpPr>
        <p:spPr>
          <a:xfrm>
            <a:off x="13810202" y="5836398"/>
            <a:ext cx="2264028" cy="10207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S_tradnl" sz="1800" b="1" dirty="0">
                <a:solidFill>
                  <a:schemeClr val="bg1"/>
                </a:solidFill>
              </a:rPr>
              <a:t>Adscritas MDMQ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BCB2321-F6A9-2147-96E4-36005AC8D8B6}"/>
              </a:ext>
            </a:extLst>
          </p:cNvPr>
          <p:cNvSpPr/>
          <p:nvPr/>
        </p:nvSpPr>
        <p:spPr>
          <a:xfrm>
            <a:off x="1345511" y="5790232"/>
            <a:ext cx="1518970" cy="1066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S_tradnl" sz="1800" b="1" dirty="0">
                <a:solidFill>
                  <a:schemeClr val="bg1"/>
                </a:solidFill>
              </a:rPr>
              <a:t>Dirección técnica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B59A4B1-DBAA-CD48-987A-8F49092B3EE1}"/>
              </a:ext>
            </a:extLst>
          </p:cNvPr>
          <p:cNvSpPr/>
          <p:nvPr/>
        </p:nvSpPr>
        <p:spPr>
          <a:xfrm>
            <a:off x="6496081" y="2212578"/>
            <a:ext cx="1803914" cy="4337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S_tradnl" sz="1800" b="1" dirty="0">
                <a:solidFill>
                  <a:schemeClr val="bg1"/>
                </a:solidFill>
              </a:rPr>
              <a:t>Fondos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C5981D7-3E3A-4E47-93B1-178E957AA7B0}"/>
              </a:ext>
            </a:extLst>
          </p:cNvPr>
          <p:cNvSpPr/>
          <p:nvPr/>
        </p:nvSpPr>
        <p:spPr>
          <a:xfrm>
            <a:off x="4881339" y="8869814"/>
            <a:ext cx="2264029" cy="4027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S_tradnl" sz="1800" b="1" dirty="0">
                <a:solidFill>
                  <a:schemeClr val="bg1"/>
                </a:solidFill>
              </a:rPr>
              <a:t>Privado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589A018-9964-6C45-BDD5-FE26499FAC5D}"/>
              </a:ext>
            </a:extLst>
          </p:cNvPr>
          <p:cNvSpPr/>
          <p:nvPr/>
        </p:nvSpPr>
        <p:spPr>
          <a:xfrm>
            <a:off x="13810202" y="5318642"/>
            <a:ext cx="2264029" cy="4027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S_tradnl" sz="1800" b="1" dirty="0">
                <a:solidFill>
                  <a:schemeClr val="bg1"/>
                </a:solidFill>
              </a:rPr>
              <a:t>Implementación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5B88C92-6576-0841-9D4A-B95150BD9245}"/>
              </a:ext>
            </a:extLst>
          </p:cNvPr>
          <p:cNvSpPr/>
          <p:nvPr/>
        </p:nvSpPr>
        <p:spPr>
          <a:xfrm>
            <a:off x="9909538" y="5790232"/>
            <a:ext cx="2339163" cy="1098820"/>
          </a:xfrm>
          <a:prstGeom prst="ellipse">
            <a:avLst/>
          </a:prstGeom>
          <a:solidFill>
            <a:srgbClr val="C0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S_tradnl" sz="1800" b="1" dirty="0">
                <a:solidFill>
                  <a:schemeClr val="bg1"/>
                </a:solidFill>
              </a:rPr>
              <a:t>Diseño de proyectos</a:t>
            </a:r>
          </a:p>
        </p:txBody>
      </p:sp>
      <p:cxnSp>
        <p:nvCxnSpPr>
          <p:cNvPr id="27" name="Conector angular 26">
            <a:extLst>
              <a:ext uri="{FF2B5EF4-FFF2-40B4-BE49-F238E27FC236}">
                <a16:creationId xmlns:a16="http://schemas.microsoft.com/office/drawing/2014/main" id="{A701EB89-E2EF-B24C-A8E7-6D059A5C9180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H="1" flipV="1">
            <a:off x="3642144" y="3213646"/>
            <a:ext cx="42530" cy="3349346"/>
          </a:xfrm>
          <a:prstGeom prst="bentConnector4">
            <a:avLst>
              <a:gd name="adj1" fmla="val -1337508"/>
              <a:gd name="adj2" fmla="val 100158"/>
            </a:avLst>
          </a:prstGeom>
          <a:ln w="28575">
            <a:solidFill>
              <a:schemeClr val="tx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7B46B311-DB8F-A84C-9EB2-472CEAB50843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4607896" y="3213646"/>
            <a:ext cx="1866920" cy="2622752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0AFC36D1-C397-434B-BD55-B623614E8E61}"/>
              </a:ext>
            </a:extLst>
          </p:cNvPr>
          <p:cNvCxnSpPr>
            <a:stCxn id="10" idx="3"/>
            <a:endCxn id="23" idx="2"/>
          </p:cNvCxnSpPr>
          <p:nvPr/>
        </p:nvCxnSpPr>
        <p:spPr>
          <a:xfrm flipV="1">
            <a:off x="8321260" y="6339642"/>
            <a:ext cx="1588278" cy="7119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07C3C024-35FC-DC4B-83F8-F0CF40703715}"/>
              </a:ext>
            </a:extLst>
          </p:cNvPr>
          <p:cNvCxnSpPr>
            <a:stCxn id="13" idx="3"/>
            <a:endCxn id="23" idx="4"/>
          </p:cNvCxnSpPr>
          <p:nvPr/>
        </p:nvCxnSpPr>
        <p:spPr>
          <a:xfrm flipV="1">
            <a:off x="7161122" y="6889052"/>
            <a:ext cx="3917998" cy="1389983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054BC40A-9CFA-5A4A-A97F-EF55772DBE4D}"/>
              </a:ext>
            </a:extLst>
          </p:cNvPr>
          <p:cNvCxnSpPr>
            <a:stCxn id="23" idx="6"/>
            <a:endCxn id="16" idx="1"/>
          </p:cNvCxnSpPr>
          <p:nvPr/>
        </p:nvCxnSpPr>
        <p:spPr>
          <a:xfrm>
            <a:off x="12248701" y="6339642"/>
            <a:ext cx="1561501" cy="7119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41FF6CC4-8B9E-6D47-923E-821DCC24C7B1}"/>
              </a:ext>
            </a:extLst>
          </p:cNvPr>
          <p:cNvCxnSpPr>
            <a:stCxn id="16" idx="1"/>
            <a:endCxn id="15" idx="3"/>
          </p:cNvCxnSpPr>
          <p:nvPr/>
        </p:nvCxnSpPr>
        <p:spPr>
          <a:xfrm flipH="1" flipV="1">
            <a:off x="8321260" y="3213646"/>
            <a:ext cx="5488942" cy="3133115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echa izquierda y derecha 41">
            <a:extLst>
              <a:ext uri="{FF2B5EF4-FFF2-40B4-BE49-F238E27FC236}">
                <a16:creationId xmlns:a16="http://schemas.microsoft.com/office/drawing/2014/main" id="{6CFA74A0-C2B9-BF47-B242-2D4DE5690235}"/>
              </a:ext>
            </a:extLst>
          </p:cNvPr>
          <p:cNvSpPr/>
          <p:nvPr/>
        </p:nvSpPr>
        <p:spPr>
          <a:xfrm>
            <a:off x="5720311" y="6339642"/>
            <a:ext cx="552893" cy="223350"/>
          </a:xfrm>
          <a:prstGeom prst="leftRightArrow">
            <a:avLst/>
          </a:prstGeom>
          <a:solidFill>
            <a:srgbClr val="C0000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s-ES_tradnl">
              <a:solidFill>
                <a:schemeClr val="accent6"/>
              </a:solidFill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823ABE01-5B75-6B42-B403-49740E21B419}"/>
              </a:ext>
            </a:extLst>
          </p:cNvPr>
          <p:cNvSpPr/>
          <p:nvPr/>
        </p:nvSpPr>
        <p:spPr>
          <a:xfrm>
            <a:off x="8739956" y="1801229"/>
            <a:ext cx="2530551" cy="10988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S_tradnl" sz="1600" b="1" dirty="0">
                <a:solidFill>
                  <a:schemeClr val="tx1"/>
                </a:solidFill>
              </a:rPr>
              <a:t>Otras Organizaciones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99D36B77-7A46-794C-9176-923B16AFEF56}"/>
              </a:ext>
            </a:extLst>
          </p:cNvPr>
          <p:cNvSpPr/>
          <p:nvPr/>
        </p:nvSpPr>
        <p:spPr>
          <a:xfrm>
            <a:off x="11376833" y="1801229"/>
            <a:ext cx="1828800" cy="10988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s-ES_tradnl" sz="1600" b="1" dirty="0">
                <a:solidFill>
                  <a:schemeClr val="tx1"/>
                </a:solidFill>
              </a:rPr>
              <a:t>Apoyo Ciudades Socias</a:t>
            </a:r>
          </a:p>
        </p:txBody>
      </p:sp>
    </p:spTree>
    <p:extLst>
      <p:ext uri="{BB962C8B-B14F-4D97-AF65-F5344CB8AC3E}">
        <p14:creationId xmlns:p14="http://schemas.microsoft.com/office/powerpoint/2010/main" val="3057000863"/>
      </p:ext>
    </p:extLst>
  </p:cSld>
  <p:clrMapOvr>
    <a:masterClrMapping/>
  </p:clrMapOvr>
</p:sld>
</file>

<file path=ppt/theme/theme1.xml><?xml version="1.0" encoding="utf-8"?>
<a:theme xmlns:a="http://schemas.openxmlformats.org/drawingml/2006/main" name="Vega - Header">
  <a:themeElements>
    <a:clrScheme name="Personalizado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C00000"/>
      </a:accent2>
      <a:accent3>
        <a:srgbClr val="1B587C"/>
      </a:accent3>
      <a:accent4>
        <a:srgbClr val="C00000"/>
      </a:accent4>
      <a:accent5>
        <a:srgbClr val="002060"/>
      </a:accent5>
      <a:accent6>
        <a:srgbClr val="1B587C"/>
      </a:accent6>
      <a:hlink>
        <a:srgbClr val="C00000"/>
      </a:hlink>
      <a:folHlink>
        <a:srgbClr val="1B587C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22998</TotalTime>
  <Words>383</Words>
  <Application>Microsoft Macintosh PowerPoint</Application>
  <PresentationFormat>Personalizado</PresentationFormat>
  <Paragraphs>86</Paragraphs>
  <Slides>11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Helvetica</vt:lpstr>
      <vt:lpstr>Open Sans</vt:lpstr>
      <vt:lpstr>Route 159 Light</vt:lpstr>
      <vt:lpstr>Route 159 SemiBold</vt:lpstr>
      <vt:lpstr>Route 159 UltraLight</vt:lpstr>
      <vt:lpstr>Vega - Header</vt:lpstr>
      <vt:lpstr>Dirección Metropolitana de Resiliencia</vt:lpstr>
      <vt:lpstr>Misión Secretaría General de Planificación</vt:lpstr>
      <vt:lpstr>Creación DMR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Alex Madera</cp:lastModifiedBy>
  <cp:revision>850</cp:revision>
  <cp:lastPrinted>2021-11-11T00:45:41Z</cp:lastPrinted>
  <dcterms:created xsi:type="dcterms:W3CDTF">2015-09-05T11:42:45Z</dcterms:created>
  <dcterms:modified xsi:type="dcterms:W3CDTF">2022-04-18T15:22:57Z</dcterms:modified>
</cp:coreProperties>
</file>