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58F2E-17F5-4766-A9E6-AF80397F0396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B98C390-3FEE-43B6-B560-717C7CF8118A}">
      <dgm:prSet phldrT="[Texto]"/>
      <dgm:spPr/>
      <dgm:t>
        <a:bodyPr/>
        <a:lstStyle/>
        <a:p>
          <a:r>
            <a:rPr lang="es-EC" b="1" dirty="0" smtClean="0"/>
            <a:t>31/12/2019</a:t>
          </a:r>
        </a:p>
        <a:p>
          <a:r>
            <a:rPr lang="es-EC" dirty="0" smtClean="0"/>
            <a:t>Alerta del gobierno chino</a:t>
          </a:r>
          <a:endParaRPr lang="es-EC" dirty="0"/>
        </a:p>
      </dgm:t>
    </dgm:pt>
    <dgm:pt modelId="{FDE8C159-BF77-4D9A-831A-5F4A29D45AA8}" type="parTrans" cxnId="{DB9F0112-91CB-4C8D-81F4-BA66558A933E}">
      <dgm:prSet/>
      <dgm:spPr/>
      <dgm:t>
        <a:bodyPr/>
        <a:lstStyle/>
        <a:p>
          <a:endParaRPr lang="es-EC"/>
        </a:p>
      </dgm:t>
    </dgm:pt>
    <dgm:pt modelId="{AF3202DB-ED01-474D-B161-3198818257BD}" type="sibTrans" cxnId="{DB9F0112-91CB-4C8D-81F4-BA66558A933E}">
      <dgm:prSet/>
      <dgm:spPr/>
      <dgm:t>
        <a:bodyPr/>
        <a:lstStyle/>
        <a:p>
          <a:endParaRPr lang="es-EC"/>
        </a:p>
      </dgm:t>
    </dgm:pt>
    <dgm:pt modelId="{58680FFE-7222-43C8-A139-CEED4BA3DDEF}">
      <dgm:prSet phldrT="[Texto]"/>
      <dgm:spPr/>
      <dgm:t>
        <a:bodyPr/>
        <a:lstStyle/>
        <a:p>
          <a:r>
            <a:rPr lang="es-EC" b="1" dirty="0" smtClean="0"/>
            <a:t>11/03/2020</a:t>
          </a:r>
        </a:p>
        <a:p>
          <a:r>
            <a:rPr lang="es-EC" b="0" dirty="0" smtClean="0"/>
            <a:t>OMS califica al COVID como pandemia</a:t>
          </a:r>
          <a:endParaRPr lang="es-EC" dirty="0"/>
        </a:p>
      </dgm:t>
    </dgm:pt>
    <dgm:pt modelId="{624275F1-E1AE-4BEB-8FBA-313243AB4DB4}" type="parTrans" cxnId="{D6B285BF-F7CA-4392-8D6F-3EFABA077EF7}">
      <dgm:prSet/>
      <dgm:spPr/>
      <dgm:t>
        <a:bodyPr/>
        <a:lstStyle/>
        <a:p>
          <a:endParaRPr lang="es-EC"/>
        </a:p>
      </dgm:t>
    </dgm:pt>
    <dgm:pt modelId="{A3940B4A-3914-4097-852F-79DD3E2E57D1}" type="sibTrans" cxnId="{D6B285BF-F7CA-4392-8D6F-3EFABA077EF7}">
      <dgm:prSet/>
      <dgm:spPr/>
      <dgm:t>
        <a:bodyPr/>
        <a:lstStyle/>
        <a:p>
          <a:endParaRPr lang="es-EC"/>
        </a:p>
      </dgm:t>
    </dgm:pt>
    <dgm:pt modelId="{5D51CF34-3C4F-4649-91D3-CC6D2C908B99}">
      <dgm:prSet phldrT="[Texto]"/>
      <dgm:spPr/>
      <dgm:t>
        <a:bodyPr/>
        <a:lstStyle/>
        <a:p>
          <a:r>
            <a:rPr lang="es-EC" b="1" dirty="0" smtClean="0"/>
            <a:t>11/03/2020</a:t>
          </a:r>
        </a:p>
        <a:p>
          <a:r>
            <a:rPr lang="es-EC" b="0" dirty="0" smtClean="0"/>
            <a:t>MSP declara estado de emergencia sanitaria </a:t>
          </a:r>
          <a:endParaRPr lang="es-EC" dirty="0"/>
        </a:p>
      </dgm:t>
    </dgm:pt>
    <dgm:pt modelId="{6F3721A3-160A-4E7D-A912-5B3247C24444}" type="parTrans" cxnId="{7B496A4F-98A3-48F8-9DD1-45818E7AFA04}">
      <dgm:prSet/>
      <dgm:spPr/>
      <dgm:t>
        <a:bodyPr/>
        <a:lstStyle/>
        <a:p>
          <a:endParaRPr lang="es-EC"/>
        </a:p>
      </dgm:t>
    </dgm:pt>
    <dgm:pt modelId="{0A1888D1-480B-4752-9E8F-B151CD479455}" type="sibTrans" cxnId="{7B496A4F-98A3-48F8-9DD1-45818E7AFA04}">
      <dgm:prSet/>
      <dgm:spPr/>
      <dgm:t>
        <a:bodyPr/>
        <a:lstStyle/>
        <a:p>
          <a:endParaRPr lang="es-EC"/>
        </a:p>
      </dgm:t>
    </dgm:pt>
    <dgm:pt modelId="{BEBB3A9D-300E-475B-A302-5904CD99D8F1}">
      <dgm:prSet phldrT="[Texto]"/>
      <dgm:spPr/>
      <dgm:t>
        <a:bodyPr/>
        <a:lstStyle/>
        <a:p>
          <a:r>
            <a:rPr lang="es-EC" b="1" dirty="0" smtClean="0"/>
            <a:t>12/03/2020</a:t>
          </a:r>
        </a:p>
        <a:p>
          <a:r>
            <a:rPr lang="es-EC" b="0" dirty="0" smtClean="0"/>
            <a:t>Alcalde declara estado de emergencia al DMQ</a:t>
          </a:r>
          <a:endParaRPr lang="es-EC" b="0" dirty="0"/>
        </a:p>
      </dgm:t>
    </dgm:pt>
    <dgm:pt modelId="{C3ECEECD-9D1A-4F6A-8C80-5FA6E5EF5C02}" type="parTrans" cxnId="{10F43FF4-4D6D-4956-A5B6-D5FD231C8E26}">
      <dgm:prSet/>
      <dgm:spPr/>
      <dgm:t>
        <a:bodyPr/>
        <a:lstStyle/>
        <a:p>
          <a:endParaRPr lang="es-EC"/>
        </a:p>
      </dgm:t>
    </dgm:pt>
    <dgm:pt modelId="{E9B9B198-B675-4401-AB25-0BE68337141F}" type="sibTrans" cxnId="{10F43FF4-4D6D-4956-A5B6-D5FD231C8E26}">
      <dgm:prSet/>
      <dgm:spPr/>
      <dgm:t>
        <a:bodyPr/>
        <a:lstStyle/>
        <a:p>
          <a:endParaRPr lang="es-EC"/>
        </a:p>
      </dgm:t>
    </dgm:pt>
    <dgm:pt modelId="{C8AAB84F-0ACF-4CAE-9B0A-8991D422920A}">
      <dgm:prSet phldrT="[Texto]"/>
      <dgm:spPr/>
      <dgm:t>
        <a:bodyPr/>
        <a:lstStyle/>
        <a:p>
          <a:r>
            <a:rPr lang="es-EC" b="1" dirty="0" smtClean="0"/>
            <a:t>16/03/2020</a:t>
          </a:r>
        </a:p>
        <a:p>
          <a:r>
            <a:rPr lang="es-EC" b="0" dirty="0" smtClean="0"/>
            <a:t>Presidente decreta estado de excepción</a:t>
          </a:r>
          <a:endParaRPr lang="es-EC" b="0" dirty="0"/>
        </a:p>
      </dgm:t>
    </dgm:pt>
    <dgm:pt modelId="{7ADE0DCA-9D1E-4B83-859B-3514E6424A4C}" type="parTrans" cxnId="{8994A3BE-5B06-4589-8347-E4514A8363FC}">
      <dgm:prSet/>
      <dgm:spPr/>
      <dgm:t>
        <a:bodyPr/>
        <a:lstStyle/>
        <a:p>
          <a:endParaRPr lang="es-EC"/>
        </a:p>
      </dgm:t>
    </dgm:pt>
    <dgm:pt modelId="{685AFCB9-0E15-42D2-9E11-EC86221BF66D}" type="sibTrans" cxnId="{8994A3BE-5B06-4589-8347-E4514A8363FC}">
      <dgm:prSet/>
      <dgm:spPr/>
      <dgm:t>
        <a:bodyPr/>
        <a:lstStyle/>
        <a:p>
          <a:endParaRPr lang="es-EC"/>
        </a:p>
      </dgm:t>
    </dgm:pt>
    <dgm:pt modelId="{3DD6EC44-B497-4148-97E3-9C5C8B40F53D}">
      <dgm:prSet/>
      <dgm:spPr/>
      <dgm:t>
        <a:bodyPr/>
        <a:lstStyle/>
        <a:p>
          <a:r>
            <a:rPr lang="es-EC" b="1" dirty="0" smtClean="0"/>
            <a:t>ANTECEDENTES </a:t>
          </a:r>
          <a:endParaRPr lang="es-EC" b="1" dirty="0"/>
        </a:p>
      </dgm:t>
    </dgm:pt>
    <dgm:pt modelId="{C38AF577-30D0-409A-9DEF-2C5D8E0D8DE4}" type="parTrans" cxnId="{E42ADB56-2179-417D-AB20-DE091416579C}">
      <dgm:prSet/>
      <dgm:spPr/>
      <dgm:t>
        <a:bodyPr/>
        <a:lstStyle/>
        <a:p>
          <a:endParaRPr lang="es-EC"/>
        </a:p>
      </dgm:t>
    </dgm:pt>
    <dgm:pt modelId="{81220B15-FAAF-4BCC-8F06-5E9054C99C4E}" type="sibTrans" cxnId="{E42ADB56-2179-417D-AB20-DE091416579C}">
      <dgm:prSet/>
      <dgm:spPr/>
      <dgm:t>
        <a:bodyPr/>
        <a:lstStyle/>
        <a:p>
          <a:endParaRPr lang="es-EC"/>
        </a:p>
      </dgm:t>
    </dgm:pt>
    <dgm:pt modelId="{AFAAB3F1-0FA1-44D7-9272-515053E5001E}" type="pres">
      <dgm:prSet presAssocID="{26158F2E-17F5-4766-A9E6-AF80397F03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AF4A380-8524-4C31-8637-88276A65600B}" type="pres">
      <dgm:prSet presAssocID="{3DD6EC44-B497-4148-97E3-9C5C8B40F53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BE22B1A-DAC8-4C79-8D49-4CA9CC7A0C61}" type="pres">
      <dgm:prSet presAssocID="{81220B15-FAAF-4BCC-8F06-5E9054C99C4E}" presName="sibTrans" presStyleLbl="sibTrans1D1" presStyleIdx="0" presStyleCnt="5"/>
      <dgm:spPr/>
      <dgm:t>
        <a:bodyPr/>
        <a:lstStyle/>
        <a:p>
          <a:endParaRPr lang="es-EC"/>
        </a:p>
      </dgm:t>
    </dgm:pt>
    <dgm:pt modelId="{4758DBB5-90DE-4B00-AB39-3D8FE7001C52}" type="pres">
      <dgm:prSet presAssocID="{81220B15-FAAF-4BCC-8F06-5E9054C99C4E}" presName="connectorText" presStyleLbl="sibTrans1D1" presStyleIdx="0" presStyleCnt="5"/>
      <dgm:spPr/>
      <dgm:t>
        <a:bodyPr/>
        <a:lstStyle/>
        <a:p>
          <a:endParaRPr lang="es-EC"/>
        </a:p>
      </dgm:t>
    </dgm:pt>
    <dgm:pt modelId="{05CA27FA-8EF4-40E2-9358-A53BEC6EED57}" type="pres">
      <dgm:prSet presAssocID="{FB98C390-3FEE-43B6-B560-717C7CF8118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4631F73-22FE-4C90-9299-97715BF841AC}" type="pres">
      <dgm:prSet presAssocID="{AF3202DB-ED01-474D-B161-3198818257BD}" presName="sibTrans" presStyleLbl="sibTrans1D1" presStyleIdx="1" presStyleCnt="5"/>
      <dgm:spPr/>
      <dgm:t>
        <a:bodyPr/>
        <a:lstStyle/>
        <a:p>
          <a:endParaRPr lang="es-EC"/>
        </a:p>
      </dgm:t>
    </dgm:pt>
    <dgm:pt modelId="{CDB92A53-9DCC-4015-9DC3-F08348229037}" type="pres">
      <dgm:prSet presAssocID="{AF3202DB-ED01-474D-B161-3198818257BD}" presName="connectorText" presStyleLbl="sibTrans1D1" presStyleIdx="1" presStyleCnt="5"/>
      <dgm:spPr/>
      <dgm:t>
        <a:bodyPr/>
        <a:lstStyle/>
        <a:p>
          <a:endParaRPr lang="es-EC"/>
        </a:p>
      </dgm:t>
    </dgm:pt>
    <dgm:pt modelId="{6E9ED43B-5D59-482A-A282-CA96675DE8AC}" type="pres">
      <dgm:prSet presAssocID="{58680FFE-7222-43C8-A139-CEED4BA3DDE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4FCD09B-E91B-4269-BCDF-C1158385C87B}" type="pres">
      <dgm:prSet presAssocID="{A3940B4A-3914-4097-852F-79DD3E2E57D1}" presName="sibTrans" presStyleLbl="sibTrans1D1" presStyleIdx="2" presStyleCnt="5"/>
      <dgm:spPr/>
      <dgm:t>
        <a:bodyPr/>
        <a:lstStyle/>
        <a:p>
          <a:endParaRPr lang="es-EC"/>
        </a:p>
      </dgm:t>
    </dgm:pt>
    <dgm:pt modelId="{CBD82A6A-C0B5-4C3E-B0F5-E3282D6BDEC8}" type="pres">
      <dgm:prSet presAssocID="{A3940B4A-3914-4097-852F-79DD3E2E57D1}" presName="connectorText" presStyleLbl="sibTrans1D1" presStyleIdx="2" presStyleCnt="5"/>
      <dgm:spPr/>
      <dgm:t>
        <a:bodyPr/>
        <a:lstStyle/>
        <a:p>
          <a:endParaRPr lang="es-EC"/>
        </a:p>
      </dgm:t>
    </dgm:pt>
    <dgm:pt modelId="{616619D4-5EDD-4E91-8C00-A7F045D080AA}" type="pres">
      <dgm:prSet presAssocID="{5D51CF34-3C4F-4649-91D3-CC6D2C908B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25FD0C1-E2D0-4B09-AD60-8A15C065F1C0}" type="pres">
      <dgm:prSet presAssocID="{0A1888D1-480B-4752-9E8F-B151CD479455}" presName="sibTrans" presStyleLbl="sibTrans1D1" presStyleIdx="3" presStyleCnt="5"/>
      <dgm:spPr/>
      <dgm:t>
        <a:bodyPr/>
        <a:lstStyle/>
        <a:p>
          <a:endParaRPr lang="es-EC"/>
        </a:p>
      </dgm:t>
    </dgm:pt>
    <dgm:pt modelId="{41A80417-70BC-432D-9142-919624F4F127}" type="pres">
      <dgm:prSet presAssocID="{0A1888D1-480B-4752-9E8F-B151CD479455}" presName="connectorText" presStyleLbl="sibTrans1D1" presStyleIdx="3" presStyleCnt="5"/>
      <dgm:spPr/>
      <dgm:t>
        <a:bodyPr/>
        <a:lstStyle/>
        <a:p>
          <a:endParaRPr lang="es-EC"/>
        </a:p>
      </dgm:t>
    </dgm:pt>
    <dgm:pt modelId="{BCBCEFE5-7386-4728-B67C-ADE57714839D}" type="pres">
      <dgm:prSet presAssocID="{BEBB3A9D-300E-475B-A302-5904CD99D8F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D9D6670-FDD0-4847-9D6E-D6A789C12DE5}" type="pres">
      <dgm:prSet presAssocID="{E9B9B198-B675-4401-AB25-0BE68337141F}" presName="sibTrans" presStyleLbl="sibTrans1D1" presStyleIdx="4" presStyleCnt="5"/>
      <dgm:spPr/>
      <dgm:t>
        <a:bodyPr/>
        <a:lstStyle/>
        <a:p>
          <a:endParaRPr lang="es-EC"/>
        </a:p>
      </dgm:t>
    </dgm:pt>
    <dgm:pt modelId="{18BE9609-3F83-4EBB-91D0-F8FE6CB48C0C}" type="pres">
      <dgm:prSet presAssocID="{E9B9B198-B675-4401-AB25-0BE68337141F}" presName="connectorText" presStyleLbl="sibTrans1D1" presStyleIdx="4" presStyleCnt="5"/>
      <dgm:spPr/>
      <dgm:t>
        <a:bodyPr/>
        <a:lstStyle/>
        <a:p>
          <a:endParaRPr lang="es-EC"/>
        </a:p>
      </dgm:t>
    </dgm:pt>
    <dgm:pt modelId="{02FC15DE-241C-499F-9597-19B59E2DC716}" type="pres">
      <dgm:prSet presAssocID="{C8AAB84F-0ACF-4CAE-9B0A-8991D422920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352215E-0A00-436F-B0B3-D28037CE7A7B}" type="presOf" srcId="{C8AAB84F-0ACF-4CAE-9B0A-8991D422920A}" destId="{02FC15DE-241C-499F-9597-19B59E2DC716}" srcOrd="0" destOrd="0" presId="urn:microsoft.com/office/officeart/2005/8/layout/bProcess3"/>
    <dgm:cxn modelId="{E4915556-FFD1-4A7B-9827-A2F1112BE1E5}" type="presOf" srcId="{81220B15-FAAF-4BCC-8F06-5E9054C99C4E}" destId="{4758DBB5-90DE-4B00-AB39-3D8FE7001C52}" srcOrd="1" destOrd="0" presId="urn:microsoft.com/office/officeart/2005/8/layout/bProcess3"/>
    <dgm:cxn modelId="{1CBE7BBE-A7E4-45C4-AE2F-01543DF51B96}" type="presOf" srcId="{AF3202DB-ED01-474D-B161-3198818257BD}" destId="{CDB92A53-9DCC-4015-9DC3-F08348229037}" srcOrd="1" destOrd="0" presId="urn:microsoft.com/office/officeart/2005/8/layout/bProcess3"/>
    <dgm:cxn modelId="{F467AAB4-BD33-46D4-BE29-321DB26D7E6E}" type="presOf" srcId="{0A1888D1-480B-4752-9E8F-B151CD479455}" destId="{F25FD0C1-E2D0-4B09-AD60-8A15C065F1C0}" srcOrd="0" destOrd="0" presId="urn:microsoft.com/office/officeart/2005/8/layout/bProcess3"/>
    <dgm:cxn modelId="{933D5810-42FC-476E-80F9-77A60314BA5E}" type="presOf" srcId="{5D51CF34-3C4F-4649-91D3-CC6D2C908B99}" destId="{616619D4-5EDD-4E91-8C00-A7F045D080AA}" srcOrd="0" destOrd="0" presId="urn:microsoft.com/office/officeart/2005/8/layout/bProcess3"/>
    <dgm:cxn modelId="{D409243C-30C7-40FF-98F4-44659D9A948C}" type="presOf" srcId="{3DD6EC44-B497-4148-97E3-9C5C8B40F53D}" destId="{CAF4A380-8524-4C31-8637-88276A65600B}" srcOrd="0" destOrd="0" presId="urn:microsoft.com/office/officeart/2005/8/layout/bProcess3"/>
    <dgm:cxn modelId="{9DEBC2BD-DCE4-4C64-A1F8-115961C9AE74}" type="presOf" srcId="{AF3202DB-ED01-474D-B161-3198818257BD}" destId="{F4631F73-22FE-4C90-9299-97715BF841AC}" srcOrd="0" destOrd="0" presId="urn:microsoft.com/office/officeart/2005/8/layout/bProcess3"/>
    <dgm:cxn modelId="{C358ACE7-A4D0-48D6-BC3B-8FEF5DBB7FF5}" type="presOf" srcId="{0A1888D1-480B-4752-9E8F-B151CD479455}" destId="{41A80417-70BC-432D-9142-919624F4F127}" srcOrd="1" destOrd="0" presId="urn:microsoft.com/office/officeart/2005/8/layout/bProcess3"/>
    <dgm:cxn modelId="{8B099C4B-E47C-4CEE-B173-99755F66BC94}" type="presOf" srcId="{A3940B4A-3914-4097-852F-79DD3E2E57D1}" destId="{CBD82A6A-C0B5-4C3E-B0F5-E3282D6BDEC8}" srcOrd="1" destOrd="0" presId="urn:microsoft.com/office/officeart/2005/8/layout/bProcess3"/>
    <dgm:cxn modelId="{4389DDDD-46AC-40AC-9732-61E69731D004}" type="presOf" srcId="{81220B15-FAAF-4BCC-8F06-5E9054C99C4E}" destId="{1BE22B1A-DAC8-4C79-8D49-4CA9CC7A0C61}" srcOrd="0" destOrd="0" presId="urn:microsoft.com/office/officeart/2005/8/layout/bProcess3"/>
    <dgm:cxn modelId="{DB9F0112-91CB-4C8D-81F4-BA66558A933E}" srcId="{26158F2E-17F5-4766-A9E6-AF80397F0396}" destId="{FB98C390-3FEE-43B6-B560-717C7CF8118A}" srcOrd="1" destOrd="0" parTransId="{FDE8C159-BF77-4D9A-831A-5F4A29D45AA8}" sibTransId="{AF3202DB-ED01-474D-B161-3198818257BD}"/>
    <dgm:cxn modelId="{8994A3BE-5B06-4589-8347-E4514A8363FC}" srcId="{26158F2E-17F5-4766-A9E6-AF80397F0396}" destId="{C8AAB84F-0ACF-4CAE-9B0A-8991D422920A}" srcOrd="5" destOrd="0" parTransId="{7ADE0DCA-9D1E-4B83-859B-3514E6424A4C}" sibTransId="{685AFCB9-0E15-42D2-9E11-EC86221BF66D}"/>
    <dgm:cxn modelId="{1D565B97-E848-499D-AB36-8622F7C89581}" type="presOf" srcId="{58680FFE-7222-43C8-A139-CEED4BA3DDEF}" destId="{6E9ED43B-5D59-482A-A282-CA96675DE8AC}" srcOrd="0" destOrd="0" presId="urn:microsoft.com/office/officeart/2005/8/layout/bProcess3"/>
    <dgm:cxn modelId="{D6B285BF-F7CA-4392-8D6F-3EFABA077EF7}" srcId="{26158F2E-17F5-4766-A9E6-AF80397F0396}" destId="{58680FFE-7222-43C8-A139-CEED4BA3DDEF}" srcOrd="2" destOrd="0" parTransId="{624275F1-E1AE-4BEB-8FBA-313243AB4DB4}" sibTransId="{A3940B4A-3914-4097-852F-79DD3E2E57D1}"/>
    <dgm:cxn modelId="{3595B446-AA29-47D7-986E-DC40AB479EE0}" type="presOf" srcId="{BEBB3A9D-300E-475B-A302-5904CD99D8F1}" destId="{BCBCEFE5-7386-4728-B67C-ADE57714839D}" srcOrd="0" destOrd="0" presId="urn:microsoft.com/office/officeart/2005/8/layout/bProcess3"/>
    <dgm:cxn modelId="{D636F66C-241F-4362-81B8-8F2E187D18A8}" type="presOf" srcId="{E9B9B198-B675-4401-AB25-0BE68337141F}" destId="{18BE9609-3F83-4EBB-91D0-F8FE6CB48C0C}" srcOrd="1" destOrd="0" presId="urn:microsoft.com/office/officeart/2005/8/layout/bProcess3"/>
    <dgm:cxn modelId="{BBA29A83-FE64-45CD-B0F8-D23FF716FBBA}" type="presOf" srcId="{26158F2E-17F5-4766-A9E6-AF80397F0396}" destId="{AFAAB3F1-0FA1-44D7-9272-515053E5001E}" srcOrd="0" destOrd="0" presId="urn:microsoft.com/office/officeart/2005/8/layout/bProcess3"/>
    <dgm:cxn modelId="{2751AEE2-D450-4D98-A12D-2B7AA0534EA8}" type="presOf" srcId="{E9B9B198-B675-4401-AB25-0BE68337141F}" destId="{4D9D6670-FDD0-4847-9D6E-D6A789C12DE5}" srcOrd="0" destOrd="0" presId="urn:microsoft.com/office/officeart/2005/8/layout/bProcess3"/>
    <dgm:cxn modelId="{CE82E0F2-D327-477F-B48F-D4104DB46C17}" type="presOf" srcId="{A3940B4A-3914-4097-852F-79DD3E2E57D1}" destId="{64FCD09B-E91B-4269-BCDF-C1158385C87B}" srcOrd="0" destOrd="0" presId="urn:microsoft.com/office/officeart/2005/8/layout/bProcess3"/>
    <dgm:cxn modelId="{E42ADB56-2179-417D-AB20-DE091416579C}" srcId="{26158F2E-17F5-4766-A9E6-AF80397F0396}" destId="{3DD6EC44-B497-4148-97E3-9C5C8B40F53D}" srcOrd="0" destOrd="0" parTransId="{C38AF577-30D0-409A-9DEF-2C5D8E0D8DE4}" sibTransId="{81220B15-FAAF-4BCC-8F06-5E9054C99C4E}"/>
    <dgm:cxn modelId="{E1760504-D654-44BF-9BFA-A09EB824C0C2}" type="presOf" srcId="{FB98C390-3FEE-43B6-B560-717C7CF8118A}" destId="{05CA27FA-8EF4-40E2-9358-A53BEC6EED57}" srcOrd="0" destOrd="0" presId="urn:microsoft.com/office/officeart/2005/8/layout/bProcess3"/>
    <dgm:cxn modelId="{7B496A4F-98A3-48F8-9DD1-45818E7AFA04}" srcId="{26158F2E-17F5-4766-A9E6-AF80397F0396}" destId="{5D51CF34-3C4F-4649-91D3-CC6D2C908B99}" srcOrd="3" destOrd="0" parTransId="{6F3721A3-160A-4E7D-A912-5B3247C24444}" sibTransId="{0A1888D1-480B-4752-9E8F-B151CD479455}"/>
    <dgm:cxn modelId="{10F43FF4-4D6D-4956-A5B6-D5FD231C8E26}" srcId="{26158F2E-17F5-4766-A9E6-AF80397F0396}" destId="{BEBB3A9D-300E-475B-A302-5904CD99D8F1}" srcOrd="4" destOrd="0" parTransId="{C3ECEECD-9D1A-4F6A-8C80-5FA6E5EF5C02}" sibTransId="{E9B9B198-B675-4401-AB25-0BE68337141F}"/>
    <dgm:cxn modelId="{5DF97A24-87F2-4C02-AEAD-30AAE6DBDB33}" type="presParOf" srcId="{AFAAB3F1-0FA1-44D7-9272-515053E5001E}" destId="{CAF4A380-8524-4C31-8637-88276A65600B}" srcOrd="0" destOrd="0" presId="urn:microsoft.com/office/officeart/2005/8/layout/bProcess3"/>
    <dgm:cxn modelId="{216B011C-1F19-4B80-A47A-6CC34819ACEC}" type="presParOf" srcId="{AFAAB3F1-0FA1-44D7-9272-515053E5001E}" destId="{1BE22B1A-DAC8-4C79-8D49-4CA9CC7A0C61}" srcOrd="1" destOrd="0" presId="urn:microsoft.com/office/officeart/2005/8/layout/bProcess3"/>
    <dgm:cxn modelId="{3D0DE026-5F4D-4708-9B14-00C97423E8D2}" type="presParOf" srcId="{1BE22B1A-DAC8-4C79-8D49-4CA9CC7A0C61}" destId="{4758DBB5-90DE-4B00-AB39-3D8FE7001C52}" srcOrd="0" destOrd="0" presId="urn:microsoft.com/office/officeart/2005/8/layout/bProcess3"/>
    <dgm:cxn modelId="{486B3643-93FA-4BB5-A5C0-17EC76F11601}" type="presParOf" srcId="{AFAAB3F1-0FA1-44D7-9272-515053E5001E}" destId="{05CA27FA-8EF4-40E2-9358-A53BEC6EED57}" srcOrd="2" destOrd="0" presId="urn:microsoft.com/office/officeart/2005/8/layout/bProcess3"/>
    <dgm:cxn modelId="{8A98B1C6-AC88-4DD2-897B-483EEDBAE596}" type="presParOf" srcId="{AFAAB3F1-0FA1-44D7-9272-515053E5001E}" destId="{F4631F73-22FE-4C90-9299-97715BF841AC}" srcOrd="3" destOrd="0" presId="urn:microsoft.com/office/officeart/2005/8/layout/bProcess3"/>
    <dgm:cxn modelId="{477F27C9-F612-423D-8D8A-B9A7734913C2}" type="presParOf" srcId="{F4631F73-22FE-4C90-9299-97715BF841AC}" destId="{CDB92A53-9DCC-4015-9DC3-F08348229037}" srcOrd="0" destOrd="0" presId="urn:microsoft.com/office/officeart/2005/8/layout/bProcess3"/>
    <dgm:cxn modelId="{67DBCF06-EE8E-45FC-9F59-25A1B33B45AA}" type="presParOf" srcId="{AFAAB3F1-0FA1-44D7-9272-515053E5001E}" destId="{6E9ED43B-5D59-482A-A282-CA96675DE8AC}" srcOrd="4" destOrd="0" presId="urn:microsoft.com/office/officeart/2005/8/layout/bProcess3"/>
    <dgm:cxn modelId="{31429A31-15DE-49FA-A80E-17FE339A2E56}" type="presParOf" srcId="{AFAAB3F1-0FA1-44D7-9272-515053E5001E}" destId="{64FCD09B-E91B-4269-BCDF-C1158385C87B}" srcOrd="5" destOrd="0" presId="urn:microsoft.com/office/officeart/2005/8/layout/bProcess3"/>
    <dgm:cxn modelId="{1A158541-E24E-45E3-8186-1D238369FF05}" type="presParOf" srcId="{64FCD09B-E91B-4269-BCDF-C1158385C87B}" destId="{CBD82A6A-C0B5-4C3E-B0F5-E3282D6BDEC8}" srcOrd="0" destOrd="0" presId="urn:microsoft.com/office/officeart/2005/8/layout/bProcess3"/>
    <dgm:cxn modelId="{356E505D-D0BE-4581-A1D4-BF7C7D3F6FF7}" type="presParOf" srcId="{AFAAB3F1-0FA1-44D7-9272-515053E5001E}" destId="{616619D4-5EDD-4E91-8C00-A7F045D080AA}" srcOrd="6" destOrd="0" presId="urn:microsoft.com/office/officeart/2005/8/layout/bProcess3"/>
    <dgm:cxn modelId="{4AA20154-37A0-4C89-97D4-5A020B988D45}" type="presParOf" srcId="{AFAAB3F1-0FA1-44D7-9272-515053E5001E}" destId="{F25FD0C1-E2D0-4B09-AD60-8A15C065F1C0}" srcOrd="7" destOrd="0" presId="urn:microsoft.com/office/officeart/2005/8/layout/bProcess3"/>
    <dgm:cxn modelId="{6DF8612E-C57A-4033-BE30-CDB93E20CC62}" type="presParOf" srcId="{F25FD0C1-E2D0-4B09-AD60-8A15C065F1C0}" destId="{41A80417-70BC-432D-9142-919624F4F127}" srcOrd="0" destOrd="0" presId="urn:microsoft.com/office/officeart/2005/8/layout/bProcess3"/>
    <dgm:cxn modelId="{066F566B-9CC6-41DD-BE04-D19D82105DDA}" type="presParOf" srcId="{AFAAB3F1-0FA1-44D7-9272-515053E5001E}" destId="{BCBCEFE5-7386-4728-B67C-ADE57714839D}" srcOrd="8" destOrd="0" presId="urn:microsoft.com/office/officeart/2005/8/layout/bProcess3"/>
    <dgm:cxn modelId="{98381705-BC07-4CFF-8BDC-D7D45781401A}" type="presParOf" srcId="{AFAAB3F1-0FA1-44D7-9272-515053E5001E}" destId="{4D9D6670-FDD0-4847-9D6E-D6A789C12DE5}" srcOrd="9" destOrd="0" presId="urn:microsoft.com/office/officeart/2005/8/layout/bProcess3"/>
    <dgm:cxn modelId="{2426C91E-9B8F-4B56-AA9A-BE8D9A2A177E}" type="presParOf" srcId="{4D9D6670-FDD0-4847-9D6E-D6A789C12DE5}" destId="{18BE9609-3F83-4EBB-91D0-F8FE6CB48C0C}" srcOrd="0" destOrd="0" presId="urn:microsoft.com/office/officeart/2005/8/layout/bProcess3"/>
    <dgm:cxn modelId="{A6A10309-3C63-4A37-A784-9D178F995291}" type="presParOf" srcId="{AFAAB3F1-0FA1-44D7-9272-515053E5001E}" destId="{02FC15DE-241C-499F-9597-19B59E2DC716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22B1A-DAC8-4C79-8D49-4CA9CC7A0C61}">
      <dsp:nvSpPr>
        <dsp:cNvPr id="0" name=""/>
        <dsp:cNvSpPr/>
      </dsp:nvSpPr>
      <dsp:spPr>
        <a:xfrm>
          <a:off x="2485463" y="865518"/>
          <a:ext cx="5399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9955" y="45720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2741177" y="908386"/>
        <a:ext cx="28527" cy="5705"/>
      </dsp:txXfrm>
    </dsp:sp>
    <dsp:sp modelId="{CAF4A380-8524-4C31-8637-88276A65600B}">
      <dsp:nvSpPr>
        <dsp:cNvPr id="0" name=""/>
        <dsp:cNvSpPr/>
      </dsp:nvSpPr>
      <dsp:spPr>
        <a:xfrm>
          <a:off x="6589" y="167036"/>
          <a:ext cx="2480674" cy="1488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ANTECEDENTES </a:t>
          </a:r>
          <a:endParaRPr lang="es-EC" sz="2000" b="1" kern="1200" dirty="0"/>
        </a:p>
      </dsp:txBody>
      <dsp:txXfrm>
        <a:off x="6589" y="167036"/>
        <a:ext cx="2480674" cy="1488404"/>
      </dsp:txXfrm>
    </dsp:sp>
    <dsp:sp modelId="{F4631F73-22FE-4C90-9299-97715BF841AC}">
      <dsp:nvSpPr>
        <dsp:cNvPr id="0" name=""/>
        <dsp:cNvSpPr/>
      </dsp:nvSpPr>
      <dsp:spPr>
        <a:xfrm>
          <a:off x="5536693" y="865518"/>
          <a:ext cx="5399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9955" y="45720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5792406" y="908386"/>
        <a:ext cx="28527" cy="5705"/>
      </dsp:txXfrm>
    </dsp:sp>
    <dsp:sp modelId="{05CA27FA-8EF4-40E2-9358-A53BEC6EED57}">
      <dsp:nvSpPr>
        <dsp:cNvPr id="0" name=""/>
        <dsp:cNvSpPr/>
      </dsp:nvSpPr>
      <dsp:spPr>
        <a:xfrm>
          <a:off x="3057818" y="167036"/>
          <a:ext cx="2480674" cy="1488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31/12/2019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Alerta del gobierno chino</a:t>
          </a:r>
          <a:endParaRPr lang="es-EC" sz="2000" kern="1200" dirty="0"/>
        </a:p>
      </dsp:txBody>
      <dsp:txXfrm>
        <a:off x="3057818" y="167036"/>
        <a:ext cx="2480674" cy="1488404"/>
      </dsp:txXfrm>
    </dsp:sp>
    <dsp:sp modelId="{64FCD09B-E91B-4269-BCDF-C1158385C87B}">
      <dsp:nvSpPr>
        <dsp:cNvPr id="0" name=""/>
        <dsp:cNvSpPr/>
      </dsp:nvSpPr>
      <dsp:spPr>
        <a:xfrm>
          <a:off x="1246926" y="1653640"/>
          <a:ext cx="6102458" cy="539955"/>
        </a:xfrm>
        <a:custGeom>
          <a:avLst/>
          <a:gdLst/>
          <a:ahLst/>
          <a:cxnLst/>
          <a:rect l="0" t="0" r="0" b="0"/>
          <a:pathLst>
            <a:path>
              <a:moveTo>
                <a:pt x="6102458" y="0"/>
              </a:moveTo>
              <a:lnTo>
                <a:pt x="6102458" y="287077"/>
              </a:lnTo>
              <a:lnTo>
                <a:pt x="0" y="287077"/>
              </a:lnTo>
              <a:lnTo>
                <a:pt x="0" y="539955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4144929" y="1920765"/>
        <a:ext cx="306453" cy="5705"/>
      </dsp:txXfrm>
    </dsp:sp>
    <dsp:sp modelId="{6E9ED43B-5D59-482A-A282-CA96675DE8AC}">
      <dsp:nvSpPr>
        <dsp:cNvPr id="0" name=""/>
        <dsp:cNvSpPr/>
      </dsp:nvSpPr>
      <dsp:spPr>
        <a:xfrm>
          <a:off x="6109048" y="167036"/>
          <a:ext cx="2480674" cy="1488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11/03/2020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dirty="0" smtClean="0"/>
            <a:t>OMS califica al COVID como pandemia</a:t>
          </a:r>
          <a:endParaRPr lang="es-EC" sz="2000" kern="1200" dirty="0"/>
        </a:p>
      </dsp:txBody>
      <dsp:txXfrm>
        <a:off x="6109048" y="167036"/>
        <a:ext cx="2480674" cy="1488404"/>
      </dsp:txXfrm>
    </dsp:sp>
    <dsp:sp modelId="{F25FD0C1-E2D0-4B09-AD60-8A15C065F1C0}">
      <dsp:nvSpPr>
        <dsp:cNvPr id="0" name=""/>
        <dsp:cNvSpPr/>
      </dsp:nvSpPr>
      <dsp:spPr>
        <a:xfrm>
          <a:off x="2485463" y="2924478"/>
          <a:ext cx="5399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9955" y="45720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2741177" y="2967345"/>
        <a:ext cx="28527" cy="5705"/>
      </dsp:txXfrm>
    </dsp:sp>
    <dsp:sp modelId="{616619D4-5EDD-4E91-8C00-A7F045D080AA}">
      <dsp:nvSpPr>
        <dsp:cNvPr id="0" name=""/>
        <dsp:cNvSpPr/>
      </dsp:nvSpPr>
      <dsp:spPr>
        <a:xfrm>
          <a:off x="6589" y="2225996"/>
          <a:ext cx="2480674" cy="1488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11/03/2020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dirty="0" smtClean="0"/>
            <a:t>MSP declara estado de emergencia sanitaria </a:t>
          </a:r>
          <a:endParaRPr lang="es-EC" sz="2000" kern="1200" dirty="0"/>
        </a:p>
      </dsp:txBody>
      <dsp:txXfrm>
        <a:off x="6589" y="2225996"/>
        <a:ext cx="2480674" cy="1488404"/>
      </dsp:txXfrm>
    </dsp:sp>
    <dsp:sp modelId="{4D9D6670-FDD0-4847-9D6E-D6A789C12DE5}">
      <dsp:nvSpPr>
        <dsp:cNvPr id="0" name=""/>
        <dsp:cNvSpPr/>
      </dsp:nvSpPr>
      <dsp:spPr>
        <a:xfrm>
          <a:off x="5536693" y="2924478"/>
          <a:ext cx="5399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9955" y="45720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5792406" y="2967345"/>
        <a:ext cx="28527" cy="5705"/>
      </dsp:txXfrm>
    </dsp:sp>
    <dsp:sp modelId="{BCBCEFE5-7386-4728-B67C-ADE57714839D}">
      <dsp:nvSpPr>
        <dsp:cNvPr id="0" name=""/>
        <dsp:cNvSpPr/>
      </dsp:nvSpPr>
      <dsp:spPr>
        <a:xfrm>
          <a:off x="3057818" y="2225996"/>
          <a:ext cx="2480674" cy="1488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12/03/2020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dirty="0" smtClean="0"/>
            <a:t>Alcalde declara estado de emergencia al DMQ</a:t>
          </a:r>
          <a:endParaRPr lang="es-EC" sz="2000" b="0" kern="1200" dirty="0"/>
        </a:p>
      </dsp:txBody>
      <dsp:txXfrm>
        <a:off x="3057818" y="2225996"/>
        <a:ext cx="2480674" cy="1488404"/>
      </dsp:txXfrm>
    </dsp:sp>
    <dsp:sp modelId="{02FC15DE-241C-499F-9597-19B59E2DC716}">
      <dsp:nvSpPr>
        <dsp:cNvPr id="0" name=""/>
        <dsp:cNvSpPr/>
      </dsp:nvSpPr>
      <dsp:spPr>
        <a:xfrm>
          <a:off x="6109048" y="2225996"/>
          <a:ext cx="2480674" cy="1488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16/03/2020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dirty="0" smtClean="0"/>
            <a:t>Presidente decreta estado de excepción</a:t>
          </a:r>
          <a:endParaRPr lang="es-EC" sz="2000" b="0" kern="1200" dirty="0"/>
        </a:p>
      </dsp:txBody>
      <dsp:txXfrm>
        <a:off x="6109048" y="2225996"/>
        <a:ext cx="2480674" cy="1488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sz="3200" b="1" i="1" dirty="0"/>
              <a:t>ORDENANZA QUE PROMUEVE EL TELETRABAJO COMO MEDIDA DE MITIGACIÓN DEL IMPACTO SOCIAL Y ECONÓMICO CAUSADO POR LA CRISIS DEL COVID-19 </a:t>
            </a:r>
            <a:endParaRPr lang="es-EC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Dr. Santiago </a:t>
            </a:r>
            <a:r>
              <a:rPr lang="es-EC" dirty="0" err="1" smtClean="0"/>
              <a:t>Guarderas</a:t>
            </a:r>
            <a:r>
              <a:rPr lang="es-EC" dirty="0" smtClean="0"/>
              <a:t> Izquierdo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174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C" b="1" dirty="0" smtClean="0"/>
              <a:t>Artículo 2.- Incorporación marco normativo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b="1" dirty="0"/>
              <a:t>Art. (…).- De las herramientas ofimáticas.-</a:t>
            </a:r>
            <a:r>
              <a:rPr lang="es-EC" dirty="0"/>
              <a:t> </a:t>
            </a:r>
            <a:r>
              <a:rPr lang="es-EC" dirty="0" smtClean="0"/>
              <a:t>Son los </a:t>
            </a:r>
            <a:r>
              <a:rPr lang="es-EC" dirty="0"/>
              <a:t>medios informáticos que </a:t>
            </a:r>
            <a:r>
              <a:rPr lang="es-EC" dirty="0" smtClean="0"/>
              <a:t>se utilicen el </a:t>
            </a:r>
            <a:r>
              <a:rPr lang="es-EC" dirty="0" err="1" smtClean="0"/>
              <a:t>teletrabajador</a:t>
            </a:r>
            <a:r>
              <a:rPr lang="es-EC" dirty="0" smtClean="0"/>
              <a:t> utilice para </a:t>
            </a:r>
            <a:r>
              <a:rPr lang="es-EC" dirty="0"/>
              <a:t>el normal desarrollo de su jornada laboral, </a:t>
            </a:r>
            <a:r>
              <a:rPr lang="es-EC" dirty="0" smtClean="0"/>
              <a:t>sean de su propiedad o del empleador. </a:t>
            </a:r>
            <a:endParaRPr lang="en-US" dirty="0"/>
          </a:p>
          <a:p>
            <a:pPr marL="0" indent="0" algn="just">
              <a:buNone/>
            </a:pPr>
            <a:r>
              <a:rPr lang="es-EC" dirty="0"/>
              <a:t>	</a:t>
            </a:r>
            <a:r>
              <a:rPr lang="es-EC" dirty="0" smtClean="0"/>
              <a:t>En </a:t>
            </a:r>
            <a:r>
              <a:rPr lang="es-EC" dirty="0"/>
              <a:t>el caso de que las herramientas ofimáticas sean proporcionadas por el </a:t>
            </a:r>
            <a:r>
              <a:rPr lang="es-EC" dirty="0" smtClean="0"/>
              <a:t>	empleador</a:t>
            </a:r>
            <a:r>
              <a:rPr lang="es-EC" dirty="0"/>
              <a:t>, </a:t>
            </a:r>
            <a:r>
              <a:rPr lang="es-EC" dirty="0" smtClean="0"/>
              <a:t>el </a:t>
            </a:r>
            <a:r>
              <a:rPr lang="es-EC" dirty="0" err="1" smtClean="0"/>
              <a:t>teletrabajador</a:t>
            </a:r>
            <a:r>
              <a:rPr lang="es-EC" dirty="0" smtClean="0"/>
              <a:t> </a:t>
            </a:r>
            <a:r>
              <a:rPr lang="es-EC" dirty="0"/>
              <a:t>será el responsable de su cuidado y custodia.  </a:t>
            </a:r>
            <a:endParaRPr lang="en-US" dirty="0"/>
          </a:p>
          <a:p>
            <a:pPr marL="0" indent="0" algn="just">
              <a:buNone/>
            </a:pPr>
            <a:r>
              <a:rPr lang="es-EC" dirty="0" smtClean="0"/>
              <a:t>	El </a:t>
            </a:r>
            <a:r>
              <a:rPr lang="es-EC" dirty="0" err="1"/>
              <a:t>teletrabajador</a:t>
            </a:r>
            <a:r>
              <a:rPr lang="es-EC" dirty="0"/>
              <a:t> podrá voluntariamente proporcionar las herramientas </a:t>
            </a:r>
            <a:r>
              <a:rPr lang="es-EC" dirty="0" smtClean="0"/>
              <a:t>	ofimáticas </a:t>
            </a:r>
            <a:r>
              <a:rPr lang="es-EC" dirty="0"/>
              <a:t>para el cumplimiento de sus funciones, evento que el empleador </a:t>
            </a:r>
            <a:r>
              <a:rPr lang="es-EC" dirty="0" smtClean="0"/>
              <a:t>	considerará  </a:t>
            </a:r>
            <a:r>
              <a:rPr lang="es-EC" dirty="0"/>
              <a:t>favorable al momento de analizar la solicitud de éste para </a:t>
            </a:r>
            <a:r>
              <a:rPr lang="es-EC" dirty="0" smtClean="0"/>
              <a:t>	adoptar </a:t>
            </a:r>
            <a:r>
              <a:rPr lang="es-EC" dirty="0"/>
              <a:t>esta modalidad de trabajo, sin embargo, no podrá ser motivo de </a:t>
            </a:r>
            <a:r>
              <a:rPr lang="es-EC" dirty="0" smtClean="0"/>
              <a:t>	incumplimiento </a:t>
            </a:r>
            <a:r>
              <a:rPr lang="es-EC" dirty="0"/>
              <a:t>de sus responsabilidades los inconvenientes que estos </a:t>
            </a:r>
            <a:r>
              <a:rPr lang="es-EC" dirty="0" smtClean="0"/>
              <a:t>	pudieren </a:t>
            </a:r>
            <a:r>
              <a:rPr lang="es-EC" dirty="0"/>
              <a:t>presentar, los cuales serán solventados a costa del </a:t>
            </a:r>
            <a:r>
              <a:rPr lang="es-EC" dirty="0" err="1"/>
              <a:t>teletrabajador</a:t>
            </a:r>
            <a:r>
              <a:rPr lang="es-EC" dirty="0" smtClean="0"/>
              <a:t>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C" b="1" dirty="0" smtClean="0"/>
              <a:t>Artículo 2.- Incorporación marco normativo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C" b="1" dirty="0"/>
              <a:t>Art. (…).- De los mecanismos de control.-</a:t>
            </a:r>
            <a:r>
              <a:rPr lang="es-EC" dirty="0"/>
              <a:t> El empleador, a través de la normativa emitida para el efecto, establecerá los mecanismos necesarios para planificar, registrar, controlar y evaluar las actividades que realice el </a:t>
            </a:r>
            <a:r>
              <a:rPr lang="es-EC" dirty="0" err="1"/>
              <a:t>teletrabajador</a:t>
            </a:r>
            <a:r>
              <a:rPr lang="es-EC" dirty="0"/>
              <a:t>.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C" b="1" dirty="0" smtClean="0"/>
              <a:t>Artículo 2.- Incorporación marco normativo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C" b="1" dirty="0"/>
              <a:t>Art.- (…).- Del fomento del teletrabajo.-</a:t>
            </a:r>
            <a:r>
              <a:rPr lang="es-EC" dirty="0"/>
              <a:t> El Municipio del Distrito Metropolitano de Quito fomentará el teletrabajo emprendiendo, entre otras, las siguientes acciones: </a:t>
            </a:r>
            <a:endParaRPr lang="en-US" dirty="0"/>
          </a:p>
          <a:p>
            <a:pPr lvl="0" algn="just"/>
            <a:r>
              <a:rPr lang="es-EC" dirty="0" smtClean="0"/>
              <a:t>Realizará </a:t>
            </a:r>
            <a:r>
              <a:rPr lang="es-EC" dirty="0"/>
              <a:t>campañas de comunicación institucional y masiva para todo el Distrito, que promocionen el teletrabajo como una modalidad eficiente, óptima y rentable para reactivar la economía del Distrito.</a:t>
            </a:r>
            <a:endParaRPr lang="en-US" dirty="0"/>
          </a:p>
          <a:p>
            <a:pPr lvl="0" algn="just"/>
            <a:r>
              <a:rPr lang="es-EC" dirty="0" smtClean="0"/>
              <a:t>Diseñará </a:t>
            </a:r>
            <a:r>
              <a:rPr lang="es-EC" dirty="0"/>
              <a:t>un Plan de Capacitación dirigido a los servidores municipales y a la ciudadanía, a fin de facilitar su integración con el entorno </a:t>
            </a:r>
            <a:r>
              <a:rPr lang="es-EC" dirty="0" smtClean="0"/>
              <a:t>digital y </a:t>
            </a:r>
            <a:r>
              <a:rPr lang="es-EC" dirty="0"/>
              <a:t>el uso de herramientas de comunicación, reuniones, almacenamiento, envío de archivos, gestión de tareas, creatividad, productividad e integración.</a:t>
            </a:r>
            <a:endParaRPr lang="en-US" dirty="0"/>
          </a:p>
          <a:p>
            <a:pPr lvl="0" algn="just"/>
            <a:r>
              <a:rPr lang="es-EC" dirty="0" smtClean="0"/>
              <a:t>Habilitará </a:t>
            </a:r>
            <a:r>
              <a:rPr lang="es-EC" dirty="0"/>
              <a:t>los canales necesarios para implementar el uso compartido de </a:t>
            </a:r>
            <a:r>
              <a:rPr lang="es-EC" dirty="0" smtClean="0"/>
              <a:t>documentos. </a:t>
            </a:r>
            <a:endParaRPr lang="en-US" dirty="0"/>
          </a:p>
          <a:p>
            <a:pPr lvl="0" algn="just"/>
            <a:r>
              <a:rPr lang="es-EC" dirty="0" smtClean="0"/>
              <a:t>Destinará </a:t>
            </a:r>
            <a:r>
              <a:rPr lang="es-EC" dirty="0"/>
              <a:t>un repositorio digital para la custodia de los documentos que se generen como producto del </a:t>
            </a:r>
            <a:r>
              <a:rPr lang="es-EC" dirty="0" smtClean="0"/>
              <a:t>teletrabajo.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5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C" b="1" dirty="0" smtClean="0"/>
              <a:t>Artículo 2.- Incorporación marco normativo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Habilitará </a:t>
            </a:r>
            <a:r>
              <a:rPr lang="es-EC" dirty="0"/>
              <a:t>un canal de consulta virtual idóneo para absolver las dudas de los </a:t>
            </a:r>
            <a:r>
              <a:rPr lang="es-EC" dirty="0" smtClean="0"/>
              <a:t>trabajadores.</a:t>
            </a:r>
            <a:endParaRPr lang="en-US" dirty="0"/>
          </a:p>
          <a:p>
            <a:pPr lvl="0" algn="just"/>
            <a:r>
              <a:rPr lang="es-EC" dirty="0" smtClean="0"/>
              <a:t>Fomentará </a:t>
            </a:r>
            <a:r>
              <a:rPr lang="es-EC" dirty="0"/>
              <a:t>el </a:t>
            </a:r>
            <a:r>
              <a:rPr lang="es-EC" dirty="0" err="1"/>
              <a:t>teleservicio</a:t>
            </a:r>
            <a:r>
              <a:rPr lang="es-EC" dirty="0"/>
              <a:t>, entendido en los términos previstos en </a:t>
            </a:r>
            <a:r>
              <a:rPr lang="es-EC" dirty="0" smtClean="0"/>
              <a:t>el Código Municipal, </a:t>
            </a:r>
            <a:r>
              <a:rPr lang="es-EC" dirty="0"/>
              <a:t>a través del </a:t>
            </a:r>
            <a:r>
              <a:rPr lang="es-EC" dirty="0" smtClean="0"/>
              <a:t>teletrabajo. </a:t>
            </a:r>
            <a:endParaRPr lang="en-US" dirty="0"/>
          </a:p>
          <a:p>
            <a:pPr lvl="0" algn="just"/>
            <a:r>
              <a:rPr lang="es-EC" dirty="0" smtClean="0"/>
              <a:t>Implementará </a:t>
            </a:r>
            <a:r>
              <a:rPr lang="es-EC" dirty="0"/>
              <a:t>incentivos económicos a favor de la pequeña y mediana empresa que adopte el teletrabajo como medida de mitigación del impacto social y económico causado por la crisis del Covid-19 o genere nuevas fuentes de empleo para personas que requieran aislamiento obligatorio, entre otros, mujeres embarazadas, adultos mayores, discapacitados, personas al cuidado de enfermos terminales.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Disposiciones transitorias 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dirty="0" smtClean="0"/>
              <a:t>A la Administración General, en coordinación con la Dirección Metropolitana Tributaria, se le encarga la presentación ante </a:t>
            </a:r>
            <a:r>
              <a:rPr lang="es-EC" dirty="0"/>
              <a:t>el Alcalde </a:t>
            </a:r>
            <a:r>
              <a:rPr lang="es-EC" dirty="0" smtClean="0"/>
              <a:t>Metropolitano de  </a:t>
            </a:r>
            <a:r>
              <a:rPr lang="es-EC" dirty="0"/>
              <a:t>una propuesta de incentivos económicos, como medidas para fomentar la aplicación del </a:t>
            </a:r>
            <a:r>
              <a:rPr lang="es-EC" dirty="0" smtClean="0"/>
              <a:t>teletrabajo; y, la implementación de la ordenanza.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s-EC" b="1" dirty="0" smtClean="0"/>
              <a:t>A </a:t>
            </a:r>
            <a:r>
              <a:rPr lang="es-EC" dirty="0" smtClean="0"/>
              <a:t>la </a:t>
            </a:r>
            <a:r>
              <a:rPr lang="es-EC" dirty="0"/>
              <a:t>Secretaría de Desarrollo Productivo y Competitividad, en coordinación con </a:t>
            </a:r>
            <a:r>
              <a:rPr lang="es-EC" dirty="0" err="1" smtClean="0"/>
              <a:t>Conquito</a:t>
            </a:r>
            <a:r>
              <a:rPr lang="es-EC" dirty="0" smtClean="0"/>
              <a:t> </a:t>
            </a:r>
            <a:r>
              <a:rPr lang="es-EC" dirty="0"/>
              <a:t>y el Instituto Metropolitano de Capacitación, </a:t>
            </a:r>
            <a:r>
              <a:rPr lang="es-EC" dirty="0" smtClean="0"/>
              <a:t>se le encarga </a:t>
            </a:r>
            <a:r>
              <a:rPr lang="es-EC" smtClean="0"/>
              <a:t>el </a:t>
            </a:r>
            <a:r>
              <a:rPr lang="es-EC" smtClean="0"/>
              <a:t>diseño </a:t>
            </a:r>
            <a:r>
              <a:rPr lang="es-EC" dirty="0" smtClean="0"/>
              <a:t>del </a:t>
            </a:r>
            <a:r>
              <a:rPr lang="es-EC" dirty="0"/>
              <a:t>Plan de Capacitación previsto como medida para el fomento del teletrabajo en el Distrito Metropolitano de Quito</a:t>
            </a:r>
            <a:r>
              <a:rPr lang="es-EC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0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/>
              <a:t>Exposición de motivos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4445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78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Impacto COVID-19 en la economí</a:t>
            </a:r>
            <a:r>
              <a:rPr lang="es-EC" b="1" dirty="0"/>
              <a:t>a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189" t="22433" r="38978" b="18792"/>
          <a:stretch/>
        </p:blipFill>
        <p:spPr>
          <a:xfrm>
            <a:off x="1728594" y="1415442"/>
            <a:ext cx="4872560" cy="437158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34033" y="5799551"/>
            <a:ext cx="28616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 smtClean="0"/>
              <a:t>Fuente: Fondo Monetario Internacional</a:t>
            </a:r>
            <a:endParaRPr lang="es-EC" sz="1200" dirty="0"/>
          </a:p>
        </p:txBody>
      </p:sp>
      <p:sp>
        <p:nvSpPr>
          <p:cNvPr id="6" name="Elipse 5"/>
          <p:cNvSpPr/>
          <p:nvPr/>
        </p:nvSpPr>
        <p:spPr>
          <a:xfrm>
            <a:off x="2683929" y="4935256"/>
            <a:ext cx="610416" cy="864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393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Impacto COVID-19 en el trabajo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dirty="0" smtClean="0"/>
              <a:t>OIT </a:t>
            </a:r>
            <a:r>
              <a:rPr lang="es-EC" dirty="0"/>
              <a:t>reporta que las medidas de paralización total o parcial ya afectan a casi 2.700 millones de trabajadores, es decir, a alrededor del 81% de la fuerza de trabajo mundial. </a:t>
            </a:r>
          </a:p>
          <a:p>
            <a:pPr algn="just"/>
            <a:r>
              <a:rPr lang="es-EC" dirty="0"/>
              <a:t>A partir del 1 de abril de 2020, las nuevas estimaciones mundiales de la OIT apuntan a que en el segundo trimestre de 2020 habrá una reducción del empleo de alrededor del 6,7%, el equivalente a 195 millones de trabajadores a tiempo </a:t>
            </a:r>
            <a:r>
              <a:rPr lang="es-EC" dirty="0" smtClean="0"/>
              <a:t>completo.</a:t>
            </a:r>
            <a:endParaRPr lang="es-EC" dirty="0"/>
          </a:p>
          <a:p>
            <a:pPr algn="just"/>
            <a:r>
              <a:rPr lang="es-EC" dirty="0" smtClean="0"/>
              <a:t>La </a:t>
            </a:r>
            <a:r>
              <a:rPr lang="es-EC" dirty="0"/>
              <a:t>crisis afecta a varios sectores claves de la </a:t>
            </a:r>
            <a:r>
              <a:rPr lang="es-EC" dirty="0" smtClean="0"/>
              <a:t>economía: servicios </a:t>
            </a:r>
            <a:r>
              <a:rPr lang="es-EC" dirty="0"/>
              <a:t>de alojamiento y de </a:t>
            </a:r>
            <a:r>
              <a:rPr lang="es-EC" dirty="0" smtClean="0"/>
              <a:t>comidas</a:t>
            </a:r>
            <a:r>
              <a:rPr lang="es-EC" dirty="0"/>
              <a:t>, </a:t>
            </a:r>
            <a:r>
              <a:rPr lang="es-EC" dirty="0" smtClean="0"/>
              <a:t>industrias </a:t>
            </a:r>
            <a:r>
              <a:rPr lang="es-EC" dirty="0"/>
              <a:t>manufactureras, el comercio al por mayor y al por menor y las actividades inmobiliarias y actividades administrativas y comerciales. 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1798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Marco de políticas OIT</a:t>
            </a:r>
            <a:endParaRPr lang="es-EC" b="1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326" t="32115" r="35573" b="14960"/>
          <a:stretch/>
        </p:blipFill>
        <p:spPr>
          <a:xfrm>
            <a:off x="1402914" y="1540702"/>
            <a:ext cx="6626269" cy="4724820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1966587" y="4572000"/>
            <a:ext cx="2567836" cy="4509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CuadroTexto 5"/>
          <p:cNvSpPr txBox="1"/>
          <p:nvPr/>
        </p:nvSpPr>
        <p:spPr>
          <a:xfrm>
            <a:off x="3795759" y="6080856"/>
            <a:ext cx="1070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/>
              <a:t>Fuente: </a:t>
            </a:r>
            <a:r>
              <a:rPr lang="es-EC" sz="1200" dirty="0" smtClean="0"/>
              <a:t>OIT </a:t>
            </a:r>
            <a:endParaRPr lang="es-EC" sz="1200" dirty="0"/>
          </a:p>
        </p:txBody>
      </p:sp>
    </p:spTree>
    <p:extLst>
      <p:ext uri="{BB962C8B-B14F-4D97-AF65-F5344CB8AC3E}">
        <p14:creationId xmlns:p14="http://schemas.microsoft.com/office/powerpoint/2010/main" val="51763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Contenido del proyecto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dirty="0" smtClean="0"/>
              <a:t>Considerandos constitucionales, legales, normas técnicas y circunstancias de hecho. </a:t>
            </a:r>
          </a:p>
          <a:p>
            <a:pPr algn="just"/>
            <a:endParaRPr lang="es-EC" dirty="0" smtClean="0"/>
          </a:p>
          <a:p>
            <a:pPr algn="just"/>
            <a:r>
              <a:rPr lang="es-EC" dirty="0" smtClean="0"/>
              <a:t>Dos artículos: 1. Sustitutivo del artículo </a:t>
            </a:r>
            <a:r>
              <a:rPr lang="es-EC" dirty="0"/>
              <a:t>III.2.33 del Código </a:t>
            </a:r>
            <a:r>
              <a:rPr lang="es-EC" dirty="0" smtClean="0"/>
              <a:t>Municipal que contiene la definición de teletrabajo conciliada con </a:t>
            </a:r>
            <a:r>
              <a:rPr lang="es-EC" dirty="0"/>
              <a:t>la normativa técnica </a:t>
            </a:r>
            <a:r>
              <a:rPr lang="es-EC" dirty="0" smtClean="0"/>
              <a:t>vigente. 2. Incorpora el marco </a:t>
            </a:r>
            <a:r>
              <a:rPr lang="es-EC" dirty="0"/>
              <a:t>normativo para implementar esta modalidad en el Municipio del Distrito Metropolitano de Quito, sus agencias, empresas públicas y demás entidades </a:t>
            </a:r>
            <a:r>
              <a:rPr lang="es-EC" dirty="0" smtClean="0"/>
              <a:t>metropolitanas: </a:t>
            </a:r>
          </a:p>
          <a:p>
            <a:endParaRPr lang="es-EC" dirty="0" smtClean="0"/>
          </a:p>
          <a:p>
            <a:r>
              <a:rPr lang="es-EC" dirty="0" smtClean="0"/>
              <a:t>Tres disposiciones transitorias.</a:t>
            </a:r>
          </a:p>
        </p:txBody>
      </p:sp>
    </p:spTree>
    <p:extLst>
      <p:ext uri="{BB962C8B-B14F-4D97-AF65-F5344CB8AC3E}">
        <p14:creationId xmlns:p14="http://schemas.microsoft.com/office/powerpoint/2010/main" val="40238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Artículo 1.- Definición de teletrabajo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42132"/>
            <a:ext cx="8596668" cy="46451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C" b="1" dirty="0" smtClean="0"/>
              <a:t>Definición vigente en el Código Municipal:</a:t>
            </a:r>
          </a:p>
          <a:p>
            <a:pPr marL="0" indent="0">
              <a:buNone/>
            </a:pPr>
            <a:endParaRPr lang="es-EC" b="1" dirty="0" smtClean="0"/>
          </a:p>
          <a:p>
            <a:pPr marL="0" indent="0" algn="just">
              <a:buNone/>
            </a:pPr>
            <a:r>
              <a:rPr lang="es-ES" dirty="0" smtClean="0"/>
              <a:t>Art</a:t>
            </a:r>
            <a:r>
              <a:rPr lang="es-ES" dirty="0"/>
              <a:t>. III.2.33.- Teletrabajo.- La Municipalidad del Distrito Metropolitano de Quito establece </a:t>
            </a:r>
            <a:r>
              <a:rPr lang="es-ES" dirty="0" smtClean="0"/>
              <a:t>programas de </a:t>
            </a:r>
            <a:r>
              <a:rPr lang="es-ES" dirty="0"/>
              <a:t>trabajo a distancia para la prestación de sus servicios, mediante el uso de </a:t>
            </a:r>
            <a:r>
              <a:rPr lang="es-ES" dirty="0" smtClean="0"/>
              <a:t>las </a:t>
            </a:r>
            <a:r>
              <a:rPr lang="en-US" dirty="0" err="1" smtClean="0"/>
              <a:t>telecomunicaciones</a:t>
            </a:r>
            <a:r>
              <a:rPr lang="en-US" dirty="0"/>
              <a:t>.</a:t>
            </a:r>
            <a:endParaRPr lang="es-EC" dirty="0" smtClean="0"/>
          </a:p>
          <a:p>
            <a:pPr marL="0" indent="0">
              <a:buNone/>
            </a:pPr>
            <a:endParaRPr lang="es-EC" b="1" dirty="0" smtClean="0"/>
          </a:p>
          <a:p>
            <a:pPr marL="0" indent="0">
              <a:buNone/>
            </a:pPr>
            <a:r>
              <a:rPr lang="es-EC" b="1" dirty="0" smtClean="0"/>
              <a:t>Sustitución propuesta:</a:t>
            </a:r>
            <a:endParaRPr lang="es-EC" b="1" dirty="0"/>
          </a:p>
          <a:p>
            <a:pPr marL="0" indent="0" algn="just">
              <a:buNone/>
            </a:pPr>
            <a:r>
              <a:rPr lang="es-EC" dirty="0"/>
              <a:t>	</a:t>
            </a:r>
            <a:r>
              <a:rPr lang="es-EC" dirty="0" smtClean="0"/>
              <a:t>Es </a:t>
            </a:r>
            <a:r>
              <a:rPr lang="es-EC" dirty="0"/>
              <a:t>la prestación de servicios de carácter no presencial en jornadas ordinarias o </a:t>
            </a:r>
            <a:r>
              <a:rPr lang="es-EC" dirty="0" smtClean="0"/>
              <a:t>especiales de 	trabajo, a través de la cual la o el servidor municipal realiza sus actividades fuera de las 	instalaciones del Municipio del Distrito Metropolitano de Quito, sus agencias, empresas 	públicas o demás entidades de este gobierno autónomo descentralizado, en adelante 	“entidades metropolitanas”, siempre que las necesidades y naturaleza del servicio lo 	permitan, haciendo uso de las tecnologías de la información y comunicación, tanto para su 	gestión como para su administración y control. 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s-EC" dirty="0" smtClean="0"/>
              <a:t>Para </a:t>
            </a:r>
            <a:r>
              <a:rPr lang="es-EC" dirty="0"/>
              <a:t>efectos de la presente ordenanza, se designará </a:t>
            </a:r>
            <a:r>
              <a:rPr lang="es-EC" dirty="0" err="1"/>
              <a:t>teletrabajador</a:t>
            </a:r>
            <a:r>
              <a:rPr lang="es-EC" dirty="0"/>
              <a:t> a la o el servidor </a:t>
            </a:r>
            <a:r>
              <a:rPr lang="es-EC" dirty="0" smtClean="0"/>
              <a:t>	municipal </a:t>
            </a:r>
            <a:r>
              <a:rPr lang="es-EC" dirty="0"/>
              <a:t>que cumpla su jornada laboral mediante teletrabajo; y empleador, a las entidades </a:t>
            </a:r>
            <a:r>
              <a:rPr lang="es-EC" dirty="0" smtClean="0"/>
              <a:t>	metropolitanas </a:t>
            </a:r>
            <a:r>
              <a:rPr lang="es-EC" dirty="0"/>
              <a:t>con la que el </a:t>
            </a:r>
            <a:r>
              <a:rPr lang="es-EC" dirty="0" err="1"/>
              <a:t>teletrabajador</a:t>
            </a:r>
            <a:r>
              <a:rPr lang="es-EC" dirty="0"/>
              <a:t> mantenga su relación laboral.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C" b="1" dirty="0" smtClean="0"/>
              <a:t>Artículo 2.- Incorporación marco normativo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C" b="1" dirty="0"/>
              <a:t>Art. (…).- Principios.-</a:t>
            </a:r>
            <a:r>
              <a:rPr lang="es-EC" dirty="0"/>
              <a:t> </a:t>
            </a:r>
            <a:endParaRPr lang="es-EC" dirty="0" smtClean="0"/>
          </a:p>
          <a:p>
            <a:pPr algn="just">
              <a:buFont typeface="Wingdings 3" charset="2"/>
              <a:buAutoNum type="alphaLcParenR"/>
            </a:pPr>
            <a:r>
              <a:rPr lang="es-EC" b="1" dirty="0" smtClean="0"/>
              <a:t>Voluntariedad.-</a:t>
            </a:r>
            <a:r>
              <a:rPr lang="es-EC" dirty="0" smtClean="0"/>
              <a:t> Esta </a:t>
            </a:r>
            <a:r>
              <a:rPr lang="es-EC" dirty="0"/>
              <a:t>modalidad podrá ser implementada siempre que medie la decisión libre y por escrito, tanto del </a:t>
            </a:r>
            <a:r>
              <a:rPr lang="es-EC" dirty="0" err="1"/>
              <a:t>teletrabajador</a:t>
            </a:r>
            <a:r>
              <a:rPr lang="es-EC" dirty="0"/>
              <a:t> como del empleador. </a:t>
            </a:r>
            <a:endParaRPr lang="en-US" dirty="0"/>
          </a:p>
          <a:p>
            <a:pPr algn="just">
              <a:buAutoNum type="alphaLcParenR"/>
            </a:pPr>
            <a:r>
              <a:rPr lang="es-EC" b="1" dirty="0" smtClean="0"/>
              <a:t>Reversibilidad.-</a:t>
            </a:r>
            <a:r>
              <a:rPr lang="es-EC" dirty="0" smtClean="0"/>
              <a:t> El </a:t>
            </a:r>
            <a:r>
              <a:rPr lang="es-EC" dirty="0" err="1"/>
              <a:t>teletrabajador</a:t>
            </a:r>
            <a:r>
              <a:rPr lang="es-EC" dirty="0"/>
              <a:t> podrá retornar a su modalidad original de trabajo cuando lo requiera al empleador; </a:t>
            </a:r>
            <a:r>
              <a:rPr lang="es-EC" dirty="0" smtClean="0"/>
              <a:t>las </a:t>
            </a:r>
            <a:r>
              <a:rPr lang="es-EC" dirty="0"/>
              <a:t>partes podrán establecer un período de duración mínimo. El empleador  podrá solicitar la reversión de esta modalidad por las causales establecidas en el ordenamiento jurídico vigente.</a:t>
            </a:r>
            <a:r>
              <a:rPr lang="es-EC" dirty="0" smtClean="0"/>
              <a:t> </a:t>
            </a:r>
          </a:p>
          <a:p>
            <a:pPr algn="just">
              <a:buFont typeface="Wingdings 3" charset="2"/>
              <a:buAutoNum type="alphaLcParenR"/>
            </a:pPr>
            <a:r>
              <a:rPr lang="es-EC" b="1" dirty="0" smtClean="0"/>
              <a:t>Confidencialidad.- </a:t>
            </a:r>
            <a:r>
              <a:rPr lang="es-EC" dirty="0" smtClean="0"/>
              <a:t>El </a:t>
            </a:r>
            <a:r>
              <a:rPr lang="es-EC" dirty="0" err="1"/>
              <a:t>teletrabajador</a:t>
            </a:r>
            <a:r>
              <a:rPr lang="es-EC" dirty="0"/>
              <a:t> custodiará la información proporcionada por el empleador o producida en virtud de la relación laboral existente y permitirá su acceso exclusivamente a aquellas personas que estuvieren autorizadas por el empleador. </a:t>
            </a:r>
            <a:endParaRPr lang="en-US" dirty="0"/>
          </a:p>
          <a:p>
            <a:pPr algn="just">
              <a:buFont typeface="Wingdings 3" charset="2"/>
              <a:buAutoNum type="alphaLcParenR"/>
            </a:pPr>
            <a:r>
              <a:rPr lang="es-EC" b="1" dirty="0" smtClean="0"/>
              <a:t>No </a:t>
            </a:r>
            <a:r>
              <a:rPr lang="es-EC" b="1" dirty="0"/>
              <a:t>discriminación</a:t>
            </a:r>
            <a:r>
              <a:rPr lang="es-EC" b="1" dirty="0" smtClean="0"/>
              <a:t>.- </a:t>
            </a:r>
            <a:r>
              <a:rPr lang="es-EC" dirty="0" smtClean="0"/>
              <a:t>El </a:t>
            </a:r>
            <a:r>
              <a:rPr lang="es-EC" dirty="0" err="1" smtClean="0"/>
              <a:t>teletrabajador</a:t>
            </a:r>
            <a:r>
              <a:rPr lang="es-EC" dirty="0" smtClean="0"/>
              <a:t> gozará de los </a:t>
            </a:r>
            <a:r>
              <a:rPr lang="es-EC" dirty="0"/>
              <a:t>mismos derechos y garantías que </a:t>
            </a:r>
            <a:r>
              <a:rPr lang="es-EC" dirty="0" smtClean="0"/>
              <a:t>aquel </a:t>
            </a:r>
            <a:r>
              <a:rPr lang="es-EC" dirty="0"/>
              <a:t>que se desempeñe en las instalaciones de las entidades municipales. No se aplicará esta modalidad a los puestos del nivel jerárquico superior.</a:t>
            </a:r>
            <a:r>
              <a:rPr lang="es-EC" i="1" dirty="0"/>
              <a:t>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C" b="1" dirty="0" smtClean="0"/>
              <a:t>Artículo 2.- Incorporación marco normativo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C" b="1" dirty="0"/>
              <a:t>Art. (…).-  De la jornada laboral.-</a:t>
            </a:r>
            <a:r>
              <a:rPr lang="es-EC" dirty="0"/>
              <a:t> La jornada laboral podrá ser permanente o parcial. </a:t>
            </a:r>
            <a:r>
              <a:rPr lang="es-EC" dirty="0" smtClean="0"/>
              <a:t>Será </a:t>
            </a:r>
            <a:r>
              <a:rPr lang="es-EC" dirty="0"/>
              <a:t>permanente cuando </a:t>
            </a:r>
            <a:r>
              <a:rPr lang="es-EC" dirty="0" smtClean="0"/>
              <a:t>se trate de la jornada completa; y parcial, cuando la jornada fuera </a:t>
            </a:r>
            <a:r>
              <a:rPr lang="es-EC" dirty="0"/>
              <a:t>de las instalaciones </a:t>
            </a:r>
            <a:r>
              <a:rPr lang="es-EC" dirty="0" smtClean="0"/>
              <a:t>municipales se dé por un </a:t>
            </a:r>
            <a:r>
              <a:rPr lang="es-EC" dirty="0"/>
              <a:t>máximo de veinticuatro </a:t>
            </a:r>
            <a:r>
              <a:rPr lang="es-EC" dirty="0" smtClean="0"/>
              <a:t>horas </a:t>
            </a:r>
            <a:r>
              <a:rPr lang="es-EC" dirty="0"/>
              <a:t>semanales y las demás las complete de manera física en éstas. </a:t>
            </a:r>
            <a:endParaRPr lang="en-US" dirty="0"/>
          </a:p>
          <a:p>
            <a:endParaRPr lang="en-US" dirty="0"/>
          </a:p>
          <a:p>
            <a:pPr algn="just"/>
            <a:r>
              <a:rPr lang="es-EC" b="1" dirty="0"/>
              <a:t>Art. (…).- De la salud y seguridad ocupacional.- </a:t>
            </a:r>
            <a:r>
              <a:rPr lang="es-EC" dirty="0"/>
              <a:t>El empleador deberá inspeccionar y verificar periódicamente el lugar y las condiciones en las que el </a:t>
            </a:r>
            <a:r>
              <a:rPr lang="es-EC" dirty="0" err="1"/>
              <a:t>teletrabajador</a:t>
            </a:r>
            <a:r>
              <a:rPr lang="es-EC" dirty="0"/>
              <a:t> desarrolla su jornada bajo la modalidad de teletrabajo, con el propósito de garantizar el cumplimiento de las normas de higiene, salud y seguridad ocupacional. </a:t>
            </a:r>
            <a:endParaRPr lang="en-US" dirty="0"/>
          </a:p>
          <a:p>
            <a:pPr algn="just"/>
            <a:endParaRPr lang="es-EC" b="1" dirty="0" smtClean="0"/>
          </a:p>
          <a:p>
            <a:pPr algn="just"/>
            <a:r>
              <a:rPr lang="es-EC" b="1" dirty="0" smtClean="0"/>
              <a:t>Art</a:t>
            </a:r>
            <a:r>
              <a:rPr lang="es-EC" b="1" dirty="0"/>
              <a:t>.- (…).- De la capacitación.- </a:t>
            </a:r>
            <a:r>
              <a:rPr lang="es-EC" dirty="0"/>
              <a:t>El empleador promoverá el desarrollo profesional del trabajador dentro del ámbito de sus competencias, con énfasis en la aplicación de las tecnologías de la información y la comunicación. </a:t>
            </a:r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458</TotalTime>
  <Words>1062</Words>
  <Application>Microsoft Office PowerPoint</Application>
  <PresentationFormat>Panorámica</PresentationFormat>
  <Paragraphs>68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Faceta</vt:lpstr>
      <vt:lpstr>ORDENANZA QUE PROMUEVE EL TELETRABAJO COMO MEDIDA DE MITIGACIÓN DEL IMPACTO SOCIAL Y ECONÓMICO CAUSADO POR LA CRISIS DEL COVID-19 </vt:lpstr>
      <vt:lpstr>Exposición de motivos</vt:lpstr>
      <vt:lpstr>Impacto COVID-19 en la economía</vt:lpstr>
      <vt:lpstr>Impacto COVID-19 en el trabajo</vt:lpstr>
      <vt:lpstr>Marco de políticas OIT</vt:lpstr>
      <vt:lpstr>Contenido del proyecto</vt:lpstr>
      <vt:lpstr>Artículo 1.- Definición de teletrabajo</vt:lpstr>
      <vt:lpstr>Artículo 2.- Incorporación marco normativo</vt:lpstr>
      <vt:lpstr>Artículo 2.- Incorporación marco normativo</vt:lpstr>
      <vt:lpstr>Artículo 2.- Incorporación marco normativo</vt:lpstr>
      <vt:lpstr>Artículo 2.- Incorporación marco normativo</vt:lpstr>
      <vt:lpstr>Artículo 2.- Incorporación marco normativo</vt:lpstr>
      <vt:lpstr>Artículo 2.- Incorporación marco normativo</vt:lpstr>
      <vt:lpstr>Disposiciones transitorias </vt:lpstr>
    </vt:vector>
  </TitlesOfParts>
  <Company>Patricia Andrade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ORDENANZA QUE PROMUEVE EL TELETRABAJO COMO MEDIDA DE MITIGACIÓN DEL IMPACTO SOCIAL Y ECONÓMICO CAUSADO POR LA CRISIS DEL COVID-19</dc:title>
  <dc:creator>juanjose espinosa</dc:creator>
  <cp:lastModifiedBy>juanjose espinosa</cp:lastModifiedBy>
  <cp:revision>22</cp:revision>
  <dcterms:created xsi:type="dcterms:W3CDTF">2020-04-20T14:38:44Z</dcterms:created>
  <dcterms:modified xsi:type="dcterms:W3CDTF">2020-04-21T17:59:48Z</dcterms:modified>
</cp:coreProperties>
</file>