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4" r:id="rId5"/>
    <p:sldId id="276" r:id="rId6"/>
    <p:sldId id="277" r:id="rId7"/>
    <p:sldId id="282" r:id="rId8"/>
    <p:sldId id="278" r:id="rId9"/>
    <p:sldId id="281" r:id="rId10"/>
    <p:sldId id="275" r:id="rId11"/>
  </p:sldIdLst>
  <p:sldSz cx="12192000" cy="6858000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3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42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8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0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2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4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16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4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4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84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75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7FA3-71E6-4A4B-98E2-49943B80C016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526152" y="263875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Dirección Metropolitana de Deporte y Recreación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r="16543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B8B8F6C-7760-4EA4-8D6A-53B15C2F5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125529" y="6160095"/>
            <a:ext cx="7534275" cy="5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9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667B0E-C6DB-47A7-B598-AD3AC653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125529" y="6160095"/>
            <a:ext cx="7534275" cy="567693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81FEF54A-141F-456E-B81E-4FB48B2E48C6}"/>
              </a:ext>
            </a:extLst>
          </p:cNvPr>
          <p:cNvSpPr txBox="1"/>
          <p:nvPr/>
        </p:nvSpPr>
        <p:spPr>
          <a:xfrm>
            <a:off x="6526152" y="263875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Dirección Metropolitana de Deporte y Recreación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66BF503-F71B-43F6-A220-E2764B9348E2}"/>
              </a:ext>
            </a:extLst>
          </p:cNvPr>
          <p:cNvSpPr/>
          <p:nvPr/>
        </p:nvSpPr>
        <p:spPr>
          <a:xfrm>
            <a:off x="5750612" y="2575795"/>
            <a:ext cx="3366052" cy="25165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4804D5-E794-43F1-BBED-F928A99D9153}"/>
              </a:ext>
            </a:extLst>
          </p:cNvPr>
          <p:cNvSpPr/>
          <p:nvPr/>
        </p:nvSpPr>
        <p:spPr>
          <a:xfrm>
            <a:off x="2001076" y="2682734"/>
            <a:ext cx="3366052" cy="25165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810876" y="381765"/>
            <a:ext cx="102022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defRPr sz="200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C" dirty="0" smtClean="0"/>
              <a:t>Contextualización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1084484" y="1046562"/>
            <a:ext cx="9654989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La Dirección Metropolitana de Deporte y Recreación, comprometida con la ciudadanía tiene como objetivo implementar de </a:t>
            </a:r>
            <a:r>
              <a:rPr lang="es-ES" sz="2000" b="1" dirty="0">
                <a:solidFill>
                  <a:srgbClr val="002060"/>
                </a:solidFill>
              </a:rPr>
              <a:t>ESPACIOS DEPORTIVOS DE CALIDAD </a:t>
            </a:r>
            <a:r>
              <a:rPr lang="es-ES" sz="2000" dirty="0">
                <a:solidFill>
                  <a:srgbClr val="002060"/>
                </a:solidFill>
              </a:rPr>
              <a:t>al Distrito Metropolitano de Quito</a:t>
            </a:r>
            <a:r>
              <a:rPr lang="es-ES" sz="2000" b="1" dirty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como </a:t>
            </a:r>
            <a:r>
              <a:rPr lang="es-ES" sz="2000" dirty="0" smtClean="0">
                <a:solidFill>
                  <a:srgbClr val="002060"/>
                </a:solidFill>
              </a:rPr>
              <a:t>aporte para promover la actividad física, esparcimiento y la recreación, </a:t>
            </a:r>
            <a:r>
              <a:rPr lang="es-ES" sz="2000" dirty="0">
                <a:solidFill>
                  <a:srgbClr val="002060"/>
                </a:solidFill>
              </a:rPr>
              <a:t>recuperando espacios y repotecializando los existente, siempre enmarcados en garantizar el Buen Vivir de los y las administrados.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r>
              <a:rPr lang="es-ES" sz="2000" dirty="0">
                <a:solidFill>
                  <a:srgbClr val="002060"/>
                </a:solidFill>
              </a:rPr>
              <a:t>Es por esto que, actualmente se encuentra Priorizando y Planificando la intervención en un sinnúmero de espacios deportivos como canchas, polideportivos, coliseos que a lo largo de los años se han encontrado en abandono sin gestión alguna.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AF5D7D-DB5B-4A09-8BEF-5CB65D0BC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37935" t="53722" r="39239" b="15925"/>
          <a:stretch/>
        </p:blipFill>
        <p:spPr>
          <a:xfrm>
            <a:off x="1921564" y="2603222"/>
            <a:ext cx="3366052" cy="25165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7C6B79-8915-44E3-B5E0-75A77A05B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35" t="42508" r="39239" b="26945"/>
          <a:stretch/>
        </p:blipFill>
        <p:spPr>
          <a:xfrm>
            <a:off x="5846401" y="2608990"/>
            <a:ext cx="3366051" cy="25325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A65152-14BA-480C-A111-9BB7A496B5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125529" y="6160095"/>
            <a:ext cx="7534275" cy="5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>
            <a:extLst>
              <a:ext uri="{FF2B5EF4-FFF2-40B4-BE49-F238E27FC236}">
                <a16:creationId xmlns:a16="http://schemas.microsoft.com/office/drawing/2014/main" id="{FDA2CFEF-A262-49E5-BA83-79FEEA8FC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125529" y="6160095"/>
            <a:ext cx="7534275" cy="567693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430307" y="962589"/>
            <a:ext cx="36952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EJES DE INTERVENCIÓN</a:t>
            </a:r>
            <a:endParaRPr lang="en-US" sz="1400" spc="30" dirty="0">
              <a:solidFill>
                <a:srgbClr val="FF0000"/>
              </a:solidFill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D5EBED0E-8C93-4920-A30F-4E979B1C4A0E}"/>
              </a:ext>
            </a:extLst>
          </p:cNvPr>
          <p:cNvSpPr txBox="1"/>
          <p:nvPr/>
        </p:nvSpPr>
        <p:spPr>
          <a:xfrm>
            <a:off x="1662737" y="284910"/>
            <a:ext cx="914810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EJES DE PLANIFICACIÓN PERIODOS 2021-2022</a:t>
            </a:r>
            <a:endParaRPr lang="en-U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58D7810C-36CA-4DDB-8136-FE6EB090C5F4}"/>
              </a:ext>
            </a:extLst>
          </p:cNvPr>
          <p:cNvSpPr txBox="1"/>
          <p:nvPr/>
        </p:nvSpPr>
        <p:spPr>
          <a:xfrm>
            <a:off x="315526" y="1728112"/>
            <a:ext cx="3924783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C" sz="1600" spc="30" dirty="0" smtClean="0">
                <a:solidFill>
                  <a:schemeClr val="accent1">
                    <a:lumMod val="75000"/>
                  </a:schemeClr>
                </a:solidFill>
              </a:rPr>
              <a:t>La Dirección Metropolitana de Deporte y Recreación ha desarrollado un Plan de acción enfocado en 3 Ejes de intervención que permitirá REACTIVAR las ligas deportivas de manera rápida, planificada y de duración a largo plazo.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Han sido pensados y distribuidos estratégicamente a lo largo de todo el Distrito Metropolitano para atender a la mayor cantidad de población posible.</a:t>
            </a:r>
            <a:endParaRPr lang="es-EC" sz="1600" spc="3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Además, ha trabajado con un mapeo a nivel de todo el distrito metropolitano verificando la propiedad jurídica de los lotes ha intervenir.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De esta manera se presentan a continuación, los 3 Ejes, característica y línea de intervención:</a:t>
            </a:r>
            <a:endParaRPr lang="es-EC" sz="1600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26528"/>
              </p:ext>
            </p:extLst>
          </p:nvPr>
        </p:nvGraphicFramePr>
        <p:xfrm>
          <a:off x="5467009" y="2035825"/>
          <a:ext cx="5243621" cy="3557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3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 1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sng" strike="noStrike" dirty="0">
                          <a:solidFill>
                            <a:schemeClr val="bg1"/>
                          </a:solidFill>
                          <a:effectLst/>
                        </a:rPr>
                        <a:t>INTERVENCIÓN </a:t>
                      </a:r>
                      <a:r>
                        <a:rPr lang="es-ES" sz="1800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INMEDIATA</a:t>
                      </a:r>
                      <a:endParaRPr lang="es-E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3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 2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sng" strike="noStrike" dirty="0">
                          <a:solidFill>
                            <a:schemeClr val="bg1"/>
                          </a:solidFill>
                          <a:effectLst/>
                        </a:rPr>
                        <a:t>REHABILITACIÓN </a:t>
                      </a:r>
                      <a:r>
                        <a:rPr lang="es-ES" sz="1800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– IMPLEMENTACIÓN</a:t>
                      </a: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6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 3</a:t>
                      </a:r>
                      <a:endParaRPr lang="es-EC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sng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EMBLEMÀTICOS</a:t>
                      </a: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ES" sz="1100" b="0" i="0" u="sng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430306" y="137762"/>
            <a:ext cx="11294056" cy="85869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es-ES" sz="2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EJE 1</a:t>
            </a:r>
            <a:r>
              <a:rPr lang="es-ES" sz="20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			</a:t>
            </a:r>
            <a:r>
              <a:rPr lang="es-E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 INMEDIATA</a:t>
            </a:r>
            <a:endParaRPr lang="es-ES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400" spc="30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053B385-E260-4871-95CB-190FC51D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503236" y="6039149"/>
            <a:ext cx="7534275" cy="567693"/>
          </a:xfrm>
          <a:prstGeom prst="rect">
            <a:avLst/>
          </a:prstGeom>
        </p:spPr>
      </p:pic>
      <p:sp>
        <p:nvSpPr>
          <p:cNvPr id="25" name="TextBox 19">
            <a:extLst>
              <a:ext uri="{FF2B5EF4-FFF2-40B4-BE49-F238E27FC236}">
                <a16:creationId xmlns:a16="http://schemas.microsoft.com/office/drawing/2014/main" id="{58D7810C-36CA-4DDB-8136-FE6EB090C5F4}"/>
              </a:ext>
            </a:extLst>
          </p:cNvPr>
          <p:cNvSpPr txBox="1"/>
          <p:nvPr/>
        </p:nvSpPr>
        <p:spPr>
          <a:xfrm>
            <a:off x="6233908" y="3695159"/>
            <a:ext cx="4908679" cy="2437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Las acciones en referencia a ese EJE 1 son: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C" sz="1600" spc="30" dirty="0" smtClean="0">
                <a:solidFill>
                  <a:schemeClr val="accent1">
                    <a:lumMod val="75000"/>
                  </a:schemeClr>
                </a:solidFill>
              </a:rPr>
              <a:t>Inspección</a:t>
            </a:r>
            <a:endParaRPr lang="es-EC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C" sz="1600" spc="30" dirty="0" smtClean="0">
                <a:solidFill>
                  <a:schemeClr val="accent1">
                    <a:lumMod val="75000"/>
                  </a:schemeClr>
                </a:solidFill>
              </a:rPr>
              <a:t>Presupuesto</a:t>
            </a:r>
            <a:endParaRPr lang="es-EC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C" sz="1600" spc="30" dirty="0" smtClean="0">
                <a:solidFill>
                  <a:schemeClr val="accent1">
                    <a:lumMod val="75000"/>
                  </a:schemeClr>
                </a:solidFill>
              </a:rPr>
              <a:t>TDR´s </a:t>
            </a:r>
            <a:endParaRPr lang="es-EC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C" sz="1600" spc="30" dirty="0" smtClean="0">
                <a:solidFill>
                  <a:schemeClr val="accent1">
                    <a:lumMod val="75000"/>
                  </a:schemeClr>
                </a:solidFill>
              </a:rPr>
              <a:t>Construcción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Dentro de la programación 2022 se encuentran en el primer grupo de ejecución, ya que la dirección trabaja desde ya en el proceso de análisis y valoración interna para su contratación. </a:t>
            </a:r>
            <a:endParaRPr lang="es-EC" sz="1600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5600"/>
          <a:stretch/>
        </p:blipFill>
        <p:spPr>
          <a:xfrm>
            <a:off x="704008" y="3760400"/>
            <a:ext cx="4876800" cy="25625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3449" b="18570"/>
          <a:stretch/>
        </p:blipFill>
        <p:spPr>
          <a:xfrm>
            <a:off x="6233908" y="1237167"/>
            <a:ext cx="4892739" cy="234934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0306" y="1251524"/>
            <a:ext cx="5424204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pc="30" dirty="0">
                <a:solidFill>
                  <a:schemeClr val="accent1">
                    <a:lumMod val="75000"/>
                  </a:schemeClr>
                </a:solidFill>
              </a:rPr>
              <a:t>Ligas Barriales que requieran intervenciones de pequeña y mediana escala (mantenimiento / adecuaciones) y que por su ubicación se encuentran apoyadas por ligas de mayor tamaño.</a:t>
            </a:r>
          </a:p>
          <a:p>
            <a:pPr algn="just">
              <a:lnSpc>
                <a:spcPct val="90000"/>
              </a:lnSpc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pc="30" dirty="0">
                <a:solidFill>
                  <a:schemeClr val="accent1">
                    <a:lumMod val="75000"/>
                  </a:schemeClr>
                </a:solidFill>
              </a:rPr>
              <a:t>Estas ligas podrán acceder a obras de manera más rápida ya que no requieren de estudios técnicos previos y la fiscalización de las mismas se realizará con el equipo de técnicos interna de la DMDR.</a:t>
            </a:r>
          </a:p>
        </p:txBody>
      </p:sp>
    </p:spTree>
    <p:extLst>
      <p:ext uri="{BB962C8B-B14F-4D97-AF65-F5344CB8AC3E}">
        <p14:creationId xmlns:p14="http://schemas.microsoft.com/office/powerpoint/2010/main" val="31861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430306" y="137762"/>
            <a:ext cx="11294056" cy="94179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es-ES" sz="2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EJE 2</a:t>
            </a:r>
            <a:r>
              <a:rPr lang="es-ES" sz="2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es-ES" sz="2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s-E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REHABILITACIÓN </a:t>
            </a:r>
            <a:r>
              <a:rPr lang="es-ES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IMPLEMENTACIÓN</a:t>
            </a:r>
          </a:p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053B385-E260-4871-95CB-190FC51D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503236" y="6039149"/>
            <a:ext cx="7534275" cy="567693"/>
          </a:xfrm>
          <a:prstGeom prst="rect">
            <a:avLst/>
          </a:prstGeom>
        </p:spPr>
      </p:pic>
      <p:sp>
        <p:nvSpPr>
          <p:cNvPr id="25" name="TextBox 19">
            <a:extLst>
              <a:ext uri="{FF2B5EF4-FFF2-40B4-BE49-F238E27FC236}">
                <a16:creationId xmlns:a16="http://schemas.microsoft.com/office/drawing/2014/main" id="{58D7810C-36CA-4DDB-8136-FE6EB090C5F4}"/>
              </a:ext>
            </a:extLst>
          </p:cNvPr>
          <p:cNvSpPr txBox="1"/>
          <p:nvPr/>
        </p:nvSpPr>
        <p:spPr>
          <a:xfrm>
            <a:off x="6077334" y="3795224"/>
            <a:ext cx="523587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Las acciones en referencia a ese EJE 2 son: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Estudios</a:t>
            </a: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TDR´S</a:t>
            </a: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Construcción</a:t>
            </a: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Fiscalización interna</a:t>
            </a:r>
          </a:p>
          <a:p>
            <a:pPr algn="just">
              <a:lnSpc>
                <a:spcPct val="90000"/>
              </a:lnSpc>
            </a:pPr>
            <a:endParaRPr lang="es-ES" sz="1600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1600" spc="30" dirty="0" smtClean="0">
                <a:solidFill>
                  <a:schemeClr val="accent1">
                    <a:lumMod val="75000"/>
                  </a:schemeClr>
                </a:solidFill>
              </a:rPr>
              <a:t>Estas ligas se planea iniciar los estudios dentro de este último trimestre 2021, con la finalidad de que las obras inicien dentro del primer cuatrimestre 2022.</a:t>
            </a:r>
            <a:endParaRPr lang="es-EC" sz="1600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0306" y="1251524"/>
            <a:ext cx="5424204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pc="30" dirty="0">
                <a:solidFill>
                  <a:schemeClr val="accent1">
                    <a:lumMod val="75000"/>
                  </a:schemeClr>
                </a:solidFill>
              </a:rPr>
              <a:t>Ligas Barriales que </a:t>
            </a: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requieren intervenciones de mediana a mayor escala y que se encuentran con un nivel de deterioro grave. 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Estas ligas están localizadas a lo largo del Distrito Metropolitano de Quito y han permanecido desatendidas por lo que requieren intervenciones integrales atendiendo las necesidades de las ligas y el sector. 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AF5D7D-DB5B-4A09-8BEF-5CB65D0BC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37935" t="53722" r="39239" b="15925"/>
          <a:stretch/>
        </p:blipFill>
        <p:spPr>
          <a:xfrm>
            <a:off x="1094845" y="3695159"/>
            <a:ext cx="3840409" cy="25165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7C6B79-8915-44E3-B5E0-75A77A05B3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35" t="42508" r="39239" b="26945"/>
          <a:stretch/>
        </p:blipFill>
        <p:spPr>
          <a:xfrm>
            <a:off x="6622215" y="1153259"/>
            <a:ext cx="3749336" cy="253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430306" y="137762"/>
            <a:ext cx="11294056" cy="94179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es-ES" sz="2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EJE 3</a:t>
            </a:r>
            <a:r>
              <a:rPr lang="es-ES" sz="2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	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r>
              <a:rPr lang="es-ES" sz="2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				</a:t>
            </a:r>
            <a:r>
              <a:rPr lang="es-E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ESTRATÉGICOS</a:t>
            </a:r>
            <a:endParaRPr lang="es-ES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053B385-E260-4871-95CB-190FC51D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503236" y="6039149"/>
            <a:ext cx="7534275" cy="56769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27315" y="1234074"/>
            <a:ext cx="5424204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La DMDR a partir de una visión integradora deportiva plantea el Eje 3 con dos ligas que dentro del DMQ son estratégicas por su ubicación y relevancia:</a:t>
            </a:r>
          </a:p>
          <a:p>
            <a:pPr algn="just">
              <a:lnSpc>
                <a:spcPct val="90000"/>
              </a:lnSpc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Estas ligas se replantearan desde la visión de ciudad integradora que por medio del deporte busca repensar los escenario deportivos a nivel distrital y que sean referentes nacional y </a:t>
            </a:r>
            <a:r>
              <a:rPr lang="es-ES" spc="30" dirty="0" err="1" smtClean="0">
                <a:solidFill>
                  <a:schemeClr val="accent1">
                    <a:lumMod val="75000"/>
                  </a:schemeClr>
                </a:solidFill>
              </a:rPr>
              <a:t>intenacionalmente</a:t>
            </a: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endParaRPr lang="es-ES" spc="3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pc="30" dirty="0">
                <a:solidFill>
                  <a:schemeClr val="accent1">
                    <a:lumMod val="75000"/>
                  </a:schemeClr>
                </a:solidFill>
              </a:rPr>
              <a:t>Las acciones en referencia a ese EJE 2 son: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Estudios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Modelo </a:t>
            </a:r>
            <a:r>
              <a:rPr lang="es-ES" spc="3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Gestión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TDR'S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Construcción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Fiscalización externa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pc="30" dirty="0" smtClean="0">
                <a:solidFill>
                  <a:schemeClr val="accent1">
                    <a:lumMod val="75000"/>
                  </a:schemeClr>
                </a:solidFill>
              </a:rPr>
              <a:t>Estas ligas iniciaran los estudios este año 2021 para poder iniciar la construcciones en el segundo trimestre del 2022.</a:t>
            </a: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1846" t="33963" r="3190" b="28594"/>
          <a:stretch/>
        </p:blipFill>
        <p:spPr>
          <a:xfrm>
            <a:off x="680372" y="1428717"/>
            <a:ext cx="4560951" cy="2144819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1558167" y="2689252"/>
            <a:ext cx="665898" cy="493022"/>
          </a:xfrm>
          <a:custGeom>
            <a:avLst/>
            <a:gdLst>
              <a:gd name="connsiteX0" fmla="*/ 760780 w 760780"/>
              <a:gd name="connsiteY0" fmla="*/ 95098 h 563271"/>
              <a:gd name="connsiteX1" fmla="*/ 438912 w 760780"/>
              <a:gd name="connsiteY1" fmla="*/ 0 h 563271"/>
              <a:gd name="connsiteX2" fmla="*/ 321868 w 760780"/>
              <a:gd name="connsiteY2" fmla="*/ 175565 h 563271"/>
              <a:gd name="connsiteX3" fmla="*/ 241401 w 760780"/>
              <a:gd name="connsiteY3" fmla="*/ 234087 h 563271"/>
              <a:gd name="connsiteX4" fmla="*/ 87782 w 760780"/>
              <a:gd name="connsiteY4" fmla="*/ 212141 h 563271"/>
              <a:gd name="connsiteX5" fmla="*/ 14630 w 760780"/>
              <a:gd name="connsiteY5" fmla="*/ 387706 h 563271"/>
              <a:gd name="connsiteX6" fmla="*/ 0 w 760780"/>
              <a:gd name="connsiteY6" fmla="*/ 512064 h 563271"/>
              <a:gd name="connsiteX7" fmla="*/ 7315 w 760780"/>
              <a:gd name="connsiteY7" fmla="*/ 563271 h 563271"/>
              <a:gd name="connsiteX8" fmla="*/ 241401 w 760780"/>
              <a:gd name="connsiteY8" fmla="*/ 563271 h 563271"/>
              <a:gd name="connsiteX9" fmla="*/ 292608 w 760780"/>
              <a:gd name="connsiteY9" fmla="*/ 351130 h 563271"/>
              <a:gd name="connsiteX10" fmla="*/ 292608 w 760780"/>
              <a:gd name="connsiteY10" fmla="*/ 256032 h 563271"/>
              <a:gd name="connsiteX11" fmla="*/ 329184 w 760780"/>
              <a:gd name="connsiteY11" fmla="*/ 219456 h 563271"/>
              <a:gd name="connsiteX12" fmla="*/ 402336 w 760780"/>
              <a:gd name="connsiteY12" fmla="*/ 241402 h 563271"/>
              <a:gd name="connsiteX13" fmla="*/ 475488 w 760780"/>
              <a:gd name="connsiteY13" fmla="*/ 219456 h 563271"/>
              <a:gd name="connsiteX14" fmla="*/ 585216 w 760780"/>
              <a:gd name="connsiteY14" fmla="*/ 160935 h 563271"/>
              <a:gd name="connsiteX15" fmla="*/ 694944 w 760780"/>
              <a:gd name="connsiteY15" fmla="*/ 138989 h 563271"/>
              <a:gd name="connsiteX16" fmla="*/ 760780 w 760780"/>
              <a:gd name="connsiteY16" fmla="*/ 95098 h 56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780" h="563271">
                <a:moveTo>
                  <a:pt x="760780" y="95098"/>
                </a:moveTo>
                <a:lnTo>
                  <a:pt x="438912" y="0"/>
                </a:lnTo>
                <a:lnTo>
                  <a:pt x="321868" y="175565"/>
                </a:lnTo>
                <a:lnTo>
                  <a:pt x="241401" y="234087"/>
                </a:lnTo>
                <a:lnTo>
                  <a:pt x="87782" y="212141"/>
                </a:lnTo>
                <a:lnTo>
                  <a:pt x="14630" y="387706"/>
                </a:lnTo>
                <a:lnTo>
                  <a:pt x="0" y="512064"/>
                </a:lnTo>
                <a:lnTo>
                  <a:pt x="7315" y="563271"/>
                </a:lnTo>
                <a:lnTo>
                  <a:pt x="241401" y="563271"/>
                </a:lnTo>
                <a:lnTo>
                  <a:pt x="292608" y="351130"/>
                </a:lnTo>
                <a:lnTo>
                  <a:pt x="292608" y="256032"/>
                </a:lnTo>
                <a:lnTo>
                  <a:pt x="329184" y="219456"/>
                </a:lnTo>
                <a:lnTo>
                  <a:pt x="402336" y="241402"/>
                </a:lnTo>
                <a:lnTo>
                  <a:pt x="475488" y="219456"/>
                </a:lnTo>
                <a:lnTo>
                  <a:pt x="585216" y="160935"/>
                </a:lnTo>
                <a:lnTo>
                  <a:pt x="694944" y="138989"/>
                </a:lnTo>
                <a:lnTo>
                  <a:pt x="760780" y="9509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2756" t="40316" r="10941" b="26419"/>
          <a:stretch/>
        </p:blipFill>
        <p:spPr>
          <a:xfrm>
            <a:off x="680372" y="4053320"/>
            <a:ext cx="4560951" cy="2360012"/>
          </a:xfrm>
          <a:prstGeom prst="rect">
            <a:avLst/>
          </a:prstGeom>
        </p:spPr>
      </p:pic>
      <p:sp>
        <p:nvSpPr>
          <p:cNvPr id="7" name="Forma libre 6"/>
          <p:cNvSpPr/>
          <p:nvPr/>
        </p:nvSpPr>
        <p:spPr>
          <a:xfrm>
            <a:off x="3503222" y="5111331"/>
            <a:ext cx="843148" cy="961901"/>
          </a:xfrm>
          <a:custGeom>
            <a:avLst/>
            <a:gdLst>
              <a:gd name="connsiteX0" fmla="*/ 843148 w 843148"/>
              <a:gd name="connsiteY0" fmla="*/ 83127 h 961901"/>
              <a:gd name="connsiteX1" fmla="*/ 653143 w 843148"/>
              <a:gd name="connsiteY1" fmla="*/ 581891 h 961901"/>
              <a:gd name="connsiteX2" fmla="*/ 534390 w 843148"/>
              <a:gd name="connsiteY2" fmla="*/ 914400 h 961901"/>
              <a:gd name="connsiteX3" fmla="*/ 498764 w 843148"/>
              <a:gd name="connsiteY3" fmla="*/ 961901 h 961901"/>
              <a:gd name="connsiteX4" fmla="*/ 451263 w 843148"/>
              <a:gd name="connsiteY4" fmla="*/ 961901 h 961901"/>
              <a:gd name="connsiteX5" fmla="*/ 35626 w 843148"/>
              <a:gd name="connsiteY5" fmla="*/ 961901 h 961901"/>
              <a:gd name="connsiteX6" fmla="*/ 0 w 843148"/>
              <a:gd name="connsiteY6" fmla="*/ 736270 h 961901"/>
              <a:gd name="connsiteX7" fmla="*/ 0 w 843148"/>
              <a:gd name="connsiteY7" fmla="*/ 558140 h 961901"/>
              <a:gd name="connsiteX8" fmla="*/ 23751 w 843148"/>
              <a:gd name="connsiteY8" fmla="*/ 201880 h 961901"/>
              <a:gd name="connsiteX9" fmla="*/ 118754 w 843148"/>
              <a:gd name="connsiteY9" fmla="*/ 47501 h 961901"/>
              <a:gd name="connsiteX10" fmla="*/ 130629 w 843148"/>
              <a:gd name="connsiteY10" fmla="*/ 0 h 961901"/>
              <a:gd name="connsiteX11" fmla="*/ 166255 w 843148"/>
              <a:gd name="connsiteY11" fmla="*/ 35626 h 961901"/>
              <a:gd name="connsiteX12" fmla="*/ 391886 w 843148"/>
              <a:gd name="connsiteY12" fmla="*/ 35626 h 961901"/>
              <a:gd name="connsiteX13" fmla="*/ 665019 w 843148"/>
              <a:gd name="connsiteY13" fmla="*/ 47501 h 961901"/>
              <a:gd name="connsiteX14" fmla="*/ 843148 w 843148"/>
              <a:gd name="connsiteY14" fmla="*/ 83127 h 9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3148" h="961901">
                <a:moveTo>
                  <a:pt x="843148" y="83127"/>
                </a:moveTo>
                <a:lnTo>
                  <a:pt x="653143" y="581891"/>
                </a:lnTo>
                <a:lnTo>
                  <a:pt x="534390" y="914400"/>
                </a:lnTo>
                <a:lnTo>
                  <a:pt x="498764" y="961901"/>
                </a:lnTo>
                <a:lnTo>
                  <a:pt x="451263" y="961901"/>
                </a:lnTo>
                <a:lnTo>
                  <a:pt x="35626" y="961901"/>
                </a:lnTo>
                <a:lnTo>
                  <a:pt x="0" y="736270"/>
                </a:lnTo>
                <a:lnTo>
                  <a:pt x="0" y="558140"/>
                </a:lnTo>
                <a:lnTo>
                  <a:pt x="23751" y="201880"/>
                </a:lnTo>
                <a:lnTo>
                  <a:pt x="118754" y="47501"/>
                </a:lnTo>
                <a:lnTo>
                  <a:pt x="130629" y="0"/>
                </a:lnTo>
                <a:lnTo>
                  <a:pt x="166255" y="35626"/>
                </a:lnTo>
                <a:lnTo>
                  <a:pt x="391886" y="35626"/>
                </a:lnTo>
                <a:lnTo>
                  <a:pt x="665019" y="47501"/>
                </a:lnTo>
                <a:lnTo>
                  <a:pt x="843148" y="83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637858" y="1104373"/>
            <a:ext cx="320235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rgbClr val="C00000"/>
                </a:solidFill>
              </a:rPr>
              <a:t>LIGA EL CARMEN - MAYORISTA</a:t>
            </a:r>
            <a:endParaRPr lang="es-ES" b="1" spc="30" dirty="0">
              <a:solidFill>
                <a:srgbClr val="C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28846" y="3727064"/>
            <a:ext cx="32921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rgbClr val="C00000"/>
                </a:solidFill>
              </a:rPr>
              <a:t>FEDERACIÓN DE LIGAS - OFELIA</a:t>
            </a:r>
            <a:endParaRPr lang="es-ES" b="1" spc="3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430306" y="137762"/>
            <a:ext cx="11294056" cy="94179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</a:t>
            </a:r>
            <a:r>
              <a:rPr lang="es-ES" sz="2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EJE DE ACCION</a:t>
            </a:r>
            <a:r>
              <a:rPr lang="es-ES" sz="2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				Directrices Generales </a:t>
            </a:r>
            <a:endParaRPr lang="es-ES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053B385-E260-4871-95CB-190FC51D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503236" y="6039149"/>
            <a:ext cx="7534275" cy="56769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63277" y="1821903"/>
            <a:ext cx="10228113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3600" spc="30" dirty="0" smtClean="0">
                <a:solidFill>
                  <a:schemeClr val="accent1">
                    <a:lumMod val="75000"/>
                  </a:schemeClr>
                </a:solidFill>
              </a:rPr>
              <a:t>Distribuir las obras de forma equitativa en el Distrito Metropolitano de Quito</a:t>
            </a:r>
          </a:p>
          <a:p>
            <a:pPr marL="571500" indent="-5715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s-ES" sz="3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3600" spc="30" dirty="0" smtClean="0">
                <a:solidFill>
                  <a:schemeClr val="accent1">
                    <a:lumMod val="75000"/>
                  </a:schemeClr>
                </a:solidFill>
              </a:rPr>
              <a:t>Incluir espacios deportivos y de recreación para persona con discapacidades y capacidades espaciales</a:t>
            </a:r>
          </a:p>
          <a:p>
            <a:pPr marL="571500" indent="-5715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s-ES" sz="3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3600" spc="30" dirty="0" smtClean="0">
                <a:solidFill>
                  <a:schemeClr val="accent1">
                    <a:lumMod val="75000"/>
                  </a:schemeClr>
                </a:solidFill>
              </a:rPr>
              <a:t>Considerar las necesidades de las parroquias Rurales</a:t>
            </a:r>
            <a:endParaRPr lang="es-ES" sz="3600" spc="3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s-E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1053B385-E260-4871-95CB-190FC51D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503236" y="6039149"/>
            <a:ext cx="7534275" cy="567693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D5EBED0E-8C93-4920-A30F-4E979B1C4A0E}"/>
              </a:ext>
            </a:extLst>
          </p:cNvPr>
          <p:cNvSpPr txBox="1"/>
          <p:nvPr/>
        </p:nvSpPr>
        <p:spPr>
          <a:xfrm>
            <a:off x="1558167" y="225397"/>
            <a:ext cx="9148101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LINEA DE TIEMPO DE INTERVENCIÓN</a:t>
            </a:r>
            <a:endParaRPr lang="en-U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707702" y="1653436"/>
            <a:ext cx="0" cy="419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079318" y="2417519"/>
            <a:ext cx="9695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2326389" y="1185963"/>
            <a:ext cx="668132" cy="341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rgbClr val="C00000"/>
                </a:solidFill>
              </a:rPr>
              <a:t>2021</a:t>
            </a:r>
            <a:endParaRPr lang="es-ES" b="1" spc="30" dirty="0">
              <a:solidFill>
                <a:srgbClr val="C0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702143" y="1136441"/>
            <a:ext cx="668132" cy="341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rgbClr val="C00000"/>
                </a:solidFill>
              </a:rPr>
              <a:t>2022</a:t>
            </a:r>
            <a:endParaRPr lang="es-ES" b="1" spc="30" dirty="0">
              <a:solidFill>
                <a:srgbClr val="C00000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2159694" y="3118687"/>
            <a:ext cx="2900819" cy="25345"/>
          </a:xfrm>
          <a:prstGeom prst="straightConnector1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423767" y="2192054"/>
            <a:ext cx="0" cy="4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7379915" y="2192053"/>
            <a:ext cx="0" cy="4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9374748" y="2192052"/>
            <a:ext cx="0" cy="4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1338139" y="2192051"/>
            <a:ext cx="0" cy="4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3800425" y="1773552"/>
            <a:ext cx="1486304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accent1">
                    <a:lumMod val="50000"/>
                  </a:schemeClr>
                </a:solidFill>
              </a:rPr>
              <a:t>1er trimestre</a:t>
            </a:r>
            <a:endParaRPr lang="es-ES" b="1" spc="3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581425" y="1774976"/>
            <a:ext cx="153599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accent1">
                    <a:lumMod val="50000"/>
                  </a:schemeClr>
                </a:solidFill>
              </a:rPr>
              <a:t>2do trimestre</a:t>
            </a:r>
            <a:endParaRPr lang="es-ES" b="1" spc="3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627123" y="1777464"/>
            <a:ext cx="1486304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accent1">
                    <a:lumMod val="50000"/>
                  </a:schemeClr>
                </a:solidFill>
              </a:rPr>
              <a:t>3er trimestre</a:t>
            </a:r>
            <a:endParaRPr lang="es-ES" b="1" spc="3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9619567" y="1773553"/>
            <a:ext cx="149047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accent1">
                    <a:lumMod val="50000"/>
                  </a:schemeClr>
                </a:solidFill>
              </a:rPr>
              <a:t>4to trimestre</a:t>
            </a:r>
            <a:endParaRPr lang="es-ES" b="1" spc="3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9" name="Conector angular 38"/>
          <p:cNvCxnSpPr/>
          <p:nvPr/>
        </p:nvCxnSpPr>
        <p:spPr>
          <a:xfrm>
            <a:off x="2817990" y="4322058"/>
            <a:ext cx="4561925" cy="29135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3707702" y="3676388"/>
            <a:ext cx="275572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/>
          <p:nvPr/>
        </p:nvCxnSpPr>
        <p:spPr>
          <a:xfrm>
            <a:off x="2817990" y="5210825"/>
            <a:ext cx="7929339" cy="300624"/>
          </a:xfrm>
          <a:prstGeom prst="bentConnector3">
            <a:avLst>
              <a:gd name="adj1" fmla="val 4020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169010" y="2973216"/>
            <a:ext cx="1216680" cy="3416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bg1"/>
                </a:solidFill>
              </a:rPr>
              <a:t>ARRASTRE</a:t>
            </a:r>
            <a:endParaRPr lang="es-ES" b="1" spc="30" dirty="0">
              <a:solidFill>
                <a:schemeClr val="bg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39758" y="3568202"/>
            <a:ext cx="675185" cy="341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bg1"/>
                </a:solidFill>
              </a:rPr>
              <a:t>EJE 1</a:t>
            </a:r>
            <a:endParaRPr lang="es-ES" b="1" spc="30" dirty="0">
              <a:solidFill>
                <a:schemeClr val="bg1"/>
              </a:solidFill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439757" y="4250870"/>
            <a:ext cx="675185" cy="341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bg1"/>
                </a:solidFill>
              </a:rPr>
              <a:t>EJE 2</a:t>
            </a:r>
            <a:endParaRPr lang="es-ES" b="1" spc="30" dirty="0">
              <a:solidFill>
                <a:schemeClr val="bg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39757" y="4895960"/>
            <a:ext cx="675185" cy="341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b="1" spc="30" dirty="0" smtClean="0">
                <a:solidFill>
                  <a:schemeClr val="bg1"/>
                </a:solidFill>
              </a:rPr>
              <a:t>EJE 3</a:t>
            </a:r>
            <a:endParaRPr lang="es-ES" b="1" spc="30" dirty="0">
              <a:solidFill>
                <a:schemeClr val="bg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2949456" y="2871836"/>
            <a:ext cx="1262140" cy="25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CONSTRUCCIÓN</a:t>
            </a:r>
            <a:endParaRPr lang="es-ES" sz="1200" b="1" spc="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5179087" y="3403649"/>
            <a:ext cx="1262140" cy="25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CONSTRUCCIÓN</a:t>
            </a:r>
            <a:endParaRPr lang="es-ES" sz="1200" b="1" spc="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5557891" y="4301289"/>
            <a:ext cx="1262140" cy="25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CONSTRUCCIÓN</a:t>
            </a:r>
            <a:endParaRPr lang="es-ES" sz="1200" b="1" spc="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7627123" y="5239279"/>
            <a:ext cx="1262140" cy="25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CONSTRUCCIÓN</a:t>
            </a:r>
            <a:endParaRPr lang="es-ES" sz="1200" b="1" spc="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373577" y="4070630"/>
            <a:ext cx="853695" cy="25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ESTUDIOS</a:t>
            </a:r>
            <a:endParaRPr lang="es-ES" sz="1200" b="1" spc="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3373577" y="4966500"/>
            <a:ext cx="853695" cy="25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12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ESTUDIOS</a:t>
            </a:r>
            <a:endParaRPr lang="es-ES" sz="1200" b="1" spc="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D5EBED0E-8C93-4920-A30F-4E979B1C4A0E}"/>
              </a:ext>
            </a:extLst>
          </p:cNvPr>
          <p:cNvSpPr txBox="1"/>
          <p:nvPr/>
        </p:nvSpPr>
        <p:spPr>
          <a:xfrm>
            <a:off x="439757" y="6204541"/>
            <a:ext cx="2706336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spc="30" dirty="0" smtClean="0">
                <a:solidFill>
                  <a:srgbClr val="0070C0"/>
                </a:solidFill>
              </a:rPr>
              <a:t>TOTAL </a:t>
            </a:r>
            <a:r>
              <a:rPr lang="es-EC" b="1" dirty="0">
                <a:solidFill>
                  <a:srgbClr val="0070C0"/>
                </a:solidFill>
              </a:rPr>
              <a:t> $3.477.415,00 </a:t>
            </a:r>
            <a:endParaRPr lang="es-EC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667B0E-C6DB-47A7-B598-AD3AC653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3"/>
          <a:stretch/>
        </p:blipFill>
        <p:spPr>
          <a:xfrm>
            <a:off x="4125529" y="6160095"/>
            <a:ext cx="7534275" cy="56769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09901"/>
              </p:ext>
            </p:extLst>
          </p:nvPr>
        </p:nvGraphicFramePr>
        <p:xfrm>
          <a:off x="1397725" y="1593667"/>
          <a:ext cx="9274629" cy="4374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4013">
                  <a:extLst>
                    <a:ext uri="{9D8B030D-6E8A-4147-A177-3AD203B41FA5}">
                      <a16:colId xmlns:a16="http://schemas.microsoft.com/office/drawing/2014/main" val="2917426210"/>
                    </a:ext>
                  </a:extLst>
                </a:gridCol>
                <a:gridCol w="1300616">
                  <a:extLst>
                    <a:ext uri="{9D8B030D-6E8A-4147-A177-3AD203B41FA5}">
                      <a16:colId xmlns:a16="http://schemas.microsoft.com/office/drawing/2014/main" val="1939256317"/>
                    </a:ext>
                  </a:extLst>
                </a:gridCol>
              </a:tblGrid>
              <a:tr h="729841">
                <a:tc>
                  <a:txBody>
                    <a:bodyPr/>
                    <a:lstStyle/>
                    <a:p>
                      <a:pPr algn="l" fontAlgn="t"/>
                      <a:r>
                        <a:rPr lang="es-ES" sz="1800" u="none" strike="noStrike" dirty="0" smtClean="0">
                          <a:effectLst/>
                        </a:rPr>
                        <a:t>Contratación </a:t>
                      </a:r>
                      <a:r>
                        <a:rPr lang="es-ES" sz="1800" u="none" strike="noStrike" dirty="0">
                          <a:effectLst/>
                        </a:rPr>
                        <a:t>de equipo </a:t>
                      </a:r>
                      <a:r>
                        <a:rPr lang="es-ES" sz="1800" u="none" strike="noStrike" dirty="0" smtClean="0">
                          <a:effectLst/>
                        </a:rPr>
                        <a:t>técnico </a:t>
                      </a:r>
                      <a:r>
                        <a:rPr lang="es-ES" sz="1800" u="none" strike="noStrike" dirty="0">
                          <a:effectLst/>
                        </a:rPr>
                        <a:t>bajo la modalidad de Servicios Profesionales: Ingenieros, Arquitectos (permanente)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</a:rPr>
                        <a:t> $222.782,00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756476"/>
                  </a:ext>
                </a:extLst>
              </a:tr>
              <a:tr h="8268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smtClean="0">
                          <a:effectLst/>
                        </a:rPr>
                        <a:t>Adquisición </a:t>
                      </a:r>
                      <a:r>
                        <a:rPr lang="es-ES" sz="1800" u="none" strike="noStrike" dirty="0">
                          <a:effectLst/>
                        </a:rPr>
                        <a:t>de equipos de computación (especifica)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</a:rPr>
                        <a:t> $   10.000,00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691626"/>
                  </a:ext>
                </a:extLst>
              </a:tr>
              <a:tr h="82685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 smtClean="0">
                          <a:effectLst/>
                        </a:rPr>
                        <a:t>Adquisición </a:t>
                      </a:r>
                      <a:r>
                        <a:rPr lang="es-EC" sz="1800" u="none" strike="noStrike" dirty="0">
                          <a:effectLst/>
                        </a:rPr>
                        <a:t>de licencias (especifica)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</a:rPr>
                        <a:t> $     4.000,00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9984723"/>
                  </a:ext>
                </a:extLst>
              </a:tr>
              <a:tr h="82685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Mantenimiento de equipos </a:t>
                      </a:r>
                      <a:r>
                        <a:rPr lang="es-EC" sz="1800" u="none" strike="noStrike" dirty="0" smtClean="0">
                          <a:effectLst/>
                        </a:rPr>
                        <a:t>informáticos </a:t>
                      </a:r>
                      <a:r>
                        <a:rPr lang="es-EC" sz="1800" u="none" strike="noStrike" dirty="0">
                          <a:effectLst/>
                        </a:rPr>
                        <a:t>(especifica)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</a:rPr>
                        <a:t> $     1.400,00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9957557"/>
                  </a:ext>
                </a:extLst>
              </a:tr>
              <a:tr h="8268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Ejecutar el plan de </a:t>
                      </a:r>
                      <a:r>
                        <a:rPr lang="es-ES" sz="1800" u="none" strike="noStrike" dirty="0" smtClean="0">
                          <a:effectLst/>
                        </a:rPr>
                        <a:t>capacitación </a:t>
                      </a:r>
                      <a:r>
                        <a:rPr lang="es-ES" sz="1800" u="none" strike="noStrike" dirty="0">
                          <a:effectLst/>
                        </a:rPr>
                        <a:t>para las organización barriales formalizadas / Administración de espacios deportivos (especifica</a:t>
                      </a:r>
                      <a:r>
                        <a:rPr lang="es-ES" sz="1800" u="none" strike="noStrike" dirty="0" smtClean="0">
                          <a:effectLst/>
                        </a:rPr>
                        <a:t>) MODELO</a:t>
                      </a:r>
                      <a:r>
                        <a:rPr lang="es-ES" sz="1800" u="none" strike="noStrike" baseline="0" dirty="0" smtClean="0">
                          <a:effectLst/>
                        </a:rPr>
                        <a:t> DE GESTION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u="none" strike="noStrike" dirty="0">
                          <a:effectLst/>
                        </a:rPr>
                        <a:t> $   85.000,00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494629"/>
                  </a:ext>
                </a:extLst>
              </a:tr>
              <a:tr h="3374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u="none" strike="noStrike" dirty="0">
                          <a:effectLst/>
                        </a:rPr>
                        <a:t>TOTAL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</a:rPr>
                        <a:t> $323.182,00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9471746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id="{D5EBED0E-8C93-4920-A30F-4E979B1C4A0E}"/>
              </a:ext>
            </a:extLst>
          </p:cNvPr>
          <p:cNvSpPr txBox="1"/>
          <p:nvPr/>
        </p:nvSpPr>
        <p:spPr>
          <a:xfrm>
            <a:off x="1524253" y="434403"/>
            <a:ext cx="9148101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ACTIVIDADES ADICIONALES DE INTERVENCIÓN Y LOGISTICA</a:t>
            </a:r>
            <a:endParaRPr lang="en-US" spc="3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747</Words>
  <Application>Microsoft Office PowerPoint</Application>
  <PresentationFormat>Panorámica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Bambino-Bold</vt:lpstr>
      <vt:lpstr>Calibri</vt:lpstr>
      <vt:lpstr>Calibri Light</vt:lpstr>
      <vt:lpstr>Century Gothic</vt:lpstr>
      <vt:lpstr>Prequel Demo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López Gonzalez</dc:creator>
  <cp:lastModifiedBy>Pablo Saul Solorzano Salinas</cp:lastModifiedBy>
  <cp:revision>66</cp:revision>
  <cp:lastPrinted>2021-09-28T16:12:02Z</cp:lastPrinted>
  <dcterms:created xsi:type="dcterms:W3CDTF">2021-07-21T19:10:31Z</dcterms:created>
  <dcterms:modified xsi:type="dcterms:W3CDTF">2021-11-25T18:25:21Z</dcterms:modified>
</cp:coreProperties>
</file>