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6" r:id="rId3"/>
    <p:sldId id="269" r:id="rId4"/>
    <p:sldId id="271" r:id="rId5"/>
    <p:sldId id="272" r:id="rId6"/>
    <p:sldId id="258" r:id="rId7"/>
    <p:sldId id="265" r:id="rId8"/>
    <p:sldId id="268" r:id="rId9"/>
    <p:sldId id="259" r:id="rId10"/>
  </p:sldIdLst>
  <p:sldSz cx="12192000" cy="6858000"/>
  <p:notesSz cx="6858000" cy="9926638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35"/>
  </p:normalViewPr>
  <p:slideViewPr>
    <p:cSldViewPr snapToGrid="0" snapToObjects="1">
      <p:cViewPr>
        <p:scale>
          <a:sx n="66" d="100"/>
          <a:sy n="66" d="100"/>
        </p:scale>
        <p:origin x="-644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9" d="100"/>
          <a:sy n="69" d="100"/>
        </p:scale>
        <p:origin x="326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xmlns="" id="{6ABF3C07-BB94-7749-E40B-D5D2F1D2FB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5DBC910C-47D6-0A1A-4821-BA7993A214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AC6BB-8DC5-4D04-8769-732A079B4939}" type="datetimeFigureOut">
              <a:rPr lang="es-419" smtClean="0"/>
              <a:t>9/6/2022</a:t>
            </a:fld>
            <a:endParaRPr lang="es-419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7124A217-A21F-E3D1-C3D5-E5E44FFDC5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9E7AD6FB-640A-3A7C-9810-5EC646CFF7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C0719-8922-455B-B953-7679D557D8AE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37162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D808F-9188-4C50-B3D6-4051066FBD0E}" type="datetimeFigureOut">
              <a:rPr lang="es-419" smtClean="0"/>
              <a:t>9/6/2022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CA647-B273-4B82-B45C-AD4B3D0E575C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306515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653F2DF-50F8-3D4F-86B3-7DA991C6D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AC1E7AE-39FC-CA44-8A69-9C93E8A13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C1280BA-49FC-994F-BEFC-00AA9BFC6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3AC92-1813-5547-A4C9-A9144DB810A4}" type="datetimeFigureOut">
              <a:rPr lang="es-EC" smtClean="0"/>
              <a:t>9/6/2022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92F279C-A84D-5E42-A81F-AD5F3266A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84DAAB7-7A4D-6741-93F7-95DE51F1C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705E-4274-3846-B4DC-8E3A21418F5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7198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55C0DB7-7FF1-7640-819A-A975C1B1C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9B199806-1CBC-3F4B-BFEC-D67374A3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1F114FB-CE82-F845-A6B1-2AD736B58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3AC92-1813-5547-A4C9-A9144DB810A4}" type="datetimeFigureOut">
              <a:rPr lang="es-EC" smtClean="0"/>
              <a:t>9/6/2022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89D3C44-4C57-DE48-A1B1-742047FDB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DA7A53B-324B-FC42-B09D-4361697C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705E-4274-3846-B4DC-8E3A21418F5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49169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977C1A97-EE7A-FA4A-BA79-4144411E30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31B5F38E-632D-3948-AF76-8329B9975A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384F144-B482-FF47-9BE4-BECB28828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3AC92-1813-5547-A4C9-A9144DB810A4}" type="datetimeFigureOut">
              <a:rPr lang="es-EC" smtClean="0"/>
              <a:t>9/6/2022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157B255-A955-794A-97A5-20680D99A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A67F0D9-9316-384E-97F0-0E8BB1452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705E-4274-3846-B4DC-8E3A21418F5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52904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2463C8-BA3A-3740-B78E-77B17D077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C745D5B-11F9-4D47-A0CB-09D9BB207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E42FB0A-83E1-7349-B8EC-8C2160032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3AC92-1813-5547-A4C9-A9144DB810A4}" type="datetimeFigureOut">
              <a:rPr lang="es-EC" smtClean="0"/>
              <a:t>9/6/2022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78A98F0-0496-AD47-B30F-58DFE7E11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A03ECEE-E3BB-8740-B619-7D7B6BCE4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705E-4274-3846-B4DC-8E3A21418F5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57924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C892A6A-498F-9847-A5D2-A4992A185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FB293F7-D65C-2C48-9533-083563ACD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5754214-C3D4-314C-8827-90178E8E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3AC92-1813-5547-A4C9-A9144DB810A4}" type="datetimeFigureOut">
              <a:rPr lang="es-EC" smtClean="0"/>
              <a:t>9/6/2022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94D89AB-37B9-2049-A56E-5BD3CD34C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F250887-4058-5D4B-B2D7-1FDE683B8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705E-4274-3846-B4DC-8E3A21418F5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00365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5EFC16-C037-574A-8903-05E742AAB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0CADB5E-AD7D-8D4C-8DCF-E8D274EAF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68361D2-FC78-0A4E-860D-27EA6F963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FDF37B7-6167-B747-A9DE-FBD3FCE6C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3AC92-1813-5547-A4C9-A9144DB810A4}" type="datetimeFigureOut">
              <a:rPr lang="es-EC" smtClean="0"/>
              <a:t>9/6/2022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DDAF8CC-EB03-D54F-B13C-97D6375B8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08C19A2-6C84-464F-9A8F-01680E7EB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705E-4274-3846-B4DC-8E3A21418F5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33152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2EF741F-3E68-9D47-A127-EF98733DD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4EFEAB5-3A5C-BC43-B218-8453855C9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FA94EAF5-42D8-FB44-B949-491BF8137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C01F7A81-93EA-004A-BEAD-98D4E7000D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BECB90A6-B5DC-5B43-A87D-521F32A44F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6038B65F-DC3B-C344-9B0B-D8F711B74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3AC92-1813-5547-A4C9-A9144DB810A4}" type="datetimeFigureOut">
              <a:rPr lang="es-EC" smtClean="0"/>
              <a:t>9/6/2022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636938FD-3BF2-7E43-B566-0AD8523DD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86A73A54-FECD-A94C-882E-9A482E8BD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705E-4274-3846-B4DC-8E3A21418F5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34225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B634109-A1C6-A042-BD50-8F7A0582F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C9CDF60E-2C08-DE43-811F-C1ACB9355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3AC92-1813-5547-A4C9-A9144DB810A4}" type="datetimeFigureOut">
              <a:rPr lang="es-EC" smtClean="0"/>
              <a:t>9/6/2022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860E4CCE-C3AD-2442-A0A4-59ED3571C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71510F7-324A-994B-869F-85D54214A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705E-4274-3846-B4DC-8E3A21418F5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42657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FF33D7B7-ECBD-5246-BB98-132B24186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3AC92-1813-5547-A4C9-A9144DB810A4}" type="datetimeFigureOut">
              <a:rPr lang="es-EC" smtClean="0"/>
              <a:t>9/6/2022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50E30865-C700-7446-B695-0F4467F74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AF0E8DE1-0476-B141-BED6-07D185898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705E-4274-3846-B4DC-8E3A21418F5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76093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857C3BF-7346-134C-B806-87AB1CEB1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BBAD67B-26E6-EC4E-AE4C-C4EA20F32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295E422-77C6-9D40-86CB-29EF6D5E7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2BA4AEB-6B19-3144-800E-02718013D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3AC92-1813-5547-A4C9-A9144DB810A4}" type="datetimeFigureOut">
              <a:rPr lang="es-EC" smtClean="0"/>
              <a:t>9/6/2022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6BCB655-394E-EB4F-809C-BCF5B35A4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9A8D0F3-085B-BC43-9306-6339128D3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705E-4274-3846-B4DC-8E3A21418F5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45014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35C94D0-B53E-5B41-9EDE-1E51657AC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D4C4B916-2BAD-8049-9A89-26F80A944F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6466B07-26FD-0440-887D-CEADEC0D7A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F43FE5D-62EF-794A-8DB7-FC72D6E11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3AC92-1813-5547-A4C9-A9144DB810A4}" type="datetimeFigureOut">
              <a:rPr lang="es-EC" smtClean="0"/>
              <a:t>9/6/2022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4492988-315C-2247-A765-F4F79773E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3802B2E-4028-0649-B2B4-3D742EE53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705E-4274-3846-B4DC-8E3A21418F5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77192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709E356E-C99D-E342-8E3E-BA5E006B2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02A17B5-BEAB-1C42-9388-C4B114919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2951948-410B-D64A-891D-6F40A0E3D3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3AC92-1813-5547-A4C9-A9144DB810A4}" type="datetimeFigureOut">
              <a:rPr lang="es-EC" smtClean="0"/>
              <a:t>9/6/2022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1BB1D0B-F8F6-A940-AB9B-511AC46F0D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BE664F7-2911-494B-B734-A04ADA16BC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C705E-4274-3846-B4DC-8E3A21418F5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80390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fb.watch/dxGue1wNw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71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0D63D30-0D34-8845-B5CA-077816769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680" y="327060"/>
            <a:ext cx="9145437" cy="89714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EC" sz="8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GRAN GIRO D´ITALIA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27E29F7B-F5F8-4E97-3D6B-E1B1FEDA7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443" y="1667387"/>
            <a:ext cx="8346394" cy="504080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FADD90BB-A0CD-386F-7055-F5C8BDEF3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4801" y="233889"/>
            <a:ext cx="149542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0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0D63D30-0D34-8845-B5CA-077816769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193" y="824249"/>
            <a:ext cx="9145437" cy="89714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EC" sz="8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GRAN GIRO D´ITALIA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117C617-435C-7C4E-5590-618BA4F7B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4801" y="233889"/>
            <a:ext cx="1495425" cy="2343150"/>
          </a:xfrm>
          <a:prstGeom prst="rect">
            <a:avLst/>
          </a:prstGeom>
        </p:spPr>
      </p:pic>
      <p:grpSp>
        <p:nvGrpSpPr>
          <p:cNvPr id="2" name="1 Grupo"/>
          <p:cNvGrpSpPr/>
          <p:nvPr/>
        </p:nvGrpSpPr>
        <p:grpSpPr>
          <a:xfrm>
            <a:off x="832416" y="5211371"/>
            <a:ext cx="4221562" cy="590956"/>
            <a:chOff x="533806" y="4383198"/>
            <a:chExt cx="4221562" cy="590956"/>
          </a:xfrm>
        </p:grpSpPr>
        <p:pic>
          <p:nvPicPr>
            <p:cNvPr id="9" name="Imagen 3">
              <a:extLst>
                <a:ext uri="{FF2B5EF4-FFF2-40B4-BE49-F238E27FC236}">
                  <a16:creationId xmlns="" xmlns:a16="http://schemas.microsoft.com/office/drawing/2014/main" id="{994F75B4-40F4-2B4E-F8B4-23E479A98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806" y="4462715"/>
              <a:ext cx="1569856" cy="358171"/>
            </a:xfrm>
            <a:prstGeom prst="rect">
              <a:avLst/>
            </a:prstGeom>
          </p:spPr>
        </p:pic>
        <p:pic>
          <p:nvPicPr>
            <p:cNvPr id="10" name="Imagen 14">
              <a:extLst>
                <a:ext uri="{FF2B5EF4-FFF2-40B4-BE49-F238E27FC236}">
                  <a16:creationId xmlns="" xmlns:a16="http://schemas.microsoft.com/office/drawing/2014/main" id="{889CE3E6-8C37-C4B5-5F76-A74BD9169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35406" y="4461435"/>
              <a:ext cx="518666" cy="401966"/>
            </a:xfrm>
            <a:prstGeom prst="rect">
              <a:avLst/>
            </a:prstGeom>
          </p:spPr>
        </p:pic>
        <p:pic>
          <p:nvPicPr>
            <p:cNvPr id="11" name="Imagen 17">
              <a:extLst>
                <a:ext uri="{FF2B5EF4-FFF2-40B4-BE49-F238E27FC236}">
                  <a16:creationId xmlns="" xmlns:a16="http://schemas.microsoft.com/office/drawing/2014/main" id="{500F1E7D-DD72-9B4F-CD6E-C193342D6A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38752" y="4383198"/>
              <a:ext cx="787907" cy="492442"/>
            </a:xfrm>
            <a:prstGeom prst="rect">
              <a:avLst/>
            </a:prstGeom>
          </p:spPr>
        </p:pic>
        <p:pic>
          <p:nvPicPr>
            <p:cNvPr id="12" name="Imagen 8">
              <a:extLst>
                <a:ext uri="{FF2B5EF4-FFF2-40B4-BE49-F238E27FC236}">
                  <a16:creationId xmlns="" xmlns:a16="http://schemas.microsoft.com/office/drawing/2014/main" id="{3B71A953-89CD-7F51-139D-5A2318FEEA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5053" r="38315"/>
            <a:stretch/>
          </p:blipFill>
          <p:spPr>
            <a:xfrm>
              <a:off x="4131604" y="4440504"/>
              <a:ext cx="623764" cy="533650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03" y="1932081"/>
            <a:ext cx="5023788" cy="3027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945" y="1932081"/>
            <a:ext cx="2897667" cy="388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941867" y="3875333"/>
            <a:ext cx="2839453" cy="2213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7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419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63 Claquetas en transmisión DirecTV “Giro de Italia 2022”</a:t>
            </a:r>
          </a:p>
          <a:p>
            <a:pPr marL="285750" indent="-285750" algn="just">
              <a:lnSpc>
                <a:spcPct val="107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419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3.500 jersey italianos </a:t>
            </a:r>
          </a:p>
          <a:p>
            <a:pPr marL="285750" indent="-285750" algn="just">
              <a:lnSpc>
                <a:spcPct val="107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419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3.500 Kits </a:t>
            </a:r>
          </a:p>
          <a:p>
            <a:pPr marL="285750" indent="-285750" algn="just">
              <a:lnSpc>
                <a:spcPct val="107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419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10 Spots publicitarios en la transmisión del Giro: DirecTV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4964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0D63D30-0D34-8845-B5CA-077816769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193" y="824249"/>
            <a:ext cx="9145437" cy="89714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EC" sz="8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GRAN GIRO D´ITALIA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117C617-435C-7C4E-5590-618BA4F7B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4801" y="233889"/>
            <a:ext cx="1495425" cy="23431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41" y="2040554"/>
            <a:ext cx="3974369" cy="223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892110" y="4741606"/>
            <a:ext cx="2839453" cy="1950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7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419" sz="1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Presencia de marca en los Rides de entrenamiento</a:t>
            </a:r>
            <a:endParaRPr lang="es-419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419" sz="1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Presnecia de marca en posts RRSS</a:t>
            </a:r>
            <a:endParaRPr lang="es-419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419" sz="1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Instagram </a:t>
            </a:r>
          </a:p>
          <a:p>
            <a:pPr marL="285750" indent="-285750" algn="just">
              <a:lnSpc>
                <a:spcPct val="107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419" sz="1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Facebook</a:t>
            </a:r>
            <a:endParaRPr lang="es-419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p:sp>
        <p:nvSpPr>
          <p:cNvPr id="2" name="1 CuadroTexto"/>
          <p:cNvSpPr txBox="1"/>
          <p:nvPr/>
        </p:nvSpPr>
        <p:spPr>
          <a:xfrm>
            <a:off x="1495463" y="4281864"/>
            <a:ext cx="1632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hlinkClick r:id="rId4"/>
              </a:rPr>
              <a:t>Video Ride UIO</a:t>
            </a:r>
            <a:endParaRPr lang="es-ES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764" y="2345796"/>
            <a:ext cx="3601757" cy="3706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26" y="2040554"/>
            <a:ext cx="2583323" cy="4157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34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0D63D30-0D34-8845-B5CA-077816769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193" y="824249"/>
            <a:ext cx="9145437" cy="89714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EC" sz="8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GRAN GIRO D´ITALIA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117C617-435C-7C4E-5590-618BA4F7B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4801" y="233889"/>
            <a:ext cx="1495425" cy="2343150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="" xmlns:a16="http://schemas.microsoft.com/office/drawing/2014/main" id="{73240EE4-10EC-195D-3174-2B851A585301}"/>
              </a:ext>
            </a:extLst>
          </p:cNvPr>
          <p:cNvSpPr txBox="1">
            <a:spLocks/>
          </p:cNvSpPr>
          <p:nvPr/>
        </p:nvSpPr>
        <p:spPr>
          <a:xfrm>
            <a:off x="8621511" y="4019504"/>
            <a:ext cx="3458194" cy="19240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C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 </a:t>
            </a:r>
            <a:r>
              <a:rPr lang="es-EC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Village</a:t>
            </a:r>
            <a:endParaRPr lang="es-EC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C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(20.000 asistentes)</a:t>
            </a: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s-EC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buFontTx/>
              <a:buChar char="-"/>
            </a:pPr>
            <a:r>
              <a:rPr lang="es-419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Feria gastronómica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buFontTx/>
              <a:buChar char="-"/>
            </a:pPr>
            <a:r>
              <a:rPr lang="es-419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Desfile de Moda 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buFontTx/>
              <a:buChar char="-"/>
            </a:pPr>
            <a:r>
              <a:rPr lang="es-419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Artistas 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buFontTx/>
              <a:buChar char="-"/>
            </a:pPr>
            <a:r>
              <a:rPr lang="es-419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Premiación ciclistas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buFontTx/>
              <a:buChar char="-"/>
            </a:pPr>
            <a:r>
              <a:rPr lang="es-419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Carrera para ni</a:t>
            </a:r>
            <a:r>
              <a:rPr lang="es-EC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ños</a:t>
            </a:r>
            <a:r>
              <a:rPr lang="es-EC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s-EC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adolecentes</a:t>
            </a:r>
            <a:endParaRPr lang="es-419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277" y="1923931"/>
            <a:ext cx="4644308" cy="2268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93" y="3696102"/>
            <a:ext cx="5101801" cy="272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63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AAFCDCF-D609-5E4C-97B7-72EBB2DE4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IMPACTO GIRO D´ITALIA EN UIO</a:t>
            </a:r>
            <a:endParaRPr lang="es-EC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4EA9066-486B-52EB-6D71-187450835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4801" y="245178"/>
            <a:ext cx="1495425" cy="2343150"/>
          </a:xfrm>
          <a:prstGeom prst="rect">
            <a:avLst/>
          </a:prstGeom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552306"/>
              </p:ext>
            </p:extLst>
          </p:nvPr>
        </p:nvGraphicFramePr>
        <p:xfrm>
          <a:off x="838200" y="1416753"/>
          <a:ext cx="7862570" cy="4753040"/>
        </p:xfrm>
        <a:graphic>
          <a:graphicData uri="http://schemas.openxmlformats.org/drawingml/2006/table">
            <a:tbl>
              <a:tblPr firstRow="1" firstCol="1" bandRow="1"/>
              <a:tblGrid>
                <a:gridCol w="1742006"/>
                <a:gridCol w="1412438"/>
                <a:gridCol w="1726313"/>
                <a:gridCol w="2981813"/>
              </a:tblGrid>
              <a:tr h="2160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PAÍS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FECHA</a:t>
                      </a:r>
                      <a:endParaRPr lang="es-E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PARTICIPANTES</a:t>
                      </a:r>
                      <a:endParaRPr lang="es-E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OBSERVACIONES</a:t>
                      </a:r>
                      <a:endParaRPr lang="es-E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512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MEXICO 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Edición 2016, 2017, 2018</a:t>
                      </a:r>
                      <a:endParaRPr lang="es-E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 Edición 3000</a:t>
                      </a:r>
                      <a:endParaRPr lang="es-E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 Edición  3500</a:t>
                      </a:r>
                      <a:endParaRPr lang="es-E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 Edición 3800</a:t>
                      </a:r>
                      <a:endParaRPr lang="es-E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Beneficios en el sector hotelero, gastronómico, movilización y entretenimiento en la ciudad base de la carrera</a:t>
                      </a:r>
                      <a:endParaRPr lang="es-E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Dinamización de la economía en los 3 años aproximadamente US$13 millones</a:t>
                      </a:r>
                      <a:endParaRPr lang="es-E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2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SHANGAI</a:t>
                      </a:r>
                      <a:endParaRPr lang="es-E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2020</a:t>
                      </a:r>
                      <a:endParaRPr lang="es-E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 Edicón 2400 </a:t>
                      </a:r>
                      <a:endParaRPr lang="es-E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Beneficios en el sector hotelero, gastronómico, movilización y entretenimiento en la ciudad base de la carrera</a:t>
                      </a:r>
                      <a:endParaRPr lang="es-E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Dinamización de la economía en aproximadamente US$4.3 millones</a:t>
                      </a:r>
                      <a:endParaRPr lang="es-E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2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BRASIL</a:t>
                      </a:r>
                      <a:endParaRPr lang="es-E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2022</a:t>
                      </a:r>
                      <a:endParaRPr lang="es-E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 Edición 2000</a:t>
                      </a:r>
                      <a:endParaRPr lang="es-E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Beneficios en el sector hotelero, gastronómico, movilización y entretenimiento en la ciudad base de la carrera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Dinamización de la economía en aproximadamente US$4.2 millones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C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8941867" y="3875333"/>
            <a:ext cx="3018359" cy="2213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7000"/>
              </a:lnSpc>
              <a:buFont typeface="Arial" pitchFamily="34" charset="0"/>
              <a:buChar char="•"/>
            </a:pPr>
            <a:r>
              <a:rPr lang="es-419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Dinamizaciòn econòmica basada en històrico: 4.3 millones USD</a:t>
            </a:r>
          </a:p>
          <a:p>
            <a:pPr marL="285750" indent="-285750" algn="just">
              <a:lnSpc>
                <a:spcPct val="107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ES" sz="1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Más de 1000 inscritos a la fecha</a:t>
            </a:r>
            <a:endParaRPr lang="es-419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419" sz="1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s-419" sz="1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% inscritos: Internacionales (incluye 1 equipo Italiano)</a:t>
            </a:r>
            <a:endParaRPr lang="es-419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601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0D63D30-0D34-8845-B5CA-077816769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26" y="471311"/>
            <a:ext cx="9145437" cy="89714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EC" sz="8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GRAN GIRO D´ITALIA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1D72D17-3A11-242C-DCF3-FB352DE79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90" y="1670754"/>
            <a:ext cx="3217155" cy="210008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61BC5D85-0328-F862-F2BF-7787C300D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502" y="1648528"/>
            <a:ext cx="2706667" cy="23431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2AFA8528-D890-7067-F9E4-5C621C566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4685" y="1458328"/>
            <a:ext cx="1687417" cy="272355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3064F42C-1D02-1F1D-C740-CCC5F263AA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602" y="3872088"/>
            <a:ext cx="2832805" cy="229199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87ACFA64-3BF2-248E-6D81-917594B694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4502" y="4279237"/>
            <a:ext cx="3956403" cy="188484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D3F2DB2E-90F2-6DCB-E7DF-A19538AC23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26165" y="3229193"/>
            <a:ext cx="2089224" cy="210008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30FB502B-27D1-B3C0-B32C-3945A5F200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64801" y="233889"/>
            <a:ext cx="149542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8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0D63D30-0D34-8845-B5CA-077816769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26" y="471311"/>
            <a:ext cx="9145437" cy="89714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EC" sz="8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GRAN GIRO D´ITALIA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6856B800-5400-5A8D-D1D7-2D8D29D70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455" y="1642798"/>
            <a:ext cx="7910388" cy="436830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E69411A4-F74B-B000-1896-6C295D28F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4801" y="233889"/>
            <a:ext cx="149542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9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601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226</Words>
  <Application>Microsoft Office PowerPoint</Application>
  <PresentationFormat>Personalizado</PresentationFormat>
  <Paragraphs>48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IMPACTO GIRO D´ITALIA EN UIO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DE LA PRESENTACIÓN</dc:title>
  <dc:creator>Edu Guamialamá Ruano</dc:creator>
  <cp:lastModifiedBy>HeroBook Pro</cp:lastModifiedBy>
  <cp:revision>26</cp:revision>
  <cp:lastPrinted>2022-05-19T19:42:08Z</cp:lastPrinted>
  <dcterms:created xsi:type="dcterms:W3CDTF">2021-10-06T17:10:39Z</dcterms:created>
  <dcterms:modified xsi:type="dcterms:W3CDTF">2022-06-09T16:58:38Z</dcterms:modified>
</cp:coreProperties>
</file>