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59" r:id="rId5"/>
    <p:sldId id="268" r:id="rId6"/>
  </p:sldIdLst>
  <p:sldSz cx="12192000" cy="6858000"/>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FD49E2-86EB-4BB5-AA08-EFDBD3F8573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491DED03-5C34-4D2E-BE8D-90D4A80AB5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F6194A35-0918-4AAB-8299-F74B040A7C3C}"/>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5" name="Marcador de pie de página 4">
            <a:extLst>
              <a:ext uri="{FF2B5EF4-FFF2-40B4-BE49-F238E27FC236}">
                <a16:creationId xmlns:a16="http://schemas.microsoft.com/office/drawing/2014/main" id="{93E109E2-F5A0-429F-B599-84E3B32CEEA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FCBBCEA-BD03-4497-B5D8-FA8963F30C33}"/>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76517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184B66-1055-46BB-B477-5A562A4AF1B2}"/>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1B3F6A67-547A-4836-B6A2-3DEC2F24F55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BC0C6158-E897-4783-B160-C4AF42990431}"/>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5" name="Marcador de pie de página 4">
            <a:extLst>
              <a:ext uri="{FF2B5EF4-FFF2-40B4-BE49-F238E27FC236}">
                <a16:creationId xmlns:a16="http://schemas.microsoft.com/office/drawing/2014/main" id="{8D7CEFD3-7D6C-493F-A36E-8159D3D31781}"/>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6988AE2D-E009-4684-872D-C5D94E393B65}"/>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2314781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A9CFB83-8560-4003-9F76-17E8080662C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81C18D83-CE0B-45DF-BBBD-09BDE472AFC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553CB8D-FE4A-4CAD-9187-A3DD9CD537E2}"/>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5" name="Marcador de pie de página 4">
            <a:extLst>
              <a:ext uri="{FF2B5EF4-FFF2-40B4-BE49-F238E27FC236}">
                <a16:creationId xmlns:a16="http://schemas.microsoft.com/office/drawing/2014/main" id="{094A6009-6230-4CAA-BBFE-396ED4CDF15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61891CB5-A3AE-4D06-9F28-874FFBC3EE3D}"/>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287237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521F8-B2F0-47B3-BCB1-FB383342CF5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98DA3246-0814-47D9-B3A4-88D605D79749}"/>
              </a:ext>
            </a:extLst>
          </p:cNvPr>
          <p:cNvSpPr>
            <a:spLocks noGrp="1"/>
          </p:cNvSpPr>
          <p:nvPr>
            <p:ph idx="1"/>
          </p:nvPr>
        </p:nvSpPr>
        <p:spPr>
          <a:xfrm>
            <a:off x="1939636" y="2036619"/>
            <a:ext cx="9414164" cy="3796146"/>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EC" dirty="0"/>
          </a:p>
        </p:txBody>
      </p:sp>
      <p:sp>
        <p:nvSpPr>
          <p:cNvPr id="6" name="Marcador de número de diapositiva 5">
            <a:extLst>
              <a:ext uri="{FF2B5EF4-FFF2-40B4-BE49-F238E27FC236}">
                <a16:creationId xmlns:a16="http://schemas.microsoft.com/office/drawing/2014/main" id="{85C54738-662A-4C2C-9E9F-EF93B1C19053}"/>
              </a:ext>
            </a:extLst>
          </p:cNvPr>
          <p:cNvSpPr>
            <a:spLocks noGrp="1"/>
          </p:cNvSpPr>
          <p:nvPr>
            <p:ph type="sldNum" sz="quarter" idx="12"/>
          </p:nvPr>
        </p:nvSpPr>
        <p:spPr/>
        <p:txBody>
          <a:bodyPr/>
          <a:lstStyle/>
          <a:p>
            <a:fld id="{96BE8B86-3D06-4243-A60A-802EDCCEDBD1}" type="slidenum">
              <a:rPr lang="es-EC" smtClean="0"/>
              <a:t>‹Nº›</a:t>
            </a:fld>
            <a:endParaRPr lang="es-EC"/>
          </a:p>
        </p:txBody>
      </p:sp>
      <p:pic>
        <p:nvPicPr>
          <p:cNvPr id="7" name="Imagen 6">
            <a:extLst>
              <a:ext uri="{FF2B5EF4-FFF2-40B4-BE49-F238E27FC236}">
                <a16:creationId xmlns:a16="http://schemas.microsoft.com/office/drawing/2014/main" id="{719620A5-FDD6-4769-9157-1EF7E8758010}"/>
              </a:ext>
            </a:extLst>
          </p:cNvPr>
          <p:cNvPicPr>
            <a:picLocks noChangeAspect="1"/>
          </p:cNvPicPr>
          <p:nvPr userDrawn="1"/>
        </p:nvPicPr>
        <p:blipFill>
          <a:blip r:embed="rId2">
            <a:clrChange>
              <a:clrFrom>
                <a:srgbClr val="FFFFFF"/>
              </a:clrFrom>
              <a:clrTo>
                <a:srgbClr val="FFFFFF">
                  <a:alpha val="0"/>
                </a:srgbClr>
              </a:clrTo>
            </a:clrChange>
          </a:blip>
          <a:stretch>
            <a:fillRect/>
          </a:stretch>
        </p:blipFill>
        <p:spPr>
          <a:xfrm>
            <a:off x="8271721" y="5683348"/>
            <a:ext cx="3906211" cy="1150982"/>
          </a:xfrm>
          <a:prstGeom prst="rect">
            <a:avLst/>
          </a:prstGeom>
        </p:spPr>
      </p:pic>
      <p:sp>
        <p:nvSpPr>
          <p:cNvPr id="9" name="CuadroTexto 8">
            <a:extLst>
              <a:ext uri="{FF2B5EF4-FFF2-40B4-BE49-F238E27FC236}">
                <a16:creationId xmlns:a16="http://schemas.microsoft.com/office/drawing/2014/main" id="{005123FA-0175-4155-86E8-94CD4F9EDBF4}"/>
              </a:ext>
            </a:extLst>
          </p:cNvPr>
          <p:cNvSpPr txBox="1"/>
          <p:nvPr userDrawn="1"/>
        </p:nvSpPr>
        <p:spPr>
          <a:xfrm>
            <a:off x="249381" y="6201845"/>
            <a:ext cx="7711277" cy="369332"/>
          </a:xfrm>
          <a:prstGeom prst="rect">
            <a:avLst/>
          </a:prstGeom>
          <a:noFill/>
        </p:spPr>
        <p:txBody>
          <a:bodyPr wrap="square">
            <a:spAutoFit/>
          </a:bodyPr>
          <a:lstStyle/>
          <a:p>
            <a:r>
              <a:rPr lang="es-MX" b="1" dirty="0" smtClean="0">
                <a:solidFill>
                  <a:srgbClr val="0060A8"/>
                </a:solidFill>
                <a:latin typeface="Arial Narrow" panose="020B0606020202030204" pitchFamily="34" charset="0"/>
              </a:rPr>
              <a:t>INFORME DE IMPLEMENTACIÓN UNIDAD CENTRAL DE GOBIERNO ELECTRÓNICO</a:t>
            </a:r>
            <a:endParaRPr lang="es-EC" b="1" dirty="0">
              <a:solidFill>
                <a:srgbClr val="0060A8"/>
              </a:solidFill>
              <a:latin typeface="Arial Narrow" panose="020B0606020202030204" pitchFamily="34" charset="0"/>
            </a:endParaRPr>
          </a:p>
        </p:txBody>
      </p:sp>
    </p:spTree>
    <p:extLst>
      <p:ext uri="{BB962C8B-B14F-4D97-AF65-F5344CB8AC3E}">
        <p14:creationId xmlns:p14="http://schemas.microsoft.com/office/powerpoint/2010/main" val="416374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8A9C30-6167-4A71-9E5F-DB6802D8865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6F986023-59DA-45BC-B774-77792D0E0B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C049370-9231-496F-840B-3D6B25405F48}"/>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5" name="Marcador de pie de página 4">
            <a:extLst>
              <a:ext uri="{FF2B5EF4-FFF2-40B4-BE49-F238E27FC236}">
                <a16:creationId xmlns:a16="http://schemas.microsoft.com/office/drawing/2014/main" id="{A4E65741-28B3-495B-94E3-F0A12E9D8A3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30078C99-150D-4AED-800D-93911B37AD1B}"/>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207932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20E6E1-93C7-4DCD-ADAD-641D7A29834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AFF45EDD-CED2-471E-9DF9-C872BC87E02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8971AC0D-7F12-4DC7-9470-F48D18CC1AD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7089F7E9-6E67-4E2D-B225-C2F2F4D8CABB}"/>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6" name="Marcador de pie de página 5">
            <a:extLst>
              <a:ext uri="{FF2B5EF4-FFF2-40B4-BE49-F238E27FC236}">
                <a16:creationId xmlns:a16="http://schemas.microsoft.com/office/drawing/2014/main" id="{FCF915C5-02E5-4132-B8DA-52E642D7F5E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665304FA-CA07-42B8-B30F-A732C7C6C63F}"/>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2731818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4C6518-ABCC-4521-B07E-3A9A26124AB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B88EE294-10DA-4548-BB30-D66F142E72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C48AF69-ACD0-48F1-9377-5260D7CCB4D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7CAF2491-3AB5-4051-B6C4-0CA921BE31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BC0D456-4BD8-4D11-95A4-BCB5DCF51A7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68ABC4E3-DA41-4A42-AE79-ACC7B0078163}"/>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8" name="Marcador de pie de página 7">
            <a:extLst>
              <a:ext uri="{FF2B5EF4-FFF2-40B4-BE49-F238E27FC236}">
                <a16:creationId xmlns:a16="http://schemas.microsoft.com/office/drawing/2014/main" id="{D4A10A1F-375E-4CCA-8321-A74DABFC56F1}"/>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F273399E-6120-4487-9EFF-BEB61E3FCAC0}"/>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237987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448071-43E4-4549-B861-BD14A163DC92}"/>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33919745-CA9E-4DC3-8F59-25C568EED223}"/>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4" name="Marcador de pie de página 3">
            <a:extLst>
              <a:ext uri="{FF2B5EF4-FFF2-40B4-BE49-F238E27FC236}">
                <a16:creationId xmlns:a16="http://schemas.microsoft.com/office/drawing/2014/main" id="{65C93A7B-CF8C-42DB-9456-DD0D254EE6F3}"/>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2CE0650D-8EE2-416D-A1BA-A5A80DB25110}"/>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150244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FA5C051-EF25-4696-8F29-9BB8D1FA1340}"/>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3" name="Marcador de pie de página 2">
            <a:extLst>
              <a:ext uri="{FF2B5EF4-FFF2-40B4-BE49-F238E27FC236}">
                <a16:creationId xmlns:a16="http://schemas.microsoft.com/office/drawing/2014/main" id="{79E14A4F-289D-4FB2-A657-0CE871E2EA9D}"/>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B68DFCD0-4248-492D-8F04-7408E1ED977E}"/>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29498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932EF0-E768-4DD2-AA79-07E6AFA77A1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694A9F5F-6D8A-4DDE-8998-B729626E22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BE620B45-227E-4BC6-938A-F3BB6A800B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01F1B22-4CC2-4133-BEC8-810D5593E304}"/>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6" name="Marcador de pie de página 5">
            <a:extLst>
              <a:ext uri="{FF2B5EF4-FFF2-40B4-BE49-F238E27FC236}">
                <a16:creationId xmlns:a16="http://schemas.microsoft.com/office/drawing/2014/main" id="{0839CC88-3F8C-46BB-B325-8BFCE43DA8F6}"/>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7C77E36-2E61-48E4-B05C-9D05F46B19FB}"/>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129384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CDE20F-EA4B-4C12-8443-21B55A9CDEF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016DB526-93FE-4133-AC04-F8C3056DAC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1372FB0E-4604-4444-ACE8-58CDA94B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C2999E-0758-40B2-96A3-6A86B7DA71C2}"/>
              </a:ext>
            </a:extLst>
          </p:cNvPr>
          <p:cNvSpPr>
            <a:spLocks noGrp="1"/>
          </p:cNvSpPr>
          <p:nvPr>
            <p:ph type="dt" sz="half" idx="10"/>
          </p:nvPr>
        </p:nvSpPr>
        <p:spPr/>
        <p:txBody>
          <a:bodyPr/>
          <a:lstStyle/>
          <a:p>
            <a:fld id="{5D5BD17D-6985-463F-BB80-46271108519B}" type="datetimeFigureOut">
              <a:rPr lang="es-EC" smtClean="0"/>
              <a:t>24/8/2022</a:t>
            </a:fld>
            <a:endParaRPr lang="es-EC"/>
          </a:p>
        </p:txBody>
      </p:sp>
      <p:sp>
        <p:nvSpPr>
          <p:cNvPr id="6" name="Marcador de pie de página 5">
            <a:extLst>
              <a:ext uri="{FF2B5EF4-FFF2-40B4-BE49-F238E27FC236}">
                <a16:creationId xmlns:a16="http://schemas.microsoft.com/office/drawing/2014/main" id="{10557C61-DC03-49F1-AB5C-E04099F9D7BD}"/>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44B00A4E-D4E8-4953-A450-A20C0412A335}"/>
              </a:ext>
            </a:extLst>
          </p:cNvPr>
          <p:cNvSpPr>
            <a:spLocks noGrp="1"/>
          </p:cNvSpPr>
          <p:nvPr>
            <p:ph type="sldNum" sz="quarter" idx="12"/>
          </p:nvPr>
        </p:nvSpPr>
        <p:spPr/>
        <p:txBody>
          <a:bodyPr/>
          <a:lstStyle/>
          <a:p>
            <a:fld id="{96BE8B86-3D06-4243-A60A-802EDCCEDBD1}" type="slidenum">
              <a:rPr lang="es-EC" smtClean="0"/>
              <a:t>‹Nº›</a:t>
            </a:fld>
            <a:endParaRPr lang="es-EC"/>
          </a:p>
        </p:txBody>
      </p:sp>
    </p:spTree>
    <p:extLst>
      <p:ext uri="{BB962C8B-B14F-4D97-AF65-F5344CB8AC3E}">
        <p14:creationId xmlns:p14="http://schemas.microsoft.com/office/powerpoint/2010/main" val="295414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5CD84D0-3174-4580-85BB-D0DDC7EDCD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2F99CBD5-CE3E-4268-AA7E-1FF62EA233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8B400EE-2614-48D4-A6B2-13C95E436E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BD17D-6985-463F-BB80-46271108519B}" type="datetimeFigureOut">
              <a:rPr lang="es-EC" smtClean="0"/>
              <a:t>24/8/2022</a:t>
            </a:fld>
            <a:endParaRPr lang="es-EC"/>
          </a:p>
        </p:txBody>
      </p:sp>
      <p:sp>
        <p:nvSpPr>
          <p:cNvPr id="5" name="Marcador de pie de página 4">
            <a:extLst>
              <a:ext uri="{FF2B5EF4-FFF2-40B4-BE49-F238E27FC236}">
                <a16:creationId xmlns:a16="http://schemas.microsoft.com/office/drawing/2014/main" id="{BF39D897-1F76-4746-9428-EC89415DE0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7B5DDECE-FD15-4FD9-81D6-64D547BF6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8B86-3D06-4243-A60A-802EDCCEDBD1}" type="slidenum">
              <a:rPr lang="es-EC" smtClean="0"/>
              <a:t>‹Nº›</a:t>
            </a:fld>
            <a:endParaRPr lang="es-EC"/>
          </a:p>
        </p:txBody>
      </p:sp>
    </p:spTree>
    <p:extLst>
      <p:ext uri="{BB962C8B-B14F-4D97-AF65-F5344CB8AC3E}">
        <p14:creationId xmlns:p14="http://schemas.microsoft.com/office/powerpoint/2010/main" val="256063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70C0"/>
          </a:solidFill>
          <a:latin typeface="Arial Narrow" panose="020B060602020203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4D3448-2AE3-4068-97F4-829109BB5C76}"/>
              </a:ext>
            </a:extLst>
          </p:cNvPr>
          <p:cNvSpPr>
            <a:spLocks noGrp="1"/>
          </p:cNvSpPr>
          <p:nvPr>
            <p:ph type="ctrTitle"/>
          </p:nvPr>
        </p:nvSpPr>
        <p:spPr>
          <a:xfrm>
            <a:off x="1524000" y="1122363"/>
            <a:ext cx="9144000" cy="1916259"/>
          </a:xfrm>
        </p:spPr>
        <p:txBody>
          <a:bodyPr>
            <a:normAutofit fontScale="90000"/>
          </a:bodyPr>
          <a:lstStyle/>
          <a:p>
            <a:r>
              <a:rPr lang="es-MX" dirty="0" smtClean="0"/>
              <a:t>INFORME DE IMPLEMENTACIÓN UNIDAD CENTRAL DE GOBIERNO ELECTRÓNICO</a:t>
            </a:r>
            <a:endParaRPr lang="es-EC" dirty="0"/>
          </a:p>
        </p:txBody>
      </p:sp>
      <p:sp>
        <p:nvSpPr>
          <p:cNvPr id="3" name="Subtítulo 2">
            <a:extLst>
              <a:ext uri="{FF2B5EF4-FFF2-40B4-BE49-F238E27FC236}">
                <a16:creationId xmlns:a16="http://schemas.microsoft.com/office/drawing/2014/main" id="{3054AC06-5FC7-489A-8545-070A55FA5DCB}"/>
              </a:ext>
            </a:extLst>
          </p:cNvPr>
          <p:cNvSpPr>
            <a:spLocks noGrp="1"/>
          </p:cNvSpPr>
          <p:nvPr>
            <p:ph type="subTitle" idx="1"/>
          </p:nvPr>
        </p:nvSpPr>
        <p:spPr>
          <a:xfrm>
            <a:off x="1524000" y="3126193"/>
            <a:ext cx="9144000" cy="1655762"/>
          </a:xfrm>
        </p:spPr>
        <p:txBody>
          <a:bodyPr/>
          <a:lstStyle/>
          <a:p>
            <a:r>
              <a:rPr lang="es-MX" dirty="0" smtClean="0">
                <a:solidFill>
                  <a:srgbClr val="0070C0"/>
                </a:solidFill>
              </a:rPr>
              <a:t>SECRETARÍA GENERAL DE PLANIFICACIÓN</a:t>
            </a:r>
            <a:endParaRPr lang="es-MX" dirty="0">
              <a:solidFill>
                <a:srgbClr val="0070C0"/>
              </a:solidFill>
            </a:endParaRPr>
          </a:p>
          <a:p>
            <a:r>
              <a:rPr lang="es-MX" dirty="0" smtClean="0">
                <a:solidFill>
                  <a:srgbClr val="FF0000"/>
                </a:solidFill>
              </a:rPr>
              <a:t>26 de agosto de 2022</a:t>
            </a:r>
            <a:endParaRPr lang="es-EC" dirty="0">
              <a:solidFill>
                <a:srgbClr val="FF0000"/>
              </a:solidFill>
            </a:endParaRPr>
          </a:p>
        </p:txBody>
      </p:sp>
      <p:pic>
        <p:nvPicPr>
          <p:cNvPr id="7" name="Imagen 6">
            <a:extLst>
              <a:ext uri="{FF2B5EF4-FFF2-40B4-BE49-F238E27FC236}">
                <a16:creationId xmlns:a16="http://schemas.microsoft.com/office/drawing/2014/main" id="{F6D58C56-ECBD-44F1-9377-164F4B8CD1FD}"/>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6133514" y="5068695"/>
            <a:ext cx="6072554" cy="1789305"/>
          </a:xfrm>
          <a:prstGeom prst="rect">
            <a:avLst/>
          </a:prstGeom>
        </p:spPr>
      </p:pic>
      <p:pic>
        <p:nvPicPr>
          <p:cNvPr id="9" name="Gráfico 8">
            <a:extLst>
              <a:ext uri="{FF2B5EF4-FFF2-40B4-BE49-F238E27FC236}">
                <a16:creationId xmlns:a16="http://schemas.microsoft.com/office/drawing/2014/main" id="{1C67B4E8-2EC8-4486-AFAC-A6681E1E50A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4408" y="-9128"/>
            <a:ext cx="9005888" cy="379901"/>
          </a:xfrm>
          <a:prstGeom prst="rect">
            <a:avLst/>
          </a:prstGeom>
        </p:spPr>
      </p:pic>
    </p:spTree>
    <p:extLst>
      <p:ext uri="{BB962C8B-B14F-4D97-AF65-F5344CB8AC3E}">
        <p14:creationId xmlns:p14="http://schemas.microsoft.com/office/powerpoint/2010/main" val="421806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02F4FD-6966-439E-AFA4-008DB71AEA4F}"/>
              </a:ext>
            </a:extLst>
          </p:cNvPr>
          <p:cNvSpPr>
            <a:spLocks noGrp="1"/>
          </p:cNvSpPr>
          <p:nvPr>
            <p:ph type="title"/>
          </p:nvPr>
        </p:nvSpPr>
        <p:spPr>
          <a:xfrm>
            <a:off x="1041008" y="365125"/>
            <a:ext cx="10312791" cy="1325563"/>
          </a:xfrm>
        </p:spPr>
        <p:txBody>
          <a:bodyPr>
            <a:normAutofit/>
          </a:bodyPr>
          <a:lstStyle/>
          <a:p>
            <a:r>
              <a:rPr lang="es-EC" sz="8000" dirty="0">
                <a:solidFill>
                  <a:schemeClr val="tx1"/>
                </a:solidFill>
              </a:rPr>
              <a:t>1</a:t>
            </a:r>
            <a:r>
              <a:rPr lang="es-EC" sz="4000" dirty="0" smtClean="0"/>
              <a:t>  </a:t>
            </a:r>
            <a:r>
              <a:rPr lang="es-EC" sz="4000" dirty="0"/>
              <a:t>Unidad Central de Gobierno Electrónico</a:t>
            </a:r>
          </a:p>
        </p:txBody>
      </p:sp>
      <p:sp>
        <p:nvSpPr>
          <p:cNvPr id="3" name="Marcador de contenido 2">
            <a:extLst>
              <a:ext uri="{FF2B5EF4-FFF2-40B4-BE49-F238E27FC236}">
                <a16:creationId xmlns:a16="http://schemas.microsoft.com/office/drawing/2014/main" id="{7BE973D5-38E9-429D-9FD6-2171272C113F}"/>
              </a:ext>
            </a:extLst>
          </p:cNvPr>
          <p:cNvSpPr>
            <a:spLocks noGrp="1"/>
          </p:cNvSpPr>
          <p:nvPr>
            <p:ph idx="1"/>
          </p:nvPr>
        </p:nvSpPr>
        <p:spPr>
          <a:xfrm>
            <a:off x="3601696" y="1910687"/>
            <a:ext cx="7752103" cy="3955541"/>
          </a:xfrm>
        </p:spPr>
        <p:txBody>
          <a:bodyPr>
            <a:normAutofit fontScale="85000" lnSpcReduction="10000"/>
          </a:bodyPr>
          <a:lstStyle/>
          <a:p>
            <a:pPr marL="0" indent="0" algn="ctr">
              <a:buNone/>
            </a:pPr>
            <a:r>
              <a:rPr lang="es-ES" sz="3200" b="1" dirty="0" smtClean="0"/>
              <a:t>CÓDIGO MUNICIPAL</a:t>
            </a:r>
          </a:p>
          <a:p>
            <a:pPr algn="just"/>
            <a:r>
              <a:rPr lang="es-ES" sz="3200" b="1" dirty="0" smtClean="0"/>
              <a:t>Art</a:t>
            </a:r>
            <a:r>
              <a:rPr lang="es-ES" sz="3200" b="1" dirty="0"/>
              <a:t>. 1154.- Unidad Central de Gobierno Electrónico</a:t>
            </a:r>
            <a:r>
              <a:rPr lang="es-ES" sz="3200" dirty="0"/>
              <a:t>.- Se crea como dependencia de la Alcaldía Metropolitana, la Unidad Central de Gobierno Electrónico, que tiene a su cargo el proponer para su aprobación al Consejo de Gobierno Electrónico, las políticas adecuadas para la gobernabilidad electrónica institucional, interinstitucional, interurbana e internacional. </a:t>
            </a:r>
            <a:endParaRPr lang="es-ES" sz="3200" dirty="0" smtClean="0"/>
          </a:p>
          <a:p>
            <a:pPr marL="0" indent="0" algn="just">
              <a:buNone/>
            </a:pPr>
            <a:endParaRPr lang="es-ES" sz="3200" dirty="0" smtClean="0"/>
          </a:p>
          <a:p>
            <a:pPr marL="0" indent="0" algn="just">
              <a:buNone/>
            </a:pPr>
            <a:r>
              <a:rPr lang="es-ES" sz="2400" dirty="0" smtClean="0"/>
              <a:t>NOTA: Todas las Unidades Administrativas Municipales dependen de la Alcaldía</a:t>
            </a:r>
            <a:r>
              <a:rPr lang="es-ES" sz="3200" dirty="0" smtClean="0"/>
              <a:t>.</a:t>
            </a:r>
            <a:endParaRPr lang="es-EC" sz="3200" dirty="0"/>
          </a:p>
        </p:txBody>
      </p:sp>
      <p:pic>
        <p:nvPicPr>
          <p:cNvPr id="7" name="Imagen 6"/>
          <p:cNvPicPr>
            <a:picLocks noChangeAspect="1"/>
          </p:cNvPicPr>
          <p:nvPr/>
        </p:nvPicPr>
        <p:blipFill rotWithShape="1">
          <a:blip r:embed="rId2"/>
          <a:srcRect l="18854" r="34993"/>
          <a:stretch/>
        </p:blipFill>
        <p:spPr>
          <a:xfrm>
            <a:off x="14068" y="1828712"/>
            <a:ext cx="3516924" cy="3810000"/>
          </a:xfrm>
          <a:prstGeom prst="rect">
            <a:avLst/>
          </a:prstGeom>
        </p:spPr>
      </p:pic>
      <p:pic>
        <p:nvPicPr>
          <p:cNvPr id="8" name="Gráfico 9">
            <a:extLst>
              <a:ext uri="{FF2B5EF4-FFF2-40B4-BE49-F238E27FC236}">
                <a16:creationId xmlns:a16="http://schemas.microsoft.com/office/drawing/2014/main" id="{13ADC784-D783-4589-8EB9-0B72BCD3D3A9}"/>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30916" y="477666"/>
            <a:ext cx="507285" cy="1027577"/>
          </a:xfrm>
          <a:prstGeom prst="rect">
            <a:avLst/>
          </a:prstGeom>
        </p:spPr>
      </p:pic>
    </p:spTree>
    <p:extLst>
      <p:ext uri="{BB962C8B-B14F-4D97-AF65-F5344CB8AC3E}">
        <p14:creationId xmlns:p14="http://schemas.microsoft.com/office/powerpoint/2010/main" val="3215061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02F4FD-6966-439E-AFA4-008DB71AEA4F}"/>
              </a:ext>
            </a:extLst>
          </p:cNvPr>
          <p:cNvSpPr>
            <a:spLocks noGrp="1"/>
          </p:cNvSpPr>
          <p:nvPr>
            <p:ph type="title"/>
          </p:nvPr>
        </p:nvSpPr>
        <p:spPr>
          <a:xfrm>
            <a:off x="1041008" y="365125"/>
            <a:ext cx="10312791" cy="1325563"/>
          </a:xfrm>
        </p:spPr>
        <p:txBody>
          <a:bodyPr>
            <a:normAutofit/>
          </a:bodyPr>
          <a:lstStyle/>
          <a:p>
            <a:r>
              <a:rPr lang="es-EC" sz="8000" dirty="0" smtClean="0">
                <a:solidFill>
                  <a:schemeClr val="tx1"/>
                </a:solidFill>
              </a:rPr>
              <a:t>2</a:t>
            </a:r>
            <a:r>
              <a:rPr lang="es-EC" sz="4000" dirty="0" smtClean="0"/>
              <a:t>  </a:t>
            </a:r>
            <a:r>
              <a:rPr lang="es-EC" sz="4000" dirty="0" smtClean="0">
                <a:solidFill>
                  <a:srgbClr val="0060A8"/>
                </a:solidFill>
              </a:rPr>
              <a:t>Necesidad institucional</a:t>
            </a:r>
            <a:endParaRPr lang="es-EC" sz="4000" dirty="0">
              <a:solidFill>
                <a:srgbClr val="0060A8"/>
              </a:solidFill>
            </a:endParaRPr>
          </a:p>
        </p:txBody>
      </p:sp>
      <p:sp>
        <p:nvSpPr>
          <p:cNvPr id="3" name="Marcador de contenido 2">
            <a:extLst>
              <a:ext uri="{FF2B5EF4-FFF2-40B4-BE49-F238E27FC236}">
                <a16:creationId xmlns:a16="http://schemas.microsoft.com/office/drawing/2014/main" id="{7BE973D5-38E9-429D-9FD6-2171272C113F}"/>
              </a:ext>
            </a:extLst>
          </p:cNvPr>
          <p:cNvSpPr>
            <a:spLocks noGrp="1"/>
          </p:cNvSpPr>
          <p:nvPr>
            <p:ph idx="1"/>
          </p:nvPr>
        </p:nvSpPr>
        <p:spPr>
          <a:xfrm>
            <a:off x="3125337" y="1800915"/>
            <a:ext cx="8228463" cy="3941267"/>
          </a:xfrm>
        </p:spPr>
        <p:txBody>
          <a:bodyPr>
            <a:normAutofit fontScale="92500" lnSpcReduction="10000"/>
          </a:bodyPr>
          <a:lstStyle/>
          <a:p>
            <a:pPr algn="just"/>
            <a:r>
              <a:rPr lang="es-ES" sz="2600" dirty="0" smtClean="0"/>
              <a:t>Conforme lo dispuesto en el Código Municipal, el MDMQ debe contar con una estructura centralizada </a:t>
            </a:r>
            <a:r>
              <a:rPr lang="es-ES" sz="2600" dirty="0"/>
              <a:t>y </a:t>
            </a:r>
            <a:r>
              <a:rPr lang="es-ES" sz="2600" dirty="0" smtClean="0"/>
              <a:t>estandarizada de </a:t>
            </a:r>
            <a:r>
              <a:rPr lang="es-ES" sz="2600" dirty="0"/>
              <a:t>la gestión del uso de las Tecnologías de Información y Comunicación </a:t>
            </a:r>
            <a:r>
              <a:rPr lang="es-ES" sz="2600" dirty="0" smtClean="0"/>
              <a:t>(TICS) en </a:t>
            </a:r>
            <a:r>
              <a:rPr lang="es-ES" sz="2600" dirty="0"/>
              <a:t>las relaciones con la ciudadanía del Distrito Metropolitano de Quito</a:t>
            </a:r>
            <a:r>
              <a:rPr lang="es-ES" sz="2600" dirty="0" smtClean="0"/>
              <a:t>.</a:t>
            </a:r>
          </a:p>
          <a:p>
            <a:pPr marL="0" indent="0" algn="r">
              <a:buNone/>
            </a:pPr>
            <a:r>
              <a:rPr lang="es-ES" sz="1600" i="1" dirty="0"/>
              <a:t>Código </a:t>
            </a:r>
            <a:r>
              <a:rPr lang="es-ES" sz="1600" i="1" dirty="0" smtClean="0"/>
              <a:t>Municipal, </a:t>
            </a:r>
            <a:r>
              <a:rPr lang="es-ES" sz="1600" i="1" dirty="0"/>
              <a:t>Art. </a:t>
            </a:r>
            <a:r>
              <a:rPr lang="es-ES" sz="1600" i="1" dirty="0" smtClean="0"/>
              <a:t>1147</a:t>
            </a:r>
          </a:p>
          <a:p>
            <a:pPr algn="just"/>
            <a:r>
              <a:rPr lang="es-MX" sz="2600" dirty="0" smtClean="0"/>
              <a:t>El </a:t>
            </a:r>
            <a:r>
              <a:rPr lang="es-MX" sz="2600" dirty="0"/>
              <a:t>Alcalde del DMQ, dispuso a la Secretaría General de </a:t>
            </a:r>
            <a:r>
              <a:rPr lang="es-MX" sz="2600" dirty="0" smtClean="0"/>
              <a:t>Planificación, </a:t>
            </a:r>
            <a:r>
              <a:rPr lang="es-MX" sz="2600" dirty="0"/>
              <a:t>desarrollar una propuesta técnica de estructura para la entidad municipal que maneje de forma estratégica las TICS para toda la gestión institucional</a:t>
            </a:r>
            <a:r>
              <a:rPr lang="es-MX" sz="2600" dirty="0" smtClean="0"/>
              <a:t>. La misma que se encuentra en proceso de diseño, en el que además se consideran los procesos de optimización de recursos para el MDMQ.</a:t>
            </a:r>
            <a:endParaRPr lang="es-MX" sz="2600" dirty="0"/>
          </a:p>
          <a:p>
            <a:pPr marL="0" indent="0" algn="r">
              <a:buNone/>
            </a:pPr>
            <a:r>
              <a:rPr lang="es-ES" sz="1800" i="1" dirty="0" smtClean="0"/>
              <a:t> </a:t>
            </a:r>
            <a:endParaRPr lang="es-EC" sz="1800" i="1" dirty="0"/>
          </a:p>
        </p:txBody>
      </p:sp>
      <p:pic>
        <p:nvPicPr>
          <p:cNvPr id="6" name="Gráfico 8">
            <a:extLst>
              <a:ext uri="{FF2B5EF4-FFF2-40B4-BE49-F238E27FC236}">
                <a16:creationId xmlns:a16="http://schemas.microsoft.com/office/drawing/2014/main" id="{D2CFCB5E-DBDA-44E1-B3D4-18CB0C4095B2}"/>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330916" y="477666"/>
            <a:ext cx="507285" cy="1027577"/>
          </a:xfrm>
          <a:prstGeom prst="rect">
            <a:avLst/>
          </a:prstGeom>
        </p:spPr>
      </p:pic>
      <p:pic>
        <p:nvPicPr>
          <p:cNvPr id="5" name="Imagen 4"/>
          <p:cNvPicPr>
            <a:picLocks noChangeAspect="1"/>
          </p:cNvPicPr>
          <p:nvPr/>
        </p:nvPicPr>
        <p:blipFill rotWithShape="1">
          <a:blip r:embed="rId4"/>
          <a:srcRect l="13157" r="19297"/>
          <a:stretch/>
        </p:blipFill>
        <p:spPr>
          <a:xfrm>
            <a:off x="-13648" y="1800915"/>
            <a:ext cx="3152633" cy="3500651"/>
          </a:xfrm>
          <a:prstGeom prst="rect">
            <a:avLst/>
          </a:prstGeom>
        </p:spPr>
      </p:pic>
    </p:spTree>
    <p:extLst>
      <p:ext uri="{BB962C8B-B14F-4D97-AF65-F5344CB8AC3E}">
        <p14:creationId xmlns:p14="http://schemas.microsoft.com/office/powerpoint/2010/main" val="254548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02F4FD-6966-439E-AFA4-008DB71AEA4F}"/>
              </a:ext>
            </a:extLst>
          </p:cNvPr>
          <p:cNvSpPr>
            <a:spLocks noGrp="1"/>
          </p:cNvSpPr>
          <p:nvPr>
            <p:ph type="title"/>
          </p:nvPr>
        </p:nvSpPr>
        <p:spPr>
          <a:xfrm>
            <a:off x="1041008" y="365125"/>
            <a:ext cx="10312791" cy="1325563"/>
          </a:xfrm>
        </p:spPr>
        <p:txBody>
          <a:bodyPr>
            <a:normAutofit/>
          </a:bodyPr>
          <a:lstStyle/>
          <a:p>
            <a:r>
              <a:rPr lang="es-EC" sz="8000" dirty="0" smtClean="0">
                <a:solidFill>
                  <a:schemeClr val="tx1"/>
                </a:solidFill>
              </a:rPr>
              <a:t>3</a:t>
            </a:r>
            <a:r>
              <a:rPr lang="es-EC" sz="4000" dirty="0" smtClean="0"/>
              <a:t>  </a:t>
            </a:r>
            <a:r>
              <a:rPr lang="es-EC" sz="4000" dirty="0"/>
              <a:t>Implementación / </a:t>
            </a:r>
            <a:r>
              <a:rPr lang="es-EC" sz="4000" dirty="0" smtClean="0"/>
              <a:t>Acciones ejecutadas</a:t>
            </a:r>
            <a:endParaRPr lang="es-EC" sz="4000" dirty="0"/>
          </a:p>
        </p:txBody>
      </p:sp>
      <p:sp>
        <p:nvSpPr>
          <p:cNvPr id="3" name="Marcador de contenido 2">
            <a:extLst>
              <a:ext uri="{FF2B5EF4-FFF2-40B4-BE49-F238E27FC236}">
                <a16:creationId xmlns:a16="http://schemas.microsoft.com/office/drawing/2014/main" id="{7BE973D5-38E9-429D-9FD6-2171272C113F}"/>
              </a:ext>
            </a:extLst>
          </p:cNvPr>
          <p:cNvSpPr>
            <a:spLocks noGrp="1"/>
          </p:cNvSpPr>
          <p:nvPr>
            <p:ph idx="1"/>
          </p:nvPr>
        </p:nvSpPr>
        <p:spPr>
          <a:xfrm>
            <a:off x="3384645" y="1897038"/>
            <a:ext cx="7969154" cy="3712191"/>
          </a:xfrm>
        </p:spPr>
        <p:txBody>
          <a:bodyPr>
            <a:normAutofit fontScale="77500" lnSpcReduction="20000"/>
          </a:bodyPr>
          <a:lstStyle/>
          <a:p>
            <a:pPr algn="just"/>
            <a:r>
              <a:rPr lang="es-MX" dirty="0" smtClean="0"/>
              <a:t>Desde la Secretaría General de Planificación, se han mantenido mesas de trabajo con la Dirección Metropolitana de Informática (DMI) y la Dirección Metropolitana de Desarrollo Institucional (DMDI) para el análisis del marco normativo y el diseño institucional de la entidad.</a:t>
            </a:r>
          </a:p>
          <a:p>
            <a:pPr algn="just"/>
            <a:r>
              <a:rPr lang="es-MX" dirty="0" smtClean="0"/>
              <a:t>Como resultado de este trabajo coordinado se ha logrado </a:t>
            </a:r>
            <a:r>
              <a:rPr lang="es-MX" dirty="0" err="1" smtClean="0"/>
              <a:t>indentificar</a:t>
            </a:r>
            <a:r>
              <a:rPr lang="es-MX" dirty="0" smtClean="0"/>
              <a:t> de manera preliminar, las competencias a las que se sujetará la estructura institucional en desarrollo, su cadena de valor y mapa de procesos.</a:t>
            </a:r>
          </a:p>
          <a:p>
            <a:pPr algn="just"/>
            <a:r>
              <a:rPr lang="es-MX" dirty="0" smtClean="0"/>
              <a:t>Se llevó a cabo una reunión de trabajo con el Concejal Juan Carlos Fiallos</a:t>
            </a:r>
            <a:r>
              <a:rPr lang="es-MX" dirty="0"/>
              <a:t>, Presidente de la Comisión de Conectividad </a:t>
            </a:r>
            <a:r>
              <a:rPr lang="es-MX" dirty="0" smtClean="0"/>
              <a:t>y Delegado del Alcalde para Presidir el Consejo de Gobierno Electrónico, en la que se intercambió información sobre el diseño institucional realizado por el equipo de su despacho.</a:t>
            </a:r>
            <a:endParaRPr lang="es-EC" dirty="0"/>
          </a:p>
        </p:txBody>
      </p:sp>
      <p:pic>
        <p:nvPicPr>
          <p:cNvPr id="5" name="Imagen 4"/>
          <p:cNvPicPr>
            <a:picLocks noChangeAspect="1"/>
          </p:cNvPicPr>
          <p:nvPr/>
        </p:nvPicPr>
        <p:blipFill rotWithShape="1">
          <a:blip r:embed="rId2"/>
          <a:srcRect l="25358" r="33263"/>
          <a:stretch/>
        </p:blipFill>
        <p:spPr>
          <a:xfrm>
            <a:off x="-14068" y="1897038"/>
            <a:ext cx="3362179" cy="3279873"/>
          </a:xfrm>
          <a:prstGeom prst="rect">
            <a:avLst/>
          </a:prstGeom>
        </p:spPr>
      </p:pic>
      <p:pic>
        <p:nvPicPr>
          <p:cNvPr id="7" name="Gráfico 8">
            <a:extLst>
              <a:ext uri="{FF2B5EF4-FFF2-40B4-BE49-F238E27FC236}">
                <a16:creationId xmlns:a16="http://schemas.microsoft.com/office/drawing/2014/main" id="{D2CFCB5E-DBDA-44E1-B3D4-18CB0C4095B2}"/>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30916" y="477666"/>
            <a:ext cx="507285" cy="1027577"/>
          </a:xfrm>
          <a:prstGeom prst="rect">
            <a:avLst/>
          </a:prstGeom>
        </p:spPr>
      </p:pic>
    </p:spTree>
    <p:extLst>
      <p:ext uri="{BB962C8B-B14F-4D97-AF65-F5344CB8AC3E}">
        <p14:creationId xmlns:p14="http://schemas.microsoft.com/office/powerpoint/2010/main" val="170926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02F4FD-6966-439E-AFA4-008DB71AEA4F}"/>
              </a:ext>
            </a:extLst>
          </p:cNvPr>
          <p:cNvSpPr>
            <a:spLocks noGrp="1"/>
          </p:cNvSpPr>
          <p:nvPr>
            <p:ph type="title"/>
          </p:nvPr>
        </p:nvSpPr>
        <p:spPr>
          <a:xfrm>
            <a:off x="1041008" y="365125"/>
            <a:ext cx="10312791" cy="1325563"/>
          </a:xfrm>
        </p:spPr>
        <p:txBody>
          <a:bodyPr>
            <a:normAutofit/>
          </a:bodyPr>
          <a:lstStyle/>
          <a:p>
            <a:r>
              <a:rPr lang="es-EC" sz="8000" dirty="0" smtClean="0">
                <a:solidFill>
                  <a:schemeClr val="tx1"/>
                </a:solidFill>
              </a:rPr>
              <a:t>4</a:t>
            </a:r>
            <a:r>
              <a:rPr lang="es-EC" sz="4000" dirty="0" smtClean="0"/>
              <a:t>  Presentación de informes técnicos</a:t>
            </a:r>
            <a:endParaRPr lang="es-EC" sz="4000" dirty="0"/>
          </a:p>
        </p:txBody>
      </p:sp>
      <p:sp>
        <p:nvSpPr>
          <p:cNvPr id="3" name="Marcador de contenido 2">
            <a:extLst>
              <a:ext uri="{FF2B5EF4-FFF2-40B4-BE49-F238E27FC236}">
                <a16:creationId xmlns:a16="http://schemas.microsoft.com/office/drawing/2014/main" id="{7BE973D5-38E9-429D-9FD6-2171272C113F}"/>
              </a:ext>
            </a:extLst>
          </p:cNvPr>
          <p:cNvSpPr>
            <a:spLocks noGrp="1"/>
          </p:cNvSpPr>
          <p:nvPr>
            <p:ph idx="1"/>
          </p:nvPr>
        </p:nvSpPr>
        <p:spPr>
          <a:xfrm>
            <a:off x="3348111" y="1680878"/>
            <a:ext cx="8593995" cy="3712191"/>
          </a:xfrm>
        </p:spPr>
        <p:txBody>
          <a:bodyPr>
            <a:noAutofit/>
          </a:bodyPr>
          <a:lstStyle/>
          <a:p>
            <a:pPr algn="just"/>
            <a:r>
              <a:rPr lang="es-MX" sz="1900" dirty="0" smtClean="0"/>
              <a:t>Con </a:t>
            </a:r>
            <a:r>
              <a:rPr lang="es-EC" sz="1900" dirty="0" smtClean="0"/>
              <a:t>Oficio </a:t>
            </a:r>
            <a:r>
              <a:rPr lang="es-EC" sz="1900" dirty="0"/>
              <a:t>Nro. </a:t>
            </a:r>
            <a:r>
              <a:rPr lang="es-EC" sz="1900" dirty="0" smtClean="0"/>
              <a:t>GADDMQ-SGP-2022-0349-O l</a:t>
            </a:r>
            <a:r>
              <a:rPr lang="es-MX" sz="1900" dirty="0" smtClean="0"/>
              <a:t>a Secretaría General de Planificación presentó al Sr. Alcalde Santiago Guarderas, la propuesta de creación de la  la Secretaría de Tecnologías de Información y Comunicaciones; </a:t>
            </a:r>
            <a:r>
              <a:rPr lang="es-EC" sz="1900" dirty="0"/>
              <a:t>y, dentro de ésta la </a:t>
            </a:r>
            <a:r>
              <a:rPr lang="es-EC" sz="1900" dirty="0" smtClean="0"/>
              <a:t>creación de </a:t>
            </a:r>
            <a:r>
              <a:rPr lang="es-EC" sz="1900" dirty="0"/>
              <a:t>la </a:t>
            </a:r>
            <a:r>
              <a:rPr lang="es-EC" sz="1900" dirty="0" smtClean="0"/>
              <a:t>Unidad Gobierno de Gobierno Electrónico.</a:t>
            </a:r>
            <a:endParaRPr lang="es-MX" sz="1900" dirty="0" smtClean="0"/>
          </a:p>
          <a:p>
            <a:pPr algn="just"/>
            <a:r>
              <a:rPr lang="es-EC" sz="1900" dirty="0"/>
              <a:t> </a:t>
            </a:r>
            <a:r>
              <a:rPr lang="es-EC" sz="1900" dirty="0" smtClean="0"/>
              <a:t>Con “INFORME </a:t>
            </a:r>
            <a:r>
              <a:rPr lang="es-EC" sz="1900" dirty="0"/>
              <a:t>TÉCNICO – LEGAL No. DMRH-UD-2022-0093-IT” de </a:t>
            </a:r>
            <a:r>
              <a:rPr lang="es-EC" sz="1900" dirty="0" smtClean="0"/>
              <a:t>6 </a:t>
            </a:r>
            <a:r>
              <a:rPr lang="es-EC" sz="1900" dirty="0"/>
              <a:t>de mayo </a:t>
            </a:r>
            <a:r>
              <a:rPr lang="es-EC" sz="1900" dirty="0" smtClean="0"/>
              <a:t>de 2022</a:t>
            </a:r>
            <a:r>
              <a:rPr lang="es-EC" sz="1900" dirty="0"/>
              <a:t>, suscrito por el </a:t>
            </a:r>
            <a:r>
              <a:rPr lang="es-EC" sz="1900" dirty="0" smtClean="0"/>
              <a:t>Director </a:t>
            </a:r>
            <a:r>
              <a:rPr lang="es-EC" sz="1900" dirty="0"/>
              <a:t>Metropolitano de </a:t>
            </a:r>
            <a:r>
              <a:rPr lang="es-EC" sz="1900" dirty="0" smtClean="0"/>
              <a:t>Recursos Humanos se emite </a:t>
            </a:r>
            <a:r>
              <a:rPr lang="es-EC" sz="1900" i="1" dirty="0" smtClean="0"/>
              <a:t>“(…) </a:t>
            </a:r>
            <a:r>
              <a:rPr lang="es-EC" sz="1900" b="1" i="1" dirty="0" smtClean="0"/>
              <a:t>CRITERIO </a:t>
            </a:r>
            <a:r>
              <a:rPr lang="es-EC" sz="1900" b="1" i="1" dirty="0"/>
              <a:t>TÉCNICO FAVORABLE para la creación de 9  puestos de Nivel Jerárquico Superior y 4 puestos de servidor municipal 13 </a:t>
            </a:r>
            <a:r>
              <a:rPr lang="es-EC" sz="1900" i="1" dirty="0" smtClean="0"/>
              <a:t>(…).</a:t>
            </a:r>
          </a:p>
          <a:p>
            <a:pPr algn="just"/>
            <a:r>
              <a:rPr lang="es-EC" sz="1900" dirty="0" smtClean="0"/>
              <a:t>Con INFORME </a:t>
            </a:r>
            <a:r>
              <a:rPr lang="es-EC" sz="1900" dirty="0"/>
              <a:t>FINANCIERO PARA LA CREACIÓN DE PUESTOS PARA LA SECRETARÍA DE TECNOLOGÍAS DE INFORMACIÓN Y COMUNICACIONES</a:t>
            </a:r>
            <a:r>
              <a:rPr lang="es-EC" sz="1900" dirty="0" smtClean="0"/>
              <a:t>”, de junio 2022, la</a:t>
            </a:r>
            <a:r>
              <a:rPr lang="es-EC" sz="1900" b="1" dirty="0" smtClean="0"/>
              <a:t> </a:t>
            </a:r>
            <a:r>
              <a:rPr lang="es-EC" sz="1900" dirty="0"/>
              <a:t>Dirección Metropolitana Financiera </a:t>
            </a:r>
            <a:r>
              <a:rPr lang="es-EC" sz="1900" dirty="0" smtClean="0"/>
              <a:t>emitió </a:t>
            </a:r>
            <a:r>
              <a:rPr lang="es-EC" sz="1900" b="1" dirty="0"/>
              <a:t>criterio favorable</a:t>
            </a:r>
            <a:r>
              <a:rPr lang="es-EC" sz="1900" dirty="0"/>
              <a:t> sujeto a la aprobación de la Reforma Presupuestaria del ejercicio económico 2022 por el Concejo Metropolitano con la propuesta planteada del financiamiento para la creación de los nuevos puestos (13) para la Secretaría de Tecnologías de la Información y Comunicaciones.</a:t>
            </a:r>
          </a:p>
          <a:p>
            <a:pPr algn="just"/>
            <a:endParaRPr lang="es-EC" sz="1900" dirty="0"/>
          </a:p>
          <a:p>
            <a:pPr algn="just"/>
            <a:endParaRPr lang="es-MX" sz="1900" dirty="0" smtClean="0"/>
          </a:p>
        </p:txBody>
      </p:sp>
      <p:pic>
        <p:nvPicPr>
          <p:cNvPr id="5" name="Imagen 4"/>
          <p:cNvPicPr>
            <a:picLocks noChangeAspect="1"/>
          </p:cNvPicPr>
          <p:nvPr/>
        </p:nvPicPr>
        <p:blipFill rotWithShape="1">
          <a:blip r:embed="rId2"/>
          <a:srcRect l="25358" r="33263"/>
          <a:stretch/>
        </p:blipFill>
        <p:spPr>
          <a:xfrm>
            <a:off x="0" y="1778167"/>
            <a:ext cx="3362179" cy="3269322"/>
          </a:xfrm>
          <a:prstGeom prst="rect">
            <a:avLst/>
          </a:prstGeom>
        </p:spPr>
      </p:pic>
      <p:pic>
        <p:nvPicPr>
          <p:cNvPr id="7" name="Gráfico 8">
            <a:extLst>
              <a:ext uri="{FF2B5EF4-FFF2-40B4-BE49-F238E27FC236}">
                <a16:creationId xmlns:a16="http://schemas.microsoft.com/office/drawing/2014/main" id="{D2CFCB5E-DBDA-44E1-B3D4-18CB0C4095B2}"/>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330916" y="477666"/>
            <a:ext cx="507285" cy="1027577"/>
          </a:xfrm>
          <a:prstGeom prst="rect">
            <a:avLst/>
          </a:prstGeom>
        </p:spPr>
      </p:pic>
    </p:spTree>
    <p:extLst>
      <p:ext uri="{BB962C8B-B14F-4D97-AF65-F5344CB8AC3E}">
        <p14:creationId xmlns:p14="http://schemas.microsoft.com/office/powerpoint/2010/main" val="2392768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1748</TotalTime>
  <Words>525</Words>
  <Application>Microsoft Office PowerPoint</Application>
  <PresentationFormat>Panorámica</PresentationFormat>
  <Paragraphs>21</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Arial Narrow</vt:lpstr>
      <vt:lpstr>Calibri</vt:lpstr>
      <vt:lpstr>Tema de Office</vt:lpstr>
      <vt:lpstr>INFORME DE IMPLEMENTACIÓN UNIDAD CENTRAL DE GOBIERNO ELECTRÓNICO</vt:lpstr>
      <vt:lpstr>1  Unidad Central de Gobierno Electrónico</vt:lpstr>
      <vt:lpstr>2  Necesidad institucional</vt:lpstr>
      <vt:lpstr>3  Implementación / Acciones ejecutadas</vt:lpstr>
      <vt:lpstr>4  Presentación de informes técnicos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CAPACITACIÓN EN PROCESOS</dc:title>
  <dc:creator>Javier Cañar</dc:creator>
  <cp:lastModifiedBy>Andres Patricio Almeida Champutiz</cp:lastModifiedBy>
  <cp:revision>34</cp:revision>
  <cp:lastPrinted>2022-08-24T17:24:43Z</cp:lastPrinted>
  <dcterms:created xsi:type="dcterms:W3CDTF">2022-01-12T01:56:42Z</dcterms:created>
  <dcterms:modified xsi:type="dcterms:W3CDTF">2022-08-24T18:32:12Z</dcterms:modified>
</cp:coreProperties>
</file>