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8" r:id="rId6"/>
    <p:sldId id="262" r:id="rId7"/>
    <p:sldId id="269" r:id="rId8"/>
    <p:sldId id="270" r:id="rId9"/>
    <p:sldId id="271" r:id="rId10"/>
    <p:sldId id="272" r:id="rId11"/>
    <p:sldId id="273" r:id="rId12"/>
    <p:sldId id="280" r:id="rId13"/>
    <p:sldId id="276" r:id="rId14"/>
    <p:sldId id="277" r:id="rId15"/>
    <p:sldId id="278" r:id="rId16"/>
    <p:sldId id="286" r:id="rId17"/>
    <p:sldId id="279" r:id="rId18"/>
    <p:sldId id="281" r:id="rId19"/>
    <p:sldId id="283" r:id="rId20"/>
    <p:sldId id="284" r:id="rId21"/>
    <p:sldId id="287" r:id="rId22"/>
    <p:sldId id="294" r:id="rId23"/>
    <p:sldId id="291" r:id="rId24"/>
    <p:sldId id="295" r:id="rId25"/>
    <p:sldId id="292" r:id="rId26"/>
    <p:sldId id="296" r:id="rId27"/>
    <p:sldId id="288" r:id="rId28"/>
    <p:sldId id="282"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5DDE080-9E6B-4192-B9F2-170B639E3EF1}" type="datetimeFigureOut">
              <a:rPr lang="es-ES" smtClean="0"/>
              <a:t>21/04/2022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2930675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5DDE080-9E6B-4192-B9F2-170B639E3EF1}" type="datetimeFigureOut">
              <a:rPr lang="es-ES" smtClean="0"/>
              <a:t>21/04/2022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187434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5DDE080-9E6B-4192-B9F2-170B639E3EF1}" type="datetimeFigureOut">
              <a:rPr lang="es-ES" smtClean="0"/>
              <a:t>21/04/2022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19621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5DDE080-9E6B-4192-B9F2-170B639E3EF1}" type="datetimeFigureOut">
              <a:rPr lang="es-ES" smtClean="0"/>
              <a:t>21/04/2022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420190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DDE080-9E6B-4192-B9F2-170B639E3EF1}" type="datetimeFigureOut">
              <a:rPr lang="es-ES" smtClean="0"/>
              <a:t>21/04/2022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981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F5DDE080-9E6B-4192-B9F2-170B639E3EF1}" type="datetimeFigureOut">
              <a:rPr lang="es-ES" smtClean="0"/>
              <a:t>21/04/2022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314218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F5DDE080-9E6B-4192-B9F2-170B639E3EF1}" type="datetimeFigureOut">
              <a:rPr lang="es-ES" smtClean="0"/>
              <a:t>21/04/2022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40916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F5DDE080-9E6B-4192-B9F2-170B639E3EF1}" type="datetimeFigureOut">
              <a:rPr lang="es-ES" smtClean="0"/>
              <a:t>21/04/2022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3300525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DDE080-9E6B-4192-B9F2-170B639E3EF1}" type="datetimeFigureOut">
              <a:rPr lang="es-ES" smtClean="0"/>
              <a:t>21/04/2022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201009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DDE080-9E6B-4192-B9F2-170B639E3EF1}" type="datetimeFigureOut">
              <a:rPr lang="es-ES" smtClean="0"/>
              <a:t>21/04/2022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364507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DDE080-9E6B-4192-B9F2-170B639E3EF1}" type="datetimeFigureOut">
              <a:rPr lang="es-ES" smtClean="0"/>
              <a:t>21/04/2022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241CB48-FBDC-4033-AC55-2658AAAF62AD}" type="slidenum">
              <a:rPr lang="es-ES" smtClean="0"/>
              <a:t>‹Nº›</a:t>
            </a:fld>
            <a:endParaRPr lang="es-ES"/>
          </a:p>
        </p:txBody>
      </p:sp>
    </p:spTree>
    <p:extLst>
      <p:ext uri="{BB962C8B-B14F-4D97-AF65-F5344CB8AC3E}">
        <p14:creationId xmlns:p14="http://schemas.microsoft.com/office/powerpoint/2010/main" val="69081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DE080-9E6B-4192-B9F2-170B639E3EF1}" type="datetimeFigureOut">
              <a:rPr lang="es-ES" smtClean="0"/>
              <a:t>21/04/2022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1CB48-FBDC-4033-AC55-2658AAAF62AD}" type="slidenum">
              <a:rPr lang="es-ES" smtClean="0"/>
              <a:t>‹Nº›</a:t>
            </a:fld>
            <a:endParaRPr lang="es-ES"/>
          </a:p>
        </p:txBody>
      </p:sp>
    </p:spTree>
    <p:extLst>
      <p:ext uri="{BB962C8B-B14F-4D97-AF65-F5344CB8AC3E}">
        <p14:creationId xmlns:p14="http://schemas.microsoft.com/office/powerpoint/2010/main" val="128151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fif"/><Relationship Id="rId5" Type="http://schemas.openxmlformats.org/officeDocument/2006/relationships/image" Target="../media/image4.jf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4582978"/>
          </a:xfrm>
        </p:spPr>
        <p:txBody>
          <a:bodyPr>
            <a:normAutofit fontScale="90000"/>
          </a:bodyPr>
          <a:lstStyle/>
          <a:p>
            <a:r>
              <a:rPr lang="es-ES" b="1" dirty="0" smtClean="0"/>
              <a:t/>
            </a:r>
            <a:br>
              <a:rPr lang="es-ES" b="1" dirty="0" smtClean="0"/>
            </a:br>
            <a:r>
              <a:rPr lang="es-ES" b="1" dirty="0" smtClean="0"/>
              <a:t>Acciones Realizadas dentro </a:t>
            </a:r>
            <a:r>
              <a:rPr lang="es-ES" b="1" dirty="0"/>
              <a:t>d</a:t>
            </a:r>
            <a:r>
              <a:rPr lang="es-ES" b="1" dirty="0" smtClean="0"/>
              <a:t>el Marco de La Reactivación Económica </a:t>
            </a:r>
            <a:r>
              <a:rPr lang="es-MX" b="1" dirty="0" smtClean="0"/>
              <a:t>Mercados, Ferias y Plataformas</a:t>
            </a:r>
            <a:br>
              <a:rPr lang="es-MX" b="1" dirty="0" smtClean="0"/>
            </a:br>
            <a:r>
              <a:rPr lang="es-MX" b="1" dirty="0" smtClean="0"/>
              <a:t>		</a:t>
            </a:r>
            <a:endParaRPr lang="es-ES" b="1" dirty="0"/>
          </a:p>
        </p:txBody>
      </p:sp>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1186667" y="171244"/>
            <a:ext cx="2329265" cy="1309825"/>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190964" y="5963723"/>
            <a:ext cx="3032372" cy="6560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934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4145762915"/>
              </p:ext>
            </p:extLst>
          </p:nvPr>
        </p:nvGraphicFramePr>
        <p:xfrm>
          <a:off x="2214428" y="1131432"/>
          <a:ext cx="9040969" cy="2194560"/>
        </p:xfrm>
        <a:graphic>
          <a:graphicData uri="http://schemas.openxmlformats.org/drawingml/2006/table">
            <a:tbl>
              <a:tblPr firstRow="1" firstCol="1" lastRow="1" lastCol="1" bandRow="1" bandCol="1">
                <a:tableStyleId>{5C22544A-7EE6-4342-B048-85BDC9FD1C3A}</a:tableStyleId>
              </a:tblPr>
              <a:tblGrid>
                <a:gridCol w="9040969"/>
              </a:tblGrid>
              <a:tr h="1146219">
                <a:tc>
                  <a:txBody>
                    <a:bodyPr/>
                    <a:lstStyle/>
                    <a:p>
                      <a:pPr algn="just"/>
                      <a:r>
                        <a:rPr lang="es-ES" sz="1600" b="0" i="0" kern="1200" dirty="0" smtClean="0">
                          <a:solidFill>
                            <a:schemeClr val="lt1"/>
                          </a:solidFill>
                          <a:effectLst/>
                          <a:latin typeface="+mn-lt"/>
                          <a:ea typeface="+mn-ea"/>
                          <a:cs typeface="+mn-cs"/>
                        </a:rPr>
                        <a:t>La Agencia de Coordinación Distrital del Comercio en coordinación con</a:t>
                      </a:r>
                      <a:r>
                        <a:rPr lang="es-ES" sz="1600" b="0" i="0" kern="1200" baseline="0" dirty="0" smtClean="0">
                          <a:solidFill>
                            <a:schemeClr val="lt1"/>
                          </a:solidFill>
                          <a:effectLst/>
                          <a:latin typeface="+mn-lt"/>
                          <a:ea typeface="+mn-ea"/>
                          <a:cs typeface="+mn-cs"/>
                        </a:rPr>
                        <a:t> la Defensoría Pública se firmó un convenio con la finalidad de a</a:t>
                      </a:r>
                      <a:r>
                        <a:rPr lang="es-ES" sz="1600" b="0" i="0" kern="1200" dirty="0" smtClean="0">
                          <a:solidFill>
                            <a:schemeClr val="lt1"/>
                          </a:solidFill>
                          <a:effectLst/>
                          <a:latin typeface="+mn-lt"/>
                          <a:ea typeface="+mn-ea"/>
                          <a:cs typeface="+mn-cs"/>
                        </a:rPr>
                        <a:t>cercar los servicios a la ciudadanía y brindar atención a quienes realmente necesitan, es el objetivo de la Ruta de los Derechos 2022, consiste en dos unidades móviles, equipadas como oficinas rodantes, donde los abogados de la Defensoría Pública asisten jurídicamente a la ciudadanía, de manera gratuita,</a:t>
                      </a:r>
                      <a:r>
                        <a:rPr lang="es-ES" sz="1600" b="0" i="0" kern="1200" baseline="0" dirty="0" smtClean="0">
                          <a:solidFill>
                            <a:schemeClr val="lt1"/>
                          </a:solidFill>
                          <a:effectLst/>
                          <a:latin typeface="+mn-lt"/>
                          <a:ea typeface="+mn-ea"/>
                          <a:cs typeface="+mn-cs"/>
                        </a:rPr>
                        <a:t> en los diferentes Mercados del DMQ.</a:t>
                      </a:r>
                    </a:p>
                    <a:p>
                      <a:pPr algn="just"/>
                      <a:endParaRPr lang="es-ES" sz="1600" b="0" i="0" kern="1200" baseline="0" dirty="0" smtClean="0">
                        <a:solidFill>
                          <a:schemeClr val="lt1"/>
                        </a:solidFill>
                        <a:effectLst/>
                        <a:latin typeface="+mn-lt"/>
                        <a:ea typeface="+mn-ea"/>
                        <a:cs typeface="+mn-cs"/>
                      </a:endParaRPr>
                    </a:p>
                    <a:p>
                      <a:pPr algn="just"/>
                      <a:r>
                        <a:rPr lang="es-ES" sz="1600" b="0" i="0" kern="1200" baseline="0" dirty="0" smtClean="0">
                          <a:solidFill>
                            <a:schemeClr val="lt1"/>
                          </a:solidFill>
                          <a:effectLst/>
                          <a:latin typeface="+mn-lt"/>
                          <a:ea typeface="+mn-ea"/>
                          <a:cs typeface="+mn-cs"/>
                        </a:rPr>
                        <a:t> Es así que el 16 de Mayo del 2022, la Defensoría Pública instalará una nueva oficina en el Centro de Comercio Comité del Pueblo, para ofrecer los servicios de Asesoría Legal Gratuita , para toda la ciudadanía de este sector y los comerciantes de este mercado, con la finalidad de reactivar al centro de comercio.</a:t>
                      </a:r>
                      <a:endParaRPr lang="es-ES" sz="1600" b="0" i="0" kern="1200" dirty="0">
                        <a:solidFill>
                          <a:schemeClr val="lt1"/>
                        </a:solidFill>
                        <a:effectLst/>
                        <a:latin typeface="+mn-lt"/>
                        <a:ea typeface="+mn-ea"/>
                        <a:cs typeface="+mn-cs"/>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901688488"/>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800" dirty="0" smtClean="0">
                          <a:solidFill>
                            <a:schemeClr val="tx1"/>
                          </a:solidFill>
                          <a:effectLst/>
                          <a:latin typeface="+mn-lt"/>
                          <a:ea typeface="+mn-ea"/>
                          <a:cs typeface="+mn-cs"/>
                        </a:rPr>
                        <a:t>Nuevos</a:t>
                      </a:r>
                      <a:r>
                        <a:rPr lang="es-ES" sz="1800" baseline="0" dirty="0" smtClean="0">
                          <a:solidFill>
                            <a:schemeClr val="tx1"/>
                          </a:solidFill>
                          <a:effectLst/>
                          <a:latin typeface="+mn-lt"/>
                          <a:ea typeface="+mn-ea"/>
                          <a:cs typeface="+mn-cs"/>
                        </a:rPr>
                        <a:t> Servicios en el Centro de Comercio Comité del Pueblo</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5122"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77" y="3516146"/>
            <a:ext cx="3578101" cy="23694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413" y="3516146"/>
            <a:ext cx="3073428" cy="27699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368" y="3536626"/>
            <a:ext cx="4374176" cy="257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775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3631138742"/>
              </p:ext>
            </p:extLst>
          </p:nvPr>
        </p:nvGraphicFramePr>
        <p:xfrm>
          <a:off x="2214428" y="1131432"/>
          <a:ext cx="9040969" cy="1146219"/>
        </p:xfrm>
        <a:graphic>
          <a:graphicData uri="http://schemas.openxmlformats.org/drawingml/2006/table">
            <a:tbl>
              <a:tblPr firstRow="1" firstCol="1" lastRow="1" lastCol="1" bandRow="1" bandCol="1">
                <a:tableStyleId>{5C22544A-7EE6-4342-B048-85BDC9FD1C3A}</a:tableStyleId>
              </a:tblPr>
              <a:tblGrid>
                <a:gridCol w="9040969"/>
              </a:tblGrid>
              <a:tr h="1146219">
                <a:tc>
                  <a:txBody>
                    <a:bodyPr/>
                    <a:lstStyle/>
                    <a:p>
                      <a:pPr algn="just"/>
                      <a:r>
                        <a:rPr lang="es-ES" sz="1600" b="0" i="0" kern="1200" dirty="0" smtClean="0">
                          <a:solidFill>
                            <a:schemeClr val="lt1"/>
                          </a:solidFill>
                          <a:effectLst/>
                          <a:latin typeface="+mn-lt"/>
                          <a:ea typeface="+mn-ea"/>
                          <a:cs typeface="+mn-cs"/>
                        </a:rPr>
                        <a:t>La Agencia de Coordinación Distrital del Comercio en coordinación con</a:t>
                      </a:r>
                      <a:r>
                        <a:rPr lang="es-ES" sz="1600" b="0" i="0" kern="1200" baseline="0" dirty="0" smtClean="0">
                          <a:solidFill>
                            <a:schemeClr val="lt1"/>
                          </a:solidFill>
                          <a:effectLst/>
                          <a:latin typeface="+mn-lt"/>
                          <a:ea typeface="+mn-ea"/>
                          <a:cs typeface="+mn-cs"/>
                        </a:rPr>
                        <a:t> la Secretaría de Salud se encuentra realizando intervenciones con equipos comunitarios de salud en los Mercados del DMQ, en las áreas de (medicina, nutrición, psicología), en beneficio de la salud de todos  los comerciantes de los mercados.</a:t>
                      </a: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178883069"/>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800" dirty="0" smtClean="0">
                          <a:solidFill>
                            <a:schemeClr val="tx1"/>
                          </a:solidFill>
                          <a:effectLst/>
                          <a:latin typeface="+mn-lt"/>
                          <a:ea typeface="+mn-ea"/>
                          <a:cs typeface="+mn-cs"/>
                        </a:rPr>
                        <a:t>Servicios Médicos</a:t>
                      </a:r>
                      <a:r>
                        <a:rPr lang="es-ES" sz="1800" baseline="0" dirty="0" smtClean="0">
                          <a:solidFill>
                            <a:schemeClr val="tx1"/>
                          </a:solidFill>
                          <a:effectLst/>
                          <a:latin typeface="+mn-lt"/>
                          <a:ea typeface="+mn-ea"/>
                          <a:cs typeface="+mn-cs"/>
                        </a:rPr>
                        <a:t> en los Mercados del DMQ, en coordinación con la Secretaría de Salud</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12" y="2467142"/>
            <a:ext cx="3772206" cy="2092885"/>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658" y="2467142"/>
            <a:ext cx="3356959" cy="218122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594" y="4648367"/>
            <a:ext cx="3500934" cy="1947394"/>
          </a:xfrm>
          <a:prstGeom prst="rect">
            <a:avLst/>
          </a:prstGeom>
        </p:spPr>
      </p:pic>
    </p:spTree>
    <p:extLst>
      <p:ext uri="{BB962C8B-B14F-4D97-AF65-F5344CB8AC3E}">
        <p14:creationId xmlns:p14="http://schemas.microsoft.com/office/powerpoint/2010/main" val="67053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3646328458"/>
              </p:ext>
            </p:extLst>
          </p:nvPr>
        </p:nvGraphicFramePr>
        <p:xfrm>
          <a:off x="2201550" y="925370"/>
          <a:ext cx="9634134" cy="1086925"/>
        </p:xfrm>
        <a:graphic>
          <a:graphicData uri="http://schemas.openxmlformats.org/drawingml/2006/table">
            <a:tbl>
              <a:tblPr firstRow="1" firstCol="1" lastRow="1" lastCol="1" bandRow="1" bandCol="1">
                <a:tableStyleId>{5C22544A-7EE6-4342-B048-85BDC9FD1C3A}</a:tableStyleId>
              </a:tblPr>
              <a:tblGrid>
                <a:gridCol w="2714834"/>
                <a:gridCol w="6919300"/>
              </a:tblGrid>
              <a:tr h="1086925">
                <a:tc>
                  <a:txBody>
                    <a:bodyPr/>
                    <a:lstStyle/>
                    <a:p>
                      <a:pPr marL="70485" marR="57785" indent="-635" algn="ctr">
                        <a:lnSpc>
                          <a:spcPct val="107000"/>
                        </a:lnSpc>
                        <a:spcBef>
                          <a:spcPts val="45"/>
                        </a:spcBef>
                        <a:spcAft>
                          <a:spcPts val="0"/>
                        </a:spcAft>
                      </a:pPr>
                      <a:endParaRPr lang="es-ES" sz="1600" b="1" dirty="0" smtClean="0">
                        <a:solidFill>
                          <a:schemeClr val="tx1"/>
                        </a:solidFill>
                        <a:effectLst/>
                        <a:latin typeface="+mn-lt"/>
                      </a:endParaRPr>
                    </a:p>
                    <a:p>
                      <a:pPr marL="70485" marR="57785" indent="-635" algn="ctr">
                        <a:lnSpc>
                          <a:spcPct val="107000"/>
                        </a:lnSpc>
                        <a:spcBef>
                          <a:spcPts val="45"/>
                        </a:spcBef>
                        <a:spcAft>
                          <a:spcPts val="0"/>
                        </a:spcAft>
                      </a:pPr>
                      <a:r>
                        <a:rPr lang="es-ES" sz="1600" b="1" dirty="0" smtClean="0">
                          <a:solidFill>
                            <a:schemeClr val="tx1"/>
                          </a:solidFill>
                          <a:effectLst/>
                          <a:latin typeface="+mn-lt"/>
                        </a:rPr>
                        <a:t>Corredores</a:t>
                      </a:r>
                      <a:r>
                        <a:rPr lang="es-ES" sz="1600" b="1" baseline="0" dirty="0" smtClean="0">
                          <a:solidFill>
                            <a:schemeClr val="tx1"/>
                          </a:solidFill>
                          <a:effectLst/>
                          <a:latin typeface="+mn-lt"/>
                        </a:rPr>
                        <a:t> Culturales</a:t>
                      </a:r>
                      <a:endParaRPr lang="es-ES" sz="1600" b="1" dirty="0" smtClean="0">
                        <a:solidFill>
                          <a:schemeClr val="tx1"/>
                        </a:solidFill>
                        <a:effectLst/>
                        <a:latin typeface="+mn-lt"/>
                        <a:ea typeface="Times New Roman" panose="02020603050405020304" pitchFamily="18" charset="0"/>
                        <a:cs typeface="Times New Roman" panose="02020603050405020304" pitchFamily="18" charset="0"/>
                      </a:endParaRPr>
                    </a:p>
                    <a:p>
                      <a:pPr marL="70485" marR="57785" indent="-635" algn="ctr">
                        <a:lnSpc>
                          <a:spcPct val="107000"/>
                        </a:lnSpc>
                        <a:spcBef>
                          <a:spcPts val="45"/>
                        </a:spcBef>
                        <a:spcAft>
                          <a:spcPts val="0"/>
                        </a:spcAft>
                      </a:pPr>
                      <a:endParaRPr lang="es-ES" sz="1600" b="1" baseline="0" dirty="0" smtClean="0">
                        <a:solidFill>
                          <a:schemeClr val="tx1"/>
                        </a:solidFill>
                        <a:effectLst/>
                        <a:latin typeface="+mn-lt"/>
                      </a:endParaRPr>
                    </a:p>
                  </a:txBody>
                  <a:tcPr marL="0" marR="0" marT="0" marB="0" anchor="ctr"/>
                </a:tc>
                <a:tc>
                  <a:txBody>
                    <a:bodyPr/>
                    <a:lstStyle/>
                    <a:p>
                      <a:pPr algn="l">
                        <a:spcAft>
                          <a:spcPts val="0"/>
                        </a:spcAft>
                      </a:pPr>
                      <a:r>
                        <a:rPr lang="es-ES" sz="1600" b="0" i="0" kern="1200" dirty="0" smtClean="0">
                          <a:solidFill>
                            <a:schemeClr val="lt1"/>
                          </a:solidFill>
                          <a:effectLst/>
                          <a:latin typeface="+mn-lt"/>
                          <a:ea typeface="+mn-ea"/>
                          <a:cs typeface="+mn-cs"/>
                        </a:rPr>
                        <a:t>Tiene</a:t>
                      </a:r>
                      <a:r>
                        <a:rPr lang="es-ES" sz="1600" b="0" i="0" kern="1200" baseline="0" dirty="0" smtClean="0">
                          <a:solidFill>
                            <a:schemeClr val="lt1"/>
                          </a:solidFill>
                          <a:effectLst/>
                          <a:latin typeface="+mn-lt"/>
                          <a:ea typeface="+mn-ea"/>
                          <a:cs typeface="+mn-cs"/>
                        </a:rPr>
                        <a:t> la finalidad de activar los espacios en los CCP con apoyo de la Secretaria de Cultura, para que por medio de actividades culturales artísticas, fomentar en los clientes a visitar estos centros de comercio. </a:t>
                      </a:r>
                      <a:endParaRPr lang="es-ES" sz="1600" b="0" dirty="0">
                        <a:solidFill>
                          <a:schemeClr val="bg1"/>
                        </a:solidFill>
                        <a:effectLst/>
                        <a:latin typeface="+mn-lt"/>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724240800"/>
              </p:ext>
            </p:extLst>
          </p:nvPr>
        </p:nvGraphicFramePr>
        <p:xfrm>
          <a:off x="2214427" y="156456"/>
          <a:ext cx="9621257" cy="785611"/>
        </p:xfrm>
        <a:graphic>
          <a:graphicData uri="http://schemas.openxmlformats.org/drawingml/2006/table">
            <a:tbl>
              <a:tblPr firstRow="1" firstCol="1" lastRow="1" lastCol="1" bandRow="1" bandCol="1">
                <a:tableStyleId>{5C22544A-7EE6-4342-B048-85BDC9FD1C3A}</a:tableStyleId>
              </a:tblPr>
              <a:tblGrid>
                <a:gridCol w="9621257"/>
              </a:tblGrid>
              <a:tr h="785611">
                <a:tc>
                  <a:txBody>
                    <a:bodyPr/>
                    <a:lstStyle/>
                    <a:p>
                      <a:pPr algn="ctr">
                        <a:spcBef>
                          <a:spcPts val="630"/>
                        </a:spcBef>
                        <a:spcAft>
                          <a:spcPts val="0"/>
                        </a:spcAft>
                      </a:pPr>
                      <a:r>
                        <a:rPr lang="es-ES" sz="1800" dirty="0" smtClean="0">
                          <a:solidFill>
                            <a:schemeClr val="tx1"/>
                          </a:solidFill>
                          <a:effectLst/>
                          <a:latin typeface="+mn-lt"/>
                          <a:ea typeface="+mn-ea"/>
                          <a:cs typeface="+mn-cs"/>
                        </a:rPr>
                        <a:t>EVENTOS</a:t>
                      </a:r>
                      <a:r>
                        <a:rPr lang="es-ES" sz="1800" baseline="0" dirty="0" smtClean="0">
                          <a:solidFill>
                            <a:schemeClr val="tx1"/>
                          </a:solidFill>
                          <a:effectLst/>
                          <a:latin typeface="+mn-lt"/>
                          <a:ea typeface="+mn-ea"/>
                          <a:cs typeface="+mn-cs"/>
                        </a:rPr>
                        <a:t> REALIZADOS </a:t>
                      </a:r>
                      <a:r>
                        <a:rPr lang="es-ES" sz="1800" baseline="0" dirty="0" smtClean="0">
                          <a:solidFill>
                            <a:schemeClr val="tx1"/>
                          </a:solidFill>
                          <a:effectLst/>
                          <a:latin typeface="+mn-lt"/>
                          <a:ea typeface="+mn-ea"/>
                          <a:cs typeface="+mn-cs"/>
                        </a:rPr>
                        <a:t>EN CENTROS COMERCIALES POPULARES</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11" name="Imagen 10" descr="C:\Users\cvillacres\Desktop\corredor cultural ET 03 02 20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032" y="2295716"/>
            <a:ext cx="3629588" cy="2050336"/>
          </a:xfrm>
          <a:prstGeom prst="rect">
            <a:avLst/>
          </a:prstGeom>
          <a:noFill/>
          <a:ln>
            <a:noFill/>
          </a:ln>
        </p:spPr>
      </p:pic>
      <p:pic>
        <p:nvPicPr>
          <p:cNvPr id="12" name="Imagen 11" descr="C:\Users\cvillacres\Desktop\corredor cultural CCHMIM 03 02 202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3575" y="2295716"/>
            <a:ext cx="3823384" cy="2050336"/>
          </a:xfrm>
          <a:prstGeom prst="rect">
            <a:avLst/>
          </a:prstGeom>
          <a:noFill/>
          <a:ln>
            <a:noFill/>
          </a:ln>
        </p:spPr>
      </p:pic>
      <p:pic>
        <p:nvPicPr>
          <p:cNvPr id="15" name="Imagen 14" descr="C:\Users\cvillacres\Desktop\varios\Doc Herrera\CUERDAS IM\a6d2f3d1-c616-4e52-8c5b-c278e9ae815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3087" y="4473292"/>
            <a:ext cx="3645255" cy="2074087"/>
          </a:xfrm>
          <a:prstGeom prst="rect">
            <a:avLst/>
          </a:prstGeom>
          <a:noFill/>
          <a:ln>
            <a:noFill/>
          </a:ln>
        </p:spPr>
      </p:pic>
    </p:spTree>
    <p:extLst>
      <p:ext uri="{BB962C8B-B14F-4D97-AF65-F5344CB8AC3E}">
        <p14:creationId xmlns:p14="http://schemas.microsoft.com/office/powerpoint/2010/main" val="355047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384522149"/>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marL="0" marR="0" lvl="0" indent="0" algn="ctr" defTabSz="914400" rtl="0" eaLnBrk="1" fontAlgn="auto" latinLnBrk="0" hangingPunct="1">
                        <a:lnSpc>
                          <a:spcPct val="100000"/>
                        </a:lnSpc>
                        <a:spcBef>
                          <a:spcPts val="630"/>
                        </a:spcBef>
                        <a:spcAft>
                          <a:spcPts val="0"/>
                        </a:spcAft>
                        <a:buClrTx/>
                        <a:buSzTx/>
                        <a:buFontTx/>
                        <a:buNone/>
                        <a:tabLst/>
                        <a:defRPr/>
                      </a:pPr>
                      <a:r>
                        <a:rPr lang="es-EC" sz="1800" b="1" kern="1200" dirty="0" smtClean="0">
                          <a:solidFill>
                            <a:schemeClr val="tx1"/>
                          </a:solidFill>
                          <a:effectLst/>
                          <a:latin typeface="+mn-lt"/>
                          <a:ea typeface="+mn-ea"/>
                          <a:cs typeface="+mn-cs"/>
                        </a:rPr>
                        <a:t>Brigadas de vacunación primeras, segundas dosis y refuerzo</a:t>
                      </a:r>
                      <a:r>
                        <a:rPr lang="es-EC" sz="1800" b="1" kern="1200" baseline="0" dirty="0" smtClean="0">
                          <a:solidFill>
                            <a:schemeClr val="tx1"/>
                          </a:solidFill>
                          <a:effectLst/>
                          <a:latin typeface="+mn-lt"/>
                          <a:ea typeface="+mn-ea"/>
                          <a:cs typeface="+mn-cs"/>
                        </a:rPr>
                        <a:t> en el mes de noviembre 2021</a:t>
                      </a:r>
                      <a:r>
                        <a:rPr lang="es-ES" sz="1800" b="1" kern="1200" dirty="0" smtClean="0">
                          <a:solidFill>
                            <a:schemeClr val="tx1"/>
                          </a:solidFill>
                          <a:effectLst/>
                          <a:latin typeface="+mn-lt"/>
                          <a:ea typeface="+mn-ea"/>
                          <a:cs typeface="+mn-cs"/>
                        </a:rPr>
                        <a:t>,</a:t>
                      </a:r>
                      <a:r>
                        <a:rPr lang="es-ES" sz="1800" b="1" kern="1200" baseline="0" dirty="0" smtClean="0">
                          <a:solidFill>
                            <a:schemeClr val="tx1"/>
                          </a:solidFill>
                          <a:effectLst/>
                          <a:latin typeface="+mn-lt"/>
                          <a:ea typeface="+mn-ea"/>
                          <a:cs typeface="+mn-cs"/>
                        </a:rPr>
                        <a:t> </a:t>
                      </a:r>
                      <a:r>
                        <a:rPr lang="es-ES" sz="1800" baseline="0" dirty="0" smtClean="0">
                          <a:solidFill>
                            <a:schemeClr val="tx1"/>
                          </a:solidFill>
                          <a:effectLst/>
                          <a:latin typeface="+mn-lt"/>
                          <a:ea typeface="+mn-ea"/>
                          <a:cs typeface="+mn-cs"/>
                        </a:rPr>
                        <a:t>en </a:t>
                      </a:r>
                      <a:r>
                        <a:rPr lang="es-ES" sz="1800" baseline="0" dirty="0" smtClean="0">
                          <a:solidFill>
                            <a:schemeClr val="tx1"/>
                          </a:solidFill>
                          <a:effectLst/>
                          <a:latin typeface="+mn-lt"/>
                          <a:ea typeface="+mn-ea"/>
                          <a:cs typeface="+mn-cs"/>
                        </a:rPr>
                        <a:t>coordinación con la Secretaría de Salud</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8" name="Imagen 7"/>
          <p:cNvPicPr/>
          <p:nvPr/>
        </p:nvPicPr>
        <p:blipFill rotWithShape="1">
          <a:blip r:embed="rId3"/>
          <a:srcRect r="58790"/>
          <a:stretch/>
        </p:blipFill>
        <p:spPr>
          <a:xfrm>
            <a:off x="1242978" y="1629781"/>
            <a:ext cx="3479470" cy="3776353"/>
          </a:xfrm>
          <a:prstGeom prst="rect">
            <a:avLst/>
          </a:prstGeom>
        </p:spPr>
      </p:pic>
      <p:pic>
        <p:nvPicPr>
          <p:cNvPr id="9" name="Imagen 8" descr="C:\Users\cvillacres\Desktop\varios\Doc Herrera\Vacunas 3 dosis\vacuna 3 dosis CCH\19e5a963-86e5-44fa-8f3c-9680e1de1bc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937" y="2128544"/>
            <a:ext cx="1439784" cy="2612572"/>
          </a:xfrm>
          <a:prstGeom prst="rect">
            <a:avLst/>
          </a:prstGeom>
          <a:noFill/>
          <a:ln>
            <a:noFill/>
          </a:ln>
        </p:spPr>
      </p:pic>
      <p:pic>
        <p:nvPicPr>
          <p:cNvPr id="10" name="Imagen 9" descr="C:\Users\cvillacres\Desktop\varios\Doc Herrera\Vacunas 3 dosis\VACUNA P.S\62d67b86-a07e-4f73-8590-fc7ad4a0c0bf.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2062" y="2202657"/>
            <a:ext cx="4567893" cy="2422293"/>
          </a:xfrm>
          <a:prstGeom prst="rect">
            <a:avLst/>
          </a:prstGeom>
          <a:noFill/>
          <a:ln>
            <a:noFill/>
          </a:ln>
        </p:spPr>
      </p:pic>
    </p:spTree>
    <p:extLst>
      <p:ext uri="{BB962C8B-B14F-4D97-AF65-F5344CB8AC3E}">
        <p14:creationId xmlns:p14="http://schemas.microsoft.com/office/powerpoint/2010/main" val="856900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301663828"/>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r>
                        <a:rPr lang="es-EC" sz="1800" b="1" kern="1200" dirty="0" smtClean="0">
                          <a:solidFill>
                            <a:schemeClr val="tx1"/>
                          </a:solidFill>
                          <a:effectLst/>
                          <a:latin typeface="+mn-lt"/>
                          <a:ea typeface="+mn-ea"/>
                          <a:cs typeface="+mn-cs"/>
                        </a:rPr>
                        <a:t>BRIGADAS DE VACUNACIÓN PRIMERAS, SEGUNDAS DOSIS Y REFUERZO (TERCERA DOSIS), BRIGADAS DE TRIAJE DICIEMBRE</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9" name="Imagen 8" descr="C:\Users\cvillacres\Desktop\horarios vacunación 2.jpg"/>
          <p:cNvPicPr/>
          <p:nvPr/>
        </p:nvPicPr>
        <p:blipFill>
          <a:blip r:embed="rId3">
            <a:extLst>
              <a:ext uri="{28A0092B-C50C-407E-A947-70E740481C1C}">
                <a14:useLocalDpi xmlns:a14="http://schemas.microsoft.com/office/drawing/2010/main" val="0"/>
              </a:ext>
            </a:extLst>
          </a:blip>
          <a:srcRect/>
          <a:stretch>
            <a:fillRect/>
          </a:stretch>
        </p:blipFill>
        <p:spPr bwMode="auto">
          <a:xfrm>
            <a:off x="485527" y="1757087"/>
            <a:ext cx="4095750" cy="2702560"/>
          </a:xfrm>
          <a:prstGeom prst="rect">
            <a:avLst/>
          </a:prstGeom>
          <a:noFill/>
          <a:ln>
            <a:noFill/>
          </a:ln>
        </p:spPr>
      </p:pic>
      <p:pic>
        <p:nvPicPr>
          <p:cNvPr id="10" name="Imagen 9" descr="C:\Users\cvillacres\Desktop\VACUNA CC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30" y="2315197"/>
            <a:ext cx="3668053" cy="2179584"/>
          </a:xfrm>
          <a:prstGeom prst="rect">
            <a:avLst/>
          </a:prstGeom>
          <a:noFill/>
          <a:ln>
            <a:noFill/>
          </a:ln>
        </p:spPr>
      </p:pic>
      <p:pic>
        <p:nvPicPr>
          <p:cNvPr id="11" name="Imagen 10" descr="C:\Users\cvillacres\Desktop\VACUNA CCHM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2271" y="1338374"/>
            <a:ext cx="2256003" cy="4133231"/>
          </a:xfrm>
          <a:prstGeom prst="rect">
            <a:avLst/>
          </a:prstGeom>
          <a:noFill/>
          <a:ln>
            <a:noFill/>
          </a:ln>
        </p:spPr>
      </p:pic>
    </p:spTree>
    <p:extLst>
      <p:ext uri="{BB962C8B-B14F-4D97-AF65-F5344CB8AC3E}">
        <p14:creationId xmlns:p14="http://schemas.microsoft.com/office/powerpoint/2010/main" val="2206449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516536134"/>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marL="0" marR="0" lvl="0" indent="0" algn="ctr" defTabSz="914400" rtl="0" eaLnBrk="1" fontAlgn="auto" latinLnBrk="0" hangingPunct="1">
                        <a:lnSpc>
                          <a:spcPct val="100000"/>
                        </a:lnSpc>
                        <a:spcBef>
                          <a:spcPts val="630"/>
                        </a:spcBef>
                        <a:spcAft>
                          <a:spcPts val="0"/>
                        </a:spcAft>
                        <a:buClrTx/>
                        <a:buSzTx/>
                        <a:buFontTx/>
                        <a:buNone/>
                        <a:tabLst/>
                        <a:defRPr/>
                      </a:pPr>
                      <a:r>
                        <a:rPr lang="es-EC" sz="1800" b="1" kern="1200" dirty="0" smtClean="0">
                          <a:solidFill>
                            <a:schemeClr val="tx1"/>
                          </a:solidFill>
                          <a:effectLst/>
                          <a:latin typeface="+mn-lt"/>
                          <a:ea typeface="+mn-ea"/>
                          <a:cs typeface="+mn-cs"/>
                        </a:rPr>
                        <a:t>Brigadas de vacunación primeras, segundas dosis y refuerzo (tercera dosis) febrero</a:t>
                      </a:r>
                      <a:r>
                        <a:rPr lang="es-ES" sz="1800" b="1" kern="1200" baseline="0" dirty="0" smtClean="0">
                          <a:solidFill>
                            <a:schemeClr val="tx1"/>
                          </a:solidFill>
                          <a:effectLst/>
                          <a:latin typeface="+mn-lt"/>
                          <a:ea typeface="+mn-ea"/>
                          <a:cs typeface="+mn-cs"/>
                        </a:rPr>
                        <a:t> 2022,</a:t>
                      </a:r>
                      <a:r>
                        <a:rPr lang="es-ES" sz="1800" baseline="0" dirty="0" smtClean="0">
                          <a:solidFill>
                            <a:schemeClr val="tx1"/>
                          </a:solidFill>
                          <a:effectLst/>
                          <a:latin typeface="+mn-lt"/>
                          <a:ea typeface="+mn-ea"/>
                          <a:cs typeface="+mn-cs"/>
                        </a:rPr>
                        <a:t> </a:t>
                      </a:r>
                      <a:r>
                        <a:rPr lang="es-ES" sz="1800" baseline="0" dirty="0" smtClean="0">
                          <a:solidFill>
                            <a:schemeClr val="tx1"/>
                          </a:solidFill>
                          <a:effectLst/>
                          <a:latin typeface="+mn-lt"/>
                          <a:ea typeface="+mn-ea"/>
                          <a:cs typeface="+mn-cs"/>
                        </a:rPr>
                        <a:t>en coordinación con la Secretaría de Salud</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3" name="Imagen 2"/>
          <p:cNvPicPr>
            <a:picLocks noChangeAspect="1"/>
          </p:cNvPicPr>
          <p:nvPr/>
        </p:nvPicPr>
        <p:blipFill rotWithShape="1">
          <a:blip r:embed="rId3"/>
          <a:srcRect l="13244" t="17143" r="15276" b="18442"/>
          <a:stretch/>
        </p:blipFill>
        <p:spPr>
          <a:xfrm>
            <a:off x="878775" y="1746468"/>
            <a:ext cx="4775841" cy="3443049"/>
          </a:xfrm>
          <a:prstGeom prst="rect">
            <a:avLst/>
          </a:prstGeom>
        </p:spPr>
      </p:pic>
      <p:pic>
        <p:nvPicPr>
          <p:cNvPr id="8" name="Imagen 7"/>
          <p:cNvPicPr>
            <a:picLocks noChangeAspect="1"/>
          </p:cNvPicPr>
          <p:nvPr/>
        </p:nvPicPr>
        <p:blipFill rotWithShape="1">
          <a:blip r:embed="rId4"/>
          <a:srcRect l="10335" t="19913" r="8626" b="22251"/>
          <a:stretch/>
        </p:blipFill>
        <p:spPr>
          <a:xfrm>
            <a:off x="5984335" y="1936075"/>
            <a:ext cx="5366295" cy="3063834"/>
          </a:xfrm>
          <a:prstGeom prst="rect">
            <a:avLst/>
          </a:prstGeom>
        </p:spPr>
      </p:pic>
    </p:spTree>
    <p:extLst>
      <p:ext uri="{BB962C8B-B14F-4D97-AF65-F5344CB8AC3E}">
        <p14:creationId xmlns:p14="http://schemas.microsoft.com/office/powerpoint/2010/main" val="270347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164334038"/>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800" dirty="0" smtClean="0">
                          <a:solidFill>
                            <a:schemeClr val="tx1"/>
                          </a:solidFill>
                          <a:effectLst/>
                          <a:latin typeface="+mn-lt"/>
                          <a:ea typeface="+mn-ea"/>
                          <a:cs typeface="+mn-cs"/>
                        </a:rPr>
                        <a:t>Concurso de la Colada Morada</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
        <p:nvSpPr>
          <p:cNvPr id="2" name="Rectangle 2"/>
          <p:cNvSpPr>
            <a:spLocks noChangeArrowheads="1"/>
          </p:cNvSpPr>
          <p:nvPr/>
        </p:nvSpPr>
        <p:spPr bwMode="auto">
          <a:xfrm>
            <a:off x="4310743" y="379606"/>
            <a:ext cx="5640409" cy="24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2049" name="Imagen 1" descr="04294d66-c96a-4ff6-ba1d-f5fa9a568c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933" y="1633998"/>
            <a:ext cx="2208810" cy="39267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C:\Users\cvillacres\Desktop\varios\Doc Lagla fotos\colada morada CCM\5be009d3-33f0-4c31-a82d-bf52ad9436f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392" y="1372053"/>
            <a:ext cx="4273708" cy="2597959"/>
          </a:xfrm>
          <a:prstGeom prst="rect">
            <a:avLst/>
          </a:prstGeom>
          <a:noFill/>
          <a:ln>
            <a:noFill/>
          </a:ln>
        </p:spPr>
      </p:pic>
      <p:pic>
        <p:nvPicPr>
          <p:cNvPr id="10" name="Imagen 9" descr="C:\Users\cvillacres\Desktop\varios\Doc Lagla fotos\colada morada CCM\25762f83-47b2-450f-a324-5265160a7eb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392" y="3494618"/>
            <a:ext cx="4273708" cy="2241164"/>
          </a:xfrm>
          <a:prstGeom prst="rect">
            <a:avLst/>
          </a:prstGeom>
          <a:noFill/>
          <a:ln>
            <a:noFill/>
          </a:ln>
        </p:spPr>
      </p:pic>
    </p:spTree>
    <p:extLst>
      <p:ext uri="{BB962C8B-B14F-4D97-AF65-F5344CB8AC3E}">
        <p14:creationId xmlns:p14="http://schemas.microsoft.com/office/powerpoint/2010/main" val="179018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34734292"/>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C" sz="1800" b="1" kern="1200" dirty="0" smtClean="0">
                          <a:solidFill>
                            <a:schemeClr val="tx1"/>
                          </a:solidFill>
                          <a:effectLst/>
                          <a:latin typeface="+mn-lt"/>
                          <a:ea typeface="+mn-ea"/>
                          <a:cs typeface="+mn-cs"/>
                        </a:rPr>
                        <a:t>ENTREGA DE BOLETOS Y ANFORAS PARA SORTEO,</a:t>
                      </a:r>
                      <a:r>
                        <a:rPr lang="es-EC" sz="1800" b="1" kern="1200" baseline="0" dirty="0" smtClean="0">
                          <a:solidFill>
                            <a:schemeClr val="tx1"/>
                          </a:solidFill>
                          <a:effectLst/>
                          <a:latin typeface="+mn-lt"/>
                          <a:ea typeface="+mn-ea"/>
                          <a:cs typeface="+mn-cs"/>
                        </a:rPr>
                        <a:t> EN COORDINACIÓN CON LA SECRETARIA DE PRODUCTIVIDAD</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8" name="Imagen 7" descr="C:\Users\cvillacres\Desktop\boletos CCS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91" y="1271401"/>
            <a:ext cx="4032918" cy="2628900"/>
          </a:xfrm>
          <a:prstGeom prst="rect">
            <a:avLst/>
          </a:prstGeom>
          <a:noFill/>
          <a:ln>
            <a:noFill/>
          </a:ln>
        </p:spPr>
      </p:pic>
      <p:pic>
        <p:nvPicPr>
          <p:cNvPr id="10" name="Imagen 9" descr="C:\Users\cvillacres\Desktop\boletos CCH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0680" y="1391545"/>
            <a:ext cx="4829175" cy="2713355"/>
          </a:xfrm>
          <a:prstGeom prst="rect">
            <a:avLst/>
          </a:prstGeom>
          <a:noFill/>
          <a:ln>
            <a:noFill/>
          </a:ln>
        </p:spPr>
      </p:pic>
      <p:pic>
        <p:nvPicPr>
          <p:cNvPr id="2" name="Imagen 1"/>
          <p:cNvPicPr>
            <a:picLocks noChangeAspect="1"/>
          </p:cNvPicPr>
          <p:nvPr/>
        </p:nvPicPr>
        <p:blipFill rotWithShape="1">
          <a:blip r:embed="rId5"/>
          <a:srcRect l="13798" t="18182" r="13752" b="25368"/>
          <a:stretch/>
        </p:blipFill>
        <p:spPr>
          <a:xfrm>
            <a:off x="2812949" y="3371530"/>
            <a:ext cx="5250398" cy="3272715"/>
          </a:xfrm>
          <a:prstGeom prst="rect">
            <a:avLst/>
          </a:prstGeom>
        </p:spPr>
      </p:pic>
    </p:spTree>
    <p:extLst>
      <p:ext uri="{BB962C8B-B14F-4D97-AF65-F5344CB8AC3E}">
        <p14:creationId xmlns:p14="http://schemas.microsoft.com/office/powerpoint/2010/main" val="3235093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4111186480"/>
              </p:ext>
            </p:extLst>
          </p:nvPr>
        </p:nvGraphicFramePr>
        <p:xfrm>
          <a:off x="2214428" y="379606"/>
          <a:ext cx="9053846" cy="751826"/>
        </p:xfrm>
        <a:graphic>
          <a:graphicData uri="http://schemas.openxmlformats.org/drawingml/2006/table">
            <a:tbl>
              <a:tblPr firstRow="1" firstCol="1" lastRow="1" lastCol="1" bandRow="1" bandCol="1">
                <a:tableStyleId>{5C22544A-7EE6-4342-B048-85BDC9FD1C3A}</a:tableStyleId>
              </a:tblPr>
              <a:tblGrid>
                <a:gridCol w="9053846"/>
              </a:tblGrid>
              <a:tr h="751826">
                <a:tc>
                  <a:txBody>
                    <a:bodyPr/>
                    <a:lstStyle/>
                    <a:p>
                      <a:pPr algn="ctr"/>
                      <a:r>
                        <a:rPr lang="es-EC" sz="1400" b="1" kern="1200" dirty="0" smtClean="0">
                          <a:solidFill>
                            <a:schemeClr val="tx1"/>
                          </a:solidFill>
                          <a:effectLst/>
                          <a:latin typeface="+mn-lt"/>
                          <a:ea typeface="+mn-ea"/>
                          <a:cs typeface="+mn-cs"/>
                        </a:rPr>
                        <a:t>REUNIÓN CON DEPENDENCIAS MUNICIPALES Y REPRESENTANTES DE LOS CENTROS COMERCIALES POPULARES PARA TRATAR TEMAS DE SEGURIDAD, COMERCIO NO REGULARIZADO Y MOVILIDAD ALREDEDOR DE LOS CENTROS COMERCIALES POPULARES </a:t>
                      </a:r>
                      <a:endParaRPr lang="es-ES" sz="1400" b="1" kern="1200" dirty="0">
                        <a:solidFill>
                          <a:schemeClr val="tx1"/>
                        </a:solidFill>
                        <a:effectLst/>
                        <a:latin typeface="+mn-lt"/>
                        <a:ea typeface="+mn-ea"/>
                        <a:cs typeface="+mn-cs"/>
                      </a:endParaRPr>
                    </a:p>
                  </a:txBody>
                  <a:tcPr marL="0" marR="0" marT="0" marB="0" anchor="ctr"/>
                </a:tc>
              </a:tr>
            </a:tbl>
          </a:graphicData>
        </a:graphic>
      </p:graphicFrame>
      <p:pic>
        <p:nvPicPr>
          <p:cNvPr id="8" name="Imagen 7" descr="C:\Users\cvillacres\Desktop\varios\Dra Diana\Reunión interintitucional y CCP\IMG_20220310_133017_4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577" y="1641589"/>
            <a:ext cx="4901417" cy="3642929"/>
          </a:xfrm>
          <a:prstGeom prst="rect">
            <a:avLst/>
          </a:prstGeom>
          <a:noFill/>
          <a:ln>
            <a:noFill/>
          </a:ln>
        </p:spPr>
      </p:pic>
    </p:spTree>
    <p:extLst>
      <p:ext uri="{BB962C8B-B14F-4D97-AF65-F5344CB8AC3E}">
        <p14:creationId xmlns:p14="http://schemas.microsoft.com/office/powerpoint/2010/main" val="30913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sp>
        <p:nvSpPr>
          <p:cNvPr id="2" name="Rectángulo 1"/>
          <p:cNvSpPr/>
          <p:nvPr/>
        </p:nvSpPr>
        <p:spPr>
          <a:xfrm>
            <a:off x="1991095" y="2009438"/>
            <a:ext cx="7841673" cy="2616101"/>
          </a:xfrm>
          <a:prstGeom prst="rect">
            <a:avLst/>
          </a:prstGeom>
        </p:spPr>
        <p:txBody>
          <a:bodyPr wrap="square">
            <a:spAutoFit/>
          </a:bodyPr>
          <a:lstStyle/>
          <a:p>
            <a:pPr marL="285750" indent="-285750" algn="ctr">
              <a:spcBef>
                <a:spcPts val="630"/>
              </a:spcBef>
              <a:spcAft>
                <a:spcPts val="0"/>
              </a:spcAft>
              <a:buFont typeface="Arial" panose="020B0604020202020204" pitchFamily="34" charset="0"/>
              <a:buChar char="•"/>
            </a:pPr>
            <a:r>
              <a:rPr lang="es-EC" b="1" dirty="0"/>
              <a:t>Socialización de la Resolución No. AQ 010-2022 donde se emitieron las medidas transitorias para evitar la aparición de brotes y mitigar el impacto en la salud de la población provocado por el virus </a:t>
            </a:r>
            <a:r>
              <a:rPr lang="es-EC" b="1" dirty="0" smtClean="0"/>
              <a:t>SARS-COV-2</a:t>
            </a:r>
          </a:p>
          <a:p>
            <a:pPr marL="285750" indent="-285750" algn="ctr">
              <a:spcBef>
                <a:spcPts val="630"/>
              </a:spcBef>
              <a:spcAft>
                <a:spcPts val="0"/>
              </a:spcAft>
              <a:buFont typeface="Arial" panose="020B0604020202020204" pitchFamily="34" charset="0"/>
              <a:buChar char="•"/>
            </a:pPr>
            <a:endParaRPr lang="es-EC" b="1" dirty="0" smtClean="0"/>
          </a:p>
          <a:p>
            <a:pPr marL="285750" indent="-285750" algn="ctr">
              <a:spcBef>
                <a:spcPts val="630"/>
              </a:spcBef>
              <a:buFont typeface="Arial" panose="020B0604020202020204" pitchFamily="34" charset="0"/>
              <a:buChar char="•"/>
            </a:pPr>
            <a:r>
              <a:rPr lang="es-EC" b="1" dirty="0"/>
              <a:t>Socialización del proyecto Servicio Educativo Extraordinario – Ministerio de Educación </a:t>
            </a:r>
            <a:endParaRPr lang="es-ES" b="1" dirty="0"/>
          </a:p>
          <a:p>
            <a:pPr algn="ctr">
              <a:spcBef>
                <a:spcPts val="630"/>
              </a:spcBef>
              <a:spcAft>
                <a:spcPts val="0"/>
              </a:spcAft>
            </a:pPr>
            <a:endParaRPr lang="es-EC" b="1" dirty="0" smtClean="0"/>
          </a:p>
          <a:p>
            <a:pPr algn="ctr">
              <a:spcBef>
                <a:spcPts val="630"/>
              </a:spcBef>
              <a:spcAft>
                <a:spcPts val="0"/>
              </a:spcAft>
            </a:pPr>
            <a:endParaRPr lang="es-ES"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3"/>
          <a:srcRect l="21417" t="36883" r="14168" b="39221"/>
          <a:stretch/>
        </p:blipFill>
        <p:spPr>
          <a:xfrm>
            <a:off x="2850078" y="4085111"/>
            <a:ext cx="7162632" cy="2125683"/>
          </a:xfrm>
          <a:prstGeom prst="rect">
            <a:avLst/>
          </a:prstGeom>
        </p:spPr>
      </p:pic>
    </p:spTree>
    <p:extLst>
      <p:ext uri="{BB962C8B-B14F-4D97-AF65-F5344CB8AC3E}">
        <p14:creationId xmlns:p14="http://schemas.microsoft.com/office/powerpoint/2010/main" val="979445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603346" cy="4582978"/>
          </a:xfrm>
        </p:spPr>
        <p:txBody>
          <a:bodyPr anchor="ctr">
            <a:normAutofit/>
          </a:bodyPr>
          <a:lstStyle/>
          <a:p>
            <a:r>
              <a:rPr lang="es-ES" sz="3500" dirty="0" smtClean="0"/>
              <a:t>La  Agencia de Coordinación Distrital del Comercio tiene planificado </a:t>
            </a:r>
            <a:r>
              <a:rPr lang="es-ES" sz="3500" dirty="0" smtClean="0"/>
              <a:t>actividades que fomentan la reactivación económica a </a:t>
            </a:r>
            <a:r>
              <a:rPr lang="es-ES" sz="3500" dirty="0" smtClean="0"/>
              <a:t>través de </a:t>
            </a:r>
            <a:r>
              <a:rPr lang="es-ES" sz="3500" dirty="0" smtClean="0"/>
              <a:t>las distintas Direcciones las </a:t>
            </a:r>
            <a:r>
              <a:rPr lang="es-ES" sz="3500" dirty="0" smtClean="0"/>
              <a:t>mismas que se detallan a continuación:</a:t>
            </a:r>
            <a:endParaRPr lang="es-ES" sz="3500" dirty="0"/>
          </a:p>
        </p:txBody>
      </p:sp>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1186667" y="171244"/>
            <a:ext cx="2329265" cy="1309825"/>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190964" y="5963723"/>
            <a:ext cx="3032372" cy="6560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523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504815759"/>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C" sz="1800" b="1" kern="1200" dirty="0" smtClean="0">
                          <a:solidFill>
                            <a:schemeClr val="tx1"/>
                          </a:solidFill>
                          <a:effectLst/>
                          <a:latin typeface="+mn-lt"/>
                          <a:ea typeface="+mn-ea"/>
                          <a:cs typeface="+mn-cs"/>
                        </a:rPr>
                        <a:t>Socialización de capacitación por parte del SRI sobre el régimen simplificado para emprendedores y negocios populares (RIMPE)</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3" name="Imagen 2"/>
          <p:cNvPicPr>
            <a:picLocks noChangeAspect="1"/>
          </p:cNvPicPr>
          <p:nvPr/>
        </p:nvPicPr>
        <p:blipFill rotWithShape="1">
          <a:blip r:embed="rId3"/>
          <a:srcRect l="26819" t="33420" r="25804" b="34372"/>
          <a:stretch/>
        </p:blipFill>
        <p:spPr>
          <a:xfrm>
            <a:off x="2992581" y="1660901"/>
            <a:ext cx="6829178" cy="3714114"/>
          </a:xfrm>
          <a:prstGeom prst="rect">
            <a:avLst/>
          </a:prstGeom>
        </p:spPr>
      </p:pic>
    </p:spTree>
    <p:extLst>
      <p:ext uri="{BB962C8B-B14F-4D97-AF65-F5344CB8AC3E}">
        <p14:creationId xmlns:p14="http://schemas.microsoft.com/office/powerpoint/2010/main" val="429462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308943542"/>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r>
                        <a:rPr lang="es-EC" sz="1800" b="1" kern="1200" dirty="0" smtClean="0">
                          <a:solidFill>
                            <a:schemeClr val="tx1"/>
                          </a:solidFill>
                          <a:effectLst/>
                          <a:latin typeface="+mn-lt"/>
                          <a:ea typeface="+mn-ea"/>
                          <a:cs typeface="+mn-cs"/>
                        </a:rPr>
                        <a:t>Capacitación Licencia Metropolitana única Para el Ejercicio De Actividades Económicas LUAE</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8" name="Imagen 7"/>
          <p:cNvPicPr>
            <a:picLocks noChangeAspect="1"/>
          </p:cNvPicPr>
          <p:nvPr/>
        </p:nvPicPr>
        <p:blipFill rotWithShape="1">
          <a:blip r:embed="rId3"/>
          <a:srcRect l="11859" t="28398" r="12505" b="15151"/>
          <a:stretch/>
        </p:blipFill>
        <p:spPr>
          <a:xfrm>
            <a:off x="2826326" y="1947552"/>
            <a:ext cx="5462651" cy="3261583"/>
          </a:xfrm>
          <a:prstGeom prst="rect">
            <a:avLst/>
          </a:prstGeom>
        </p:spPr>
      </p:pic>
    </p:spTree>
    <p:extLst>
      <p:ext uri="{BB962C8B-B14F-4D97-AF65-F5344CB8AC3E}">
        <p14:creationId xmlns:p14="http://schemas.microsoft.com/office/powerpoint/2010/main" val="140036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583967743"/>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S" sz="1800" b="1" kern="1200" dirty="0" smtClean="0">
                          <a:solidFill>
                            <a:schemeClr val="tx1"/>
                          </a:solidFill>
                          <a:effectLst/>
                          <a:latin typeface="+mn-lt"/>
                          <a:ea typeface="+mn-ea"/>
                          <a:cs typeface="+mn-cs"/>
                        </a:rPr>
                        <a:t>Planificación</a:t>
                      </a:r>
                      <a:r>
                        <a:rPr lang="es-ES" sz="1800" b="1" kern="1200" baseline="0" dirty="0" smtClean="0">
                          <a:solidFill>
                            <a:schemeClr val="tx1"/>
                          </a:solidFill>
                          <a:effectLst/>
                          <a:latin typeface="+mn-lt"/>
                          <a:ea typeface="+mn-ea"/>
                          <a:cs typeface="+mn-cs"/>
                        </a:rPr>
                        <a:t> de actividades culturales para la reactivación económica en CCP, 2022</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3582912" y="1131432"/>
            <a:ext cx="4646688" cy="5459373"/>
          </a:xfrm>
          <a:prstGeom prst="rect">
            <a:avLst/>
          </a:prstGeom>
        </p:spPr>
      </p:pic>
    </p:spTree>
    <p:extLst>
      <p:ext uri="{BB962C8B-B14F-4D97-AF65-F5344CB8AC3E}">
        <p14:creationId xmlns:p14="http://schemas.microsoft.com/office/powerpoint/2010/main" val="2134521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70919823"/>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C" sz="1800" b="1" kern="1200" dirty="0" smtClean="0">
                          <a:solidFill>
                            <a:schemeClr val="tx1"/>
                          </a:solidFill>
                          <a:effectLst/>
                          <a:latin typeface="+mn-lt"/>
                          <a:ea typeface="+mn-ea"/>
                          <a:cs typeface="+mn-cs"/>
                        </a:rPr>
                        <a:t>Ingreso de c</a:t>
                      </a:r>
                      <a:r>
                        <a:rPr lang="es-EC" sz="1800" b="1" kern="1200" baseline="0" dirty="0" smtClean="0">
                          <a:solidFill>
                            <a:schemeClr val="tx1"/>
                          </a:solidFill>
                          <a:effectLst/>
                          <a:latin typeface="+mn-lt"/>
                          <a:ea typeface="+mn-ea"/>
                          <a:cs typeface="+mn-cs"/>
                        </a:rPr>
                        <a:t>omerciantes no regularizados al mercado de Calderón</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2" name="Imagen 1"/>
          <p:cNvPicPr>
            <a:picLocks noChangeAspect="1"/>
          </p:cNvPicPr>
          <p:nvPr/>
        </p:nvPicPr>
        <p:blipFill rotWithShape="1">
          <a:blip r:embed="rId3"/>
          <a:srcRect l="29175" t="14546" r="29821" b="18788"/>
          <a:stretch/>
        </p:blipFill>
        <p:spPr>
          <a:xfrm rot="16200000">
            <a:off x="6770942" y="1043845"/>
            <a:ext cx="3515096" cy="4572001"/>
          </a:xfrm>
          <a:prstGeom prst="rect">
            <a:avLst/>
          </a:prstGeom>
        </p:spPr>
      </p:pic>
      <p:pic>
        <p:nvPicPr>
          <p:cNvPr id="3" name="Imagen 2"/>
          <p:cNvPicPr>
            <a:picLocks noChangeAspect="1"/>
          </p:cNvPicPr>
          <p:nvPr/>
        </p:nvPicPr>
        <p:blipFill rotWithShape="1">
          <a:blip r:embed="rId4"/>
          <a:srcRect l="30144" t="15585" r="29682" b="18268"/>
          <a:stretch/>
        </p:blipFill>
        <p:spPr>
          <a:xfrm>
            <a:off x="2214428" y="1354582"/>
            <a:ext cx="3443844" cy="4536375"/>
          </a:xfrm>
          <a:prstGeom prst="rect">
            <a:avLst/>
          </a:prstGeom>
        </p:spPr>
      </p:pic>
    </p:spTree>
    <p:extLst>
      <p:ext uri="{BB962C8B-B14F-4D97-AF65-F5344CB8AC3E}">
        <p14:creationId xmlns:p14="http://schemas.microsoft.com/office/powerpoint/2010/main" val="54747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4261376113"/>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S" sz="1800" b="1" kern="1200" dirty="0" smtClean="0">
                          <a:solidFill>
                            <a:schemeClr val="tx1"/>
                          </a:solidFill>
                          <a:effectLst/>
                          <a:latin typeface="+mn-lt"/>
                          <a:ea typeface="+mn-ea"/>
                          <a:cs typeface="+mn-cs"/>
                        </a:rPr>
                        <a:t>Entrega de </a:t>
                      </a:r>
                      <a:r>
                        <a:rPr lang="es-ES" sz="1800" b="1" kern="1200" dirty="0" err="1" smtClean="0">
                          <a:solidFill>
                            <a:schemeClr val="tx1"/>
                          </a:solidFill>
                          <a:effectLst/>
                          <a:latin typeface="+mn-lt"/>
                          <a:ea typeface="+mn-ea"/>
                          <a:cs typeface="+mn-cs"/>
                        </a:rPr>
                        <a:t>Puca</a:t>
                      </a:r>
                      <a:r>
                        <a:rPr lang="es-ES" sz="1800" b="1" kern="1200" dirty="0" smtClean="0">
                          <a:solidFill>
                            <a:schemeClr val="tx1"/>
                          </a:solidFill>
                          <a:effectLst/>
                          <a:latin typeface="+mn-lt"/>
                          <a:ea typeface="+mn-ea"/>
                          <a:cs typeface="+mn-cs"/>
                        </a:rPr>
                        <a:t> a comerciantes ambulantes y de transportación pública en el mes de enero.</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2" name="Imagen 1"/>
          <p:cNvPicPr>
            <a:picLocks noChangeAspect="1"/>
          </p:cNvPicPr>
          <p:nvPr/>
        </p:nvPicPr>
        <p:blipFill rotWithShape="1">
          <a:blip r:embed="rId3"/>
          <a:srcRect l="16430" t="25108" r="10981" b="30043"/>
          <a:stretch/>
        </p:blipFill>
        <p:spPr>
          <a:xfrm>
            <a:off x="2980706" y="1555667"/>
            <a:ext cx="7279806" cy="3598224"/>
          </a:xfrm>
          <a:prstGeom prst="rect">
            <a:avLst/>
          </a:prstGeom>
        </p:spPr>
      </p:pic>
    </p:spTree>
    <p:extLst>
      <p:ext uri="{BB962C8B-B14F-4D97-AF65-F5344CB8AC3E}">
        <p14:creationId xmlns:p14="http://schemas.microsoft.com/office/powerpoint/2010/main" val="86402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846001092"/>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S" sz="1800" b="1" kern="1200" dirty="0" smtClean="0">
                          <a:solidFill>
                            <a:schemeClr val="tx1"/>
                          </a:solidFill>
                          <a:effectLst/>
                          <a:latin typeface="+mn-lt"/>
                          <a:ea typeface="+mn-ea"/>
                          <a:cs typeface="+mn-cs"/>
                        </a:rPr>
                        <a:t>Información a comerciantes del Centro Histórico para regularización e ingreso mercados y estructuras municipales</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2" name="Imagen 1"/>
          <p:cNvPicPr>
            <a:picLocks noChangeAspect="1"/>
          </p:cNvPicPr>
          <p:nvPr/>
        </p:nvPicPr>
        <p:blipFill rotWithShape="1">
          <a:blip r:embed="rId3"/>
          <a:srcRect l="32638" t="28225" r="10704" b="45109"/>
          <a:stretch/>
        </p:blipFill>
        <p:spPr>
          <a:xfrm>
            <a:off x="1242978" y="2030680"/>
            <a:ext cx="4350300" cy="2125683"/>
          </a:xfrm>
          <a:prstGeom prst="rect">
            <a:avLst/>
          </a:prstGeom>
        </p:spPr>
      </p:pic>
      <p:pic>
        <p:nvPicPr>
          <p:cNvPr id="3" name="Imagen 2"/>
          <p:cNvPicPr>
            <a:picLocks noChangeAspect="1"/>
          </p:cNvPicPr>
          <p:nvPr/>
        </p:nvPicPr>
        <p:blipFill rotWithShape="1">
          <a:blip r:embed="rId4"/>
          <a:srcRect l="22941" t="35152" r="17354" b="26580"/>
          <a:stretch/>
        </p:blipFill>
        <p:spPr>
          <a:xfrm>
            <a:off x="5807033" y="1781297"/>
            <a:ext cx="5118266" cy="2624448"/>
          </a:xfrm>
          <a:prstGeom prst="rect">
            <a:avLst/>
          </a:prstGeom>
        </p:spPr>
      </p:pic>
    </p:spTree>
    <p:extLst>
      <p:ext uri="{BB962C8B-B14F-4D97-AF65-F5344CB8AC3E}">
        <p14:creationId xmlns:p14="http://schemas.microsoft.com/office/powerpoint/2010/main" val="188265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731203800"/>
              </p:ext>
            </p:extLst>
          </p:nvPr>
        </p:nvGraphicFramePr>
        <p:xfrm>
          <a:off x="2214428" y="379606"/>
          <a:ext cx="9053846" cy="548640"/>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S" sz="1800" b="1" kern="1200" dirty="0" smtClean="0">
                          <a:solidFill>
                            <a:schemeClr val="tx1"/>
                          </a:solidFill>
                          <a:effectLst/>
                          <a:latin typeface="+mn-lt"/>
                          <a:ea typeface="+mn-ea"/>
                          <a:cs typeface="+mn-cs"/>
                        </a:rPr>
                        <a:t>Jornadas</a:t>
                      </a:r>
                      <a:r>
                        <a:rPr lang="es-ES" sz="1800" b="1" kern="1200" baseline="0" dirty="0" smtClean="0">
                          <a:solidFill>
                            <a:schemeClr val="tx1"/>
                          </a:solidFill>
                          <a:effectLst/>
                          <a:latin typeface="+mn-lt"/>
                          <a:ea typeface="+mn-ea"/>
                          <a:cs typeface="+mn-cs"/>
                        </a:rPr>
                        <a:t> de Salud con Comerciantes Autónomos Regularizados para obtención de Certificados Médicos</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6" name="Imagen 5"/>
          <p:cNvPicPr>
            <a:picLocks noChangeAspect="1"/>
          </p:cNvPicPr>
          <p:nvPr/>
        </p:nvPicPr>
        <p:blipFill rotWithShape="1">
          <a:blip r:embed="rId3"/>
          <a:srcRect l="21555" t="20433" r="16107" b="22944"/>
          <a:stretch/>
        </p:blipFill>
        <p:spPr>
          <a:xfrm>
            <a:off x="623134" y="3380036"/>
            <a:ext cx="3182587" cy="2614839"/>
          </a:xfrm>
          <a:prstGeom prst="rect">
            <a:avLst/>
          </a:prstGeom>
        </p:spPr>
      </p:pic>
      <p:pic>
        <p:nvPicPr>
          <p:cNvPr id="8" name="Imagen 7"/>
          <p:cNvPicPr>
            <a:picLocks noChangeAspect="1"/>
          </p:cNvPicPr>
          <p:nvPr/>
        </p:nvPicPr>
        <p:blipFill rotWithShape="1">
          <a:blip r:embed="rId4"/>
          <a:srcRect l="13798" t="27275" r="14861" b="25714"/>
          <a:stretch/>
        </p:blipFill>
        <p:spPr>
          <a:xfrm>
            <a:off x="3198419" y="1131432"/>
            <a:ext cx="5916157" cy="3118726"/>
          </a:xfrm>
          <a:prstGeom prst="rect">
            <a:avLst/>
          </a:prstGeom>
        </p:spPr>
      </p:pic>
      <p:pic>
        <p:nvPicPr>
          <p:cNvPr id="9" name="Imagen 8"/>
          <p:cNvPicPr>
            <a:picLocks noChangeAspect="1"/>
          </p:cNvPicPr>
          <p:nvPr/>
        </p:nvPicPr>
        <p:blipFill rotWithShape="1">
          <a:blip r:embed="rId5"/>
          <a:srcRect l="35547" t="24069" r="17354" b="32987"/>
          <a:stretch/>
        </p:blipFill>
        <p:spPr>
          <a:xfrm>
            <a:off x="8037208" y="3470609"/>
            <a:ext cx="3336516" cy="2433695"/>
          </a:xfrm>
          <a:prstGeom prst="rect">
            <a:avLst/>
          </a:prstGeom>
        </p:spPr>
      </p:pic>
    </p:spTree>
    <p:extLst>
      <p:ext uri="{BB962C8B-B14F-4D97-AF65-F5344CB8AC3E}">
        <p14:creationId xmlns:p14="http://schemas.microsoft.com/office/powerpoint/2010/main" val="110754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24512632"/>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C" sz="1800" b="1" kern="1200" dirty="0" smtClean="0">
                          <a:solidFill>
                            <a:schemeClr val="tx1"/>
                          </a:solidFill>
                          <a:effectLst/>
                          <a:latin typeface="+mn-lt"/>
                          <a:ea typeface="+mn-ea"/>
                          <a:cs typeface="+mn-cs"/>
                        </a:rPr>
                        <a:t>PRIMER CAMPEONATO INTERCOMERCIO 2022</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2" name="Imagen 1"/>
          <p:cNvPicPr>
            <a:picLocks noChangeAspect="1"/>
          </p:cNvPicPr>
          <p:nvPr/>
        </p:nvPicPr>
        <p:blipFill rotWithShape="1">
          <a:blip r:embed="rId3"/>
          <a:srcRect l="7148" t="19048" r="8211" b="28485"/>
          <a:stretch/>
        </p:blipFill>
        <p:spPr>
          <a:xfrm>
            <a:off x="2719449" y="959270"/>
            <a:ext cx="7065818" cy="3598223"/>
          </a:xfrm>
          <a:prstGeom prst="rect">
            <a:avLst/>
          </a:prstGeom>
        </p:spPr>
      </p:pic>
      <p:pic>
        <p:nvPicPr>
          <p:cNvPr id="3" name="Imagen 2"/>
          <p:cNvPicPr>
            <a:picLocks noChangeAspect="1"/>
          </p:cNvPicPr>
          <p:nvPr/>
        </p:nvPicPr>
        <p:blipFill rotWithShape="1">
          <a:blip r:embed="rId4"/>
          <a:srcRect l="25434" t="22857" r="9873" b="23463"/>
          <a:stretch/>
        </p:blipFill>
        <p:spPr>
          <a:xfrm>
            <a:off x="2092433" y="3872148"/>
            <a:ext cx="3488969" cy="2316018"/>
          </a:xfrm>
          <a:prstGeom prst="rect">
            <a:avLst/>
          </a:prstGeom>
        </p:spPr>
      </p:pic>
      <p:pic>
        <p:nvPicPr>
          <p:cNvPr id="8" name="Imagen 7"/>
          <p:cNvPicPr>
            <a:picLocks noChangeAspect="1"/>
          </p:cNvPicPr>
          <p:nvPr/>
        </p:nvPicPr>
        <p:blipFill rotWithShape="1">
          <a:blip r:embed="rId5"/>
          <a:srcRect l="12136" t="17489" r="8765" b="23290"/>
          <a:stretch/>
        </p:blipFill>
        <p:spPr>
          <a:xfrm>
            <a:off x="6569403" y="3778430"/>
            <a:ext cx="3888877" cy="2329240"/>
          </a:xfrm>
          <a:prstGeom prst="rect">
            <a:avLst/>
          </a:prstGeom>
        </p:spPr>
      </p:pic>
    </p:spTree>
    <p:extLst>
      <p:ext uri="{BB962C8B-B14F-4D97-AF65-F5344CB8AC3E}">
        <p14:creationId xmlns:p14="http://schemas.microsoft.com/office/powerpoint/2010/main" val="176439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480052463"/>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lvl="0" algn="ctr"/>
                      <a:r>
                        <a:rPr lang="es-EC" sz="1800" b="1" kern="1200" dirty="0" smtClean="0">
                          <a:solidFill>
                            <a:schemeClr val="tx1"/>
                          </a:solidFill>
                          <a:effectLst/>
                          <a:latin typeface="+mn-lt"/>
                          <a:ea typeface="+mn-ea"/>
                          <a:cs typeface="+mn-cs"/>
                        </a:rPr>
                        <a:t>Asesoría legal gratuita a los comerciantes de los CCP (Ruta de los derechos)</a:t>
                      </a:r>
                      <a:endParaRPr lang="es-ES" sz="1800" b="1" kern="1200" dirty="0">
                        <a:solidFill>
                          <a:schemeClr val="tx1"/>
                        </a:solidFill>
                        <a:effectLst/>
                        <a:latin typeface="+mn-lt"/>
                        <a:ea typeface="+mn-ea"/>
                        <a:cs typeface="+mn-cs"/>
                      </a:endParaRPr>
                    </a:p>
                  </a:txBody>
                  <a:tcPr marL="0" marR="0" marT="0" marB="0" anchor="ctr"/>
                </a:tc>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a:xfrm>
            <a:off x="3576847" y="1496290"/>
            <a:ext cx="4462748" cy="4370119"/>
          </a:xfrm>
          <a:prstGeom prst="rect">
            <a:avLst/>
          </a:prstGeom>
        </p:spPr>
      </p:pic>
    </p:spTree>
    <p:extLst>
      <p:ext uri="{BB962C8B-B14F-4D97-AF65-F5344CB8AC3E}">
        <p14:creationId xmlns:p14="http://schemas.microsoft.com/office/powerpoint/2010/main" val="2820657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454756636"/>
              </p:ext>
            </p:extLst>
          </p:nvPr>
        </p:nvGraphicFramePr>
        <p:xfrm>
          <a:off x="1013911" y="1131432"/>
          <a:ext cx="9721384" cy="4912374"/>
        </p:xfrm>
        <a:graphic>
          <a:graphicData uri="http://schemas.openxmlformats.org/drawingml/2006/table">
            <a:tbl>
              <a:tblPr firstRow="1" firstCol="1" lastRow="1" lastCol="1" bandRow="1" bandCol="1">
                <a:tableStyleId>{5C22544A-7EE6-4342-B048-85BDC9FD1C3A}</a:tableStyleId>
              </a:tblPr>
              <a:tblGrid>
                <a:gridCol w="2857214"/>
                <a:gridCol w="2424180"/>
                <a:gridCol w="4439990"/>
              </a:tblGrid>
              <a:tr h="335728">
                <a:tc>
                  <a:txBody>
                    <a:bodyPr/>
                    <a:lstStyle/>
                    <a:p>
                      <a:pPr marL="418465" algn="ctr">
                        <a:spcBef>
                          <a:spcPts val="630"/>
                        </a:spcBef>
                        <a:spcAft>
                          <a:spcPts val="0"/>
                        </a:spcAft>
                      </a:pPr>
                      <a:r>
                        <a:rPr lang="es-ES" sz="1400" dirty="0">
                          <a:solidFill>
                            <a:schemeClr val="tx1"/>
                          </a:solidFill>
                          <a:effectLst/>
                        </a:rPr>
                        <a:t>Producto</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7175" algn="ctr">
                        <a:spcBef>
                          <a:spcPts val="45"/>
                        </a:spcBef>
                        <a:spcAft>
                          <a:spcPts val="0"/>
                        </a:spcAft>
                      </a:pPr>
                      <a:r>
                        <a:rPr lang="es-ES" sz="1400" dirty="0">
                          <a:solidFill>
                            <a:schemeClr val="tx1"/>
                          </a:solidFill>
                          <a:effectLst/>
                        </a:rPr>
                        <a:t>Actividad a</a:t>
                      </a:r>
                    </a:p>
                    <a:p>
                      <a:pPr marL="203835" algn="ctr">
                        <a:lnSpc>
                          <a:spcPts val="1005"/>
                        </a:lnSpc>
                        <a:spcBef>
                          <a:spcPts val="85"/>
                        </a:spcBef>
                        <a:spcAft>
                          <a:spcPts val="0"/>
                        </a:spcAft>
                      </a:pPr>
                      <a:r>
                        <a:rPr lang="es-ES" sz="1400" dirty="0">
                          <a:solidFill>
                            <a:schemeClr val="tx1"/>
                          </a:solidFill>
                          <a:effectLst/>
                        </a:rPr>
                        <a:t>Desarrollarse</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4605" marR="4445" algn="ctr">
                        <a:spcBef>
                          <a:spcPts val="45"/>
                        </a:spcBef>
                        <a:spcAft>
                          <a:spcPts val="0"/>
                        </a:spcAft>
                      </a:pPr>
                      <a:r>
                        <a:rPr lang="es-ES" sz="1400" dirty="0" smtClean="0">
                          <a:solidFill>
                            <a:schemeClr val="tx1"/>
                          </a:solidFill>
                          <a:effectLst/>
                        </a:rPr>
                        <a:t>Eventos a desarrollarse en los Mercados, Ferias</a:t>
                      </a:r>
                      <a:r>
                        <a:rPr lang="es-ES" sz="1400" baseline="0" dirty="0" smtClean="0">
                          <a:solidFill>
                            <a:schemeClr val="tx1"/>
                          </a:solidFill>
                          <a:effectLst/>
                        </a:rPr>
                        <a:t> y Plataformas</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r h="4485654">
                <a:tc>
                  <a:txBody>
                    <a:bodyPr/>
                    <a:lstStyle/>
                    <a:p>
                      <a:pPr marL="13335" marR="635" algn="ctr">
                        <a:lnSpc>
                          <a:spcPct val="107000"/>
                        </a:lnSpc>
                        <a:spcBef>
                          <a:spcPts val="45"/>
                        </a:spcBef>
                        <a:spcAft>
                          <a:spcPts val="0"/>
                        </a:spcAft>
                      </a:pPr>
                      <a:r>
                        <a:rPr lang="es-ES" sz="1200" b="0" dirty="0">
                          <a:solidFill>
                            <a:schemeClr val="tx1"/>
                          </a:solidFill>
                          <a:effectLst/>
                        </a:rPr>
                        <a:t>PLAN</a:t>
                      </a:r>
                      <a:r>
                        <a:rPr lang="es-ES" sz="1200" b="0" spc="-120" dirty="0">
                          <a:solidFill>
                            <a:schemeClr val="tx1"/>
                          </a:solidFill>
                          <a:effectLst/>
                        </a:rPr>
                        <a:t> </a:t>
                      </a:r>
                      <a:r>
                        <a:rPr lang="es-ES" sz="1200" b="0" dirty="0">
                          <a:solidFill>
                            <a:schemeClr val="tx1"/>
                          </a:solidFill>
                          <a:effectLst/>
                        </a:rPr>
                        <a:t>DE</a:t>
                      </a:r>
                      <a:r>
                        <a:rPr lang="es-ES" sz="1200" b="0" spc="-115" dirty="0">
                          <a:solidFill>
                            <a:schemeClr val="tx1"/>
                          </a:solidFill>
                          <a:effectLst/>
                        </a:rPr>
                        <a:t> </a:t>
                      </a:r>
                      <a:r>
                        <a:rPr lang="es-ES" sz="1200" b="0" dirty="0">
                          <a:solidFill>
                            <a:schemeClr val="tx1"/>
                          </a:solidFill>
                          <a:effectLst/>
                        </a:rPr>
                        <a:t>PROMOCIÓN Y PUBLICIDAD DEL COMERCIO MUNICIPAL EN EL DMQ       IMPLEMENTADO</a:t>
                      </a:r>
                      <a:endParaRPr lang="es-E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25"/>
                        </a:spcBef>
                        <a:spcAft>
                          <a:spcPts val="0"/>
                        </a:spcAft>
                      </a:pPr>
                      <a:r>
                        <a:rPr lang="es-ES" sz="1200" b="0" dirty="0">
                          <a:solidFill>
                            <a:schemeClr val="tx1"/>
                          </a:solidFill>
                          <a:effectLst/>
                        </a:rPr>
                        <a:t> </a:t>
                      </a:r>
                    </a:p>
                  </a:txBody>
                  <a:tcPr marL="0" marR="0" marT="0" marB="0" anchor="ctr">
                    <a:solidFill>
                      <a:schemeClr val="accent1"/>
                    </a:solidFill>
                  </a:tcPr>
                </a:tc>
                <a:tc>
                  <a:txBody>
                    <a:bodyPr/>
                    <a:lstStyle/>
                    <a:p>
                      <a:pPr marL="33655" marR="21590" indent="-635" algn="ctr">
                        <a:lnSpc>
                          <a:spcPct val="107000"/>
                        </a:lnSpc>
                        <a:spcBef>
                          <a:spcPts val="45"/>
                        </a:spcBef>
                        <a:spcAft>
                          <a:spcPts val="0"/>
                        </a:spcAft>
                      </a:pPr>
                      <a:r>
                        <a:rPr lang="es-ES" sz="1200" b="0" dirty="0">
                          <a:solidFill>
                            <a:schemeClr val="tx1"/>
                          </a:solidFill>
                          <a:effectLst/>
                        </a:rPr>
                        <a:t>SERVICIO DE EVENTOS PROMOCIONALES Y CULTURALES PARA LOS MERCADOS DEL</a:t>
                      </a:r>
                    </a:p>
                    <a:p>
                      <a:pPr marL="18415" marR="7620" algn="ctr">
                        <a:lnSpc>
                          <a:spcPts val="970"/>
                        </a:lnSpc>
                        <a:spcAft>
                          <a:spcPts val="0"/>
                        </a:spcAft>
                      </a:pPr>
                      <a:r>
                        <a:rPr lang="es-ES" sz="1200" b="0" dirty="0">
                          <a:solidFill>
                            <a:schemeClr val="tx1"/>
                          </a:solidFill>
                          <a:effectLst/>
                        </a:rPr>
                        <a:t>DMQ</a:t>
                      </a:r>
                      <a:endParaRPr lang="es-E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solidFill>
                  </a:tcPr>
                </a:tc>
                <a:tc>
                  <a:txBody>
                    <a:bodyPr/>
                    <a:lstStyle/>
                    <a:p>
                      <a:pPr algn="ctr">
                        <a:spcAft>
                          <a:spcPts val="0"/>
                        </a:spcAft>
                      </a:pPr>
                      <a:r>
                        <a:rPr lang="es-ES" sz="1500" b="0" kern="1200" dirty="0" smtClean="0">
                          <a:solidFill>
                            <a:schemeClr val="tx1"/>
                          </a:solidFill>
                          <a:effectLst/>
                          <a:latin typeface="+mn-lt"/>
                          <a:ea typeface="+mn-ea"/>
                          <a:cs typeface="+mn-cs"/>
                        </a:rPr>
                        <a:t>Carnaval de Flores</a:t>
                      </a:r>
                    </a:p>
                    <a:p>
                      <a:pPr algn="ctr">
                        <a:spcAft>
                          <a:spcPts val="0"/>
                        </a:spcAft>
                      </a:pPr>
                      <a:r>
                        <a:rPr lang="es-ES" sz="1500" b="0" kern="1200" dirty="0" smtClean="0">
                          <a:solidFill>
                            <a:schemeClr val="tx1"/>
                          </a:solidFill>
                          <a:effectLst/>
                          <a:latin typeface="+mn-lt"/>
                          <a:ea typeface="+mn-ea"/>
                          <a:cs typeface="+mn-cs"/>
                        </a:rPr>
                        <a:t>Festival de la Fanesca </a:t>
                      </a:r>
                    </a:p>
                    <a:p>
                      <a:pPr algn="ctr">
                        <a:spcAft>
                          <a:spcPts val="0"/>
                        </a:spcAft>
                      </a:pPr>
                      <a:r>
                        <a:rPr lang="es-ES" sz="1500" b="0" kern="1200" dirty="0" smtClean="0">
                          <a:solidFill>
                            <a:schemeClr val="tx1"/>
                          </a:solidFill>
                          <a:effectLst/>
                          <a:latin typeface="+mn-lt"/>
                          <a:ea typeface="+mn-ea"/>
                          <a:cs typeface="+mn-cs"/>
                        </a:rPr>
                        <a:t>Festival de caldos, coladas sopas</a:t>
                      </a:r>
                    </a:p>
                    <a:p>
                      <a:pPr algn="ctr">
                        <a:spcAft>
                          <a:spcPts val="0"/>
                        </a:spcAft>
                      </a:pPr>
                      <a:r>
                        <a:rPr lang="es-ES" sz="1500" b="0" kern="1200" dirty="0" smtClean="0">
                          <a:solidFill>
                            <a:schemeClr val="tx1"/>
                          </a:solidFill>
                          <a:effectLst/>
                          <a:latin typeface="+mn-lt"/>
                          <a:ea typeface="+mn-ea"/>
                          <a:cs typeface="+mn-cs"/>
                        </a:rPr>
                        <a:t>Inauguración de obras intervenidas.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0" kern="1200" dirty="0" smtClean="0">
                          <a:solidFill>
                            <a:schemeClr val="tx1"/>
                          </a:solidFill>
                          <a:effectLst/>
                          <a:latin typeface="+mn-lt"/>
                          <a:ea typeface="+mn-ea"/>
                          <a:cs typeface="+mn-cs"/>
                        </a:rPr>
                        <a:t>Serenata a la madre </a:t>
                      </a:r>
                    </a:p>
                    <a:p>
                      <a:pPr algn="ctr">
                        <a:spcAft>
                          <a:spcPts val="0"/>
                        </a:spcAft>
                      </a:pPr>
                      <a:r>
                        <a:rPr lang="es-ES" sz="1500" b="0" kern="1200" dirty="0" smtClean="0">
                          <a:solidFill>
                            <a:schemeClr val="tx1"/>
                          </a:solidFill>
                          <a:effectLst/>
                          <a:latin typeface="+mn-lt"/>
                          <a:ea typeface="+mn-ea"/>
                          <a:cs typeface="+mn-cs"/>
                        </a:rPr>
                        <a:t>Festival del dulce</a:t>
                      </a:r>
                    </a:p>
                    <a:p>
                      <a:pPr algn="ctr">
                        <a:spcAft>
                          <a:spcPts val="0"/>
                        </a:spcAft>
                      </a:pPr>
                      <a:r>
                        <a:rPr lang="es-ES" sz="1500" b="0" kern="1200" dirty="0" smtClean="0">
                          <a:solidFill>
                            <a:schemeClr val="tx1"/>
                          </a:solidFill>
                          <a:effectLst/>
                          <a:latin typeface="+mn-lt"/>
                          <a:ea typeface="+mn-ea"/>
                          <a:cs typeface="+mn-cs"/>
                        </a:rPr>
                        <a:t>Inauguración de obras intervenidas. (Julio)</a:t>
                      </a:r>
                    </a:p>
                    <a:p>
                      <a:pPr algn="ctr">
                        <a:spcAft>
                          <a:spcPts val="0"/>
                        </a:spcAft>
                      </a:pPr>
                      <a:r>
                        <a:rPr lang="es-ES" sz="1500" b="0" kern="1200" dirty="0" smtClean="0">
                          <a:solidFill>
                            <a:schemeClr val="tx1"/>
                          </a:solidFill>
                          <a:effectLst/>
                          <a:latin typeface="+mn-lt"/>
                          <a:ea typeface="+mn-ea"/>
                          <a:cs typeface="+mn-cs"/>
                        </a:rPr>
                        <a:t>Las huecas los Mercados de Quito </a:t>
                      </a:r>
                    </a:p>
                    <a:p>
                      <a:pPr algn="ctr">
                        <a:spcAft>
                          <a:spcPts val="0"/>
                        </a:spcAft>
                      </a:pPr>
                      <a:r>
                        <a:rPr lang="es-ES" sz="1500" b="0" kern="1200" dirty="0" smtClean="0">
                          <a:solidFill>
                            <a:schemeClr val="tx1"/>
                          </a:solidFill>
                          <a:effectLst/>
                          <a:latin typeface="+mn-lt"/>
                          <a:ea typeface="+mn-ea"/>
                          <a:cs typeface="+mn-cs"/>
                        </a:rPr>
                        <a:t>Festival Danza folclórica</a:t>
                      </a:r>
                    </a:p>
                    <a:p>
                      <a:pPr algn="ctr">
                        <a:spcAft>
                          <a:spcPts val="0"/>
                        </a:spcAft>
                      </a:pPr>
                      <a:r>
                        <a:rPr lang="es-ES" sz="1500" b="0" kern="1200" dirty="0" smtClean="0">
                          <a:solidFill>
                            <a:schemeClr val="tx1"/>
                          </a:solidFill>
                          <a:effectLst/>
                          <a:latin typeface="+mn-lt"/>
                          <a:ea typeface="+mn-ea"/>
                          <a:cs typeface="+mn-cs"/>
                        </a:rPr>
                        <a:t>Festival de las Fritadas </a:t>
                      </a:r>
                    </a:p>
                    <a:p>
                      <a:pPr algn="ctr">
                        <a:spcAft>
                          <a:spcPts val="0"/>
                        </a:spcAft>
                      </a:pPr>
                      <a:r>
                        <a:rPr lang="es-ES" sz="1500" b="0" kern="1200" dirty="0" smtClean="0">
                          <a:solidFill>
                            <a:schemeClr val="tx1"/>
                          </a:solidFill>
                          <a:effectLst/>
                          <a:latin typeface="+mn-lt"/>
                          <a:ea typeface="+mn-ea"/>
                          <a:cs typeface="+mn-cs"/>
                        </a:rPr>
                        <a:t>Lonchera tradicional</a:t>
                      </a:r>
                    </a:p>
                    <a:p>
                      <a:pPr algn="ctr">
                        <a:spcAft>
                          <a:spcPts val="0"/>
                        </a:spcAft>
                      </a:pPr>
                      <a:r>
                        <a:rPr lang="es-ES" sz="1500" b="0" kern="1200" dirty="0" smtClean="0">
                          <a:solidFill>
                            <a:schemeClr val="tx1"/>
                          </a:solidFill>
                          <a:effectLst/>
                          <a:latin typeface="+mn-lt"/>
                          <a:ea typeface="+mn-ea"/>
                          <a:cs typeface="+mn-cs"/>
                        </a:rPr>
                        <a:t>Festival Mariscos </a:t>
                      </a:r>
                    </a:p>
                    <a:p>
                      <a:pPr algn="ctr">
                        <a:spcAft>
                          <a:spcPts val="0"/>
                        </a:spcAft>
                      </a:pPr>
                      <a:r>
                        <a:rPr lang="es-ES" sz="1500" b="0" kern="1200" dirty="0" smtClean="0">
                          <a:solidFill>
                            <a:schemeClr val="tx1"/>
                          </a:solidFill>
                          <a:effectLst/>
                          <a:latin typeface="+mn-lt"/>
                          <a:ea typeface="+mn-ea"/>
                          <a:cs typeface="+mn-cs"/>
                        </a:rPr>
                        <a:t>Inauguración de obras intervenidas.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0" kern="1200" dirty="0" smtClean="0">
                          <a:solidFill>
                            <a:schemeClr val="tx1"/>
                          </a:solidFill>
                          <a:effectLst/>
                          <a:latin typeface="+mn-lt"/>
                          <a:ea typeface="+mn-ea"/>
                          <a:cs typeface="+mn-cs"/>
                        </a:rPr>
                        <a:t>Expo Colada Morada y Guaguas de Pan 2022 </a:t>
                      </a:r>
                    </a:p>
                    <a:p>
                      <a:pPr algn="ctr">
                        <a:spcAft>
                          <a:spcPts val="0"/>
                        </a:spcAft>
                      </a:pPr>
                      <a:r>
                        <a:rPr lang="es-ES" sz="1500" b="0" kern="1200" dirty="0" smtClean="0">
                          <a:solidFill>
                            <a:schemeClr val="tx1"/>
                          </a:solidFill>
                          <a:effectLst/>
                          <a:latin typeface="+mn-lt"/>
                          <a:ea typeface="+mn-ea"/>
                          <a:cs typeface="+mn-cs"/>
                        </a:rPr>
                        <a:t>Los mercados saludan a Quito </a:t>
                      </a:r>
                    </a:p>
                    <a:p>
                      <a:pPr algn="ctr">
                        <a:spcAft>
                          <a:spcPts val="0"/>
                        </a:spcAft>
                      </a:pPr>
                      <a:r>
                        <a:rPr lang="es-ES" sz="1500" b="0" kern="1200" dirty="0" smtClean="0">
                          <a:solidFill>
                            <a:schemeClr val="tx1"/>
                          </a:solidFill>
                          <a:effectLst/>
                          <a:latin typeface="+mn-lt"/>
                          <a:ea typeface="+mn-ea"/>
                          <a:cs typeface="+mn-cs"/>
                        </a:rPr>
                        <a:t>Campeonato de 40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0" kern="1200" dirty="0" smtClean="0">
                          <a:solidFill>
                            <a:schemeClr val="tx1"/>
                          </a:solidFill>
                          <a:effectLst/>
                          <a:latin typeface="+mn-lt"/>
                          <a:ea typeface="+mn-ea"/>
                          <a:cs typeface="+mn-cs"/>
                        </a:rPr>
                        <a:t>Concurso de pesebres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0" kern="1200" dirty="0" smtClean="0">
                          <a:solidFill>
                            <a:schemeClr val="tx1"/>
                          </a:solidFill>
                          <a:effectLst/>
                          <a:latin typeface="+mn-lt"/>
                          <a:ea typeface="+mn-ea"/>
                          <a:cs typeface="+mn-cs"/>
                        </a:rPr>
                        <a:t>Ferias promocionales Mercados presentación de bandas</a:t>
                      </a:r>
                    </a:p>
                    <a:p>
                      <a:pPr algn="ctr">
                        <a:spcAft>
                          <a:spcPts val="0"/>
                        </a:spcAft>
                      </a:pPr>
                      <a:endParaRPr lang="es-E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solidFill>
                  </a:tcPr>
                </a:tc>
              </a:tr>
            </a:tbl>
          </a:graphicData>
        </a:graphic>
      </p:graphicFrame>
    </p:spTree>
    <p:extLst>
      <p:ext uri="{BB962C8B-B14F-4D97-AF65-F5344CB8AC3E}">
        <p14:creationId xmlns:p14="http://schemas.microsoft.com/office/powerpoint/2010/main" val="315768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37459819"/>
              </p:ext>
            </p:extLst>
          </p:nvPr>
        </p:nvGraphicFramePr>
        <p:xfrm>
          <a:off x="2214428" y="976885"/>
          <a:ext cx="9325043" cy="1212523"/>
        </p:xfrm>
        <a:graphic>
          <a:graphicData uri="http://schemas.openxmlformats.org/drawingml/2006/table">
            <a:tbl>
              <a:tblPr firstRow="1" firstCol="1" lastRow="1" lastCol="1" bandRow="1" bandCol="1">
                <a:tableStyleId>{5C22544A-7EE6-4342-B048-85BDC9FD1C3A}</a:tableStyleId>
              </a:tblPr>
              <a:tblGrid>
                <a:gridCol w="2740728"/>
                <a:gridCol w="6584315"/>
              </a:tblGrid>
              <a:tr h="1212523">
                <a:tc>
                  <a:txBody>
                    <a:bodyPr/>
                    <a:lstStyle/>
                    <a:p>
                      <a:pPr marL="70485" marR="57785" indent="-635" algn="ctr">
                        <a:lnSpc>
                          <a:spcPct val="107000"/>
                        </a:lnSpc>
                        <a:spcBef>
                          <a:spcPts val="45"/>
                        </a:spcBef>
                        <a:spcAft>
                          <a:spcPts val="0"/>
                        </a:spcAft>
                      </a:pPr>
                      <a:endParaRPr lang="es-ES" sz="1600" b="1" dirty="0" smtClean="0">
                        <a:solidFill>
                          <a:schemeClr val="tx1"/>
                        </a:solidFill>
                        <a:effectLst/>
                        <a:latin typeface="+mn-lt"/>
                      </a:endParaRPr>
                    </a:p>
                    <a:p>
                      <a:pPr marL="70485" marR="57785" indent="-635" algn="ctr">
                        <a:lnSpc>
                          <a:spcPct val="107000"/>
                        </a:lnSpc>
                        <a:spcBef>
                          <a:spcPts val="45"/>
                        </a:spcBef>
                        <a:spcAft>
                          <a:spcPts val="0"/>
                        </a:spcAft>
                      </a:pPr>
                      <a:r>
                        <a:rPr lang="es-ES" sz="1600" b="1" dirty="0" smtClean="0">
                          <a:solidFill>
                            <a:schemeClr val="tx1"/>
                          </a:solidFill>
                          <a:effectLst/>
                          <a:latin typeface="+mn-lt"/>
                        </a:rPr>
                        <a:t>CARNAVAL</a:t>
                      </a:r>
                      <a:r>
                        <a:rPr lang="es-ES" sz="1600" b="1" baseline="0" dirty="0" smtClean="0">
                          <a:solidFill>
                            <a:schemeClr val="tx1"/>
                          </a:solidFill>
                          <a:effectLst/>
                          <a:latin typeface="+mn-lt"/>
                        </a:rPr>
                        <a:t> DE LAS FLORES</a:t>
                      </a:r>
                    </a:p>
                    <a:p>
                      <a:pPr marL="70485" marR="57785" indent="-635" algn="ctr" defTabSz="914400" rtl="0" eaLnBrk="1" fontAlgn="auto" latinLnBrk="0" hangingPunct="1">
                        <a:lnSpc>
                          <a:spcPct val="107000"/>
                        </a:lnSpc>
                        <a:spcBef>
                          <a:spcPts val="45"/>
                        </a:spcBef>
                        <a:spcAft>
                          <a:spcPts val="0"/>
                        </a:spcAft>
                        <a:buClrTx/>
                        <a:buSzTx/>
                        <a:buFontTx/>
                        <a:buNone/>
                        <a:tabLst/>
                        <a:defRPr/>
                      </a:pPr>
                      <a:r>
                        <a:rPr lang="es-ES" sz="1600" b="1" dirty="0" smtClean="0">
                          <a:solidFill>
                            <a:schemeClr val="tx1"/>
                          </a:solidFill>
                          <a:effectLst/>
                          <a:latin typeface="+mn-lt"/>
                          <a:ea typeface="Times New Roman" panose="02020603050405020304" pitchFamily="18" charset="0"/>
                          <a:cs typeface="Times New Roman" panose="02020603050405020304" pitchFamily="18" charset="0"/>
                        </a:rPr>
                        <a:t>MERCADO</a:t>
                      </a:r>
                      <a:r>
                        <a:rPr lang="es-ES" sz="1600" b="1" baseline="0" dirty="0" smtClean="0">
                          <a:solidFill>
                            <a:schemeClr val="tx1"/>
                          </a:solidFill>
                          <a:effectLst/>
                          <a:latin typeface="+mn-lt"/>
                          <a:ea typeface="Times New Roman" panose="02020603050405020304" pitchFamily="18" charset="0"/>
                          <a:cs typeface="Times New Roman" panose="02020603050405020304" pitchFamily="18" charset="0"/>
                        </a:rPr>
                        <a:t> AMÉRICA</a:t>
                      </a:r>
                      <a:endParaRPr lang="es-ES" sz="1600" b="1" dirty="0" smtClean="0">
                        <a:solidFill>
                          <a:schemeClr val="tx1"/>
                        </a:solidFill>
                        <a:effectLst/>
                        <a:latin typeface="+mn-lt"/>
                        <a:ea typeface="Times New Roman" panose="02020603050405020304" pitchFamily="18" charset="0"/>
                        <a:cs typeface="Times New Roman" panose="02020603050405020304" pitchFamily="18" charset="0"/>
                      </a:endParaRPr>
                    </a:p>
                    <a:p>
                      <a:pPr marL="70485" marR="57785" indent="-635" algn="ctr" defTabSz="914400" rtl="0" eaLnBrk="1" fontAlgn="auto" latinLnBrk="0" hangingPunct="1">
                        <a:lnSpc>
                          <a:spcPct val="107000"/>
                        </a:lnSpc>
                        <a:spcBef>
                          <a:spcPts val="45"/>
                        </a:spcBef>
                        <a:spcAft>
                          <a:spcPts val="0"/>
                        </a:spcAft>
                        <a:buClrTx/>
                        <a:buSzTx/>
                        <a:buFontTx/>
                        <a:buNone/>
                        <a:tabLst/>
                        <a:defRPr/>
                      </a:pPr>
                      <a:r>
                        <a:rPr lang="es-ES" sz="1600" b="1" dirty="0" smtClean="0">
                          <a:solidFill>
                            <a:schemeClr val="tx1"/>
                          </a:solidFill>
                          <a:effectLst/>
                          <a:latin typeface="+mn-lt"/>
                        </a:rPr>
                        <a:t>18 de  Febrero</a:t>
                      </a:r>
                      <a:r>
                        <a:rPr lang="es-ES" sz="1600" b="1" baseline="0" dirty="0" smtClean="0">
                          <a:solidFill>
                            <a:schemeClr val="tx1"/>
                          </a:solidFill>
                          <a:effectLst/>
                          <a:latin typeface="+mn-lt"/>
                        </a:rPr>
                        <a:t> del 2022</a:t>
                      </a:r>
                    </a:p>
                  </a:txBody>
                  <a:tcPr marL="0" marR="0" marT="0" marB="0" anchor="ctr"/>
                </a:tc>
                <a:tc>
                  <a:txBody>
                    <a:bodyPr/>
                    <a:lstStyle/>
                    <a:p>
                      <a:pPr algn="just">
                        <a:spcAft>
                          <a:spcPts val="0"/>
                        </a:spcAft>
                      </a:pPr>
                      <a:r>
                        <a:rPr lang="es-ES" sz="1600" b="1" dirty="0">
                          <a:solidFill>
                            <a:schemeClr val="tx1"/>
                          </a:solidFill>
                          <a:effectLst/>
                          <a:latin typeface="+mn-lt"/>
                        </a:rPr>
                        <a:t> </a:t>
                      </a:r>
                      <a:r>
                        <a:rPr lang="es-ES" sz="1600" b="0" dirty="0" smtClean="0">
                          <a:solidFill>
                            <a:schemeClr val="bg1"/>
                          </a:solidFill>
                          <a:effectLst/>
                          <a:latin typeface="+mn-lt"/>
                        </a:rPr>
                        <a:t>El</a:t>
                      </a:r>
                      <a:r>
                        <a:rPr lang="es-ES" sz="1600" b="1" dirty="0" smtClean="0">
                          <a:solidFill>
                            <a:schemeClr val="tx1"/>
                          </a:solidFill>
                          <a:effectLst/>
                          <a:latin typeface="+mn-lt"/>
                        </a:rPr>
                        <a:t> </a:t>
                      </a:r>
                      <a:r>
                        <a:rPr lang="es-ES" sz="1600" b="0" i="0" kern="1200" dirty="0" smtClean="0">
                          <a:solidFill>
                            <a:schemeClr val="lt1"/>
                          </a:solidFill>
                          <a:effectLst/>
                          <a:latin typeface="+mn-lt"/>
                          <a:ea typeface="+mn-ea"/>
                          <a:cs typeface="+mn-cs"/>
                        </a:rPr>
                        <a:t>propósito del carnaval de las flores es dinamizar la economía de los mercados y cambiar la cultura del carnaval y promocionar nuevas formas para celebrar estas fiestas</a:t>
                      </a:r>
                      <a:endParaRPr lang="es-ES" sz="1600" b="1" dirty="0">
                        <a:solidFill>
                          <a:schemeClr val="tx1"/>
                        </a:solidFill>
                        <a:effectLst/>
                        <a:latin typeface="+mn-lt"/>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66003642"/>
              </p:ext>
            </p:extLst>
          </p:nvPr>
        </p:nvGraphicFramePr>
        <p:xfrm>
          <a:off x="2214427" y="156456"/>
          <a:ext cx="9389437" cy="785611"/>
        </p:xfrm>
        <a:graphic>
          <a:graphicData uri="http://schemas.openxmlformats.org/drawingml/2006/table">
            <a:tbl>
              <a:tblPr firstRow="1" firstCol="1" lastRow="1" lastCol="1" bandRow="1" bandCol="1">
                <a:tableStyleId>{5C22544A-7EE6-4342-B048-85BDC9FD1C3A}</a:tableStyleId>
              </a:tblPr>
              <a:tblGrid>
                <a:gridCol w="9389437"/>
              </a:tblGrid>
              <a:tr h="785611">
                <a:tc>
                  <a:txBody>
                    <a:bodyPr/>
                    <a:lstStyle/>
                    <a:p>
                      <a:pPr algn="ctr">
                        <a:spcBef>
                          <a:spcPts val="630"/>
                        </a:spcBef>
                        <a:spcAft>
                          <a:spcPts val="0"/>
                        </a:spcAft>
                      </a:pPr>
                      <a:r>
                        <a:rPr lang="es-ES" sz="1800" dirty="0" smtClean="0">
                          <a:solidFill>
                            <a:schemeClr val="tx1"/>
                          </a:solidFill>
                          <a:effectLst/>
                          <a:latin typeface="+mn-lt"/>
                          <a:ea typeface="+mn-ea"/>
                          <a:cs typeface="+mn-cs"/>
                        </a:rPr>
                        <a:t>EVENTOS</a:t>
                      </a:r>
                      <a:r>
                        <a:rPr lang="es-ES" sz="1800" baseline="0" dirty="0" smtClean="0">
                          <a:solidFill>
                            <a:schemeClr val="tx1"/>
                          </a:solidFill>
                          <a:effectLst/>
                          <a:latin typeface="+mn-lt"/>
                          <a:ea typeface="+mn-ea"/>
                          <a:cs typeface="+mn-cs"/>
                        </a:rPr>
                        <a:t> REALIZADOS </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8" name="Imagen 7" descr="F:\descarga (1).jpg"/>
          <p:cNvPicPr/>
          <p:nvPr/>
        </p:nvPicPr>
        <p:blipFill>
          <a:blip r:embed="rId3">
            <a:extLst>
              <a:ext uri="{28A0092B-C50C-407E-A947-70E740481C1C}">
                <a14:useLocalDpi xmlns:a14="http://schemas.microsoft.com/office/drawing/2010/main" val="0"/>
              </a:ext>
            </a:extLst>
          </a:blip>
          <a:srcRect/>
          <a:stretch>
            <a:fillRect/>
          </a:stretch>
        </p:blipFill>
        <p:spPr bwMode="auto">
          <a:xfrm>
            <a:off x="2511548" y="2306096"/>
            <a:ext cx="3193626" cy="2091596"/>
          </a:xfrm>
          <a:prstGeom prst="rect">
            <a:avLst/>
          </a:prstGeom>
          <a:noFill/>
          <a:ln>
            <a:noFill/>
          </a:ln>
        </p:spPr>
      </p:pic>
      <p:pic>
        <p:nvPicPr>
          <p:cNvPr id="9" name="Imagen 8" descr="F:\descarga (3).jpg"/>
          <p:cNvPicPr/>
          <p:nvPr/>
        </p:nvPicPr>
        <p:blipFill>
          <a:blip r:embed="rId4">
            <a:extLst>
              <a:ext uri="{28A0092B-C50C-407E-A947-70E740481C1C}">
                <a14:useLocalDpi xmlns:a14="http://schemas.microsoft.com/office/drawing/2010/main" val="0"/>
              </a:ext>
            </a:extLst>
          </a:blip>
          <a:srcRect/>
          <a:stretch>
            <a:fillRect/>
          </a:stretch>
        </p:blipFill>
        <p:spPr bwMode="auto">
          <a:xfrm>
            <a:off x="6956599" y="2310036"/>
            <a:ext cx="3227070" cy="2091596"/>
          </a:xfrm>
          <a:prstGeom prst="rect">
            <a:avLst/>
          </a:prstGeom>
          <a:noFill/>
          <a:ln>
            <a:noFill/>
          </a:ln>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15" y="4516995"/>
            <a:ext cx="3425446" cy="1900497"/>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0907" y="4667143"/>
            <a:ext cx="3291733" cy="1849536"/>
          </a:xfrm>
          <a:prstGeom prst="rect">
            <a:avLst/>
          </a:prstGeom>
        </p:spPr>
      </p:pic>
    </p:spTree>
    <p:extLst>
      <p:ext uri="{BB962C8B-B14F-4D97-AF65-F5344CB8AC3E}">
        <p14:creationId xmlns:p14="http://schemas.microsoft.com/office/powerpoint/2010/main" val="300770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1546799903"/>
              </p:ext>
            </p:extLst>
          </p:nvPr>
        </p:nvGraphicFramePr>
        <p:xfrm>
          <a:off x="2201549" y="925370"/>
          <a:ext cx="9672771" cy="1304608"/>
        </p:xfrm>
        <a:graphic>
          <a:graphicData uri="http://schemas.openxmlformats.org/drawingml/2006/table">
            <a:tbl>
              <a:tblPr firstRow="1" firstCol="1" lastRow="1" lastCol="1" bandRow="1" bandCol="1">
                <a:tableStyleId>{5C22544A-7EE6-4342-B048-85BDC9FD1C3A}</a:tableStyleId>
              </a:tblPr>
              <a:tblGrid>
                <a:gridCol w="2842929"/>
                <a:gridCol w="6829842"/>
              </a:tblGrid>
              <a:tr h="1086925">
                <a:tc>
                  <a:txBody>
                    <a:bodyPr/>
                    <a:lstStyle/>
                    <a:p>
                      <a:pPr marL="70485" marR="57785" indent="-635" algn="ctr">
                        <a:lnSpc>
                          <a:spcPct val="107000"/>
                        </a:lnSpc>
                        <a:spcBef>
                          <a:spcPts val="45"/>
                        </a:spcBef>
                        <a:spcAft>
                          <a:spcPts val="0"/>
                        </a:spcAft>
                      </a:pPr>
                      <a:endParaRPr lang="es-ES" sz="1600" b="1" dirty="0" smtClean="0">
                        <a:solidFill>
                          <a:schemeClr val="tx1"/>
                        </a:solidFill>
                        <a:effectLst/>
                        <a:latin typeface="+mn-lt"/>
                      </a:endParaRPr>
                    </a:p>
                    <a:p>
                      <a:pPr marL="70485" marR="57785" indent="-635" algn="ctr">
                        <a:lnSpc>
                          <a:spcPct val="107000"/>
                        </a:lnSpc>
                        <a:spcBef>
                          <a:spcPts val="45"/>
                        </a:spcBef>
                        <a:spcAft>
                          <a:spcPts val="0"/>
                        </a:spcAft>
                      </a:pPr>
                      <a:r>
                        <a:rPr lang="es-ES" sz="1600" b="1" dirty="0" smtClean="0">
                          <a:solidFill>
                            <a:schemeClr val="tx1"/>
                          </a:solidFill>
                          <a:effectLst/>
                          <a:latin typeface="+mn-lt"/>
                        </a:rPr>
                        <a:t>Festival de la Fanesca </a:t>
                      </a:r>
                    </a:p>
                    <a:p>
                      <a:pPr marL="70485" marR="57785" indent="-635" algn="ctr">
                        <a:lnSpc>
                          <a:spcPct val="107000"/>
                        </a:lnSpc>
                        <a:spcBef>
                          <a:spcPts val="45"/>
                        </a:spcBef>
                        <a:spcAft>
                          <a:spcPts val="0"/>
                        </a:spcAft>
                      </a:pPr>
                      <a:r>
                        <a:rPr lang="es-ES" sz="1600" b="1" dirty="0" smtClean="0">
                          <a:solidFill>
                            <a:schemeClr val="tx1"/>
                          </a:solidFill>
                          <a:effectLst/>
                          <a:latin typeface="+mn-lt"/>
                          <a:ea typeface="Times New Roman" panose="02020603050405020304" pitchFamily="18" charset="0"/>
                          <a:cs typeface="Times New Roman" panose="02020603050405020304" pitchFamily="18" charset="0"/>
                        </a:rPr>
                        <a:t>Mercado Iñaquito (La</a:t>
                      </a:r>
                      <a:r>
                        <a:rPr lang="es-ES" sz="1600" b="1" baseline="0" dirty="0" smtClean="0">
                          <a:solidFill>
                            <a:schemeClr val="tx1"/>
                          </a:solidFill>
                          <a:effectLst/>
                          <a:latin typeface="+mn-lt"/>
                          <a:ea typeface="Times New Roman" panose="02020603050405020304" pitchFamily="18" charset="0"/>
                          <a:cs typeface="Times New Roman" panose="02020603050405020304" pitchFamily="18" charset="0"/>
                        </a:rPr>
                        <a:t> Carolina)</a:t>
                      </a:r>
                    </a:p>
                    <a:p>
                      <a:pPr marL="70485" marR="57785" indent="-635" algn="ctr" defTabSz="914400" rtl="0" eaLnBrk="1" fontAlgn="auto" latinLnBrk="0" hangingPunct="1">
                        <a:lnSpc>
                          <a:spcPct val="107000"/>
                        </a:lnSpc>
                        <a:spcBef>
                          <a:spcPts val="45"/>
                        </a:spcBef>
                        <a:spcAft>
                          <a:spcPts val="0"/>
                        </a:spcAft>
                        <a:buClrTx/>
                        <a:buSzTx/>
                        <a:buFontTx/>
                        <a:buNone/>
                        <a:tabLst/>
                        <a:defRPr/>
                      </a:pPr>
                      <a:r>
                        <a:rPr lang="es-ES" sz="1600" b="1" dirty="0" smtClean="0">
                          <a:solidFill>
                            <a:schemeClr val="tx1"/>
                          </a:solidFill>
                          <a:effectLst/>
                          <a:latin typeface="+mn-lt"/>
                        </a:rPr>
                        <a:t>07 de Abril</a:t>
                      </a:r>
                      <a:r>
                        <a:rPr lang="es-ES" sz="1600" b="1" baseline="0" dirty="0" smtClean="0">
                          <a:solidFill>
                            <a:schemeClr val="tx1"/>
                          </a:solidFill>
                          <a:effectLst/>
                          <a:latin typeface="+mn-lt"/>
                        </a:rPr>
                        <a:t> del 2022</a:t>
                      </a:r>
                      <a:endParaRPr lang="es-ES" sz="1600" b="1" dirty="0" smtClean="0">
                        <a:solidFill>
                          <a:schemeClr val="tx1"/>
                        </a:solidFill>
                        <a:effectLst/>
                        <a:latin typeface="+mn-lt"/>
                        <a:ea typeface="Times New Roman" panose="02020603050405020304" pitchFamily="18" charset="0"/>
                        <a:cs typeface="Times New Roman" panose="02020603050405020304" pitchFamily="18" charset="0"/>
                      </a:endParaRPr>
                    </a:p>
                    <a:p>
                      <a:pPr marL="70485" marR="57785" indent="-635" algn="ctr">
                        <a:lnSpc>
                          <a:spcPct val="107000"/>
                        </a:lnSpc>
                        <a:spcBef>
                          <a:spcPts val="45"/>
                        </a:spcBef>
                        <a:spcAft>
                          <a:spcPts val="0"/>
                        </a:spcAft>
                      </a:pPr>
                      <a:endParaRPr lang="es-ES" sz="1600" b="1" baseline="0" dirty="0" smtClean="0">
                        <a:solidFill>
                          <a:schemeClr val="tx1"/>
                        </a:solidFill>
                        <a:effectLst/>
                        <a:latin typeface="+mn-lt"/>
                      </a:endParaRPr>
                    </a:p>
                  </a:txBody>
                  <a:tcPr marL="0" marR="0" marT="0" marB="0" anchor="ctr"/>
                </a:tc>
                <a:tc>
                  <a:txBody>
                    <a:bodyPr/>
                    <a:lstStyle/>
                    <a:p>
                      <a:pPr algn="just">
                        <a:spcAft>
                          <a:spcPts val="0"/>
                        </a:spcAft>
                      </a:pPr>
                      <a:r>
                        <a:rPr lang="es-ES" sz="1600" b="1" dirty="0">
                          <a:solidFill>
                            <a:schemeClr val="tx1"/>
                          </a:solidFill>
                          <a:effectLst/>
                          <a:latin typeface="+mn-lt"/>
                        </a:rPr>
                        <a:t> </a:t>
                      </a:r>
                      <a:r>
                        <a:rPr lang="es-ES" sz="1600" b="0" i="0" kern="1200" dirty="0" smtClean="0">
                          <a:solidFill>
                            <a:schemeClr val="lt1"/>
                          </a:solidFill>
                          <a:effectLst/>
                          <a:latin typeface="+mn-lt"/>
                          <a:ea typeface="+mn-ea"/>
                          <a:cs typeface="+mn-cs"/>
                        </a:rPr>
                        <a:t>El objetivo de este festival es rescatar las tradiciones culinarias de los quiteños; además, reactivar la economía de los mercados que fueron los principales perjudicados en la pandemia.</a:t>
                      </a:r>
                      <a:r>
                        <a:rPr lang="es-ES" sz="1600" b="1" dirty="0">
                          <a:solidFill>
                            <a:schemeClr val="tx1"/>
                          </a:solidFill>
                          <a:effectLst/>
                          <a:latin typeface="+mn-lt"/>
                        </a:rPr>
                        <a:t> </a:t>
                      </a:r>
                      <a:r>
                        <a:rPr lang="es-ES" sz="1600" b="0" dirty="0" smtClean="0">
                          <a:solidFill>
                            <a:schemeClr val="bg1"/>
                          </a:solidFill>
                          <a:effectLst/>
                          <a:latin typeface="+mn-lt"/>
                        </a:rPr>
                        <a:t>Adicionalmente</a:t>
                      </a:r>
                      <a:r>
                        <a:rPr lang="es-ES" sz="1600" b="0" baseline="0" dirty="0" smtClean="0">
                          <a:solidFill>
                            <a:schemeClr val="bg1"/>
                          </a:solidFill>
                          <a:effectLst/>
                          <a:latin typeface="+mn-lt"/>
                        </a:rPr>
                        <a:t> se realizó la cobertura con varios medios de comunicación.</a:t>
                      </a:r>
                      <a:endParaRPr lang="es-ES" sz="1600" b="0" dirty="0">
                        <a:solidFill>
                          <a:schemeClr val="bg1"/>
                        </a:solidFill>
                        <a:effectLst/>
                        <a:latin typeface="+mn-lt"/>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814605136"/>
              </p:ext>
            </p:extLst>
          </p:nvPr>
        </p:nvGraphicFramePr>
        <p:xfrm>
          <a:off x="2214427" y="156456"/>
          <a:ext cx="9621257" cy="785611"/>
        </p:xfrm>
        <a:graphic>
          <a:graphicData uri="http://schemas.openxmlformats.org/drawingml/2006/table">
            <a:tbl>
              <a:tblPr firstRow="1" firstCol="1" lastRow="1" lastCol="1" bandRow="1" bandCol="1">
                <a:tableStyleId>{5C22544A-7EE6-4342-B048-85BDC9FD1C3A}</a:tableStyleId>
              </a:tblPr>
              <a:tblGrid>
                <a:gridCol w="9621257"/>
              </a:tblGrid>
              <a:tr h="785611">
                <a:tc>
                  <a:txBody>
                    <a:bodyPr/>
                    <a:lstStyle/>
                    <a:p>
                      <a:pPr algn="ctr">
                        <a:spcBef>
                          <a:spcPts val="630"/>
                        </a:spcBef>
                        <a:spcAft>
                          <a:spcPts val="0"/>
                        </a:spcAft>
                      </a:pPr>
                      <a:r>
                        <a:rPr lang="es-ES" sz="1800" dirty="0" smtClean="0">
                          <a:solidFill>
                            <a:schemeClr val="tx1"/>
                          </a:solidFill>
                          <a:effectLst/>
                          <a:latin typeface="+mn-lt"/>
                          <a:ea typeface="+mn-ea"/>
                          <a:cs typeface="+mn-cs"/>
                        </a:rPr>
                        <a:t>EVENTOS</a:t>
                      </a:r>
                      <a:r>
                        <a:rPr lang="es-ES" sz="1800" baseline="0" dirty="0" smtClean="0">
                          <a:solidFill>
                            <a:schemeClr val="tx1"/>
                          </a:solidFill>
                          <a:effectLst/>
                          <a:latin typeface="+mn-lt"/>
                          <a:ea typeface="+mn-ea"/>
                          <a:cs typeface="+mn-cs"/>
                        </a:rPr>
                        <a:t> REALIZADOS </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85" y="2313116"/>
            <a:ext cx="2904019" cy="2178015"/>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7499" y="2326737"/>
            <a:ext cx="2867696" cy="2150772"/>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3490" y="2326737"/>
            <a:ext cx="4636394" cy="228374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29" y="4757991"/>
            <a:ext cx="4457104" cy="2005697"/>
          </a:xfrm>
          <a:prstGeom prst="rect">
            <a:avLst/>
          </a:prstGeom>
        </p:spPr>
      </p:pic>
      <p:pic>
        <p:nvPicPr>
          <p:cNvPr id="10" name="Marcador de contenido 7"/>
          <p:cNvPicPr>
            <a:picLocks noGrp="1" noChangeAspect="1"/>
          </p:cNvPicPr>
          <p:nvPr>
            <p:ph sz="half" idx="4294967295"/>
          </p:nvPr>
        </p:nvPicPr>
        <p:blipFill>
          <a:blip r:embed="rId7"/>
          <a:stretch>
            <a:fillRect/>
          </a:stretch>
        </p:blipFill>
        <p:spPr>
          <a:xfrm>
            <a:off x="5602208" y="4687648"/>
            <a:ext cx="2191699" cy="2146381"/>
          </a:xfrm>
          <a:prstGeom prst="rect">
            <a:avLst/>
          </a:prstGeom>
        </p:spPr>
      </p:pic>
    </p:spTree>
    <p:extLst>
      <p:ext uri="{BB962C8B-B14F-4D97-AF65-F5344CB8AC3E}">
        <p14:creationId xmlns:p14="http://schemas.microsoft.com/office/powerpoint/2010/main" val="142693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3432169023"/>
              </p:ext>
            </p:extLst>
          </p:nvPr>
        </p:nvGraphicFramePr>
        <p:xfrm>
          <a:off x="2214428" y="927280"/>
          <a:ext cx="9040969" cy="772731"/>
        </p:xfrm>
        <a:graphic>
          <a:graphicData uri="http://schemas.openxmlformats.org/drawingml/2006/table">
            <a:tbl>
              <a:tblPr firstRow="1" firstCol="1" lastRow="1" lastCol="1" bandRow="1" bandCol="1">
                <a:tableStyleId>{5C22544A-7EE6-4342-B048-85BDC9FD1C3A}</a:tableStyleId>
              </a:tblPr>
              <a:tblGrid>
                <a:gridCol w="9040969"/>
              </a:tblGrid>
              <a:tr h="772731">
                <a:tc>
                  <a:txBody>
                    <a:bodyPr/>
                    <a:lstStyle/>
                    <a:p>
                      <a:pPr algn="just">
                        <a:spcAft>
                          <a:spcPts val="0"/>
                        </a:spcAft>
                      </a:pPr>
                      <a:r>
                        <a:rPr lang="es-ES" sz="1400" b="0" dirty="0" smtClean="0">
                          <a:solidFill>
                            <a:schemeClr val="tx1"/>
                          </a:solidFill>
                          <a:effectLst/>
                          <a:latin typeface="+mn-lt"/>
                          <a:ea typeface="Times New Roman" panose="02020603050405020304" pitchFamily="18" charset="0"/>
                          <a:cs typeface="Times New Roman" panose="02020603050405020304" pitchFamily="18" charset="0"/>
                        </a:rPr>
                        <a:t>D</a:t>
                      </a:r>
                      <a:r>
                        <a:rPr lang="es-ES" sz="1400" b="0" baseline="0" dirty="0" smtClean="0">
                          <a:solidFill>
                            <a:schemeClr val="tx1"/>
                          </a:solidFill>
                          <a:effectLst/>
                          <a:latin typeface="+mn-lt"/>
                          <a:ea typeface="Times New Roman" panose="02020603050405020304" pitchFamily="18" charset="0"/>
                          <a:cs typeface="Times New Roman" panose="02020603050405020304" pitchFamily="18" charset="0"/>
                        </a:rPr>
                        <a:t>e manera permanente la Agencia de Coordinación Distrital del Comercio a través de la Dirección de Mercados, Ferias y Plataformas, se realizan mingas en los Mercados, Ferias del DMQ, </a:t>
                      </a:r>
                      <a:r>
                        <a:rPr lang="es-ES" sz="1400" b="0" i="0" kern="1200" dirty="0" smtClean="0">
                          <a:solidFill>
                            <a:schemeClr val="tx1"/>
                          </a:solidFill>
                          <a:effectLst/>
                          <a:latin typeface="+mn-lt"/>
                          <a:ea typeface="+mn-ea"/>
                          <a:cs typeface="+mn-cs"/>
                        </a:rPr>
                        <a:t>esta iniciativa pretende promover la visita y consumo en los mercados de la capital.</a:t>
                      </a:r>
                      <a:endParaRPr lang="es-ES" sz="1400" b="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402879849"/>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400" dirty="0" smtClean="0">
                          <a:solidFill>
                            <a:schemeClr val="tx1"/>
                          </a:solidFill>
                          <a:effectLst/>
                          <a:latin typeface="+mn-lt"/>
                          <a:ea typeface="+mn-ea"/>
                          <a:cs typeface="+mn-cs"/>
                        </a:rPr>
                        <a:t>MINGAS</a:t>
                      </a:r>
                      <a:r>
                        <a:rPr lang="es-ES" sz="1400" baseline="0" dirty="0" smtClean="0">
                          <a:solidFill>
                            <a:schemeClr val="tx1"/>
                          </a:solidFill>
                          <a:effectLst/>
                          <a:latin typeface="+mn-lt"/>
                          <a:ea typeface="+mn-ea"/>
                          <a:cs typeface="+mn-cs"/>
                        </a:rPr>
                        <a:t> EN LOS DIFERENTES MERCADOS</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1" y="1880316"/>
            <a:ext cx="3496614" cy="3496614"/>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346" y="1880316"/>
            <a:ext cx="2580336" cy="3440448"/>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294" y="1880317"/>
            <a:ext cx="3323352" cy="2136084"/>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971" y="4016401"/>
            <a:ext cx="2850524" cy="2137893"/>
          </a:xfrm>
          <a:prstGeom prst="rect">
            <a:avLst/>
          </a:prstGeom>
        </p:spPr>
      </p:pic>
    </p:spTree>
    <p:extLst>
      <p:ext uri="{BB962C8B-B14F-4D97-AF65-F5344CB8AC3E}">
        <p14:creationId xmlns:p14="http://schemas.microsoft.com/office/powerpoint/2010/main" val="229616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3529088139"/>
              </p:ext>
            </p:extLst>
          </p:nvPr>
        </p:nvGraphicFramePr>
        <p:xfrm>
          <a:off x="2214428" y="927280"/>
          <a:ext cx="9040969" cy="772731"/>
        </p:xfrm>
        <a:graphic>
          <a:graphicData uri="http://schemas.openxmlformats.org/drawingml/2006/table">
            <a:tbl>
              <a:tblPr firstRow="1" firstCol="1" lastRow="1" lastCol="1" bandRow="1" bandCol="1">
                <a:tableStyleId>{5C22544A-7EE6-4342-B048-85BDC9FD1C3A}</a:tableStyleId>
              </a:tblPr>
              <a:tblGrid>
                <a:gridCol w="9040969"/>
              </a:tblGrid>
              <a:tr h="772731">
                <a:tc>
                  <a:txBody>
                    <a:bodyPr/>
                    <a:lstStyle/>
                    <a:p>
                      <a:pPr algn="just">
                        <a:spcAft>
                          <a:spcPts val="0"/>
                        </a:spcAft>
                      </a:pPr>
                      <a:r>
                        <a:rPr lang="es-ES" sz="1400" b="0" baseline="0" dirty="0" smtClean="0">
                          <a:solidFill>
                            <a:schemeClr val="tx1"/>
                          </a:solidFill>
                          <a:effectLst/>
                          <a:latin typeface="+mn-lt"/>
                          <a:ea typeface="Times New Roman" panose="02020603050405020304" pitchFamily="18" charset="0"/>
                          <a:cs typeface="Times New Roman" panose="02020603050405020304" pitchFamily="18" charset="0"/>
                        </a:rPr>
                        <a:t>La Agencia de Coordinación Distrital del Comercio en coordinación con varis instancias Municipales, se realizan operativos en los alrededores de los Mercados y Ferias del DMQ, </a:t>
                      </a:r>
                      <a:r>
                        <a:rPr lang="es-ES" sz="1400" b="0" i="0" kern="1200" dirty="0" smtClean="0">
                          <a:solidFill>
                            <a:schemeClr val="tx1"/>
                          </a:solidFill>
                          <a:effectLst/>
                          <a:latin typeface="+mn-lt"/>
                          <a:ea typeface="+mn-ea"/>
                          <a:cs typeface="+mn-cs"/>
                        </a:rPr>
                        <a:t>con la finalidad de recuperar</a:t>
                      </a:r>
                      <a:r>
                        <a:rPr lang="es-ES" sz="1400" b="0" i="0" kern="1200" baseline="0" dirty="0" smtClean="0">
                          <a:solidFill>
                            <a:schemeClr val="tx1"/>
                          </a:solidFill>
                          <a:effectLst/>
                          <a:latin typeface="+mn-lt"/>
                          <a:ea typeface="+mn-ea"/>
                          <a:cs typeface="+mn-cs"/>
                        </a:rPr>
                        <a:t> los espacio públicos ,</a:t>
                      </a:r>
                      <a:endParaRPr lang="es-ES" sz="1400" b="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220363086"/>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400" dirty="0" smtClean="0">
                          <a:solidFill>
                            <a:schemeClr val="tx1"/>
                          </a:solidFill>
                          <a:effectLst/>
                          <a:latin typeface="+mn-lt"/>
                          <a:ea typeface="+mn-ea"/>
                          <a:cs typeface="+mn-cs"/>
                        </a:rPr>
                        <a:t>OPERATIVOS EN  LOS MERCADOS </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b="22028"/>
          <a:stretch/>
        </p:blipFill>
        <p:spPr>
          <a:xfrm>
            <a:off x="2462842" y="1999310"/>
            <a:ext cx="3387142" cy="2067668"/>
          </a:xfrm>
          <a:prstGeom prst="rect">
            <a:avLst/>
          </a:prstGeom>
        </p:spPr>
      </p:pic>
      <p:pic>
        <p:nvPicPr>
          <p:cNvPr id="13" name="Imagen 12"/>
          <p:cNvPicPr>
            <a:picLocks noChangeAspect="1"/>
          </p:cNvPicPr>
          <p:nvPr/>
        </p:nvPicPr>
        <p:blipFill rotWithShape="1">
          <a:blip r:embed="rId4">
            <a:extLst>
              <a:ext uri="{28A0092B-C50C-407E-A947-70E740481C1C}">
                <a14:useLocalDpi xmlns:a14="http://schemas.microsoft.com/office/drawing/2010/main" val="0"/>
              </a:ext>
            </a:extLst>
          </a:blip>
          <a:srcRect l="23200" r="21049" b="12394"/>
          <a:stretch/>
        </p:blipFill>
        <p:spPr>
          <a:xfrm>
            <a:off x="6890130" y="1794153"/>
            <a:ext cx="3554705" cy="2715296"/>
          </a:xfrm>
          <a:prstGeom prst="rect">
            <a:avLst/>
          </a:prstGeom>
        </p:spPr>
      </p:pic>
      <p:pic>
        <p:nvPicPr>
          <p:cNvPr id="14" name="Imagen 13"/>
          <p:cNvPicPr>
            <a:picLocks noChangeAspect="1"/>
          </p:cNvPicPr>
          <p:nvPr/>
        </p:nvPicPr>
        <p:blipFill rotWithShape="1">
          <a:blip r:embed="rId5">
            <a:extLst>
              <a:ext uri="{28A0092B-C50C-407E-A947-70E740481C1C}">
                <a14:useLocalDpi xmlns:a14="http://schemas.microsoft.com/office/drawing/2010/main" val="0"/>
              </a:ext>
            </a:extLst>
          </a:blip>
          <a:srcRect l="27836" r="9344" b="47042"/>
          <a:stretch/>
        </p:blipFill>
        <p:spPr>
          <a:xfrm>
            <a:off x="3158835" y="4290128"/>
            <a:ext cx="3582765" cy="2265219"/>
          </a:xfrm>
          <a:prstGeom prst="rect">
            <a:avLst/>
          </a:prstGeom>
        </p:spPr>
      </p:pic>
    </p:spTree>
    <p:extLst>
      <p:ext uri="{BB962C8B-B14F-4D97-AF65-F5344CB8AC3E}">
        <p14:creationId xmlns:p14="http://schemas.microsoft.com/office/powerpoint/2010/main" val="249528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2867190483"/>
              </p:ext>
            </p:extLst>
          </p:nvPr>
        </p:nvGraphicFramePr>
        <p:xfrm>
          <a:off x="2214428" y="927280"/>
          <a:ext cx="9040969" cy="1249250"/>
        </p:xfrm>
        <a:graphic>
          <a:graphicData uri="http://schemas.openxmlformats.org/drawingml/2006/table">
            <a:tbl>
              <a:tblPr firstRow="1" firstCol="1" lastRow="1" lastCol="1" bandRow="1" bandCol="1">
                <a:tableStyleId>{5C22544A-7EE6-4342-B048-85BDC9FD1C3A}</a:tableStyleId>
              </a:tblPr>
              <a:tblGrid>
                <a:gridCol w="9040969"/>
              </a:tblGrid>
              <a:tr h="1249250">
                <a:tc>
                  <a:txBody>
                    <a:bodyPr/>
                    <a:lstStyle/>
                    <a:p>
                      <a:r>
                        <a:rPr lang="es-ES" sz="1600" b="0" i="0" kern="1200" dirty="0" smtClean="0">
                          <a:solidFill>
                            <a:schemeClr val="lt1"/>
                          </a:solidFill>
                          <a:effectLst/>
                          <a:latin typeface="+mn-lt"/>
                          <a:ea typeface="+mn-ea"/>
                          <a:cs typeface="+mn-cs"/>
                        </a:rPr>
                        <a:t>S</a:t>
                      </a:r>
                      <a:r>
                        <a:rPr lang="es-ES" sz="1600" b="0" i="0" kern="1200" baseline="0" dirty="0" smtClean="0">
                          <a:solidFill>
                            <a:schemeClr val="lt1"/>
                          </a:solidFill>
                          <a:effectLst/>
                          <a:latin typeface="+mn-lt"/>
                          <a:ea typeface="+mn-ea"/>
                          <a:cs typeface="+mn-cs"/>
                        </a:rPr>
                        <a:t>e han realizado varias mesas de trabajo con las </a:t>
                      </a:r>
                      <a:r>
                        <a:rPr lang="es-ES" sz="1600" b="0" i="0" kern="1200" dirty="0" smtClean="0">
                          <a:solidFill>
                            <a:schemeClr val="lt1"/>
                          </a:solidFill>
                          <a:effectLst/>
                          <a:latin typeface="+mn-lt"/>
                          <a:ea typeface="+mn-ea"/>
                          <a:cs typeface="+mn-cs"/>
                        </a:rPr>
                        <a:t>diferentes asociaciones de comerciantes para plasmar las iniciativas de</a:t>
                      </a:r>
                      <a:r>
                        <a:rPr lang="es-ES" sz="1600" b="0" i="0" kern="1200" baseline="0" dirty="0" smtClean="0">
                          <a:solidFill>
                            <a:schemeClr val="lt1"/>
                          </a:solidFill>
                          <a:effectLst/>
                          <a:latin typeface="+mn-lt"/>
                          <a:ea typeface="+mn-ea"/>
                          <a:cs typeface="+mn-cs"/>
                        </a:rPr>
                        <a:t> reubicación en los diferentes Mercados y Ferias del DMQ, que cuentan con espacios disponibles, a fin de que </a:t>
                      </a:r>
                      <a:r>
                        <a:rPr lang="es-ES" sz="1600" b="0" i="0" kern="1200" dirty="0" smtClean="0">
                          <a:solidFill>
                            <a:schemeClr val="lt1"/>
                          </a:solidFill>
                          <a:effectLst/>
                          <a:latin typeface="+mn-lt"/>
                          <a:ea typeface="+mn-ea"/>
                          <a:cs typeface="+mn-cs"/>
                        </a:rPr>
                        <a:t>los comerciantes no regularizados</a:t>
                      </a:r>
                      <a:r>
                        <a:rPr lang="es-ES" sz="1600" b="0" i="0" kern="1200" baseline="0" dirty="0" smtClean="0">
                          <a:solidFill>
                            <a:schemeClr val="lt1"/>
                          </a:solidFill>
                          <a:effectLst/>
                          <a:latin typeface="+mn-lt"/>
                          <a:ea typeface="+mn-ea"/>
                          <a:cs typeface="+mn-cs"/>
                        </a:rPr>
                        <a:t> </a:t>
                      </a:r>
                      <a:r>
                        <a:rPr lang="es-ES" sz="1600" b="0" i="0" kern="1200" dirty="0" smtClean="0">
                          <a:solidFill>
                            <a:schemeClr val="lt1"/>
                          </a:solidFill>
                          <a:effectLst/>
                          <a:latin typeface="+mn-lt"/>
                          <a:ea typeface="+mn-ea"/>
                          <a:cs typeface="+mn-cs"/>
                        </a:rPr>
                        <a:t>realicen sus actividades económicas cumpliendo con la normativa. </a:t>
                      </a:r>
                      <a:endParaRPr lang="es-ES" sz="1600" b="0" i="0" kern="1200" dirty="0">
                        <a:solidFill>
                          <a:schemeClr val="lt1"/>
                        </a:solidFill>
                        <a:effectLst/>
                        <a:latin typeface="+mn-lt"/>
                        <a:ea typeface="+mn-ea"/>
                        <a:cs typeface="+mn-cs"/>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647108589"/>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400" dirty="0" smtClean="0">
                          <a:solidFill>
                            <a:schemeClr val="tx1"/>
                          </a:solidFill>
                          <a:effectLst/>
                          <a:latin typeface="+mn-lt"/>
                          <a:ea typeface="+mn-ea"/>
                          <a:cs typeface="+mn-cs"/>
                        </a:rPr>
                        <a:t>REUBICACIONES EN  LOS MERCADOS  DE LOS COMERCIANTES NO REGULARIZADOS</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66" y="2385638"/>
            <a:ext cx="3601242" cy="1875888"/>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r="16127" b="30131"/>
          <a:stretch/>
        </p:blipFill>
        <p:spPr>
          <a:xfrm>
            <a:off x="5241703" y="2219757"/>
            <a:ext cx="4713666" cy="2207649"/>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b="27227"/>
          <a:stretch/>
        </p:blipFill>
        <p:spPr>
          <a:xfrm>
            <a:off x="895373" y="4691451"/>
            <a:ext cx="4029279" cy="1648561"/>
          </a:xfrm>
          <a:prstGeom prst="rect">
            <a:avLst/>
          </a:prstGeom>
        </p:spPr>
      </p:pic>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b="20797"/>
          <a:stretch/>
        </p:blipFill>
        <p:spPr>
          <a:xfrm>
            <a:off x="5460643" y="4427406"/>
            <a:ext cx="4018208" cy="1790163"/>
          </a:xfrm>
          <a:prstGeom prst="rect">
            <a:avLst/>
          </a:prstGeom>
        </p:spPr>
      </p:pic>
    </p:spTree>
    <p:extLst>
      <p:ext uri="{BB962C8B-B14F-4D97-AF65-F5344CB8AC3E}">
        <p14:creationId xmlns:p14="http://schemas.microsoft.com/office/powerpoint/2010/main" val="197182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nperez\Pictures\logo 2021.png"/>
          <p:cNvPicPr/>
          <p:nvPr/>
        </p:nvPicPr>
        <p:blipFill rotWithShape="1">
          <a:blip r:embed="rId2">
            <a:extLst>
              <a:ext uri="{28A0092B-C50C-407E-A947-70E740481C1C}">
                <a14:useLocalDpi xmlns:a14="http://schemas.microsoft.com/office/drawing/2010/main" val="0"/>
              </a:ext>
            </a:extLst>
          </a:blip>
          <a:srcRect l="75949"/>
          <a:stretch/>
        </p:blipFill>
        <p:spPr bwMode="auto">
          <a:xfrm>
            <a:off x="271529" y="156456"/>
            <a:ext cx="1942899" cy="974976"/>
          </a:xfrm>
          <a:prstGeom prst="rect">
            <a:avLst/>
          </a:prstGeom>
          <a:noFill/>
          <a:ln>
            <a:noFill/>
          </a:ln>
          <a:extLst>
            <a:ext uri="{53640926-AAD7-44D8-BBD7-CCE9431645EC}">
              <a14:shadowObscured xmlns:a14="http://schemas.microsoft.com/office/drawing/2010/main"/>
            </a:ext>
          </a:extLst>
        </p:spPr>
      </p:pic>
      <p:pic>
        <p:nvPicPr>
          <p:cNvPr id="5" name="Imagen 4" descr="C:\Users\nperez\Pictures\logo 2021.png"/>
          <p:cNvPicPr/>
          <p:nvPr/>
        </p:nvPicPr>
        <p:blipFill rotWithShape="1">
          <a:blip r:embed="rId2">
            <a:extLst>
              <a:ext uri="{28A0092B-C50C-407E-A947-70E740481C1C}">
                <a14:useLocalDpi xmlns:a14="http://schemas.microsoft.com/office/drawing/2010/main" val="0"/>
              </a:ext>
            </a:extLst>
          </a:blip>
          <a:srcRect r="23734"/>
          <a:stretch/>
        </p:blipFill>
        <p:spPr bwMode="auto">
          <a:xfrm>
            <a:off x="8667483" y="6107670"/>
            <a:ext cx="3032372" cy="65601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4278684378"/>
              </p:ext>
            </p:extLst>
          </p:nvPr>
        </p:nvGraphicFramePr>
        <p:xfrm>
          <a:off x="2214428" y="927280"/>
          <a:ext cx="9040969" cy="1146219"/>
        </p:xfrm>
        <a:graphic>
          <a:graphicData uri="http://schemas.openxmlformats.org/drawingml/2006/table">
            <a:tbl>
              <a:tblPr firstRow="1" firstCol="1" lastRow="1" lastCol="1" bandRow="1" bandCol="1">
                <a:tableStyleId>{5C22544A-7EE6-4342-B048-85BDC9FD1C3A}</a:tableStyleId>
              </a:tblPr>
              <a:tblGrid>
                <a:gridCol w="9040969"/>
              </a:tblGrid>
              <a:tr h="1146219">
                <a:tc>
                  <a:txBody>
                    <a:bodyPr/>
                    <a:lstStyle/>
                    <a:p>
                      <a:r>
                        <a:rPr lang="es-ES" sz="1600" b="0" i="0" kern="1200" dirty="0" smtClean="0">
                          <a:solidFill>
                            <a:schemeClr val="lt1"/>
                          </a:solidFill>
                          <a:effectLst/>
                          <a:latin typeface="+mn-lt"/>
                          <a:ea typeface="+mn-ea"/>
                          <a:cs typeface="+mn-cs"/>
                        </a:rPr>
                        <a:t>En coordinación con la Empresa Pública Metropolitana de Rastro se realizó capacitaciones a los comerciantes del giro cárnicos de</a:t>
                      </a:r>
                      <a:r>
                        <a:rPr lang="es-ES" sz="1600" b="0" i="0" kern="1200" baseline="0" dirty="0" smtClean="0">
                          <a:solidFill>
                            <a:schemeClr val="lt1"/>
                          </a:solidFill>
                          <a:effectLst/>
                          <a:latin typeface="+mn-lt"/>
                          <a:ea typeface="+mn-ea"/>
                          <a:cs typeface="+mn-cs"/>
                        </a:rPr>
                        <a:t> los 54 Mercados  quienes </a:t>
                      </a:r>
                      <a:r>
                        <a:rPr lang="es-ES" sz="1600" b="0" i="0" kern="1200" dirty="0" smtClean="0">
                          <a:solidFill>
                            <a:schemeClr val="lt1"/>
                          </a:solidFill>
                          <a:effectLst/>
                          <a:latin typeface="+mn-lt"/>
                          <a:ea typeface="+mn-ea"/>
                          <a:cs typeface="+mn-cs"/>
                        </a:rPr>
                        <a:t>recibieron consejos para la identificación de la que carne de dudosa procedencia y su verificación de ser apta para el consumo humano,</a:t>
                      </a:r>
                      <a:r>
                        <a:rPr lang="es-ES" sz="1600" b="0" i="0" kern="1200" baseline="0" dirty="0" smtClean="0">
                          <a:solidFill>
                            <a:schemeClr val="lt1"/>
                          </a:solidFill>
                          <a:effectLst/>
                          <a:latin typeface="+mn-lt"/>
                          <a:ea typeface="+mn-ea"/>
                          <a:cs typeface="+mn-cs"/>
                        </a:rPr>
                        <a:t> entre otros temas,</a:t>
                      </a:r>
                      <a:endParaRPr lang="es-ES" sz="1600" b="0" i="0" kern="1200" dirty="0">
                        <a:solidFill>
                          <a:schemeClr val="lt1"/>
                        </a:solidFill>
                        <a:effectLst/>
                        <a:latin typeface="+mn-lt"/>
                        <a:ea typeface="+mn-ea"/>
                        <a:cs typeface="+mn-cs"/>
                      </a:endParaRPr>
                    </a:p>
                  </a:txBody>
                  <a:tcPr marL="0" marR="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289058463"/>
              </p:ext>
            </p:extLst>
          </p:nvPr>
        </p:nvGraphicFramePr>
        <p:xfrm>
          <a:off x="2214428" y="379606"/>
          <a:ext cx="9053846" cy="528676"/>
        </p:xfrm>
        <a:graphic>
          <a:graphicData uri="http://schemas.openxmlformats.org/drawingml/2006/table">
            <a:tbl>
              <a:tblPr firstRow="1" firstCol="1" lastRow="1" lastCol="1" bandRow="1" bandCol="1">
                <a:tableStyleId>{5C22544A-7EE6-4342-B048-85BDC9FD1C3A}</a:tableStyleId>
              </a:tblPr>
              <a:tblGrid>
                <a:gridCol w="9053846"/>
              </a:tblGrid>
              <a:tr h="528676">
                <a:tc>
                  <a:txBody>
                    <a:bodyPr/>
                    <a:lstStyle/>
                    <a:p>
                      <a:pPr algn="ctr">
                        <a:spcBef>
                          <a:spcPts val="630"/>
                        </a:spcBef>
                        <a:spcAft>
                          <a:spcPts val="0"/>
                        </a:spcAft>
                      </a:pPr>
                      <a:r>
                        <a:rPr lang="es-ES" sz="1400" dirty="0" smtClean="0">
                          <a:solidFill>
                            <a:schemeClr val="tx1"/>
                          </a:solidFill>
                          <a:effectLst/>
                          <a:latin typeface="+mn-lt"/>
                          <a:ea typeface="+mn-ea"/>
                          <a:cs typeface="+mn-cs"/>
                        </a:rPr>
                        <a:t>CAPACITACIONES A LOS COMERCIANTES DE LOS MERCADOS</a:t>
                      </a:r>
                      <a:r>
                        <a:rPr lang="es-ES" sz="1400" baseline="0" dirty="0" smtClean="0">
                          <a:solidFill>
                            <a:schemeClr val="tx1"/>
                          </a:solidFill>
                          <a:effectLst/>
                          <a:latin typeface="+mn-lt"/>
                          <a:ea typeface="+mn-ea"/>
                          <a:cs typeface="+mn-cs"/>
                        </a:rPr>
                        <a:t> DEL DMQ</a:t>
                      </a:r>
                      <a:endParaRPr lang="es-E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pic>
        <p:nvPicPr>
          <p:cNvPr id="8" name="Marcador de contenido 5"/>
          <p:cNvPicPr>
            <a:picLocks noGrp="1" noChangeAspect="1"/>
          </p:cNvPicPr>
          <p:nvPr>
            <p:ph idx="1"/>
          </p:nvPr>
        </p:nvPicPr>
        <p:blipFill>
          <a:blip r:embed="rId3"/>
          <a:stretch>
            <a:fillRect/>
          </a:stretch>
        </p:blipFill>
        <p:spPr>
          <a:xfrm>
            <a:off x="576860" y="2108961"/>
            <a:ext cx="4815169" cy="2166826"/>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0542" y="2096082"/>
            <a:ext cx="2970579" cy="2178903"/>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10760" t="11267" r="8887" b="19248"/>
          <a:stretch/>
        </p:blipFill>
        <p:spPr>
          <a:xfrm>
            <a:off x="2984444" y="4418398"/>
            <a:ext cx="3388094" cy="2191599"/>
          </a:xfrm>
          <a:prstGeom prst="rect">
            <a:avLst/>
          </a:prstGeom>
        </p:spPr>
      </p:pic>
    </p:spTree>
    <p:extLst>
      <p:ext uri="{BB962C8B-B14F-4D97-AF65-F5344CB8AC3E}">
        <p14:creationId xmlns:p14="http://schemas.microsoft.com/office/powerpoint/2010/main" val="16677025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912</Words>
  <Application>Microsoft Office PowerPoint</Application>
  <PresentationFormat>Panorámica</PresentationFormat>
  <Paragraphs>76</Paragraphs>
  <Slides>28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Calibri Light</vt:lpstr>
      <vt:lpstr>Times New Roman</vt:lpstr>
      <vt:lpstr>Tema de Office</vt:lpstr>
      <vt:lpstr> Acciones Realizadas dentro del Marco de La Reactivación Económica Mercados, Ferias y Plataformas   </vt:lpstr>
      <vt:lpstr>La  Agencia de Coordinación Distrital del Comercio tiene planificado actividades que fomentan la reactivación económica a través de las distintas Direcciones las mismas que se detallan a continuación: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Reubicación de Comerciantes Autónomos no Regularizados en los diferentes Mercados del DMQ</dc:title>
  <dc:creator>Nancy Pilar Perez Riera</dc:creator>
  <cp:lastModifiedBy>Diana Estefania Burbano Gonzalez</cp:lastModifiedBy>
  <cp:revision>48</cp:revision>
  <dcterms:created xsi:type="dcterms:W3CDTF">2021-12-09T14:06:46Z</dcterms:created>
  <dcterms:modified xsi:type="dcterms:W3CDTF">2022-04-21T20:09:46Z</dcterms:modified>
</cp:coreProperties>
</file>