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6" r:id="rId3"/>
    <p:sldId id="259" r:id="rId4"/>
    <p:sldId id="267" r:id="rId5"/>
    <p:sldId id="265" r:id="rId6"/>
    <p:sldId id="268" r:id="rId7"/>
    <p:sldId id="269" r:id="rId8"/>
    <p:sldId id="271" r:id="rId9"/>
    <p:sldId id="270" r:id="rId10"/>
    <p:sldId id="264" r:id="rId11"/>
    <p:sldId id="256" r:id="rId12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900E"/>
    <a:srgbClr val="2CB695"/>
    <a:srgbClr val="00CCFF"/>
    <a:srgbClr val="D9001D"/>
    <a:srgbClr val="1729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2"/>
    <p:restoredTop sz="94674"/>
  </p:normalViewPr>
  <p:slideViewPr>
    <p:cSldViewPr snapToGrid="0" snapToObjects="1">
      <p:cViewPr varScale="1">
        <p:scale>
          <a:sx n="105" d="100"/>
          <a:sy n="105" d="100"/>
        </p:scale>
        <p:origin x="19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23/02/2022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46930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23/02/2022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59512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23/02/2022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80298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23/02/2022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32670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23/02/2022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51797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23/02/2022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2067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23/02/2022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04569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23/02/2022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80466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23/02/2022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06043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23/02/2022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6987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23/02/2022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9259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8E9CB-C5E4-D447-87EB-F9BE3040ECD0}" type="datetimeFigureOut">
              <a:rPr lang="es-ES_tradnl" smtClean="0"/>
              <a:t>23/02/2022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0428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emf"/><Relationship Id="rId7" Type="http://schemas.openxmlformats.org/officeDocument/2006/relationships/image" Target="../media/image30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3.png"/><Relationship Id="rId4" Type="http://schemas.openxmlformats.org/officeDocument/2006/relationships/image" Target="../media/image7.jpe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11" Type="http://schemas.openxmlformats.org/officeDocument/2006/relationships/image" Target="../media/image3.png"/><Relationship Id="rId5" Type="http://schemas.openxmlformats.org/officeDocument/2006/relationships/image" Target="../media/image14.png"/><Relationship Id="rId10" Type="http://schemas.openxmlformats.org/officeDocument/2006/relationships/image" Target="../media/image2.png"/><Relationship Id="rId4" Type="http://schemas.openxmlformats.org/officeDocument/2006/relationships/image" Target="../media/image13.png"/><Relationship Id="rId9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emf"/><Relationship Id="rId7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9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350876" y="6419439"/>
            <a:ext cx="8802268" cy="44658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670049" y="2611037"/>
            <a:ext cx="6371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>
                <a:solidFill>
                  <a:srgbClr val="17298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Mantenimiento Integral del Boulevard 24 de Mayo</a:t>
            </a:r>
            <a:endParaRPr lang="es-ES_tradnl" sz="3600" b="1" dirty="0">
              <a:solidFill>
                <a:srgbClr val="17298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08" y="112713"/>
            <a:ext cx="979620" cy="783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3144" y="6018470"/>
            <a:ext cx="2907791" cy="794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151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6AA3EFF-6704-4F8F-8CDA-F4DDD6AD18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3" r="47762" b="35542"/>
          <a:stretch/>
        </p:blipFill>
        <p:spPr>
          <a:xfrm>
            <a:off x="4474895" y="1339529"/>
            <a:ext cx="7193819" cy="420709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t="2" r="16755" b="-179058"/>
          <a:stretch/>
        </p:blipFill>
        <p:spPr>
          <a:xfrm>
            <a:off x="210312" y="6550038"/>
            <a:ext cx="9445479" cy="407881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08" y="112713"/>
            <a:ext cx="754743" cy="603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06167" y="6325267"/>
            <a:ext cx="1954768" cy="534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uadroTexto 6"/>
          <p:cNvSpPr txBox="1"/>
          <p:nvPr/>
        </p:nvSpPr>
        <p:spPr>
          <a:xfrm>
            <a:off x="210311" y="899148"/>
            <a:ext cx="7633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>
                <a:solidFill>
                  <a:srgbClr val="17298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IMPLANTACIÓN GENERAL – Eje Cima de la Libertad</a:t>
            </a:r>
          </a:p>
        </p:txBody>
      </p:sp>
      <p:sp>
        <p:nvSpPr>
          <p:cNvPr id="16" name="CuadroTexto 6"/>
          <p:cNvSpPr txBox="1"/>
          <p:nvPr/>
        </p:nvSpPr>
        <p:spPr>
          <a:xfrm>
            <a:off x="4700577" y="5685125"/>
            <a:ext cx="20618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>
                <a:solidFill>
                  <a:srgbClr val="17298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Muros a intervenir</a:t>
            </a:r>
          </a:p>
        </p:txBody>
      </p:sp>
      <p:sp>
        <p:nvSpPr>
          <p:cNvPr id="18" name="CuadroTexto 6"/>
          <p:cNvSpPr txBox="1"/>
          <p:nvPr/>
        </p:nvSpPr>
        <p:spPr>
          <a:xfrm>
            <a:off x="4700577" y="5933108"/>
            <a:ext cx="20618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>
                <a:solidFill>
                  <a:srgbClr val="17298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Eje de intervención</a:t>
            </a:r>
          </a:p>
        </p:txBody>
      </p:sp>
      <p:sp>
        <p:nvSpPr>
          <p:cNvPr id="20" name="19 Rectángulo"/>
          <p:cNvSpPr/>
          <p:nvPr/>
        </p:nvSpPr>
        <p:spPr>
          <a:xfrm>
            <a:off x="4474895" y="5978164"/>
            <a:ext cx="159306" cy="15930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Rectángulo"/>
          <p:cNvSpPr/>
          <p:nvPr/>
        </p:nvSpPr>
        <p:spPr>
          <a:xfrm>
            <a:off x="4485491" y="5743972"/>
            <a:ext cx="159306" cy="159306"/>
          </a:xfrm>
          <a:prstGeom prst="rect">
            <a:avLst/>
          </a:prstGeom>
          <a:solidFill>
            <a:srgbClr val="2CB6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Elipse"/>
          <p:cNvSpPr/>
          <p:nvPr/>
        </p:nvSpPr>
        <p:spPr>
          <a:xfrm>
            <a:off x="5515834" y="3363424"/>
            <a:ext cx="159306" cy="1593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200" dirty="0"/>
              <a:t>a</a:t>
            </a:r>
            <a:endParaRPr lang="es-EC" sz="1600" dirty="0"/>
          </a:p>
        </p:txBody>
      </p:sp>
      <p:sp>
        <p:nvSpPr>
          <p:cNvPr id="14" name="13 Elipse"/>
          <p:cNvSpPr/>
          <p:nvPr/>
        </p:nvSpPr>
        <p:spPr>
          <a:xfrm>
            <a:off x="7335193" y="2374847"/>
            <a:ext cx="159306" cy="1593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200" dirty="0" smtClean="0"/>
              <a:t>b</a:t>
            </a:r>
            <a:endParaRPr lang="es-EC" sz="1600" dirty="0"/>
          </a:p>
        </p:txBody>
      </p:sp>
      <p:sp>
        <p:nvSpPr>
          <p:cNvPr id="15" name="14 Elipse"/>
          <p:cNvSpPr/>
          <p:nvPr/>
        </p:nvSpPr>
        <p:spPr>
          <a:xfrm>
            <a:off x="9576138" y="2215541"/>
            <a:ext cx="159306" cy="1593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200" dirty="0" smtClean="0"/>
              <a:t>c</a:t>
            </a:r>
            <a:endParaRPr lang="es-EC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6" y="4674777"/>
            <a:ext cx="2835709" cy="1650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6" y="3089136"/>
            <a:ext cx="2835709" cy="1504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6" y="1494709"/>
            <a:ext cx="2730512" cy="1456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18 Elipse"/>
          <p:cNvSpPr/>
          <p:nvPr/>
        </p:nvSpPr>
        <p:spPr>
          <a:xfrm>
            <a:off x="417289" y="2791988"/>
            <a:ext cx="159306" cy="1593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200" dirty="0"/>
              <a:t>a</a:t>
            </a:r>
            <a:endParaRPr lang="es-EC" sz="1600" dirty="0"/>
          </a:p>
        </p:txBody>
      </p:sp>
      <p:sp>
        <p:nvSpPr>
          <p:cNvPr id="23" name="22 Elipse"/>
          <p:cNvSpPr/>
          <p:nvPr/>
        </p:nvSpPr>
        <p:spPr>
          <a:xfrm>
            <a:off x="430426" y="4434198"/>
            <a:ext cx="159306" cy="1593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200" dirty="0" smtClean="0"/>
              <a:t>b</a:t>
            </a:r>
            <a:endParaRPr lang="es-EC" sz="1600" dirty="0"/>
          </a:p>
        </p:txBody>
      </p:sp>
      <p:sp>
        <p:nvSpPr>
          <p:cNvPr id="24" name="23 Elipse"/>
          <p:cNvSpPr/>
          <p:nvPr/>
        </p:nvSpPr>
        <p:spPr>
          <a:xfrm>
            <a:off x="490036" y="6165961"/>
            <a:ext cx="159306" cy="1593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200" dirty="0" smtClean="0"/>
              <a:t>c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391242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2772" y="2736076"/>
            <a:ext cx="7426457" cy="1385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169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58C8AF4E-730C-4329-A6F2-D23076833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11" y="1360898"/>
            <a:ext cx="9889685" cy="4925075"/>
          </a:xfrm>
          <a:prstGeom prst="rect">
            <a:avLst/>
          </a:prstGeom>
        </p:spPr>
      </p:pic>
      <p:sp>
        <p:nvSpPr>
          <p:cNvPr id="11" name="CuadroTexto 6"/>
          <p:cNvSpPr txBox="1"/>
          <p:nvPr/>
        </p:nvSpPr>
        <p:spPr>
          <a:xfrm>
            <a:off x="0" y="637520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 smtClean="0">
                <a:solidFill>
                  <a:srgbClr val="17298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IMPLANTACIÓN GENERAL</a:t>
            </a:r>
            <a:endParaRPr lang="es-ES_tradnl" sz="2000" dirty="0">
              <a:solidFill>
                <a:srgbClr val="17298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Imagen 5"/>
          <p:cNvPicPr>
            <a:picLocks noChangeAspect="1"/>
          </p:cNvPicPr>
          <p:nvPr/>
        </p:nvPicPr>
        <p:blipFill rotWithShape="1">
          <a:blip r:embed="rId3"/>
          <a:srcRect t="2" r="16755" b="-179058"/>
          <a:stretch/>
        </p:blipFill>
        <p:spPr>
          <a:xfrm>
            <a:off x="210312" y="6550038"/>
            <a:ext cx="9445479" cy="407881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08" y="112713"/>
            <a:ext cx="754743" cy="603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06167" y="6325267"/>
            <a:ext cx="1954768" cy="534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457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6"/>
          <p:cNvSpPr txBox="1"/>
          <p:nvPr/>
        </p:nvSpPr>
        <p:spPr>
          <a:xfrm>
            <a:off x="0" y="637520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 smtClean="0">
                <a:solidFill>
                  <a:srgbClr val="17298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RESEÑA HISTÓRICA BOULEVARD 24 DE MAYO</a:t>
            </a:r>
            <a:endParaRPr lang="es-ES_tradnl" sz="2000" dirty="0">
              <a:solidFill>
                <a:srgbClr val="17298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" name="4 Grupo"/>
          <p:cNvGrpSpPr/>
          <p:nvPr/>
        </p:nvGrpSpPr>
        <p:grpSpPr>
          <a:xfrm>
            <a:off x="660874" y="1079452"/>
            <a:ext cx="3054505" cy="2501424"/>
            <a:chOff x="445554" y="1441147"/>
            <a:chExt cx="3054505" cy="2501424"/>
          </a:xfrm>
        </p:grpSpPr>
        <p:sp>
          <p:nvSpPr>
            <p:cNvPr id="12" name="CuadroTexto 6"/>
            <p:cNvSpPr txBox="1"/>
            <p:nvPr/>
          </p:nvSpPr>
          <p:spPr>
            <a:xfrm>
              <a:off x="445554" y="3680961"/>
              <a:ext cx="30545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050" dirty="0" smtClean="0">
                  <a:solidFill>
                    <a:srgbClr val="172982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Quebrada de Jesusalén y Capilla del Robo, 1897</a:t>
              </a:r>
              <a:endParaRPr lang="es-ES_tradnl" sz="1050" dirty="0">
                <a:solidFill>
                  <a:srgbClr val="172982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026" name="Picture 2" descr="Al lado de la Capilla del Robo se buscará justicia | Últimas Noticia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554" y="1441147"/>
              <a:ext cx="3054505" cy="2015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CuadroTexto 6"/>
            <p:cNvSpPr txBox="1"/>
            <p:nvPr/>
          </p:nvSpPr>
          <p:spPr>
            <a:xfrm>
              <a:off x="445554" y="3439597"/>
              <a:ext cx="30545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100" b="1" dirty="0" smtClean="0">
                  <a:solidFill>
                    <a:srgbClr val="172982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Siglo XVII</a:t>
              </a:r>
              <a:endParaRPr lang="es-ES_tradnl" sz="1100" b="1" dirty="0">
                <a:solidFill>
                  <a:srgbClr val="172982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" name="2 Grupo"/>
          <p:cNvGrpSpPr/>
          <p:nvPr/>
        </p:nvGrpSpPr>
        <p:grpSpPr>
          <a:xfrm>
            <a:off x="8299649" y="1079453"/>
            <a:ext cx="3305268" cy="2516457"/>
            <a:chOff x="7568307" y="1441148"/>
            <a:chExt cx="3305268" cy="2516457"/>
          </a:xfrm>
        </p:grpSpPr>
        <p:sp>
          <p:nvSpPr>
            <p:cNvPr id="18" name="CuadroTexto 6"/>
            <p:cNvSpPr txBox="1"/>
            <p:nvPr/>
          </p:nvSpPr>
          <p:spPr>
            <a:xfrm>
              <a:off x="7726984" y="3695995"/>
              <a:ext cx="298791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050" dirty="0" smtClean="0">
                  <a:solidFill>
                    <a:srgbClr val="172982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Construcción Bouelvard 24 de mayo, 1922</a:t>
              </a:r>
              <a:endParaRPr lang="es-ES_tradnl" sz="1050" dirty="0">
                <a:solidFill>
                  <a:srgbClr val="172982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CuadroTexto 6"/>
            <p:cNvSpPr txBox="1"/>
            <p:nvPr/>
          </p:nvSpPr>
          <p:spPr>
            <a:xfrm>
              <a:off x="7693689" y="3454631"/>
              <a:ext cx="30545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100" b="1" dirty="0" smtClean="0">
                  <a:solidFill>
                    <a:srgbClr val="172982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1920</a:t>
              </a:r>
              <a:endParaRPr lang="es-ES_tradnl" sz="1100" b="1" dirty="0">
                <a:solidFill>
                  <a:srgbClr val="172982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028" name="Picture 4" descr="https://2.bp.blogspot.com/-wI8Ee3yJ6tY/WRC22ZPq86I/AAAAAAAAO8w/8mD_FPajBREx21B5hZB0cFW39aBnpgirwCLcB/s1600/8569989610_524ebf8b0c_b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8307" y="1441148"/>
              <a:ext cx="3305268" cy="2007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3 Grupo"/>
          <p:cNvGrpSpPr/>
          <p:nvPr/>
        </p:nvGrpSpPr>
        <p:grpSpPr>
          <a:xfrm>
            <a:off x="4493224" y="1079452"/>
            <a:ext cx="3054504" cy="2521670"/>
            <a:chOff x="4114405" y="1441147"/>
            <a:chExt cx="3054504" cy="2521670"/>
          </a:xfrm>
        </p:grpSpPr>
        <p:sp>
          <p:nvSpPr>
            <p:cNvPr id="13" name="CuadroTexto 6"/>
            <p:cNvSpPr txBox="1"/>
            <p:nvPr/>
          </p:nvSpPr>
          <p:spPr>
            <a:xfrm>
              <a:off x="4147700" y="3701207"/>
              <a:ext cx="298791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050" dirty="0" smtClean="0">
                  <a:solidFill>
                    <a:srgbClr val="172982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Relleno Quebrada de Jesusalén</a:t>
              </a:r>
              <a:endParaRPr lang="es-ES_tradnl" sz="1050" dirty="0">
                <a:solidFill>
                  <a:srgbClr val="172982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" name="CuadroTexto 6"/>
            <p:cNvSpPr txBox="1"/>
            <p:nvPr/>
          </p:nvSpPr>
          <p:spPr>
            <a:xfrm>
              <a:off x="4114405" y="3459843"/>
              <a:ext cx="30545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100" b="1" dirty="0" smtClean="0">
                  <a:solidFill>
                    <a:srgbClr val="172982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1904 -1911</a:t>
              </a:r>
              <a:endParaRPr lang="es-ES_tradnl" sz="1100" b="1" dirty="0">
                <a:solidFill>
                  <a:srgbClr val="172982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030" name="Picture 6" descr="https://4.bp.blogspot.com/-mvQbfeoQfOU/Wc-yaDXfS8I/AAAAAAAAGxw/Erucsddm01Ya5h5iEOKRDa3UlNfUV2xpwCLcBGAs/s1600/2-1.%2BRelleno%2Bde%2Bla%2Bquebrada%2Bde%2BJerusal%25C3%25A9n%252C%2Bsobre%2Bla%2Bcual%2Bir%25C3%25ADa%2Bla%2BAvenida%2B24%2Bde%2BMayo.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7273" y="1441147"/>
              <a:ext cx="2648768" cy="2017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21 Grupo"/>
          <p:cNvGrpSpPr/>
          <p:nvPr/>
        </p:nvGrpSpPr>
        <p:grpSpPr>
          <a:xfrm>
            <a:off x="660874" y="3795678"/>
            <a:ext cx="3054504" cy="2540710"/>
            <a:chOff x="887451" y="3795678"/>
            <a:chExt cx="3054504" cy="2540710"/>
          </a:xfrm>
        </p:grpSpPr>
        <p:pic>
          <p:nvPicPr>
            <p:cNvPr id="1032" name="Picture 8" descr="https://2.bp.blogspot.com/-RMnm1tgTu1Y/Wc-zxIXFfVI/AAAAAAAAGyA/ZxzRNc7Sn_4MTbHwWud2ZdA-a0ZP3A9yACLcBGAs/s320/4%2BFeria%2Bpopular%2Ben%2Bla%2BAvenida%2B24%2Bde%2BMayo.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616" y="3795678"/>
              <a:ext cx="2948175" cy="20176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CuadroTexto 6"/>
            <p:cNvSpPr txBox="1"/>
            <p:nvPr/>
          </p:nvSpPr>
          <p:spPr>
            <a:xfrm>
              <a:off x="887451" y="6074778"/>
              <a:ext cx="30545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050" dirty="0" smtClean="0">
                  <a:solidFill>
                    <a:srgbClr val="172982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Mercado popular al aire libre</a:t>
              </a:r>
              <a:endParaRPr lang="es-ES_tradnl" sz="1050" dirty="0">
                <a:solidFill>
                  <a:srgbClr val="172982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" name="CuadroTexto 6"/>
            <p:cNvSpPr txBox="1"/>
            <p:nvPr/>
          </p:nvSpPr>
          <p:spPr>
            <a:xfrm>
              <a:off x="887451" y="5802047"/>
              <a:ext cx="30545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100" b="1" dirty="0" smtClean="0">
                  <a:solidFill>
                    <a:srgbClr val="172982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1950</a:t>
              </a:r>
              <a:endParaRPr lang="es-ES_tradnl" sz="1100" b="1" dirty="0">
                <a:solidFill>
                  <a:srgbClr val="172982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34" name="Picture 10" descr="UNIVERSIDAD CENTRAL DEL ECUADOR FACULTAD DE ARQUITECTURA Y URBANISMO  CARRERA DE ARQUITECTUR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092" y="3795677"/>
            <a:ext cx="2648768" cy="201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uadroTexto 6"/>
          <p:cNvSpPr txBox="1"/>
          <p:nvPr/>
        </p:nvSpPr>
        <p:spPr>
          <a:xfrm>
            <a:off x="4493224" y="6074778"/>
            <a:ext cx="30545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050" dirty="0" smtClean="0">
                <a:solidFill>
                  <a:srgbClr val="17298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Construcción viaducto </a:t>
            </a:r>
            <a:endParaRPr lang="es-ES_tradnl" sz="1050" dirty="0">
              <a:solidFill>
                <a:srgbClr val="17298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CuadroTexto 6"/>
          <p:cNvSpPr txBox="1"/>
          <p:nvPr/>
        </p:nvSpPr>
        <p:spPr>
          <a:xfrm>
            <a:off x="4493224" y="5819199"/>
            <a:ext cx="30545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100" b="1" dirty="0" smtClean="0">
                <a:solidFill>
                  <a:srgbClr val="17298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1988 - 1922</a:t>
            </a:r>
            <a:endParaRPr lang="es-ES_tradnl" sz="1100" b="1" dirty="0">
              <a:solidFill>
                <a:srgbClr val="17298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1" name="20 Grupo"/>
          <p:cNvGrpSpPr/>
          <p:nvPr/>
        </p:nvGrpSpPr>
        <p:grpSpPr>
          <a:xfrm>
            <a:off x="8278521" y="3795676"/>
            <a:ext cx="3347524" cy="2529591"/>
            <a:chOff x="8027757" y="3795676"/>
            <a:chExt cx="3347524" cy="2529591"/>
          </a:xfrm>
        </p:grpSpPr>
        <p:pic>
          <p:nvPicPr>
            <p:cNvPr id="1036" name="Picture 12" descr="La avenida 24 de mayo, un bulevar con una vida de luces y sombras en Quito  - El Comercio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7757" y="3795676"/>
              <a:ext cx="3347524" cy="1994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CuadroTexto 6"/>
            <p:cNvSpPr txBox="1"/>
            <p:nvPr/>
          </p:nvSpPr>
          <p:spPr>
            <a:xfrm>
              <a:off x="8174267" y="6063657"/>
              <a:ext cx="3054504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050" dirty="0" smtClean="0">
                  <a:solidFill>
                    <a:srgbClr val="172982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Intervención integral Boulevard </a:t>
              </a:r>
              <a:endParaRPr lang="es-ES_tradnl" sz="1050" dirty="0">
                <a:solidFill>
                  <a:srgbClr val="172982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" name="CuadroTexto 6"/>
            <p:cNvSpPr txBox="1"/>
            <p:nvPr/>
          </p:nvSpPr>
          <p:spPr>
            <a:xfrm>
              <a:off x="8174267" y="5787615"/>
              <a:ext cx="30545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100" b="1" dirty="0" smtClean="0">
                  <a:solidFill>
                    <a:srgbClr val="172982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2011</a:t>
              </a:r>
              <a:endParaRPr lang="es-ES_tradnl" sz="1100" b="1" dirty="0">
                <a:solidFill>
                  <a:srgbClr val="172982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0" name="19 Flecha derecha"/>
          <p:cNvSpPr/>
          <p:nvPr/>
        </p:nvSpPr>
        <p:spPr>
          <a:xfrm>
            <a:off x="3789258" y="1982548"/>
            <a:ext cx="637132" cy="315589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5" name="34 Flecha derecha"/>
          <p:cNvSpPr/>
          <p:nvPr/>
        </p:nvSpPr>
        <p:spPr>
          <a:xfrm>
            <a:off x="7456295" y="1982548"/>
            <a:ext cx="700845" cy="315589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6" name="35 Flecha derecha"/>
          <p:cNvSpPr/>
          <p:nvPr/>
        </p:nvSpPr>
        <p:spPr>
          <a:xfrm>
            <a:off x="3789258" y="4683095"/>
            <a:ext cx="637132" cy="315589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7" name="36 Flecha derecha"/>
          <p:cNvSpPr/>
          <p:nvPr/>
        </p:nvSpPr>
        <p:spPr>
          <a:xfrm>
            <a:off x="7456295" y="4683095"/>
            <a:ext cx="700845" cy="315589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1" name="Imagen 5"/>
          <p:cNvPicPr>
            <a:picLocks noChangeAspect="1"/>
          </p:cNvPicPr>
          <p:nvPr/>
        </p:nvPicPr>
        <p:blipFill rotWithShape="1">
          <a:blip r:embed="rId8"/>
          <a:srcRect t="2" r="16755" b="-179058"/>
          <a:stretch/>
        </p:blipFill>
        <p:spPr>
          <a:xfrm>
            <a:off x="210312" y="6550038"/>
            <a:ext cx="9445479" cy="407881"/>
          </a:xfrm>
          <a:prstGeom prst="rect">
            <a:avLst/>
          </a:prstGeom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08" y="112713"/>
            <a:ext cx="754743" cy="603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06167" y="6325267"/>
            <a:ext cx="1954768" cy="534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504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6"/>
          <p:cNvSpPr txBox="1"/>
          <p:nvPr/>
        </p:nvSpPr>
        <p:spPr>
          <a:xfrm>
            <a:off x="0" y="637520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 smtClean="0">
                <a:solidFill>
                  <a:srgbClr val="17298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ESTADO ACTUAL </a:t>
            </a:r>
            <a:endParaRPr lang="es-ES_tradnl" sz="2000" dirty="0">
              <a:solidFill>
                <a:srgbClr val="17298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1" name="Picture 3" descr="D:\MIDELGADO\Documents\PROYECTOS\2022_ARTE URBANO\REGISTRO FOTOGRÁFICO\24 de mayo\IMG_41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34" y="1037630"/>
            <a:ext cx="3223771" cy="241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D:\MIDELGADO\Documents\PROYECTOS\2022_ARTE URBANO\REGISTRO FOTOGRÁFICO\24 de mayo\IMG_41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478" y="1037629"/>
            <a:ext cx="3223770" cy="241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/>
          <p:nvPr/>
        </p:nvPicPr>
        <p:blipFill>
          <a:blip r:embed="rId4"/>
          <a:stretch>
            <a:fillRect/>
          </a:stretch>
        </p:blipFill>
        <p:spPr>
          <a:xfrm>
            <a:off x="3856730" y="1037629"/>
            <a:ext cx="2460945" cy="2417830"/>
          </a:xfrm>
          <a:prstGeom prst="rect">
            <a:avLst/>
          </a:prstGeom>
        </p:spPr>
      </p:pic>
      <p:pic>
        <p:nvPicPr>
          <p:cNvPr id="13" name="12 Imagen"/>
          <p:cNvPicPr/>
          <p:nvPr/>
        </p:nvPicPr>
        <p:blipFill rotWithShape="1">
          <a:blip r:embed="rId5"/>
          <a:srcRect t="8284"/>
          <a:stretch/>
        </p:blipFill>
        <p:spPr bwMode="auto">
          <a:xfrm>
            <a:off x="9971680" y="1037630"/>
            <a:ext cx="1545798" cy="24178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3" name="Picture 5" descr="D:\ESVARGAS\Documents\EDI VARGAS\PRESENTACIÓN 24 DE MAYO\BULEVAR 24 DE MAYO\FOTOS 24 DE MAYO\20210415_15363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870" y="3660178"/>
            <a:ext cx="3235632" cy="242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MIDELGADO\Documents\PROYECTOS\2022_ARTE URBANO\REGISTRO FOTOGRÁFICO\24 de mayo\IMG_413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184" y="3660179"/>
            <a:ext cx="3235632" cy="242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MIDELGADO\Documents\PROYECTOS\2022_ARTE URBANO\REGISTRO FOTOGRÁFICO\24 de mayo\IMG_415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919" y="3660178"/>
            <a:ext cx="3235632" cy="242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5"/>
          <p:cNvPicPr>
            <a:picLocks noChangeAspect="1"/>
          </p:cNvPicPr>
          <p:nvPr/>
        </p:nvPicPr>
        <p:blipFill rotWithShape="1">
          <a:blip r:embed="rId9"/>
          <a:srcRect t="2" r="16755" b="-179058"/>
          <a:stretch/>
        </p:blipFill>
        <p:spPr>
          <a:xfrm>
            <a:off x="210312" y="6550038"/>
            <a:ext cx="9445479" cy="407881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08" y="112713"/>
            <a:ext cx="754743" cy="603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06167" y="6325267"/>
            <a:ext cx="1954768" cy="534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120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210312" y="6550038"/>
            <a:ext cx="9445479" cy="407881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08" y="112713"/>
            <a:ext cx="754743" cy="603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06167" y="6325267"/>
            <a:ext cx="1954768" cy="534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1526" y="2434380"/>
            <a:ext cx="11848194" cy="205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6"/>
          <p:cNvSpPr txBox="1"/>
          <p:nvPr/>
        </p:nvSpPr>
        <p:spPr>
          <a:xfrm>
            <a:off x="887451" y="4814183"/>
            <a:ext cx="2991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 smtClean="0">
                <a:solidFill>
                  <a:srgbClr val="17298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Mantenimiento espacio público</a:t>
            </a:r>
            <a:endParaRPr lang="es-ES_tradnl" sz="1200" dirty="0">
              <a:solidFill>
                <a:srgbClr val="17298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CuadroTexto 6"/>
          <p:cNvSpPr txBox="1"/>
          <p:nvPr/>
        </p:nvSpPr>
        <p:spPr>
          <a:xfrm>
            <a:off x="887450" y="5315571"/>
            <a:ext cx="3929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 smtClean="0">
                <a:solidFill>
                  <a:srgbClr val="17298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Intervención en monumentos y espacio público </a:t>
            </a:r>
            <a:endParaRPr lang="es-ES_tradnl" sz="1200" dirty="0">
              <a:solidFill>
                <a:srgbClr val="17298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CuadroTexto 6"/>
          <p:cNvSpPr txBox="1"/>
          <p:nvPr/>
        </p:nvSpPr>
        <p:spPr>
          <a:xfrm>
            <a:off x="887451" y="5085632"/>
            <a:ext cx="33634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 smtClean="0">
                <a:solidFill>
                  <a:srgbClr val="17298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Mantenimiento imagen urbana ( retiro de graffittis)</a:t>
            </a:r>
            <a:endParaRPr lang="es-ES_tradnl" sz="1200" dirty="0">
              <a:solidFill>
                <a:srgbClr val="17298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CuadroTexto 6"/>
          <p:cNvSpPr txBox="1"/>
          <p:nvPr/>
        </p:nvSpPr>
        <p:spPr>
          <a:xfrm>
            <a:off x="887450" y="5548460"/>
            <a:ext cx="3808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 smtClean="0">
                <a:solidFill>
                  <a:srgbClr val="17298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Mejoramiento del sistema de iluminación ornamental</a:t>
            </a:r>
            <a:endParaRPr lang="es-ES_tradnl" sz="1200" dirty="0">
              <a:solidFill>
                <a:srgbClr val="17298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661769" y="4873029"/>
            <a:ext cx="159306" cy="15930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20 Rectángulo"/>
          <p:cNvSpPr/>
          <p:nvPr/>
        </p:nvSpPr>
        <p:spPr>
          <a:xfrm>
            <a:off x="654993" y="5104972"/>
            <a:ext cx="159306" cy="159306"/>
          </a:xfrm>
          <a:prstGeom prst="rect">
            <a:avLst/>
          </a:prstGeom>
          <a:solidFill>
            <a:srgbClr val="F29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22 Rectángulo"/>
          <p:cNvSpPr/>
          <p:nvPr/>
        </p:nvSpPr>
        <p:spPr>
          <a:xfrm>
            <a:off x="657272" y="5342663"/>
            <a:ext cx="159306" cy="15930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23 Rectángulo"/>
          <p:cNvSpPr/>
          <p:nvPr/>
        </p:nvSpPr>
        <p:spPr>
          <a:xfrm>
            <a:off x="654993" y="5607306"/>
            <a:ext cx="159306" cy="15930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25" name="24 Conector recto"/>
          <p:cNvCxnSpPr/>
          <p:nvPr/>
        </p:nvCxnSpPr>
        <p:spPr>
          <a:xfrm>
            <a:off x="10762502" y="3401568"/>
            <a:ext cx="0" cy="260863"/>
          </a:xfrm>
          <a:prstGeom prst="line">
            <a:avLst/>
          </a:prstGeom>
          <a:ln w="38100">
            <a:solidFill>
              <a:srgbClr val="00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uadroTexto 6"/>
          <p:cNvSpPr txBox="1"/>
          <p:nvPr/>
        </p:nvSpPr>
        <p:spPr>
          <a:xfrm>
            <a:off x="0" y="637520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>
                <a:solidFill>
                  <a:srgbClr val="17298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ZONIFICACIÓN MANTENIMIENTO </a:t>
            </a:r>
            <a:r>
              <a:rPr lang="es-ES_tradnl" sz="2000" dirty="0" smtClean="0">
                <a:solidFill>
                  <a:srgbClr val="17298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INTEGRAL</a:t>
            </a:r>
            <a:endParaRPr lang="es-ES_tradnl" sz="2000" dirty="0">
              <a:solidFill>
                <a:srgbClr val="17298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CuadroTexto 6"/>
          <p:cNvSpPr txBox="1"/>
          <p:nvPr/>
        </p:nvSpPr>
        <p:spPr>
          <a:xfrm>
            <a:off x="894226" y="5814276"/>
            <a:ext cx="3808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 smtClean="0">
                <a:solidFill>
                  <a:srgbClr val="17298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Intervencipn de estructuras metálicas</a:t>
            </a:r>
            <a:endParaRPr lang="es-ES_tradnl" sz="1200" dirty="0">
              <a:solidFill>
                <a:srgbClr val="17298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31 Rectángulo"/>
          <p:cNvSpPr/>
          <p:nvPr/>
        </p:nvSpPr>
        <p:spPr>
          <a:xfrm>
            <a:off x="661769" y="5873122"/>
            <a:ext cx="159306" cy="159306"/>
          </a:xfrm>
          <a:prstGeom prst="rect">
            <a:avLst/>
          </a:prstGeom>
          <a:solidFill>
            <a:srgbClr val="2CB6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3" name="CuadroTexto 6"/>
          <p:cNvSpPr txBox="1"/>
          <p:nvPr/>
        </p:nvSpPr>
        <p:spPr>
          <a:xfrm>
            <a:off x="0" y="1014752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dirty="0" smtClean="0">
                <a:solidFill>
                  <a:srgbClr val="17298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BOULEVARD 24 DE MAYO</a:t>
            </a:r>
            <a:endParaRPr lang="es-ES_tradnl" sz="1400" dirty="0">
              <a:solidFill>
                <a:srgbClr val="17298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37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210312" y="6550038"/>
            <a:ext cx="9445479" cy="407881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08" y="112713"/>
            <a:ext cx="754743" cy="603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06167" y="6325267"/>
            <a:ext cx="1954768" cy="534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1526" y="2434380"/>
            <a:ext cx="11848193" cy="205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uadroTexto 6"/>
          <p:cNvSpPr txBox="1"/>
          <p:nvPr/>
        </p:nvSpPr>
        <p:spPr>
          <a:xfrm>
            <a:off x="887450" y="5548460"/>
            <a:ext cx="3808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 smtClean="0">
                <a:solidFill>
                  <a:srgbClr val="17298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Mobiliario urbano</a:t>
            </a:r>
            <a:endParaRPr lang="es-ES_tradnl" sz="1200" dirty="0">
              <a:solidFill>
                <a:srgbClr val="17298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23 Rectángulo"/>
          <p:cNvSpPr/>
          <p:nvPr/>
        </p:nvSpPr>
        <p:spPr>
          <a:xfrm>
            <a:off x="654993" y="5607306"/>
            <a:ext cx="159306" cy="15930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25" name="24 Conector recto"/>
          <p:cNvCxnSpPr/>
          <p:nvPr/>
        </p:nvCxnSpPr>
        <p:spPr>
          <a:xfrm>
            <a:off x="10762502" y="3401568"/>
            <a:ext cx="0" cy="260863"/>
          </a:xfrm>
          <a:prstGeom prst="line">
            <a:avLst/>
          </a:prstGeom>
          <a:ln w="38100">
            <a:solidFill>
              <a:srgbClr val="00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uadroTexto 6"/>
          <p:cNvSpPr txBox="1"/>
          <p:nvPr/>
        </p:nvSpPr>
        <p:spPr>
          <a:xfrm>
            <a:off x="0" y="637520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 smtClean="0">
                <a:solidFill>
                  <a:srgbClr val="17298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IMPLANTACIÓN GALERÍA A CIELO ABIERTO</a:t>
            </a:r>
            <a:endParaRPr lang="es-ES_tradnl" sz="2000" dirty="0">
              <a:solidFill>
                <a:srgbClr val="17298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CuadroTexto 6"/>
          <p:cNvSpPr txBox="1"/>
          <p:nvPr/>
        </p:nvSpPr>
        <p:spPr>
          <a:xfrm>
            <a:off x="894226" y="5814276"/>
            <a:ext cx="3808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 smtClean="0">
                <a:solidFill>
                  <a:srgbClr val="17298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Fachadas y muros</a:t>
            </a:r>
            <a:endParaRPr lang="es-ES_tradnl" sz="1200" dirty="0">
              <a:solidFill>
                <a:srgbClr val="17298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31 Rectángulo"/>
          <p:cNvSpPr/>
          <p:nvPr/>
        </p:nvSpPr>
        <p:spPr>
          <a:xfrm>
            <a:off x="661769" y="5873122"/>
            <a:ext cx="159306" cy="159306"/>
          </a:xfrm>
          <a:prstGeom prst="rect">
            <a:avLst/>
          </a:prstGeom>
          <a:solidFill>
            <a:srgbClr val="2CB6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3" name="CuadroTexto 6"/>
          <p:cNvSpPr txBox="1"/>
          <p:nvPr/>
        </p:nvSpPr>
        <p:spPr>
          <a:xfrm>
            <a:off x="0" y="1014752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dirty="0" smtClean="0">
                <a:solidFill>
                  <a:srgbClr val="17298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BOULEVARD 24 DE MAYO</a:t>
            </a:r>
            <a:endParaRPr lang="es-ES_tradnl" sz="1400" dirty="0">
              <a:solidFill>
                <a:srgbClr val="17298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10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210312" y="6550038"/>
            <a:ext cx="9445479" cy="407881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08" y="112713"/>
            <a:ext cx="754743" cy="603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06167" y="6325267"/>
            <a:ext cx="1954768" cy="534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1526" y="1610317"/>
            <a:ext cx="11848193" cy="205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24 Conector recto"/>
          <p:cNvCxnSpPr/>
          <p:nvPr/>
        </p:nvCxnSpPr>
        <p:spPr>
          <a:xfrm>
            <a:off x="10762502" y="3401568"/>
            <a:ext cx="0" cy="260863"/>
          </a:xfrm>
          <a:prstGeom prst="line">
            <a:avLst/>
          </a:prstGeom>
          <a:ln w="38100">
            <a:solidFill>
              <a:srgbClr val="00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uadroTexto 6"/>
          <p:cNvSpPr txBox="1"/>
          <p:nvPr/>
        </p:nvSpPr>
        <p:spPr>
          <a:xfrm>
            <a:off x="0" y="637520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>
                <a:solidFill>
                  <a:srgbClr val="17298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ZONIFICACIÓN </a:t>
            </a:r>
            <a:r>
              <a:rPr lang="es-ES_tradnl" sz="2000" dirty="0" smtClean="0">
                <a:solidFill>
                  <a:srgbClr val="17298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ESPACIOS A INTERVENIR</a:t>
            </a:r>
            <a:endParaRPr lang="es-ES_tradnl" sz="2000" dirty="0">
              <a:solidFill>
                <a:srgbClr val="17298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CuadroTexto 6"/>
          <p:cNvSpPr txBox="1"/>
          <p:nvPr/>
        </p:nvSpPr>
        <p:spPr>
          <a:xfrm>
            <a:off x="0" y="1014752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dirty="0" smtClean="0">
                <a:solidFill>
                  <a:srgbClr val="17298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BOULEVARD 24 DE MAYO</a:t>
            </a:r>
            <a:endParaRPr lang="es-ES_tradnl" sz="1400" dirty="0">
              <a:solidFill>
                <a:srgbClr val="17298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7485830" y="3341041"/>
            <a:ext cx="377354" cy="2213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0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s-EC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1564096" y="3933934"/>
            <a:ext cx="1948328" cy="2199980"/>
            <a:chOff x="401975" y="3933934"/>
            <a:chExt cx="1948328" cy="2199980"/>
          </a:xfrm>
        </p:grpSpPr>
        <p:pic>
          <p:nvPicPr>
            <p:cNvPr id="23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62633" y="3933934"/>
              <a:ext cx="1427013" cy="19026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CuadroTexto 6"/>
            <p:cNvSpPr txBox="1"/>
            <p:nvPr/>
          </p:nvSpPr>
          <p:spPr>
            <a:xfrm>
              <a:off x="401975" y="5887693"/>
              <a:ext cx="19483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000" dirty="0">
                  <a:ea typeface="Tahoma" panose="020B0604030504040204" pitchFamily="34" charset="0"/>
                  <a:cs typeface="Tahoma" panose="020B0604030504040204" pitchFamily="34" charset="0"/>
                </a:rPr>
                <a:t>Predio 41585</a:t>
              </a:r>
            </a:p>
          </p:txBody>
        </p:sp>
        <p:sp>
          <p:nvSpPr>
            <p:cNvPr id="27" name="26 Rectángulo"/>
            <p:cNvSpPr/>
            <p:nvPr/>
          </p:nvSpPr>
          <p:spPr>
            <a:xfrm>
              <a:off x="467073" y="4055416"/>
              <a:ext cx="377354" cy="22130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sz="105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s-EC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27 Rectángulo"/>
          <p:cNvSpPr/>
          <p:nvPr/>
        </p:nvSpPr>
        <p:spPr>
          <a:xfrm>
            <a:off x="9655791" y="1864666"/>
            <a:ext cx="377354" cy="2213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0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s-EC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10894874" y="2525720"/>
            <a:ext cx="377354" cy="2213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716" y="3955597"/>
            <a:ext cx="2843405" cy="1881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CuadroTexto 6"/>
          <p:cNvSpPr txBox="1"/>
          <p:nvPr/>
        </p:nvSpPr>
        <p:spPr>
          <a:xfrm>
            <a:off x="4862254" y="5916982"/>
            <a:ext cx="1948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000" dirty="0">
                <a:ea typeface="Tahoma" panose="020B0604030504040204" pitchFamily="34" charset="0"/>
                <a:cs typeface="Tahoma" panose="020B0604030504040204" pitchFamily="34" charset="0"/>
              </a:rPr>
              <a:t>Predio  133248</a:t>
            </a:r>
          </a:p>
        </p:txBody>
      </p:sp>
      <p:sp>
        <p:nvSpPr>
          <p:cNvPr id="36" name="35 Rectángulo"/>
          <p:cNvSpPr/>
          <p:nvPr/>
        </p:nvSpPr>
        <p:spPr>
          <a:xfrm>
            <a:off x="4610519" y="4084705"/>
            <a:ext cx="377354" cy="2213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590" y="3933934"/>
            <a:ext cx="2536912" cy="1902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CuadroTexto 6"/>
          <p:cNvSpPr txBox="1"/>
          <p:nvPr/>
        </p:nvSpPr>
        <p:spPr>
          <a:xfrm>
            <a:off x="8440389" y="5887692"/>
            <a:ext cx="1948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000" dirty="0" smtClean="0">
                <a:ea typeface="Tahoma" panose="020B0604030504040204" pitchFamily="34" charset="0"/>
                <a:cs typeface="Tahoma" panose="020B0604030504040204" pitchFamily="34" charset="0"/>
              </a:rPr>
              <a:t>Puente peatonal</a:t>
            </a:r>
            <a:endParaRPr lang="es-ES_tradnl" sz="10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38 Rectángulo"/>
          <p:cNvSpPr/>
          <p:nvPr/>
        </p:nvSpPr>
        <p:spPr>
          <a:xfrm>
            <a:off x="8010944" y="4055415"/>
            <a:ext cx="377354" cy="2213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0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s-EC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90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60"/>
          <a:stretch/>
        </p:blipFill>
        <p:spPr bwMode="auto">
          <a:xfrm>
            <a:off x="4213878" y="4054488"/>
            <a:ext cx="3320397" cy="1311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t="2" r="16755" b="-179058"/>
          <a:stretch/>
        </p:blipFill>
        <p:spPr>
          <a:xfrm>
            <a:off x="210312" y="6550038"/>
            <a:ext cx="9445479" cy="407881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08" y="112713"/>
            <a:ext cx="754743" cy="603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06167" y="6325267"/>
            <a:ext cx="1954768" cy="534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1526" y="1610317"/>
            <a:ext cx="11848193" cy="205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24 Conector recto"/>
          <p:cNvCxnSpPr/>
          <p:nvPr/>
        </p:nvCxnSpPr>
        <p:spPr>
          <a:xfrm>
            <a:off x="10762502" y="3401568"/>
            <a:ext cx="0" cy="260863"/>
          </a:xfrm>
          <a:prstGeom prst="line">
            <a:avLst/>
          </a:prstGeom>
          <a:ln w="38100">
            <a:solidFill>
              <a:srgbClr val="00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uadroTexto 6"/>
          <p:cNvSpPr txBox="1"/>
          <p:nvPr/>
        </p:nvSpPr>
        <p:spPr>
          <a:xfrm>
            <a:off x="0" y="637520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>
                <a:solidFill>
                  <a:srgbClr val="17298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ZONIFICACIÓN </a:t>
            </a:r>
            <a:r>
              <a:rPr lang="es-ES_tradnl" sz="2000" dirty="0" smtClean="0">
                <a:solidFill>
                  <a:srgbClr val="17298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ESPACIOS A INTERVENIR</a:t>
            </a:r>
            <a:endParaRPr lang="es-ES_tradnl" sz="2000" dirty="0">
              <a:solidFill>
                <a:srgbClr val="17298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CuadroTexto 6"/>
          <p:cNvSpPr txBox="1"/>
          <p:nvPr/>
        </p:nvSpPr>
        <p:spPr>
          <a:xfrm>
            <a:off x="0" y="1014752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dirty="0" smtClean="0">
                <a:solidFill>
                  <a:srgbClr val="17298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BOULEVARD 24 DE MAYO</a:t>
            </a:r>
            <a:endParaRPr lang="es-ES_tradnl" sz="1400" dirty="0">
              <a:solidFill>
                <a:srgbClr val="17298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5731817" y="2415066"/>
            <a:ext cx="377354" cy="2213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0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</a:t>
            </a:r>
            <a:endParaRPr lang="es-EC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7228655" y="2542259"/>
            <a:ext cx="377354" cy="2213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s-EC" sz="10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.2</a:t>
            </a:r>
            <a:endParaRPr lang="es-EC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7863184" y="2887391"/>
            <a:ext cx="377354" cy="2213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s-EC" sz="10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.3</a:t>
            </a:r>
            <a:endParaRPr lang="es-EC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50" y="4054488"/>
            <a:ext cx="3144725" cy="172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26 Rectángulo"/>
          <p:cNvSpPr/>
          <p:nvPr/>
        </p:nvSpPr>
        <p:spPr>
          <a:xfrm>
            <a:off x="467073" y="4175592"/>
            <a:ext cx="377354" cy="2213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0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3,1</a:t>
            </a:r>
            <a:endParaRPr lang="es-EC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uadroTexto 6"/>
          <p:cNvSpPr txBox="1"/>
          <p:nvPr/>
        </p:nvSpPr>
        <p:spPr>
          <a:xfrm>
            <a:off x="648868" y="5424478"/>
            <a:ext cx="31516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00" dirty="0">
                <a:ea typeface="Tahoma" panose="020B0604030504040204" pitchFamily="34" charset="0"/>
                <a:cs typeface="Tahoma" panose="020B0604030504040204" pitchFamily="34" charset="0"/>
              </a:rPr>
              <a:t>Boulevard 24 de mayo - tramo </a:t>
            </a:r>
            <a:r>
              <a:rPr lang="es-ES_tradnl" sz="1000" dirty="0" smtClean="0">
                <a:ea typeface="Tahoma" panose="020B0604030504040204" pitchFamily="34" charset="0"/>
                <a:cs typeface="Tahoma" panose="020B0604030504040204" pitchFamily="34" charset="0"/>
              </a:rPr>
              <a:t>1 (entre </a:t>
            </a:r>
            <a:r>
              <a:rPr lang="es-ES_tradnl" sz="1000" dirty="0">
                <a:ea typeface="Tahoma" panose="020B0604030504040204" pitchFamily="34" charset="0"/>
                <a:cs typeface="Tahoma" panose="020B0604030504040204" pitchFamily="34" charset="0"/>
              </a:rPr>
              <a:t>Loja e Imbabura.)</a:t>
            </a:r>
          </a:p>
        </p:txBody>
      </p:sp>
      <p:sp>
        <p:nvSpPr>
          <p:cNvPr id="24" name="23 Rectángulo"/>
          <p:cNvSpPr/>
          <p:nvPr/>
        </p:nvSpPr>
        <p:spPr>
          <a:xfrm>
            <a:off x="4025201" y="4157599"/>
            <a:ext cx="377354" cy="2213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0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3,2</a:t>
            </a:r>
            <a:endParaRPr lang="es-EC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uadroTexto 6"/>
          <p:cNvSpPr txBox="1"/>
          <p:nvPr/>
        </p:nvSpPr>
        <p:spPr>
          <a:xfrm>
            <a:off x="4215640" y="5424478"/>
            <a:ext cx="3013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00" dirty="0">
                <a:ea typeface="Tahoma" panose="020B0604030504040204" pitchFamily="34" charset="0"/>
                <a:cs typeface="Tahoma" panose="020B0604030504040204" pitchFamily="34" charset="0"/>
              </a:rPr>
              <a:t>Boulevard 24 de mayo - tramo </a:t>
            </a:r>
            <a:r>
              <a:rPr lang="es-EC" sz="1000" dirty="0" smtClean="0">
                <a:ea typeface="Tahoma" panose="020B0604030504040204" pitchFamily="34" charset="0"/>
                <a:cs typeface="Tahoma" panose="020B0604030504040204" pitchFamily="34" charset="0"/>
              </a:rPr>
              <a:t>3 (entre </a:t>
            </a:r>
            <a:r>
              <a:rPr lang="es-EC" sz="1000" dirty="0">
                <a:ea typeface="Tahoma" panose="020B0604030504040204" pitchFamily="34" charset="0"/>
                <a:cs typeface="Tahoma" panose="020B0604030504040204" pitchFamily="34" charset="0"/>
              </a:rPr>
              <a:t>Bahía de Caráquez y Loja.)</a:t>
            </a:r>
            <a:endParaRPr lang="es-ES_tradnl" sz="10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7758409" y="4055417"/>
            <a:ext cx="3246612" cy="1735884"/>
            <a:chOff x="7381055" y="4055417"/>
            <a:chExt cx="3246612" cy="1735884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6009" y="4055417"/>
              <a:ext cx="3021658" cy="126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28 Rectángulo"/>
            <p:cNvSpPr/>
            <p:nvPr/>
          </p:nvSpPr>
          <p:spPr>
            <a:xfrm>
              <a:off x="7381055" y="4124312"/>
              <a:ext cx="377354" cy="22130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sz="105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3.3</a:t>
              </a:r>
              <a:endParaRPr lang="es-EC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CuadroTexto 6"/>
            <p:cNvSpPr txBox="1"/>
            <p:nvPr/>
          </p:nvSpPr>
          <p:spPr>
            <a:xfrm>
              <a:off x="7571494" y="5391191"/>
              <a:ext cx="30130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000" dirty="0">
                  <a:ea typeface="Tahoma" panose="020B0604030504040204" pitchFamily="34" charset="0"/>
                  <a:cs typeface="Tahoma" panose="020B0604030504040204" pitchFamily="34" charset="0"/>
                </a:rPr>
                <a:t>Boulevard 24 de mayo - tramo </a:t>
              </a:r>
              <a:r>
                <a:rPr lang="es-EC" sz="1000" dirty="0" smtClean="0">
                  <a:ea typeface="Tahoma" panose="020B0604030504040204" pitchFamily="34" charset="0"/>
                  <a:cs typeface="Tahoma" panose="020B0604030504040204" pitchFamily="34" charset="0"/>
                </a:rPr>
                <a:t>3 (entre </a:t>
              </a:r>
              <a:r>
                <a:rPr lang="es-EC" sz="1000" dirty="0">
                  <a:ea typeface="Tahoma" panose="020B0604030504040204" pitchFamily="34" charset="0"/>
                  <a:cs typeface="Tahoma" panose="020B0604030504040204" pitchFamily="34" charset="0"/>
                </a:rPr>
                <a:t>Bahía de Caráquez y Loja.)</a:t>
              </a:r>
              <a:endParaRPr lang="es-ES_tradnl" sz="1000" dirty="0"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136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147" y="4071212"/>
            <a:ext cx="5236412" cy="125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9"/>
          <a:stretch/>
        </p:blipFill>
        <p:spPr bwMode="auto">
          <a:xfrm>
            <a:off x="467073" y="4071213"/>
            <a:ext cx="4420480" cy="125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t="2" r="16755" b="-179058"/>
          <a:stretch/>
        </p:blipFill>
        <p:spPr>
          <a:xfrm>
            <a:off x="210312" y="6550038"/>
            <a:ext cx="9445479" cy="407881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08" y="112713"/>
            <a:ext cx="754743" cy="603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06167" y="6325267"/>
            <a:ext cx="1954768" cy="534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1526" y="1610317"/>
            <a:ext cx="11848193" cy="205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24 Conector recto"/>
          <p:cNvCxnSpPr/>
          <p:nvPr/>
        </p:nvCxnSpPr>
        <p:spPr>
          <a:xfrm>
            <a:off x="10762502" y="3401568"/>
            <a:ext cx="0" cy="260863"/>
          </a:xfrm>
          <a:prstGeom prst="line">
            <a:avLst/>
          </a:prstGeom>
          <a:ln w="38100">
            <a:solidFill>
              <a:srgbClr val="00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uadroTexto 6"/>
          <p:cNvSpPr txBox="1"/>
          <p:nvPr/>
        </p:nvSpPr>
        <p:spPr>
          <a:xfrm>
            <a:off x="0" y="637520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>
                <a:solidFill>
                  <a:srgbClr val="17298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ZONIFICACIÓN </a:t>
            </a:r>
            <a:r>
              <a:rPr lang="es-ES_tradnl" sz="2000" dirty="0" smtClean="0">
                <a:solidFill>
                  <a:srgbClr val="17298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ESPACIOS A INTERVENIR</a:t>
            </a:r>
            <a:endParaRPr lang="es-ES_tradnl" sz="2000" dirty="0">
              <a:solidFill>
                <a:srgbClr val="17298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CuadroTexto 6"/>
          <p:cNvSpPr txBox="1"/>
          <p:nvPr/>
        </p:nvSpPr>
        <p:spPr>
          <a:xfrm>
            <a:off x="0" y="1014752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dirty="0" smtClean="0">
                <a:solidFill>
                  <a:srgbClr val="17298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BOULEVARD 24 DE MAYO</a:t>
            </a:r>
            <a:endParaRPr lang="es-ES_tradnl" sz="1400" dirty="0">
              <a:solidFill>
                <a:srgbClr val="17298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8760767" y="2431605"/>
            <a:ext cx="377354" cy="2213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0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3.4</a:t>
            </a:r>
            <a:endParaRPr lang="es-EC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10106167" y="2420029"/>
            <a:ext cx="377354" cy="2213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s-EC" sz="10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.5</a:t>
            </a:r>
            <a:endParaRPr lang="es-EC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26 Rectángulo"/>
          <p:cNvSpPr/>
          <p:nvPr/>
        </p:nvSpPr>
        <p:spPr>
          <a:xfrm>
            <a:off x="278396" y="4175592"/>
            <a:ext cx="377354" cy="2213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0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3,4</a:t>
            </a:r>
            <a:endParaRPr lang="es-EC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23 Rectángulo"/>
          <p:cNvSpPr/>
          <p:nvPr/>
        </p:nvSpPr>
        <p:spPr>
          <a:xfrm>
            <a:off x="5524272" y="4157599"/>
            <a:ext cx="415089" cy="2213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0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3.5</a:t>
            </a:r>
            <a:endParaRPr lang="es-EC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uadroTexto 6"/>
          <p:cNvSpPr txBox="1"/>
          <p:nvPr/>
        </p:nvSpPr>
        <p:spPr>
          <a:xfrm>
            <a:off x="499233" y="5391191"/>
            <a:ext cx="41584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00" dirty="0" smtClean="0">
                <a:ea typeface="Tahoma" panose="020B0604030504040204" pitchFamily="34" charset="0"/>
                <a:cs typeface="Tahoma" panose="020B0604030504040204" pitchFamily="34" charset="0"/>
              </a:rPr>
              <a:t>Boulevard </a:t>
            </a:r>
            <a:r>
              <a:rPr lang="es-EC" sz="1000" dirty="0">
                <a:ea typeface="Tahoma" panose="020B0604030504040204" pitchFamily="34" charset="0"/>
                <a:cs typeface="Tahoma" panose="020B0604030504040204" pitchFamily="34" charset="0"/>
              </a:rPr>
              <a:t>24 de mayo - tramo </a:t>
            </a:r>
            <a:r>
              <a:rPr lang="es-EC" sz="1000" dirty="0" smtClean="0">
                <a:ea typeface="Tahoma" panose="020B0604030504040204" pitchFamily="34" charset="0"/>
                <a:cs typeface="Tahoma" panose="020B0604030504040204" pitchFamily="34" charset="0"/>
              </a:rPr>
              <a:t>3 (entre </a:t>
            </a:r>
            <a:r>
              <a:rPr lang="es-EC" sz="1000" dirty="0">
                <a:ea typeface="Tahoma" panose="020B0604030504040204" pitchFamily="34" charset="0"/>
                <a:cs typeface="Tahoma" panose="020B0604030504040204" pitchFamily="34" charset="0"/>
              </a:rPr>
              <a:t>Bahía de Caráquez y Loja.)</a:t>
            </a:r>
            <a:endParaRPr lang="es-ES_tradnl" sz="10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CuadroTexto 6"/>
          <p:cNvSpPr txBox="1"/>
          <p:nvPr/>
        </p:nvSpPr>
        <p:spPr>
          <a:xfrm>
            <a:off x="5722147" y="5425350"/>
            <a:ext cx="48982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00" dirty="0">
                <a:ea typeface="Tahoma" panose="020B0604030504040204" pitchFamily="34" charset="0"/>
                <a:cs typeface="Tahoma" panose="020B0604030504040204" pitchFamily="34" charset="0"/>
              </a:rPr>
              <a:t>Boulevard 24 de mayo - tramo </a:t>
            </a:r>
            <a:r>
              <a:rPr lang="es-EC" sz="1000" dirty="0" smtClean="0">
                <a:ea typeface="Tahoma" panose="020B0604030504040204" pitchFamily="34" charset="0"/>
                <a:cs typeface="Tahoma" panose="020B0604030504040204" pitchFamily="34" charset="0"/>
              </a:rPr>
              <a:t>4 (entre </a:t>
            </a:r>
            <a:r>
              <a:rPr lang="es-EC" sz="1000" dirty="0">
                <a:ea typeface="Tahoma" panose="020B0604030504040204" pitchFamily="34" charset="0"/>
                <a:cs typeface="Tahoma" panose="020B0604030504040204" pitchFamily="34" charset="0"/>
              </a:rPr>
              <a:t>Calle García Moreno y Venezuela.)</a:t>
            </a:r>
            <a:endParaRPr lang="es-ES_tradnl" sz="10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86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1920</TotalTime>
  <Words>245</Words>
  <Application>Microsoft Office PowerPoint</Application>
  <PresentationFormat>Panorámica</PresentationFormat>
  <Paragraphs>66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Tahoma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Mercedes Beatriz Cardenas Rodriguez</cp:lastModifiedBy>
  <cp:revision>50</cp:revision>
  <dcterms:created xsi:type="dcterms:W3CDTF">2019-05-28T19:57:24Z</dcterms:created>
  <dcterms:modified xsi:type="dcterms:W3CDTF">2022-02-23T15:24:13Z</dcterms:modified>
</cp:coreProperties>
</file>