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408" r:id="rId3"/>
    <p:sldId id="398" r:id="rId4"/>
    <p:sldId id="399" r:id="rId5"/>
    <p:sldId id="418" r:id="rId6"/>
    <p:sldId id="419" r:id="rId7"/>
    <p:sldId id="350" r:id="rId8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15">
          <p15:clr>
            <a:srgbClr val="A4A3A4"/>
          </p15:clr>
        </p15:guide>
        <p15:guide id="4" pos="2926">
          <p15:clr>
            <a:srgbClr val="A4A3A4"/>
          </p15:clr>
        </p15:guide>
        <p15:guide id="5" orient="horz">
          <p15:clr>
            <a:srgbClr val="A4A3A4"/>
          </p15:clr>
        </p15:guide>
        <p15:guide id="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erto Jose Madera Arends" initials="RJM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FCD5B5"/>
    <a:srgbClr val="99CC00"/>
    <a:srgbClr val="0FDF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27C688-D893-0FB4-F3A8-76D7E0D68AC4}" v="42" dt="2021-05-03T15:17:03.461"/>
    <p1510:client id="{AC4FC49F-C0AA-0000-C604-2C0445B69577}" v="127" dt="2021-05-03T15:26:03.498"/>
    <p1510:client id="{F1B6CB58-9691-F048-B3B9-73D745046623}" v="61" dt="2020-12-18T16:25:13.544"/>
    <p1510:client id="{FF53F76C-642D-E67A-7489-79DF72831E52}" v="1359" dt="2021-05-03T20:34:07.3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61" autoAdjust="0"/>
    <p:restoredTop sz="94857" autoAdjust="0"/>
  </p:normalViewPr>
  <p:slideViewPr>
    <p:cSldViewPr>
      <p:cViewPr varScale="1">
        <p:scale>
          <a:sx n="110" d="100"/>
          <a:sy n="110" d="100"/>
        </p:scale>
        <p:origin x="1824" y="108"/>
      </p:cViewPr>
      <p:guideLst>
        <p:guide orient="horz" pos="2160"/>
        <p:guide pos="2880"/>
        <p:guide orient="horz" pos="2115"/>
        <p:guide pos="2926"/>
        <p:guide orient="horz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F8D439-B7C7-4743-8F5B-85F9017A9B97}" type="datetimeFigureOut">
              <a:rPr lang="es-EC" smtClean="0"/>
              <a:t>10/2/2022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7E8B1-6C87-49DD-8FDE-3AAC4896FEA7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07772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7E8B1-6C87-49DD-8FDE-3AAC4896FEA7}" type="slidenum">
              <a:rPr lang="es-EC" smtClean="0"/>
              <a:t>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22453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7E8B1-6C87-49DD-8FDE-3AAC4896FEA7}" type="slidenum">
              <a:rPr lang="es-EC" smtClean="0"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80310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7E8B1-6C87-49DD-8FDE-3AAC4896FEA7}" type="slidenum">
              <a:rPr lang="es-EC" smtClean="0"/>
              <a:t>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37860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7E8B1-6C87-49DD-8FDE-3AAC4896FEA7}" type="slidenum">
              <a:rPr lang="es-EC" smtClean="0"/>
              <a:t>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54470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7E8B1-6C87-49DD-8FDE-3AAC4896FEA7}" type="slidenum">
              <a:rPr lang="es-EC" smtClean="0"/>
              <a:t>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66425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9B5FDC-FB64-42D4-A03A-5C0229F94204}" type="datetimeFigureOut">
              <a:rPr lang="es-EC" smtClean="0"/>
              <a:t>10/2/2022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9A2BAC-717E-4D33-81E8-2E879BE2DC3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65328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9B5FDC-FB64-42D4-A03A-5C0229F94204}" type="datetimeFigureOut">
              <a:rPr lang="es-EC" smtClean="0"/>
              <a:t>10/2/2022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9A2BAC-717E-4D33-81E8-2E879BE2DC3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5517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9B5FDC-FB64-42D4-A03A-5C0229F94204}" type="datetimeFigureOut">
              <a:rPr lang="es-EC" smtClean="0"/>
              <a:t>10/2/2022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9A2BAC-717E-4D33-81E8-2E879BE2DC3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92910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9B5FDC-FB64-42D4-A03A-5C0229F94204}" type="datetimeFigureOut">
              <a:rPr lang="es-EC" smtClean="0"/>
              <a:t>10/2/2022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9A2BAC-717E-4D33-81E8-2E879BE2DC3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47932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9B5FDC-FB64-42D4-A03A-5C0229F94204}" type="datetimeFigureOut">
              <a:rPr lang="es-EC" smtClean="0"/>
              <a:t>10/2/2022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9A2BAC-717E-4D33-81E8-2E879BE2DC3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67071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9B5FDC-FB64-42D4-A03A-5C0229F94204}" type="datetimeFigureOut">
              <a:rPr lang="es-EC" smtClean="0"/>
              <a:t>10/2/2022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9A2BAC-717E-4D33-81E8-2E879BE2DC3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52135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9B5FDC-FB64-42D4-A03A-5C0229F94204}" type="datetimeFigureOut">
              <a:rPr lang="es-EC" smtClean="0"/>
              <a:t>10/2/2022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9A2BAC-717E-4D33-81E8-2E879BE2DC3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56086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9B5FDC-FB64-42D4-A03A-5C0229F94204}" type="datetimeFigureOut">
              <a:rPr lang="es-EC" smtClean="0"/>
              <a:t>10/2/2022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9A2BAC-717E-4D33-81E8-2E879BE2DC3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40500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9B5FDC-FB64-42D4-A03A-5C0229F94204}" type="datetimeFigureOut">
              <a:rPr lang="es-EC" smtClean="0"/>
              <a:t>10/2/2022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9A2BAC-717E-4D33-81E8-2E879BE2DC3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73157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9B5FDC-FB64-42D4-A03A-5C0229F94204}" type="datetimeFigureOut">
              <a:rPr lang="es-EC" smtClean="0"/>
              <a:t>10/2/2022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9A2BAC-717E-4D33-81E8-2E879BE2DC3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39762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9B5FDC-FB64-42D4-A03A-5C0229F94204}" type="datetimeFigureOut">
              <a:rPr lang="es-EC" smtClean="0"/>
              <a:t>10/2/2022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9A2BAC-717E-4D33-81E8-2E879BE2DC3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8113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233"/>
            <a:ext cx="9180512" cy="654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131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Rectángulo"/>
          <p:cNvSpPr/>
          <p:nvPr/>
        </p:nvSpPr>
        <p:spPr>
          <a:xfrm>
            <a:off x="107504" y="4581128"/>
            <a:ext cx="9144000" cy="110799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ES" sz="2200" b="1" dirty="0">
                <a:solidFill>
                  <a:schemeClr val="tx2"/>
                </a:solidFill>
              </a:rPr>
              <a:t>PRESENTACIÓN DEL </a:t>
            </a:r>
            <a:r>
              <a:rPr lang="es-EC" sz="2200" b="1" dirty="0">
                <a:solidFill>
                  <a:schemeClr val="tx2"/>
                </a:solidFill>
              </a:rPr>
              <a:t>PROYECTO DE COLOCACIÓN DE UN BUSTO EN LA PARROQUIA DE ZÁMBIZA</a:t>
            </a:r>
          </a:p>
          <a:p>
            <a:pPr algn="ctr"/>
            <a:r>
              <a:rPr lang="es-EC" sz="2200" b="1" dirty="0">
                <a:solidFill>
                  <a:schemeClr val="tx2"/>
                </a:solidFill>
              </a:rPr>
              <a:t>EN HOMENAJE AL “MAESTRO MANUEL MESÍAS CARRERA CARVAJAL”</a:t>
            </a:r>
            <a:endParaRPr lang="es-ES" sz="2200" b="1" dirty="0">
              <a:solidFill>
                <a:schemeClr val="tx2"/>
              </a:solidFill>
            </a:endParaRPr>
          </a:p>
        </p:txBody>
      </p:sp>
      <p:pic>
        <p:nvPicPr>
          <p:cNvPr id="9" name="Picture 2" descr="ESCUDO DE QUITO COLOR Y BLANC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215" y="116632"/>
            <a:ext cx="70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1340768"/>
            <a:ext cx="4695825" cy="27717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227609"/>
            <a:ext cx="1474210" cy="92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53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95">
            <a:extLst>
              <a:ext uri="{FF2B5EF4-FFF2-40B4-BE49-F238E27FC236}">
                <a16:creationId xmlns:a16="http://schemas.microsoft.com/office/drawing/2014/main" xmlns="" id="{95AD820C-D9BA-0742-90D7-BD2ED066E22B}"/>
              </a:ext>
            </a:extLst>
          </p:cNvPr>
          <p:cNvSpPr/>
          <p:nvPr/>
        </p:nvSpPr>
        <p:spPr>
          <a:xfrm flipH="1">
            <a:off x="179512" y="688132"/>
            <a:ext cx="8712968" cy="667875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endParaRPr lang="es-ES_tradnl" sz="5000" b="1" dirty="0" smtClean="0">
              <a:solidFill>
                <a:schemeClr val="tx2"/>
              </a:solidFill>
              <a:latin typeface="Open Sans"/>
              <a:ea typeface="Open Sans"/>
              <a:cs typeface="Open Sans"/>
            </a:endParaRPr>
          </a:p>
          <a:p>
            <a:pPr algn="ctr"/>
            <a:r>
              <a:rPr lang="es-EC" sz="4500" b="1" dirty="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PROYECTO DE COLOCACIÓN DE UN BUSTO EN LA PARROQUIA DE ZÁMBIZA</a:t>
            </a:r>
          </a:p>
          <a:p>
            <a:pPr algn="ctr"/>
            <a:r>
              <a:rPr lang="es-EC" sz="4500" b="1" dirty="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EN HOMENAJE AL </a:t>
            </a:r>
            <a:endParaRPr lang="es-EC" sz="4500" b="1" dirty="0" smtClean="0">
              <a:solidFill>
                <a:schemeClr val="tx2"/>
              </a:solidFill>
              <a:latin typeface="Open Sans"/>
              <a:ea typeface="Open Sans"/>
              <a:cs typeface="Open Sans"/>
            </a:endParaRPr>
          </a:p>
          <a:p>
            <a:pPr algn="ctr"/>
            <a:r>
              <a:rPr lang="es-EC" sz="4500" b="1" dirty="0" smtClean="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“</a:t>
            </a:r>
            <a:r>
              <a:rPr lang="es-EC" sz="4500" b="1" dirty="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MAESTRO MANUEL MESÍAS CARRERA CARVAJAL”</a:t>
            </a:r>
          </a:p>
          <a:p>
            <a:pPr algn="ctr"/>
            <a:endParaRPr lang="es-ES_tradnl" sz="5400" b="1" dirty="0" smtClean="0">
              <a:solidFill>
                <a:schemeClr val="tx2"/>
              </a:solidFill>
              <a:latin typeface="Open Sans"/>
              <a:ea typeface="Open Sans"/>
              <a:cs typeface="Open Sans"/>
            </a:endParaRPr>
          </a:p>
          <a:p>
            <a:pPr algn="ctr"/>
            <a:endParaRPr lang="es-ES_tradnl" sz="5400" b="1" dirty="0">
              <a:solidFill>
                <a:schemeClr val="tx2"/>
              </a:solidFill>
              <a:latin typeface="Open Sans"/>
              <a:ea typeface="Open Sans"/>
              <a:cs typeface="Open Sans"/>
            </a:endParaRPr>
          </a:p>
        </p:txBody>
      </p:sp>
      <p:pic>
        <p:nvPicPr>
          <p:cNvPr id="1026" name="Picture 2" descr="ESCUDO DE QUITO COLOR Y BLANC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215" y="116632"/>
            <a:ext cx="70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9800" y="6001502"/>
            <a:ext cx="1994200" cy="68905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227609"/>
            <a:ext cx="1474210" cy="92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24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16">
            <a:extLst>
              <a:ext uri="{FF2B5EF4-FFF2-40B4-BE49-F238E27FC236}">
                <a16:creationId xmlns:a16="http://schemas.microsoft.com/office/drawing/2014/main" xmlns="" id="{3DC1344B-AA6D-4A4F-8D6C-CBC96625E516}"/>
              </a:ext>
            </a:extLst>
          </p:cNvPr>
          <p:cNvGrpSpPr/>
          <p:nvPr/>
        </p:nvGrpSpPr>
        <p:grpSpPr>
          <a:xfrm>
            <a:off x="-782" y="7192"/>
            <a:ext cx="7497486" cy="806869"/>
            <a:chOff x="1209823" y="3477528"/>
            <a:chExt cx="3680294" cy="590845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xmlns="" id="{01D2FD8E-109D-4C3B-AFAE-BA534CC169B7}"/>
                </a:ext>
              </a:extLst>
            </p:cNvPr>
            <p:cNvSpPr/>
            <p:nvPr/>
          </p:nvSpPr>
          <p:spPr>
            <a:xfrm>
              <a:off x="1209823" y="3477528"/>
              <a:ext cx="499100" cy="590844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6" name="Flecha: pentágono 19">
              <a:extLst>
                <a:ext uri="{FF2B5EF4-FFF2-40B4-BE49-F238E27FC236}">
                  <a16:creationId xmlns:a16="http://schemas.microsoft.com/office/drawing/2014/main" xmlns="" id="{EE08B766-9748-4585-A385-A88DF6A0F573}"/>
                </a:ext>
              </a:extLst>
            </p:cNvPr>
            <p:cNvSpPr/>
            <p:nvPr/>
          </p:nvSpPr>
          <p:spPr>
            <a:xfrm>
              <a:off x="1708923" y="3477529"/>
              <a:ext cx="3181194" cy="590844"/>
            </a:xfrm>
            <a:prstGeom prst="homePlat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r>
                <a:rPr lang="es-ES_tradnl" sz="2000" b="1" dirty="0" smtClean="0">
                  <a:solidFill>
                    <a:schemeClr val="bg1"/>
                  </a:solidFill>
                  <a:latin typeface="Candara"/>
                </a:rPr>
                <a:t>DATOS GENERALES</a:t>
              </a:r>
              <a:endParaRPr lang="es-ES_tradnl" sz="2000" b="1" dirty="0">
                <a:solidFill>
                  <a:schemeClr val="bg1"/>
                </a:solidFill>
                <a:latin typeface="Candara" panose="020E0502030303020204" pitchFamily="34" charset="0"/>
              </a:endParaRPr>
            </a:p>
          </p:txBody>
        </p:sp>
      </p:grpSp>
      <p:sp>
        <p:nvSpPr>
          <p:cNvPr id="106" name="Rectangle 95">
            <a:extLst>
              <a:ext uri="{FF2B5EF4-FFF2-40B4-BE49-F238E27FC236}">
                <a16:creationId xmlns:a16="http://schemas.microsoft.com/office/drawing/2014/main" xmlns="" id="{95AD820C-D9BA-0742-90D7-BD2ED066E22B}"/>
              </a:ext>
            </a:extLst>
          </p:cNvPr>
          <p:cNvSpPr/>
          <p:nvPr/>
        </p:nvSpPr>
        <p:spPr>
          <a:xfrm flipH="1">
            <a:off x="3994828" y="1288625"/>
            <a:ext cx="42124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_tradnl" sz="20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es-ES_tradnl" sz="20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es-ES_tradnl" sz="2000" b="1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es-ES_tradnl" sz="2000" b="1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es-ES_tradnl" sz="2000" b="1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3" name="Picture 2" descr="ESCUDO DE QUITO COLOR Y BLANC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215" y="116632"/>
            <a:ext cx="70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9800" y="6001502"/>
            <a:ext cx="1994200" cy="68905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0866" y="1082300"/>
            <a:ext cx="5443065" cy="4919202"/>
          </a:xfrm>
          <a:prstGeom prst="rect">
            <a:avLst/>
          </a:prstGeom>
        </p:spPr>
      </p:pic>
      <p:cxnSp>
        <p:nvCxnSpPr>
          <p:cNvPr id="10" name="Conector angular 9"/>
          <p:cNvCxnSpPr/>
          <p:nvPr/>
        </p:nvCxnSpPr>
        <p:spPr>
          <a:xfrm>
            <a:off x="4256343" y="3140968"/>
            <a:ext cx="3240361" cy="400932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7506072" y="3306914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chemeClr val="tx2"/>
                </a:solidFill>
              </a:rPr>
              <a:t>Ubicación de Busto</a:t>
            </a:r>
            <a:endParaRPr lang="es-EC" dirty="0">
              <a:solidFill>
                <a:schemeClr val="tx2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059832" y="6001502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dirty="0"/>
              <a:t>Imagen 1. Ubicación</a:t>
            </a:r>
          </a:p>
          <a:p>
            <a:pPr algn="ctr"/>
            <a:r>
              <a:rPr lang="es-EC" sz="1200" dirty="0"/>
              <a:t>Fuente: Google Earth, 2022.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05" y="5769508"/>
            <a:ext cx="1474210" cy="92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23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16">
            <a:extLst>
              <a:ext uri="{FF2B5EF4-FFF2-40B4-BE49-F238E27FC236}">
                <a16:creationId xmlns:a16="http://schemas.microsoft.com/office/drawing/2014/main" xmlns="" id="{3DC1344B-AA6D-4A4F-8D6C-CBC96625E516}"/>
              </a:ext>
            </a:extLst>
          </p:cNvPr>
          <p:cNvGrpSpPr/>
          <p:nvPr/>
        </p:nvGrpSpPr>
        <p:grpSpPr>
          <a:xfrm>
            <a:off x="35496" y="44624"/>
            <a:ext cx="5328592" cy="806869"/>
            <a:chOff x="1209823" y="3477528"/>
            <a:chExt cx="3680294" cy="590845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xmlns="" id="{01D2FD8E-109D-4C3B-AFAE-BA534CC169B7}"/>
                </a:ext>
              </a:extLst>
            </p:cNvPr>
            <p:cNvSpPr/>
            <p:nvPr/>
          </p:nvSpPr>
          <p:spPr>
            <a:xfrm>
              <a:off x="1209823" y="3477528"/>
              <a:ext cx="499100" cy="590844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6" name="Flecha: pentágono 19">
              <a:extLst>
                <a:ext uri="{FF2B5EF4-FFF2-40B4-BE49-F238E27FC236}">
                  <a16:creationId xmlns:a16="http://schemas.microsoft.com/office/drawing/2014/main" xmlns="" id="{EE08B766-9748-4585-A385-A88DF6A0F573}"/>
                </a:ext>
              </a:extLst>
            </p:cNvPr>
            <p:cNvSpPr/>
            <p:nvPr/>
          </p:nvSpPr>
          <p:spPr>
            <a:xfrm>
              <a:off x="1708923" y="3477529"/>
              <a:ext cx="3181194" cy="590844"/>
            </a:xfrm>
            <a:prstGeom prst="homePlat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r>
                <a:rPr lang="es-ES_tradnl" sz="2000" b="1" dirty="0" smtClean="0">
                  <a:solidFill>
                    <a:schemeClr val="bg1"/>
                  </a:solidFill>
                  <a:latin typeface="Candara" panose="020E0502030303020204" pitchFamily="34" charset="0"/>
                </a:rPr>
                <a:t>UBICACIÓN</a:t>
              </a:r>
              <a:endParaRPr lang="es-ES_tradnl" sz="2000" b="1" dirty="0">
                <a:solidFill>
                  <a:schemeClr val="bg1"/>
                </a:solidFill>
                <a:latin typeface="Candara" panose="020E0502030303020204" pitchFamily="34" charset="0"/>
              </a:endParaRPr>
            </a:p>
          </p:txBody>
        </p:sp>
      </p:grpSp>
      <p:pic>
        <p:nvPicPr>
          <p:cNvPr id="11" name="Picture 2" descr="ESCUDO DE QUITO COLOR Y BLANC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215" y="116632"/>
            <a:ext cx="70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9800" y="6001502"/>
            <a:ext cx="1994200" cy="68905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1338055"/>
            <a:ext cx="4316400" cy="433715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8024" y="1547246"/>
            <a:ext cx="3984501" cy="4046117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467544" y="6201683"/>
            <a:ext cx="69127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  <a:latin typeface="Open Sans" panose="020B0606030504020204"/>
              </a:rPr>
              <a:t>			</a:t>
            </a:r>
            <a:r>
              <a:rPr lang="en-US" sz="1600" dirty="0" smtClean="0">
                <a:solidFill>
                  <a:schemeClr val="tx2"/>
                </a:solidFill>
                <a:latin typeface="Open Sans" panose="020B0606030504020204"/>
              </a:rPr>
              <a:t>EMPLAZAMIENTO</a:t>
            </a:r>
            <a:endParaRPr lang="en-US" sz="1600" dirty="0">
              <a:solidFill>
                <a:schemeClr val="tx2"/>
              </a:solidFill>
              <a:latin typeface="Open Sans" panose="020B0606030504020204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1915" y="5675207"/>
            <a:ext cx="1474210" cy="92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8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16">
            <a:extLst>
              <a:ext uri="{FF2B5EF4-FFF2-40B4-BE49-F238E27FC236}">
                <a16:creationId xmlns:a16="http://schemas.microsoft.com/office/drawing/2014/main" xmlns="" id="{3DC1344B-AA6D-4A4F-8D6C-CBC96625E516}"/>
              </a:ext>
            </a:extLst>
          </p:cNvPr>
          <p:cNvGrpSpPr/>
          <p:nvPr/>
        </p:nvGrpSpPr>
        <p:grpSpPr>
          <a:xfrm>
            <a:off x="-782" y="7192"/>
            <a:ext cx="7497486" cy="806869"/>
            <a:chOff x="1209823" y="3477528"/>
            <a:chExt cx="3680294" cy="590845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xmlns="" id="{01D2FD8E-109D-4C3B-AFAE-BA534CC169B7}"/>
                </a:ext>
              </a:extLst>
            </p:cNvPr>
            <p:cNvSpPr/>
            <p:nvPr/>
          </p:nvSpPr>
          <p:spPr>
            <a:xfrm>
              <a:off x="1209823" y="3477528"/>
              <a:ext cx="499100" cy="590844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6" name="Flecha: pentágono 19">
              <a:extLst>
                <a:ext uri="{FF2B5EF4-FFF2-40B4-BE49-F238E27FC236}">
                  <a16:creationId xmlns:a16="http://schemas.microsoft.com/office/drawing/2014/main" xmlns="" id="{EE08B766-9748-4585-A385-A88DF6A0F573}"/>
                </a:ext>
              </a:extLst>
            </p:cNvPr>
            <p:cNvSpPr/>
            <p:nvPr/>
          </p:nvSpPr>
          <p:spPr>
            <a:xfrm>
              <a:off x="1708923" y="3477529"/>
              <a:ext cx="3181194" cy="590844"/>
            </a:xfrm>
            <a:prstGeom prst="homePlat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r>
                <a:rPr lang="es-ES_tradnl" sz="2000" b="1" dirty="0" smtClean="0">
                  <a:solidFill>
                    <a:schemeClr val="bg1"/>
                  </a:solidFill>
                  <a:latin typeface="Candara" panose="020E0502030303020204" pitchFamily="34" charset="0"/>
                </a:rPr>
                <a:t>FACHADAS / CORTES</a:t>
              </a:r>
              <a:endParaRPr lang="es-ES_tradnl" sz="2000" b="1" dirty="0">
                <a:solidFill>
                  <a:schemeClr val="bg1"/>
                </a:solidFill>
                <a:latin typeface="Candara" panose="020E0502030303020204" pitchFamily="34" charset="0"/>
              </a:endParaRPr>
            </a:p>
          </p:txBody>
        </p:sp>
      </p:grpSp>
      <p:pic>
        <p:nvPicPr>
          <p:cNvPr id="10" name="Picture 2" descr="ESCUDO DE QUITO COLOR Y BLANC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215" y="116632"/>
            <a:ext cx="70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9800" y="6001502"/>
            <a:ext cx="1994200" cy="68905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242" y="1130105"/>
            <a:ext cx="5472608" cy="307411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556" y="4184495"/>
            <a:ext cx="4487979" cy="234102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31850" y="1412776"/>
            <a:ext cx="2835899" cy="214367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31850" y="3743132"/>
            <a:ext cx="2799445" cy="209592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206" y="5817645"/>
            <a:ext cx="1474210" cy="92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51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16">
            <a:extLst>
              <a:ext uri="{FF2B5EF4-FFF2-40B4-BE49-F238E27FC236}">
                <a16:creationId xmlns:a16="http://schemas.microsoft.com/office/drawing/2014/main" xmlns="" id="{3DC1344B-AA6D-4A4F-8D6C-CBC96625E516}"/>
              </a:ext>
            </a:extLst>
          </p:cNvPr>
          <p:cNvGrpSpPr/>
          <p:nvPr/>
        </p:nvGrpSpPr>
        <p:grpSpPr>
          <a:xfrm>
            <a:off x="-782" y="7192"/>
            <a:ext cx="7497486" cy="806869"/>
            <a:chOff x="1209823" y="3477528"/>
            <a:chExt cx="3680294" cy="590845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xmlns="" id="{01D2FD8E-109D-4C3B-AFAE-BA534CC169B7}"/>
                </a:ext>
              </a:extLst>
            </p:cNvPr>
            <p:cNvSpPr/>
            <p:nvPr/>
          </p:nvSpPr>
          <p:spPr>
            <a:xfrm>
              <a:off x="1209823" y="3477528"/>
              <a:ext cx="499100" cy="590844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6" name="Flecha: pentágono 19">
              <a:extLst>
                <a:ext uri="{FF2B5EF4-FFF2-40B4-BE49-F238E27FC236}">
                  <a16:creationId xmlns:a16="http://schemas.microsoft.com/office/drawing/2014/main" xmlns="" id="{EE08B766-9748-4585-A385-A88DF6A0F573}"/>
                </a:ext>
              </a:extLst>
            </p:cNvPr>
            <p:cNvSpPr/>
            <p:nvPr/>
          </p:nvSpPr>
          <p:spPr>
            <a:xfrm>
              <a:off x="1708923" y="3477529"/>
              <a:ext cx="3181194" cy="590844"/>
            </a:xfrm>
            <a:prstGeom prst="homePlat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r>
                <a:rPr lang="es-ES_tradnl" sz="2000" b="1" dirty="0" smtClean="0">
                  <a:solidFill>
                    <a:schemeClr val="bg1"/>
                  </a:solidFill>
                  <a:latin typeface="Candara" panose="020E0502030303020204" pitchFamily="34" charset="0"/>
                </a:rPr>
                <a:t>RESEÑA HISTÓRICA BIBLIOGRÁFICA</a:t>
              </a:r>
              <a:endParaRPr lang="es-ES_tradnl" sz="2000" b="1" dirty="0">
                <a:solidFill>
                  <a:schemeClr val="bg1"/>
                </a:solidFill>
                <a:latin typeface="Candara" panose="020E0502030303020204" pitchFamily="34" charset="0"/>
              </a:endParaRPr>
            </a:p>
          </p:txBody>
        </p:sp>
      </p:grpSp>
      <p:pic>
        <p:nvPicPr>
          <p:cNvPr id="10" name="Picture 2" descr="ESCUDO DE QUITO COLOR Y BLANC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215" y="116632"/>
            <a:ext cx="70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9800" y="6001502"/>
            <a:ext cx="1994200" cy="689052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984394" y="4018759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dirty="0">
                <a:solidFill>
                  <a:schemeClr val="tx2"/>
                </a:solidFill>
              </a:rPr>
              <a:t>De acuerdo a la investigación biográfica remitida por el GAD Parroquial, incluido en el apartado “anexos”, Manuel Mesías Carrera Carvajal (</a:t>
            </a:r>
            <a:r>
              <a:rPr lang="es-EC" dirty="0" err="1">
                <a:solidFill>
                  <a:schemeClr val="tx2"/>
                </a:solidFill>
              </a:rPr>
              <a:t>Zámbiza</a:t>
            </a:r>
            <a:r>
              <a:rPr lang="es-EC" dirty="0">
                <a:solidFill>
                  <a:schemeClr val="tx2"/>
                </a:solidFill>
              </a:rPr>
              <a:t>, 1923-2016), fue un músico, compositor, con más de 800 creaciones a su haber, entre ellas ocho misas folclóricas, la popular melodía “La </a:t>
            </a:r>
            <a:r>
              <a:rPr lang="es-EC" dirty="0" err="1">
                <a:solidFill>
                  <a:schemeClr val="tx2"/>
                </a:solidFill>
              </a:rPr>
              <a:t>Zambiceña</a:t>
            </a:r>
            <a:r>
              <a:rPr lang="es-EC" dirty="0">
                <a:solidFill>
                  <a:schemeClr val="tx2"/>
                </a:solidFill>
              </a:rPr>
              <a:t>”; poeta, escritor, investigador de la identidad local, director de bandas populares, maestro, por lo que la colocación de este busto en el Parque Central representa un justo homenaje póstumo a su legado, que ya es parte del patrimonio inmaterial de la Parroquia de </a:t>
            </a:r>
            <a:r>
              <a:rPr lang="es-EC" dirty="0" err="1">
                <a:solidFill>
                  <a:schemeClr val="tx2"/>
                </a:solidFill>
              </a:rPr>
              <a:t>Zámbiza</a:t>
            </a:r>
            <a:r>
              <a:rPr lang="es-EC" dirty="0">
                <a:solidFill>
                  <a:schemeClr val="tx2"/>
                </a:solidFill>
              </a:rPr>
              <a:t> y de Quito.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1840" y="1048258"/>
            <a:ext cx="2608184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14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320" y="5334154"/>
            <a:ext cx="1388393" cy="130470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5717817"/>
            <a:ext cx="1474210" cy="92104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8862" y="2100262"/>
            <a:ext cx="4486275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B2443BF9-0B67-8D4A-8644-D58B835B9D9D}">
  <we:reference id="wa200001396" version="2.1.6.0" store="en-001" storeType="OMEX"/>
  <we:alternateReferences>
    <we:reference id="wa200001396" version="2.1.6.0" store="wa200001396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8844</TotalTime>
  <Words>182</Words>
  <Application>Microsoft Office PowerPoint</Application>
  <PresentationFormat>Presentación en pantalla (4:3)</PresentationFormat>
  <Paragraphs>23</Paragraphs>
  <Slides>7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Candara</vt:lpstr>
      <vt:lpstr>Open Sans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Luis Barros Mosquera</dc:creator>
  <cp:lastModifiedBy>María Fernanda Vásquez Beltrán</cp:lastModifiedBy>
  <cp:revision>971</cp:revision>
  <dcterms:created xsi:type="dcterms:W3CDTF">2017-08-09T20:56:21Z</dcterms:created>
  <dcterms:modified xsi:type="dcterms:W3CDTF">2022-02-10T20:23:37Z</dcterms:modified>
</cp:coreProperties>
</file>