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2" r:id="rId6"/>
    <p:sldId id="259" r:id="rId7"/>
    <p:sldId id="290" r:id="rId8"/>
    <p:sldId id="271" r:id="rId9"/>
    <p:sldId id="264" r:id="rId10"/>
    <p:sldId id="283" r:id="rId11"/>
    <p:sldId id="265" r:id="rId12"/>
    <p:sldId id="291" r:id="rId13"/>
    <p:sldId id="286" r:id="rId14"/>
    <p:sldId id="298" r:id="rId15"/>
    <p:sldId id="295" r:id="rId16"/>
    <p:sldId id="297" r:id="rId17"/>
    <p:sldId id="263" r:id="rId18"/>
    <p:sldId id="261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Tuu9SEpym1FtyO33GTsgpR11z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987B5-D05C-4A38-896B-683C6A705CDE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7904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371600" y="1696071"/>
            <a:ext cx="64008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C" dirty="0"/>
              <a:t>URINARIOS SECOS PARA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C" dirty="0"/>
              <a:t>                 QUITO</a:t>
            </a:r>
            <a:endParaRPr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s-EC" dirty="0">
                <a:solidFill>
                  <a:schemeClr val="bg2">
                    <a:lumMod val="50000"/>
                  </a:schemeClr>
                </a:solidFill>
              </a:rPr>
              <a:t>Una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s-EC" dirty="0">
                <a:solidFill>
                  <a:schemeClr val="bg2">
                    <a:lumMod val="50000"/>
                  </a:schemeClr>
                </a:solidFill>
              </a:rPr>
              <a:t>Solución para Varios Actores 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31BFEA7-2DFE-4B0F-BDD4-B880D04A9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4536504" cy="372415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5449262-318D-4FDB-B5D2-5A76CEF19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336" y="2970488"/>
            <a:ext cx="4464496" cy="380229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FC8ADA7-05E6-442A-9559-5168FE33C059}"/>
              </a:ext>
            </a:extLst>
          </p:cNvPr>
          <p:cNvSpPr txBox="1"/>
          <p:nvPr/>
        </p:nvSpPr>
        <p:spPr>
          <a:xfrm>
            <a:off x="4658916" y="39945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Filipinas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CF37C6-E57A-4614-9E1B-DEE673E7E1E8}"/>
              </a:ext>
            </a:extLst>
          </p:cNvPr>
          <p:cNvSpPr txBox="1"/>
          <p:nvPr/>
        </p:nvSpPr>
        <p:spPr>
          <a:xfrm>
            <a:off x="1755058" y="5381332"/>
            <a:ext cx="3304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Países Bajos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0420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1411E-3426-43FB-9108-678B22D5E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/>
              <a:t>Conexión a alcantarilla vs recolección periódica de orina</a:t>
            </a:r>
            <a:endParaRPr lang="es-EC" sz="28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0F88F1C-B338-495C-80F6-E9B860D3B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259194"/>
              </p:ext>
            </p:extLst>
          </p:nvPr>
        </p:nvGraphicFramePr>
        <p:xfrm>
          <a:off x="457199" y="1887793"/>
          <a:ext cx="8362335" cy="4291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69737">
                  <a:extLst>
                    <a:ext uri="{9D8B030D-6E8A-4147-A177-3AD203B41FA5}">
                      <a16:colId xmlns:a16="http://schemas.microsoft.com/office/drawing/2014/main" val="1112029894"/>
                    </a:ext>
                  </a:extLst>
                </a:gridCol>
                <a:gridCol w="3992598">
                  <a:extLst>
                    <a:ext uri="{9D8B030D-6E8A-4147-A177-3AD203B41FA5}">
                      <a16:colId xmlns:a16="http://schemas.microsoft.com/office/drawing/2014/main" val="2188696565"/>
                    </a:ext>
                  </a:extLst>
                </a:gridCol>
              </a:tblGrid>
              <a:tr h="434042">
                <a:tc>
                  <a:txBody>
                    <a:bodyPr/>
                    <a:lstStyle/>
                    <a:p>
                      <a:pPr marL="3810" indent="-6350" algn="ctr">
                        <a:lnSpc>
                          <a:spcPct val="107000"/>
                        </a:lnSpc>
                        <a:spcAft>
                          <a:spcPts val="810"/>
                        </a:spcAft>
                      </a:pPr>
                      <a:r>
                        <a:rPr lang="es-EC" sz="2000" dirty="0">
                          <a:solidFill>
                            <a:srgbClr val="FFC000"/>
                          </a:solidFill>
                          <a:effectLst/>
                        </a:rPr>
                        <a:t>Ventajas  </a:t>
                      </a:r>
                      <a:endParaRPr lang="es-EC" sz="20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60325" marB="0"/>
                </a:tc>
                <a:tc>
                  <a:txBody>
                    <a:bodyPr/>
                    <a:lstStyle/>
                    <a:p>
                      <a:pPr marL="6985" indent="-6350" algn="ctr">
                        <a:lnSpc>
                          <a:spcPct val="107000"/>
                        </a:lnSpc>
                        <a:spcAft>
                          <a:spcPts val="810"/>
                        </a:spcAft>
                      </a:pPr>
                      <a:r>
                        <a:rPr lang="es-EC" sz="2000" dirty="0">
                          <a:solidFill>
                            <a:srgbClr val="FFC000"/>
                          </a:solidFill>
                          <a:effectLst/>
                        </a:rPr>
                        <a:t>Desventajas  </a:t>
                      </a:r>
                      <a:endParaRPr lang="es-EC" sz="20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60325" marB="0"/>
                </a:tc>
                <a:extLst>
                  <a:ext uri="{0D108BD9-81ED-4DB2-BD59-A6C34878D82A}">
                    <a16:rowId xmlns:a16="http://schemas.microsoft.com/office/drawing/2014/main" val="2020071855"/>
                  </a:ext>
                </a:extLst>
              </a:tr>
              <a:tr h="771547">
                <a:tc>
                  <a:txBody>
                    <a:bodyPr/>
                    <a:lstStyle/>
                    <a:p>
                      <a:pPr marL="635" indent="-6350">
                        <a:lnSpc>
                          <a:spcPct val="107000"/>
                        </a:lnSpc>
                        <a:spcAft>
                          <a:spcPts val="810"/>
                        </a:spcAft>
                      </a:pPr>
                      <a:r>
                        <a:rPr lang="es-EC" sz="1800" b="1" dirty="0">
                          <a:effectLst/>
                        </a:rPr>
                        <a:t>Urinarios secos no requieren una fuente de agua corriente.  </a:t>
                      </a:r>
                      <a:endParaRPr lang="es-EC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60325" marB="0"/>
                </a:tc>
                <a:tc rowSpan="2"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810"/>
                        </a:spcAft>
                      </a:pPr>
                      <a:r>
                        <a:rPr lang="es-EC" sz="1800" b="1" dirty="0">
                          <a:effectLst/>
                        </a:rPr>
                        <a:t>Aceptación por parte de mujeres puede ser baja. (El uso de conos urinarios puede contribuir a aumentar su popularidad),  </a:t>
                      </a:r>
                      <a:endParaRPr lang="es-EC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60325" marB="0"/>
                </a:tc>
                <a:extLst>
                  <a:ext uri="{0D108BD9-81ED-4DB2-BD59-A6C34878D82A}">
                    <a16:rowId xmlns:a16="http://schemas.microsoft.com/office/drawing/2014/main" val="2592339443"/>
                  </a:ext>
                </a:extLst>
              </a:tr>
              <a:tr h="771547">
                <a:tc>
                  <a:txBody>
                    <a:bodyPr/>
                    <a:lstStyle/>
                    <a:p>
                      <a:pPr marL="635" indent="-6350">
                        <a:lnSpc>
                          <a:spcPct val="107000"/>
                        </a:lnSpc>
                        <a:spcAft>
                          <a:spcPts val="810"/>
                        </a:spcAft>
                      </a:pPr>
                      <a:r>
                        <a:rPr lang="es-EC" sz="1800" b="1" dirty="0">
                          <a:effectLst/>
                        </a:rPr>
                        <a:t>Construidos y reparados con materiales sencillos.  </a:t>
                      </a:r>
                      <a:endParaRPr lang="es-EC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60325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306190"/>
                  </a:ext>
                </a:extLst>
              </a:tr>
              <a:tr h="771547">
                <a:tc>
                  <a:txBody>
                    <a:bodyPr/>
                    <a:lstStyle/>
                    <a:p>
                      <a:pPr marL="635" indent="-6350">
                        <a:lnSpc>
                          <a:spcPct val="107000"/>
                        </a:lnSpc>
                        <a:spcAft>
                          <a:spcPts val="810"/>
                        </a:spcAft>
                      </a:pPr>
                      <a:r>
                        <a:rPr lang="es-EC" sz="1800" b="1" dirty="0">
                          <a:effectLst/>
                        </a:rPr>
                        <a:t>Bajos costos de instalación y operación.  </a:t>
                      </a:r>
                      <a:endParaRPr lang="es-EC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60325" marB="0"/>
                </a:tc>
                <a:tc rowSpan="2"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810"/>
                        </a:spcAft>
                      </a:pPr>
                      <a:r>
                        <a:rPr lang="es-EC" sz="1800" b="1" dirty="0">
                          <a:effectLst/>
                        </a:rPr>
                        <a:t>Potencial competencia en el uso de baños públicos tradicionales.  </a:t>
                      </a:r>
                      <a:endParaRPr lang="es-EC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60325" marB="0"/>
                </a:tc>
                <a:extLst>
                  <a:ext uri="{0D108BD9-81ED-4DB2-BD59-A6C34878D82A}">
                    <a16:rowId xmlns:a16="http://schemas.microsoft.com/office/drawing/2014/main" val="3011129969"/>
                  </a:ext>
                </a:extLst>
              </a:tr>
              <a:tr h="434042">
                <a:tc>
                  <a:txBody>
                    <a:bodyPr/>
                    <a:lstStyle/>
                    <a:p>
                      <a:pPr marL="635" indent="-6350">
                        <a:lnSpc>
                          <a:spcPct val="107000"/>
                        </a:lnSpc>
                        <a:spcAft>
                          <a:spcPts val="810"/>
                        </a:spcAft>
                      </a:pPr>
                      <a:r>
                        <a:rPr lang="es-EC" sz="1800" b="1">
                          <a:effectLst/>
                        </a:rPr>
                        <a:t>Rápida instalación.   </a:t>
                      </a:r>
                      <a:endParaRPr lang="es-EC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60325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240385"/>
                  </a:ext>
                </a:extLst>
              </a:tr>
              <a:tr h="434042">
                <a:tc>
                  <a:txBody>
                    <a:bodyPr/>
                    <a:lstStyle/>
                    <a:p>
                      <a:pPr marL="635" indent="-6350">
                        <a:lnSpc>
                          <a:spcPct val="107000"/>
                        </a:lnSpc>
                        <a:spcAft>
                          <a:spcPts val="810"/>
                        </a:spcAft>
                      </a:pPr>
                      <a:r>
                        <a:rPr lang="es-EC" sz="1800" b="1">
                          <a:effectLst/>
                        </a:rPr>
                        <a:t>Reducción del consumo de agua.   </a:t>
                      </a:r>
                      <a:endParaRPr lang="es-EC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60325" marB="0"/>
                </a:tc>
                <a:tc rowSpan="2">
                  <a:txBody>
                    <a:bodyPr/>
                    <a:lstStyle/>
                    <a:p>
                      <a:pPr marL="6350" indent="-6350">
                        <a:lnSpc>
                          <a:spcPct val="107000"/>
                        </a:lnSpc>
                        <a:spcAft>
                          <a:spcPts val="810"/>
                        </a:spcAft>
                      </a:pPr>
                      <a:r>
                        <a:rPr lang="es-EC" sz="1800" b="1" dirty="0">
                          <a:effectLst/>
                        </a:rPr>
                        <a:t>Problemas con olores puedes surgir si no se usa y mantiene adecuadamente  </a:t>
                      </a:r>
                      <a:endParaRPr lang="es-EC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60325" marB="0"/>
                </a:tc>
                <a:extLst>
                  <a:ext uri="{0D108BD9-81ED-4DB2-BD59-A6C34878D82A}">
                    <a16:rowId xmlns:a16="http://schemas.microsoft.com/office/drawing/2014/main" val="2099449717"/>
                  </a:ext>
                </a:extLst>
              </a:tr>
              <a:tr h="675013">
                <a:tc>
                  <a:txBody>
                    <a:bodyPr/>
                    <a:lstStyle/>
                    <a:p>
                      <a:pPr marL="635" indent="-6350">
                        <a:lnSpc>
                          <a:spcPct val="107000"/>
                        </a:lnSpc>
                        <a:spcAft>
                          <a:spcPts val="810"/>
                        </a:spcAft>
                      </a:pPr>
                      <a:r>
                        <a:rPr lang="es-EC" sz="1800" b="1" dirty="0">
                          <a:effectLst/>
                        </a:rPr>
                        <a:t>Disponible para su uso las 24 horas.   </a:t>
                      </a:r>
                      <a:endParaRPr lang="es-EC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0" marR="73025" marT="60325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658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315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3537395" y="2383381"/>
            <a:ext cx="369332" cy="3780785"/>
            <a:chOff x="4984126" y="259587"/>
            <a:chExt cx="369332" cy="3385437"/>
          </a:xfrm>
        </p:grpSpPr>
        <p:cxnSp>
          <p:nvCxnSpPr>
            <p:cNvPr id="6" name="5 Conector recto de flecha"/>
            <p:cNvCxnSpPr/>
            <p:nvPr/>
          </p:nvCxnSpPr>
          <p:spPr>
            <a:xfrm>
              <a:off x="5004048" y="259587"/>
              <a:ext cx="0" cy="319167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11 CuadroTexto"/>
            <p:cNvSpPr txBox="1"/>
            <p:nvPr/>
          </p:nvSpPr>
          <p:spPr>
            <a:xfrm rot="5400000">
              <a:off x="4016664" y="2308230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/>
                <a:t>115 cm</a:t>
              </a: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668312" y="6199734"/>
            <a:ext cx="2664296" cy="369332"/>
            <a:chOff x="1466930" y="6067035"/>
            <a:chExt cx="2664296" cy="369332"/>
          </a:xfrm>
        </p:grpSpPr>
        <p:cxnSp>
          <p:nvCxnSpPr>
            <p:cNvPr id="10" name="9 Conector recto de flecha"/>
            <p:cNvCxnSpPr/>
            <p:nvPr/>
          </p:nvCxnSpPr>
          <p:spPr>
            <a:xfrm>
              <a:off x="1466930" y="6165304"/>
              <a:ext cx="266429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CuadroTexto"/>
            <p:cNvSpPr txBox="1"/>
            <p:nvPr/>
          </p:nvSpPr>
          <p:spPr>
            <a:xfrm>
              <a:off x="2366890" y="6067035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/>
                <a:t>73 cm</a:t>
              </a: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699623" y="1773809"/>
            <a:ext cx="2632985" cy="4173968"/>
            <a:chOff x="1524274" y="1553376"/>
            <a:chExt cx="2632985" cy="4173968"/>
          </a:xfrm>
        </p:grpSpPr>
        <p:sp>
          <p:nvSpPr>
            <p:cNvPr id="14" name="13 Rectángulo"/>
            <p:cNvSpPr/>
            <p:nvPr/>
          </p:nvSpPr>
          <p:spPr>
            <a:xfrm>
              <a:off x="1524274" y="2162948"/>
              <a:ext cx="2606952" cy="3564396"/>
            </a:xfrm>
            <a:prstGeom prst="rect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19" name="18 Conector recto"/>
            <p:cNvCxnSpPr/>
            <p:nvPr/>
          </p:nvCxnSpPr>
          <p:spPr>
            <a:xfrm>
              <a:off x="1550307" y="3068960"/>
              <a:ext cx="26069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>
              <a:off x="1550307" y="4221088"/>
              <a:ext cx="26069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21 Grupo"/>
            <p:cNvGrpSpPr/>
            <p:nvPr/>
          </p:nvGrpSpPr>
          <p:grpSpPr>
            <a:xfrm>
              <a:off x="1666467" y="1553376"/>
              <a:ext cx="2404328" cy="821910"/>
              <a:chOff x="1666467" y="1553376"/>
              <a:chExt cx="2404328" cy="821910"/>
            </a:xfrm>
          </p:grpSpPr>
          <p:sp>
            <p:nvSpPr>
              <p:cNvPr id="20" name="19 Rayo"/>
              <p:cNvSpPr/>
              <p:nvPr/>
            </p:nvSpPr>
            <p:spPr>
              <a:xfrm rot="14156435">
                <a:off x="1581357" y="1854533"/>
                <a:ext cx="787408" cy="244347"/>
              </a:xfrm>
              <a:prstGeom prst="lightningBol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6" name="25 Rayo"/>
              <p:cNvSpPr/>
              <p:nvPr/>
            </p:nvSpPr>
            <p:spPr>
              <a:xfrm rot="14156435">
                <a:off x="2803883" y="1833296"/>
                <a:ext cx="787408" cy="271440"/>
              </a:xfrm>
              <a:prstGeom prst="lightningBol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7" name="26 Rayo"/>
              <p:cNvSpPr/>
              <p:nvPr/>
            </p:nvSpPr>
            <p:spPr>
              <a:xfrm rot="14156435">
                <a:off x="1394937" y="1854430"/>
                <a:ext cx="787408" cy="244347"/>
              </a:xfrm>
              <a:prstGeom prst="lightningBol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28" name="27 Rayo"/>
              <p:cNvSpPr/>
              <p:nvPr/>
            </p:nvSpPr>
            <p:spPr>
              <a:xfrm rot="14156435">
                <a:off x="2179660" y="1846842"/>
                <a:ext cx="787408" cy="244347"/>
              </a:xfrm>
              <a:prstGeom prst="lightningBol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9" name="28 Rayo"/>
              <p:cNvSpPr/>
              <p:nvPr/>
            </p:nvSpPr>
            <p:spPr>
              <a:xfrm rot="14156435">
                <a:off x="1903068" y="1854430"/>
                <a:ext cx="787408" cy="244347"/>
              </a:xfrm>
              <a:prstGeom prst="lightningBol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0" name="29 Rayo"/>
              <p:cNvSpPr/>
              <p:nvPr/>
            </p:nvSpPr>
            <p:spPr>
              <a:xfrm rot="14156435">
                <a:off x="3502201" y="1772189"/>
                <a:ext cx="787408" cy="349781"/>
              </a:xfrm>
              <a:prstGeom prst="lightningBol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1" name="30 Rayo"/>
              <p:cNvSpPr/>
              <p:nvPr/>
            </p:nvSpPr>
            <p:spPr>
              <a:xfrm rot="14156435">
                <a:off x="3125313" y="1837728"/>
                <a:ext cx="787408" cy="244347"/>
              </a:xfrm>
              <a:prstGeom prst="lightningBol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2" name="31 Rayo"/>
              <p:cNvSpPr/>
              <p:nvPr/>
            </p:nvSpPr>
            <p:spPr>
              <a:xfrm rot="14156435">
                <a:off x="2586447" y="1832853"/>
                <a:ext cx="787408" cy="244347"/>
              </a:xfrm>
              <a:prstGeom prst="lightningBol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3" name="32 Rayo"/>
              <p:cNvSpPr/>
              <p:nvPr/>
            </p:nvSpPr>
            <p:spPr>
              <a:xfrm rot="14156435">
                <a:off x="2405372" y="1859408"/>
                <a:ext cx="787408" cy="244347"/>
              </a:xfrm>
              <a:prstGeom prst="lightningBol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</p:grpSp>
      <p:sp>
        <p:nvSpPr>
          <p:cNvPr id="25" name="24 Bisel"/>
          <p:cNvSpPr/>
          <p:nvPr/>
        </p:nvSpPr>
        <p:spPr>
          <a:xfrm>
            <a:off x="725656" y="3086368"/>
            <a:ext cx="2545353" cy="2842304"/>
          </a:xfrm>
          <a:prstGeom prst="bevel">
            <a:avLst/>
          </a:prstGeom>
          <a:pattFill prst="dashVert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2" name="41 Elipse"/>
          <p:cNvSpPr/>
          <p:nvPr/>
        </p:nvSpPr>
        <p:spPr>
          <a:xfrm>
            <a:off x="782094" y="5805264"/>
            <a:ext cx="93210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5" name="44 Elipse"/>
          <p:cNvSpPr/>
          <p:nvPr/>
        </p:nvSpPr>
        <p:spPr>
          <a:xfrm>
            <a:off x="3157878" y="5805264"/>
            <a:ext cx="93210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46" name="45 Grupo"/>
          <p:cNvGrpSpPr/>
          <p:nvPr/>
        </p:nvGrpSpPr>
        <p:grpSpPr>
          <a:xfrm>
            <a:off x="4860032" y="6284654"/>
            <a:ext cx="3168352" cy="369332"/>
            <a:chOff x="4860032" y="6284654"/>
            <a:chExt cx="3168352" cy="369332"/>
          </a:xfrm>
        </p:grpSpPr>
        <p:cxnSp>
          <p:nvCxnSpPr>
            <p:cNvPr id="37" name="36 Conector recto de flecha"/>
            <p:cNvCxnSpPr/>
            <p:nvPr/>
          </p:nvCxnSpPr>
          <p:spPr>
            <a:xfrm>
              <a:off x="4860032" y="6298003"/>
              <a:ext cx="316835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37 CuadroTexto"/>
            <p:cNvSpPr txBox="1"/>
            <p:nvPr/>
          </p:nvSpPr>
          <p:spPr>
            <a:xfrm>
              <a:off x="6084168" y="628465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/>
                <a:t>70 cm</a:t>
              </a: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11960" y="2175459"/>
            <a:ext cx="493713" cy="385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" name="53 Grupo"/>
          <p:cNvGrpSpPr/>
          <p:nvPr/>
        </p:nvGrpSpPr>
        <p:grpSpPr>
          <a:xfrm>
            <a:off x="107504" y="2924944"/>
            <a:ext cx="1103601" cy="2308324"/>
            <a:chOff x="107504" y="2924944"/>
            <a:chExt cx="1103601" cy="2308324"/>
          </a:xfrm>
        </p:grpSpPr>
        <p:cxnSp>
          <p:nvCxnSpPr>
            <p:cNvPr id="48" name="47 Conector curvado"/>
            <p:cNvCxnSpPr/>
            <p:nvPr/>
          </p:nvCxnSpPr>
          <p:spPr>
            <a:xfrm>
              <a:off x="395536" y="3289393"/>
              <a:ext cx="815569" cy="696793"/>
            </a:xfrm>
            <a:prstGeom prst="curvedConnector3">
              <a:avLst/>
            </a:prstGeom>
            <a:ln w="2222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49 CuadroTexto"/>
            <p:cNvSpPr txBox="1"/>
            <p:nvPr/>
          </p:nvSpPr>
          <p:spPr>
            <a:xfrm>
              <a:off x="107504" y="2924944"/>
              <a:ext cx="28803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>
                  <a:solidFill>
                    <a:schemeClr val="accent6"/>
                  </a:solidFill>
                </a:rPr>
                <a:t>Urinario</a:t>
              </a:r>
            </a:p>
          </p:txBody>
        </p:sp>
      </p:grpSp>
      <p:grpSp>
        <p:nvGrpSpPr>
          <p:cNvPr id="56" name="55 Grupo"/>
          <p:cNvGrpSpPr/>
          <p:nvPr/>
        </p:nvGrpSpPr>
        <p:grpSpPr>
          <a:xfrm>
            <a:off x="3157878" y="1300118"/>
            <a:ext cx="1414123" cy="688722"/>
            <a:chOff x="3157878" y="1300118"/>
            <a:chExt cx="1414123" cy="688722"/>
          </a:xfrm>
        </p:grpSpPr>
        <p:cxnSp>
          <p:nvCxnSpPr>
            <p:cNvPr id="52" name="51 Conector curvado"/>
            <p:cNvCxnSpPr/>
            <p:nvPr/>
          </p:nvCxnSpPr>
          <p:spPr>
            <a:xfrm rot="10800000" flipV="1">
              <a:off x="3157878" y="1484784"/>
              <a:ext cx="508808" cy="504056"/>
            </a:xfrm>
            <a:prstGeom prst="curvedConnector3">
              <a:avLst/>
            </a:prstGeom>
            <a:ln w="2222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54 CuadroTexto"/>
            <p:cNvSpPr txBox="1"/>
            <p:nvPr/>
          </p:nvSpPr>
          <p:spPr>
            <a:xfrm>
              <a:off x="3666687" y="1300118"/>
              <a:ext cx="905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/>
                <a:t>Maceta</a:t>
              </a: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534379" y="162625"/>
            <a:ext cx="784887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/>
              <a:t>Diagrama de urinario </a:t>
            </a:r>
            <a:r>
              <a:rPr lang="es-EC" sz="2400" dirty="0" err="1"/>
              <a:t>semi</a:t>
            </a:r>
            <a:r>
              <a:rPr lang="es-EC" sz="2400" dirty="0"/>
              <a:t> permanente </a:t>
            </a:r>
          </a:p>
          <a:p>
            <a:pPr algn="ctr"/>
            <a:endParaRPr lang="es-EC" sz="2400" dirty="0"/>
          </a:p>
          <a:p>
            <a:pPr algn="ctr"/>
            <a:r>
              <a:rPr lang="es-EC" dirty="0"/>
              <a:t>Materiales: Concreto, metal, malla metálica, jardinera, plantas.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480490" y="6402541"/>
            <a:ext cx="4183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Vista    frontal  y  lateral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05CB1C9-B051-4475-9F3C-04D3E54A6287}"/>
              </a:ext>
            </a:extLst>
          </p:cNvPr>
          <p:cNvSpPr/>
          <p:nvPr/>
        </p:nvSpPr>
        <p:spPr>
          <a:xfrm>
            <a:off x="1121808" y="3700215"/>
            <a:ext cx="1752266" cy="1541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5C82A8F-A5B7-4CF2-A387-44D9526806A3}"/>
              </a:ext>
            </a:extLst>
          </p:cNvPr>
          <p:cNvCxnSpPr/>
          <p:nvPr/>
        </p:nvCxnSpPr>
        <p:spPr>
          <a:xfrm flipV="1">
            <a:off x="700163" y="1300118"/>
            <a:ext cx="0" cy="1083263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14B8E8BF-7F46-4F99-A3D9-05E2FEFFAA70}"/>
              </a:ext>
            </a:extLst>
          </p:cNvPr>
          <p:cNvCxnSpPr/>
          <p:nvPr/>
        </p:nvCxnSpPr>
        <p:spPr>
          <a:xfrm flipV="1">
            <a:off x="3306575" y="1322665"/>
            <a:ext cx="0" cy="1083263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5655E8F7-80C7-45F6-9817-881CB3C9C0D8}"/>
              </a:ext>
            </a:extLst>
          </p:cNvPr>
          <p:cNvCxnSpPr/>
          <p:nvPr/>
        </p:nvCxnSpPr>
        <p:spPr>
          <a:xfrm flipV="1">
            <a:off x="1991045" y="1322664"/>
            <a:ext cx="0" cy="1083263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3F1EBB7-B557-4359-B6FD-6116D3782042}"/>
              </a:ext>
            </a:extLst>
          </p:cNvPr>
          <p:cNvCxnSpPr>
            <a:cxnSpLocks/>
          </p:cNvCxnSpPr>
          <p:nvPr/>
        </p:nvCxnSpPr>
        <p:spPr>
          <a:xfrm>
            <a:off x="726196" y="1332722"/>
            <a:ext cx="25809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FEFBFFE0-3AE5-408C-BA4F-3654B7DAE580}"/>
              </a:ext>
            </a:extLst>
          </p:cNvPr>
          <p:cNvCxnSpPr>
            <a:cxnSpLocks/>
          </p:cNvCxnSpPr>
          <p:nvPr/>
        </p:nvCxnSpPr>
        <p:spPr>
          <a:xfrm>
            <a:off x="684505" y="1495067"/>
            <a:ext cx="25809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F73D43F5-C1F5-4636-A223-F94E5EE734B6}"/>
              </a:ext>
            </a:extLst>
          </p:cNvPr>
          <p:cNvCxnSpPr>
            <a:cxnSpLocks/>
          </p:cNvCxnSpPr>
          <p:nvPr/>
        </p:nvCxnSpPr>
        <p:spPr>
          <a:xfrm>
            <a:off x="708021" y="1773400"/>
            <a:ext cx="25809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59B0C3AC-A9D2-44A6-B2CC-07111CE1DA48}"/>
              </a:ext>
            </a:extLst>
          </p:cNvPr>
          <p:cNvCxnSpPr>
            <a:cxnSpLocks/>
          </p:cNvCxnSpPr>
          <p:nvPr/>
        </p:nvCxnSpPr>
        <p:spPr>
          <a:xfrm>
            <a:off x="696172" y="2008956"/>
            <a:ext cx="25809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83D2D420-11D6-4C82-84B1-94712B37604A}"/>
              </a:ext>
            </a:extLst>
          </p:cNvPr>
          <p:cNvCxnSpPr>
            <a:cxnSpLocks/>
          </p:cNvCxnSpPr>
          <p:nvPr/>
        </p:nvCxnSpPr>
        <p:spPr>
          <a:xfrm>
            <a:off x="721782" y="2207319"/>
            <a:ext cx="25809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B2C55BAC-7288-4E2F-8BF2-307969B194ED}"/>
              </a:ext>
            </a:extLst>
          </p:cNvPr>
          <p:cNvCxnSpPr>
            <a:cxnSpLocks/>
          </p:cNvCxnSpPr>
          <p:nvPr/>
        </p:nvCxnSpPr>
        <p:spPr>
          <a:xfrm flipH="1">
            <a:off x="1019183" y="1329163"/>
            <a:ext cx="9562" cy="865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A47C55A0-8812-4AAE-9038-BC09C31371B0}"/>
              </a:ext>
            </a:extLst>
          </p:cNvPr>
          <p:cNvCxnSpPr>
            <a:cxnSpLocks/>
          </p:cNvCxnSpPr>
          <p:nvPr/>
        </p:nvCxnSpPr>
        <p:spPr>
          <a:xfrm flipH="1">
            <a:off x="3045299" y="1304851"/>
            <a:ext cx="9562" cy="865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B3A53D8C-1653-4B64-88B2-614D51069494}"/>
              </a:ext>
            </a:extLst>
          </p:cNvPr>
          <p:cNvCxnSpPr>
            <a:cxnSpLocks/>
          </p:cNvCxnSpPr>
          <p:nvPr/>
        </p:nvCxnSpPr>
        <p:spPr>
          <a:xfrm flipH="1">
            <a:off x="2710505" y="1309858"/>
            <a:ext cx="9562" cy="865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0132E749-7C2E-4697-AB1A-256181942108}"/>
              </a:ext>
            </a:extLst>
          </p:cNvPr>
          <p:cNvCxnSpPr>
            <a:cxnSpLocks/>
          </p:cNvCxnSpPr>
          <p:nvPr/>
        </p:nvCxnSpPr>
        <p:spPr>
          <a:xfrm flipH="1">
            <a:off x="1372830" y="1329057"/>
            <a:ext cx="9562" cy="865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78A06A4F-20E7-457F-8187-23BD2BEEBC17}"/>
              </a:ext>
            </a:extLst>
          </p:cNvPr>
          <p:cNvCxnSpPr>
            <a:cxnSpLocks/>
          </p:cNvCxnSpPr>
          <p:nvPr/>
        </p:nvCxnSpPr>
        <p:spPr>
          <a:xfrm flipH="1">
            <a:off x="1672902" y="1335688"/>
            <a:ext cx="9562" cy="865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0A664380-9E9F-46F6-8131-3310640914C0}"/>
              </a:ext>
            </a:extLst>
          </p:cNvPr>
          <p:cNvCxnSpPr>
            <a:cxnSpLocks/>
          </p:cNvCxnSpPr>
          <p:nvPr/>
        </p:nvCxnSpPr>
        <p:spPr>
          <a:xfrm flipH="1">
            <a:off x="2222727" y="1324861"/>
            <a:ext cx="9562" cy="865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85232EF7-9C55-423E-8DA4-9C479C37B990}"/>
              </a:ext>
            </a:extLst>
          </p:cNvPr>
          <p:cNvCxnSpPr>
            <a:cxnSpLocks/>
          </p:cNvCxnSpPr>
          <p:nvPr/>
        </p:nvCxnSpPr>
        <p:spPr>
          <a:xfrm flipH="1">
            <a:off x="2468722" y="1333838"/>
            <a:ext cx="9562" cy="865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3631E450-B84D-42A0-AD18-E2A181DBDF92}"/>
              </a:ext>
            </a:extLst>
          </p:cNvPr>
          <p:cNvCxnSpPr>
            <a:cxnSpLocks/>
          </p:cNvCxnSpPr>
          <p:nvPr/>
        </p:nvCxnSpPr>
        <p:spPr>
          <a:xfrm flipV="1">
            <a:off x="4705673" y="1309858"/>
            <a:ext cx="0" cy="1240730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CD18ACA2-8807-4A0C-99F6-65DEECBBFA08}"/>
              </a:ext>
            </a:extLst>
          </p:cNvPr>
          <p:cNvCxnSpPr>
            <a:cxnSpLocks/>
          </p:cNvCxnSpPr>
          <p:nvPr/>
        </p:nvCxnSpPr>
        <p:spPr>
          <a:xfrm>
            <a:off x="4730408" y="1314169"/>
            <a:ext cx="3291781" cy="14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9760A9B5-90C0-4DF7-AC46-F6585B88D217}"/>
              </a:ext>
            </a:extLst>
          </p:cNvPr>
          <p:cNvCxnSpPr>
            <a:cxnSpLocks/>
          </p:cNvCxnSpPr>
          <p:nvPr/>
        </p:nvCxnSpPr>
        <p:spPr>
          <a:xfrm>
            <a:off x="4705673" y="1573390"/>
            <a:ext cx="32996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E19574A6-C994-4172-BCA5-C9A88D97A9A8}"/>
              </a:ext>
            </a:extLst>
          </p:cNvPr>
          <p:cNvCxnSpPr>
            <a:cxnSpLocks/>
          </p:cNvCxnSpPr>
          <p:nvPr/>
        </p:nvCxnSpPr>
        <p:spPr>
          <a:xfrm flipV="1">
            <a:off x="4767126" y="1815975"/>
            <a:ext cx="3238225" cy="27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CF906097-6C5E-459C-BB6F-8419B07D9DEC}"/>
              </a:ext>
            </a:extLst>
          </p:cNvPr>
          <p:cNvCxnSpPr>
            <a:cxnSpLocks/>
          </p:cNvCxnSpPr>
          <p:nvPr/>
        </p:nvCxnSpPr>
        <p:spPr>
          <a:xfrm flipV="1">
            <a:off x="4705673" y="2207319"/>
            <a:ext cx="3299678" cy="41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5279CAAD-1A7A-4299-82F1-0F1C00B2D75C}"/>
              </a:ext>
            </a:extLst>
          </p:cNvPr>
          <p:cNvCxnSpPr>
            <a:cxnSpLocks/>
          </p:cNvCxnSpPr>
          <p:nvPr/>
        </p:nvCxnSpPr>
        <p:spPr>
          <a:xfrm flipH="1">
            <a:off x="5200618" y="1313310"/>
            <a:ext cx="3313" cy="959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CAC86F8F-57A3-462B-9108-E40DF4E27946}"/>
              </a:ext>
            </a:extLst>
          </p:cNvPr>
          <p:cNvCxnSpPr>
            <a:cxnSpLocks/>
          </p:cNvCxnSpPr>
          <p:nvPr/>
        </p:nvCxnSpPr>
        <p:spPr>
          <a:xfrm>
            <a:off x="7226734" y="1309858"/>
            <a:ext cx="0" cy="938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1AF0F89B-C8BA-41C0-924B-BD783DC387FC}"/>
              </a:ext>
            </a:extLst>
          </p:cNvPr>
          <p:cNvCxnSpPr>
            <a:cxnSpLocks/>
          </p:cNvCxnSpPr>
          <p:nvPr/>
        </p:nvCxnSpPr>
        <p:spPr>
          <a:xfrm>
            <a:off x="6866713" y="1342358"/>
            <a:ext cx="25227" cy="911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ABAD6F47-ACA7-4199-B985-F71C519B3955}"/>
              </a:ext>
            </a:extLst>
          </p:cNvPr>
          <p:cNvCxnSpPr>
            <a:cxnSpLocks/>
          </p:cNvCxnSpPr>
          <p:nvPr/>
        </p:nvCxnSpPr>
        <p:spPr>
          <a:xfrm flipH="1">
            <a:off x="5554265" y="1314169"/>
            <a:ext cx="25160" cy="958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6FCB1ED6-A5CB-45F4-9B9F-D930846D3196}"/>
              </a:ext>
            </a:extLst>
          </p:cNvPr>
          <p:cNvCxnSpPr>
            <a:cxnSpLocks/>
          </p:cNvCxnSpPr>
          <p:nvPr/>
        </p:nvCxnSpPr>
        <p:spPr>
          <a:xfrm flipH="1">
            <a:off x="5854337" y="1329009"/>
            <a:ext cx="18801" cy="950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9EDF1FFC-636A-4199-8E08-C44CB630B762}"/>
              </a:ext>
            </a:extLst>
          </p:cNvPr>
          <p:cNvCxnSpPr>
            <a:cxnSpLocks/>
          </p:cNvCxnSpPr>
          <p:nvPr/>
        </p:nvCxnSpPr>
        <p:spPr>
          <a:xfrm flipH="1">
            <a:off x="6404162" y="1329009"/>
            <a:ext cx="23854" cy="939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7F9882DE-652F-41A1-9E70-2043CA869F2C}"/>
              </a:ext>
            </a:extLst>
          </p:cNvPr>
          <p:cNvCxnSpPr>
            <a:cxnSpLocks/>
          </p:cNvCxnSpPr>
          <p:nvPr/>
        </p:nvCxnSpPr>
        <p:spPr>
          <a:xfrm flipV="1">
            <a:off x="8005351" y="1324861"/>
            <a:ext cx="0" cy="1205611"/>
          </a:xfrm>
          <a:prstGeom prst="line">
            <a:avLst/>
          </a:prstGeom>
          <a:ln w="412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19ACA57A-B67B-4FC2-889D-5576F8B1C856}"/>
              </a:ext>
            </a:extLst>
          </p:cNvPr>
          <p:cNvCxnSpPr>
            <a:cxnSpLocks/>
          </p:cNvCxnSpPr>
          <p:nvPr/>
        </p:nvCxnSpPr>
        <p:spPr>
          <a:xfrm flipV="1">
            <a:off x="4705673" y="2019866"/>
            <a:ext cx="3282841" cy="19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29 Rayo">
            <a:extLst>
              <a:ext uri="{FF2B5EF4-FFF2-40B4-BE49-F238E27FC236}">
                <a16:creationId xmlns:a16="http://schemas.microsoft.com/office/drawing/2014/main" id="{715D0BB6-5E3E-457C-85A9-9957CE4D1324}"/>
              </a:ext>
            </a:extLst>
          </p:cNvPr>
          <p:cNvSpPr/>
          <p:nvPr/>
        </p:nvSpPr>
        <p:spPr>
          <a:xfrm rot="14156435">
            <a:off x="4843342" y="1877028"/>
            <a:ext cx="787408" cy="349781"/>
          </a:xfrm>
          <a:prstGeom prst="lightningBol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2" name="29 Rayo">
            <a:extLst>
              <a:ext uri="{FF2B5EF4-FFF2-40B4-BE49-F238E27FC236}">
                <a16:creationId xmlns:a16="http://schemas.microsoft.com/office/drawing/2014/main" id="{CB43D0A2-4DE7-4697-BC87-810AE3AB4EFF}"/>
              </a:ext>
            </a:extLst>
          </p:cNvPr>
          <p:cNvSpPr/>
          <p:nvPr/>
        </p:nvSpPr>
        <p:spPr>
          <a:xfrm rot="14156435">
            <a:off x="5196233" y="1887714"/>
            <a:ext cx="787408" cy="349781"/>
          </a:xfrm>
          <a:prstGeom prst="lightningBol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3" name="29 Rayo">
            <a:extLst>
              <a:ext uri="{FF2B5EF4-FFF2-40B4-BE49-F238E27FC236}">
                <a16:creationId xmlns:a16="http://schemas.microsoft.com/office/drawing/2014/main" id="{B7BEAE74-0602-446A-B34D-CD8D463FFF45}"/>
              </a:ext>
            </a:extLst>
          </p:cNvPr>
          <p:cNvSpPr/>
          <p:nvPr/>
        </p:nvSpPr>
        <p:spPr>
          <a:xfrm rot="14156435">
            <a:off x="5601388" y="1851569"/>
            <a:ext cx="787408" cy="349781"/>
          </a:xfrm>
          <a:prstGeom prst="lightningBol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4" name="29 Rayo">
            <a:extLst>
              <a:ext uri="{FF2B5EF4-FFF2-40B4-BE49-F238E27FC236}">
                <a16:creationId xmlns:a16="http://schemas.microsoft.com/office/drawing/2014/main" id="{9988184E-F363-4596-A05A-CBCCE99F00BB}"/>
              </a:ext>
            </a:extLst>
          </p:cNvPr>
          <p:cNvSpPr/>
          <p:nvPr/>
        </p:nvSpPr>
        <p:spPr>
          <a:xfrm rot="14156435">
            <a:off x="5954280" y="1864033"/>
            <a:ext cx="787408" cy="349781"/>
          </a:xfrm>
          <a:prstGeom prst="lightningBol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5" name="29 Rayo">
            <a:extLst>
              <a:ext uri="{FF2B5EF4-FFF2-40B4-BE49-F238E27FC236}">
                <a16:creationId xmlns:a16="http://schemas.microsoft.com/office/drawing/2014/main" id="{59BBDF76-90E1-46AD-9428-42A7441B3261}"/>
              </a:ext>
            </a:extLst>
          </p:cNvPr>
          <p:cNvSpPr/>
          <p:nvPr/>
        </p:nvSpPr>
        <p:spPr>
          <a:xfrm rot="14156435">
            <a:off x="6327262" y="1853167"/>
            <a:ext cx="787408" cy="349781"/>
          </a:xfrm>
          <a:prstGeom prst="lightningBol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6" name="29 Rayo">
            <a:extLst>
              <a:ext uri="{FF2B5EF4-FFF2-40B4-BE49-F238E27FC236}">
                <a16:creationId xmlns:a16="http://schemas.microsoft.com/office/drawing/2014/main" id="{3EB5D93F-E4A8-4D77-B6DD-3D2A20A9C449}"/>
              </a:ext>
            </a:extLst>
          </p:cNvPr>
          <p:cNvSpPr/>
          <p:nvPr/>
        </p:nvSpPr>
        <p:spPr>
          <a:xfrm rot="14156435">
            <a:off x="6664761" y="1867430"/>
            <a:ext cx="787408" cy="349781"/>
          </a:xfrm>
          <a:prstGeom prst="lightningBol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85C9E045-DDEA-427C-8850-B1907E9BD24C}"/>
              </a:ext>
            </a:extLst>
          </p:cNvPr>
          <p:cNvSpPr/>
          <p:nvPr/>
        </p:nvSpPr>
        <p:spPr>
          <a:xfrm>
            <a:off x="4705673" y="2389198"/>
            <a:ext cx="3316516" cy="353947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8" name="29 Rayo">
            <a:extLst>
              <a:ext uri="{FF2B5EF4-FFF2-40B4-BE49-F238E27FC236}">
                <a16:creationId xmlns:a16="http://schemas.microsoft.com/office/drawing/2014/main" id="{4686724D-5F54-4705-928C-040E9311065B}"/>
              </a:ext>
            </a:extLst>
          </p:cNvPr>
          <p:cNvSpPr/>
          <p:nvPr/>
        </p:nvSpPr>
        <p:spPr>
          <a:xfrm rot="14156435">
            <a:off x="7163019" y="1868755"/>
            <a:ext cx="787408" cy="349781"/>
          </a:xfrm>
          <a:prstGeom prst="lightningBol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06" name="Conector recto 105">
            <a:extLst>
              <a:ext uri="{FF2B5EF4-FFF2-40B4-BE49-F238E27FC236}">
                <a16:creationId xmlns:a16="http://schemas.microsoft.com/office/drawing/2014/main" id="{6FF51539-F3EF-4CC8-9E2C-4AE8D7386BBF}"/>
              </a:ext>
            </a:extLst>
          </p:cNvPr>
          <p:cNvCxnSpPr>
            <a:cxnSpLocks/>
          </p:cNvCxnSpPr>
          <p:nvPr/>
        </p:nvCxnSpPr>
        <p:spPr>
          <a:xfrm>
            <a:off x="7576412" y="1329868"/>
            <a:ext cx="0" cy="938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12 Grupo">
            <a:extLst>
              <a:ext uri="{FF2B5EF4-FFF2-40B4-BE49-F238E27FC236}">
                <a16:creationId xmlns:a16="http://schemas.microsoft.com/office/drawing/2014/main" id="{3B1B698D-D8F0-425C-A092-77A7A68E3EF0}"/>
              </a:ext>
            </a:extLst>
          </p:cNvPr>
          <p:cNvGrpSpPr/>
          <p:nvPr/>
        </p:nvGrpSpPr>
        <p:grpSpPr>
          <a:xfrm>
            <a:off x="8399054" y="1300119"/>
            <a:ext cx="318632" cy="4869300"/>
            <a:chOff x="5004048" y="259587"/>
            <a:chExt cx="318632" cy="3385437"/>
          </a:xfrm>
        </p:grpSpPr>
        <p:cxnSp>
          <p:nvCxnSpPr>
            <p:cNvPr id="110" name="5 Conector recto de flecha">
              <a:extLst>
                <a:ext uri="{FF2B5EF4-FFF2-40B4-BE49-F238E27FC236}">
                  <a16:creationId xmlns:a16="http://schemas.microsoft.com/office/drawing/2014/main" id="{181628CD-374C-421E-B599-BE1E950F847A}"/>
                </a:ext>
              </a:extLst>
            </p:cNvPr>
            <p:cNvCxnSpPr/>
            <p:nvPr/>
          </p:nvCxnSpPr>
          <p:spPr>
            <a:xfrm>
              <a:off x="5004048" y="259587"/>
              <a:ext cx="0" cy="319167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11 CuadroTexto">
              <a:extLst>
                <a:ext uri="{FF2B5EF4-FFF2-40B4-BE49-F238E27FC236}">
                  <a16:creationId xmlns:a16="http://schemas.microsoft.com/office/drawing/2014/main" id="{F3360197-A6C4-4443-94C0-4270CBD45BD9}"/>
                </a:ext>
              </a:extLst>
            </p:cNvPr>
            <p:cNvSpPr txBox="1"/>
            <p:nvPr/>
          </p:nvSpPr>
          <p:spPr>
            <a:xfrm rot="5400000">
              <a:off x="4016664" y="2339007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/>
                <a:t>155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1595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051570" y="5335936"/>
            <a:ext cx="4229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Vista superior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2449438" y="1268760"/>
            <a:ext cx="4733752" cy="3672915"/>
            <a:chOff x="2449438" y="1268760"/>
            <a:chExt cx="4733752" cy="3672915"/>
          </a:xfrm>
        </p:grpSpPr>
        <p:grpSp>
          <p:nvGrpSpPr>
            <p:cNvPr id="2" name="1 Grupo"/>
            <p:cNvGrpSpPr/>
            <p:nvPr/>
          </p:nvGrpSpPr>
          <p:grpSpPr>
            <a:xfrm>
              <a:off x="2449438" y="1918352"/>
              <a:ext cx="4733752" cy="3023323"/>
              <a:chOff x="-17329" y="980728"/>
              <a:chExt cx="4733752" cy="3023323"/>
            </a:xfrm>
          </p:grpSpPr>
          <p:grpSp>
            <p:nvGrpSpPr>
              <p:cNvPr id="16" name="Grupo 15">
                <a:extLst>
                  <a:ext uri="{FF2B5EF4-FFF2-40B4-BE49-F238E27FC236}">
                    <a16:creationId xmlns:a16="http://schemas.microsoft.com/office/drawing/2014/main" id="{58983A7C-D2FE-48AE-AC79-0334042D6741}"/>
                  </a:ext>
                </a:extLst>
              </p:cNvPr>
              <p:cNvGrpSpPr/>
              <p:nvPr/>
            </p:nvGrpSpPr>
            <p:grpSpPr>
              <a:xfrm>
                <a:off x="467544" y="3696274"/>
                <a:ext cx="2592288" cy="307777"/>
                <a:chOff x="467544" y="3696274"/>
                <a:chExt cx="2592288" cy="307777"/>
              </a:xfrm>
            </p:grpSpPr>
            <p:cxnSp>
              <p:nvCxnSpPr>
                <p:cNvPr id="14" name="Conector recto de flecha 13">
                  <a:extLst>
                    <a:ext uri="{FF2B5EF4-FFF2-40B4-BE49-F238E27FC236}">
                      <a16:creationId xmlns:a16="http://schemas.microsoft.com/office/drawing/2014/main" id="{C7C57991-0225-42F3-8C92-56E83938F7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544" y="3717032"/>
                  <a:ext cx="2016224" cy="0"/>
                </a:xfrm>
                <a:prstGeom prst="straightConnector1">
                  <a:avLst/>
                </a:prstGeom>
                <a:ln w="25400"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CuadroTexto 14">
                  <a:extLst>
                    <a:ext uri="{FF2B5EF4-FFF2-40B4-BE49-F238E27FC236}">
                      <a16:creationId xmlns:a16="http://schemas.microsoft.com/office/drawing/2014/main" id="{541984B1-7935-4740-AD90-40DADC97D653}"/>
                    </a:ext>
                  </a:extLst>
                </p:cNvPr>
                <p:cNvSpPr txBox="1"/>
                <p:nvPr/>
              </p:nvSpPr>
              <p:spPr>
                <a:xfrm>
                  <a:off x="1475656" y="3696274"/>
                  <a:ext cx="158417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400" dirty="0"/>
                    <a:t>70 cm</a:t>
                  </a:r>
                </a:p>
              </p:txBody>
            </p:sp>
          </p:grpSp>
          <p:grpSp>
            <p:nvGrpSpPr>
              <p:cNvPr id="18" name="Grupo 17">
                <a:extLst>
                  <a:ext uri="{FF2B5EF4-FFF2-40B4-BE49-F238E27FC236}">
                    <a16:creationId xmlns:a16="http://schemas.microsoft.com/office/drawing/2014/main" id="{E802C1EC-7CD0-4460-B0FE-52CA10603B37}"/>
                  </a:ext>
                </a:extLst>
              </p:cNvPr>
              <p:cNvGrpSpPr/>
              <p:nvPr/>
            </p:nvGrpSpPr>
            <p:grpSpPr>
              <a:xfrm>
                <a:off x="-17329" y="980728"/>
                <a:ext cx="369332" cy="2448272"/>
                <a:chOff x="-17329" y="980728"/>
                <a:chExt cx="369332" cy="2448272"/>
              </a:xfrm>
            </p:grpSpPr>
            <p:cxnSp>
              <p:nvCxnSpPr>
                <p:cNvPr id="11" name="Conector recto de flecha 10">
                  <a:extLst>
                    <a:ext uri="{FF2B5EF4-FFF2-40B4-BE49-F238E27FC236}">
                      <a16:creationId xmlns:a16="http://schemas.microsoft.com/office/drawing/2014/main" id="{D6F12370-320D-4290-B202-FC8EE92AAE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520" y="980728"/>
                  <a:ext cx="0" cy="2448272"/>
                </a:xfrm>
                <a:prstGeom prst="straightConnector1">
                  <a:avLst/>
                </a:prstGeom>
                <a:ln w="25400"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CuadroTexto 16">
                  <a:extLst>
                    <a:ext uri="{FF2B5EF4-FFF2-40B4-BE49-F238E27FC236}">
                      <a16:creationId xmlns:a16="http://schemas.microsoft.com/office/drawing/2014/main" id="{A834A37A-0CB0-4757-9979-C5EE0B19256A}"/>
                    </a:ext>
                  </a:extLst>
                </p:cNvPr>
                <p:cNvSpPr txBox="1"/>
                <p:nvPr/>
              </p:nvSpPr>
              <p:spPr>
                <a:xfrm rot="16200000">
                  <a:off x="-373525" y="1840980"/>
                  <a:ext cx="10817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dirty="0"/>
                    <a:t>73 cm</a:t>
                  </a:r>
                </a:p>
              </p:txBody>
            </p:sp>
          </p:grpSp>
          <p:grpSp>
            <p:nvGrpSpPr>
              <p:cNvPr id="26" name="Grupo 25">
                <a:extLst>
                  <a:ext uri="{FF2B5EF4-FFF2-40B4-BE49-F238E27FC236}">
                    <a16:creationId xmlns:a16="http://schemas.microsoft.com/office/drawing/2014/main" id="{57247B84-4F8A-4C60-873A-2A85D7B794E5}"/>
                  </a:ext>
                </a:extLst>
              </p:cNvPr>
              <p:cNvGrpSpPr/>
              <p:nvPr/>
            </p:nvGrpSpPr>
            <p:grpSpPr>
              <a:xfrm>
                <a:off x="433214" y="980728"/>
                <a:ext cx="2166095" cy="2448272"/>
                <a:chOff x="433214" y="980728"/>
                <a:chExt cx="2166095" cy="2448272"/>
              </a:xfrm>
            </p:grpSpPr>
            <p:sp>
              <p:nvSpPr>
                <p:cNvPr id="4" name="Rectángulo 3">
                  <a:extLst>
                    <a:ext uri="{FF2B5EF4-FFF2-40B4-BE49-F238E27FC236}">
                      <a16:creationId xmlns:a16="http://schemas.microsoft.com/office/drawing/2014/main" id="{D2105D1E-3A4F-40A3-8D00-44AAF8AD5DC3}"/>
                    </a:ext>
                  </a:extLst>
                </p:cNvPr>
                <p:cNvSpPr/>
                <p:nvPr/>
              </p:nvSpPr>
              <p:spPr>
                <a:xfrm>
                  <a:off x="433214" y="980728"/>
                  <a:ext cx="2016224" cy="2448272"/>
                </a:xfrm>
                <a:prstGeom prst="rect">
                  <a:avLst/>
                </a:prstGeom>
                <a:pattFill prst="lgConfetti">
                  <a:fgClr>
                    <a:schemeClr val="accent3">
                      <a:lumMod val="75000"/>
                    </a:schemeClr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ln w="952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9" name="Rectángulo 18">
                  <a:extLst>
                    <a:ext uri="{FF2B5EF4-FFF2-40B4-BE49-F238E27FC236}">
                      <a16:creationId xmlns:a16="http://schemas.microsoft.com/office/drawing/2014/main" id="{19648217-220A-47C3-BBC4-2B730448F8D7}"/>
                    </a:ext>
                  </a:extLst>
                </p:cNvPr>
                <p:cNvSpPr/>
                <p:nvPr/>
              </p:nvSpPr>
              <p:spPr>
                <a:xfrm>
                  <a:off x="2483768" y="1484784"/>
                  <a:ext cx="115541" cy="1347872"/>
                </a:xfrm>
                <a:prstGeom prst="rect">
                  <a:avLst/>
                </a:prstGeom>
                <a:pattFill prst="horzBrick">
                  <a:fgClr>
                    <a:schemeClr val="tx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cxnSp>
            <p:nvCxnSpPr>
              <p:cNvPr id="24" name="Conector: curvado 23">
                <a:extLst>
                  <a:ext uri="{FF2B5EF4-FFF2-40B4-BE49-F238E27FC236}">
                    <a16:creationId xmlns:a16="http://schemas.microsoft.com/office/drawing/2014/main" id="{0AB6F467-5697-4F40-8D89-65B1164167B6}"/>
                  </a:ext>
                </a:extLst>
              </p:cNvPr>
              <p:cNvCxnSpPr/>
              <p:nvPr/>
            </p:nvCxnSpPr>
            <p:spPr>
              <a:xfrm flipV="1">
                <a:off x="2699792" y="1268760"/>
                <a:ext cx="705835" cy="504056"/>
              </a:xfrm>
              <a:prstGeom prst="curvedConnector3">
                <a:avLst/>
              </a:prstGeom>
              <a:ln w="222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17A14AFA-5F92-4C13-B481-CA775EBEC7DF}"/>
                  </a:ext>
                </a:extLst>
              </p:cNvPr>
              <p:cNvSpPr txBox="1"/>
              <p:nvPr/>
            </p:nvSpPr>
            <p:spPr>
              <a:xfrm>
                <a:off x="3304738" y="1088258"/>
                <a:ext cx="14116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0" dirty="0"/>
                  <a:t>Urinario</a:t>
                </a:r>
              </a:p>
            </p:txBody>
          </p:sp>
        </p:grpSp>
        <p:grpSp>
          <p:nvGrpSpPr>
            <p:cNvPr id="3" name="2 Grupo"/>
            <p:cNvGrpSpPr/>
            <p:nvPr/>
          </p:nvGrpSpPr>
          <p:grpSpPr>
            <a:xfrm>
              <a:off x="3096239" y="2206384"/>
              <a:ext cx="1629180" cy="369332"/>
              <a:chOff x="680472" y="1228531"/>
              <a:chExt cx="1629180" cy="369332"/>
            </a:xfrm>
          </p:grpSpPr>
          <p:cxnSp>
            <p:nvCxnSpPr>
              <p:cNvPr id="28" name="Conector recto de flecha 27">
                <a:extLst>
                  <a:ext uri="{FF2B5EF4-FFF2-40B4-BE49-F238E27FC236}">
                    <a16:creationId xmlns:a16="http://schemas.microsoft.com/office/drawing/2014/main" id="{CE679188-65CE-4EC2-BC77-8D41673289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472" y="1228531"/>
                <a:ext cx="1629180" cy="0"/>
              </a:xfrm>
              <a:prstGeom prst="straightConnector1">
                <a:avLst/>
              </a:prstGeom>
              <a:ln w="44450">
                <a:solidFill>
                  <a:schemeClr val="accent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C0F3AEA9-6FF6-40B1-B7C0-664104259EFA}"/>
                  </a:ext>
                </a:extLst>
              </p:cNvPr>
              <p:cNvSpPr txBox="1"/>
              <p:nvPr/>
            </p:nvSpPr>
            <p:spPr>
              <a:xfrm>
                <a:off x="1017650" y="1228531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solidFill>
                      <a:srgbClr val="FF0000"/>
                    </a:solidFill>
                  </a:rPr>
                  <a:t>40 cm</a:t>
                </a:r>
              </a:p>
            </p:txBody>
          </p:sp>
        </p:grpSp>
        <p:cxnSp>
          <p:nvCxnSpPr>
            <p:cNvPr id="9" name="8 Conector curvado"/>
            <p:cNvCxnSpPr/>
            <p:nvPr/>
          </p:nvCxnSpPr>
          <p:spPr>
            <a:xfrm rot="16200000" flipV="1">
              <a:off x="2809688" y="1798677"/>
              <a:ext cx="1009630" cy="237829"/>
            </a:xfrm>
            <a:prstGeom prst="curvedConnector3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12 CuadroTexto"/>
            <p:cNvSpPr txBox="1"/>
            <p:nvPr/>
          </p:nvSpPr>
          <p:spPr>
            <a:xfrm>
              <a:off x="3195588" y="1268760"/>
              <a:ext cx="2114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/>
                <a:t>Jardinera.</a:t>
              </a: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0571A0B3-69AF-4950-BAA7-B9FBA65B8716}"/>
              </a:ext>
            </a:extLst>
          </p:cNvPr>
          <p:cNvSpPr txBox="1"/>
          <p:nvPr/>
        </p:nvSpPr>
        <p:spPr>
          <a:xfrm>
            <a:off x="6072914" y="5535991"/>
            <a:ext cx="2417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Costo aproximado $ 225 por unidad</a:t>
            </a:r>
            <a:endParaRPr lang="es-EC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F9F757C-6DAD-439E-804D-F40FF33BB1C0}"/>
              </a:ext>
            </a:extLst>
          </p:cNvPr>
          <p:cNvSpPr txBox="1"/>
          <p:nvPr/>
        </p:nvSpPr>
        <p:spPr>
          <a:xfrm>
            <a:off x="6072914" y="4300713"/>
            <a:ext cx="2417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Prototipo en configuración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2098104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571A0B3-69AF-4950-BAA7-B9FBA65B8716}"/>
              </a:ext>
            </a:extLst>
          </p:cNvPr>
          <p:cNvSpPr txBox="1"/>
          <p:nvPr/>
        </p:nvSpPr>
        <p:spPr>
          <a:xfrm>
            <a:off x="1250192" y="993487"/>
            <a:ext cx="6433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Posibilidades de reverdecimiento urbano, plantas enredaderas (</a:t>
            </a:r>
            <a:r>
              <a:rPr lang="es-MX" sz="2000" b="1" dirty="0" err="1"/>
              <a:t>taxo</a:t>
            </a:r>
            <a:r>
              <a:rPr lang="es-MX" sz="2000" b="1" dirty="0"/>
              <a:t> p </a:t>
            </a:r>
            <a:r>
              <a:rPr lang="es-MX" sz="2000" b="1" dirty="0" err="1"/>
              <a:t>ej</a:t>
            </a:r>
            <a:r>
              <a:rPr lang="es-MX" sz="2000" b="1" dirty="0"/>
              <a:t>) o setos.</a:t>
            </a:r>
          </a:p>
          <a:p>
            <a:endParaRPr lang="es-MX" sz="2000" b="1" dirty="0"/>
          </a:p>
          <a:p>
            <a:endParaRPr lang="es-MX" sz="2000" b="1" dirty="0"/>
          </a:p>
          <a:p>
            <a:endParaRPr lang="es-MX" sz="2000" b="1" dirty="0"/>
          </a:p>
          <a:p>
            <a:endParaRPr lang="es-MX" sz="2000" b="1" dirty="0"/>
          </a:p>
          <a:p>
            <a:r>
              <a:rPr lang="es-MX" sz="2000" b="1" dirty="0"/>
              <a:t>Base para pintura (arte urbano) en lase concreto</a:t>
            </a:r>
            <a:endParaRPr lang="es-EC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3A76F0B-7224-498A-828B-B288E5BFC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4793736"/>
            <a:ext cx="1333500" cy="17716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AA53428-539F-40D3-84CA-ABA9558BD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844" y="4793736"/>
            <a:ext cx="31527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54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Instalaciones temporales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C" dirty="0"/>
              <a:t>Prestación del servicio de urinarios públicos para eventos, en especial aquellos en sitios de gran afluencia temporal.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3 Imagen" descr="E:\42\Urinario\Urinario M instalación\5ab3bd3bd6f5ea6c3e125690_tile_street-p-80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3961621" cy="3895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648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81581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914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01FC6A-B140-43A6-ACED-B63CE51C8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4072"/>
            <a:ext cx="8229600" cy="4525963"/>
          </a:xfrm>
        </p:spPr>
        <p:txBody>
          <a:bodyPr/>
          <a:lstStyle/>
          <a:p>
            <a:pPr marL="114300" indent="0">
              <a:buNone/>
            </a:pPr>
            <a:r>
              <a:rPr lang="es-MX" dirty="0"/>
              <a:t>Posibilidades de instalaciones semipermanentes conectadas a reciclaje de  </a:t>
            </a:r>
          </a:p>
          <a:p>
            <a:pPr marL="114300" indent="0">
              <a:buNone/>
            </a:pPr>
            <a:r>
              <a:rPr lang="es-MX" dirty="0"/>
              <a:t>                                              nutrientes.</a:t>
            </a:r>
            <a:endParaRPr lang="es-EC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3B2FB51-6EBD-48E2-A585-138E47E96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371" y="2669389"/>
            <a:ext cx="4049044" cy="409453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1E54617-C953-4447-AF0A-C964FFEC3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18" y="1336496"/>
            <a:ext cx="4383382" cy="43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25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AADFEB5-D0A0-4CDB-AE29-4AC45B5B5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257" y="1312639"/>
            <a:ext cx="6346026" cy="352483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4CDD05E-9196-4DA5-A6BA-5E9CF2E67B5B}"/>
              </a:ext>
            </a:extLst>
          </p:cNvPr>
          <p:cNvSpPr txBox="1"/>
          <p:nvPr/>
        </p:nvSpPr>
        <p:spPr>
          <a:xfrm>
            <a:off x="899651" y="5434799"/>
            <a:ext cx="7713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/>
              <a:t>Muchas gracias por su atención.</a:t>
            </a:r>
            <a:endParaRPr lang="es-EC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C"/>
              <a:t>Saludos. </a:t>
            </a:r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EC" dirty="0"/>
              <a:t>A todos los miembros de esta Comisión de Medio Ambiente y su presidente Juan Manuel Carrión por el tiempo dedicado  está exposición.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323528" y="274638"/>
            <a:ext cx="8568952" cy="1570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s-EC" dirty="0"/>
            </a:br>
            <a:endParaRPr dirty="0"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457200" y="1091387"/>
            <a:ext cx="2890684" cy="563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C" dirty="0"/>
              <a:t>Sitios puntuales donde hay un problema de  acumulación de orina y en menor manera heces y basura.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s-EC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C" dirty="0"/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C" dirty="0"/>
              <a:t>Severo en Zonas Manuela </a:t>
            </a:r>
            <a:r>
              <a:rPr lang="es-EC" dirty="0" err="1"/>
              <a:t>Saenz</a:t>
            </a:r>
            <a:r>
              <a:rPr lang="es-EC" dirty="0"/>
              <a:t> (47%) y Eloy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C" dirty="0"/>
              <a:t>Alfaro (25 %).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98" name="Google Shape;98;p3" descr="http://www.quitoinforma.gob.ec/wp-content/uploads/2021/02/CUADRO-EMASEO-PUNTOS-HUMEDO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7884" y="0"/>
            <a:ext cx="580843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CA56873-6B65-41AA-9AC6-83790BB46113}"/>
              </a:ext>
            </a:extLst>
          </p:cNvPr>
          <p:cNvSpPr/>
          <p:nvPr/>
        </p:nvSpPr>
        <p:spPr>
          <a:xfrm>
            <a:off x="5560142" y="3716594"/>
            <a:ext cx="855406" cy="221225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267E38-AABE-4A46-B129-00847151E394}"/>
              </a:ext>
            </a:extLst>
          </p:cNvPr>
          <p:cNvSpPr/>
          <p:nvPr/>
        </p:nvSpPr>
        <p:spPr>
          <a:xfrm>
            <a:off x="6610297" y="3625648"/>
            <a:ext cx="1138546" cy="221225"/>
          </a:xfrm>
          <a:prstGeom prst="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1B7C7B5-F05D-4EC9-BB14-072CFD3A408F}"/>
              </a:ext>
            </a:extLst>
          </p:cNvPr>
          <p:cNvCxnSpPr/>
          <p:nvPr/>
        </p:nvCxnSpPr>
        <p:spPr>
          <a:xfrm>
            <a:off x="3996813" y="5279923"/>
            <a:ext cx="1415845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01DBF92-FCA1-4255-8BB2-B63CE1B0CCE0}"/>
              </a:ext>
            </a:extLst>
          </p:cNvPr>
          <p:cNvCxnSpPr/>
          <p:nvPr/>
        </p:nvCxnSpPr>
        <p:spPr>
          <a:xfrm>
            <a:off x="4016481" y="5963257"/>
            <a:ext cx="1415845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/>
          <p:nvPr/>
        </p:nvSpPr>
        <p:spPr>
          <a:xfrm>
            <a:off x="787185" y="4955907"/>
            <a:ext cx="7498147" cy="209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C" sz="2400" dirty="0">
                <a:latin typeface="Calibri"/>
                <a:ea typeface="Calibri"/>
                <a:cs typeface="Calibri"/>
                <a:sym typeface="Calibri"/>
              </a:rPr>
              <a:t>En 2018 el costo de limpieza  de Puntos Húmedos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C" sz="2400" dirty="0">
                <a:latin typeface="Calibri"/>
                <a:ea typeface="Calibri"/>
                <a:cs typeface="Calibri"/>
                <a:sym typeface="Calibri"/>
              </a:rPr>
              <a:t> fue de $ 1,8 millones,  invertido principalmente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C" sz="2400" dirty="0"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s-EC" sz="2400" dirty="0" err="1">
                <a:latin typeface="Calibri"/>
                <a:ea typeface="Calibri"/>
                <a:cs typeface="Calibri"/>
                <a:sym typeface="Calibri"/>
              </a:rPr>
              <a:t>hidrolavado</a:t>
            </a:r>
            <a:r>
              <a:rPr lang="es-EC" sz="24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C" sz="24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EC"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Ver las imágenes de origen">
            <a:extLst>
              <a:ext uri="{FF2B5EF4-FFF2-40B4-BE49-F238E27FC236}">
                <a16:creationId xmlns:a16="http://schemas.microsoft.com/office/drawing/2014/main" id="{3FC50443-8C49-48BE-850C-BF9CD7B23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86" y="546139"/>
            <a:ext cx="7498147" cy="430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766BBB-3EA3-41C6-8ADA-DD2C420BF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478" y="506824"/>
            <a:ext cx="3893700" cy="607653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s-MX" dirty="0"/>
              <a:t>A pesar de las multas</a:t>
            </a:r>
          </a:p>
          <a:p>
            <a:pPr marL="114300" indent="0">
              <a:buNone/>
            </a:pPr>
            <a:r>
              <a:rPr lang="es-MX" dirty="0"/>
              <a:t>que dicta la </a:t>
            </a:r>
          </a:p>
          <a:p>
            <a:pPr marL="114300" indent="0">
              <a:buNone/>
            </a:pPr>
            <a:r>
              <a:rPr lang="es-MX" dirty="0"/>
              <a:t>Ordenanza 332 </a:t>
            </a:r>
          </a:p>
          <a:p>
            <a:pPr marL="114300" indent="0">
              <a:buNone/>
            </a:pPr>
            <a:r>
              <a:rPr lang="es-MX" dirty="0"/>
              <a:t>($ 80 por infracción) </a:t>
            </a:r>
          </a:p>
          <a:p>
            <a:pPr marL="114300" indent="0">
              <a:buNone/>
            </a:pPr>
            <a:r>
              <a:rPr lang="es-MX" dirty="0"/>
              <a:t>No hay mejoras</a:t>
            </a:r>
          </a:p>
          <a:p>
            <a:pPr marL="114300" indent="0">
              <a:buNone/>
            </a:pPr>
            <a:r>
              <a:rPr lang="es-MX" dirty="0"/>
              <a:t>significativas. </a:t>
            </a:r>
          </a:p>
          <a:p>
            <a:pPr marL="114300" indent="0">
              <a:buNone/>
            </a:pPr>
            <a:endParaRPr lang="es-MX" dirty="0"/>
          </a:p>
          <a:p>
            <a:pPr marL="114300" indent="0">
              <a:buNone/>
            </a:pPr>
            <a:r>
              <a:rPr lang="es-MX" dirty="0"/>
              <a:t>Aumento de “habitantes de calle”</a:t>
            </a:r>
          </a:p>
          <a:p>
            <a:pPr marL="114300" indent="0">
              <a:buNone/>
            </a:pPr>
            <a:endParaRPr lang="es-MX" dirty="0"/>
          </a:p>
          <a:p>
            <a:pPr marL="114300" indent="0">
              <a:buNone/>
            </a:pPr>
            <a:r>
              <a:rPr lang="es-MX" dirty="0"/>
              <a:t>Problemas vecinos y gestores espacios </a:t>
            </a:r>
            <a:endParaRPr lang="es-EC" dirty="0"/>
          </a:p>
        </p:txBody>
      </p:sp>
      <p:pic>
        <p:nvPicPr>
          <p:cNvPr id="2050" name="Picture 2" descr="Resultado de imagen de orina calle ecuador">
            <a:extLst>
              <a:ext uri="{FF2B5EF4-FFF2-40B4-BE49-F238E27FC236}">
                <a16:creationId xmlns:a16="http://schemas.microsoft.com/office/drawing/2014/main" id="{EFA79997-6555-4AFD-9019-FA1F5940E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177" y="274638"/>
            <a:ext cx="4847345" cy="525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35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045135-E7D6-4142-90E9-923A371D8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542" y="398206"/>
            <a:ext cx="4754202" cy="517668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C7671BD-F0D1-4778-BA66-64C82686A2DC}"/>
              </a:ext>
            </a:extLst>
          </p:cNvPr>
          <p:cNvSpPr txBox="1"/>
          <p:nvPr/>
        </p:nvSpPr>
        <p:spPr>
          <a:xfrm>
            <a:off x="201256" y="1097559"/>
            <a:ext cx="5397909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3200" dirty="0">
                <a:latin typeface="Calibri"/>
                <a:ea typeface="Calibri"/>
                <a:cs typeface="Calibri"/>
                <a:sym typeface="Calibri"/>
              </a:rPr>
              <a:t>Reducción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3200" dirty="0">
                <a:latin typeface="Calibri"/>
                <a:ea typeface="Calibri"/>
                <a:cs typeface="Calibri"/>
                <a:sym typeface="Calibri"/>
              </a:rPr>
              <a:t>puntos húmedos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MX" sz="3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3200" dirty="0">
                <a:latin typeface="Calibri"/>
                <a:ea typeface="Calibri"/>
                <a:cs typeface="Calibri"/>
                <a:sym typeface="Calibri"/>
              </a:rPr>
              <a:t>Objetivo 2020-2023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3200" dirty="0">
                <a:latin typeface="Calibri"/>
                <a:ea typeface="Calibri"/>
                <a:cs typeface="Calibri"/>
                <a:sym typeface="Calibri"/>
              </a:rPr>
              <a:t>EMASEO.</a:t>
            </a:r>
            <a:r>
              <a:rPr lang="es-MX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MX" sz="3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MX"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MX"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MX"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MX"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46057" y="225995"/>
            <a:ext cx="8229600" cy="4032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b="1" dirty="0">
                <a:solidFill>
                  <a:srgbClr val="FF0000"/>
                </a:solidFill>
              </a:rPr>
              <a:t>ORINAR</a:t>
            </a:r>
          </a:p>
          <a:p>
            <a:pPr marL="0" indent="0" algn="ctr">
              <a:buNone/>
            </a:pPr>
            <a:r>
              <a:rPr lang="es-EC" b="1" dirty="0">
                <a:solidFill>
                  <a:srgbClr val="FF0000"/>
                </a:solidFill>
              </a:rPr>
              <a:t>ES UNA</a:t>
            </a:r>
          </a:p>
          <a:p>
            <a:pPr marL="0" indent="0" algn="ctr">
              <a:buNone/>
            </a:pPr>
            <a:r>
              <a:rPr lang="es-EC" b="1" dirty="0">
                <a:solidFill>
                  <a:srgbClr val="FF0000"/>
                </a:solidFill>
              </a:rPr>
              <a:t>NECESIDAD HUMANA. </a:t>
            </a:r>
          </a:p>
          <a:p>
            <a:pPr marL="0" indent="0" algn="ctr">
              <a:buNone/>
            </a:pPr>
            <a:endParaRPr lang="es-EC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s-EC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EC" b="1" dirty="0">
                <a:solidFill>
                  <a:srgbClr val="FF0000"/>
                </a:solidFill>
              </a:rPr>
              <a:t>LA SOLUCIÓN DE MENOR RESISTENCIA ES SATISFACERLA</a:t>
            </a:r>
          </a:p>
          <a:p>
            <a:pPr marL="0" indent="0" algn="ctr">
              <a:buNone/>
            </a:pPr>
            <a:endParaRPr lang="es-EC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s-EC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628939" y="4772320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EC" sz="3200" b="1" dirty="0">
                <a:solidFill>
                  <a:srgbClr val="FF0000"/>
                </a:solidFill>
              </a:rPr>
              <a:t>URINARIOS SECOS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0F177A4-2777-4534-AE24-9338CCC96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465" y="4000932"/>
            <a:ext cx="4078859" cy="271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1521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dirty="0"/>
              <a:t>Urinarios secos, no usan agua para el </a:t>
            </a:r>
            <a:r>
              <a:rPr lang="es-EC" dirty="0" err="1"/>
              <a:t>enjuage</a:t>
            </a:r>
            <a:r>
              <a:rPr lang="es-EC" dirty="0"/>
              <a:t> y pueden o no estar conectados a la red de alcantarillado.</a:t>
            </a:r>
          </a:p>
          <a:p>
            <a:r>
              <a:rPr lang="es-EC" dirty="0"/>
              <a:t>Una persona orina cada 2 a 3horas promedio.</a:t>
            </a:r>
          </a:p>
          <a:p>
            <a:r>
              <a:rPr lang="es-EC" dirty="0"/>
              <a:t>La mayoría de usos de baños públicos son para orinar.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70686AB-27F9-4A02-81DD-BD9DE6981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30150"/>
            <a:ext cx="4802114" cy="311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12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0C9A4E-2E0D-4DD5-AA72-4F3DE4CA1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Urinarios secos </a:t>
            </a:r>
            <a:br>
              <a:rPr lang="es-MX" dirty="0"/>
            </a:br>
            <a:r>
              <a:rPr lang="es-MX" dirty="0"/>
              <a:t>semipermanentes</a:t>
            </a:r>
            <a:endParaRPr lang="es-EC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C8DBB5-5838-4B40-B96D-DF684AC16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8167" y="1847235"/>
            <a:ext cx="3067665" cy="4525963"/>
          </a:xfrm>
        </p:spPr>
        <p:txBody>
          <a:bodyPr/>
          <a:lstStyle/>
          <a:p>
            <a:pPr marL="114300" indent="0">
              <a:buNone/>
            </a:pPr>
            <a:r>
              <a:rPr lang="es-MX" dirty="0"/>
              <a:t>Francia</a:t>
            </a:r>
            <a:endParaRPr lang="es-EC" dirty="0"/>
          </a:p>
        </p:txBody>
      </p:sp>
      <p:pic>
        <p:nvPicPr>
          <p:cNvPr id="4" name="Picture 512" descr="Urinarios “ecológicos” en las calles de París crean polémica | Diario  Pagina Siete">
            <a:extLst>
              <a:ext uri="{FF2B5EF4-FFF2-40B4-BE49-F238E27FC236}">
                <a16:creationId xmlns:a16="http://schemas.microsoft.com/office/drawing/2014/main" id="{39F5B2D7-C149-4370-A4DE-3BD907A451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93228" y="1532489"/>
            <a:ext cx="4114800" cy="3163529"/>
          </a:xfrm>
          <a:prstGeom prst="rect">
            <a:avLst/>
          </a:prstGeom>
        </p:spPr>
      </p:pic>
      <p:pic>
        <p:nvPicPr>
          <p:cNvPr id="5" name="Picture 514">
            <a:extLst>
              <a:ext uri="{FF2B5EF4-FFF2-40B4-BE49-F238E27FC236}">
                <a16:creationId xmlns:a16="http://schemas.microsoft.com/office/drawing/2014/main" id="{F437BD8F-F1C3-41BD-BDB0-744BD45896C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5973" y="3016492"/>
            <a:ext cx="4114800" cy="367145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046C34B-6455-4856-A2E1-FD9DFE6CB4FF}"/>
              </a:ext>
            </a:extLst>
          </p:cNvPr>
          <p:cNvSpPr txBox="1"/>
          <p:nvPr/>
        </p:nvSpPr>
        <p:spPr>
          <a:xfrm>
            <a:off x="5161935" y="5766619"/>
            <a:ext cx="1799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India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1067753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410</Words>
  <Application>Microsoft Office PowerPoint</Application>
  <PresentationFormat>Presentación en pantalla (4:3)</PresentationFormat>
  <Paragraphs>107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Arial</vt:lpstr>
      <vt:lpstr>Calibri</vt:lpstr>
      <vt:lpstr>Tema de Office</vt:lpstr>
      <vt:lpstr>URINARIOS SECOS PARA                  QUITO</vt:lpstr>
      <vt:lpstr>Saludos. 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Urinarios secos  semipermanentes</vt:lpstr>
      <vt:lpstr>Presentación de PowerPoint</vt:lpstr>
      <vt:lpstr>Conexión a alcantarilla vs recolección periódica de orina</vt:lpstr>
      <vt:lpstr>Presentación de PowerPoint</vt:lpstr>
      <vt:lpstr>Presentación de PowerPoint</vt:lpstr>
      <vt:lpstr>Presentación de PowerPoint</vt:lpstr>
      <vt:lpstr>Instalaciones temporales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URINARIOS SECOS PARA                  QUITO</dc:title>
  <dc:creator>Nelson</dc:creator>
  <cp:lastModifiedBy>ASUS</cp:lastModifiedBy>
  <cp:revision>17</cp:revision>
  <dcterms:created xsi:type="dcterms:W3CDTF">2018-09-01T13:09:25Z</dcterms:created>
  <dcterms:modified xsi:type="dcterms:W3CDTF">2021-12-29T14:35:26Z</dcterms:modified>
</cp:coreProperties>
</file>