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32" r:id="rId3"/>
    <p:sldId id="281" r:id="rId4"/>
    <p:sldId id="469" r:id="rId5"/>
    <p:sldId id="470" r:id="rId6"/>
    <p:sldId id="471" r:id="rId7"/>
    <p:sldId id="472" r:id="rId8"/>
    <p:sldId id="33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aría Hernández Caicedo" initials="DMHC" lastIdx="1" clrIdx="0">
    <p:extLst>
      <p:ext uri="{19B8F6BF-5375-455C-9EA6-DF929625EA0E}">
        <p15:presenceInfo xmlns:p15="http://schemas.microsoft.com/office/powerpoint/2012/main" userId="S-1-5-21-273869320-1094921958-1243824655-21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6" d="100"/>
          <a:sy n="66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D964-3BC0-4D1C-AFC1-FF3193E963D3}" type="datetimeFigureOut">
              <a:rPr lang="es-EC" smtClean="0"/>
              <a:t>20/1/2021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2B26-172E-4FEA-9165-8525C324AF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5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99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9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4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4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5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6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02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96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7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8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5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Presentation heading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720000" y="545200"/>
            <a:ext cx="65" cy="180049"/>
          </a:xfrm>
        </p:spPr>
        <p:txBody>
          <a:bodyPr wrap="none" anchor="b">
            <a:spAutoFit/>
          </a:bodyPr>
          <a:lstStyle>
            <a:lvl1pPr marL="0" indent="0">
              <a:buNone/>
              <a:defRPr sz="1300" cap="all" baseline="0">
                <a:solidFill>
                  <a:schemeClr val="accent3"/>
                </a:solidFill>
                <a:latin typeface="+mn-lt"/>
              </a:defRPr>
            </a:lvl1pPr>
            <a:lvl2pPr marL="342900" indent="0">
              <a:buNone/>
              <a:defRPr sz="1200" cap="all" baseline="0">
                <a:solidFill>
                  <a:schemeClr val="accent3"/>
                </a:solidFill>
              </a:defRPr>
            </a:lvl2pPr>
            <a:lvl3pPr marL="685800" indent="0">
              <a:buNone/>
              <a:defRPr sz="1200" cap="all" baseline="0">
                <a:solidFill>
                  <a:schemeClr val="accent3"/>
                </a:solidFill>
              </a:defRPr>
            </a:lvl3pPr>
            <a:lvl4pPr marL="1028700" indent="0">
              <a:buNone/>
              <a:defRPr sz="1200" cap="all" baseline="0">
                <a:solidFill>
                  <a:schemeClr val="accent3"/>
                </a:solidFill>
              </a:defRPr>
            </a:lvl4pPr>
            <a:lvl5pPr marL="1371600" indent="0">
              <a:buNone/>
              <a:defRPr sz="1200" cap="all" baseline="0">
                <a:solidFill>
                  <a:schemeClr val="accent3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20000" y="2131200"/>
            <a:ext cx="10751274" cy="3672000"/>
          </a:xfrm>
        </p:spPr>
        <p:txBody>
          <a:bodyPr numCol="1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9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8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4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1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5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52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4C87-627C-4DD1-9425-8D58192C8B61}" type="datetimeFigureOut">
              <a:rPr lang="es-ES" smtClean="0"/>
              <a:t>20/01/2021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0469-0FD9-447D-9407-D39A95C4D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28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B4D99-11C5-4EDA-B17F-F61608B5BC3C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7D77-7CEA-4B56-82F8-2313F806A76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5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7483647" y="1217509313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79134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Copy short URL</a:t>
            </a:r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C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47483647" y="1217661713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791343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Copy short URL</a:t>
            </a:r>
            <a:endParaRPr kumimoji="0" lang="es-EC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C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761" y="0"/>
            <a:ext cx="6078239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" y="234217"/>
            <a:ext cx="2227693" cy="11215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4616" y="6188305"/>
            <a:ext cx="510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Mgs</a:t>
            </a: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Juan Carlos Avilés.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Secretario de Ambiente. </a:t>
            </a:r>
          </a:p>
        </p:txBody>
      </p:sp>
      <p:sp>
        <p:nvSpPr>
          <p:cNvPr id="14" name="Título 8"/>
          <p:cNvSpPr>
            <a:spLocks noGrp="1"/>
          </p:cNvSpPr>
          <p:nvPr>
            <p:ph type="ctrTitle"/>
          </p:nvPr>
        </p:nvSpPr>
        <p:spPr>
          <a:xfrm>
            <a:off x="194616" y="2852936"/>
            <a:ext cx="5685964" cy="1430608"/>
          </a:xfrm>
        </p:spPr>
        <p:txBody>
          <a:bodyPr>
            <a:normAutofit fontScale="90000"/>
          </a:bodyPr>
          <a:lstStyle/>
          <a:p>
            <a:r>
              <a:rPr lang="es-EC" sz="4600" dirty="0"/>
              <a:t>Avances para la definición del nuevo modelo para la GIRS sostenible en el DMQ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5470" y="47104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Enero 2021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972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CuadroTexto"/>
          <p:cNvSpPr txBox="1"/>
          <p:nvPr/>
        </p:nvSpPr>
        <p:spPr>
          <a:xfrm>
            <a:off x="5076667" y="3252608"/>
            <a:ext cx="118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INNOVACION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5091279" y="2737429"/>
            <a:ext cx="1546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TALENTO HUMANO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091280" y="2191035"/>
            <a:ext cx="118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NORMATIVA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5088852" y="1671667"/>
            <a:ext cx="176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ASESORÍA Y SOPORT.</a:t>
            </a:r>
          </a:p>
        </p:txBody>
      </p:sp>
      <p:sp>
        <p:nvSpPr>
          <p:cNvPr id="55" name="AutoShape 2" descr="Resultado de imagen para Icono universi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1" name="Título 4"/>
          <p:cNvSpPr>
            <a:spLocks noGrp="1"/>
          </p:cNvSpPr>
          <p:nvPr>
            <p:ph type="title"/>
          </p:nvPr>
        </p:nvSpPr>
        <p:spPr>
          <a:xfrm>
            <a:off x="155575" y="26797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Antecedentes:</a:t>
            </a:r>
            <a:br>
              <a:rPr lang="es-EC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s-EC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464627" y="930752"/>
            <a:ext cx="546313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millones de habitantes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Tasa crecimiento: 2.2%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area: 4.000 km2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89% rural y 11%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Solo 22 barrios del DMQ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cuentan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recolección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diferenciada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2.200 ton de residuos/día de los cuales se recupera aproximadamente entre el 10 y 12%.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14" y="111912"/>
            <a:ext cx="2536057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259" t="23661" r="30690" b="5983"/>
          <a:stretch/>
        </p:blipFill>
        <p:spPr>
          <a:xfrm>
            <a:off x="6297995" y="1437475"/>
            <a:ext cx="4950824" cy="514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9004663" y="6584241"/>
            <a:ext cx="318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Atlas Ambiental, 2016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6984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1698854"/>
            <a:ext cx="10752000" cy="44473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¿Por qué un nuevo modelo de gestión?</a:t>
            </a:r>
            <a:endParaRPr lang="es-EC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20000" y="2924944"/>
            <a:ext cx="10751274" cy="15786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800" dirty="0"/>
              <a:t>Porque la ciudad debe iniciar una transición hacia un modelo sostenible para la gestión de residuos sólidos que procure la minimización, separación en la fuente, recolección diferenciada, recuperación, valorización y aprovechamiento.</a:t>
            </a:r>
            <a:endParaRPr lang="es-EC" sz="2800" dirty="0"/>
          </a:p>
          <a:p>
            <a:endParaRPr lang="es-EC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BA613-3F5F-4F15-A2DB-5509CF7D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14" y="111912"/>
            <a:ext cx="2536057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9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073C3-CD77-4FF4-B292-13171D39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92" y="366015"/>
            <a:ext cx="8954260" cy="111877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¿Bajo qué principios se debe establecer el nuevo modelo?</a:t>
            </a:r>
            <a:endParaRPr lang="es-EC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A0E7C0-C5AE-484A-A138-1BC6676E7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70042B-FE3F-47D1-ABC0-A1DA9FBA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19" b="84772" l="24184" r="49044">
                        <a14:foregroundMark x1="32733" y1="43952" x2="32733" y2="43952"/>
                        <a14:foregroundMark x1="24203" y1="44119" x2="24203" y2="44119"/>
                        <a14:foregroundMark x1="49044" y1="44119" x2="48763" y2="44119"/>
                        <a14:foregroundMark x1="32546" y1="65045" x2="32546" y2="65045"/>
                        <a14:foregroundMark x1="31327" y1="59447" x2="31327" y2="59447"/>
                        <a14:foregroundMark x1="36802" y1="82373" x2="36802" y2="82373"/>
                      </a14:backgroundRemoval>
                    </a14:imgEffect>
                  </a14:imgLayer>
                </a14:imgProps>
              </a:ext>
            </a:extLst>
          </a:blip>
          <a:srcRect l="23417" t="41395" r="50000" b="10306"/>
          <a:stretch/>
        </p:blipFill>
        <p:spPr>
          <a:xfrm>
            <a:off x="1415480" y="2369928"/>
            <a:ext cx="4032448" cy="41220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CB27CD-855F-476E-8324-DF83D5A3A8B6}"/>
              </a:ext>
            </a:extLst>
          </p:cNvPr>
          <p:cNvSpPr txBox="1"/>
          <p:nvPr/>
        </p:nvSpPr>
        <p:spPr>
          <a:xfrm>
            <a:off x="491806" y="1662839"/>
            <a:ext cx="587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Pirámide invertida para la gestión de los residuos sólidos</a:t>
            </a:r>
            <a:endParaRPr lang="es-EC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789E19-D2AE-47F6-89A4-A57DB157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57" b="86938" l="52756" r="88808">
                        <a14:foregroundMark x1="71560" y1="41220" x2="71560" y2="41220"/>
                        <a14:foregroundMark x1="83333" y1="46151" x2="83333" y2="46151"/>
                        <a14:foregroundMark x1="79640" y1="44718" x2="79640" y2="44718"/>
                        <a14:foregroundMark x1="85771" y1="71809" x2="85771" y2="71809"/>
                        <a14:foregroundMark x1="81140" y1="80407" x2="81140" y2="80407"/>
                        <a14:foregroundMark x1="78609" y1="86971" x2="78609" y2="86971"/>
                        <a14:foregroundMark x1="70172" y1="80806" x2="70172" y2="80806"/>
                        <a14:foregroundMark x1="62917" y1="64412" x2="62917" y2="64412"/>
                        <a14:foregroundMark x1="55418" y1="50683" x2="55418" y2="50683"/>
                        <a14:foregroundMark x1="51837" y1="49017" x2="55793" y2="51483"/>
                        <a14:foregroundMark x1="55793" y1="51483" x2="52043" y2="48917"/>
                        <a14:foregroundMark x1="52043" y1="48917" x2="55624" y2="52283"/>
                        <a14:foregroundMark x1="55624" y1="52283" x2="53337" y2="52516"/>
                        <a14:foregroundMark x1="60836" y1="37121" x2="64942" y2="38287"/>
                        <a14:foregroundMark x1="64942" y1="38287" x2="63367" y2="36721"/>
                        <a14:foregroundMark x1="59111" y1="35688" x2="64304" y2="36521"/>
                        <a14:foregroundMark x1="64304" y1="36521" x2="60367" y2="37754"/>
                        <a14:foregroundMark x1="66254" y1="35888" x2="62036" y2="35888"/>
                        <a14:foregroundMark x1="62036" y1="35888" x2="61980" y2="36521"/>
                        <a14:foregroundMark x1="64529" y1="36321" x2="66029" y2="36521"/>
                        <a14:foregroundMark x1="55287" y1="49450" x2="52756" y2="52516"/>
                        <a14:foregroundMark x1="55868" y1="49650" x2="57255" y2="49850"/>
                        <a14:foregroundMark x1="57255" y1="50883" x2="57255" y2="50883"/>
                        <a14:foregroundMark x1="57480" y1="51083" x2="57480" y2="52516"/>
                        <a14:backgroundMark x1="82996" y1="29523" x2="82996" y2="29523"/>
                        <a14:backgroundMark x1="83802" y1="28324" x2="83802" y2="28324"/>
                        <a14:backgroundMark x1="83802" y1="28324" x2="83802" y2="28324"/>
                        <a14:backgroundMark x1="83802" y1="28324" x2="83802" y2="28324"/>
                        <a14:backgroundMark x1="83802" y1="28324" x2="83802" y2="28324"/>
                        <a14:backgroundMark x1="83802" y1="28324" x2="83802" y2="28324"/>
                        <a14:backgroundMark x1="88770" y1="28091" x2="88770" y2="28091"/>
                        <a14:backgroundMark x1="88770" y1="28091" x2="88770" y2="28091"/>
                        <a14:backgroundMark x1="88770" y1="28091" x2="88770" y2="28091"/>
                        <a14:backgroundMark x1="88770" y1="28091" x2="88770" y2="28091"/>
                        <a14:backgroundMark x1="88076" y1="28091" x2="88076" y2="28091"/>
                        <a14:backgroundMark x1="87833" y1="28324" x2="87833" y2="28324"/>
                        <a14:backgroundMark x1="83802" y1="27691" x2="83802" y2="27691"/>
                        <a14:backgroundMark x1="85996" y1="30157" x2="83802" y2="29757"/>
                        <a14:backgroundMark x1="82190" y1="28724" x2="82190" y2="28724"/>
                        <a14:backgroundMark x1="80802" y1="27891" x2="80802" y2="27891"/>
                        <a14:backgroundMark x1="81834" y1="27691" x2="81834" y2="27691"/>
                        <a14:backgroundMark x1="83221" y1="27691" x2="83221" y2="27691"/>
                        <a14:backgroundMark x1="87833" y1="28924" x2="87833" y2="28924"/>
                        <a14:backgroundMark x1="89333" y1="28524" x2="89333" y2="28524"/>
                        <a14:backgroundMark x1="90495" y1="28724" x2="90495" y2="28724"/>
                        <a14:backgroundMark x1="81496" y1="28924" x2="86052" y2="29224"/>
                        <a14:backgroundMark x1="86052" y1="29224" x2="87945" y2="28091"/>
                        <a14:backgroundMark x1="85771" y1="27091" x2="85771" y2="27091"/>
                        <a14:backgroundMark x1="85527" y1="27291" x2="85527" y2="27291"/>
                      </a14:backgroundRemoval>
                    </a14:imgEffect>
                  </a14:imgLayer>
                </a14:imgProps>
              </a:ext>
            </a:extLst>
          </a:blip>
          <a:srcRect l="50000" t="26695" r="6866" b="9256"/>
          <a:stretch/>
        </p:blipFill>
        <p:spPr>
          <a:xfrm>
            <a:off x="6598643" y="2369928"/>
            <a:ext cx="4686735" cy="39154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8CA9A0-BB6F-4755-819F-57443630DA93}"/>
              </a:ext>
            </a:extLst>
          </p:cNvPr>
          <p:cNvSpPr txBox="1"/>
          <p:nvPr/>
        </p:nvSpPr>
        <p:spPr>
          <a:xfrm>
            <a:off x="6002112" y="1680246"/>
            <a:ext cx="587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CIRCULARIDAD</a:t>
            </a:r>
            <a:endParaRPr lang="es-EC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C27D42-7E10-4BA2-B698-83DEC319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14" y="111912"/>
            <a:ext cx="2536057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AA956-2E21-48F5-AD4D-F66B50F4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¿Con qué insumos cuenta la ciudad?</a:t>
            </a:r>
            <a:endParaRPr lang="es-EC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16965-048E-428B-B4B4-4DC1DD702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D05900-6D71-4D61-AA8F-8B30828F4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690688"/>
            <a:ext cx="10751274" cy="411251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Constitución</a:t>
            </a:r>
          </a:p>
          <a:p>
            <a:r>
              <a:rPr lang="es-MX" dirty="0"/>
              <a:t>Código Orgánico del Ambiente y su Reglamento</a:t>
            </a:r>
          </a:p>
          <a:p>
            <a:r>
              <a:rPr lang="es-MX" dirty="0"/>
              <a:t>Plan Metropolitano de Desarrollo y Ordenamiento Territorial</a:t>
            </a:r>
          </a:p>
          <a:p>
            <a:r>
              <a:rPr lang="es-MX" dirty="0"/>
              <a:t>Plan Ambiental Distrital</a:t>
            </a:r>
          </a:p>
          <a:p>
            <a:r>
              <a:rPr lang="es-MX" dirty="0"/>
              <a:t>Plan Maestro para la Gestión Integral de Residuos Sólidos (2015-2025)</a:t>
            </a:r>
          </a:p>
          <a:p>
            <a:r>
              <a:rPr lang="es-MX" dirty="0"/>
              <a:t>Lineamientos desarrollados por EMGIRS</a:t>
            </a:r>
          </a:p>
          <a:p>
            <a:r>
              <a:rPr lang="es-MX" dirty="0"/>
              <a:t>Asistencia Técnica de C40 que contará con escenarios para el fortalecimiento financiero de la GIRS y las opciones tecnológicas en el contexto de la ciudad (en construcción).</a:t>
            </a:r>
            <a:endParaRPr lang="es-EC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333C17-5D41-449F-82B8-E0B31226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14" y="111912"/>
            <a:ext cx="2536057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1762-13F7-41A3-B9BE-952E4DB6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Hoja de ruta propuesta (borrador)</a:t>
            </a:r>
            <a:endParaRPr lang="es-EC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D32D1-EB82-4F9D-9935-2F776D06E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1717F6-078D-4614-995D-7FDEC3C0D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5" y="1484784"/>
            <a:ext cx="6120168" cy="518457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7 MESAS DE TRABAJO</a:t>
            </a:r>
          </a:p>
          <a:p>
            <a:r>
              <a:rPr lang="es-MX" dirty="0"/>
              <a:t>29 DE ENERO AL 12 DE MARZO DE 2021</a:t>
            </a:r>
          </a:p>
          <a:p>
            <a:r>
              <a:rPr lang="es-MX" dirty="0"/>
              <a:t>TEMAS</a:t>
            </a:r>
          </a:p>
          <a:p>
            <a:pPr lvl="1"/>
            <a:r>
              <a:rPr lang="es-MX" dirty="0"/>
              <a:t>Presentación inicial</a:t>
            </a:r>
          </a:p>
          <a:p>
            <a:pPr lvl="1"/>
            <a:r>
              <a:rPr lang="es-MX" dirty="0"/>
              <a:t>Residuos No Peligrosos Reciclables (Orgánicos e Inorgánicos)</a:t>
            </a:r>
          </a:p>
          <a:p>
            <a:pPr lvl="1"/>
            <a:r>
              <a:rPr lang="es-MX" dirty="0"/>
              <a:t>Residuos No Peligrosos No Reciclables (RSU)</a:t>
            </a:r>
          </a:p>
          <a:p>
            <a:pPr lvl="1"/>
            <a:r>
              <a:rPr lang="es-MX" dirty="0"/>
              <a:t>Residuos de Construcción y Demolición</a:t>
            </a:r>
          </a:p>
          <a:p>
            <a:pPr lvl="1"/>
            <a:r>
              <a:rPr lang="es-MX" dirty="0"/>
              <a:t>Desechos Hospitalarios</a:t>
            </a:r>
          </a:p>
          <a:p>
            <a:pPr lvl="1"/>
            <a:r>
              <a:rPr lang="es-MX" dirty="0"/>
              <a:t>Residuos / Desechos especiales y peligrosos</a:t>
            </a:r>
          </a:p>
          <a:p>
            <a:pPr lvl="1"/>
            <a:r>
              <a:rPr lang="es-MX" dirty="0"/>
              <a:t>Políticas y objetivos generales</a:t>
            </a:r>
            <a:endParaRPr lang="es-EC" dirty="0"/>
          </a:p>
        </p:txBody>
      </p:sp>
      <p:sp>
        <p:nvSpPr>
          <p:cNvPr id="6" name="Flecha: arriba y abajo 5">
            <a:extLst>
              <a:ext uri="{FF2B5EF4-FFF2-40B4-BE49-F238E27FC236}">
                <a16:creationId xmlns:a16="http://schemas.microsoft.com/office/drawing/2014/main" id="{787A06B7-7754-4B4F-8ADA-BCD1A5E53BB7}"/>
              </a:ext>
            </a:extLst>
          </p:cNvPr>
          <p:cNvSpPr/>
          <p:nvPr/>
        </p:nvSpPr>
        <p:spPr>
          <a:xfrm>
            <a:off x="6528048" y="3317452"/>
            <a:ext cx="1224136" cy="33519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D888CE-2A67-43DA-A700-8F9587B2A1D0}"/>
              </a:ext>
            </a:extLst>
          </p:cNvPr>
          <p:cNvSpPr txBox="1"/>
          <p:nvPr/>
        </p:nvSpPr>
        <p:spPr>
          <a:xfrm>
            <a:off x="7968208" y="3566335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Escenarios para el fortalecimiento financiero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Alternativas tecnológicas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Enfoque Inclusivo</a:t>
            </a:r>
            <a:endParaRPr lang="es-EC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6DD51A-1AD7-4BEC-8392-916D6F44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14" y="111912"/>
            <a:ext cx="2536057" cy="8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3474" y="1268760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000" dirty="0"/>
              <a:t>MUCHAS GRACIAS</a:t>
            </a:r>
          </a:p>
          <a:p>
            <a:pPr marL="0" indent="0" algn="ctr">
              <a:buNone/>
            </a:pPr>
            <a:endParaRPr lang="es-ES" sz="8000" dirty="0"/>
          </a:p>
          <a:p>
            <a:pPr marL="0" indent="0" algn="ctr">
              <a:buNone/>
            </a:pPr>
            <a:endParaRPr lang="es-EC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61" y="3106737"/>
            <a:ext cx="2901826" cy="1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6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308</Words>
  <Application>Microsoft Office PowerPoint</Application>
  <PresentationFormat>Panorámica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Roboto</vt:lpstr>
      <vt:lpstr>Wingdings</vt:lpstr>
      <vt:lpstr>Tema de Office</vt:lpstr>
      <vt:lpstr>1_Tema de Office</vt:lpstr>
      <vt:lpstr>Avances para la definición del nuevo modelo para la GIRS sostenible en el DMQ</vt:lpstr>
      <vt:lpstr> Antecedentes:  </vt:lpstr>
      <vt:lpstr>¿Por qué un nuevo modelo de gestión?</vt:lpstr>
      <vt:lpstr>¿Bajo qué principios se debe establecer el nuevo modelo?</vt:lpstr>
      <vt:lpstr>¿Con qué insumos cuenta la ciudad?</vt:lpstr>
      <vt:lpstr>Hoja de ruta propuesta (borrador)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avance</dc:title>
  <dc:creator>Jenny Gabriela Portilla Jimenez</dc:creator>
  <cp:lastModifiedBy>Fernando Andres Granizo Murgueytio</cp:lastModifiedBy>
  <cp:revision>251</cp:revision>
  <dcterms:created xsi:type="dcterms:W3CDTF">2019-07-17T13:04:15Z</dcterms:created>
  <dcterms:modified xsi:type="dcterms:W3CDTF">2021-01-21T00:36:15Z</dcterms:modified>
</cp:coreProperties>
</file>