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8" r:id="rId19"/>
    <p:sldId id="276" r:id="rId20"/>
    <p:sldId id="277" r:id="rId2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15" autoAdjust="0"/>
    <p:restoredTop sz="94660"/>
  </p:normalViewPr>
  <p:slideViewPr>
    <p:cSldViewPr>
      <p:cViewPr>
        <p:scale>
          <a:sx n="48" d="100"/>
          <a:sy n="48" d="100"/>
        </p:scale>
        <p:origin x="1404"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E1779-3CAE-4B90-98BF-32EE79218B91}" type="doc">
      <dgm:prSet loTypeId="urn:microsoft.com/office/officeart/2009/3/layout/PhasedProcess" loCatId="process" qsTypeId="urn:microsoft.com/office/officeart/2005/8/quickstyle/simple1" qsCatId="simple" csTypeId="urn:microsoft.com/office/officeart/2005/8/colors/colorful5" csCatId="colorful" phldr="1"/>
      <dgm:spPr/>
      <dgm:t>
        <a:bodyPr/>
        <a:lstStyle/>
        <a:p>
          <a:endParaRPr lang="es-EC"/>
        </a:p>
      </dgm:t>
    </dgm:pt>
    <dgm:pt modelId="{ED9C5EEC-3477-4F17-8537-B987C8EFE9ED}">
      <dgm:prSet phldrT="[Texto]"/>
      <dgm:spPr/>
      <dgm:t>
        <a:bodyPr/>
        <a:lstStyle/>
        <a:p>
          <a:r>
            <a:rPr lang="es-EC" dirty="0" smtClean="0"/>
            <a:t>ANTECEDENTES</a:t>
          </a:r>
          <a:endParaRPr lang="es-EC" dirty="0"/>
        </a:p>
      </dgm:t>
    </dgm:pt>
    <dgm:pt modelId="{E9EF703A-F5CF-474B-ABA6-C0092E7A686F}" type="parTrans" cxnId="{4CBDA5C9-857C-4118-BD56-ECF06D370EC3}">
      <dgm:prSet/>
      <dgm:spPr/>
      <dgm:t>
        <a:bodyPr/>
        <a:lstStyle/>
        <a:p>
          <a:endParaRPr lang="es-EC"/>
        </a:p>
      </dgm:t>
    </dgm:pt>
    <dgm:pt modelId="{4D08E03E-BE75-476F-B9E3-CA451D764857}" type="sibTrans" cxnId="{4CBDA5C9-857C-4118-BD56-ECF06D370EC3}">
      <dgm:prSet/>
      <dgm:spPr/>
      <dgm:t>
        <a:bodyPr/>
        <a:lstStyle/>
        <a:p>
          <a:endParaRPr lang="es-EC"/>
        </a:p>
      </dgm:t>
    </dgm:pt>
    <dgm:pt modelId="{A470EEC2-7D1C-4CD8-A889-D846AB52ACEB}">
      <dgm:prSet phldrT="[Texto]"/>
      <dgm:spPr/>
      <dgm:t>
        <a:bodyPr/>
        <a:lstStyle/>
        <a:p>
          <a:endParaRPr lang="es-EC" dirty="0" smtClean="0"/>
        </a:p>
        <a:p>
          <a:r>
            <a:rPr lang="es-EC" dirty="0" smtClean="0"/>
            <a:t>El 12 de marzo de 2019, reunión en la SA y el Abogado Andrés Carrasco, quien realiza una breve presentación del proyecto “</a:t>
          </a:r>
          <a:r>
            <a:rPr lang="es-EC" dirty="0" err="1" smtClean="0"/>
            <a:t>Cenizario</a:t>
          </a:r>
          <a:r>
            <a:rPr lang="es-EC" dirty="0" smtClean="0"/>
            <a:t> </a:t>
          </a:r>
          <a:r>
            <a:rPr lang="es-EC" dirty="0" err="1" smtClean="0"/>
            <a:t>Urkupamba</a:t>
          </a:r>
          <a:r>
            <a:rPr lang="es-EC" dirty="0" smtClean="0"/>
            <a:t>”, ubicado en el predio de la Fundación Mariana de Jesús, Parroquia </a:t>
          </a:r>
          <a:r>
            <a:rPr lang="es-EC" dirty="0" err="1" smtClean="0"/>
            <a:t>Rumipamba</a:t>
          </a:r>
          <a:r>
            <a:rPr lang="es-EC" dirty="0" smtClean="0"/>
            <a:t> como promotor del proyecto. </a:t>
          </a:r>
          <a:endParaRPr lang="es-EC" dirty="0"/>
        </a:p>
      </dgm:t>
    </dgm:pt>
    <dgm:pt modelId="{F8AF611E-B2E9-4463-8EA0-520AC0213AC6}" type="parTrans" cxnId="{533A961E-0F64-45E1-8D03-29BA215DF9FE}">
      <dgm:prSet/>
      <dgm:spPr/>
      <dgm:t>
        <a:bodyPr/>
        <a:lstStyle/>
        <a:p>
          <a:endParaRPr lang="es-EC"/>
        </a:p>
      </dgm:t>
    </dgm:pt>
    <dgm:pt modelId="{006037DF-7CE0-4973-9F4F-0DB9E3222386}" type="sibTrans" cxnId="{533A961E-0F64-45E1-8D03-29BA215DF9FE}">
      <dgm:prSet/>
      <dgm:spPr/>
      <dgm:t>
        <a:bodyPr/>
        <a:lstStyle/>
        <a:p>
          <a:endParaRPr lang="es-EC"/>
        </a:p>
      </dgm:t>
    </dgm:pt>
    <dgm:pt modelId="{22CA71EE-E3E9-4E9D-A530-6CB575AC6A5E}">
      <dgm:prSet phldrT="[Texto]"/>
      <dgm:spPr/>
      <dgm:t>
        <a:bodyPr/>
        <a:lstStyle/>
        <a:p>
          <a:r>
            <a:rPr lang="es-EC" dirty="0" smtClean="0"/>
            <a:t>El 22 de marzo, técnicos de la DPN-SA y el señor Andrés Carrasco promotor del proyecto, realizan una inspección al sitio donde se propone establecer el proyecto del </a:t>
          </a:r>
          <a:r>
            <a:rPr lang="es-EC" dirty="0" err="1" smtClean="0"/>
            <a:t>Cenizario</a:t>
          </a:r>
          <a:r>
            <a:rPr lang="es-EC" dirty="0" smtClean="0"/>
            <a:t>, con el fin de evaluar la viabilidad de la infraestructura propuesta, considerando que el predio se encuentra en el interior del AIER Pichincha-</a:t>
          </a:r>
          <a:r>
            <a:rPr lang="es-EC" dirty="0" err="1" smtClean="0"/>
            <a:t>Atacazo</a:t>
          </a:r>
          <a:r>
            <a:rPr lang="es-EC" dirty="0" smtClean="0"/>
            <a:t>. </a:t>
          </a:r>
        </a:p>
        <a:p>
          <a:endParaRPr lang="es-EC" dirty="0"/>
        </a:p>
      </dgm:t>
    </dgm:pt>
    <dgm:pt modelId="{22DB546F-796B-4D19-9A1B-61EB2A91A094}" type="parTrans" cxnId="{27E2CE43-66DB-4360-B5A1-20AD42E6BF61}">
      <dgm:prSet/>
      <dgm:spPr/>
      <dgm:t>
        <a:bodyPr/>
        <a:lstStyle/>
        <a:p>
          <a:endParaRPr lang="es-EC"/>
        </a:p>
      </dgm:t>
    </dgm:pt>
    <dgm:pt modelId="{8A689F24-A959-4260-9479-4C32CD2034C3}" type="sibTrans" cxnId="{27E2CE43-66DB-4360-B5A1-20AD42E6BF61}">
      <dgm:prSet/>
      <dgm:spPr/>
      <dgm:t>
        <a:bodyPr/>
        <a:lstStyle/>
        <a:p>
          <a:endParaRPr lang="es-EC"/>
        </a:p>
      </dgm:t>
    </dgm:pt>
    <dgm:pt modelId="{CDA8F641-AA39-4503-B5F6-1AEF6E0917F1}">
      <dgm:prSet phldrT="[Texto]"/>
      <dgm:spPr/>
      <dgm:t>
        <a:bodyPr/>
        <a:lstStyle/>
        <a:p>
          <a:r>
            <a:rPr lang="es-EC" dirty="0" smtClean="0"/>
            <a:t>Sobre la base de la inspección realizada y de la información presentada por el proponente del proyecto, se genera un informe que expone algunos lineamientos ambientales que se deben tomar en cuenta, en el caso de que el proyecto cumpla con todo el marco normativo correspondiente para su establecimiento y sea aprobado por las instancias competentes. </a:t>
          </a:r>
        </a:p>
        <a:p>
          <a:endParaRPr lang="es-EC" dirty="0"/>
        </a:p>
      </dgm:t>
    </dgm:pt>
    <dgm:pt modelId="{FC917E97-F117-4DDD-B024-1B8A8BE2E6D3}" type="parTrans" cxnId="{6FE585E9-34FA-4D09-88E4-84E25A510279}">
      <dgm:prSet/>
      <dgm:spPr/>
      <dgm:t>
        <a:bodyPr/>
        <a:lstStyle/>
        <a:p>
          <a:endParaRPr lang="es-EC"/>
        </a:p>
      </dgm:t>
    </dgm:pt>
    <dgm:pt modelId="{39731DE6-3276-4FF4-9F4D-D9DEDF54A3F5}" type="sibTrans" cxnId="{6FE585E9-34FA-4D09-88E4-84E25A510279}">
      <dgm:prSet/>
      <dgm:spPr/>
      <dgm:t>
        <a:bodyPr/>
        <a:lstStyle/>
        <a:p>
          <a:endParaRPr lang="es-EC"/>
        </a:p>
      </dgm:t>
    </dgm:pt>
    <dgm:pt modelId="{0CE20731-4CBA-408C-B62D-FABB70949095}" type="pres">
      <dgm:prSet presAssocID="{4ACE1779-3CAE-4B90-98BF-32EE79218B91}" presName="Name0" presStyleCnt="0">
        <dgm:presLayoutVars>
          <dgm:chMax val="3"/>
          <dgm:chPref val="3"/>
          <dgm:bulletEnabled val="1"/>
          <dgm:dir/>
          <dgm:animLvl val="lvl"/>
        </dgm:presLayoutVars>
      </dgm:prSet>
      <dgm:spPr/>
    </dgm:pt>
    <dgm:pt modelId="{9D0A66A4-A7A4-4220-BDC4-8714D3BD1EAE}" type="pres">
      <dgm:prSet presAssocID="{4ACE1779-3CAE-4B90-98BF-32EE79218B91}" presName="middleComposite" presStyleCnt="0"/>
      <dgm:spPr/>
    </dgm:pt>
    <dgm:pt modelId="{407992AC-C584-4333-983D-D73370EAD44D}" type="pres">
      <dgm:prSet presAssocID="{4ACE1779-3CAE-4B90-98BF-32EE79218B91}" presName="leftComposite" presStyleCnt="0"/>
      <dgm:spPr/>
    </dgm:pt>
    <dgm:pt modelId="{45D341F4-911C-48B3-B1BF-9897AA743046}" type="pres">
      <dgm:prSet presAssocID="{A470EEC2-7D1C-4CD8-A889-D846AB52ACEB}" presName="childText1_1" presStyleLbl="vennNode1" presStyleIdx="0" presStyleCnt="6">
        <dgm:presLayoutVars>
          <dgm:chMax val="0"/>
          <dgm:chPref val="0"/>
        </dgm:presLayoutVars>
      </dgm:prSet>
      <dgm:spPr/>
    </dgm:pt>
    <dgm:pt modelId="{345D70DE-8E77-487C-A590-5E936D7B8911}" type="pres">
      <dgm:prSet presAssocID="{A470EEC2-7D1C-4CD8-A889-D846AB52ACEB}" presName="ellipse1" presStyleLbl="vennNode1" presStyleIdx="1" presStyleCnt="6"/>
      <dgm:spPr/>
    </dgm:pt>
    <dgm:pt modelId="{B97CC167-C491-451D-B277-1F7AE0193EA9}" type="pres">
      <dgm:prSet presAssocID="{A470EEC2-7D1C-4CD8-A889-D846AB52ACEB}" presName="ellipse2" presStyleLbl="vennNode1" presStyleIdx="2" presStyleCnt="6"/>
      <dgm:spPr/>
    </dgm:pt>
    <dgm:pt modelId="{243E64C0-4A4A-4481-A90D-A96F359271D8}" type="pres">
      <dgm:prSet presAssocID="{22CA71EE-E3E9-4E9D-A530-6CB575AC6A5E}" presName="childText1_2" presStyleLbl="vennNode1" presStyleIdx="3" presStyleCnt="6">
        <dgm:presLayoutVars>
          <dgm:chMax val="0"/>
          <dgm:chPref val="0"/>
        </dgm:presLayoutVars>
      </dgm:prSet>
      <dgm:spPr/>
    </dgm:pt>
    <dgm:pt modelId="{0D412C5A-FB8D-4977-98ED-BF9D69042FAC}" type="pres">
      <dgm:prSet presAssocID="{22CA71EE-E3E9-4E9D-A530-6CB575AC6A5E}" presName="ellipse3" presStyleLbl="vennNode1" presStyleIdx="4" presStyleCnt="6"/>
      <dgm:spPr/>
    </dgm:pt>
    <dgm:pt modelId="{803DFFC5-2BD7-4259-88D5-980EDFEE8EFF}" type="pres">
      <dgm:prSet presAssocID="{CDA8F641-AA39-4503-B5F6-1AEF6E0917F1}" presName="childText1_3" presStyleLbl="vennNode1" presStyleIdx="5" presStyleCnt="6">
        <dgm:presLayoutVars>
          <dgm:chMax val="0"/>
          <dgm:chPref val="0"/>
        </dgm:presLayoutVars>
      </dgm:prSet>
      <dgm:spPr/>
    </dgm:pt>
    <dgm:pt modelId="{38B5F30C-9C06-4E4F-AF92-17F0D5F6A16B}" type="pres">
      <dgm:prSet presAssocID="{4ACE1779-3CAE-4B90-98BF-32EE79218B91}" presName="parentText1" presStyleLbl="revTx" presStyleIdx="0" presStyleCnt="1">
        <dgm:presLayoutVars>
          <dgm:chMax val="4"/>
          <dgm:chPref val="3"/>
          <dgm:bulletEnabled val="1"/>
        </dgm:presLayoutVars>
      </dgm:prSet>
      <dgm:spPr/>
    </dgm:pt>
  </dgm:ptLst>
  <dgm:cxnLst>
    <dgm:cxn modelId="{DDF3AFF5-2409-46CC-91E8-60D770F8336C}" type="presOf" srcId="{CDA8F641-AA39-4503-B5F6-1AEF6E0917F1}" destId="{803DFFC5-2BD7-4259-88D5-980EDFEE8EFF}" srcOrd="0" destOrd="0" presId="urn:microsoft.com/office/officeart/2009/3/layout/PhasedProcess"/>
    <dgm:cxn modelId="{4CBDA5C9-857C-4118-BD56-ECF06D370EC3}" srcId="{4ACE1779-3CAE-4B90-98BF-32EE79218B91}" destId="{ED9C5EEC-3477-4F17-8537-B987C8EFE9ED}" srcOrd="0" destOrd="0" parTransId="{E9EF703A-F5CF-474B-ABA6-C0092E7A686F}" sibTransId="{4D08E03E-BE75-476F-B9E3-CA451D764857}"/>
    <dgm:cxn modelId="{F5437268-E0B3-4302-8557-853BA544AD8A}" type="presOf" srcId="{ED9C5EEC-3477-4F17-8537-B987C8EFE9ED}" destId="{38B5F30C-9C06-4E4F-AF92-17F0D5F6A16B}" srcOrd="0" destOrd="0" presId="urn:microsoft.com/office/officeart/2009/3/layout/PhasedProcess"/>
    <dgm:cxn modelId="{6FE585E9-34FA-4D09-88E4-84E25A510279}" srcId="{ED9C5EEC-3477-4F17-8537-B987C8EFE9ED}" destId="{CDA8F641-AA39-4503-B5F6-1AEF6E0917F1}" srcOrd="2" destOrd="0" parTransId="{FC917E97-F117-4DDD-B024-1B8A8BE2E6D3}" sibTransId="{39731DE6-3276-4FF4-9F4D-D9DEDF54A3F5}"/>
    <dgm:cxn modelId="{27E2CE43-66DB-4360-B5A1-20AD42E6BF61}" srcId="{ED9C5EEC-3477-4F17-8537-B987C8EFE9ED}" destId="{22CA71EE-E3E9-4E9D-A530-6CB575AC6A5E}" srcOrd="1" destOrd="0" parTransId="{22DB546F-796B-4D19-9A1B-61EB2A91A094}" sibTransId="{8A689F24-A959-4260-9479-4C32CD2034C3}"/>
    <dgm:cxn modelId="{EA1E69BA-825D-4998-9AD7-3713FF91CC87}" type="presOf" srcId="{4ACE1779-3CAE-4B90-98BF-32EE79218B91}" destId="{0CE20731-4CBA-408C-B62D-FABB70949095}" srcOrd="0" destOrd="0" presId="urn:microsoft.com/office/officeart/2009/3/layout/PhasedProcess"/>
    <dgm:cxn modelId="{69837E4A-A8F1-463D-BCFC-191D513E489F}" type="presOf" srcId="{22CA71EE-E3E9-4E9D-A530-6CB575AC6A5E}" destId="{243E64C0-4A4A-4481-A90D-A96F359271D8}" srcOrd="0" destOrd="0" presId="urn:microsoft.com/office/officeart/2009/3/layout/PhasedProcess"/>
    <dgm:cxn modelId="{72AEAD1A-4DF4-48C9-A467-A5CB56C063FA}" type="presOf" srcId="{A470EEC2-7D1C-4CD8-A889-D846AB52ACEB}" destId="{45D341F4-911C-48B3-B1BF-9897AA743046}" srcOrd="0" destOrd="0" presId="urn:microsoft.com/office/officeart/2009/3/layout/PhasedProcess"/>
    <dgm:cxn modelId="{533A961E-0F64-45E1-8D03-29BA215DF9FE}" srcId="{ED9C5EEC-3477-4F17-8537-B987C8EFE9ED}" destId="{A470EEC2-7D1C-4CD8-A889-D846AB52ACEB}" srcOrd="0" destOrd="0" parTransId="{F8AF611E-B2E9-4463-8EA0-520AC0213AC6}" sibTransId="{006037DF-7CE0-4973-9F4F-0DB9E3222386}"/>
    <dgm:cxn modelId="{CFAB6DBC-C0C9-4BD7-A1D9-79FEF2DA2022}" type="presParOf" srcId="{0CE20731-4CBA-408C-B62D-FABB70949095}" destId="{9D0A66A4-A7A4-4220-BDC4-8714D3BD1EAE}" srcOrd="0" destOrd="0" presId="urn:microsoft.com/office/officeart/2009/3/layout/PhasedProcess"/>
    <dgm:cxn modelId="{DBF3416C-5C10-4FEE-B538-E6D9B1DC5B13}" type="presParOf" srcId="{0CE20731-4CBA-408C-B62D-FABB70949095}" destId="{407992AC-C584-4333-983D-D73370EAD44D}" srcOrd="1" destOrd="0" presId="urn:microsoft.com/office/officeart/2009/3/layout/PhasedProcess"/>
    <dgm:cxn modelId="{483A34D6-4799-4C6B-9458-D95F3A620343}" type="presParOf" srcId="{407992AC-C584-4333-983D-D73370EAD44D}" destId="{45D341F4-911C-48B3-B1BF-9897AA743046}" srcOrd="0" destOrd="0" presId="urn:microsoft.com/office/officeart/2009/3/layout/PhasedProcess"/>
    <dgm:cxn modelId="{A9217DC2-4427-4F61-90DD-48EB7D24B24B}" type="presParOf" srcId="{407992AC-C584-4333-983D-D73370EAD44D}" destId="{345D70DE-8E77-487C-A590-5E936D7B8911}" srcOrd="1" destOrd="0" presId="urn:microsoft.com/office/officeart/2009/3/layout/PhasedProcess"/>
    <dgm:cxn modelId="{18C6273B-C67D-4027-8544-E51E5A7B3B48}" type="presParOf" srcId="{407992AC-C584-4333-983D-D73370EAD44D}" destId="{B97CC167-C491-451D-B277-1F7AE0193EA9}" srcOrd="2" destOrd="0" presId="urn:microsoft.com/office/officeart/2009/3/layout/PhasedProcess"/>
    <dgm:cxn modelId="{EBE0C797-4E0D-4B4D-9904-16DB5D1058C5}" type="presParOf" srcId="{407992AC-C584-4333-983D-D73370EAD44D}" destId="{243E64C0-4A4A-4481-A90D-A96F359271D8}" srcOrd="3" destOrd="0" presId="urn:microsoft.com/office/officeart/2009/3/layout/PhasedProcess"/>
    <dgm:cxn modelId="{D7D027DD-A86A-4403-9B9F-0B161C3FC03F}" type="presParOf" srcId="{407992AC-C584-4333-983D-D73370EAD44D}" destId="{0D412C5A-FB8D-4977-98ED-BF9D69042FAC}" srcOrd="4" destOrd="0" presId="urn:microsoft.com/office/officeart/2009/3/layout/PhasedProcess"/>
    <dgm:cxn modelId="{5DE3E915-CF2B-4729-9786-E238FB20798A}" type="presParOf" srcId="{407992AC-C584-4333-983D-D73370EAD44D}" destId="{803DFFC5-2BD7-4259-88D5-980EDFEE8EFF}" srcOrd="5" destOrd="0" presId="urn:microsoft.com/office/officeart/2009/3/layout/PhasedProcess"/>
    <dgm:cxn modelId="{74812F77-E45F-4456-B793-E68898042AF0}" type="presParOf" srcId="{0CE20731-4CBA-408C-B62D-FABB70949095}" destId="{38B5F30C-9C06-4E4F-AF92-17F0D5F6A16B}" srcOrd="2" destOrd="0" presId="urn:microsoft.com/office/officeart/2009/3/layout/Phased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A3191-8A50-4B16-92F2-2629C08D656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9959F381-33A5-453C-974D-B25F2CC47EAE}">
      <dgm:prSet phldrT="[Texto]"/>
      <dgm:spPr/>
      <dgm:t>
        <a:bodyPr/>
        <a:lstStyle/>
        <a:p>
          <a:r>
            <a:rPr lang="es-EC" dirty="0" smtClean="0">
              <a:solidFill>
                <a:schemeClr val="tx1"/>
              </a:solidFill>
            </a:rPr>
            <a:t>Zona Metropolitana: Norte </a:t>
          </a:r>
          <a:endParaRPr lang="es-EC" dirty="0">
            <a:solidFill>
              <a:schemeClr val="tx1"/>
            </a:solidFill>
          </a:endParaRPr>
        </a:p>
      </dgm:t>
    </dgm:pt>
    <dgm:pt modelId="{13C62F44-11EC-48CD-8A4F-011A97C2869D}" type="parTrans" cxnId="{2DBEF627-65D4-4ABE-A6AB-3D88F374FEC9}">
      <dgm:prSet/>
      <dgm:spPr/>
      <dgm:t>
        <a:bodyPr/>
        <a:lstStyle/>
        <a:p>
          <a:endParaRPr lang="es-EC">
            <a:solidFill>
              <a:schemeClr val="tx1"/>
            </a:solidFill>
          </a:endParaRPr>
        </a:p>
      </dgm:t>
    </dgm:pt>
    <dgm:pt modelId="{40924B99-7136-44F9-BF86-E658E812DE9C}" type="sibTrans" cxnId="{2DBEF627-65D4-4ABE-A6AB-3D88F374FEC9}">
      <dgm:prSet/>
      <dgm:spPr/>
      <dgm:t>
        <a:bodyPr/>
        <a:lstStyle/>
        <a:p>
          <a:endParaRPr lang="es-EC">
            <a:solidFill>
              <a:schemeClr val="tx1"/>
            </a:solidFill>
          </a:endParaRPr>
        </a:p>
      </dgm:t>
    </dgm:pt>
    <dgm:pt modelId="{43827BB2-F1D4-45B0-8D87-CF86E6BE86B8}">
      <dgm:prSet/>
      <dgm:spPr/>
      <dgm:t>
        <a:bodyPr/>
        <a:lstStyle/>
        <a:p>
          <a:r>
            <a:rPr lang="es-EC" smtClean="0">
              <a:solidFill>
                <a:schemeClr val="tx1"/>
              </a:solidFill>
            </a:rPr>
            <a:t>Parroquia: Rumipamba </a:t>
          </a:r>
          <a:endParaRPr lang="es-EC" dirty="0" smtClean="0">
            <a:solidFill>
              <a:schemeClr val="tx1"/>
            </a:solidFill>
          </a:endParaRPr>
        </a:p>
      </dgm:t>
    </dgm:pt>
    <dgm:pt modelId="{005EA342-348B-4EE2-8391-0FE11BE689BC}" type="parTrans" cxnId="{5318348D-54E3-4217-907E-FA7F9A884012}">
      <dgm:prSet/>
      <dgm:spPr/>
      <dgm:t>
        <a:bodyPr/>
        <a:lstStyle/>
        <a:p>
          <a:endParaRPr lang="es-EC">
            <a:solidFill>
              <a:schemeClr val="tx1"/>
            </a:solidFill>
          </a:endParaRPr>
        </a:p>
      </dgm:t>
    </dgm:pt>
    <dgm:pt modelId="{BC8FDEA9-2DAA-43DA-9DAD-1F963C4AB530}" type="sibTrans" cxnId="{5318348D-54E3-4217-907E-FA7F9A884012}">
      <dgm:prSet/>
      <dgm:spPr/>
      <dgm:t>
        <a:bodyPr/>
        <a:lstStyle/>
        <a:p>
          <a:endParaRPr lang="es-EC">
            <a:solidFill>
              <a:schemeClr val="tx1"/>
            </a:solidFill>
          </a:endParaRPr>
        </a:p>
      </dgm:t>
    </dgm:pt>
    <dgm:pt modelId="{CB5086C6-31CB-4FDC-A00A-5D694076788A}">
      <dgm:prSet/>
      <dgm:spPr/>
      <dgm:t>
        <a:bodyPr/>
        <a:lstStyle/>
        <a:p>
          <a:r>
            <a:rPr lang="es-EC" smtClean="0">
              <a:solidFill>
                <a:schemeClr val="tx1"/>
              </a:solidFill>
            </a:rPr>
            <a:t>Barrio/Sector: Rumipamba </a:t>
          </a:r>
          <a:endParaRPr lang="es-EC" dirty="0" smtClean="0">
            <a:solidFill>
              <a:schemeClr val="tx1"/>
            </a:solidFill>
          </a:endParaRPr>
        </a:p>
      </dgm:t>
    </dgm:pt>
    <dgm:pt modelId="{7F0FDE35-3CD6-421C-BD40-A2325B3324D5}" type="parTrans" cxnId="{F923B1A8-6480-4791-AD31-30D3E115162C}">
      <dgm:prSet/>
      <dgm:spPr/>
      <dgm:t>
        <a:bodyPr/>
        <a:lstStyle/>
        <a:p>
          <a:endParaRPr lang="es-EC">
            <a:solidFill>
              <a:schemeClr val="tx1"/>
            </a:solidFill>
          </a:endParaRPr>
        </a:p>
      </dgm:t>
    </dgm:pt>
    <dgm:pt modelId="{8EB6314D-4A6A-4D04-87C4-4A01C581D1A3}" type="sibTrans" cxnId="{F923B1A8-6480-4791-AD31-30D3E115162C}">
      <dgm:prSet/>
      <dgm:spPr/>
      <dgm:t>
        <a:bodyPr/>
        <a:lstStyle/>
        <a:p>
          <a:endParaRPr lang="es-EC">
            <a:solidFill>
              <a:schemeClr val="tx1"/>
            </a:solidFill>
          </a:endParaRPr>
        </a:p>
      </dgm:t>
    </dgm:pt>
    <dgm:pt modelId="{D969DCF9-BAA1-47BF-9859-4FD3F75E0E9B}">
      <dgm:prSet/>
      <dgm:spPr/>
      <dgm:t>
        <a:bodyPr/>
        <a:lstStyle/>
        <a:p>
          <a:r>
            <a:rPr lang="es-EC" smtClean="0">
              <a:solidFill>
                <a:schemeClr val="tx1"/>
              </a:solidFill>
            </a:rPr>
            <a:t>Dependencia Administrativa: Eugenio Espejo </a:t>
          </a:r>
          <a:endParaRPr lang="es-EC" dirty="0" smtClean="0">
            <a:solidFill>
              <a:schemeClr val="tx1"/>
            </a:solidFill>
          </a:endParaRPr>
        </a:p>
      </dgm:t>
    </dgm:pt>
    <dgm:pt modelId="{92DF1471-A771-4E42-B447-3AB4B3EC5B6D}" type="parTrans" cxnId="{7DE92D36-5CB4-409F-9D68-CD5F368AC066}">
      <dgm:prSet/>
      <dgm:spPr/>
      <dgm:t>
        <a:bodyPr/>
        <a:lstStyle/>
        <a:p>
          <a:endParaRPr lang="es-EC">
            <a:solidFill>
              <a:schemeClr val="tx1"/>
            </a:solidFill>
          </a:endParaRPr>
        </a:p>
      </dgm:t>
    </dgm:pt>
    <dgm:pt modelId="{FC8BE95A-0BF9-4949-87B3-8B0763FE8A0B}" type="sibTrans" cxnId="{7DE92D36-5CB4-409F-9D68-CD5F368AC066}">
      <dgm:prSet/>
      <dgm:spPr/>
      <dgm:t>
        <a:bodyPr/>
        <a:lstStyle/>
        <a:p>
          <a:endParaRPr lang="es-EC">
            <a:solidFill>
              <a:schemeClr val="tx1"/>
            </a:solidFill>
          </a:endParaRPr>
        </a:p>
      </dgm:t>
    </dgm:pt>
    <dgm:pt modelId="{09408D1A-5B01-4321-8082-1D26376A64D9}">
      <dgm:prSet/>
      <dgm:spPr/>
      <dgm:t>
        <a:bodyPr/>
        <a:lstStyle/>
        <a:p>
          <a:r>
            <a:rPr lang="es-EC" smtClean="0">
              <a:solidFill>
                <a:schemeClr val="tx1"/>
              </a:solidFill>
            </a:rPr>
            <a:t>Los datos del lote, según el mismo IRM son: </a:t>
          </a:r>
          <a:endParaRPr lang="es-EC" dirty="0">
            <a:solidFill>
              <a:schemeClr val="tx1"/>
            </a:solidFill>
          </a:endParaRPr>
        </a:p>
      </dgm:t>
    </dgm:pt>
    <dgm:pt modelId="{12DEE635-1350-4B7B-802B-470C3C0E0902}" type="parTrans" cxnId="{44ECF0A2-3926-404F-A223-D03902F8A59B}">
      <dgm:prSet/>
      <dgm:spPr/>
      <dgm:t>
        <a:bodyPr/>
        <a:lstStyle/>
        <a:p>
          <a:endParaRPr lang="es-EC">
            <a:solidFill>
              <a:schemeClr val="tx1"/>
            </a:solidFill>
          </a:endParaRPr>
        </a:p>
      </dgm:t>
    </dgm:pt>
    <dgm:pt modelId="{574134D6-F323-46F3-8792-E50E88BF3B44}" type="sibTrans" cxnId="{44ECF0A2-3926-404F-A223-D03902F8A59B}">
      <dgm:prSet/>
      <dgm:spPr/>
      <dgm:t>
        <a:bodyPr/>
        <a:lstStyle/>
        <a:p>
          <a:endParaRPr lang="es-EC">
            <a:solidFill>
              <a:schemeClr val="tx1"/>
            </a:solidFill>
          </a:endParaRPr>
        </a:p>
      </dgm:t>
    </dgm:pt>
    <dgm:pt modelId="{E479797B-1E7B-4FB6-BCFB-4DC23003FCEF}">
      <dgm:prSet/>
      <dgm:spPr/>
      <dgm:t>
        <a:bodyPr/>
        <a:lstStyle/>
        <a:p>
          <a:r>
            <a:rPr lang="es-EC" smtClean="0">
              <a:solidFill>
                <a:schemeClr val="tx1"/>
              </a:solidFill>
            </a:rPr>
            <a:t>Área según escritura: 3147900.00 m2 (314.79 ha) </a:t>
          </a:r>
          <a:endParaRPr lang="es-EC" dirty="0">
            <a:solidFill>
              <a:schemeClr val="tx1"/>
            </a:solidFill>
          </a:endParaRPr>
        </a:p>
      </dgm:t>
    </dgm:pt>
    <dgm:pt modelId="{181093E7-42DC-46D9-AEB3-E8D0770DCAE4}" type="parTrans" cxnId="{90F872FE-D01B-48B7-B88F-D96228CC92CC}">
      <dgm:prSet/>
      <dgm:spPr/>
      <dgm:t>
        <a:bodyPr/>
        <a:lstStyle/>
        <a:p>
          <a:endParaRPr lang="es-EC">
            <a:solidFill>
              <a:schemeClr val="tx1"/>
            </a:solidFill>
          </a:endParaRPr>
        </a:p>
      </dgm:t>
    </dgm:pt>
    <dgm:pt modelId="{35E34CBA-F137-4D30-B92D-0451E3F1328C}" type="sibTrans" cxnId="{90F872FE-D01B-48B7-B88F-D96228CC92CC}">
      <dgm:prSet/>
      <dgm:spPr/>
      <dgm:t>
        <a:bodyPr/>
        <a:lstStyle/>
        <a:p>
          <a:endParaRPr lang="es-EC">
            <a:solidFill>
              <a:schemeClr val="tx1"/>
            </a:solidFill>
          </a:endParaRPr>
        </a:p>
      </dgm:t>
    </dgm:pt>
    <dgm:pt modelId="{B53E9B70-F06D-4D13-9C0B-04BF1DF92FC7}">
      <dgm:prSet/>
      <dgm:spPr/>
      <dgm:t>
        <a:bodyPr/>
        <a:lstStyle/>
        <a:p>
          <a:r>
            <a:rPr lang="es-EC" smtClean="0">
              <a:solidFill>
                <a:schemeClr val="tx1"/>
              </a:solidFill>
            </a:rPr>
            <a:t>Área gráfica: 3136312.86 m2 (313.63 ha) </a:t>
          </a:r>
          <a:endParaRPr lang="es-EC" dirty="0">
            <a:solidFill>
              <a:schemeClr val="tx1"/>
            </a:solidFill>
          </a:endParaRPr>
        </a:p>
      </dgm:t>
    </dgm:pt>
    <dgm:pt modelId="{5EFC9520-04BB-4CA1-8743-12C9FA0FD175}" type="parTrans" cxnId="{882DFFEA-6483-4C78-981E-318AB256AE4A}">
      <dgm:prSet/>
      <dgm:spPr/>
      <dgm:t>
        <a:bodyPr/>
        <a:lstStyle/>
        <a:p>
          <a:endParaRPr lang="es-EC">
            <a:solidFill>
              <a:schemeClr val="tx1"/>
            </a:solidFill>
          </a:endParaRPr>
        </a:p>
      </dgm:t>
    </dgm:pt>
    <dgm:pt modelId="{309C45A6-7FF2-4F88-975C-66D25ECE59F7}" type="sibTrans" cxnId="{882DFFEA-6483-4C78-981E-318AB256AE4A}">
      <dgm:prSet/>
      <dgm:spPr/>
      <dgm:t>
        <a:bodyPr/>
        <a:lstStyle/>
        <a:p>
          <a:endParaRPr lang="es-EC">
            <a:solidFill>
              <a:schemeClr val="tx1"/>
            </a:solidFill>
          </a:endParaRPr>
        </a:p>
      </dgm:t>
    </dgm:pt>
    <dgm:pt modelId="{BE067F16-D3DE-4759-BC0F-83482E5EC822}">
      <dgm:prSet/>
      <dgm:spPr/>
      <dgm:t>
        <a:bodyPr/>
        <a:lstStyle/>
        <a:p>
          <a:r>
            <a:rPr lang="es-EC" smtClean="0">
              <a:solidFill>
                <a:schemeClr val="tx1"/>
              </a:solidFill>
            </a:rPr>
            <a:t>Frente total: 385.69 m </a:t>
          </a:r>
          <a:endParaRPr lang="es-EC" dirty="0" smtClean="0">
            <a:solidFill>
              <a:schemeClr val="tx1"/>
            </a:solidFill>
          </a:endParaRPr>
        </a:p>
      </dgm:t>
    </dgm:pt>
    <dgm:pt modelId="{6291B98A-2480-4DEA-940C-E3B163933676}" type="parTrans" cxnId="{D00E87F0-6DE0-43FC-B1D6-EF14BC0E3191}">
      <dgm:prSet/>
      <dgm:spPr/>
      <dgm:t>
        <a:bodyPr/>
        <a:lstStyle/>
        <a:p>
          <a:endParaRPr lang="es-EC">
            <a:solidFill>
              <a:schemeClr val="tx1"/>
            </a:solidFill>
          </a:endParaRPr>
        </a:p>
      </dgm:t>
    </dgm:pt>
    <dgm:pt modelId="{6C7B2708-A687-4D6C-983A-96B4F256C642}" type="sibTrans" cxnId="{D00E87F0-6DE0-43FC-B1D6-EF14BC0E3191}">
      <dgm:prSet/>
      <dgm:spPr/>
      <dgm:t>
        <a:bodyPr/>
        <a:lstStyle/>
        <a:p>
          <a:endParaRPr lang="es-EC">
            <a:solidFill>
              <a:schemeClr val="tx1"/>
            </a:solidFill>
          </a:endParaRPr>
        </a:p>
      </dgm:t>
    </dgm:pt>
    <dgm:pt modelId="{5138F5DF-9289-467E-869E-3C9E62503462}">
      <dgm:prSet/>
      <dgm:spPr/>
      <dgm:t>
        <a:bodyPr/>
        <a:lstStyle/>
        <a:p>
          <a:r>
            <a:rPr lang="es-EC" smtClean="0">
              <a:solidFill>
                <a:schemeClr val="tx1"/>
              </a:solidFill>
            </a:rPr>
            <a:t>Propietario: Fundación Mariana de Jesús</a:t>
          </a:r>
          <a:endParaRPr lang="es-EC" dirty="0">
            <a:solidFill>
              <a:schemeClr val="tx1"/>
            </a:solidFill>
          </a:endParaRPr>
        </a:p>
      </dgm:t>
    </dgm:pt>
    <dgm:pt modelId="{D613EB24-7936-4AC7-9F08-0BF9224D8E60}" type="parTrans" cxnId="{2D5DF4D4-8519-419A-AF51-B52C3795CDEB}">
      <dgm:prSet/>
      <dgm:spPr/>
      <dgm:t>
        <a:bodyPr/>
        <a:lstStyle/>
        <a:p>
          <a:endParaRPr lang="es-EC">
            <a:solidFill>
              <a:schemeClr val="tx1"/>
            </a:solidFill>
          </a:endParaRPr>
        </a:p>
      </dgm:t>
    </dgm:pt>
    <dgm:pt modelId="{022B9C71-5341-4662-A908-698C42B8C2DD}" type="sibTrans" cxnId="{2D5DF4D4-8519-419A-AF51-B52C3795CDEB}">
      <dgm:prSet/>
      <dgm:spPr/>
      <dgm:t>
        <a:bodyPr/>
        <a:lstStyle/>
        <a:p>
          <a:endParaRPr lang="es-EC">
            <a:solidFill>
              <a:schemeClr val="tx1"/>
            </a:solidFill>
          </a:endParaRPr>
        </a:p>
      </dgm:t>
    </dgm:pt>
    <dgm:pt modelId="{970AAE0E-3915-40C3-8489-5C7C062F359E}" type="pres">
      <dgm:prSet presAssocID="{689A3191-8A50-4B16-92F2-2629C08D656B}" presName="diagram" presStyleCnt="0">
        <dgm:presLayoutVars>
          <dgm:dir/>
          <dgm:resizeHandles val="exact"/>
        </dgm:presLayoutVars>
      </dgm:prSet>
      <dgm:spPr/>
    </dgm:pt>
    <dgm:pt modelId="{E58BC3BB-F4D8-46D9-BF70-F93A477533DA}" type="pres">
      <dgm:prSet presAssocID="{9959F381-33A5-453C-974D-B25F2CC47EAE}" presName="node" presStyleLbl="node1" presStyleIdx="0" presStyleCnt="9">
        <dgm:presLayoutVars>
          <dgm:bulletEnabled val="1"/>
        </dgm:presLayoutVars>
      </dgm:prSet>
      <dgm:spPr/>
    </dgm:pt>
    <dgm:pt modelId="{62F7FFE2-CD46-4272-B41A-7F4071344D1A}" type="pres">
      <dgm:prSet presAssocID="{40924B99-7136-44F9-BF86-E658E812DE9C}" presName="sibTrans" presStyleCnt="0"/>
      <dgm:spPr/>
    </dgm:pt>
    <dgm:pt modelId="{5CE6B576-B814-4F52-A6B7-7CA3D0217069}" type="pres">
      <dgm:prSet presAssocID="{43827BB2-F1D4-45B0-8D87-CF86E6BE86B8}" presName="node" presStyleLbl="node1" presStyleIdx="1" presStyleCnt="9">
        <dgm:presLayoutVars>
          <dgm:bulletEnabled val="1"/>
        </dgm:presLayoutVars>
      </dgm:prSet>
      <dgm:spPr/>
    </dgm:pt>
    <dgm:pt modelId="{BF122322-60A6-4E38-8641-B7378BB7B249}" type="pres">
      <dgm:prSet presAssocID="{BC8FDEA9-2DAA-43DA-9DAD-1F963C4AB530}" presName="sibTrans" presStyleCnt="0"/>
      <dgm:spPr/>
    </dgm:pt>
    <dgm:pt modelId="{CDCA010E-B02C-4786-BAB7-993F153E3CD4}" type="pres">
      <dgm:prSet presAssocID="{CB5086C6-31CB-4FDC-A00A-5D694076788A}" presName="node" presStyleLbl="node1" presStyleIdx="2" presStyleCnt="9">
        <dgm:presLayoutVars>
          <dgm:bulletEnabled val="1"/>
        </dgm:presLayoutVars>
      </dgm:prSet>
      <dgm:spPr/>
    </dgm:pt>
    <dgm:pt modelId="{54E033B7-B1C5-4940-A34A-CE779D1E5FD9}" type="pres">
      <dgm:prSet presAssocID="{8EB6314D-4A6A-4D04-87C4-4A01C581D1A3}" presName="sibTrans" presStyleCnt="0"/>
      <dgm:spPr/>
    </dgm:pt>
    <dgm:pt modelId="{DDE00991-24FF-4FB5-8D43-B3FA882308F4}" type="pres">
      <dgm:prSet presAssocID="{D969DCF9-BAA1-47BF-9859-4FD3F75E0E9B}" presName="node" presStyleLbl="node1" presStyleIdx="3" presStyleCnt="9">
        <dgm:presLayoutVars>
          <dgm:bulletEnabled val="1"/>
        </dgm:presLayoutVars>
      </dgm:prSet>
      <dgm:spPr/>
    </dgm:pt>
    <dgm:pt modelId="{359122FB-374B-4114-84C1-60D6A69150CC}" type="pres">
      <dgm:prSet presAssocID="{FC8BE95A-0BF9-4949-87B3-8B0763FE8A0B}" presName="sibTrans" presStyleCnt="0"/>
      <dgm:spPr/>
    </dgm:pt>
    <dgm:pt modelId="{F6F64D99-E4F6-49D9-A1C5-278E751D6057}" type="pres">
      <dgm:prSet presAssocID="{09408D1A-5B01-4321-8082-1D26376A64D9}" presName="node" presStyleLbl="node1" presStyleIdx="4" presStyleCnt="9">
        <dgm:presLayoutVars>
          <dgm:bulletEnabled val="1"/>
        </dgm:presLayoutVars>
      </dgm:prSet>
      <dgm:spPr/>
    </dgm:pt>
    <dgm:pt modelId="{EB736E61-44A8-47A5-B60C-C5FA6F3FF195}" type="pres">
      <dgm:prSet presAssocID="{574134D6-F323-46F3-8792-E50E88BF3B44}" presName="sibTrans" presStyleCnt="0"/>
      <dgm:spPr/>
    </dgm:pt>
    <dgm:pt modelId="{7ED8F53E-AEB7-4EE5-84C4-5B6C52651943}" type="pres">
      <dgm:prSet presAssocID="{E479797B-1E7B-4FB6-BCFB-4DC23003FCEF}" presName="node" presStyleLbl="node1" presStyleIdx="5" presStyleCnt="9">
        <dgm:presLayoutVars>
          <dgm:bulletEnabled val="1"/>
        </dgm:presLayoutVars>
      </dgm:prSet>
      <dgm:spPr/>
    </dgm:pt>
    <dgm:pt modelId="{644A2D5B-B42A-4535-A08F-614FB1F31413}" type="pres">
      <dgm:prSet presAssocID="{35E34CBA-F137-4D30-B92D-0451E3F1328C}" presName="sibTrans" presStyleCnt="0"/>
      <dgm:spPr/>
    </dgm:pt>
    <dgm:pt modelId="{B9926C36-D8D5-48D9-B3D8-100879292DD3}" type="pres">
      <dgm:prSet presAssocID="{B53E9B70-F06D-4D13-9C0B-04BF1DF92FC7}" presName="node" presStyleLbl="node1" presStyleIdx="6" presStyleCnt="9">
        <dgm:presLayoutVars>
          <dgm:bulletEnabled val="1"/>
        </dgm:presLayoutVars>
      </dgm:prSet>
      <dgm:spPr/>
    </dgm:pt>
    <dgm:pt modelId="{DC6FBFEA-E636-4B45-AEAE-FA0F1A5733EE}" type="pres">
      <dgm:prSet presAssocID="{309C45A6-7FF2-4F88-975C-66D25ECE59F7}" presName="sibTrans" presStyleCnt="0"/>
      <dgm:spPr/>
    </dgm:pt>
    <dgm:pt modelId="{5BD3F578-27CA-46DD-B757-A961D7D210FB}" type="pres">
      <dgm:prSet presAssocID="{BE067F16-D3DE-4759-BC0F-83482E5EC822}" presName="node" presStyleLbl="node1" presStyleIdx="7" presStyleCnt="9">
        <dgm:presLayoutVars>
          <dgm:bulletEnabled val="1"/>
        </dgm:presLayoutVars>
      </dgm:prSet>
      <dgm:spPr/>
    </dgm:pt>
    <dgm:pt modelId="{D16E3801-892C-4807-9D5A-C31EAB903027}" type="pres">
      <dgm:prSet presAssocID="{6C7B2708-A687-4D6C-983A-96B4F256C642}" presName="sibTrans" presStyleCnt="0"/>
      <dgm:spPr/>
    </dgm:pt>
    <dgm:pt modelId="{09B3B3CE-4866-4021-9DB5-783B0D3F9235}" type="pres">
      <dgm:prSet presAssocID="{5138F5DF-9289-467E-869E-3C9E62503462}" presName="node" presStyleLbl="node1" presStyleIdx="8" presStyleCnt="9">
        <dgm:presLayoutVars>
          <dgm:bulletEnabled val="1"/>
        </dgm:presLayoutVars>
      </dgm:prSet>
      <dgm:spPr/>
    </dgm:pt>
  </dgm:ptLst>
  <dgm:cxnLst>
    <dgm:cxn modelId="{1E7F1BB2-3389-4658-94E8-802821BB74D6}" type="presOf" srcId="{43827BB2-F1D4-45B0-8D87-CF86E6BE86B8}" destId="{5CE6B576-B814-4F52-A6B7-7CA3D0217069}" srcOrd="0" destOrd="0" presId="urn:microsoft.com/office/officeart/2005/8/layout/default"/>
    <dgm:cxn modelId="{F923B1A8-6480-4791-AD31-30D3E115162C}" srcId="{689A3191-8A50-4B16-92F2-2629C08D656B}" destId="{CB5086C6-31CB-4FDC-A00A-5D694076788A}" srcOrd="2" destOrd="0" parTransId="{7F0FDE35-3CD6-421C-BD40-A2325B3324D5}" sibTransId="{8EB6314D-4A6A-4D04-87C4-4A01C581D1A3}"/>
    <dgm:cxn modelId="{0B18087B-1B38-497B-87EE-30FD610C31CD}" type="presOf" srcId="{E479797B-1E7B-4FB6-BCFB-4DC23003FCEF}" destId="{7ED8F53E-AEB7-4EE5-84C4-5B6C52651943}" srcOrd="0" destOrd="0" presId="urn:microsoft.com/office/officeart/2005/8/layout/default"/>
    <dgm:cxn modelId="{2DBEF627-65D4-4ABE-A6AB-3D88F374FEC9}" srcId="{689A3191-8A50-4B16-92F2-2629C08D656B}" destId="{9959F381-33A5-453C-974D-B25F2CC47EAE}" srcOrd="0" destOrd="0" parTransId="{13C62F44-11EC-48CD-8A4F-011A97C2869D}" sibTransId="{40924B99-7136-44F9-BF86-E658E812DE9C}"/>
    <dgm:cxn modelId="{90F872FE-D01B-48B7-B88F-D96228CC92CC}" srcId="{689A3191-8A50-4B16-92F2-2629C08D656B}" destId="{E479797B-1E7B-4FB6-BCFB-4DC23003FCEF}" srcOrd="5" destOrd="0" parTransId="{181093E7-42DC-46D9-AEB3-E8D0770DCAE4}" sibTransId="{35E34CBA-F137-4D30-B92D-0451E3F1328C}"/>
    <dgm:cxn modelId="{A30D71FD-1826-4EA4-96B4-F13540F243EB}" type="presOf" srcId="{09408D1A-5B01-4321-8082-1D26376A64D9}" destId="{F6F64D99-E4F6-49D9-A1C5-278E751D6057}" srcOrd="0" destOrd="0" presId="urn:microsoft.com/office/officeart/2005/8/layout/default"/>
    <dgm:cxn modelId="{7DE92D36-5CB4-409F-9D68-CD5F368AC066}" srcId="{689A3191-8A50-4B16-92F2-2629C08D656B}" destId="{D969DCF9-BAA1-47BF-9859-4FD3F75E0E9B}" srcOrd="3" destOrd="0" parTransId="{92DF1471-A771-4E42-B447-3AB4B3EC5B6D}" sibTransId="{FC8BE95A-0BF9-4949-87B3-8B0763FE8A0B}"/>
    <dgm:cxn modelId="{CAA586BC-36A7-4A80-8B99-8C323BBAECF0}" type="presOf" srcId="{5138F5DF-9289-467E-869E-3C9E62503462}" destId="{09B3B3CE-4866-4021-9DB5-783B0D3F9235}" srcOrd="0" destOrd="0" presId="urn:microsoft.com/office/officeart/2005/8/layout/default"/>
    <dgm:cxn modelId="{99C630FD-5306-48B8-B9F2-BB66A96A5C1D}" type="presOf" srcId="{BE067F16-D3DE-4759-BC0F-83482E5EC822}" destId="{5BD3F578-27CA-46DD-B757-A961D7D210FB}" srcOrd="0" destOrd="0" presId="urn:microsoft.com/office/officeart/2005/8/layout/default"/>
    <dgm:cxn modelId="{F5F5459A-A5A6-4EE9-A177-52DA11A6099B}" type="presOf" srcId="{D969DCF9-BAA1-47BF-9859-4FD3F75E0E9B}" destId="{DDE00991-24FF-4FB5-8D43-B3FA882308F4}" srcOrd="0" destOrd="0" presId="urn:microsoft.com/office/officeart/2005/8/layout/default"/>
    <dgm:cxn modelId="{5318348D-54E3-4217-907E-FA7F9A884012}" srcId="{689A3191-8A50-4B16-92F2-2629C08D656B}" destId="{43827BB2-F1D4-45B0-8D87-CF86E6BE86B8}" srcOrd="1" destOrd="0" parTransId="{005EA342-348B-4EE2-8391-0FE11BE689BC}" sibTransId="{BC8FDEA9-2DAA-43DA-9DAD-1F963C4AB530}"/>
    <dgm:cxn modelId="{2D5DF4D4-8519-419A-AF51-B52C3795CDEB}" srcId="{689A3191-8A50-4B16-92F2-2629C08D656B}" destId="{5138F5DF-9289-467E-869E-3C9E62503462}" srcOrd="8" destOrd="0" parTransId="{D613EB24-7936-4AC7-9F08-0BF9224D8E60}" sibTransId="{022B9C71-5341-4662-A908-698C42B8C2DD}"/>
    <dgm:cxn modelId="{44ECF0A2-3926-404F-A223-D03902F8A59B}" srcId="{689A3191-8A50-4B16-92F2-2629C08D656B}" destId="{09408D1A-5B01-4321-8082-1D26376A64D9}" srcOrd="4" destOrd="0" parTransId="{12DEE635-1350-4B7B-802B-470C3C0E0902}" sibTransId="{574134D6-F323-46F3-8792-E50E88BF3B44}"/>
    <dgm:cxn modelId="{CDF01F34-DEAD-4F76-BAB7-982F28DE2EEF}" type="presOf" srcId="{CB5086C6-31CB-4FDC-A00A-5D694076788A}" destId="{CDCA010E-B02C-4786-BAB7-993F153E3CD4}" srcOrd="0" destOrd="0" presId="urn:microsoft.com/office/officeart/2005/8/layout/default"/>
    <dgm:cxn modelId="{972FCBF7-D4C4-4556-A414-BADD4ED64BC1}" type="presOf" srcId="{9959F381-33A5-453C-974D-B25F2CC47EAE}" destId="{E58BC3BB-F4D8-46D9-BF70-F93A477533DA}" srcOrd="0" destOrd="0" presId="urn:microsoft.com/office/officeart/2005/8/layout/default"/>
    <dgm:cxn modelId="{974B1EA9-3053-4959-BEEE-5CFCD0BA282C}" type="presOf" srcId="{689A3191-8A50-4B16-92F2-2629C08D656B}" destId="{970AAE0E-3915-40C3-8489-5C7C062F359E}" srcOrd="0" destOrd="0" presId="urn:microsoft.com/office/officeart/2005/8/layout/default"/>
    <dgm:cxn modelId="{B5525268-1389-4B0A-981B-1F567DF67B02}" type="presOf" srcId="{B53E9B70-F06D-4D13-9C0B-04BF1DF92FC7}" destId="{B9926C36-D8D5-48D9-B3D8-100879292DD3}" srcOrd="0" destOrd="0" presId="urn:microsoft.com/office/officeart/2005/8/layout/default"/>
    <dgm:cxn modelId="{D00E87F0-6DE0-43FC-B1D6-EF14BC0E3191}" srcId="{689A3191-8A50-4B16-92F2-2629C08D656B}" destId="{BE067F16-D3DE-4759-BC0F-83482E5EC822}" srcOrd="7" destOrd="0" parTransId="{6291B98A-2480-4DEA-940C-E3B163933676}" sibTransId="{6C7B2708-A687-4D6C-983A-96B4F256C642}"/>
    <dgm:cxn modelId="{882DFFEA-6483-4C78-981E-318AB256AE4A}" srcId="{689A3191-8A50-4B16-92F2-2629C08D656B}" destId="{B53E9B70-F06D-4D13-9C0B-04BF1DF92FC7}" srcOrd="6" destOrd="0" parTransId="{5EFC9520-04BB-4CA1-8743-12C9FA0FD175}" sibTransId="{309C45A6-7FF2-4F88-975C-66D25ECE59F7}"/>
    <dgm:cxn modelId="{F48947A6-A91A-47F5-9BE2-2E6E773FFC58}" type="presParOf" srcId="{970AAE0E-3915-40C3-8489-5C7C062F359E}" destId="{E58BC3BB-F4D8-46D9-BF70-F93A477533DA}" srcOrd="0" destOrd="0" presId="urn:microsoft.com/office/officeart/2005/8/layout/default"/>
    <dgm:cxn modelId="{25B42A1B-1D25-4704-B5AB-5F3AD47AB502}" type="presParOf" srcId="{970AAE0E-3915-40C3-8489-5C7C062F359E}" destId="{62F7FFE2-CD46-4272-B41A-7F4071344D1A}" srcOrd="1" destOrd="0" presId="urn:microsoft.com/office/officeart/2005/8/layout/default"/>
    <dgm:cxn modelId="{48FBF3DA-FDE8-469C-9230-A1FE9C19E405}" type="presParOf" srcId="{970AAE0E-3915-40C3-8489-5C7C062F359E}" destId="{5CE6B576-B814-4F52-A6B7-7CA3D0217069}" srcOrd="2" destOrd="0" presId="urn:microsoft.com/office/officeart/2005/8/layout/default"/>
    <dgm:cxn modelId="{80869F66-ED77-4A3A-8000-1A2D4E2FDC19}" type="presParOf" srcId="{970AAE0E-3915-40C3-8489-5C7C062F359E}" destId="{BF122322-60A6-4E38-8641-B7378BB7B249}" srcOrd="3" destOrd="0" presId="urn:microsoft.com/office/officeart/2005/8/layout/default"/>
    <dgm:cxn modelId="{90BC96BB-84EE-4142-9BB9-6CC8F91AA70D}" type="presParOf" srcId="{970AAE0E-3915-40C3-8489-5C7C062F359E}" destId="{CDCA010E-B02C-4786-BAB7-993F153E3CD4}" srcOrd="4" destOrd="0" presId="urn:microsoft.com/office/officeart/2005/8/layout/default"/>
    <dgm:cxn modelId="{746C498C-0601-4D66-B034-FA1211F4E0D8}" type="presParOf" srcId="{970AAE0E-3915-40C3-8489-5C7C062F359E}" destId="{54E033B7-B1C5-4940-A34A-CE779D1E5FD9}" srcOrd="5" destOrd="0" presId="urn:microsoft.com/office/officeart/2005/8/layout/default"/>
    <dgm:cxn modelId="{C3B572CD-6753-4F32-9660-E07312862BCA}" type="presParOf" srcId="{970AAE0E-3915-40C3-8489-5C7C062F359E}" destId="{DDE00991-24FF-4FB5-8D43-B3FA882308F4}" srcOrd="6" destOrd="0" presId="urn:microsoft.com/office/officeart/2005/8/layout/default"/>
    <dgm:cxn modelId="{792CF1FE-E6FE-4B8F-BBA7-E36F22863535}" type="presParOf" srcId="{970AAE0E-3915-40C3-8489-5C7C062F359E}" destId="{359122FB-374B-4114-84C1-60D6A69150CC}" srcOrd="7" destOrd="0" presId="urn:microsoft.com/office/officeart/2005/8/layout/default"/>
    <dgm:cxn modelId="{D7000B6C-331F-4ED8-8581-449B4C3CB4A5}" type="presParOf" srcId="{970AAE0E-3915-40C3-8489-5C7C062F359E}" destId="{F6F64D99-E4F6-49D9-A1C5-278E751D6057}" srcOrd="8" destOrd="0" presId="urn:microsoft.com/office/officeart/2005/8/layout/default"/>
    <dgm:cxn modelId="{C8E17809-46AC-4699-AAA9-F6B2770AAC5E}" type="presParOf" srcId="{970AAE0E-3915-40C3-8489-5C7C062F359E}" destId="{EB736E61-44A8-47A5-B60C-C5FA6F3FF195}" srcOrd="9" destOrd="0" presId="urn:microsoft.com/office/officeart/2005/8/layout/default"/>
    <dgm:cxn modelId="{E92FECF6-5541-4C8D-BA30-7516F8A2435A}" type="presParOf" srcId="{970AAE0E-3915-40C3-8489-5C7C062F359E}" destId="{7ED8F53E-AEB7-4EE5-84C4-5B6C52651943}" srcOrd="10" destOrd="0" presId="urn:microsoft.com/office/officeart/2005/8/layout/default"/>
    <dgm:cxn modelId="{8FE8ED80-A3B7-4045-84EF-DC68F8F1EAEF}" type="presParOf" srcId="{970AAE0E-3915-40C3-8489-5C7C062F359E}" destId="{644A2D5B-B42A-4535-A08F-614FB1F31413}" srcOrd="11" destOrd="0" presId="urn:microsoft.com/office/officeart/2005/8/layout/default"/>
    <dgm:cxn modelId="{0F1B777E-9B89-4934-8942-1C30B7278055}" type="presParOf" srcId="{970AAE0E-3915-40C3-8489-5C7C062F359E}" destId="{B9926C36-D8D5-48D9-B3D8-100879292DD3}" srcOrd="12" destOrd="0" presId="urn:microsoft.com/office/officeart/2005/8/layout/default"/>
    <dgm:cxn modelId="{3884A605-8F45-4059-B9C3-0724D248F96F}" type="presParOf" srcId="{970AAE0E-3915-40C3-8489-5C7C062F359E}" destId="{DC6FBFEA-E636-4B45-AEAE-FA0F1A5733EE}" srcOrd="13" destOrd="0" presId="urn:microsoft.com/office/officeart/2005/8/layout/default"/>
    <dgm:cxn modelId="{489CE4B5-0BBE-4D5D-9DC7-692B1A410A00}" type="presParOf" srcId="{970AAE0E-3915-40C3-8489-5C7C062F359E}" destId="{5BD3F578-27CA-46DD-B757-A961D7D210FB}" srcOrd="14" destOrd="0" presId="urn:microsoft.com/office/officeart/2005/8/layout/default"/>
    <dgm:cxn modelId="{7E654988-45C3-4091-B188-7B4D1BF74BF6}" type="presParOf" srcId="{970AAE0E-3915-40C3-8489-5C7C062F359E}" destId="{D16E3801-892C-4807-9D5A-C31EAB903027}" srcOrd="15" destOrd="0" presId="urn:microsoft.com/office/officeart/2005/8/layout/default"/>
    <dgm:cxn modelId="{885FE349-AFA5-42D7-8332-DAE550D873A5}" type="presParOf" srcId="{970AAE0E-3915-40C3-8489-5C7C062F359E}" destId="{09B3B3CE-4866-4021-9DB5-783B0D3F923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925CBD-8EBF-4D94-910D-17058973C3E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B4FB37DC-FC57-4935-90D5-7C034C4F1621}">
      <dgm:prSet phldrT="[Texto]"/>
      <dgm:spPr/>
      <dgm:t>
        <a:bodyPr/>
        <a:lstStyle/>
        <a:p>
          <a:r>
            <a:rPr lang="es-EC" b="1" dirty="0" smtClean="0">
              <a:solidFill>
                <a:schemeClr val="tx1"/>
              </a:solidFill>
            </a:rPr>
            <a:t>La siembra de cenizas en árboles plantados de acuerdo con un diseño y tratamiento específico para nutrir y dar vida a una planta, de por si cambia el paradigma de los cementerios tradicionales generadores de grandes cantidades de sustancias nocivas, por el de una sinergia con la naturaleza y la preservación de las áreas naturales, donde se habla de: cenizas, reforestación, sostenibilidad y diseño. </a:t>
          </a:r>
          <a:endParaRPr lang="es-EC" b="1" dirty="0">
            <a:solidFill>
              <a:schemeClr val="tx1"/>
            </a:solidFill>
          </a:endParaRPr>
        </a:p>
      </dgm:t>
    </dgm:pt>
    <dgm:pt modelId="{DC2F0074-EED1-4D9D-9C25-7820BC297839}" type="parTrans" cxnId="{B0704F97-DA35-4612-8827-7E54E88B8D64}">
      <dgm:prSet/>
      <dgm:spPr/>
      <dgm:t>
        <a:bodyPr/>
        <a:lstStyle/>
        <a:p>
          <a:endParaRPr lang="es-EC" b="1">
            <a:solidFill>
              <a:schemeClr val="tx1"/>
            </a:solidFill>
          </a:endParaRPr>
        </a:p>
      </dgm:t>
    </dgm:pt>
    <dgm:pt modelId="{7D84F37B-B5D4-4337-8766-F8C969FFC295}" type="sibTrans" cxnId="{B0704F97-DA35-4612-8827-7E54E88B8D64}">
      <dgm:prSet/>
      <dgm:spPr/>
      <dgm:t>
        <a:bodyPr/>
        <a:lstStyle/>
        <a:p>
          <a:endParaRPr lang="es-EC" b="1">
            <a:solidFill>
              <a:schemeClr val="tx1"/>
            </a:solidFill>
          </a:endParaRPr>
        </a:p>
      </dgm:t>
    </dgm:pt>
    <dgm:pt modelId="{09520F30-4C40-44F6-BFDC-462AE228DEFE}">
      <dgm:prSet/>
      <dgm:spPr/>
      <dgm:t>
        <a:bodyPr/>
        <a:lstStyle/>
        <a:p>
          <a:r>
            <a:rPr lang="es-EC" b="1" smtClean="0">
              <a:solidFill>
                <a:schemeClr val="tx1"/>
              </a:solidFill>
            </a:rPr>
            <a:t>El área aproximada es de 8 hectáreas. </a:t>
          </a:r>
          <a:endParaRPr lang="es-EC" b="1" dirty="0">
            <a:solidFill>
              <a:schemeClr val="tx1"/>
            </a:solidFill>
          </a:endParaRPr>
        </a:p>
      </dgm:t>
    </dgm:pt>
    <dgm:pt modelId="{2CBFB246-86C9-43AE-86B8-30468879A08B}" type="parTrans" cxnId="{F55D7F3B-058E-499E-95F0-C8350F30D078}">
      <dgm:prSet/>
      <dgm:spPr/>
      <dgm:t>
        <a:bodyPr/>
        <a:lstStyle/>
        <a:p>
          <a:endParaRPr lang="es-EC" b="1">
            <a:solidFill>
              <a:schemeClr val="tx1"/>
            </a:solidFill>
          </a:endParaRPr>
        </a:p>
      </dgm:t>
    </dgm:pt>
    <dgm:pt modelId="{0FF389CD-234D-4776-BD2B-47CB9574D986}" type="sibTrans" cxnId="{F55D7F3B-058E-499E-95F0-C8350F30D078}">
      <dgm:prSet/>
      <dgm:spPr/>
      <dgm:t>
        <a:bodyPr/>
        <a:lstStyle/>
        <a:p>
          <a:endParaRPr lang="es-EC" b="1">
            <a:solidFill>
              <a:schemeClr val="tx1"/>
            </a:solidFill>
          </a:endParaRPr>
        </a:p>
      </dgm:t>
    </dgm:pt>
    <dgm:pt modelId="{BDCA2FD1-41CF-417C-B9B0-BB0C9A69F8A3}" type="pres">
      <dgm:prSet presAssocID="{F6925CBD-8EBF-4D94-910D-17058973C3E7}" presName="diagram" presStyleCnt="0">
        <dgm:presLayoutVars>
          <dgm:dir/>
          <dgm:resizeHandles val="exact"/>
        </dgm:presLayoutVars>
      </dgm:prSet>
      <dgm:spPr/>
    </dgm:pt>
    <dgm:pt modelId="{EE5D7324-A07E-4893-815B-8FC3862CAA9F}" type="pres">
      <dgm:prSet presAssocID="{B4FB37DC-FC57-4935-90D5-7C034C4F1621}" presName="node" presStyleLbl="node1" presStyleIdx="0" presStyleCnt="2">
        <dgm:presLayoutVars>
          <dgm:bulletEnabled val="1"/>
        </dgm:presLayoutVars>
      </dgm:prSet>
      <dgm:spPr/>
      <dgm:t>
        <a:bodyPr/>
        <a:lstStyle/>
        <a:p>
          <a:endParaRPr lang="es-EC"/>
        </a:p>
      </dgm:t>
    </dgm:pt>
    <dgm:pt modelId="{0DEC5B69-3BD1-4A9F-8274-AB2F5E8A3DFF}" type="pres">
      <dgm:prSet presAssocID="{7D84F37B-B5D4-4337-8766-F8C969FFC295}" presName="sibTrans" presStyleCnt="0"/>
      <dgm:spPr/>
    </dgm:pt>
    <dgm:pt modelId="{7AC90827-3B85-4449-A11E-3034CE71681E}" type="pres">
      <dgm:prSet presAssocID="{09520F30-4C40-44F6-BFDC-462AE228DEFE}" presName="node" presStyleLbl="node1" presStyleIdx="1" presStyleCnt="2">
        <dgm:presLayoutVars>
          <dgm:bulletEnabled val="1"/>
        </dgm:presLayoutVars>
      </dgm:prSet>
      <dgm:spPr/>
    </dgm:pt>
  </dgm:ptLst>
  <dgm:cxnLst>
    <dgm:cxn modelId="{8D3E4F4D-F0A5-48F0-BDB6-23729DC3F424}" type="presOf" srcId="{B4FB37DC-FC57-4935-90D5-7C034C4F1621}" destId="{EE5D7324-A07E-4893-815B-8FC3862CAA9F}" srcOrd="0" destOrd="0" presId="urn:microsoft.com/office/officeart/2005/8/layout/default"/>
    <dgm:cxn modelId="{F55D7F3B-058E-499E-95F0-C8350F30D078}" srcId="{F6925CBD-8EBF-4D94-910D-17058973C3E7}" destId="{09520F30-4C40-44F6-BFDC-462AE228DEFE}" srcOrd="1" destOrd="0" parTransId="{2CBFB246-86C9-43AE-86B8-30468879A08B}" sibTransId="{0FF389CD-234D-4776-BD2B-47CB9574D986}"/>
    <dgm:cxn modelId="{69A76FBB-FA87-40B0-A678-97A7816579D6}" type="presOf" srcId="{09520F30-4C40-44F6-BFDC-462AE228DEFE}" destId="{7AC90827-3B85-4449-A11E-3034CE71681E}" srcOrd="0" destOrd="0" presId="urn:microsoft.com/office/officeart/2005/8/layout/default"/>
    <dgm:cxn modelId="{B0704F97-DA35-4612-8827-7E54E88B8D64}" srcId="{F6925CBD-8EBF-4D94-910D-17058973C3E7}" destId="{B4FB37DC-FC57-4935-90D5-7C034C4F1621}" srcOrd="0" destOrd="0" parTransId="{DC2F0074-EED1-4D9D-9C25-7820BC297839}" sibTransId="{7D84F37B-B5D4-4337-8766-F8C969FFC295}"/>
    <dgm:cxn modelId="{51E5CA3E-19B5-49E5-8B22-01C51E84F424}" type="presOf" srcId="{F6925CBD-8EBF-4D94-910D-17058973C3E7}" destId="{BDCA2FD1-41CF-417C-B9B0-BB0C9A69F8A3}" srcOrd="0" destOrd="0" presId="urn:microsoft.com/office/officeart/2005/8/layout/default"/>
    <dgm:cxn modelId="{FB8A5345-9845-4156-818C-F34912A6CE0C}" type="presParOf" srcId="{BDCA2FD1-41CF-417C-B9B0-BB0C9A69F8A3}" destId="{EE5D7324-A07E-4893-815B-8FC3862CAA9F}" srcOrd="0" destOrd="0" presId="urn:microsoft.com/office/officeart/2005/8/layout/default"/>
    <dgm:cxn modelId="{B664CAA5-010B-4085-94DD-8D39F1D2BD2D}" type="presParOf" srcId="{BDCA2FD1-41CF-417C-B9B0-BB0C9A69F8A3}" destId="{0DEC5B69-3BD1-4A9F-8274-AB2F5E8A3DFF}" srcOrd="1" destOrd="0" presId="urn:microsoft.com/office/officeart/2005/8/layout/default"/>
    <dgm:cxn modelId="{6111254B-A2E3-4886-9DFD-DBD66FFE8250}" type="presParOf" srcId="{BDCA2FD1-41CF-417C-B9B0-BB0C9A69F8A3}" destId="{7AC90827-3B85-4449-A11E-3034CE71681E}"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341F4-911C-48B3-B1BF-9897AA743046}">
      <dsp:nvSpPr>
        <dsp:cNvPr id="0" name=""/>
        <dsp:cNvSpPr/>
      </dsp:nvSpPr>
      <dsp:spPr>
        <a:xfrm>
          <a:off x="3923141" y="421459"/>
          <a:ext cx="2331627" cy="233168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s-EC" sz="800" kern="1200" dirty="0" smtClean="0"/>
        </a:p>
        <a:p>
          <a:pPr lvl="0" algn="ctr" defTabSz="355600">
            <a:lnSpc>
              <a:spcPct val="90000"/>
            </a:lnSpc>
            <a:spcBef>
              <a:spcPct val="0"/>
            </a:spcBef>
            <a:spcAft>
              <a:spcPct val="35000"/>
            </a:spcAft>
          </a:pPr>
          <a:r>
            <a:rPr lang="es-EC" sz="800" kern="1200" dirty="0" smtClean="0"/>
            <a:t>El 12 de marzo de 2019, reunión en la SA y el Abogado Andrés Carrasco, quien realiza una breve presentación del proyecto “</a:t>
          </a:r>
          <a:r>
            <a:rPr lang="es-EC" sz="800" kern="1200" dirty="0" err="1" smtClean="0"/>
            <a:t>Cenizario</a:t>
          </a:r>
          <a:r>
            <a:rPr lang="es-EC" sz="800" kern="1200" dirty="0" smtClean="0"/>
            <a:t> </a:t>
          </a:r>
          <a:r>
            <a:rPr lang="es-EC" sz="800" kern="1200" dirty="0" err="1" smtClean="0"/>
            <a:t>Urkupamba</a:t>
          </a:r>
          <a:r>
            <a:rPr lang="es-EC" sz="800" kern="1200" dirty="0" smtClean="0"/>
            <a:t>”, ubicado en el predio de la Fundación Mariana de Jesús, Parroquia </a:t>
          </a:r>
          <a:r>
            <a:rPr lang="es-EC" sz="800" kern="1200" dirty="0" err="1" smtClean="0"/>
            <a:t>Rumipamba</a:t>
          </a:r>
          <a:r>
            <a:rPr lang="es-EC" sz="800" kern="1200" dirty="0" smtClean="0"/>
            <a:t> como promotor del proyecto. </a:t>
          </a:r>
          <a:endParaRPr lang="es-EC" sz="800" kern="1200" dirty="0"/>
        </a:p>
      </dsp:txBody>
      <dsp:txXfrm>
        <a:off x="4264600" y="762926"/>
        <a:ext cx="1648709" cy="1648748"/>
      </dsp:txXfrm>
    </dsp:sp>
    <dsp:sp modelId="{345D70DE-8E77-487C-A590-5E936D7B8911}">
      <dsp:nvSpPr>
        <dsp:cNvPr id="0" name=""/>
        <dsp:cNvSpPr/>
      </dsp:nvSpPr>
      <dsp:spPr>
        <a:xfrm>
          <a:off x="3063199" y="2370849"/>
          <a:ext cx="1145313" cy="1144855"/>
        </a:xfrm>
        <a:prstGeom prst="ellipse">
          <a:avLst/>
        </a:prstGeom>
        <a:solidFill>
          <a:schemeClr val="accent5">
            <a:alpha val="50000"/>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97CC167-C491-451D-B277-1F7AE0193EA9}">
      <dsp:nvSpPr>
        <dsp:cNvPr id="0" name=""/>
        <dsp:cNvSpPr/>
      </dsp:nvSpPr>
      <dsp:spPr>
        <a:xfrm>
          <a:off x="6446110" y="880109"/>
          <a:ext cx="666413" cy="665978"/>
        </a:xfrm>
        <a:prstGeom prst="ellipse">
          <a:avLst/>
        </a:prstGeom>
        <a:solidFill>
          <a:schemeClr val="accent5">
            <a:alpha val="50000"/>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43E64C0-4A4A-4481-A90D-A96F359271D8}">
      <dsp:nvSpPr>
        <dsp:cNvPr id="0" name=""/>
        <dsp:cNvSpPr/>
      </dsp:nvSpPr>
      <dsp:spPr>
        <a:xfrm>
          <a:off x="6198460" y="1814097"/>
          <a:ext cx="2331627" cy="2331682"/>
        </a:xfrm>
        <a:prstGeom prst="ellipse">
          <a:avLst/>
        </a:prstGeom>
        <a:solidFill>
          <a:schemeClr val="accent5">
            <a:alpha val="50000"/>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smtClean="0"/>
            <a:t>El 22 de marzo, técnicos de la DPN-SA y el señor Andrés Carrasco promotor del proyecto, realizan una inspección al sitio donde se propone establecer el proyecto del </a:t>
          </a:r>
          <a:r>
            <a:rPr lang="es-EC" sz="800" kern="1200" dirty="0" err="1" smtClean="0"/>
            <a:t>Cenizario</a:t>
          </a:r>
          <a:r>
            <a:rPr lang="es-EC" sz="800" kern="1200" dirty="0" smtClean="0"/>
            <a:t>, con el fin de evaluar la viabilidad de la infraestructura propuesta, considerando que el predio se encuentra en el interior del AIER Pichincha-</a:t>
          </a:r>
          <a:r>
            <a:rPr lang="es-EC" sz="800" kern="1200" dirty="0" err="1" smtClean="0"/>
            <a:t>Atacazo</a:t>
          </a:r>
          <a:r>
            <a:rPr lang="es-EC" sz="800" kern="1200" dirty="0" smtClean="0"/>
            <a:t>. </a:t>
          </a:r>
        </a:p>
        <a:p>
          <a:pPr lvl="0" algn="ctr" defTabSz="355600">
            <a:lnSpc>
              <a:spcPct val="90000"/>
            </a:lnSpc>
            <a:spcBef>
              <a:spcPct val="0"/>
            </a:spcBef>
            <a:spcAft>
              <a:spcPct val="35000"/>
            </a:spcAft>
          </a:pPr>
          <a:endParaRPr lang="es-EC" sz="800" kern="1200" dirty="0"/>
        </a:p>
      </dsp:txBody>
      <dsp:txXfrm>
        <a:off x="6539919" y="2155564"/>
        <a:ext cx="1648709" cy="1648748"/>
      </dsp:txXfrm>
    </dsp:sp>
    <dsp:sp modelId="{0D412C5A-FB8D-4977-98ED-BF9D69042FAC}">
      <dsp:nvSpPr>
        <dsp:cNvPr id="0" name=""/>
        <dsp:cNvSpPr/>
      </dsp:nvSpPr>
      <dsp:spPr>
        <a:xfrm>
          <a:off x="6442283" y="4288381"/>
          <a:ext cx="666413" cy="665978"/>
        </a:xfrm>
        <a:prstGeom prst="ellipse">
          <a:avLst/>
        </a:prstGeom>
        <a:solidFill>
          <a:schemeClr val="accent5">
            <a:alpha val="50000"/>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03DFFC5-2BD7-4259-88D5-980EDFEE8EFF}">
      <dsp:nvSpPr>
        <dsp:cNvPr id="0" name=""/>
        <dsp:cNvSpPr/>
      </dsp:nvSpPr>
      <dsp:spPr>
        <a:xfrm>
          <a:off x="3964689" y="3146559"/>
          <a:ext cx="2331627" cy="2331682"/>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kern="1200" dirty="0" smtClean="0"/>
            <a:t>Sobre la base de la inspección realizada y de la información presentada por el proponente del proyecto, se genera un informe que expone algunos lineamientos ambientales que se deben tomar en cuenta, en el caso de que el proyecto cumpla con todo el marco normativo correspondiente para su establecimiento y sea aprobado por las instancias competentes. </a:t>
          </a:r>
        </a:p>
        <a:p>
          <a:pPr lvl="0" algn="ctr" defTabSz="355600">
            <a:lnSpc>
              <a:spcPct val="90000"/>
            </a:lnSpc>
            <a:spcBef>
              <a:spcPct val="0"/>
            </a:spcBef>
            <a:spcAft>
              <a:spcPct val="35000"/>
            </a:spcAft>
          </a:pPr>
          <a:endParaRPr lang="es-EC" sz="800" kern="1200" dirty="0"/>
        </a:p>
      </dsp:txBody>
      <dsp:txXfrm>
        <a:off x="4306148" y="3488026"/>
        <a:ext cx="1648709" cy="1648748"/>
      </dsp:txXfrm>
    </dsp:sp>
    <dsp:sp modelId="{38B5F30C-9C06-4E4F-AF92-17F0D5F6A16B}">
      <dsp:nvSpPr>
        <dsp:cNvPr id="0" name=""/>
        <dsp:cNvSpPr/>
      </dsp:nvSpPr>
      <dsp:spPr>
        <a:xfrm>
          <a:off x="2874429" y="5489879"/>
          <a:ext cx="5844428" cy="136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s-EC" sz="6300" kern="1200" dirty="0" smtClean="0"/>
            <a:t>ANTECEDENTES</a:t>
          </a:r>
          <a:endParaRPr lang="es-EC" sz="6300" kern="1200" dirty="0"/>
        </a:p>
      </dsp:txBody>
      <dsp:txXfrm>
        <a:off x="2874429" y="5489879"/>
        <a:ext cx="5844428" cy="1361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BC3BB-F4D8-46D9-BF70-F93A477533DA}">
      <dsp:nvSpPr>
        <dsp:cNvPr id="0" name=""/>
        <dsp:cNvSpPr/>
      </dsp:nvSpPr>
      <dsp:spPr>
        <a:xfrm>
          <a:off x="797242" y="444"/>
          <a:ext cx="2073473" cy="12440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tx1"/>
              </a:solidFill>
            </a:rPr>
            <a:t>Zona Metropolitana: Norte </a:t>
          </a:r>
          <a:endParaRPr lang="es-EC" sz="1900" kern="1200" dirty="0">
            <a:solidFill>
              <a:schemeClr val="tx1"/>
            </a:solidFill>
          </a:endParaRPr>
        </a:p>
      </dsp:txBody>
      <dsp:txXfrm>
        <a:off x="797242" y="444"/>
        <a:ext cx="2073473" cy="1244084"/>
      </dsp:txXfrm>
    </dsp:sp>
    <dsp:sp modelId="{5CE6B576-B814-4F52-A6B7-7CA3D0217069}">
      <dsp:nvSpPr>
        <dsp:cNvPr id="0" name=""/>
        <dsp:cNvSpPr/>
      </dsp:nvSpPr>
      <dsp:spPr>
        <a:xfrm>
          <a:off x="3078063" y="444"/>
          <a:ext cx="2073473" cy="1244084"/>
        </a:xfrm>
        <a:prstGeom prst="rect">
          <a:avLst/>
        </a:prstGeom>
        <a:solidFill>
          <a:schemeClr val="accent5">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Parroquia: Rumipamba </a:t>
          </a:r>
          <a:endParaRPr lang="es-EC" sz="1900" kern="1200" dirty="0" smtClean="0">
            <a:solidFill>
              <a:schemeClr val="tx1"/>
            </a:solidFill>
          </a:endParaRPr>
        </a:p>
      </dsp:txBody>
      <dsp:txXfrm>
        <a:off x="3078063" y="444"/>
        <a:ext cx="2073473" cy="1244084"/>
      </dsp:txXfrm>
    </dsp:sp>
    <dsp:sp modelId="{CDCA010E-B02C-4786-BAB7-993F153E3CD4}">
      <dsp:nvSpPr>
        <dsp:cNvPr id="0" name=""/>
        <dsp:cNvSpPr/>
      </dsp:nvSpPr>
      <dsp:spPr>
        <a:xfrm>
          <a:off x="5358884" y="444"/>
          <a:ext cx="2073473" cy="1244084"/>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Barrio/Sector: Rumipamba </a:t>
          </a:r>
          <a:endParaRPr lang="es-EC" sz="1900" kern="1200" dirty="0" smtClean="0">
            <a:solidFill>
              <a:schemeClr val="tx1"/>
            </a:solidFill>
          </a:endParaRPr>
        </a:p>
      </dsp:txBody>
      <dsp:txXfrm>
        <a:off x="5358884" y="444"/>
        <a:ext cx="2073473" cy="1244084"/>
      </dsp:txXfrm>
    </dsp:sp>
    <dsp:sp modelId="{DDE00991-24FF-4FB5-8D43-B3FA882308F4}">
      <dsp:nvSpPr>
        <dsp:cNvPr id="0" name=""/>
        <dsp:cNvSpPr/>
      </dsp:nvSpPr>
      <dsp:spPr>
        <a:xfrm>
          <a:off x="797242" y="1451875"/>
          <a:ext cx="2073473" cy="1244084"/>
        </a:xfrm>
        <a:prstGeom prst="rect">
          <a:avLst/>
        </a:prstGeom>
        <a:solidFill>
          <a:schemeClr val="accent5">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Dependencia Administrativa: Eugenio Espejo </a:t>
          </a:r>
          <a:endParaRPr lang="es-EC" sz="1900" kern="1200" dirty="0" smtClean="0">
            <a:solidFill>
              <a:schemeClr val="tx1"/>
            </a:solidFill>
          </a:endParaRPr>
        </a:p>
      </dsp:txBody>
      <dsp:txXfrm>
        <a:off x="797242" y="1451875"/>
        <a:ext cx="2073473" cy="1244084"/>
      </dsp:txXfrm>
    </dsp:sp>
    <dsp:sp modelId="{F6F64D99-E4F6-49D9-A1C5-278E751D6057}">
      <dsp:nvSpPr>
        <dsp:cNvPr id="0" name=""/>
        <dsp:cNvSpPr/>
      </dsp:nvSpPr>
      <dsp:spPr>
        <a:xfrm>
          <a:off x="3078063" y="1451875"/>
          <a:ext cx="2073473" cy="1244084"/>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Los datos del lote, según el mismo IRM son: </a:t>
          </a:r>
          <a:endParaRPr lang="es-EC" sz="1900" kern="1200" dirty="0">
            <a:solidFill>
              <a:schemeClr val="tx1"/>
            </a:solidFill>
          </a:endParaRPr>
        </a:p>
      </dsp:txBody>
      <dsp:txXfrm>
        <a:off x="3078063" y="1451875"/>
        <a:ext cx="2073473" cy="1244084"/>
      </dsp:txXfrm>
    </dsp:sp>
    <dsp:sp modelId="{7ED8F53E-AEB7-4EE5-84C4-5B6C52651943}">
      <dsp:nvSpPr>
        <dsp:cNvPr id="0" name=""/>
        <dsp:cNvSpPr/>
      </dsp:nvSpPr>
      <dsp:spPr>
        <a:xfrm>
          <a:off x="5358884" y="1451875"/>
          <a:ext cx="2073473" cy="1244084"/>
        </a:xfrm>
        <a:prstGeom prst="rect">
          <a:avLst/>
        </a:prstGeom>
        <a:solidFill>
          <a:schemeClr val="accent5">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Área según escritura: 3147900.00 m2 (314.79 ha) </a:t>
          </a:r>
          <a:endParaRPr lang="es-EC" sz="1900" kern="1200" dirty="0">
            <a:solidFill>
              <a:schemeClr val="tx1"/>
            </a:solidFill>
          </a:endParaRPr>
        </a:p>
      </dsp:txBody>
      <dsp:txXfrm>
        <a:off x="5358884" y="1451875"/>
        <a:ext cx="2073473" cy="1244084"/>
      </dsp:txXfrm>
    </dsp:sp>
    <dsp:sp modelId="{B9926C36-D8D5-48D9-B3D8-100879292DD3}">
      <dsp:nvSpPr>
        <dsp:cNvPr id="0" name=""/>
        <dsp:cNvSpPr/>
      </dsp:nvSpPr>
      <dsp:spPr>
        <a:xfrm>
          <a:off x="797242" y="2903307"/>
          <a:ext cx="2073473" cy="1244084"/>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Área gráfica: 3136312.86 m2 (313.63 ha) </a:t>
          </a:r>
          <a:endParaRPr lang="es-EC" sz="1900" kern="1200" dirty="0">
            <a:solidFill>
              <a:schemeClr val="tx1"/>
            </a:solidFill>
          </a:endParaRPr>
        </a:p>
      </dsp:txBody>
      <dsp:txXfrm>
        <a:off x="797242" y="2903307"/>
        <a:ext cx="2073473" cy="1244084"/>
      </dsp:txXfrm>
    </dsp:sp>
    <dsp:sp modelId="{5BD3F578-27CA-46DD-B757-A961D7D210FB}">
      <dsp:nvSpPr>
        <dsp:cNvPr id="0" name=""/>
        <dsp:cNvSpPr/>
      </dsp:nvSpPr>
      <dsp:spPr>
        <a:xfrm>
          <a:off x="3078063" y="2903307"/>
          <a:ext cx="2073473" cy="1244084"/>
        </a:xfrm>
        <a:prstGeom prst="rect">
          <a:avLst/>
        </a:prstGeom>
        <a:solidFill>
          <a:schemeClr val="accent5">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Frente total: 385.69 m </a:t>
          </a:r>
          <a:endParaRPr lang="es-EC" sz="1900" kern="1200" dirty="0" smtClean="0">
            <a:solidFill>
              <a:schemeClr val="tx1"/>
            </a:solidFill>
          </a:endParaRPr>
        </a:p>
      </dsp:txBody>
      <dsp:txXfrm>
        <a:off x="3078063" y="2903307"/>
        <a:ext cx="2073473" cy="1244084"/>
      </dsp:txXfrm>
    </dsp:sp>
    <dsp:sp modelId="{09B3B3CE-4866-4021-9DB5-783B0D3F9235}">
      <dsp:nvSpPr>
        <dsp:cNvPr id="0" name=""/>
        <dsp:cNvSpPr/>
      </dsp:nvSpPr>
      <dsp:spPr>
        <a:xfrm>
          <a:off x="5358884" y="2903307"/>
          <a:ext cx="2073473" cy="124408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Propietario: Fundación Mariana de Jesús</a:t>
          </a:r>
          <a:endParaRPr lang="es-EC" sz="1900" kern="1200" dirty="0">
            <a:solidFill>
              <a:schemeClr val="tx1"/>
            </a:solidFill>
          </a:endParaRPr>
        </a:p>
      </dsp:txBody>
      <dsp:txXfrm>
        <a:off x="5358884" y="2903307"/>
        <a:ext cx="2073473" cy="1244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D7324-A07E-4893-815B-8FC3862CAA9F}">
      <dsp:nvSpPr>
        <dsp:cNvPr id="0" name=""/>
        <dsp:cNvSpPr/>
      </dsp:nvSpPr>
      <dsp:spPr>
        <a:xfrm>
          <a:off x="1049" y="1076200"/>
          <a:ext cx="4091716" cy="245503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La siembra de cenizas en árboles plantados de acuerdo con un diseño y tratamiento específico para nutrir y dar vida a una planta, de por si cambia el paradigma de los cementerios tradicionales generadores de grandes cantidades de sustancias nocivas, por el de una sinergia con la naturaleza y la preservación de las áreas naturales, donde se habla de: cenizas, reforestación, sostenibilidad y diseño. </a:t>
          </a:r>
          <a:endParaRPr lang="es-EC" sz="1600" b="1" kern="1200" dirty="0">
            <a:solidFill>
              <a:schemeClr val="tx1"/>
            </a:solidFill>
          </a:endParaRPr>
        </a:p>
      </dsp:txBody>
      <dsp:txXfrm>
        <a:off x="1049" y="1076200"/>
        <a:ext cx="4091716" cy="2455030"/>
      </dsp:txXfrm>
    </dsp:sp>
    <dsp:sp modelId="{7AC90827-3B85-4449-A11E-3034CE71681E}">
      <dsp:nvSpPr>
        <dsp:cNvPr id="0" name=""/>
        <dsp:cNvSpPr/>
      </dsp:nvSpPr>
      <dsp:spPr>
        <a:xfrm>
          <a:off x="4501937" y="1076200"/>
          <a:ext cx="4091716" cy="245503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rPr>
            <a:t>El área aproximada es de 8 hectáreas. </a:t>
          </a:r>
          <a:endParaRPr lang="es-EC" sz="1600" b="1" kern="1200" dirty="0">
            <a:solidFill>
              <a:schemeClr val="tx1"/>
            </a:solidFill>
          </a:endParaRPr>
        </a:p>
      </dsp:txBody>
      <dsp:txXfrm>
        <a:off x="4501937" y="1076200"/>
        <a:ext cx="4091716" cy="2455030"/>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3531050-FCAD-42D3-A936-7CFF890E5E53}" type="datetimeFigureOut">
              <a:rPr lang="es-EC" smtClean="0"/>
              <a:t>20/1/2021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213EA1B-1E7D-4A07-A71A-5750484E297C}" type="slidenum">
              <a:rPr lang="es-EC" smtClean="0"/>
              <a:t>‹Nº›</a:t>
            </a:fld>
            <a:endParaRPr lang="es-EC"/>
          </a:p>
        </p:txBody>
      </p:sp>
    </p:spTree>
    <p:extLst>
      <p:ext uri="{BB962C8B-B14F-4D97-AF65-F5344CB8AC3E}">
        <p14:creationId xmlns:p14="http://schemas.microsoft.com/office/powerpoint/2010/main" val="201110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3531050-FCAD-42D3-A936-7CFF890E5E53}" type="datetimeFigureOut">
              <a:rPr lang="es-EC" smtClean="0"/>
              <a:t>20/1/2021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213EA1B-1E7D-4A07-A71A-5750484E297C}" type="slidenum">
              <a:rPr lang="es-EC" smtClean="0"/>
              <a:t>‹Nº›</a:t>
            </a:fld>
            <a:endParaRPr lang="es-EC"/>
          </a:p>
        </p:txBody>
      </p:sp>
    </p:spTree>
    <p:extLst>
      <p:ext uri="{BB962C8B-B14F-4D97-AF65-F5344CB8AC3E}">
        <p14:creationId xmlns:p14="http://schemas.microsoft.com/office/powerpoint/2010/main" val="104629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3531050-FCAD-42D3-A936-7CFF890E5E53}" type="datetimeFigureOut">
              <a:rPr lang="es-EC" smtClean="0"/>
              <a:t>20/1/2021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213EA1B-1E7D-4A07-A71A-5750484E297C}" type="slidenum">
              <a:rPr lang="es-EC" smtClean="0"/>
              <a:t>‹Nº›</a:t>
            </a:fld>
            <a:endParaRPr lang="es-EC"/>
          </a:p>
        </p:txBody>
      </p:sp>
    </p:spTree>
    <p:extLst>
      <p:ext uri="{BB962C8B-B14F-4D97-AF65-F5344CB8AC3E}">
        <p14:creationId xmlns:p14="http://schemas.microsoft.com/office/powerpoint/2010/main" val="202700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3531050-FCAD-42D3-A936-7CFF890E5E53}" type="datetimeFigureOut">
              <a:rPr lang="es-EC" smtClean="0"/>
              <a:t>20/1/2021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213EA1B-1E7D-4A07-A71A-5750484E297C}" type="slidenum">
              <a:rPr lang="es-EC" smtClean="0"/>
              <a:t>‹Nº›</a:t>
            </a:fld>
            <a:endParaRPr lang="es-EC"/>
          </a:p>
        </p:txBody>
      </p:sp>
    </p:spTree>
    <p:extLst>
      <p:ext uri="{BB962C8B-B14F-4D97-AF65-F5344CB8AC3E}">
        <p14:creationId xmlns:p14="http://schemas.microsoft.com/office/powerpoint/2010/main" val="279458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3531050-FCAD-42D3-A936-7CFF890E5E53}" type="datetimeFigureOut">
              <a:rPr lang="es-EC" smtClean="0"/>
              <a:t>20/1/2021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213EA1B-1E7D-4A07-A71A-5750484E297C}" type="slidenum">
              <a:rPr lang="es-EC" smtClean="0"/>
              <a:t>‹Nº›</a:t>
            </a:fld>
            <a:endParaRPr lang="es-EC"/>
          </a:p>
        </p:txBody>
      </p:sp>
    </p:spTree>
    <p:extLst>
      <p:ext uri="{BB962C8B-B14F-4D97-AF65-F5344CB8AC3E}">
        <p14:creationId xmlns:p14="http://schemas.microsoft.com/office/powerpoint/2010/main" val="391713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3531050-FCAD-42D3-A936-7CFF890E5E53}" type="datetimeFigureOut">
              <a:rPr lang="es-EC" smtClean="0"/>
              <a:t>20/1/2021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213EA1B-1E7D-4A07-A71A-5750484E297C}" type="slidenum">
              <a:rPr lang="es-EC" smtClean="0"/>
              <a:t>‹Nº›</a:t>
            </a:fld>
            <a:endParaRPr lang="es-EC"/>
          </a:p>
        </p:txBody>
      </p:sp>
    </p:spTree>
    <p:extLst>
      <p:ext uri="{BB962C8B-B14F-4D97-AF65-F5344CB8AC3E}">
        <p14:creationId xmlns:p14="http://schemas.microsoft.com/office/powerpoint/2010/main" val="102371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3531050-FCAD-42D3-A936-7CFF890E5E53}" type="datetimeFigureOut">
              <a:rPr lang="es-EC" smtClean="0"/>
              <a:t>20/1/2021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213EA1B-1E7D-4A07-A71A-5750484E297C}" type="slidenum">
              <a:rPr lang="es-EC" smtClean="0"/>
              <a:t>‹Nº›</a:t>
            </a:fld>
            <a:endParaRPr lang="es-EC"/>
          </a:p>
        </p:txBody>
      </p:sp>
    </p:spTree>
    <p:extLst>
      <p:ext uri="{BB962C8B-B14F-4D97-AF65-F5344CB8AC3E}">
        <p14:creationId xmlns:p14="http://schemas.microsoft.com/office/powerpoint/2010/main" val="402400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3531050-FCAD-42D3-A936-7CFF890E5E53}" type="datetimeFigureOut">
              <a:rPr lang="es-EC" smtClean="0"/>
              <a:t>20/1/2021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9213EA1B-1E7D-4A07-A71A-5750484E297C}" type="slidenum">
              <a:rPr lang="es-EC" smtClean="0"/>
              <a:t>‹Nº›</a:t>
            </a:fld>
            <a:endParaRPr lang="es-EC"/>
          </a:p>
        </p:txBody>
      </p:sp>
    </p:spTree>
    <p:extLst>
      <p:ext uri="{BB962C8B-B14F-4D97-AF65-F5344CB8AC3E}">
        <p14:creationId xmlns:p14="http://schemas.microsoft.com/office/powerpoint/2010/main" val="199555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3531050-FCAD-42D3-A936-7CFF890E5E53}" type="datetimeFigureOut">
              <a:rPr lang="es-EC" smtClean="0"/>
              <a:t>20/1/2021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213EA1B-1E7D-4A07-A71A-5750484E297C}" type="slidenum">
              <a:rPr lang="es-EC" smtClean="0"/>
              <a:t>‹Nº›</a:t>
            </a:fld>
            <a:endParaRPr lang="es-EC"/>
          </a:p>
        </p:txBody>
      </p:sp>
    </p:spTree>
    <p:extLst>
      <p:ext uri="{BB962C8B-B14F-4D97-AF65-F5344CB8AC3E}">
        <p14:creationId xmlns:p14="http://schemas.microsoft.com/office/powerpoint/2010/main" val="424753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531050-FCAD-42D3-A936-7CFF890E5E53}" type="datetimeFigureOut">
              <a:rPr lang="es-EC" smtClean="0"/>
              <a:t>20/1/2021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213EA1B-1E7D-4A07-A71A-5750484E297C}" type="slidenum">
              <a:rPr lang="es-EC" smtClean="0"/>
              <a:t>‹Nº›</a:t>
            </a:fld>
            <a:endParaRPr lang="es-EC"/>
          </a:p>
        </p:txBody>
      </p:sp>
    </p:spTree>
    <p:extLst>
      <p:ext uri="{BB962C8B-B14F-4D97-AF65-F5344CB8AC3E}">
        <p14:creationId xmlns:p14="http://schemas.microsoft.com/office/powerpoint/2010/main" val="389477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531050-FCAD-42D3-A936-7CFF890E5E53}" type="datetimeFigureOut">
              <a:rPr lang="es-EC" smtClean="0"/>
              <a:t>20/1/2021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213EA1B-1E7D-4A07-A71A-5750484E297C}" type="slidenum">
              <a:rPr lang="es-EC" smtClean="0"/>
              <a:t>‹Nº›</a:t>
            </a:fld>
            <a:endParaRPr lang="es-EC"/>
          </a:p>
        </p:txBody>
      </p:sp>
    </p:spTree>
    <p:extLst>
      <p:ext uri="{BB962C8B-B14F-4D97-AF65-F5344CB8AC3E}">
        <p14:creationId xmlns:p14="http://schemas.microsoft.com/office/powerpoint/2010/main" val="354900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31050-FCAD-42D3-A936-7CFF890E5E53}" type="datetimeFigureOut">
              <a:rPr lang="es-EC" smtClean="0"/>
              <a:t>20/1/2021</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3EA1B-1E7D-4A07-A71A-5750484E297C}" type="slidenum">
              <a:rPr lang="es-EC" smtClean="0"/>
              <a:t>‹Nº›</a:t>
            </a:fld>
            <a:endParaRPr lang="es-EC"/>
          </a:p>
        </p:txBody>
      </p:sp>
    </p:spTree>
    <p:extLst>
      <p:ext uri="{BB962C8B-B14F-4D97-AF65-F5344CB8AC3E}">
        <p14:creationId xmlns:p14="http://schemas.microsoft.com/office/powerpoint/2010/main" val="209111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8111"/>
            <a:ext cx="7772400" cy="1470025"/>
          </a:xfrm>
        </p:spPr>
        <p:txBody>
          <a:bodyPr/>
          <a:lstStyle/>
          <a:p>
            <a:r>
              <a:rPr lang="es-EC" dirty="0" smtClean="0"/>
              <a:t>INFORME TÉCNICO </a:t>
            </a:r>
            <a:endParaRPr lang="es-EC" dirty="0"/>
          </a:p>
        </p:txBody>
      </p:sp>
      <p:sp>
        <p:nvSpPr>
          <p:cNvPr id="3" name="2 Subtítulo"/>
          <p:cNvSpPr>
            <a:spLocks noGrp="1"/>
          </p:cNvSpPr>
          <p:nvPr>
            <p:ph type="subTitle" idx="1"/>
          </p:nvPr>
        </p:nvSpPr>
        <p:spPr>
          <a:xfrm>
            <a:off x="1171600" y="2924944"/>
            <a:ext cx="6800800" cy="1991072"/>
          </a:xfrm>
        </p:spPr>
        <p:txBody>
          <a:bodyPr>
            <a:normAutofit fontScale="85000" lnSpcReduction="20000"/>
          </a:bodyPr>
          <a:lstStyle/>
          <a:p>
            <a:r>
              <a:rPr lang="es-EC" dirty="0" smtClean="0"/>
              <a:t>ANÁLISIS DEL PROYECTO CENIZARIO URKUPAMBA</a:t>
            </a:r>
          </a:p>
          <a:p>
            <a:r>
              <a:rPr lang="es-EC" dirty="0" smtClean="0"/>
              <a:t>DIRECCIÓN DE PATRIMONIO NATURAL</a:t>
            </a:r>
          </a:p>
          <a:p>
            <a:r>
              <a:rPr lang="es-EC" dirty="0" smtClean="0"/>
              <a:t>SECRETARÍA DE AMBIENTE</a:t>
            </a:r>
          </a:p>
          <a:p>
            <a:r>
              <a:rPr lang="es-EC" dirty="0" smtClean="0"/>
              <a:t>ENERO 2021</a:t>
            </a:r>
          </a:p>
          <a:p>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7284" t="87324"/>
          <a:stretch/>
        </p:blipFill>
        <p:spPr>
          <a:xfrm>
            <a:off x="0" y="5877272"/>
            <a:ext cx="9144000" cy="980728"/>
          </a:xfrm>
          <a:prstGeom prst="rect">
            <a:avLst/>
          </a:prstGeom>
        </p:spPr>
      </p:pic>
    </p:spTree>
    <p:extLst>
      <p:ext uri="{BB962C8B-B14F-4D97-AF65-F5344CB8AC3E}">
        <p14:creationId xmlns:p14="http://schemas.microsoft.com/office/powerpoint/2010/main" val="2200443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35750"/>
            <a:ext cx="8229600" cy="1282154"/>
          </a:xfrm>
        </p:spPr>
        <p:txBody>
          <a:bodyPr>
            <a:normAutofit fontScale="90000"/>
          </a:bodyPr>
          <a:lstStyle/>
          <a:p>
            <a:pPr algn="l"/>
            <a:r>
              <a:rPr lang="es-EC" dirty="0" smtClean="0"/>
              <a:t/>
            </a:r>
            <a:br>
              <a:rPr lang="es-EC" dirty="0" smtClean="0"/>
            </a:br>
            <a:r>
              <a:rPr lang="es-EC" dirty="0" smtClean="0"/>
              <a:t>COMPONENTES PRINCIPALES</a:t>
            </a:r>
            <a:br>
              <a:rPr lang="es-EC" dirty="0" smtClean="0"/>
            </a:br>
            <a:r>
              <a:rPr lang="es-EC" sz="2700" dirty="0"/>
              <a:t>(</a:t>
            </a:r>
            <a:r>
              <a:rPr lang="es-EC" sz="2700" dirty="0" smtClean="0"/>
              <a:t>Esta información se refiere a lo presentado a la SA por el proponente en el 2019)</a:t>
            </a:r>
            <a:r>
              <a:rPr lang="es-EC" dirty="0" smtClean="0"/>
              <a:t/>
            </a:r>
            <a:br>
              <a:rPr lang="es-EC" dirty="0" smtClean="0"/>
            </a:br>
            <a:endParaRPr lang="es-EC" dirty="0"/>
          </a:p>
        </p:txBody>
      </p:sp>
      <p:sp>
        <p:nvSpPr>
          <p:cNvPr id="3" name="2 Marcador de contenido"/>
          <p:cNvSpPr>
            <a:spLocks noGrp="1"/>
          </p:cNvSpPr>
          <p:nvPr>
            <p:ph idx="1"/>
          </p:nvPr>
        </p:nvSpPr>
        <p:spPr>
          <a:xfrm>
            <a:off x="457200" y="2132856"/>
            <a:ext cx="4356992" cy="648072"/>
          </a:xfrm>
        </p:spPr>
        <p:txBody>
          <a:bodyPr>
            <a:normAutofit/>
          </a:bodyPr>
          <a:lstStyle/>
          <a:p>
            <a:pPr marL="0" indent="0">
              <a:buNone/>
            </a:pPr>
            <a:r>
              <a:rPr lang="es-EC" dirty="0" smtClean="0"/>
              <a:t>Siembra </a:t>
            </a:r>
            <a:r>
              <a:rPr lang="es-EC" dirty="0"/>
              <a:t>de cenizas: </a:t>
            </a:r>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7284" t="87324"/>
          <a:stretch/>
        </p:blipFill>
        <p:spPr>
          <a:xfrm>
            <a:off x="0" y="5877272"/>
            <a:ext cx="9144000" cy="980728"/>
          </a:xfrm>
          <a:prstGeom prst="rect">
            <a:avLst/>
          </a:prstGeom>
        </p:spPr>
      </p:pic>
      <p:graphicFrame>
        <p:nvGraphicFramePr>
          <p:cNvPr id="6" name="Diagrama 5"/>
          <p:cNvGraphicFramePr/>
          <p:nvPr>
            <p:extLst>
              <p:ext uri="{D42A27DB-BD31-4B8C-83A1-F6EECF244321}">
                <p14:modId xmlns:p14="http://schemas.microsoft.com/office/powerpoint/2010/main" val="635894601"/>
              </p:ext>
            </p:extLst>
          </p:nvPr>
        </p:nvGraphicFramePr>
        <p:xfrm>
          <a:off x="274648" y="2169464"/>
          <a:ext cx="8594704" cy="4607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587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200" b="1" dirty="0" smtClean="0"/>
              <a:t>TEMAS ANALIZADOS POR LA DPN-SA</a:t>
            </a:r>
            <a:endParaRPr lang="es-EC" sz="3200" b="1" dirty="0"/>
          </a:p>
        </p:txBody>
      </p:sp>
      <p:sp>
        <p:nvSpPr>
          <p:cNvPr id="3" name="2 Marcador de contenido"/>
          <p:cNvSpPr>
            <a:spLocks noGrp="1"/>
          </p:cNvSpPr>
          <p:nvPr>
            <p:ph idx="1"/>
          </p:nvPr>
        </p:nvSpPr>
        <p:spPr/>
        <p:txBody>
          <a:bodyPr>
            <a:normAutofit fontScale="77500" lnSpcReduction="20000"/>
          </a:bodyPr>
          <a:lstStyle/>
          <a:p>
            <a:r>
              <a:rPr lang="es-EC" dirty="0" smtClean="0"/>
              <a:t>El </a:t>
            </a:r>
            <a:r>
              <a:rPr lang="es-EC" dirty="0"/>
              <a:t>PUOS 2018 y el Proyecto del </a:t>
            </a:r>
            <a:r>
              <a:rPr lang="es-EC" dirty="0" err="1"/>
              <a:t>Cenizario</a:t>
            </a:r>
            <a:r>
              <a:rPr lang="es-EC" dirty="0"/>
              <a:t> </a:t>
            </a:r>
            <a:r>
              <a:rPr lang="es-EC" dirty="0" smtClean="0"/>
              <a:t>URKUPAMBA</a:t>
            </a:r>
          </a:p>
          <a:p>
            <a:pPr lvl="1"/>
            <a:r>
              <a:rPr lang="es-EC" dirty="0" smtClean="0"/>
              <a:t>Clasificación </a:t>
            </a:r>
            <a:r>
              <a:rPr lang="es-EC" dirty="0"/>
              <a:t>del uso de protección ecológica /conservación del patrimonio natural </a:t>
            </a:r>
          </a:p>
          <a:p>
            <a:r>
              <a:rPr lang="es-EC" dirty="0" smtClean="0"/>
              <a:t>Uso </a:t>
            </a:r>
            <a:r>
              <a:rPr lang="es-EC" dirty="0"/>
              <a:t>del suelo según PUOS 2018 en el predio de la Fundación Mariana de </a:t>
            </a:r>
            <a:r>
              <a:rPr lang="es-EC" dirty="0" smtClean="0"/>
              <a:t>Jesús: PE-A7 y PE PQ (A31)</a:t>
            </a:r>
          </a:p>
          <a:p>
            <a:r>
              <a:rPr lang="es-EC" dirty="0" smtClean="0"/>
              <a:t>Condiciones de edificabilidad (OM210)</a:t>
            </a:r>
            <a:r>
              <a:rPr lang="es-EC" dirty="0"/>
              <a:t> Lo relevante de estas condiciones de edificabilidad es que en la Zona A7 es posible implantar infraestructura </a:t>
            </a:r>
            <a:r>
              <a:rPr lang="es-EC" dirty="0" smtClean="0"/>
              <a:t> (regulaciones expresas) y </a:t>
            </a:r>
            <a:r>
              <a:rPr lang="es-EC" dirty="0"/>
              <a:t>en la zona A31 no es posible desarrollar ningún tipo de estructura ya que se trata de protección estricta. </a:t>
            </a:r>
            <a:r>
              <a:rPr lang="es-EC" dirty="0" smtClean="0"/>
              <a:t>En </a:t>
            </a:r>
            <a:r>
              <a:rPr lang="es-EC" dirty="0"/>
              <a:t>el caso del proyecto </a:t>
            </a:r>
            <a:r>
              <a:rPr lang="es-EC" dirty="0" err="1"/>
              <a:t>cenizario</a:t>
            </a:r>
            <a:r>
              <a:rPr lang="es-EC" dirty="0"/>
              <a:t> URKUPAMBA, </a:t>
            </a:r>
            <a:r>
              <a:rPr lang="es-EC" dirty="0" smtClean="0"/>
              <a:t>la </a:t>
            </a:r>
            <a:r>
              <a:rPr lang="es-EC" dirty="0"/>
              <a:t>edificación principal se encuentra en zona A7 y que la zona que corresponde a la zona A31 no es intervenida, por lo que queda como protección estricta</a:t>
            </a:r>
            <a:r>
              <a:rPr lang="es-EC" dirty="0" smtClean="0"/>
              <a:t>.</a:t>
            </a:r>
          </a:p>
          <a:p>
            <a:endParaRPr lang="es-EC" dirty="0"/>
          </a:p>
          <a:p>
            <a:endParaRPr lang="es-EC" dirty="0"/>
          </a:p>
          <a:p>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2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600" b="1" dirty="0" smtClean="0"/>
              <a:t>PUOS 2018 en el predio analizado</a:t>
            </a:r>
            <a:endParaRPr lang="es-EC" sz="36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9940" y="1600200"/>
            <a:ext cx="742411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6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200" b="1" dirty="0" smtClean="0"/>
              <a:t>TEMAS ANALIZADOS POR LA DPN-SA</a:t>
            </a:r>
            <a:endParaRPr lang="es-EC" sz="3200" b="1" dirty="0"/>
          </a:p>
        </p:txBody>
      </p:sp>
      <p:sp>
        <p:nvSpPr>
          <p:cNvPr id="3" name="2 Marcador de contenido"/>
          <p:cNvSpPr>
            <a:spLocks noGrp="1"/>
          </p:cNvSpPr>
          <p:nvPr>
            <p:ph idx="1"/>
          </p:nvPr>
        </p:nvSpPr>
        <p:spPr/>
        <p:txBody>
          <a:bodyPr>
            <a:normAutofit fontScale="85000" lnSpcReduction="10000"/>
          </a:bodyPr>
          <a:lstStyle/>
          <a:p>
            <a:r>
              <a:rPr lang="es-EC" dirty="0"/>
              <a:t>L</a:t>
            </a:r>
            <a:r>
              <a:rPr lang="es-EC" dirty="0" smtClean="0"/>
              <a:t>os columbarios para la 2da etapa del </a:t>
            </a:r>
            <a:r>
              <a:rPr lang="es-EC" dirty="0"/>
              <a:t>proyecto se </a:t>
            </a:r>
            <a:r>
              <a:rPr lang="es-EC" dirty="0" smtClean="0"/>
              <a:t>ubican en </a:t>
            </a:r>
            <a:r>
              <a:rPr lang="es-EC" dirty="0"/>
              <a:t>una zona con pendientes mayores a 20°, con cobertura vegetal nativa de bosque </a:t>
            </a:r>
            <a:r>
              <a:rPr lang="es-EC" dirty="0" smtClean="0"/>
              <a:t>montano </a:t>
            </a:r>
            <a:r>
              <a:rPr lang="es-EC" dirty="0"/>
              <a:t>en excelente </a:t>
            </a:r>
            <a:r>
              <a:rPr lang="es-EC" dirty="0" smtClean="0"/>
              <a:t>estado de regeneración natural, por lo que su desarrollo debe </a:t>
            </a:r>
            <a:r>
              <a:rPr lang="es-EC" dirty="0"/>
              <a:t>ser </a:t>
            </a:r>
            <a:r>
              <a:rPr lang="es-EC" dirty="0" smtClean="0"/>
              <a:t>revisado.</a:t>
            </a:r>
          </a:p>
          <a:p>
            <a:r>
              <a:rPr lang="es-EC" dirty="0" smtClean="0"/>
              <a:t>Relación del predio con el AIER-Pichincha-</a:t>
            </a:r>
            <a:r>
              <a:rPr lang="es-EC" dirty="0" err="1" smtClean="0"/>
              <a:t>Atacazo</a:t>
            </a:r>
            <a:r>
              <a:rPr lang="es-EC" dirty="0" smtClean="0"/>
              <a:t>. </a:t>
            </a:r>
            <a:r>
              <a:rPr lang="es-EC" dirty="0"/>
              <a:t>El predio de la Fundación Mariana de Jesús se encuentra ubicado al interior del AIER Pichincha-</a:t>
            </a:r>
            <a:r>
              <a:rPr lang="es-EC" dirty="0" err="1"/>
              <a:t>Atacazo</a:t>
            </a:r>
            <a:r>
              <a:rPr lang="es-EC" dirty="0"/>
              <a:t> (ver imagen 12), por lo que es necesario tomar en cuenta el desarrollo de actividades permitidas y no permitidas que se definen en la Ordenanza Metropolitana 446. </a:t>
            </a:r>
            <a:endParaRPr lang="es-EC" dirty="0" smtClean="0"/>
          </a:p>
          <a:p>
            <a:endParaRPr lang="es-EC" dirty="0"/>
          </a:p>
          <a:p>
            <a:endParaRPr lang="es-EC" dirty="0"/>
          </a:p>
          <a:p>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68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200" b="1" dirty="0" smtClean="0"/>
              <a:t>TEMAS ANALIZADOS POR LA DPN-SA</a:t>
            </a:r>
            <a:endParaRPr lang="es-EC" sz="3200" b="1" dirty="0"/>
          </a:p>
        </p:txBody>
      </p:sp>
      <p:sp>
        <p:nvSpPr>
          <p:cNvPr id="3" name="2 Marcador de contenido"/>
          <p:cNvSpPr>
            <a:spLocks noGrp="1"/>
          </p:cNvSpPr>
          <p:nvPr>
            <p:ph idx="1"/>
          </p:nvPr>
        </p:nvSpPr>
        <p:spPr/>
        <p:txBody>
          <a:bodyPr>
            <a:normAutofit/>
          </a:bodyPr>
          <a:lstStyle/>
          <a:p>
            <a:r>
              <a:rPr lang="es-EC" dirty="0" smtClean="0"/>
              <a:t>Relación del predio con el Bosque Protector Flanco oriental del Pichincha. Para </a:t>
            </a:r>
            <a:r>
              <a:rPr lang="es-EC" dirty="0"/>
              <a:t>la implantación de proyectos como el </a:t>
            </a:r>
            <a:r>
              <a:rPr lang="es-EC" dirty="0" err="1"/>
              <a:t>Cenizario</a:t>
            </a:r>
            <a:r>
              <a:rPr lang="es-EC" dirty="0"/>
              <a:t> URKUPAMBA, es necesaria la autorización del MAE como Autoridad Nacional Ambiental, en vista de que el predio donde se propone establecer el proyecto se ubica al interior de los límites del Bosque </a:t>
            </a:r>
            <a:r>
              <a:rPr lang="es-EC" dirty="0" smtClean="0"/>
              <a:t>Protector. </a:t>
            </a:r>
          </a:p>
          <a:p>
            <a:endParaRPr lang="es-EC" dirty="0"/>
          </a:p>
          <a:p>
            <a:endParaRPr lang="es-EC" dirty="0"/>
          </a:p>
          <a:p>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178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dirty="0" smtClean="0"/>
              <a:t>VIABILIDAD DEL PROYECTO</a:t>
            </a:r>
            <a:endParaRPr lang="es-EC" dirty="0"/>
          </a:p>
        </p:txBody>
      </p:sp>
      <p:sp>
        <p:nvSpPr>
          <p:cNvPr id="3" name="2 Marcador de contenido"/>
          <p:cNvSpPr>
            <a:spLocks noGrp="1"/>
          </p:cNvSpPr>
          <p:nvPr>
            <p:ph idx="1"/>
          </p:nvPr>
        </p:nvSpPr>
        <p:spPr/>
        <p:txBody>
          <a:bodyPr>
            <a:normAutofit fontScale="85000" lnSpcReduction="10000"/>
          </a:bodyPr>
          <a:lstStyle/>
          <a:p>
            <a:endParaRPr lang="es-EC" dirty="0"/>
          </a:p>
          <a:p>
            <a:r>
              <a:rPr lang="es-EC" dirty="0"/>
              <a:t>La mayor parte de la infraestructura del proyecto, se concentra en uso del suelo clasificado como protección ecológica/conservación del patrimonio natural, zona A7 (A50002-1); lo que en principio permitiría establecer cierta infraestructura cumpliendo los lineamientos definidos en el PUOS 2018. </a:t>
            </a:r>
          </a:p>
          <a:p>
            <a:r>
              <a:rPr lang="es-EC" dirty="0" smtClean="0"/>
              <a:t>Adicionalmente</a:t>
            </a:r>
            <a:r>
              <a:rPr lang="es-EC" dirty="0"/>
              <a:t>, para el establecimiento de proyectos vinculados a equipamiento funerario, se debe considerar los aspectos detallados en el punto 4.2 del presente informe. </a:t>
            </a:r>
          </a:p>
          <a:p>
            <a:endParaRPr lang="es-EC" dirty="0"/>
          </a:p>
          <a:p>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3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VIABILIDAD DEL PROYECTO</a:t>
            </a:r>
            <a:endParaRPr lang="es-EC" dirty="0"/>
          </a:p>
        </p:txBody>
      </p:sp>
      <p:sp>
        <p:nvSpPr>
          <p:cNvPr id="3" name="2 Marcador de contenido"/>
          <p:cNvSpPr>
            <a:spLocks noGrp="1"/>
          </p:cNvSpPr>
          <p:nvPr>
            <p:ph idx="1"/>
          </p:nvPr>
        </p:nvSpPr>
        <p:spPr/>
        <p:txBody>
          <a:bodyPr>
            <a:normAutofit fontScale="70000" lnSpcReduction="20000"/>
          </a:bodyPr>
          <a:lstStyle/>
          <a:p>
            <a:endParaRPr lang="es-EC" dirty="0"/>
          </a:p>
          <a:p>
            <a:r>
              <a:rPr lang="es-EC" dirty="0" smtClean="0"/>
              <a:t>El </a:t>
            </a:r>
            <a:r>
              <a:rPr lang="es-EC" dirty="0"/>
              <a:t>otro uso del suelo que se encuentra en el predio, corresponde a protección ecológica/conservación del patrimonio natural, zona A31 (PQ); lo que indica que no es posible establecer ningún tipo de infraestructura y que es un área de protección estricta. </a:t>
            </a:r>
          </a:p>
          <a:p>
            <a:endParaRPr lang="es-EC" dirty="0"/>
          </a:p>
          <a:p>
            <a:r>
              <a:rPr lang="es-EC" dirty="0" smtClean="0"/>
              <a:t>El </a:t>
            </a:r>
            <a:r>
              <a:rPr lang="es-EC" dirty="0"/>
              <a:t>proyecto contempla el establecimiento de columbarios (en una segunda etapa), en una zona de cobertura vegetal nativa en buen estado de conservación y con pendientes mayores a 20° </a:t>
            </a:r>
            <a:r>
              <a:rPr lang="es-EC" dirty="0" smtClean="0"/>
              <a:t>Este </a:t>
            </a:r>
            <a:r>
              <a:rPr lang="es-EC" dirty="0"/>
              <a:t>detalle hay que reconsiderarlo en el proyecto y evitar cualquier tipo de intervención en este sector. Se sugiere concentrar la infraestructura donde se ha pensado construir el edificio principal. </a:t>
            </a:r>
          </a:p>
          <a:p>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76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VIABILIDAD DEL PROYECTO</a:t>
            </a:r>
            <a:endParaRPr lang="es-EC" dirty="0"/>
          </a:p>
        </p:txBody>
      </p:sp>
      <p:sp>
        <p:nvSpPr>
          <p:cNvPr id="3" name="2 Marcador de contenido"/>
          <p:cNvSpPr>
            <a:spLocks noGrp="1"/>
          </p:cNvSpPr>
          <p:nvPr>
            <p:ph idx="1"/>
          </p:nvPr>
        </p:nvSpPr>
        <p:spPr/>
        <p:txBody>
          <a:bodyPr>
            <a:normAutofit fontScale="55000" lnSpcReduction="20000"/>
          </a:bodyPr>
          <a:lstStyle/>
          <a:p>
            <a:endParaRPr lang="es-EC" dirty="0"/>
          </a:p>
          <a:p>
            <a:r>
              <a:rPr lang="es-EC" dirty="0"/>
              <a:t>El proyecto contempla una zona de siembra de cenizas. Según lo que mencionó el propietario en la inspección, dicha siembra de cenizas contempla una primera etapa de extraer algunos individuos de eucalipto para liberar espacio y después sembrar las cenizas con especies nativas. Al respecto es importante tomar en cuenta lo siguiente: </a:t>
            </a:r>
          </a:p>
          <a:p>
            <a:endParaRPr lang="es-EC" dirty="0"/>
          </a:p>
          <a:p>
            <a:pPr lvl="1"/>
            <a:r>
              <a:rPr lang="es-EC" dirty="0" smtClean="0"/>
              <a:t>Los </a:t>
            </a:r>
            <a:r>
              <a:rPr lang="es-EC" dirty="0"/>
              <a:t>árboles a extraer deben ser adecuadamente seleccionados, de tal forma que los impactos del aprovechamiento sean los mínimos posibles (tala selectiva). Se recomienda extraer la regeneración natural de eucalipto y árboles juveniles, como una primera fase de aprovechamiento. Después evaluar la necesidad de realizar otra intervención. </a:t>
            </a:r>
          </a:p>
          <a:p>
            <a:endParaRPr lang="es-EC" dirty="0"/>
          </a:p>
          <a:p>
            <a:pPr lvl="1"/>
            <a:r>
              <a:rPr lang="es-EC" dirty="0" smtClean="0"/>
              <a:t>Debe </a:t>
            </a:r>
            <a:r>
              <a:rPr lang="es-EC" dirty="0"/>
              <a:t>mantenerse y protegerse la cobertura vegetal que está establecida en pendientes mayores a 20°, considerando que dicha cobertura ofrece un importante servicio ambiental vinculado con la prevención de deslaves y movimientos en masa; de esta manera se contribuye con la seguridad de las personas </a:t>
            </a:r>
            <a:r>
              <a:rPr lang="es-EC" dirty="0" smtClean="0"/>
              <a:t>que </a:t>
            </a:r>
            <a:r>
              <a:rPr lang="es-EC" dirty="0"/>
              <a:t>habitan en las partes bajas. Se sugiere en este aspecto contar con un informe técnico de la Dirección Metropolitana de Riesgos que forma parte de la Secretaría de Seguridad y Gobernabilidad. </a:t>
            </a:r>
          </a:p>
          <a:p>
            <a:endParaRPr lang="es-EC" dirty="0"/>
          </a:p>
          <a:p>
            <a:pPr marL="457200" lvl="1" indent="0">
              <a:buNone/>
            </a:pPr>
            <a:endParaRPr lang="es-EC" dirty="0"/>
          </a:p>
          <a:p>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9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Viabilidad del proyecto</a:t>
            </a:r>
            <a:endParaRPr lang="es-EC" dirty="0"/>
          </a:p>
        </p:txBody>
      </p:sp>
      <p:sp>
        <p:nvSpPr>
          <p:cNvPr id="3" name="2 Marcador de contenido"/>
          <p:cNvSpPr>
            <a:spLocks noGrp="1"/>
          </p:cNvSpPr>
          <p:nvPr>
            <p:ph idx="1"/>
          </p:nvPr>
        </p:nvSpPr>
        <p:spPr/>
        <p:txBody>
          <a:bodyPr>
            <a:normAutofit fontScale="55000" lnSpcReduction="20000"/>
          </a:bodyPr>
          <a:lstStyle/>
          <a:p>
            <a:endParaRPr lang="es-EC" dirty="0"/>
          </a:p>
          <a:p>
            <a:pPr marL="0" indent="0">
              <a:buNone/>
            </a:pPr>
            <a:endParaRPr lang="es-EC" dirty="0"/>
          </a:p>
          <a:p>
            <a:pPr lvl="1"/>
            <a:r>
              <a:rPr lang="es-EC" dirty="0" smtClean="0"/>
              <a:t>En </a:t>
            </a:r>
            <a:r>
              <a:rPr lang="es-EC" dirty="0"/>
              <a:t>este mismo sentido, en los sitios donde se identifican pendientes mayores a 20° y se plantea algún tipo de intervención, es primordial evaluar bien la necesidad de establecer acciones u obras de mitigación a potenciales riesgos de deslizamientos, movimientos en masa o afectaciones a los sistemas de drenaje que se encuentran en la zona. </a:t>
            </a:r>
          </a:p>
          <a:p>
            <a:endParaRPr lang="es-EC" dirty="0"/>
          </a:p>
          <a:p>
            <a:pPr lvl="1"/>
            <a:r>
              <a:rPr lang="es-EC" dirty="0" smtClean="0"/>
              <a:t>Para </a:t>
            </a:r>
            <a:r>
              <a:rPr lang="es-EC" dirty="0"/>
              <a:t>cualquier tipo de aprovechamiento forestal, es necesario contar con los respectivos permisos de aprovechamiento otorgados por las entidades estatales competentes. Al ser bosque protector se necesita la aprobación de un plan de manejo dado por el Ministerio del Ambiente y la licencia de aprovechamiento que la emite el MAG. </a:t>
            </a:r>
            <a:endParaRPr lang="es-EC" dirty="0" smtClean="0"/>
          </a:p>
          <a:p>
            <a:endParaRPr lang="es-EC" dirty="0"/>
          </a:p>
          <a:p>
            <a:r>
              <a:rPr lang="es-EC" dirty="0"/>
              <a:t>Al encontrarse el proyecto al interior del Bosque y Vegetación Protectora Flanco Oriental del Pichincha, se debe contar con la autorización del Ministerio del Ambiente, que es el responsable de la administración y manejo de los bosques protectores. </a:t>
            </a:r>
          </a:p>
          <a:p>
            <a:pPr lvl="1"/>
            <a:endParaRPr lang="es-EC" dirty="0"/>
          </a:p>
          <a:p>
            <a:pPr lvl="1"/>
            <a:endParaRPr lang="es-EC" dirty="0"/>
          </a:p>
          <a:p>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29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dirty="0" smtClean="0"/>
              <a:t>CONCLUSIONES</a:t>
            </a:r>
            <a:endParaRPr lang="es-EC" dirty="0"/>
          </a:p>
        </p:txBody>
      </p:sp>
      <p:sp>
        <p:nvSpPr>
          <p:cNvPr id="3" name="2 Marcador de contenido"/>
          <p:cNvSpPr>
            <a:spLocks noGrp="1"/>
          </p:cNvSpPr>
          <p:nvPr>
            <p:ph idx="1"/>
          </p:nvPr>
        </p:nvSpPr>
        <p:spPr/>
        <p:txBody>
          <a:bodyPr>
            <a:normAutofit fontScale="85000" lnSpcReduction="20000"/>
          </a:bodyPr>
          <a:lstStyle/>
          <a:p>
            <a:endParaRPr lang="es-EC" dirty="0"/>
          </a:p>
          <a:p>
            <a:r>
              <a:rPr lang="es-EC" dirty="0"/>
              <a:t>El PUOS 2018 considera el establecimiento de equipamiento funerario en usos del suelo asignados como protección ecológica/conservación del patrimonio natural; siempre y cuando se tomen en cuenta los lineamientos detallados en dicho PUOS y en el numeral 4 de este informe. </a:t>
            </a:r>
          </a:p>
          <a:p>
            <a:endParaRPr lang="es-EC" dirty="0"/>
          </a:p>
          <a:p>
            <a:r>
              <a:rPr lang="es-EC" dirty="0" smtClean="0"/>
              <a:t>Es </a:t>
            </a:r>
            <a:r>
              <a:rPr lang="es-EC" dirty="0"/>
              <a:t>necesario concentrar la infraestructura del proyecto donde se va a construir el edificio principal; por lo que los columbarios planificados en la zona de cobertura vegetal nativa en buen estado, deberán reubicarse. </a:t>
            </a:r>
          </a:p>
          <a:p>
            <a:endParaRPr lang="es-EC" dirty="0"/>
          </a:p>
          <a:p>
            <a:endParaRPr lang="es-EC" dirty="0"/>
          </a:p>
        </p:txBody>
      </p:sp>
      <p:pic>
        <p:nvPicPr>
          <p:cNvPr id="6"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1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7284" t="87324"/>
          <a:stretch/>
        </p:blipFill>
        <p:spPr>
          <a:xfrm>
            <a:off x="0" y="5877272"/>
            <a:ext cx="9144000" cy="980728"/>
          </a:xfrm>
          <a:prstGeom prst="rect">
            <a:avLst/>
          </a:prstGeom>
        </p:spPr>
      </p:pic>
      <p:graphicFrame>
        <p:nvGraphicFramePr>
          <p:cNvPr id="8" name="Diagrama 7"/>
          <p:cNvGraphicFramePr/>
          <p:nvPr>
            <p:extLst>
              <p:ext uri="{D42A27DB-BD31-4B8C-83A1-F6EECF244321}">
                <p14:modId xmlns:p14="http://schemas.microsoft.com/office/powerpoint/2010/main" val="334063775"/>
              </p:ext>
            </p:extLst>
          </p:nvPr>
        </p:nvGraphicFramePr>
        <p:xfrm>
          <a:off x="-1188640" y="-171399"/>
          <a:ext cx="11593288" cy="7272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959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dirty="0" smtClean="0"/>
              <a:t>CONCLUSIONES</a:t>
            </a:r>
            <a:endParaRPr lang="es-EC" dirty="0"/>
          </a:p>
        </p:txBody>
      </p:sp>
      <p:sp>
        <p:nvSpPr>
          <p:cNvPr id="3" name="2 Marcador de contenido"/>
          <p:cNvSpPr>
            <a:spLocks noGrp="1"/>
          </p:cNvSpPr>
          <p:nvPr>
            <p:ph idx="1"/>
          </p:nvPr>
        </p:nvSpPr>
        <p:spPr/>
        <p:txBody>
          <a:bodyPr>
            <a:normAutofit fontScale="77500" lnSpcReduction="20000"/>
          </a:bodyPr>
          <a:lstStyle/>
          <a:p>
            <a:endParaRPr lang="es-EC" dirty="0"/>
          </a:p>
          <a:p>
            <a:r>
              <a:rPr lang="es-EC" dirty="0" smtClean="0"/>
              <a:t>De </a:t>
            </a:r>
            <a:r>
              <a:rPr lang="es-EC" dirty="0"/>
              <a:t>igual forma, las intervenciones de extracción de árboles para la siembra de cenizas debe ser considerando criterios de tala selectiva, de bajo impacto y de conservación de los servicios ambientales de protección del suelo con el fin de mitigar potenciales riesgos de deslizamientos o m</a:t>
            </a:r>
            <a:r>
              <a:rPr lang="es-EC" dirty="0" smtClean="0"/>
              <a:t>ovimientos </a:t>
            </a:r>
            <a:r>
              <a:rPr lang="es-EC" dirty="0"/>
              <a:t>en masa. En este sentido, el informe técnico de la Dirección Metropolitana de Riesgos, es fundamental. </a:t>
            </a:r>
          </a:p>
          <a:p>
            <a:endParaRPr lang="es-EC" dirty="0"/>
          </a:p>
          <a:p>
            <a:r>
              <a:rPr lang="es-EC" dirty="0" smtClean="0"/>
              <a:t>Al </a:t>
            </a:r>
            <a:r>
              <a:rPr lang="es-EC" dirty="0"/>
              <a:t>estar el proyecto ubicado dentro del Bosque Protector Flanco Oriental del Pichincha, es necesaria la autorización de la Dirección Provincial de Pichincha del MAE para la realización del proyecto. </a:t>
            </a:r>
          </a:p>
          <a:p>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3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C" sz="1800" b="1" dirty="0" smtClean="0"/>
              <a:t>UBICACIÓN GEOGRÁFICA DEL PREDIO  </a:t>
            </a:r>
            <a:r>
              <a:rPr lang="es-EC" sz="1800" b="1" dirty="0"/>
              <a:t>No. 5785206 </a:t>
            </a:r>
            <a:r>
              <a:rPr lang="es-EC" sz="1800" b="1" dirty="0" smtClean="0"/>
              <a:t>(LÍNEA AMARILLA) </a:t>
            </a:r>
            <a:br>
              <a:rPr lang="es-EC" sz="1800" b="1" dirty="0" smtClean="0"/>
            </a:br>
            <a:r>
              <a:rPr lang="es-EC" sz="1800" b="1" dirty="0" smtClean="0"/>
              <a:t>Y SU RELACIÓN CON EL AIER PICHINCHA ATACAZO (LÍNEA ROJA)</a:t>
            </a:r>
            <a:endParaRPr lang="es-EC" sz="18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5962" y="1600200"/>
            <a:ext cx="769207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0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INFORMACIÓN GENERAL</a:t>
            </a:r>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741489072"/>
              </p:ext>
            </p:extLst>
          </p:nvPr>
        </p:nvGraphicFramePr>
        <p:xfrm>
          <a:off x="457200" y="2377508"/>
          <a:ext cx="8229600" cy="4147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contenido 6"/>
          <p:cNvSpPr>
            <a:spLocks noGrp="1"/>
          </p:cNvSpPr>
          <p:nvPr>
            <p:ph idx="1"/>
          </p:nvPr>
        </p:nvSpPr>
        <p:spPr>
          <a:xfrm>
            <a:off x="607017" y="1234509"/>
            <a:ext cx="7499176" cy="1184995"/>
          </a:xfrm>
        </p:spPr>
        <p:txBody>
          <a:bodyPr>
            <a:normAutofit/>
          </a:bodyPr>
          <a:lstStyle/>
          <a:p>
            <a:pPr marL="0" indent="0" algn="just">
              <a:buNone/>
            </a:pPr>
            <a:r>
              <a:rPr lang="es-EC" dirty="0"/>
              <a:t>De acuerdo al Informe de Regulación Metropolitana (IRM), el predio se </a:t>
            </a:r>
            <a:r>
              <a:rPr lang="es-EC" dirty="0" smtClean="0"/>
              <a:t>ubica en:</a:t>
            </a:r>
            <a:endParaRPr lang="es-EC" dirty="0"/>
          </a:p>
        </p:txBody>
      </p:sp>
    </p:spTree>
    <p:extLst>
      <p:ext uri="{BB962C8B-B14F-4D97-AF65-F5344CB8AC3E}">
        <p14:creationId xmlns:p14="http://schemas.microsoft.com/office/powerpoint/2010/main" val="65632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68596"/>
            <a:ext cx="8229600" cy="1143000"/>
          </a:xfrm>
        </p:spPr>
        <p:txBody>
          <a:bodyPr>
            <a:normAutofit/>
          </a:bodyPr>
          <a:lstStyle/>
          <a:p>
            <a:pPr algn="l"/>
            <a:r>
              <a:rPr lang="es-EC" sz="3200" b="1" dirty="0" smtClean="0"/>
              <a:t>EL PROYECTO </a:t>
            </a:r>
            <a:r>
              <a:rPr lang="es-EC" sz="2000" b="1" dirty="0" smtClean="0"/>
              <a:t>(Tomado del documento: </a:t>
            </a:r>
            <a:br>
              <a:rPr lang="es-EC" sz="2000" b="1" dirty="0" smtClean="0"/>
            </a:br>
            <a:r>
              <a:rPr lang="es-EC" sz="2000" b="1" dirty="0" smtClean="0"/>
              <a:t>Planteamiento del </a:t>
            </a:r>
            <a:r>
              <a:rPr lang="es-EC" sz="2000" b="1" dirty="0" err="1" smtClean="0"/>
              <a:t>Cenizario</a:t>
            </a:r>
            <a:r>
              <a:rPr lang="es-EC" sz="2000" b="1" dirty="0" smtClean="0"/>
              <a:t> </a:t>
            </a:r>
            <a:r>
              <a:rPr lang="es-EC" sz="2000" b="1" dirty="0" err="1" smtClean="0"/>
              <a:t>Urkupamba</a:t>
            </a:r>
            <a:r>
              <a:rPr lang="es-EC" sz="2000" b="1" dirty="0" smtClean="0"/>
              <a:t>, marzo 2019)</a:t>
            </a:r>
            <a:endParaRPr lang="es-EC" sz="2000" b="1" dirty="0"/>
          </a:p>
        </p:txBody>
      </p:sp>
      <p:sp>
        <p:nvSpPr>
          <p:cNvPr id="3" name="2 Marcador de contenido"/>
          <p:cNvSpPr>
            <a:spLocks noGrp="1"/>
          </p:cNvSpPr>
          <p:nvPr>
            <p:ph idx="1"/>
          </p:nvPr>
        </p:nvSpPr>
        <p:spPr>
          <a:xfrm>
            <a:off x="457200" y="1417638"/>
            <a:ext cx="8229600" cy="4525963"/>
          </a:xfrm>
        </p:spPr>
        <p:txBody>
          <a:bodyPr>
            <a:normAutofit lnSpcReduction="10000"/>
          </a:bodyPr>
          <a:lstStyle/>
          <a:p>
            <a:endParaRPr lang="es-EC" dirty="0"/>
          </a:p>
          <a:p>
            <a:r>
              <a:rPr lang="es-EC" dirty="0"/>
              <a:t>El Proyecto: “</a:t>
            </a:r>
            <a:r>
              <a:rPr lang="es-EC" dirty="0" err="1"/>
              <a:t>Cenizario</a:t>
            </a:r>
            <a:r>
              <a:rPr lang="es-EC" dirty="0"/>
              <a:t> </a:t>
            </a:r>
            <a:r>
              <a:rPr lang="es-EC" dirty="0" err="1"/>
              <a:t>Urkupamba</a:t>
            </a:r>
            <a:r>
              <a:rPr lang="es-EC" dirty="0"/>
              <a:t>” </a:t>
            </a:r>
            <a:r>
              <a:rPr lang="es-EC" dirty="0" smtClean="0"/>
              <a:t>fue presentado a la Secretaría de Ambiente en reunión de marzo del 2019) </a:t>
            </a:r>
            <a:endParaRPr lang="es-EC" dirty="0"/>
          </a:p>
          <a:p>
            <a:r>
              <a:rPr lang="es-EC" dirty="0"/>
              <a:t>Este emprendimiento pretende brindar un nuevo equipamiento de servicios funerarios en la ciudad con influencia metropolitana (EFM), totalmente mimetizado con la naturaleza, la vegetación y el paisaje </a:t>
            </a:r>
            <a:r>
              <a:rPr lang="es-EC" dirty="0" smtClean="0"/>
              <a:t>natural.</a:t>
            </a:r>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7284" t="87324"/>
          <a:stretch/>
        </p:blipFill>
        <p:spPr>
          <a:xfrm>
            <a:off x="0" y="5877272"/>
            <a:ext cx="9144000" cy="980728"/>
          </a:xfrm>
          <a:prstGeom prst="rect">
            <a:avLst/>
          </a:prstGeom>
        </p:spPr>
      </p:pic>
    </p:spTree>
    <p:extLst>
      <p:ext uri="{BB962C8B-B14F-4D97-AF65-F5344CB8AC3E}">
        <p14:creationId xmlns:p14="http://schemas.microsoft.com/office/powerpoint/2010/main" val="655335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2800" b="1" dirty="0" smtClean="0"/>
              <a:t>IMPLANTACIÓN DEL PROYECTO PARTE BAJA</a:t>
            </a:r>
            <a:endParaRPr lang="es-EC" sz="28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5962" y="1600200"/>
            <a:ext cx="769207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4572000" y="2348880"/>
            <a:ext cx="1368152" cy="1800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6228184" y="3248980"/>
            <a:ext cx="1944216" cy="646331"/>
          </a:xfrm>
          <a:prstGeom prst="rect">
            <a:avLst/>
          </a:prstGeom>
          <a:noFill/>
        </p:spPr>
        <p:txBody>
          <a:bodyPr wrap="square" rtlCol="0">
            <a:spAutoFit/>
          </a:bodyPr>
          <a:lstStyle/>
          <a:p>
            <a:r>
              <a:rPr lang="es-EC" dirty="0" smtClean="0">
                <a:solidFill>
                  <a:schemeClr val="bg1"/>
                </a:solidFill>
              </a:rPr>
              <a:t>Columbarios 1era etapa</a:t>
            </a:r>
            <a:endParaRPr lang="es-EC" dirty="0">
              <a:solidFill>
                <a:schemeClr val="bg1"/>
              </a:solidFill>
            </a:endParaRPr>
          </a:p>
        </p:txBody>
      </p:sp>
      <p:sp>
        <p:nvSpPr>
          <p:cNvPr id="6" name="5 Elipse"/>
          <p:cNvSpPr/>
          <p:nvPr/>
        </p:nvSpPr>
        <p:spPr>
          <a:xfrm>
            <a:off x="2987824" y="3068960"/>
            <a:ext cx="1944216" cy="194421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1043608" y="4613965"/>
            <a:ext cx="2736304" cy="369332"/>
          </a:xfrm>
          <a:prstGeom prst="rect">
            <a:avLst/>
          </a:prstGeom>
          <a:noFill/>
        </p:spPr>
        <p:txBody>
          <a:bodyPr wrap="square" rtlCol="0">
            <a:spAutoFit/>
          </a:bodyPr>
          <a:lstStyle/>
          <a:p>
            <a:r>
              <a:rPr lang="es-EC" dirty="0" smtClean="0">
                <a:solidFill>
                  <a:schemeClr val="bg1"/>
                </a:solidFill>
              </a:rPr>
              <a:t>Edificación principal</a:t>
            </a:r>
            <a:endParaRPr lang="es-EC" dirty="0">
              <a:solidFill>
                <a:schemeClr val="bg1"/>
              </a:solidFill>
            </a:endParaRPr>
          </a:p>
        </p:txBody>
      </p:sp>
      <p:pic>
        <p:nvPicPr>
          <p:cNvPr id="9"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16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2800" b="1" dirty="0" smtClean="0"/>
              <a:t>IMPLANTACIÓN DEL PROYECTO PARTE ALTA</a:t>
            </a:r>
            <a:endParaRPr lang="es-EC" sz="2800" b="1" dirty="0"/>
          </a:p>
        </p:txBody>
      </p:sp>
      <p:pic>
        <p:nvPicPr>
          <p:cNvPr id="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5962" y="1600200"/>
            <a:ext cx="769207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Elipse"/>
          <p:cNvSpPr/>
          <p:nvPr/>
        </p:nvSpPr>
        <p:spPr>
          <a:xfrm>
            <a:off x="2267744" y="2996952"/>
            <a:ext cx="1440160" cy="16561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827584" y="2420888"/>
            <a:ext cx="2952328" cy="369332"/>
          </a:xfrm>
          <a:prstGeom prst="rect">
            <a:avLst/>
          </a:prstGeom>
          <a:noFill/>
        </p:spPr>
        <p:txBody>
          <a:bodyPr wrap="square" rtlCol="0">
            <a:spAutoFit/>
          </a:bodyPr>
          <a:lstStyle/>
          <a:p>
            <a:r>
              <a:rPr lang="es-EC" dirty="0" smtClean="0">
                <a:solidFill>
                  <a:schemeClr val="bg1"/>
                </a:solidFill>
              </a:rPr>
              <a:t>Columbarios segunda etapa</a:t>
            </a:r>
            <a:endParaRPr lang="es-EC" dirty="0">
              <a:solidFill>
                <a:schemeClr val="bg1"/>
              </a:solidFill>
            </a:endParaRPr>
          </a:p>
        </p:txBody>
      </p:sp>
      <p:pic>
        <p:nvPicPr>
          <p:cNvPr id="10"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312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2071"/>
            <a:ext cx="8229600" cy="1282154"/>
          </a:xfrm>
        </p:spPr>
        <p:txBody>
          <a:bodyPr>
            <a:normAutofit fontScale="90000"/>
          </a:bodyPr>
          <a:lstStyle/>
          <a:p>
            <a:pPr algn="l"/>
            <a:r>
              <a:rPr lang="es-EC" dirty="0" smtClean="0"/>
              <a:t/>
            </a:r>
            <a:br>
              <a:rPr lang="es-EC" dirty="0" smtClean="0"/>
            </a:br>
            <a:r>
              <a:rPr lang="es-EC" b="1" dirty="0" smtClean="0"/>
              <a:t>COMPONENTES PRINCIPALES</a:t>
            </a:r>
            <a:br>
              <a:rPr lang="es-EC" b="1" dirty="0" smtClean="0"/>
            </a:br>
            <a:r>
              <a:rPr lang="es-EC" sz="2700" b="1" dirty="0"/>
              <a:t>(</a:t>
            </a:r>
            <a:r>
              <a:rPr lang="es-EC" sz="2700" b="1" dirty="0" smtClean="0"/>
              <a:t>Esta información se refiere a lo presentado a la SA por el proponente en el 2019)</a:t>
            </a:r>
            <a:r>
              <a:rPr lang="es-EC" b="1" dirty="0" smtClean="0"/>
              <a:t/>
            </a:r>
            <a:br>
              <a:rPr lang="es-EC" b="1" dirty="0" smtClean="0"/>
            </a:br>
            <a:endParaRPr lang="es-EC" b="1" dirty="0"/>
          </a:p>
        </p:txBody>
      </p:sp>
      <p:sp>
        <p:nvSpPr>
          <p:cNvPr id="3" name="2 Marcador de contenido"/>
          <p:cNvSpPr>
            <a:spLocks noGrp="1"/>
          </p:cNvSpPr>
          <p:nvPr>
            <p:ph idx="1"/>
          </p:nvPr>
        </p:nvSpPr>
        <p:spPr>
          <a:xfrm>
            <a:off x="457200" y="2035119"/>
            <a:ext cx="8229600" cy="3842153"/>
          </a:xfrm>
        </p:spPr>
        <p:txBody>
          <a:bodyPr>
            <a:normAutofit lnSpcReduction="10000"/>
          </a:bodyPr>
          <a:lstStyle/>
          <a:p>
            <a:pPr marL="0" indent="0">
              <a:buNone/>
            </a:pPr>
            <a:r>
              <a:rPr lang="es-EC" sz="2800" dirty="0" smtClean="0"/>
              <a:t>Edificación </a:t>
            </a:r>
            <a:r>
              <a:rPr lang="es-EC" sz="2800" dirty="0"/>
              <a:t>principal</a:t>
            </a:r>
            <a:r>
              <a:rPr lang="es-EC" sz="2800" dirty="0" smtClean="0"/>
              <a:t>: Será </a:t>
            </a:r>
            <a:r>
              <a:rPr lang="es-EC" sz="2800" dirty="0"/>
              <a:t>implantada cerca de la calle central en la plataforma natural que se encuentra consolidada; se compone de: </a:t>
            </a:r>
          </a:p>
          <a:p>
            <a:pPr lvl="1"/>
            <a:r>
              <a:rPr lang="es-EC" sz="2400" dirty="0" smtClean="0"/>
              <a:t>Construcción </a:t>
            </a:r>
            <a:r>
              <a:rPr lang="es-EC" sz="2400" dirty="0"/>
              <a:t>principal de 3000 m² (salas de velación, administración, capilla, cafetería, columbarios internos y servicios especiales) </a:t>
            </a:r>
          </a:p>
          <a:p>
            <a:pPr lvl="1"/>
            <a:r>
              <a:rPr lang="es-EC" sz="2400" dirty="0" smtClean="0"/>
              <a:t>Plaza </a:t>
            </a:r>
            <a:r>
              <a:rPr lang="es-EC" sz="2400" dirty="0"/>
              <a:t>de 990 m² </a:t>
            </a:r>
          </a:p>
          <a:p>
            <a:pPr lvl="1"/>
            <a:r>
              <a:rPr lang="es-EC" sz="2400" dirty="0" smtClean="0"/>
              <a:t>Estacionamientos </a:t>
            </a:r>
            <a:r>
              <a:rPr lang="es-EC" sz="2400" dirty="0"/>
              <a:t>(aprox. 6000 m²) </a:t>
            </a:r>
          </a:p>
          <a:p>
            <a:pPr lvl="1"/>
            <a:r>
              <a:rPr lang="es-EC" sz="2400" dirty="0" smtClean="0"/>
              <a:t>9990 </a:t>
            </a:r>
            <a:r>
              <a:rPr lang="es-EC" sz="2400" dirty="0"/>
              <a:t>m² total </a:t>
            </a:r>
          </a:p>
          <a:p>
            <a:endParaRPr lang="es-EC" dirty="0"/>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7284" t="87324"/>
          <a:stretch/>
        </p:blipFill>
        <p:spPr>
          <a:xfrm>
            <a:off x="0" y="5877272"/>
            <a:ext cx="9144000" cy="980728"/>
          </a:xfrm>
          <a:prstGeom prst="rect">
            <a:avLst/>
          </a:prstGeom>
        </p:spPr>
      </p:pic>
    </p:spTree>
    <p:extLst>
      <p:ext uri="{BB962C8B-B14F-4D97-AF65-F5344CB8AC3E}">
        <p14:creationId xmlns:p14="http://schemas.microsoft.com/office/powerpoint/2010/main" val="3822686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4302"/>
            <a:ext cx="8229600" cy="1282154"/>
          </a:xfrm>
        </p:spPr>
        <p:txBody>
          <a:bodyPr>
            <a:normAutofit fontScale="90000"/>
          </a:bodyPr>
          <a:lstStyle/>
          <a:p>
            <a:pPr algn="l"/>
            <a:r>
              <a:rPr lang="es-EC" dirty="0" smtClean="0"/>
              <a:t/>
            </a:r>
            <a:br>
              <a:rPr lang="es-EC" dirty="0" smtClean="0"/>
            </a:br>
            <a:r>
              <a:rPr lang="es-EC" dirty="0" smtClean="0"/>
              <a:t>COMPONENTES PRINCIPALES</a:t>
            </a:r>
            <a:br>
              <a:rPr lang="es-EC" dirty="0" smtClean="0"/>
            </a:br>
            <a:r>
              <a:rPr lang="es-EC" sz="2700" dirty="0"/>
              <a:t>(</a:t>
            </a:r>
            <a:r>
              <a:rPr lang="es-EC" sz="2700" dirty="0" smtClean="0"/>
              <a:t>Esta información se refiere a lo presentado a la SA por el proponente en el 2019)</a:t>
            </a:r>
            <a:r>
              <a:rPr lang="es-EC" dirty="0" smtClean="0"/>
              <a:t/>
            </a:r>
            <a:br>
              <a:rPr lang="es-EC" dirty="0" smtClean="0"/>
            </a:br>
            <a:endParaRPr lang="es-EC" dirty="0"/>
          </a:p>
        </p:txBody>
      </p:sp>
      <p:sp>
        <p:nvSpPr>
          <p:cNvPr id="3" name="2 Marcador de contenido"/>
          <p:cNvSpPr>
            <a:spLocks noGrp="1"/>
          </p:cNvSpPr>
          <p:nvPr>
            <p:ph idx="1"/>
          </p:nvPr>
        </p:nvSpPr>
        <p:spPr>
          <a:xfrm>
            <a:off x="466936" y="1556792"/>
            <a:ext cx="8229600" cy="4569371"/>
          </a:xfrm>
        </p:spPr>
        <p:txBody>
          <a:bodyPr>
            <a:normAutofit fontScale="92500"/>
          </a:bodyPr>
          <a:lstStyle/>
          <a:p>
            <a:endParaRPr lang="es-EC" dirty="0"/>
          </a:p>
          <a:p>
            <a:pPr marL="0" indent="0">
              <a:buNone/>
            </a:pPr>
            <a:r>
              <a:rPr lang="es-EC" dirty="0"/>
              <a:t>Columbarios: </a:t>
            </a:r>
          </a:p>
          <a:p>
            <a:r>
              <a:rPr lang="es-EC" dirty="0"/>
              <a:t>Espacios donde se deposita las urnas con las cenizas de los restos de los cadáveres </a:t>
            </a:r>
            <a:r>
              <a:rPr lang="es-EC" dirty="0" smtClean="0"/>
              <a:t>cremados</a:t>
            </a:r>
            <a:r>
              <a:rPr lang="es-EC" dirty="0"/>
              <a:t>; las dimensiones son de 0.40 * 0.40 * 0.60 m de profundidad. En una primera etapa cubre un área aproximada de 4000 </a:t>
            </a:r>
            <a:r>
              <a:rPr lang="es-EC" dirty="0" smtClean="0"/>
              <a:t>m². </a:t>
            </a:r>
            <a:r>
              <a:rPr lang="es-EC" dirty="0"/>
              <a:t>En una segunda etapa cubre un área aproximada de 9800 m² incluyendo parqueaderos </a:t>
            </a:r>
          </a:p>
        </p:txBody>
      </p:sp>
      <p:pic>
        <p:nvPicPr>
          <p:cNvPr id="4"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482" y="7937"/>
            <a:ext cx="1891422" cy="98826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7284" t="87324"/>
          <a:stretch/>
        </p:blipFill>
        <p:spPr>
          <a:xfrm>
            <a:off x="0" y="5877272"/>
            <a:ext cx="9144000" cy="980728"/>
          </a:xfrm>
          <a:prstGeom prst="rect">
            <a:avLst/>
          </a:prstGeom>
        </p:spPr>
      </p:pic>
    </p:spTree>
    <p:extLst>
      <p:ext uri="{BB962C8B-B14F-4D97-AF65-F5344CB8AC3E}">
        <p14:creationId xmlns:p14="http://schemas.microsoft.com/office/powerpoint/2010/main" val="30672516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1560</Words>
  <Application>Microsoft Office PowerPoint</Application>
  <PresentationFormat>Presentación en pantalla (4:3)</PresentationFormat>
  <Paragraphs>95</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Calibri</vt:lpstr>
      <vt:lpstr>Tema de Office</vt:lpstr>
      <vt:lpstr>INFORME TÉCNICO </vt:lpstr>
      <vt:lpstr>Presentación de PowerPoint</vt:lpstr>
      <vt:lpstr>UBICACIÓN GEOGRÁFICA DEL PREDIO  No. 5785206 (LÍNEA AMARILLA)  Y SU RELACIÓN CON EL AIER PICHINCHA ATACAZO (LÍNEA ROJA)</vt:lpstr>
      <vt:lpstr>INFORMACIÓN GENERAL</vt:lpstr>
      <vt:lpstr>EL PROYECTO (Tomado del documento:  Planteamiento del Cenizario Urkupamba, marzo 2019)</vt:lpstr>
      <vt:lpstr>IMPLANTACIÓN DEL PROYECTO PARTE BAJA</vt:lpstr>
      <vt:lpstr>IMPLANTACIÓN DEL PROYECTO PARTE ALTA</vt:lpstr>
      <vt:lpstr> COMPONENTES PRINCIPALES (Esta información se refiere a lo presentado a la SA por el proponente en el 2019) </vt:lpstr>
      <vt:lpstr> COMPONENTES PRINCIPALES (Esta información se refiere a lo presentado a la SA por el proponente en el 2019) </vt:lpstr>
      <vt:lpstr> COMPONENTES PRINCIPALES (Esta información se refiere a lo presentado a la SA por el proponente en el 2019) </vt:lpstr>
      <vt:lpstr>TEMAS ANALIZADOS POR LA DPN-SA</vt:lpstr>
      <vt:lpstr>PUOS 2018 en el predio analizado</vt:lpstr>
      <vt:lpstr>TEMAS ANALIZADOS POR LA DPN-SA</vt:lpstr>
      <vt:lpstr>TEMAS ANALIZADOS POR LA DPN-SA</vt:lpstr>
      <vt:lpstr>VIABILIDAD DEL PROYECTO</vt:lpstr>
      <vt:lpstr>VIABILIDAD DEL PROYECTO</vt:lpstr>
      <vt:lpstr>VIABILIDAD DEL PROYECTO</vt:lpstr>
      <vt:lpstr>Viabilidad del proyecto</vt:lpstr>
      <vt:lpstr>CONCLUSIONES</vt:lpstr>
      <vt:lpstr>CONCLUSIONES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TÉCNICO</dc:title>
  <dc:creator>Gustavo Alejandro Mosquera Narvaez</dc:creator>
  <cp:lastModifiedBy>KARLITA SALAS</cp:lastModifiedBy>
  <cp:revision>15</cp:revision>
  <dcterms:created xsi:type="dcterms:W3CDTF">2021-01-20T19:51:41Z</dcterms:created>
  <dcterms:modified xsi:type="dcterms:W3CDTF">2021-01-20T23:48:55Z</dcterms:modified>
</cp:coreProperties>
</file>