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86" r:id="rId2"/>
    <p:sldId id="287" r:id="rId3"/>
    <p:sldId id="333" r:id="rId4"/>
    <p:sldId id="285" r:id="rId5"/>
    <p:sldId id="303" r:id="rId6"/>
    <p:sldId id="257" r:id="rId7"/>
    <p:sldId id="313" r:id="rId8"/>
    <p:sldId id="312" r:id="rId9"/>
    <p:sldId id="314" r:id="rId10"/>
    <p:sldId id="293" r:id="rId11"/>
    <p:sldId id="318" r:id="rId12"/>
    <p:sldId id="315" r:id="rId13"/>
    <p:sldId id="316" r:id="rId14"/>
    <p:sldId id="334" r:id="rId15"/>
    <p:sldId id="259" r:id="rId16"/>
  </p:sldIdLst>
  <p:sldSz cx="12192000" cy="6858000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4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BE3A7EA-E926-4B9D-B6C3-124AC2B4BCB1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DF7C9BB-D9AA-4E9E-8470-41F8D03F59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384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502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82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63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518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078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580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616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023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86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84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978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CB76-92C0-4069-B25E-F11925053E3B}" type="datetimeFigureOut">
              <a:rPr lang="es-EC" smtClean="0"/>
              <a:t>27/07/2022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8EB7-0C87-4015-9C0A-4A8540DB667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940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-25400"/>
            <a:ext cx="12237156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19149"/>
              </p:ext>
            </p:extLst>
          </p:nvPr>
        </p:nvGraphicFramePr>
        <p:xfrm>
          <a:off x="1468582" y="1436912"/>
          <a:ext cx="9254836" cy="4721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1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</a:t>
                      </a:r>
                      <a:r>
                        <a:rPr lang="es-MX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Tercero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5908">
                <a:tc>
                  <a:txBody>
                    <a:bodyPr/>
                    <a:lstStyle/>
                    <a:p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dirty="0"/>
                        <a:t>DE LA PREVENCIÓN, RESPUESTA DE INCENDIOS FORESTALES Y USO DEL FUEGO </a:t>
                      </a:r>
                      <a:r>
                        <a:rPr lang="es-ES_trad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</a:t>
                      </a:r>
                      <a:r>
                        <a:rPr lang="es-ES_tradnl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prevención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Alerta</a:t>
                      </a:r>
                      <a:r>
                        <a:rPr lang="es-ES_tradnl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temprana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Reducción</a:t>
                      </a:r>
                      <a:r>
                        <a:rPr lang="es-ES_tradnl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incendios de interfaz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Propietarios de predios en áreas susceptibles a incendios forestales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Brigada Comunitaria de Gestión de Riesgos 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 preventiva en manejo integral del fuego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Campañas de prevención de incendios forestales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 y vigilancia en áreas susceptibles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Autorización del uso del Fuego.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Prohibición del uso del fuego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Respuesta y control de incendios forestales.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Apoyos adicionales para la respuesta y control.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técnicos y económicos de las acciones de respuesta.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1B118A24-2735-8F28-DA1E-46147B5F4803}"/>
              </a:ext>
            </a:extLst>
          </p:cNvPr>
          <p:cNvSpPr txBox="1">
            <a:spLocks/>
          </p:cNvSpPr>
          <p:nvPr/>
        </p:nvSpPr>
        <p:spPr>
          <a:xfrm>
            <a:off x="552938" y="833395"/>
            <a:ext cx="75736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/>
          </a:p>
        </p:txBody>
      </p:sp>
      <p:sp>
        <p:nvSpPr>
          <p:cNvPr id="3" name="Rectángulo 2"/>
          <p:cNvSpPr/>
          <p:nvPr/>
        </p:nvSpPr>
        <p:spPr>
          <a:xfrm>
            <a:off x="2004764" y="489715"/>
            <a:ext cx="450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Estructura y contenido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48526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62013"/>
              </p:ext>
            </p:extLst>
          </p:nvPr>
        </p:nvGraphicFramePr>
        <p:xfrm>
          <a:off x="1481085" y="1662001"/>
          <a:ext cx="9097058" cy="178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5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</a:t>
                      </a:r>
                      <a:r>
                        <a:rPr lang="es-MX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Cuarto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257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DE LA RESTAURACIÓN DE ÁREAS AFECTADAS POR INCENDIOS</a:t>
                      </a:r>
                      <a:r>
                        <a:rPr lang="es-MX" baseline="0" dirty="0"/>
                        <a:t> FORESTALES.</a:t>
                      </a:r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C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Impacto y valoración del daño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Restauración de áreas afectadas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Monitoreo de los procesos de restauración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38224"/>
              </p:ext>
            </p:extLst>
          </p:nvPr>
        </p:nvGraphicFramePr>
        <p:xfrm>
          <a:off x="1481085" y="3802864"/>
          <a:ext cx="9097058" cy="178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5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</a:t>
                      </a:r>
                      <a:r>
                        <a:rPr lang="es-MX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Quinto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257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  <a:p>
                      <a:pPr algn="ctr"/>
                      <a:r>
                        <a:rPr lang="es-MX" dirty="0"/>
                        <a:t>INCENTIVOS PARA LA PREVENCIÓN.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C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Incentivos para la prevención de incendios forestales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Acciones de prevención de incendios forestales sujetas a incentivos.</a:t>
                      </a:r>
                      <a:endParaRPr lang="es-ES_tradn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819541" y="462097"/>
            <a:ext cx="450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Estructura y contenido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47403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93252"/>
              </p:ext>
            </p:extLst>
          </p:nvPr>
        </p:nvGraphicFramePr>
        <p:xfrm>
          <a:off x="2135036" y="2227604"/>
          <a:ext cx="8109262" cy="1476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0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 Sexto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913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 LAS ESTADÍSTICAS DE INCENDIOS FORESTALES.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Estadísticas de incendios forestales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C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Generación de un sistema de seguimiento y monitoreo</a:t>
                      </a:r>
                      <a:r>
                        <a:rPr lang="es-ES_tradnl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6A8B67B5-9D96-18F9-E761-4FD5F383DD5E}"/>
              </a:ext>
            </a:extLst>
          </p:cNvPr>
          <p:cNvSpPr txBox="1">
            <a:spLocks/>
          </p:cNvSpPr>
          <p:nvPr/>
        </p:nvSpPr>
        <p:spPr>
          <a:xfrm>
            <a:off x="513750" y="650515"/>
            <a:ext cx="75736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Estructura y contenido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graphicFrame>
        <p:nvGraphicFramePr>
          <p:cNvPr id="8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90171"/>
              </p:ext>
            </p:extLst>
          </p:nvPr>
        </p:nvGraphicFramePr>
        <p:xfrm>
          <a:off x="2129247" y="4137756"/>
          <a:ext cx="8109262" cy="1476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0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 Séptimo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913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</a:t>
                      </a:r>
                      <a:r>
                        <a:rPr lang="es-MX" baseline="0" dirty="0"/>
                        <a:t> LAS INFRACCIONES Y SANCIONES</a:t>
                      </a:r>
                      <a:endParaRPr lang="es-MX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dk1"/>
                          </a:solidFill>
                        </a:rPr>
                        <a:t>Infracciones.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dk1"/>
                          </a:solidFill>
                        </a:rPr>
                        <a:t>Sanciones.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dk1"/>
                          </a:solidFill>
                        </a:rPr>
                        <a:t>Juzgamiento.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84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72" y="0"/>
            <a:ext cx="12192000" cy="6856286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59630"/>
              </p:ext>
            </p:extLst>
          </p:nvPr>
        </p:nvGraphicFramePr>
        <p:xfrm>
          <a:off x="1331979" y="2079836"/>
          <a:ext cx="9372098" cy="2509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1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8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SUBSECCIÓN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753">
                <a:tc rowSpan="2">
                  <a:txBody>
                    <a:bodyPr/>
                    <a:lstStyle/>
                    <a:p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DISPOSICIONES GENERALES.</a:t>
                      </a:r>
                      <a:endParaRPr lang="es-EC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autoridad ambiental distrital generará la Estrategia Metropolitana de Manejo Integral del Fuego.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634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autoridad ambiental distrital, </a:t>
                      </a:r>
                      <a:r>
                        <a:rPr lang="es-EC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autoridad responsable de la seguridad y gobernabilidad y el asesoramiento del Cuerpo de Bomberos, deberá contar con un sistema de alerta temprana para la prevención de incendios forestales.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F6B8A233-217C-D963-0CC3-25C6E05FFB83}"/>
              </a:ext>
            </a:extLst>
          </p:cNvPr>
          <p:cNvSpPr txBox="1">
            <a:spLocks/>
          </p:cNvSpPr>
          <p:nvPr/>
        </p:nvSpPr>
        <p:spPr>
          <a:xfrm>
            <a:off x="552938" y="836023"/>
            <a:ext cx="7573649" cy="1140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Estructura y contenido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17289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72" y="0"/>
            <a:ext cx="12192000" cy="6856286"/>
          </a:xfrm>
          <a:prstGeom prst="rect">
            <a:avLst/>
          </a:prstGeom>
        </p:spPr>
      </p:pic>
      <p:pic>
        <p:nvPicPr>
          <p:cNvPr id="2050" name="Picture 2" descr="C:\Users\Diego\Downloads\WhatsApp Image 2022-07-19 at 10.44.13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11" y="112109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ego\Downloads\WhatsApp Image 2022-06-07 at 12.25.25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99" y="1121091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ego\Downloads\WhatsApp Image 2022-07-05 at 10.01.02 A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99" y="342174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ego\Downloads\WhatsApp Image 2022-07-12 at 10.07.21 A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11" y="342174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0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7" y="-6575"/>
            <a:ext cx="12195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507673"/>
            <a:ext cx="8686800" cy="203661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PROYECTO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s-EC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ORDENANZA METROPOLITANA PARA EL MANEJO INTEGRAL DEL FUEGO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316801"/>
            <a:ext cx="7315200" cy="329278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Julio 2022 </a:t>
            </a:r>
          </a:p>
        </p:txBody>
      </p:sp>
    </p:spTree>
    <p:extLst>
      <p:ext uri="{BB962C8B-B14F-4D97-AF65-F5344CB8AC3E}">
        <p14:creationId xmlns:p14="http://schemas.microsoft.com/office/powerpoint/2010/main" val="12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Mesa Técnica</a:t>
            </a:r>
            <a:endParaRPr lang="es-EC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234" y="1877877"/>
            <a:ext cx="5801784" cy="4351338"/>
          </a:xfrm>
          <a:prstGeom prst="rect">
            <a:avLst/>
          </a:prstGeom>
        </p:spPr>
      </p:pic>
      <p:pic>
        <p:nvPicPr>
          <p:cNvPr id="9" name="Imagen 5">
            <a:extLst>
              <a:ext uri="{FF2B5EF4-FFF2-40B4-BE49-F238E27FC236}">
                <a16:creationId xmlns:a16="http://schemas.microsoft.com/office/drawing/2014/main" xmlns="" id="{A783D527-A579-48A2-A869-060828190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96" t="86995" r="12671" b="3803"/>
          <a:stretch/>
        </p:blipFill>
        <p:spPr>
          <a:xfrm>
            <a:off x="8278642" y="229805"/>
            <a:ext cx="2142616" cy="1080000"/>
          </a:xfrm>
          <a:prstGeom prst="rect">
            <a:avLst/>
          </a:prstGeom>
        </p:spPr>
      </p:pic>
      <p:pic>
        <p:nvPicPr>
          <p:cNvPr id="10" name="Picture 4" descr="C:\Users\Diego\Desktop\logo-bomber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70" y="1298287"/>
            <a:ext cx="241266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SISDOC EP EMSEGUR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C:\Users\Diego\Downloads\WhatsApp Image 2022-07-26 at 8.28.48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362" y="2127707"/>
            <a:ext cx="2022609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ego\Downloads\WhatsApp Image 2022-07-26 at 8.28.48 PM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97" y="3256151"/>
            <a:ext cx="1944000" cy="9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iego\Downloads\WhatsApp Image 2022-07-26 at 8.28.48 PM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95" y="4568376"/>
            <a:ext cx="2014425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017261" y="5208264"/>
            <a:ext cx="3683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PROCURADURÍA </a:t>
            </a:r>
            <a:endParaRPr lang="es-EC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74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026429D-B347-416F-9193-5B093E1B6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" y="26307"/>
            <a:ext cx="12192000" cy="685628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6582" y="1648691"/>
            <a:ext cx="4118923" cy="4030936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s-EC" sz="5400" b="1" dirty="0">
                <a:solidFill>
                  <a:schemeClr val="accent6">
                    <a:lumMod val="75000"/>
                  </a:schemeClr>
                </a:solidFill>
              </a:rPr>
              <a:t>PERDEMOS EL PATRIMONIO NATURAL…</a:t>
            </a:r>
            <a:r>
              <a:rPr lang="es-EC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es-EC" sz="4000" b="1" dirty="0">
                <a:solidFill>
                  <a:schemeClr val="accent6">
                    <a:lumMod val="75000"/>
                  </a:schemeClr>
                </a:solidFill>
              </a:rPr>
              <a:t>Los</a:t>
            </a:r>
            <a:r>
              <a:rPr lang="" sz="4000" b="1" dirty="0">
                <a:solidFill>
                  <a:schemeClr val="accent6">
                    <a:lumMod val="75000"/>
                  </a:schemeClr>
                </a:solidFill>
              </a:rPr>
              <a:t> incendios forestales, </a:t>
            </a:r>
            <a:r>
              <a:rPr lang="" sz="4000" dirty="0">
                <a:solidFill>
                  <a:schemeClr val="accent6">
                    <a:lumMod val="75000"/>
                  </a:schemeClr>
                </a:solidFill>
              </a:rPr>
              <a:t>son una de las principales causas</a:t>
            </a:r>
            <a:r>
              <a:rPr lang="" sz="40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s-EC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" sz="4000" dirty="0">
                <a:solidFill>
                  <a:schemeClr val="accent6">
                    <a:lumMod val="75000"/>
                  </a:schemeClr>
                </a:solidFill>
              </a:rPr>
              <a:t>lo que afecta al</a:t>
            </a:r>
            <a:r>
              <a:rPr lang="es-EC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40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bienestar</a:t>
            </a:r>
            <a:r>
              <a:rPr lang="es-EC" sz="4000" dirty="0">
                <a:solidFill>
                  <a:schemeClr val="accent6">
                    <a:lumMod val="75000"/>
                  </a:schemeClr>
                </a:solidFill>
              </a:rPr>
              <a:t> de la población y del resto de formas de vida. </a:t>
            </a:r>
          </a:p>
        </p:txBody>
      </p:sp>
      <p:pic>
        <p:nvPicPr>
          <p:cNvPr id="7" name="Picture 2" descr="H:\PPT-CHARLAS-INCENDIOS-2020\EObS9a3WoAAq0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000" y="3514678"/>
            <a:ext cx="322866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8"/>
          <a:stretch>
            <a:fillRect/>
          </a:stretch>
        </p:blipFill>
        <p:spPr bwMode="auto">
          <a:xfrm>
            <a:off x="8543117" y="365140"/>
            <a:ext cx="330698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29" y="3227248"/>
            <a:ext cx="2820914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ncendio forestal en Otavalo fue controlado, afectó más de 120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08" y="161573"/>
            <a:ext cx="286434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4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40"/>
            <a:ext cx="12192000" cy="6856286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C4E678B0-C345-9CB9-FE60-0DA9EC860950}"/>
              </a:ext>
            </a:extLst>
          </p:cNvPr>
          <p:cNvSpPr txBox="1">
            <a:spLocks/>
          </p:cNvSpPr>
          <p:nvPr/>
        </p:nvSpPr>
        <p:spPr>
          <a:xfrm>
            <a:off x="1262943" y="54104"/>
            <a:ext cx="9410860" cy="618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>
                <a:latin typeface="+mn-lt"/>
              </a:rPr>
              <a:t>Los incendios forestales  en el DMQ hoy…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4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59467"/>
              </p:ext>
            </p:extLst>
          </p:nvPr>
        </p:nvGraphicFramePr>
        <p:xfrm>
          <a:off x="1395151" y="2363568"/>
          <a:ext cx="5347430" cy="17699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7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2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49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72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7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8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u="none" strike="noStrike" dirty="0">
                          <a:effectLst/>
                        </a:rPr>
                        <a:t>Año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u="none" strike="noStrike" dirty="0">
                          <a:effectLst/>
                        </a:rPr>
                        <a:t>2015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u="none" strike="noStrike" dirty="0">
                          <a:effectLst/>
                        </a:rPr>
                        <a:t>2016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u="none" strike="noStrike" dirty="0">
                          <a:effectLst/>
                        </a:rPr>
                        <a:t>2017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u="none" strike="noStrike" dirty="0">
                          <a:effectLst/>
                        </a:rPr>
                        <a:t>2018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u="none" strike="noStrike" dirty="0">
                          <a:effectLst/>
                        </a:rPr>
                        <a:t>2019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u="none" strike="noStrike" dirty="0">
                          <a:effectLst/>
                        </a:rPr>
                        <a:t>2020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u="none" strike="noStrike" dirty="0">
                          <a:effectLst/>
                        </a:rPr>
                        <a:t>Incendios forestales (ha)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u="none" strike="noStrike" dirty="0">
                          <a:effectLst/>
                        </a:rPr>
                        <a:t>3188</a:t>
                      </a:r>
                      <a:endParaRPr lang="es-EC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u="none" strike="noStrike" dirty="0">
                          <a:effectLst/>
                        </a:rPr>
                        <a:t>97,2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u="none" strike="noStrike" dirty="0">
                          <a:effectLst/>
                        </a:rPr>
                        <a:t>700</a:t>
                      </a:r>
                      <a:endParaRPr lang="es-EC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780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5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1067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2" descr="C:\Users\Diego\Downloads\INCENDIOS-POTENCI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4173" r="7756" b="15201"/>
          <a:stretch/>
        </p:blipFill>
        <p:spPr bwMode="auto">
          <a:xfrm>
            <a:off x="7250152" y="954123"/>
            <a:ext cx="3787695" cy="5211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1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B7FFB26-D5A8-D87F-935B-18F882843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836A5486-EB4B-49D4-88A6-3353FB6F73C0}"/>
              </a:ext>
            </a:extLst>
          </p:cNvPr>
          <p:cNvSpPr txBox="1">
            <a:spLocks/>
          </p:cNvSpPr>
          <p:nvPr/>
        </p:nvSpPr>
        <p:spPr>
          <a:xfrm>
            <a:off x="1057708" y="1883777"/>
            <a:ext cx="5038292" cy="423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1470" marR="45720" indent="-285750" algn="l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FontTx/>
              <a:buChar char="-"/>
              <a:tabLst>
                <a:tab pos="1260475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 partió de una propuesta base, generada por la Secretaría de Ambiente.</a:t>
            </a:r>
          </a:p>
          <a:p>
            <a:pPr marL="331470" marR="45720" indent="-285750" algn="l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FontTx/>
              <a:buChar char="-"/>
              <a:tabLst>
                <a:tab pos="1260475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 desarrollan mesas técnicas de trabajo, con participación de entidades municipales.</a:t>
            </a:r>
          </a:p>
          <a:p>
            <a:pPr marL="331470" marR="45720" indent="-285750" algn="l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FontTx/>
              <a:buChar char="-"/>
              <a:tabLst>
                <a:tab pos="1260475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 consolida la propuesta con instituciones participantes.</a:t>
            </a:r>
          </a:p>
          <a:p>
            <a:pPr marL="331470" marR="45720" indent="-285750" algn="l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FontTx/>
              <a:buChar char="-"/>
              <a:tabLst>
                <a:tab pos="1260475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 socializa, también, con AMC, Dirección Metropolitana Financiera y Dirección Informática, y se pide observaciones y recomendaciones</a:t>
            </a:r>
          </a:p>
          <a:p>
            <a:pPr marL="331470" marR="45720" indent="-285750" algn="l">
              <a:lnSpc>
                <a:spcPct val="115000"/>
              </a:lnSpc>
              <a:spcBef>
                <a:spcPts val="50"/>
              </a:spcBef>
              <a:spcAft>
                <a:spcPts val="1000"/>
              </a:spcAft>
              <a:buFontTx/>
              <a:buChar char="-"/>
              <a:tabLst>
                <a:tab pos="1260475" algn="l"/>
              </a:tabLst>
            </a:pPr>
            <a:r>
              <a:rPr lang="es-EC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 cuenta con una Versión consolidada.</a:t>
            </a:r>
          </a:p>
          <a:p>
            <a:pPr algn="l"/>
            <a:endParaRPr lang="es-EC" dirty="0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xmlns="" id="{39E5F8E3-5515-184C-A948-4C527623BA15}"/>
              </a:ext>
            </a:extLst>
          </p:cNvPr>
          <p:cNvSpPr txBox="1">
            <a:spLocks/>
          </p:cNvSpPr>
          <p:nvPr/>
        </p:nvSpPr>
        <p:spPr>
          <a:xfrm>
            <a:off x="1440872" y="546824"/>
            <a:ext cx="7290563" cy="79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+mn-lt"/>
              </a:rPr>
              <a:t>Proceso</a:t>
            </a:r>
            <a:endParaRPr lang="es-ES" sz="3200" dirty="0">
              <a:latin typeface="+mn-lt"/>
            </a:endParaRPr>
          </a:p>
        </p:txBody>
      </p:sp>
      <p:sp>
        <p:nvSpPr>
          <p:cNvPr id="3" name="AutoShape 2" descr="blob:https://web.whatsapp.com/7f2f493b-e2ad-4857-9481-153bf6eabd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66" y="1883777"/>
            <a:ext cx="5038292" cy="37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201597" y="588968"/>
            <a:ext cx="5127326" cy="618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806856" y="1309463"/>
            <a:ext cx="5289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>
              <a:spcBef>
                <a:spcPts val="50"/>
              </a:spcBef>
              <a:spcAft>
                <a:spcPts val="0"/>
              </a:spcAft>
            </a:pPr>
            <a:r>
              <a:rPr lang="es-EC" sz="200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Establecer un marco regulatorio para el Manejo Integral del Fuego (MIF) en el Distrito Metropolitano de Quito</a:t>
            </a:r>
            <a:endParaRPr lang="es-EC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471604" y="2541326"/>
            <a:ext cx="5127326" cy="618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Fines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806856" y="3298936"/>
            <a:ext cx="5524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00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Proteger el patrimonio natural</a:t>
            </a:r>
            <a:r>
              <a:rPr lang="es-ES_tradnl" sz="2000" dirty="0"/>
              <a:t>.</a:t>
            </a:r>
            <a:endParaRPr lang="es-EC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Conservar la biodiversidad.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Asegurar la dotación de servicios ambientales.</a:t>
            </a:r>
            <a:br>
              <a:rPr lang="es-MX" sz="2000" dirty="0"/>
            </a:br>
            <a:r>
              <a:rPr lang="es-MX" sz="2000" dirty="0"/>
              <a:t>Promover la restauración de ecosistemas afectados por el fuego.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Lograr el equilibrio ecológico del medio urbano natural.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Brindar seguridad a la ciudadanía.</a:t>
            </a:r>
            <a:endParaRPr lang="x-none" sz="2000" dirty="0"/>
          </a:p>
        </p:txBody>
      </p:sp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73" y="958936"/>
            <a:ext cx="468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3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6091" y="1980841"/>
            <a:ext cx="4859999" cy="3240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961323"/>
              </p:ext>
            </p:extLst>
          </p:nvPr>
        </p:nvGraphicFramePr>
        <p:xfrm>
          <a:off x="845909" y="931225"/>
          <a:ext cx="6909857" cy="533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837">
                  <a:extLst>
                    <a:ext uri="{9D8B030D-6E8A-4147-A177-3AD203B41FA5}">
                      <a16:colId xmlns:a16="http://schemas.microsoft.com/office/drawing/2014/main" xmlns="" val="966990071"/>
                    </a:ext>
                  </a:extLst>
                </a:gridCol>
                <a:gridCol w="5120020">
                  <a:extLst>
                    <a:ext uri="{9D8B030D-6E8A-4147-A177-3AD203B41FA5}">
                      <a16:colId xmlns:a16="http://schemas.microsoft.com/office/drawing/2014/main" xmlns="" val="2534682721"/>
                    </a:ext>
                  </a:extLst>
                </a:gridCol>
              </a:tblGrid>
              <a:tr h="422029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Exposición de motivos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070457"/>
                  </a:ext>
                </a:extLst>
              </a:tr>
              <a:tr h="452133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Considerandos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170094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r>
                        <a:rPr lang="es-MX" dirty="0"/>
                        <a:t>Capítulo Primero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Consideraciones Generales (3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734670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r>
                        <a:rPr lang="es-MX" dirty="0"/>
                        <a:t>Capítulo Segundo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 la coordinación y cumplimiento (2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166726"/>
                  </a:ext>
                </a:extLst>
              </a:tr>
              <a:tr h="635297">
                <a:tc>
                  <a:txBody>
                    <a:bodyPr/>
                    <a:lstStyle/>
                    <a:p>
                      <a:r>
                        <a:rPr lang="es-MX" dirty="0"/>
                        <a:t>Capítulo Tercero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 la prevención, Respuesta de incendios forestales y uso del fuego (13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8304536"/>
                  </a:ext>
                </a:extLst>
              </a:tr>
              <a:tr h="635297">
                <a:tc>
                  <a:txBody>
                    <a:bodyPr/>
                    <a:lstStyle/>
                    <a:p>
                      <a:r>
                        <a:rPr lang="es-MX" dirty="0"/>
                        <a:t>Capítulo Cuarto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/>
                        <a:t>(3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649036"/>
                  </a:ext>
                </a:extLst>
              </a:tr>
              <a:tr h="381178">
                <a:tc>
                  <a:txBody>
                    <a:bodyPr/>
                    <a:lstStyle/>
                    <a:p>
                      <a:r>
                        <a:rPr lang="es-MX" dirty="0"/>
                        <a:t>Capítulo Quinto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Incentivos para la prevención (2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3369393"/>
                  </a:ext>
                </a:extLst>
              </a:tr>
              <a:tr h="635297">
                <a:tc>
                  <a:txBody>
                    <a:bodyPr/>
                    <a:lstStyle/>
                    <a:p>
                      <a:r>
                        <a:rPr lang="es-MX" dirty="0"/>
                        <a:t>Capítulo Sexto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 las estadísticas de incendios forestales (2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8673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s-MX" dirty="0"/>
                        <a:t>Capítulo Séptimo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De las infracciones y sanciones (4 artículos)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1048160"/>
                  </a:ext>
                </a:extLst>
              </a:tr>
              <a:tr h="24384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Disposiciones Generales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277328"/>
                  </a:ext>
                </a:extLst>
              </a:tr>
              <a:tr h="121920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Disposiciones transitorias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35218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61703" y="169817"/>
            <a:ext cx="488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Contenido</a:t>
            </a:r>
            <a:endParaRPr lang="es-EC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5" name="7 CuadroTexto"/>
          <p:cNvSpPr txBox="1"/>
          <p:nvPr/>
        </p:nvSpPr>
        <p:spPr>
          <a:xfrm>
            <a:off x="552938" y="943230"/>
            <a:ext cx="1131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52938" y="833395"/>
            <a:ext cx="757364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Estructura y contenido</a:t>
            </a:r>
            <a:r>
              <a:rPr lang="es-ES" sz="4000" dirty="0"/>
              <a:t/>
            </a:r>
            <a:br>
              <a:rPr lang="es-ES" sz="4000" dirty="0"/>
            </a:br>
            <a:endParaRPr lang="es-ES" sz="4000" dirty="0"/>
          </a:p>
        </p:txBody>
      </p:sp>
      <p:graphicFrame>
        <p:nvGraphicFramePr>
          <p:cNvPr id="8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5043"/>
              </p:ext>
            </p:extLst>
          </p:nvPr>
        </p:nvGraphicFramePr>
        <p:xfrm>
          <a:off x="1874887" y="1841471"/>
          <a:ext cx="8672945" cy="1502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6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</a:t>
                      </a:r>
                      <a:r>
                        <a:rPr lang="es-MX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Primero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6029">
                <a:tc>
                  <a:txBody>
                    <a:bodyPr/>
                    <a:lstStyle/>
                    <a:p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CONSIDERACIONES</a:t>
                      </a:r>
                      <a:r>
                        <a:rPr lang="es-ES_tradnl" sz="18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GENERALES</a:t>
                      </a:r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</a:t>
                      </a:r>
                      <a:r>
                        <a:rPr lang="es-ES_tradnl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objeto y los fines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Ámbito de aplicación.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Definiciones.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14255"/>
              </p:ext>
            </p:extLst>
          </p:nvPr>
        </p:nvGraphicFramePr>
        <p:xfrm>
          <a:off x="1909720" y="3901050"/>
          <a:ext cx="8672945" cy="1484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6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Capítulo</a:t>
                      </a:r>
                      <a:r>
                        <a:rPr lang="es-MX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Segundo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Descripción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3807">
                <a:tc>
                  <a:txBody>
                    <a:bodyPr/>
                    <a:lstStyle/>
                    <a:p>
                      <a:pPr algn="ctr"/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ES_tradnl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s-ES_tradnl" sz="18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COORDINACIÓN Y CUMPLIMIENTO</a:t>
                      </a:r>
                      <a:endParaRPr lang="es-ES_tradnl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_tradn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s-ES_tradnl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coordinación</a:t>
                      </a: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</a:t>
                      </a:r>
                      <a:r>
                        <a:rPr lang="es-ES_tradnl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cumplimiento.</a:t>
                      </a:r>
                      <a:endParaRPr lang="es-E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704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551</Words>
  <Application>Microsoft Office PowerPoint</Application>
  <PresentationFormat>Personalizado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 PROYECTO ORDENANZA METROPOLITANA PARA EL MANEJO INTEGRAL DEL FUEGO</vt:lpstr>
      <vt:lpstr>Mesa Técnica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Enrique Acosta Lopez</dc:creator>
  <cp:lastModifiedBy>dnaranjo</cp:lastModifiedBy>
  <cp:revision>68</cp:revision>
  <cp:lastPrinted>2022-07-27T14:15:31Z</cp:lastPrinted>
  <dcterms:created xsi:type="dcterms:W3CDTF">2022-03-16T17:00:06Z</dcterms:created>
  <dcterms:modified xsi:type="dcterms:W3CDTF">2022-07-27T14:16:08Z</dcterms:modified>
</cp:coreProperties>
</file>