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9" r:id="rId1"/>
  </p:sldMasterIdLst>
  <p:notesMasterIdLst>
    <p:notesMasterId r:id="rId12"/>
  </p:notesMasterIdLst>
  <p:sldIdLst>
    <p:sldId id="263" r:id="rId2"/>
    <p:sldId id="382" r:id="rId3"/>
    <p:sldId id="383" r:id="rId4"/>
    <p:sldId id="380" r:id="rId5"/>
    <p:sldId id="3503" r:id="rId6"/>
    <p:sldId id="375" r:id="rId7"/>
    <p:sldId id="3475" r:id="rId8"/>
    <p:sldId id="3506" r:id="rId9"/>
    <p:sldId id="3504" r:id="rId10"/>
    <p:sldId id="34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9A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16548-552A-4028-1742-84C01A4E5C90}" v="127" dt="2022-04-29T19:46:43.208"/>
    <p1510:client id="{6089FB59-7335-4DC6-9AD7-0072460E094B}" v="14" dt="2022-04-29T17:58:27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Maria Cardenas Vela" userId="S::sandra.cardenas@quito.gob.ec::0fe11326-106e-4b7a-85c9-ea1c991c1a0a" providerId="AD" clId="Web-{6089FB59-7335-4DC6-9AD7-0072460E094B}"/>
    <pc:docChg chg="modSld">
      <pc:chgData name="Sandra Maria Cardenas Vela" userId="S::sandra.cardenas@quito.gob.ec::0fe11326-106e-4b7a-85c9-ea1c991c1a0a" providerId="AD" clId="Web-{6089FB59-7335-4DC6-9AD7-0072460E094B}" dt="2022-04-29T17:58:27.622" v="12" actId="1076"/>
      <pc:docMkLst>
        <pc:docMk/>
      </pc:docMkLst>
      <pc:sldChg chg="modSp">
        <pc:chgData name="Sandra Maria Cardenas Vela" userId="S::sandra.cardenas@quito.gob.ec::0fe11326-106e-4b7a-85c9-ea1c991c1a0a" providerId="AD" clId="Web-{6089FB59-7335-4DC6-9AD7-0072460E094B}" dt="2022-04-29T17:58:27.622" v="12" actId="1076"/>
        <pc:sldMkLst>
          <pc:docMk/>
          <pc:sldMk cId="1755048904" sldId="354"/>
        </pc:sldMkLst>
        <pc:spChg chg="mod">
          <ac:chgData name="Sandra Maria Cardenas Vela" userId="S::sandra.cardenas@quito.gob.ec::0fe11326-106e-4b7a-85c9-ea1c991c1a0a" providerId="AD" clId="Web-{6089FB59-7335-4DC6-9AD7-0072460E094B}" dt="2022-04-29T17:58:27.622" v="12" actId="1076"/>
          <ac:spMkLst>
            <pc:docMk/>
            <pc:sldMk cId="1755048904" sldId="354"/>
            <ac:spMk id="3" creationId="{FA95C022-474B-4575-BE8E-EB08358C32E2}"/>
          </ac:spMkLst>
        </pc:spChg>
      </pc:sldChg>
      <pc:sldChg chg="mod modShow">
        <pc:chgData name="Sandra Maria Cardenas Vela" userId="S::sandra.cardenas@quito.gob.ec::0fe11326-106e-4b7a-85c9-ea1c991c1a0a" providerId="AD" clId="Web-{6089FB59-7335-4DC6-9AD7-0072460E094B}" dt="2022-04-29T17:57:59.386" v="1"/>
        <pc:sldMkLst>
          <pc:docMk/>
          <pc:sldMk cId="998224956" sldId="356"/>
        </pc:sldMkLst>
      </pc:sldChg>
      <pc:sldChg chg="mod modShow">
        <pc:chgData name="Sandra Maria Cardenas Vela" userId="S::sandra.cardenas@quito.gob.ec::0fe11326-106e-4b7a-85c9-ea1c991c1a0a" providerId="AD" clId="Web-{6089FB59-7335-4DC6-9AD7-0072460E094B}" dt="2022-04-29T16:35:05.711" v="0"/>
        <pc:sldMkLst>
          <pc:docMk/>
          <pc:sldMk cId="429778733" sldId="3472"/>
        </pc:sldMkLst>
      </pc:sldChg>
    </pc:docChg>
  </pc:docChgLst>
  <pc:docChgLst>
    <pc:chgData name="Isabel Lucrecia Ortiz Urgiles" userId="S::isabel.ortiz@quito.gob.ec::1b1f6dd6-e688-475a-8693-e2f3acf6d32c" providerId="AD" clId="Web-{52316548-552A-4028-1742-84C01A4E5C90}"/>
    <pc:docChg chg="addSld delSld modSld sldOrd">
      <pc:chgData name="Isabel Lucrecia Ortiz Urgiles" userId="S::isabel.ortiz@quito.gob.ec::1b1f6dd6-e688-475a-8693-e2f3acf6d32c" providerId="AD" clId="Web-{52316548-552A-4028-1742-84C01A4E5C90}" dt="2022-04-29T19:46:43.208" v="28" actId="20577"/>
      <pc:docMkLst>
        <pc:docMk/>
      </pc:docMkLst>
      <pc:sldChg chg="ord">
        <pc:chgData name="Isabel Lucrecia Ortiz Urgiles" userId="S::isabel.ortiz@quito.gob.ec::1b1f6dd6-e688-475a-8693-e2f3acf6d32c" providerId="AD" clId="Web-{52316548-552A-4028-1742-84C01A4E5C90}" dt="2022-04-29T19:45:45.894" v="23"/>
        <pc:sldMkLst>
          <pc:docMk/>
          <pc:sldMk cId="2076558241" sldId="352"/>
        </pc:sldMkLst>
      </pc:sldChg>
      <pc:sldChg chg="addSp delSp modSp new del">
        <pc:chgData name="Isabel Lucrecia Ortiz Urgiles" userId="S::isabel.ortiz@quito.gob.ec::1b1f6dd6-e688-475a-8693-e2f3acf6d32c" providerId="AD" clId="Web-{52316548-552A-4028-1742-84C01A4E5C90}" dt="2022-04-29T19:45:38.987" v="21"/>
        <pc:sldMkLst>
          <pc:docMk/>
          <pc:sldMk cId="2577101416" sldId="3502"/>
        </pc:sldMkLst>
        <pc:spChg chg="mod">
          <ac:chgData name="Isabel Lucrecia Ortiz Urgiles" userId="S::isabel.ortiz@quito.gob.ec::1b1f6dd6-e688-475a-8693-e2f3acf6d32c" providerId="AD" clId="Web-{52316548-552A-4028-1742-84C01A4E5C90}" dt="2022-04-29T19:43:00.889" v="14" actId="20577"/>
          <ac:spMkLst>
            <pc:docMk/>
            <pc:sldMk cId="2577101416" sldId="3502"/>
            <ac:spMk id="2" creationId="{8F526044-40A8-6D51-6B5A-07D99F0B0D65}"/>
          </ac:spMkLst>
        </pc:spChg>
        <pc:spChg chg="del">
          <ac:chgData name="Isabel Lucrecia Ortiz Urgiles" userId="S::isabel.ortiz@quito.gob.ec::1b1f6dd6-e688-475a-8693-e2f3acf6d32c" providerId="AD" clId="Web-{52316548-552A-4028-1742-84C01A4E5C90}" dt="2022-04-29T19:42:19.154" v="2"/>
          <ac:spMkLst>
            <pc:docMk/>
            <pc:sldMk cId="2577101416" sldId="3502"/>
            <ac:spMk id="3" creationId="{94511862-B40B-AEF6-D942-88B716BB10F0}"/>
          </ac:spMkLst>
        </pc:spChg>
        <pc:spChg chg="add del mod">
          <ac:chgData name="Isabel Lucrecia Ortiz Urgiles" userId="S::isabel.ortiz@quito.gob.ec::1b1f6dd6-e688-475a-8693-e2f3acf6d32c" providerId="AD" clId="Web-{52316548-552A-4028-1742-84C01A4E5C90}" dt="2022-04-29T19:42:24.889" v="6"/>
          <ac:spMkLst>
            <pc:docMk/>
            <pc:sldMk cId="2577101416" sldId="3502"/>
            <ac:spMk id="4" creationId="{EEE78677-2C81-1F62-78DE-C2E1B2E94B08}"/>
          </ac:spMkLst>
        </pc:spChg>
        <pc:spChg chg="add mod">
          <ac:chgData name="Isabel Lucrecia Ortiz Urgiles" userId="S::isabel.ortiz@quito.gob.ec::1b1f6dd6-e688-475a-8693-e2f3acf6d32c" providerId="AD" clId="Web-{52316548-552A-4028-1742-84C01A4E5C90}" dt="2022-04-29T19:43:49.813" v="19" actId="1076"/>
          <ac:spMkLst>
            <pc:docMk/>
            <pc:sldMk cId="2577101416" sldId="3502"/>
            <ac:spMk id="5" creationId="{FA276575-F28E-9E27-641C-1C5EB56BB271}"/>
          </ac:spMkLst>
        </pc:spChg>
        <pc:spChg chg="add">
          <ac:chgData name="Isabel Lucrecia Ortiz Urgiles" userId="S::isabel.ortiz@quito.gob.ec::1b1f6dd6-e688-475a-8693-e2f3acf6d32c" providerId="AD" clId="Web-{52316548-552A-4028-1742-84C01A4E5C90}" dt="2022-04-29T19:43:53.844" v="20"/>
          <ac:spMkLst>
            <pc:docMk/>
            <pc:sldMk cId="2577101416" sldId="3502"/>
            <ac:spMk id="6" creationId="{4AEEC76A-AE46-56F4-2B31-F93E2DE163F9}"/>
          </ac:spMkLst>
        </pc:spChg>
      </pc:sldChg>
      <pc:sldChg chg="modSp add mod modShow">
        <pc:chgData name="Isabel Lucrecia Ortiz Urgiles" userId="S::isabel.ortiz@quito.gob.ec::1b1f6dd6-e688-475a-8693-e2f3acf6d32c" providerId="AD" clId="Web-{52316548-552A-4028-1742-84C01A4E5C90}" dt="2022-04-29T19:46:43.208" v="28" actId="20577"/>
        <pc:sldMkLst>
          <pc:docMk/>
          <pc:sldMk cId="3768211520" sldId="3502"/>
        </pc:sldMkLst>
        <pc:spChg chg="mod">
          <ac:chgData name="Isabel Lucrecia Ortiz Urgiles" userId="S::isabel.ortiz@quito.gob.ec::1b1f6dd6-e688-475a-8693-e2f3acf6d32c" providerId="AD" clId="Web-{52316548-552A-4028-1742-84C01A4E5C90}" dt="2022-04-29T19:46:43.208" v="28" actId="20577"/>
          <ac:spMkLst>
            <pc:docMk/>
            <pc:sldMk cId="3768211520" sldId="3502"/>
            <ac:spMk id="2" creationId="{8F526044-40A8-6D51-6B5A-07D99F0B0D6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ardenasv\Downloads\datos%201.cuatrimestre\cedula%20de%20ingresos%20al%2030%20de%20abri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ardenasv\Downloads\datos%201.cuatrimestre\gastos%20totales%20abri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PORTE%20COMISI&#211;N%20AMBIENTE%20DMQ\EJECUCION%20PRESUPUESTOS%20SA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Hoja1!$L$6:$L$7</c:f>
              <c:strCache>
                <c:ptCount val="2"/>
                <c:pt idx="0">
                  <c:v>CODIFICADO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80151312861593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9C-4F22-87C8-71B8D6A32204}"/>
                </c:ext>
              </c:extLst>
            </c:dLbl>
            <c:dLbl>
              <c:idx val="1"/>
              <c:layout>
                <c:manualLayout>
                  <c:x val="1.602136181575434E-2"/>
                  <c:y val="-1.7361111111111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9C-4F22-87C8-71B8D6A32204}"/>
                </c:ext>
              </c:extLst>
            </c:dLbl>
            <c:dLbl>
              <c:idx val="2"/>
              <c:layout>
                <c:manualLayout>
                  <c:x val="2.136181575433911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9C-4F22-87C8-71B8D6A322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Hoja1!$K$8:$K$10</c:f>
              <c:strCache>
                <c:ptCount val="3"/>
                <c:pt idx="0">
                  <c:v>TASAS Y MULTAS DEL MDMQ</c:v>
                </c:pt>
                <c:pt idx="1">
                  <c:v>DONACIONES DE CAPITAL DEL SECTOR PRIVADO NO FINANCIERO (Internacionales)</c:v>
                </c:pt>
                <c:pt idx="2">
                  <c:v>OTROS SALDOS (arrastre año 2021)</c:v>
                </c:pt>
              </c:strCache>
            </c:strRef>
          </c:cat>
          <c:val>
            <c:numRef>
              <c:f>Hoja1!$L$8:$L$10</c:f>
              <c:numCache>
                <c:formatCode>_(* #,##0.00_);_(* \(#,##0.00\);_(* "-"??_);_(@_)</c:formatCode>
                <c:ptCount val="3"/>
                <c:pt idx="0">
                  <c:v>1342479.03</c:v>
                </c:pt>
                <c:pt idx="1">
                  <c:v>229281.94</c:v>
                </c:pt>
                <c:pt idx="2">
                  <c:v>715838.21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9C-4F22-87C8-71B8D6A32204}"/>
            </c:ext>
          </c:extLst>
        </c:ser>
        <c:ser>
          <c:idx val="1"/>
          <c:order val="1"/>
          <c:tx>
            <c:strRef>
              <c:f>Hoja1!$M$6:$M$7</c:f>
              <c:strCache>
                <c:ptCount val="2"/>
                <c:pt idx="0">
                  <c:v>DEVENGADO</c:v>
                </c:pt>
                <c:pt idx="1">
                  <c:v>ACUMULADO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953909934222498E-2"/>
                  <c:y val="-5.1653603231600828E-2"/>
                </c:manualLayout>
              </c:layout>
              <c:tx>
                <c:rich>
                  <a:bodyPr/>
                  <a:lstStyle/>
                  <a:p>
                    <a:fld id="{9E7F810F-3443-46FD-BB6A-CF2176723C15}" type="CELLRANGE">
                      <a:rPr lang="en-US"/>
                      <a:pPr/>
                      <a:t>[CELLRANGE]</a:t>
                    </a:fld>
                    <a:endParaRPr lang="es-EC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909C-4F22-87C8-71B8D6A32204}"/>
                </c:ext>
              </c:extLst>
            </c:dLbl>
            <c:dLbl>
              <c:idx val="1"/>
              <c:layout>
                <c:manualLayout>
                  <c:x val="2.5330000445172664E-2"/>
                  <c:y val="-5.5260864363491952E-2"/>
                </c:manualLayout>
              </c:layout>
              <c:tx>
                <c:rich>
                  <a:bodyPr/>
                  <a:lstStyle/>
                  <a:p>
                    <a:fld id="{9E28794A-5B25-4B7E-AB58-9C635B8EEC8F}" type="CELLRANGE">
                      <a:rPr lang="en-US"/>
                      <a:pPr/>
                      <a:t>[CELLRANGE]</a:t>
                    </a:fld>
                    <a:endParaRPr lang="es-EC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9C-4F22-87C8-71B8D6A32204}"/>
                </c:ext>
              </c:extLst>
            </c:dLbl>
            <c:dLbl>
              <c:idx val="2"/>
              <c:layout>
                <c:manualLayout>
                  <c:x val="2.7815187648922143E-2"/>
                  <c:y val="-3.4022743171814217E-2"/>
                </c:manualLayout>
              </c:layout>
              <c:tx>
                <c:rich>
                  <a:bodyPr/>
                  <a:lstStyle/>
                  <a:p>
                    <a:fld id="{F7135C9E-0123-49CD-9FAA-AD088527002C}" type="CELLRANGE">
                      <a:rPr lang="en-US"/>
                      <a:pPr/>
                      <a:t>[CELLRANGE]</a:t>
                    </a:fld>
                    <a:endParaRPr lang="es-EC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09C-4F22-87C8-71B8D6A322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Hoja1!$K$8:$K$10</c:f>
              <c:strCache>
                <c:ptCount val="3"/>
                <c:pt idx="0">
                  <c:v>TASAS Y MULTAS DEL MDMQ</c:v>
                </c:pt>
                <c:pt idx="1">
                  <c:v>DONACIONES DE CAPITAL DEL SECTOR PRIVADO NO FINANCIERO (Internacionales)</c:v>
                </c:pt>
                <c:pt idx="2">
                  <c:v>OTROS SALDOS (arrastre año 2021)</c:v>
                </c:pt>
              </c:strCache>
            </c:strRef>
          </c:cat>
          <c:val>
            <c:numRef>
              <c:f>Hoja1!$M$8:$M$10</c:f>
              <c:numCache>
                <c:formatCode>_(* #,##0.00_);_(* \(#,##0.00\);_(* "-"??_);_(@_)</c:formatCode>
                <c:ptCount val="3"/>
                <c:pt idx="0">
                  <c:v>747124.66</c:v>
                </c:pt>
                <c:pt idx="1">
                  <c:v>24933.63</c:v>
                </c:pt>
                <c:pt idx="2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Hoja1!$N$8:$N$10</c15:f>
                <c15:dlblRangeCache>
                  <c:ptCount val="3"/>
                  <c:pt idx="0">
                    <c:v>56%</c:v>
                  </c:pt>
                  <c:pt idx="1">
                    <c:v>11%</c:v>
                  </c:pt>
                  <c:pt idx="2">
                    <c:v>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909C-4F22-87C8-71B8D6A32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2368415"/>
        <c:axId val="1652366751"/>
        <c:axId val="0"/>
      </c:bar3DChart>
      <c:catAx>
        <c:axId val="1652368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652366751"/>
        <c:crosses val="autoZero"/>
        <c:auto val="1"/>
        <c:lblAlgn val="ctr"/>
        <c:lblOffset val="100"/>
        <c:noMultiLvlLbl val="0"/>
      </c:catAx>
      <c:valAx>
        <c:axId val="1652366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652368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Hoja1!$L$7</c:f>
              <c:strCache>
                <c:ptCount val="1"/>
                <c:pt idx="0">
                  <c:v>CODIFICADO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317110308936403E-2"/>
                  <c:y val="-3.853481028432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01-4703-8442-29CCD9022426}"/>
                </c:ext>
              </c:extLst>
            </c:dLbl>
            <c:dLbl>
              <c:idx val="1"/>
              <c:layout>
                <c:manualLayout>
                  <c:x val="-1.3685678121040448E-3"/>
                  <c:y val="-3.8534810284329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01-4703-8442-29CCD9022426}"/>
                </c:ext>
              </c:extLst>
            </c:dLbl>
            <c:dLbl>
              <c:idx val="2"/>
              <c:layout>
                <c:manualLayout>
                  <c:x val="2.0528517181560672E-2"/>
                  <c:y val="-1.3762432244403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01-4703-8442-29CCD9022426}"/>
                </c:ext>
              </c:extLst>
            </c:dLbl>
            <c:dLbl>
              <c:idx val="3"/>
              <c:layout>
                <c:manualLayout>
                  <c:x val="9.5799746847282131E-3"/>
                  <c:y val="-5.5049728977613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501-4703-8442-29CCD9022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Hoja1!$K$8:$K$11</c:f>
              <c:strCache>
                <c:ptCount val="4"/>
                <c:pt idx="0">
                  <c:v>FA - GASTOS CORRIENTES</c:v>
                </c:pt>
                <c:pt idx="1">
                  <c:v> SA - PLAN FORTALECIMIENTO I. SECRETARIA A.  </c:v>
                </c:pt>
                <c:pt idx="2">
                  <c:v>GASTOS DE INVERSION</c:v>
                </c:pt>
                <c:pt idx="3">
                  <c:v> GASTOS DE CAPITAL </c:v>
                </c:pt>
              </c:strCache>
            </c:strRef>
          </c:cat>
          <c:val>
            <c:numRef>
              <c:f>Hoja1!$L$8:$L$11</c:f>
              <c:numCache>
                <c:formatCode>_(* #,##0.00_);_(* \(#,##0.00\);_(* "-"??_);_(@_)</c:formatCode>
                <c:ptCount val="4"/>
                <c:pt idx="0" formatCode="General">
                  <c:v>371448.5</c:v>
                </c:pt>
                <c:pt idx="1">
                  <c:v>766905.05</c:v>
                </c:pt>
                <c:pt idx="2">
                  <c:v>945644.34</c:v>
                </c:pt>
                <c:pt idx="3">
                  <c:v>42999.040000000001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1-4703-8442-29CCD9022426}"/>
            </c:ext>
          </c:extLst>
        </c:ser>
        <c:ser>
          <c:idx val="1"/>
          <c:order val="1"/>
          <c:tx>
            <c:strRef>
              <c:f>Hoja1!$M$7</c:f>
              <c:strCache>
                <c:ptCount val="1"/>
                <c:pt idx="0">
                  <c:v>DEVENGADO ACUMULADO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634220617872807E-2"/>
                  <c:y val="-3.8534810284329681E-2"/>
                </c:manualLayout>
              </c:layout>
              <c:tx>
                <c:rich>
                  <a:bodyPr/>
                  <a:lstStyle/>
                  <a:p>
                    <a:fld id="{5411767F-0148-4375-8602-41DA54E68906}" type="CELLRANGE">
                      <a:rPr lang="en-US"/>
                      <a:pPr/>
                      <a:t>[CELLRANGE]</a:t>
                    </a:fld>
                    <a:endParaRPr lang="es-EC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501-4703-8442-29CCD9022426}"/>
                </c:ext>
              </c:extLst>
            </c:dLbl>
            <c:dLbl>
              <c:idx val="1"/>
              <c:layout>
                <c:manualLayout>
                  <c:x val="2.1897084993664717E-2"/>
                  <c:y val="-4.1287296733210375E-2"/>
                </c:manualLayout>
              </c:layout>
              <c:tx>
                <c:rich>
                  <a:bodyPr/>
                  <a:lstStyle/>
                  <a:p>
                    <a:fld id="{3B2D2359-146F-4D66-8543-F7298E092AD8}" type="CELLRANGE">
                      <a:rPr lang="en-US"/>
                      <a:pPr/>
                      <a:t>[CELLRANGE]</a:t>
                    </a:fld>
                    <a:endParaRPr lang="es-EC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7501-4703-8442-29CCD9022426}"/>
                </c:ext>
              </c:extLst>
            </c:dLbl>
            <c:dLbl>
              <c:idx val="2"/>
              <c:layout>
                <c:manualLayout>
                  <c:x val="2.6002788429976852E-2"/>
                  <c:y val="-5.2297242528733238E-2"/>
                </c:manualLayout>
              </c:layout>
              <c:tx>
                <c:rich>
                  <a:bodyPr/>
                  <a:lstStyle/>
                  <a:p>
                    <a:fld id="{AC27A5DE-6065-42A5-9F74-0BB5D9951DB8}" type="CELLRANGE">
                      <a:rPr lang="en-US"/>
                      <a:pPr/>
                      <a:t>[CELLRANGE]</a:t>
                    </a:fld>
                    <a:endParaRPr lang="es-EC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7501-4703-8442-29CCD9022426}"/>
                </c:ext>
              </c:extLst>
            </c:dLbl>
            <c:dLbl>
              <c:idx val="3"/>
              <c:layout>
                <c:manualLayout>
                  <c:x val="4.6531305611537524E-2"/>
                  <c:y val="-4.1287296733210375E-2"/>
                </c:manualLayout>
              </c:layout>
              <c:tx>
                <c:rich>
                  <a:bodyPr/>
                  <a:lstStyle/>
                  <a:p>
                    <a:fld id="{84FA57C9-36DA-4980-88FC-FCD498D8A76A}" type="CELLRANGE">
                      <a:rPr lang="en-US"/>
                      <a:pPr/>
                      <a:t>[CELLRANGE]</a:t>
                    </a:fld>
                    <a:endParaRPr lang="es-EC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7501-4703-8442-29CCD9022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Hoja1!$K$8:$K$11</c:f>
              <c:strCache>
                <c:ptCount val="4"/>
                <c:pt idx="0">
                  <c:v>FA - GASTOS CORRIENTES</c:v>
                </c:pt>
                <c:pt idx="1">
                  <c:v> SA - PLAN FORTALECIMIENTO I. SECRETARIA A.  </c:v>
                </c:pt>
                <c:pt idx="2">
                  <c:v>GASTOS DE INVERSION</c:v>
                </c:pt>
                <c:pt idx="3">
                  <c:v> GASTOS DE CAPITAL </c:v>
                </c:pt>
              </c:strCache>
            </c:strRef>
          </c:cat>
          <c:val>
            <c:numRef>
              <c:f>Hoja1!$M$8:$M$11</c:f>
              <c:numCache>
                <c:formatCode>General</c:formatCode>
                <c:ptCount val="4"/>
                <c:pt idx="0">
                  <c:v>69041.760000000009</c:v>
                </c:pt>
                <c:pt idx="1">
                  <c:v>155617.93</c:v>
                </c:pt>
                <c:pt idx="2" formatCode="_(* #,##0.00_);_(* \(#,##0.00\);_(* &quot;-&quot;??_);_(@_)">
                  <c:v>44273</c:v>
                </c:pt>
                <c:pt idx="3" formatCode="_(* #,##0.00_);_(* \(#,##0.00\);_(* &quot;-&quot;??_);_(@_)">
                  <c:v>32142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Hoja1!$N$8:$N$11</c15:f>
                <c15:dlblRangeCache>
                  <c:ptCount val="4"/>
                  <c:pt idx="0">
                    <c:v>19%</c:v>
                  </c:pt>
                  <c:pt idx="1">
                    <c:v>20%</c:v>
                  </c:pt>
                  <c:pt idx="2">
                    <c:v>5%</c:v>
                  </c:pt>
                  <c:pt idx="3">
                    <c:v>75%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7501-4703-8442-29CCD9022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2363423"/>
        <c:axId val="1652339295"/>
        <c:axId val="0"/>
      </c:bar3DChart>
      <c:catAx>
        <c:axId val="165236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652339295"/>
        <c:crosses val="autoZero"/>
        <c:auto val="1"/>
        <c:lblAlgn val="ctr"/>
        <c:lblOffset val="100"/>
        <c:noMultiLvlLbl val="0"/>
      </c:catAx>
      <c:valAx>
        <c:axId val="165233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652363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Hoja3!$F$2</c:f>
              <c:strCache>
                <c:ptCount val="1"/>
                <c:pt idx="0">
                  <c:v>Presupuestos codificados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Hoja3!$C$3:$C$9</c:f>
              <c:strCache>
                <c:ptCount val="7"/>
                <c:pt idx="0">
                  <c:v>Buenas prácticas ambientales en el DMQ</c:v>
                </c:pt>
                <c:pt idx="1">
                  <c:v>Fortalecimiento del Sistema Metropolitano de áreas protegidas</c:v>
                </c:pt>
                <c:pt idx="2">
                  <c:v>Recuperación, protección y monitoreo de la cobertura vegetal con principios de restauración ecológica</c:v>
                </c:pt>
                <c:pt idx="3">
                  <c:v>Arbolado Urbano y conformación de interconexión de los corredores de la red verde urbana.</c:v>
                </c:pt>
                <c:pt idx="4">
                  <c:v>Recuperación de Quebradas priorizadas en el Distrito Metropolitano de Quito DMQ.</c:v>
                </c:pt>
                <c:pt idx="5">
                  <c:v>Monitoreo continuo de la contaminación del aire, el agua y niveles de ruido.</c:v>
                </c:pt>
                <c:pt idx="6">
                  <c:v>Acción Climática para la reducción de la Huella de Carbono y de la Vulnerabilidad en el DMQ</c:v>
                </c:pt>
              </c:strCache>
              <c:extLst/>
            </c:strRef>
          </c:cat>
          <c:val>
            <c:numRef>
              <c:f>Hoja3!$F$3:$F$9</c:f>
              <c:numCache>
                <c:formatCode>_(* #,##0.00_);_(* \(#,##0.00\);_(* "-"??_);_(@_)</c:formatCode>
                <c:ptCount val="7"/>
                <c:pt idx="0">
                  <c:v>222112.21</c:v>
                </c:pt>
                <c:pt idx="1">
                  <c:v>75000</c:v>
                </c:pt>
                <c:pt idx="2">
                  <c:v>30000</c:v>
                </c:pt>
                <c:pt idx="3">
                  <c:v>60000</c:v>
                </c:pt>
                <c:pt idx="4">
                  <c:v>46735.55</c:v>
                </c:pt>
                <c:pt idx="5">
                  <c:v>50400</c:v>
                </c:pt>
                <c:pt idx="6">
                  <c:v>187771.99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F-4F46-8B6B-5F465AF1757A}"/>
            </c:ext>
          </c:extLst>
        </c:ser>
        <c:ser>
          <c:idx val="1"/>
          <c:order val="1"/>
          <c:tx>
            <c:strRef>
              <c:f>Hoja3!$G$2</c:f>
              <c:strCache>
                <c:ptCount val="1"/>
                <c:pt idx="0">
                  <c:v>Presupuestos devengados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Hoja3!$C$3:$C$9</c:f>
              <c:strCache>
                <c:ptCount val="7"/>
                <c:pt idx="0">
                  <c:v>Buenas prácticas ambientales en el DMQ</c:v>
                </c:pt>
                <c:pt idx="1">
                  <c:v>Fortalecimiento del Sistema Metropolitano de áreas protegidas</c:v>
                </c:pt>
                <c:pt idx="2">
                  <c:v>Recuperación, protección y monitoreo de la cobertura vegetal con principios de restauración ecológica</c:v>
                </c:pt>
                <c:pt idx="3">
                  <c:v>Arbolado Urbano y conformación de interconexión de los corredores de la red verde urbana.</c:v>
                </c:pt>
                <c:pt idx="4">
                  <c:v>Recuperación de Quebradas priorizadas en el Distrito Metropolitano de Quito DMQ.</c:v>
                </c:pt>
                <c:pt idx="5">
                  <c:v>Monitoreo continuo de la contaminación del aire, el agua y niveles de ruido.</c:v>
                </c:pt>
                <c:pt idx="6">
                  <c:v>Acción Climática para la reducción de la Huella de Carbono y de la Vulnerabilidad en el DMQ</c:v>
                </c:pt>
              </c:strCache>
              <c:extLst/>
            </c:strRef>
          </c:cat>
          <c:val>
            <c:numRef>
              <c:f>Hoja3!$G$3:$G$9</c:f>
              <c:numCache>
                <c:formatCode>_(* #,##0.00_);_(* \(#,##0.00\);_(* "-"??_);_(@_)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32515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EF-4F46-8B6B-5F465AF17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447135"/>
        <c:axId val="223447551"/>
      </c:barChart>
      <c:catAx>
        <c:axId val="223447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23447551"/>
        <c:crosses val="autoZero"/>
        <c:auto val="1"/>
        <c:lblAlgn val="l"/>
        <c:lblOffset val="100"/>
        <c:noMultiLvlLbl val="0"/>
      </c:catAx>
      <c:valAx>
        <c:axId val="22344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2344713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E6E0C-1784-47F7-BA85-61FFC307039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9EAA4B-27D5-4DAE-9118-6731838138A1}">
      <dgm:prSet/>
      <dgm:spPr/>
      <dgm:t>
        <a:bodyPr/>
        <a:lstStyle/>
        <a:p>
          <a:r>
            <a:rPr lang="en-US" dirty="0"/>
            <a:t>$</a:t>
          </a:r>
        </a:p>
      </dgm:t>
    </dgm:pt>
    <dgm:pt modelId="{9EDFF471-D3E1-401E-A7FE-4A90B4645406}" type="parTrans" cxnId="{FE37CE79-3E7D-4A5A-A50C-6DEFBF399F61}">
      <dgm:prSet/>
      <dgm:spPr/>
      <dgm:t>
        <a:bodyPr/>
        <a:lstStyle/>
        <a:p>
          <a:endParaRPr lang="en-US"/>
        </a:p>
      </dgm:t>
    </dgm:pt>
    <dgm:pt modelId="{3D1FD093-65D6-4865-8CD4-60C7FC611536}" type="sibTrans" cxnId="{FE37CE79-3E7D-4A5A-A50C-6DEFBF399F61}">
      <dgm:prSet/>
      <dgm:spPr/>
      <dgm:t>
        <a:bodyPr/>
        <a:lstStyle/>
        <a:p>
          <a:endParaRPr lang="en-US"/>
        </a:p>
      </dgm:t>
    </dgm:pt>
    <dgm:pt modelId="{5CEC9C97-9DDB-4776-AFFA-AA3633C477C2}" type="pres">
      <dgm:prSet presAssocID="{8F4E6E0C-1784-47F7-BA85-61FFC307039D}" presName="compositeShape" presStyleCnt="0">
        <dgm:presLayoutVars>
          <dgm:chMax val="7"/>
          <dgm:dir/>
          <dgm:resizeHandles val="exact"/>
        </dgm:presLayoutVars>
      </dgm:prSet>
      <dgm:spPr/>
    </dgm:pt>
    <dgm:pt modelId="{82534BA0-B536-41ED-BA88-5F86F277CEF1}" type="pres">
      <dgm:prSet presAssocID="{8F4E6E0C-1784-47F7-BA85-61FFC307039D}" presName="wedge1" presStyleLbl="node1" presStyleIdx="0" presStyleCnt="1"/>
      <dgm:spPr/>
    </dgm:pt>
    <dgm:pt modelId="{E8187CC3-C0B8-4123-98D1-FB0D2125C653}" type="pres">
      <dgm:prSet presAssocID="{8F4E6E0C-1784-47F7-BA85-61FFC307039D}" presName="dummy1a" presStyleCnt="0"/>
      <dgm:spPr/>
    </dgm:pt>
    <dgm:pt modelId="{6D1C9441-0B9E-462F-B4A3-07F514C058CE}" type="pres">
      <dgm:prSet presAssocID="{8F4E6E0C-1784-47F7-BA85-61FFC307039D}" presName="dummy1b" presStyleCnt="0"/>
      <dgm:spPr/>
    </dgm:pt>
    <dgm:pt modelId="{0557E1D1-44FF-4145-A143-AC6C9C8282E1}" type="pres">
      <dgm:prSet presAssocID="{8F4E6E0C-1784-47F7-BA85-61FFC307039D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D22CFE63-15E1-4356-877D-C52FAB9DB717}" type="pres">
      <dgm:prSet presAssocID="{3D1FD093-65D6-4865-8CD4-60C7FC611536}" presName="arrowWedge1single" presStyleLbl="fgSibTrans2D1" presStyleIdx="0" presStyleCnt="1"/>
      <dgm:spPr/>
    </dgm:pt>
  </dgm:ptLst>
  <dgm:cxnLst>
    <dgm:cxn modelId="{BD13D122-652F-4512-9E4B-67E15F1A0144}" type="presOf" srcId="{0A9EAA4B-27D5-4DAE-9118-6731838138A1}" destId="{82534BA0-B536-41ED-BA88-5F86F277CEF1}" srcOrd="0" destOrd="0" presId="urn:microsoft.com/office/officeart/2005/8/layout/cycle8"/>
    <dgm:cxn modelId="{3339DE6C-356F-4A69-8C10-1252D9B1DF4F}" type="presOf" srcId="{8F4E6E0C-1784-47F7-BA85-61FFC307039D}" destId="{5CEC9C97-9DDB-4776-AFFA-AA3633C477C2}" srcOrd="0" destOrd="0" presId="urn:microsoft.com/office/officeart/2005/8/layout/cycle8"/>
    <dgm:cxn modelId="{FE37CE79-3E7D-4A5A-A50C-6DEFBF399F61}" srcId="{8F4E6E0C-1784-47F7-BA85-61FFC307039D}" destId="{0A9EAA4B-27D5-4DAE-9118-6731838138A1}" srcOrd="0" destOrd="0" parTransId="{9EDFF471-D3E1-401E-A7FE-4A90B4645406}" sibTransId="{3D1FD093-65D6-4865-8CD4-60C7FC611536}"/>
    <dgm:cxn modelId="{6E06CD8B-6D57-439E-8F59-BA4509A4A26E}" type="presOf" srcId="{0A9EAA4B-27D5-4DAE-9118-6731838138A1}" destId="{0557E1D1-44FF-4145-A143-AC6C9C8282E1}" srcOrd="1" destOrd="0" presId="urn:microsoft.com/office/officeart/2005/8/layout/cycle8"/>
    <dgm:cxn modelId="{49926298-4E6B-4F7C-968E-B7795CB19A77}" type="presParOf" srcId="{5CEC9C97-9DDB-4776-AFFA-AA3633C477C2}" destId="{82534BA0-B536-41ED-BA88-5F86F277CEF1}" srcOrd="0" destOrd="0" presId="urn:microsoft.com/office/officeart/2005/8/layout/cycle8"/>
    <dgm:cxn modelId="{9C4A1C26-AC5A-4A78-9404-C02F501D5EFF}" type="presParOf" srcId="{5CEC9C97-9DDB-4776-AFFA-AA3633C477C2}" destId="{E8187CC3-C0B8-4123-98D1-FB0D2125C653}" srcOrd="1" destOrd="0" presId="urn:microsoft.com/office/officeart/2005/8/layout/cycle8"/>
    <dgm:cxn modelId="{84563082-B16A-49F4-AD14-440A77F2B992}" type="presParOf" srcId="{5CEC9C97-9DDB-4776-AFFA-AA3633C477C2}" destId="{6D1C9441-0B9E-462F-B4A3-07F514C058CE}" srcOrd="2" destOrd="0" presId="urn:microsoft.com/office/officeart/2005/8/layout/cycle8"/>
    <dgm:cxn modelId="{EF3BCCD8-EB52-4B15-A24E-F57323C16948}" type="presParOf" srcId="{5CEC9C97-9DDB-4776-AFFA-AA3633C477C2}" destId="{0557E1D1-44FF-4145-A143-AC6C9C8282E1}" srcOrd="3" destOrd="0" presId="urn:microsoft.com/office/officeart/2005/8/layout/cycle8"/>
    <dgm:cxn modelId="{3CB4AFBE-5D5B-4DD8-8F76-609839244CD1}" type="presParOf" srcId="{5CEC9C97-9DDB-4776-AFFA-AA3633C477C2}" destId="{D22CFE63-15E1-4356-877D-C52FAB9DB717}" srcOrd="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34BA0-B536-41ED-BA88-5F86F277CEF1}">
      <dsp:nvSpPr>
        <dsp:cNvPr id="0" name=""/>
        <dsp:cNvSpPr/>
      </dsp:nvSpPr>
      <dsp:spPr>
        <a:xfrm>
          <a:off x="527701" y="258384"/>
          <a:ext cx="2713032" cy="2713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$</a:t>
          </a:r>
        </a:p>
      </dsp:txBody>
      <dsp:txXfrm>
        <a:off x="979873" y="710556"/>
        <a:ext cx="1808688" cy="1808688"/>
      </dsp:txXfrm>
    </dsp:sp>
    <dsp:sp modelId="{D22CFE63-15E1-4356-877D-C52FAB9DB717}">
      <dsp:nvSpPr>
        <dsp:cNvPr id="0" name=""/>
        <dsp:cNvSpPr/>
      </dsp:nvSpPr>
      <dsp:spPr>
        <a:xfrm>
          <a:off x="377751" y="90314"/>
          <a:ext cx="3048932" cy="3048932"/>
        </a:xfrm>
        <a:prstGeom prst="circularArrow">
          <a:avLst>
            <a:gd name="adj1" fmla="val 5085"/>
            <a:gd name="adj2" fmla="val 327528"/>
            <a:gd name="adj3" fmla="val 15826854"/>
            <a:gd name="adj4" fmla="val 162456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D741A-2BCC-4791-BA5C-5A0062550D41}" type="datetimeFigureOut">
              <a:rPr lang="es-EC" smtClean="0"/>
              <a:t>4/5/2022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5302C-CDED-4D23-A215-06F11DD312B3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74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77240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20742E64-D7B9-47AA-904D-FA9630A0EA8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02325" y="457200"/>
            <a:ext cx="2493819" cy="98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99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0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1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7">
            <a:extLst>
              <a:ext uri="{FF2B5EF4-FFF2-40B4-BE49-F238E27FC236}">
                <a16:creationId xmlns:a16="http://schemas.microsoft.com/office/drawing/2014/main" id="{02A70B50-24A1-478D-8611-BD7A1677723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10885" y="276985"/>
            <a:ext cx="2493819" cy="98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61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216537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216537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5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8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B1B19C1C-C345-4894-9470-9E3F4B46AF93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427127" y="190720"/>
            <a:ext cx="2493819" cy="98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4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5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9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212280" cy="1526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7">
            <a:extLst>
              <a:ext uri="{FF2B5EF4-FFF2-40B4-BE49-F238E27FC236}">
                <a16:creationId xmlns:a16="http://schemas.microsoft.com/office/drawing/2014/main" id="{6503CDB2-E58B-43DF-8E87-79CB2011DCF4}"/>
              </a:ext>
            </a:extLst>
          </p:cNvPr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9440189" y="206571"/>
            <a:ext cx="2493819" cy="98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4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-50" baseline="0">
          <a:solidFill>
            <a:schemeClr val="accent2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353C05E-0AB8-4616-873D-67EB41ED7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354" y="405262"/>
            <a:ext cx="6099594" cy="5745551"/>
          </a:xfrm>
          <a:prstGeom prst="rect">
            <a:avLst/>
          </a:prstGeom>
        </p:spPr>
      </p:pic>
      <p:sp>
        <p:nvSpPr>
          <p:cNvPr id="5" name="Subtítulo 4">
            <a:extLst>
              <a:ext uri="{FF2B5EF4-FFF2-40B4-BE49-F238E27FC236}">
                <a16:creationId xmlns:a16="http://schemas.microsoft.com/office/drawing/2014/main" id="{B57EE2DA-B19A-4814-858F-382AED028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450" y="4373493"/>
            <a:ext cx="4658140" cy="1120914"/>
          </a:xfrm>
        </p:spPr>
        <p:txBody>
          <a:bodyPr>
            <a:normAutofit/>
          </a:bodyPr>
          <a:lstStyle/>
          <a:p>
            <a:r>
              <a:rPr lang="es-ES" sz="2000" dirty="0"/>
              <a:t>Abril, 2022</a:t>
            </a:r>
            <a:endParaRPr lang="es-EC" sz="20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4E39267-2B7C-418B-91D0-0CB06F234EA9}"/>
              </a:ext>
            </a:extLst>
          </p:cNvPr>
          <p:cNvSpPr txBox="1"/>
          <p:nvPr/>
        </p:nvSpPr>
        <p:spPr>
          <a:xfrm>
            <a:off x="7162974" y="5978380"/>
            <a:ext cx="4807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C" sz="800" dirty="0">
                <a:solidFill>
                  <a:srgbClr val="FFFF00"/>
                </a:solidFill>
              </a:rPr>
              <a:t>Fuente: https://www.esan.edu.pe/conexion-esan/las-fuentes-de-financiacion-para-los-fondos-ambientales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5244ED89-E3C5-F342-71BE-AC4E1644E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252" y="835190"/>
            <a:ext cx="4998720" cy="3566160"/>
          </a:xfrm>
        </p:spPr>
        <p:txBody>
          <a:bodyPr>
            <a:normAutofit/>
          </a:bodyPr>
          <a:lstStyle/>
          <a:p>
            <a:r>
              <a:rPr lang="es-ES" sz="6000" dirty="0"/>
              <a:t>Ejecución </a:t>
            </a:r>
            <a:br>
              <a:rPr lang="es-ES" sz="6000" dirty="0"/>
            </a:br>
            <a:r>
              <a:rPr lang="es-ES" sz="6000" dirty="0"/>
              <a:t>Presupuestaria</a:t>
            </a:r>
            <a:endParaRPr lang="es-EC" sz="6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CCB6086-F710-CC23-8956-1C221D3293D0}"/>
              </a:ext>
            </a:extLst>
          </p:cNvPr>
          <p:cNvSpPr txBox="1"/>
          <p:nvPr/>
        </p:nvSpPr>
        <p:spPr>
          <a:xfrm>
            <a:off x="457200" y="5171241"/>
            <a:ext cx="440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PRESENTADO A LA COMISIÒN DEL AMBIENTE</a:t>
            </a:r>
          </a:p>
          <a:p>
            <a:r>
              <a:rPr lang="es-ES" dirty="0"/>
              <a:t>04 DE MAYO DE 2022</a:t>
            </a:r>
          </a:p>
        </p:txBody>
      </p:sp>
    </p:spTree>
    <p:extLst>
      <p:ext uri="{BB962C8B-B14F-4D97-AF65-F5344CB8AC3E}">
        <p14:creationId xmlns:p14="http://schemas.microsoft.com/office/powerpoint/2010/main" val="1928603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04B1A537-5E03-4D4C-8CDA-7900F451A096}"/>
              </a:ext>
            </a:extLst>
          </p:cNvPr>
          <p:cNvSpPr/>
          <p:nvPr/>
        </p:nvSpPr>
        <p:spPr>
          <a:xfrm>
            <a:off x="0" y="6221506"/>
            <a:ext cx="12192000" cy="6681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337C20-B2C7-4B72-BCFC-FFE551F05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804" y="2931767"/>
            <a:ext cx="10784392" cy="2387600"/>
          </a:xfrm>
        </p:spPr>
        <p:txBody>
          <a:bodyPr>
            <a:normAutofit/>
          </a:bodyPr>
          <a:lstStyle/>
          <a:p>
            <a:r>
              <a:rPr lang="es-ES" dirty="0">
                <a:latin typeface="Poppins SemiBold" panose="00000700000000000000" pitchFamily="2" charset="0"/>
                <a:cs typeface="Poppins SemiBold" panose="00000700000000000000" pitchFamily="2" charset="0"/>
              </a:rPr>
              <a:t>¡ GRACIAS !</a:t>
            </a:r>
            <a:br>
              <a:rPr lang="es-ES" dirty="0">
                <a:latin typeface="Poppins SemiBold" panose="00000700000000000000" pitchFamily="2" charset="0"/>
                <a:cs typeface="Poppins SemiBold" panose="00000700000000000000" pitchFamily="2" charset="0"/>
              </a:rPr>
            </a:br>
            <a:endParaRPr lang="es-EC" dirty="0"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0901AFCB-15DF-46B2-906D-A9BA8E2E6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409" y="95760"/>
            <a:ext cx="2372397" cy="98622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0ED5672-9017-4F6B-AE2C-FF4A77D35A4B}"/>
              </a:ext>
            </a:extLst>
          </p:cNvPr>
          <p:cNvSpPr/>
          <p:nvPr/>
        </p:nvSpPr>
        <p:spPr>
          <a:xfrm>
            <a:off x="0" y="6341036"/>
            <a:ext cx="12192000" cy="562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209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C2991-2F16-42A0-8BF5-8EE8B930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POA 2022</a:t>
            </a:r>
            <a:br>
              <a:rPr lang="en-US" dirty="0"/>
            </a:br>
            <a:r>
              <a:rPr lang="en-US" dirty="0" err="1"/>
              <a:t>Fondo</a:t>
            </a:r>
            <a:r>
              <a:rPr lang="en-US" dirty="0"/>
              <a:t> Ambiental</a:t>
            </a:r>
            <a:br>
              <a:rPr lang="en-US" dirty="0"/>
            </a:br>
            <a:endParaRPr lang="en-U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0DE1F8-46D5-F060-2BFA-B8222415B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12641"/>
            <a:ext cx="10644748" cy="462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3879-9228-A30F-69AE-5FD936AF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30" y="302931"/>
            <a:ext cx="8212280" cy="893435"/>
          </a:xfrm>
        </p:spPr>
        <p:txBody>
          <a:bodyPr>
            <a:noAutofit/>
          </a:bodyPr>
          <a:lstStyle/>
          <a:p>
            <a:r>
              <a:rPr lang="en-US" sz="3600" dirty="0">
                <a:cs typeface="Calibri"/>
              </a:rPr>
              <a:t>Cédula de INGRESOS</a:t>
            </a:r>
            <a:br>
              <a:rPr lang="en-US" sz="3600" dirty="0">
                <a:cs typeface="Calibri"/>
              </a:rPr>
            </a:br>
            <a:r>
              <a:rPr lang="es-EC" sz="3600" b="0" dirty="0">
                <a:cs typeface="Calibri"/>
              </a:rPr>
              <a:t>Del 1 de enero al 30 de abril de 2022</a:t>
            </a:r>
            <a:endParaRPr lang="en-US" sz="3600" b="0" dirty="0">
              <a:cs typeface="Calibri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74EF249-F21D-BB03-0BE4-0C263D29C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26522"/>
              </p:ext>
            </p:extLst>
          </p:nvPr>
        </p:nvGraphicFramePr>
        <p:xfrm>
          <a:off x="476972" y="1266825"/>
          <a:ext cx="11105429" cy="5288247"/>
        </p:xfrm>
        <a:graphic>
          <a:graphicData uri="http://schemas.openxmlformats.org/drawingml/2006/table">
            <a:tbl>
              <a:tblPr/>
              <a:tblGrid>
                <a:gridCol w="1230318">
                  <a:extLst>
                    <a:ext uri="{9D8B030D-6E8A-4147-A177-3AD203B41FA5}">
                      <a16:colId xmlns:a16="http://schemas.microsoft.com/office/drawing/2014/main" val="3974934838"/>
                    </a:ext>
                  </a:extLst>
                </a:gridCol>
                <a:gridCol w="3256724">
                  <a:extLst>
                    <a:ext uri="{9D8B030D-6E8A-4147-A177-3AD203B41FA5}">
                      <a16:colId xmlns:a16="http://schemas.microsoft.com/office/drawing/2014/main" val="527185941"/>
                    </a:ext>
                  </a:extLst>
                </a:gridCol>
                <a:gridCol w="1230318">
                  <a:extLst>
                    <a:ext uri="{9D8B030D-6E8A-4147-A177-3AD203B41FA5}">
                      <a16:colId xmlns:a16="http://schemas.microsoft.com/office/drawing/2014/main" val="2562513832"/>
                    </a:ext>
                  </a:extLst>
                </a:gridCol>
                <a:gridCol w="1230318">
                  <a:extLst>
                    <a:ext uri="{9D8B030D-6E8A-4147-A177-3AD203B41FA5}">
                      <a16:colId xmlns:a16="http://schemas.microsoft.com/office/drawing/2014/main" val="1834498872"/>
                    </a:ext>
                  </a:extLst>
                </a:gridCol>
                <a:gridCol w="1230318">
                  <a:extLst>
                    <a:ext uri="{9D8B030D-6E8A-4147-A177-3AD203B41FA5}">
                      <a16:colId xmlns:a16="http://schemas.microsoft.com/office/drawing/2014/main" val="3362338867"/>
                    </a:ext>
                  </a:extLst>
                </a:gridCol>
                <a:gridCol w="1230318">
                  <a:extLst>
                    <a:ext uri="{9D8B030D-6E8A-4147-A177-3AD203B41FA5}">
                      <a16:colId xmlns:a16="http://schemas.microsoft.com/office/drawing/2014/main" val="3664753387"/>
                    </a:ext>
                  </a:extLst>
                </a:gridCol>
                <a:gridCol w="1239914">
                  <a:extLst>
                    <a:ext uri="{9D8B030D-6E8A-4147-A177-3AD203B41FA5}">
                      <a16:colId xmlns:a16="http://schemas.microsoft.com/office/drawing/2014/main" val="1134120473"/>
                    </a:ext>
                  </a:extLst>
                </a:gridCol>
                <a:gridCol w="457201">
                  <a:extLst>
                    <a:ext uri="{9D8B030D-6E8A-4147-A177-3AD203B41FA5}">
                      <a16:colId xmlns:a16="http://schemas.microsoft.com/office/drawing/2014/main" val="3477961753"/>
                    </a:ext>
                  </a:extLst>
                </a:gridCol>
              </a:tblGrid>
              <a:tr h="27256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- PERIODO: 1 DE ENERO DE AL 30 DE ABRIL DEL 2022 -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464363"/>
                  </a:ext>
                </a:extLst>
              </a:tr>
              <a:tr h="2725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ASIG.INICIAL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REFORMAS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CODIFICADO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DEVENGADO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SALDO POR DEVENGAR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  <a:b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DEV.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98960"/>
                  </a:ext>
                </a:extLst>
              </a:tr>
              <a:tr h="27256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ACUMULADO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5326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INGRESOS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203764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090470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105366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INGRESOS DE CAPITAL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203764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145809"/>
                  </a:ext>
                </a:extLst>
              </a:tr>
              <a:tr h="53348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280104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TASAS Y MULTAS DEL MDMQ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1.880.903,58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-538.424,55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1.342.479,03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747.124,66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595.354,37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388139"/>
                  </a:ext>
                </a:extLst>
              </a:tr>
              <a:tr h="79440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280204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DONACIONES DE CAPITAL DEL SECTOR PRIVADO NO FINANCIERO (Internacionales)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229.281,94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229.281,94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24.933,63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204.348,31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794146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2.110.185,52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-538.424,55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1.571.760,97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772.058,29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799.702,68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840176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INGRESOS DE FINANCIAMIENTO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203764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331001"/>
                  </a:ext>
                </a:extLst>
              </a:tr>
              <a:tr h="53348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370199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OTROS SALDOS (arrastre año 2021)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16.811,41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699.026,80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715.838,21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560639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16.811,41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699.026,80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715.838,21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347382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TOTALES =&gt;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2.126.996,93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160.602,25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2.287.599,18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772.058,29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1.515.540,89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673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37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3879-9228-A30F-69AE-5FD936AF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"/>
              </a:rPr>
              <a:t>INGRESOS </a:t>
            </a:r>
            <a:br>
              <a:rPr lang="en-US" sz="3600" dirty="0">
                <a:cs typeface="Calibri"/>
              </a:rPr>
            </a:br>
            <a:r>
              <a:rPr lang="en-US" sz="3600" dirty="0" err="1">
                <a:cs typeface="Calibri"/>
              </a:rPr>
              <a:t>Devengado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por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grupo</a:t>
            </a:r>
            <a:br>
              <a:rPr lang="en-US" sz="3600" dirty="0">
                <a:cs typeface="Calibri"/>
              </a:rPr>
            </a:br>
            <a:endParaRPr lang="en-US" sz="3600" dirty="0">
              <a:cs typeface="Calibri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4D6243A-3070-8B7E-8099-BCAEA604E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912733"/>
              </p:ext>
            </p:extLst>
          </p:nvPr>
        </p:nvGraphicFramePr>
        <p:xfrm>
          <a:off x="1468582" y="1627908"/>
          <a:ext cx="9254836" cy="481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81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3879-9228-A30F-69AE-5FD936AF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30" y="302931"/>
            <a:ext cx="8212280" cy="893435"/>
          </a:xfrm>
        </p:spPr>
        <p:txBody>
          <a:bodyPr>
            <a:noAutofit/>
          </a:bodyPr>
          <a:lstStyle/>
          <a:p>
            <a:r>
              <a:rPr lang="en-US" sz="3600" dirty="0">
                <a:cs typeface="Calibri"/>
              </a:rPr>
              <a:t>Cédula de GASTOS</a:t>
            </a:r>
            <a:br>
              <a:rPr lang="en-US" sz="3600" dirty="0">
                <a:cs typeface="Calibri"/>
              </a:rPr>
            </a:br>
            <a:r>
              <a:rPr lang="es-EC" sz="3600" b="0" dirty="0">
                <a:cs typeface="Calibri"/>
              </a:rPr>
              <a:t>Del 1 de enero al 30 de abril de 2022</a:t>
            </a:r>
            <a:endParaRPr lang="en-US" sz="3600" b="0" dirty="0">
              <a:cs typeface="Calibri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AD2A1A6-122E-4504-C948-308B99992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09954"/>
              </p:ext>
            </p:extLst>
          </p:nvPr>
        </p:nvGraphicFramePr>
        <p:xfrm>
          <a:off x="755494" y="1196366"/>
          <a:ext cx="10681011" cy="5415084"/>
        </p:xfrm>
        <a:graphic>
          <a:graphicData uri="http://schemas.openxmlformats.org/drawingml/2006/table">
            <a:tbl>
              <a:tblPr/>
              <a:tblGrid>
                <a:gridCol w="800900">
                  <a:extLst>
                    <a:ext uri="{9D8B030D-6E8A-4147-A177-3AD203B41FA5}">
                      <a16:colId xmlns:a16="http://schemas.microsoft.com/office/drawing/2014/main" val="987071977"/>
                    </a:ext>
                  </a:extLst>
                </a:gridCol>
                <a:gridCol w="3376496">
                  <a:extLst>
                    <a:ext uri="{9D8B030D-6E8A-4147-A177-3AD203B41FA5}">
                      <a16:colId xmlns:a16="http://schemas.microsoft.com/office/drawing/2014/main" val="3775583581"/>
                    </a:ext>
                  </a:extLst>
                </a:gridCol>
                <a:gridCol w="1312034">
                  <a:extLst>
                    <a:ext uri="{9D8B030D-6E8A-4147-A177-3AD203B41FA5}">
                      <a16:colId xmlns:a16="http://schemas.microsoft.com/office/drawing/2014/main" val="2095783256"/>
                    </a:ext>
                  </a:extLst>
                </a:gridCol>
                <a:gridCol w="1146144">
                  <a:extLst>
                    <a:ext uri="{9D8B030D-6E8A-4147-A177-3AD203B41FA5}">
                      <a16:colId xmlns:a16="http://schemas.microsoft.com/office/drawing/2014/main" val="986943242"/>
                    </a:ext>
                  </a:extLst>
                </a:gridCol>
                <a:gridCol w="1312034">
                  <a:extLst>
                    <a:ext uri="{9D8B030D-6E8A-4147-A177-3AD203B41FA5}">
                      <a16:colId xmlns:a16="http://schemas.microsoft.com/office/drawing/2014/main" val="2743705258"/>
                    </a:ext>
                  </a:extLst>
                </a:gridCol>
                <a:gridCol w="1146144">
                  <a:extLst>
                    <a:ext uri="{9D8B030D-6E8A-4147-A177-3AD203B41FA5}">
                      <a16:colId xmlns:a16="http://schemas.microsoft.com/office/drawing/2014/main" val="21549366"/>
                    </a:ext>
                  </a:extLst>
                </a:gridCol>
                <a:gridCol w="1146144">
                  <a:extLst>
                    <a:ext uri="{9D8B030D-6E8A-4147-A177-3AD203B41FA5}">
                      <a16:colId xmlns:a16="http://schemas.microsoft.com/office/drawing/2014/main" val="1959025954"/>
                    </a:ext>
                  </a:extLst>
                </a:gridCol>
                <a:gridCol w="441115">
                  <a:extLst>
                    <a:ext uri="{9D8B030D-6E8A-4147-A177-3AD203B41FA5}">
                      <a16:colId xmlns:a16="http://schemas.microsoft.com/office/drawing/2014/main" val="3452104784"/>
                    </a:ext>
                  </a:extLst>
                </a:gridCol>
              </a:tblGrid>
              <a:tr h="17876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PERIODO: 1 DE ENERO DE AL 30  DE ABRIL DEL 2022 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477250"/>
                  </a:ext>
                </a:extLst>
              </a:tr>
              <a:tr h="1787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GRUPO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CONCEPTO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ASIG.INICIAL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REFORMAS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CODIFICADO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COMPROME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DEVENGADO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87118"/>
                  </a:ext>
                </a:extLst>
              </a:tr>
              <a:tr h="17876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ACUMULADO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ACUMULADO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DEV.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915345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FA - GASTOS CORRIENTES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017213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51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GASTOS EN PERSONAL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312.927,50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-13.500,00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299.427,50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62.919,91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62.919,91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21%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624047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53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BIENES Y SERVICIOS DE CONSUMO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58.136,00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5.000,00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  63.136,00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8.798,60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6.093,60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10%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741973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57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OTROS GASTOS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5.380,00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3.500,00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8.880,00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28,25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28,25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795990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58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TRANSFERENCIAS CORRIENTES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5,00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5,00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690174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376.448,50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-5.000,00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371.448,50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71.746,76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69.041,76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19%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473862"/>
                  </a:ext>
                </a:extLst>
              </a:tr>
              <a:tr h="40732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51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SA - PLAN FORTALECIMIENTO I. SECRETARIA A. (personal)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766.905,05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-28.194,00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738.711,05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155.617,93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155.617,93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21%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447560"/>
                  </a:ext>
                </a:extLst>
              </a:tr>
              <a:tr h="40732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53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SA - PLAN FORTALECIMIENTO - BIENES Y SERVICIOS DE CONSUMO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28.194,00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28.194,00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881110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766.905,05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766.905,05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155.617,93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155.617,93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20%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32606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203764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064143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GASTOS DE INVERSION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203764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03814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71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GASTOS EN PERSONAL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60.406,63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  60.406,63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-  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57898"/>
                  </a:ext>
                </a:extLst>
              </a:tr>
              <a:tr h="40732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73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BIENES Y SERVICIOS DE CONSUMO PARA INVERSION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465.319,75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12.409,56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477.729,31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373,00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373,00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764658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78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TRANSFERENCIAS PARA INVERSION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516.323,63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46.787,02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563.110,65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117.800,00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43.900,00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059805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981.643,38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119.603,21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1.101.246,59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118.173,00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44.273,00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450237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GASTOS DE CAPITAL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203764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494858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84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ACTIVOS DE LARGA DURACION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2.000,00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45.999,04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    47.999,04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32.142,00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32.142,00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67%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699097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2.000,00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45.999,04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203764"/>
                          </a:solidFill>
                          <a:effectLst/>
                          <a:latin typeface="Calibri Light" panose="020F0302020204030204" pitchFamily="34" charset="0"/>
                        </a:rPr>
                        <a:t>      47.999,04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32.142,00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32.142,00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67%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914324"/>
                  </a:ext>
                </a:extLst>
              </a:tr>
              <a:tr h="2073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842" marR="7842" marT="7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TOTALES =&gt;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2.126.996,93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160.602,25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2.287.599,18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377.679,69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301.074,69 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7842" marR="7842" marT="7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058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31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7FD2D86-E297-C99D-44F1-BC2B52CD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"/>
              </a:rPr>
              <a:t>GASTOS </a:t>
            </a:r>
            <a:br>
              <a:rPr lang="en-US" sz="3600" dirty="0">
                <a:cs typeface="Calibri"/>
              </a:rPr>
            </a:br>
            <a:r>
              <a:rPr lang="en-US" sz="3600" dirty="0" err="1">
                <a:cs typeface="Calibri"/>
              </a:rPr>
              <a:t>Devengado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por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grupo</a:t>
            </a:r>
            <a:br>
              <a:rPr lang="en-US" sz="3600" b="0" dirty="0">
                <a:cs typeface="Calibri"/>
              </a:rPr>
            </a:br>
            <a:endParaRPr lang="es-EC" sz="3600" b="0" dirty="0"/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453264EB-9D47-1C4F-81A2-39D600AEA9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997353"/>
              </p:ext>
            </p:extLst>
          </p:nvPr>
        </p:nvGraphicFramePr>
        <p:xfrm>
          <a:off x="1097280" y="1708003"/>
          <a:ext cx="9584574" cy="497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42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59B3E15-47D5-FDF7-8D3B-E1A4AB38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PROYECTOS ejecutados por la</a:t>
            </a:r>
            <a:br>
              <a:rPr lang="es-ES" dirty="0"/>
            </a:br>
            <a:r>
              <a:rPr lang="es-ES" dirty="0"/>
              <a:t>Secretaría de Ambiente</a:t>
            </a:r>
            <a:br>
              <a:rPr lang="es-ES" dirty="0"/>
            </a:br>
            <a:endParaRPr lang="es-EC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FB6978D-9AA9-70B8-11FE-209464F8A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269526"/>
              </p:ext>
            </p:extLst>
          </p:nvPr>
        </p:nvGraphicFramePr>
        <p:xfrm>
          <a:off x="726094" y="1620485"/>
          <a:ext cx="10911725" cy="4950915"/>
        </p:xfrm>
        <a:graphic>
          <a:graphicData uri="http://schemas.openxmlformats.org/drawingml/2006/table">
            <a:tbl>
              <a:tblPr/>
              <a:tblGrid>
                <a:gridCol w="2127942">
                  <a:extLst>
                    <a:ext uri="{9D8B030D-6E8A-4147-A177-3AD203B41FA5}">
                      <a16:colId xmlns:a16="http://schemas.microsoft.com/office/drawing/2014/main" val="1969549754"/>
                    </a:ext>
                  </a:extLst>
                </a:gridCol>
                <a:gridCol w="4522123">
                  <a:extLst>
                    <a:ext uri="{9D8B030D-6E8A-4147-A177-3AD203B41FA5}">
                      <a16:colId xmlns:a16="http://schemas.microsoft.com/office/drawing/2014/main" val="4045716432"/>
                    </a:ext>
                  </a:extLst>
                </a:gridCol>
                <a:gridCol w="1065415">
                  <a:extLst>
                    <a:ext uri="{9D8B030D-6E8A-4147-A177-3AD203B41FA5}">
                      <a16:colId xmlns:a16="http://schemas.microsoft.com/office/drawing/2014/main" val="3148617214"/>
                    </a:ext>
                  </a:extLst>
                </a:gridCol>
                <a:gridCol w="1065415">
                  <a:extLst>
                    <a:ext uri="{9D8B030D-6E8A-4147-A177-3AD203B41FA5}">
                      <a16:colId xmlns:a16="http://schemas.microsoft.com/office/drawing/2014/main" val="3575087762"/>
                    </a:ext>
                  </a:extLst>
                </a:gridCol>
                <a:gridCol w="1065415">
                  <a:extLst>
                    <a:ext uri="{9D8B030D-6E8A-4147-A177-3AD203B41FA5}">
                      <a16:colId xmlns:a16="http://schemas.microsoft.com/office/drawing/2014/main" val="2589766659"/>
                    </a:ext>
                  </a:extLst>
                </a:gridCol>
                <a:gridCol w="1065415">
                  <a:extLst>
                    <a:ext uri="{9D8B030D-6E8A-4147-A177-3AD203B41FA5}">
                      <a16:colId xmlns:a16="http://schemas.microsoft.com/office/drawing/2014/main" val="2241276761"/>
                    </a:ext>
                  </a:extLst>
                </a:gridCol>
              </a:tblGrid>
              <a:tr h="505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Programa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programados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Reforma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codificados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devengados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908825"/>
                  </a:ext>
                </a:extLst>
              </a:tr>
              <a:tr h="505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Corresponsabilidad Ciudadana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Buenas prácticas ambientales en el DMQ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173.962,12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48.150,09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222.112,21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38852"/>
                  </a:ext>
                </a:extLst>
              </a:tr>
              <a:tr h="50568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Patrimonio Natural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del Sistema Metropolitano de áreas protegidas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100.000,00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25.000,00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75.000,00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22823"/>
                  </a:ext>
                </a:extLst>
              </a:tr>
              <a:tr h="70555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Recuperación, protección y monitoreo de la cobertura vegetal con principios de restauración ecológica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86.000,00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56.000,00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30.000,00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054001"/>
                  </a:ext>
                </a:extLst>
              </a:tr>
              <a:tr h="70555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Arbolado Urbano y conformación de interconexión de los corredores de la red verde urbana.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60.000,00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60.000,00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145767"/>
                  </a:ext>
                </a:extLst>
              </a:tr>
              <a:tr h="50568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Distrito Metropolitano de Quito DMQ.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176.735,54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130.000,00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46.735,55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932362"/>
                  </a:ext>
                </a:extLst>
              </a:tr>
              <a:tr h="50568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Calidad Ambiental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Monitoreo continuo de la contaminación del aire, el agua y niveles de ruido.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50.400,00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50.400,00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32.515,00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436451"/>
                  </a:ext>
                </a:extLst>
              </a:tr>
              <a:tr h="50568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Acción Climática para la reducción de la Huella de Carbono y de la Vulnerabilidad en el DMQ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75.319,82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112.452,17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187.771,99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        -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430112"/>
                  </a:ext>
                </a:extLst>
              </a:tr>
              <a:tr h="505687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722.417,48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371.602,26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672.019,75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32.515,00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2A3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514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44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912A6D9C-2A89-4DCA-8C16-2DCE7CE95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409" y="95760"/>
            <a:ext cx="2372397" cy="986221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19014A2-1442-4C6F-8A1D-751DFB0936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246140"/>
              </p:ext>
            </p:extLst>
          </p:nvPr>
        </p:nvGraphicFramePr>
        <p:xfrm>
          <a:off x="118667" y="1935022"/>
          <a:ext cx="11688416" cy="463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2ED82B15-C970-BF78-864A-0DA5790AB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Resumen PROGRAMAS Y PROYECTOS ejecutados por la Secretaría de Ambiente</a:t>
            </a:r>
            <a:br>
              <a:rPr lang="es-ES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2281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05A0D-8DF0-44F0-84B4-B7F4893B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/>
              <a:t>Fondos INTERNACIONALES</a:t>
            </a:r>
            <a:br>
              <a:rPr lang="es-EC" sz="3600" dirty="0"/>
            </a:br>
            <a:endParaRPr lang="es-EC" sz="3600" dirty="0"/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D0C82099-BC73-AC9D-BEED-12B7DBF6F54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88283265"/>
              </p:ext>
            </p:extLst>
          </p:nvPr>
        </p:nvGraphicFramePr>
        <p:xfrm>
          <a:off x="-304798" y="2416426"/>
          <a:ext cx="3768435" cy="3229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9560B8-050F-8DC6-3D9E-D0F6D59CA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77706"/>
              </p:ext>
            </p:extLst>
          </p:nvPr>
        </p:nvGraphicFramePr>
        <p:xfrm>
          <a:off x="3463637" y="1948419"/>
          <a:ext cx="7813963" cy="4165813"/>
        </p:xfrm>
        <a:graphic>
          <a:graphicData uri="http://schemas.openxmlformats.org/drawingml/2006/table">
            <a:tbl>
              <a:tblPr/>
              <a:tblGrid>
                <a:gridCol w="5106315">
                  <a:extLst>
                    <a:ext uri="{9D8B030D-6E8A-4147-A177-3AD203B41FA5}">
                      <a16:colId xmlns:a16="http://schemas.microsoft.com/office/drawing/2014/main" val="3608774840"/>
                    </a:ext>
                  </a:extLst>
                </a:gridCol>
                <a:gridCol w="1353824">
                  <a:extLst>
                    <a:ext uri="{9D8B030D-6E8A-4147-A177-3AD203B41FA5}">
                      <a16:colId xmlns:a16="http://schemas.microsoft.com/office/drawing/2014/main" val="4026293429"/>
                    </a:ext>
                  </a:extLst>
                </a:gridCol>
                <a:gridCol w="1353824">
                  <a:extLst>
                    <a:ext uri="{9D8B030D-6E8A-4147-A177-3AD203B41FA5}">
                      <a16:colId xmlns:a16="http://schemas.microsoft.com/office/drawing/2014/main" val="458392905"/>
                    </a:ext>
                  </a:extLst>
                </a:gridCol>
              </a:tblGrid>
              <a:tr h="51488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NOMBRE PROYECTO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CODIFICADO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DEVENGADO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662192"/>
                  </a:ext>
                </a:extLst>
              </a:tr>
              <a:tr h="9540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GIZ - RAEE / Desarrollo del plan piloto de sensibilización ciudadana y recolección de RAAE bajo esquema de gestión integral basado en responsabilidad extendida del productor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202.112,22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83763"/>
                  </a:ext>
                </a:extLst>
              </a:tr>
              <a:tr h="127206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EUROPEAN COMMISSION - CLEVER Cities (Ciudades INTELIGENTES)</a:t>
                      </a:r>
                      <a:b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Acción Cimática para la reducción de la Huella de Carbono y de la Vulnerabilidad en el DMQ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49.716,54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594767"/>
                  </a:ext>
                </a:extLst>
              </a:tr>
              <a:tr h="9540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UEMI-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SOLUTIONSplus</a:t>
                      </a:r>
                      <a:b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Acción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Cimática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para la reducción de la Huella de Carbono y de la Vulnerabilidad en el DMQ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138.055,43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00688"/>
                  </a:ext>
                </a:extLst>
              </a:tr>
              <a:tr h="31801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389.884,19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938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61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3410</TotalTime>
  <Words>834</Words>
  <Application>Microsoft Office PowerPoint</Application>
  <PresentationFormat>Panorámica</PresentationFormat>
  <Paragraphs>306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Poppins SemiBold</vt:lpstr>
      <vt:lpstr>Retrospección</vt:lpstr>
      <vt:lpstr>Ejecución  Presupuestaria</vt:lpstr>
      <vt:lpstr>POA 2022 Fondo Ambiental </vt:lpstr>
      <vt:lpstr>Cédula de INGRESOS Del 1 de enero al 30 de abril de 2022</vt:lpstr>
      <vt:lpstr>INGRESOS  Devengado por grupo </vt:lpstr>
      <vt:lpstr>Cédula de GASTOS Del 1 de enero al 30 de abril de 2022</vt:lpstr>
      <vt:lpstr>GASTOS  Devengado por grupo </vt:lpstr>
      <vt:lpstr>PROYECTOS ejecutados por la Secretaría de Ambiente </vt:lpstr>
      <vt:lpstr>Resumen PROGRAMAS Y PROYECTOS ejecutados por la Secretaría de Ambiente </vt:lpstr>
      <vt:lpstr>Fondos INTERNACIONALES </vt:lpstr>
      <vt:lpstr>¡ GRACIAS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ORTIZ URGILES</dc:creator>
  <cp:lastModifiedBy>Sandra Maria Cardenas Vela</cp:lastModifiedBy>
  <cp:revision>219</cp:revision>
  <cp:lastPrinted>2021-12-17T13:43:26Z</cp:lastPrinted>
  <dcterms:created xsi:type="dcterms:W3CDTF">2021-12-17T03:15:25Z</dcterms:created>
  <dcterms:modified xsi:type="dcterms:W3CDTF">2022-05-04T14:30:55Z</dcterms:modified>
</cp:coreProperties>
</file>