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theme/themeOverride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9" r:id="rId4"/>
    <p:sldId id="260" r:id="rId5"/>
    <p:sldId id="261" r:id="rId6"/>
    <p:sldId id="263" r:id="rId7"/>
    <p:sldId id="258" r:id="rId8"/>
    <p:sldId id="272" r:id="rId9"/>
    <p:sldId id="266" r:id="rId10"/>
    <p:sldId id="267" r:id="rId11"/>
    <p:sldId id="269" r:id="rId12"/>
    <p:sldId id="271" r:id="rId13"/>
    <p:sldId id="262"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6" roundtripDataSignature="AMtx7mhTfO6lBlryLU7zTP+c5yR6qM1O7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5"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barragan\Downloads\Copia%20de%20enero%20a%20abril%202022(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barragan\Downloads\Copia%20de%20enero%20a%20abril%202022(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barragan\Downloads\Copia%20de%20enero%20a%20abril%202022(2).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dLbls>
            <c:dLbl>
              <c:idx val="1"/>
              <c:layout>
                <c:manualLayout>
                  <c:x val="0.18697166621800704"/>
                  <c:y val="-5.8065584523467892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F6F-4137-B4CE-57C37DA62871}"/>
                </c:ext>
              </c:extLst>
            </c:dLbl>
            <c:spPr>
              <a:noFill/>
              <a:ln>
                <a:noFill/>
              </a:ln>
              <a:effectLst/>
            </c:spPr>
            <c:txPr>
              <a:bodyPr/>
              <a:lstStyle/>
              <a:p>
                <a:pPr>
                  <a:defRPr b="1">
                    <a:latin typeface="Calibri" panose="020F0502020204030204" pitchFamily="34" charset="0"/>
                    <a:cs typeface="Calibri" panose="020F0502020204030204" pitchFamily="34" charset="0"/>
                  </a:defRPr>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'[Copia de enero a abril 2022(2).xlsx]Hoja2'!$A$20:$A$22</c:f>
              <c:strCache>
                <c:ptCount val="3"/>
                <c:pt idx="0">
                  <c:v>INVERSIÓN</c:v>
                </c:pt>
                <c:pt idx="1">
                  <c:v>GASTOS ADMINISTRATIVOS</c:v>
                </c:pt>
                <c:pt idx="2">
                  <c:v>REMUNERACION PERSONAL</c:v>
                </c:pt>
              </c:strCache>
            </c:strRef>
          </c:cat>
          <c:val>
            <c:numRef>
              <c:f>'[Copia de enero a abril 2022(2).xlsx]Hoja2'!$B$20:$B$22</c:f>
              <c:numCache>
                <c:formatCode>_(* #,##0.00_);_(* \(#,##0.00\);_(* "-"??_);_(@_)</c:formatCode>
                <c:ptCount val="3"/>
                <c:pt idx="0">
                  <c:v>1703468</c:v>
                </c:pt>
                <c:pt idx="1">
                  <c:v>150500</c:v>
                </c:pt>
                <c:pt idx="2">
                  <c:v>1734026.0199999998</c:v>
                </c:pt>
              </c:numCache>
            </c:numRef>
          </c:val>
          <c:extLst>
            <c:ext xmlns:c16="http://schemas.microsoft.com/office/drawing/2014/chart" uri="{C3380CC4-5D6E-409C-BE32-E72D297353CC}">
              <c16:uniqueId val="{00000001-2F6F-4137-B4CE-57C37DA62871}"/>
            </c:ext>
          </c:extLst>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clustered"/>
        <c:varyColors val="0"/>
        <c:ser>
          <c:idx val="0"/>
          <c:order val="0"/>
          <c:spPr>
            <a:solidFill>
              <a:schemeClr val="accent1">
                <a:lumMod val="60000"/>
                <a:lumOff val="40000"/>
              </a:schemeClr>
            </a:solidFill>
            <a:ln>
              <a:solidFill>
                <a:schemeClr val="accent1">
                  <a:lumMod val="40000"/>
                  <a:lumOff val="60000"/>
                </a:schemeClr>
              </a:solidFill>
            </a:ln>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'[Copia de enero a abril 2022(2).xlsx]Hoja2'!$A$28:$A$30</c:f>
              <c:strCache>
                <c:ptCount val="3"/>
                <c:pt idx="0">
                  <c:v>INVERSIÓN</c:v>
                </c:pt>
                <c:pt idx="1">
                  <c:v>GASTOS ADMINISTRATIVOS</c:v>
                </c:pt>
                <c:pt idx="2">
                  <c:v>REMUNERACIÓN PERSONAL</c:v>
                </c:pt>
              </c:strCache>
            </c:strRef>
          </c:cat>
          <c:val>
            <c:numRef>
              <c:f>'[Copia de enero a abril 2022(2).xlsx]Hoja2'!$B$28:$B$30</c:f>
              <c:numCache>
                <c:formatCode>0%</c:formatCode>
                <c:ptCount val="3"/>
                <c:pt idx="0">
                  <c:v>0.16088356223891498</c:v>
                </c:pt>
                <c:pt idx="1">
                  <c:v>9.7302325581395344E-2</c:v>
                </c:pt>
                <c:pt idx="2">
                  <c:v>0.28817522011578584</c:v>
                </c:pt>
              </c:numCache>
            </c:numRef>
          </c:val>
          <c:extLst>
            <c:ext xmlns:c16="http://schemas.microsoft.com/office/drawing/2014/chart" uri="{C3380CC4-5D6E-409C-BE32-E72D297353CC}">
              <c16:uniqueId val="{00000000-6BCA-4A20-A7F6-C70F53C7EFE9}"/>
            </c:ext>
          </c:extLst>
        </c:ser>
        <c:dLbls>
          <c:showLegendKey val="0"/>
          <c:showVal val="1"/>
          <c:showCatName val="0"/>
          <c:showSerName val="0"/>
          <c:showPercent val="0"/>
          <c:showBubbleSize val="0"/>
        </c:dLbls>
        <c:gapWidth val="75"/>
        <c:axId val="199477248"/>
        <c:axId val="171213952"/>
      </c:barChart>
      <c:catAx>
        <c:axId val="199477248"/>
        <c:scaling>
          <c:orientation val="minMax"/>
        </c:scaling>
        <c:delete val="0"/>
        <c:axPos val="b"/>
        <c:numFmt formatCode="General" sourceLinked="0"/>
        <c:majorTickMark val="none"/>
        <c:minorTickMark val="none"/>
        <c:tickLblPos val="nextTo"/>
        <c:txPr>
          <a:bodyPr/>
          <a:lstStyle/>
          <a:p>
            <a:pPr>
              <a:defRPr b="1">
                <a:latin typeface="Calibri" panose="020F0502020204030204" pitchFamily="34" charset="0"/>
                <a:cs typeface="Calibri" panose="020F0502020204030204" pitchFamily="34" charset="0"/>
              </a:defRPr>
            </a:pPr>
            <a:endParaRPr lang="en-US"/>
          </a:p>
        </c:txPr>
        <c:crossAx val="171213952"/>
        <c:crosses val="autoZero"/>
        <c:auto val="1"/>
        <c:lblAlgn val="ctr"/>
        <c:lblOffset val="100"/>
        <c:noMultiLvlLbl val="0"/>
      </c:catAx>
      <c:valAx>
        <c:axId val="171213952"/>
        <c:scaling>
          <c:orientation val="minMax"/>
        </c:scaling>
        <c:delete val="1"/>
        <c:axPos val="l"/>
        <c:numFmt formatCode="0%" sourceLinked="1"/>
        <c:majorTickMark val="none"/>
        <c:minorTickMark val="none"/>
        <c:tickLblPos val="nextTo"/>
        <c:crossAx val="19947724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dLbls>
          <c:showLegendKey val="0"/>
          <c:showVal val="0"/>
          <c:showCatName val="1"/>
          <c:showSerName val="0"/>
          <c:showPercent val="1"/>
          <c:showBubbleSize val="0"/>
          <c:showLeaderLines val="0"/>
        </c:dLbls>
        <c:firstSliceAng val="0"/>
      </c:pie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978495664875465"/>
          <c:y val="1.0617154604328369E-2"/>
          <c:w val="0.84518434500584871"/>
          <c:h val="0.49883906538374945"/>
        </c:manualLayout>
      </c:layout>
      <c:barChart>
        <c:barDir val="col"/>
        <c:grouping val="clustered"/>
        <c:varyColors val="0"/>
        <c:ser>
          <c:idx val="0"/>
          <c:order val="0"/>
          <c:tx>
            <c:strRef>
              <c:f>'[Copia de enero a abril 2022(2).xlsx]Hoja2'!$C$7</c:f>
              <c:strCache>
                <c:ptCount val="1"/>
                <c:pt idx="0">
                  <c:v>CODIFICADO</c:v>
                </c:pt>
              </c:strCache>
            </c:strRef>
          </c:tx>
          <c:invertIfNegative val="0"/>
          <c:cat>
            <c:strRef>
              <c:f>'[Copia de enero a abril 2022(2).xlsx]Hoja2'!$B$8:$B$14</c:f>
              <c:strCache>
                <c:ptCount val="7"/>
                <c:pt idx="0">
                  <c:v>BUENAS PRÁCTICAS AMBIENTALES EN EL DMQ</c:v>
                </c:pt>
                <c:pt idx="1">
                  <c:v>ACCIÓN CLIMÁTICA PARA LA REDUCCIÓN DE LA HUELLA DE CARBONO Y DE LA VULNERABILIDAD EN EL DMQ</c:v>
                </c:pt>
                <c:pt idx="2">
                  <c:v>MONITOREO CONTINUO DE LA CONTAMINACIÓN DEL AIRE, EL AGUA Y NIVELES DE RUIDO2</c:v>
                </c:pt>
                <c:pt idx="3">
                  <c:v>FORTALECIMIENTO DEL SISTEMA METROPOLITANO DE ÁREAS PROTEGIDAS</c:v>
                </c:pt>
                <c:pt idx="4">
                  <c:v>RECUPERACIÓN,PROTECCIÓN Y MONITOREO DE LA COBERTURA VEGETAL CON PRINCIPIOS DE RESTAURACIÓN ECOLÓGICA</c:v>
                </c:pt>
                <c:pt idx="5">
                  <c:v>ARBOLADO URBANO Y CONFORMACIÓN DE INTERCONEXIÓN DE LOS CORREDORES DE LA RED VERDE URBANA</c:v>
                </c:pt>
                <c:pt idx="6">
                  <c:v>RECUPERACIÓN DE QUEBRADAS PRIORIZADAS EN EL DMQ</c:v>
                </c:pt>
              </c:strCache>
            </c:strRef>
          </c:cat>
          <c:val>
            <c:numRef>
              <c:f>'[Copia de enero a abril 2022(2).xlsx]Hoja2'!$C$8:$C$14</c:f>
              <c:numCache>
                <c:formatCode>_(* #,##0.00_);_(* \(#,##0.00\);_(* "-"??_);_(@_)</c:formatCode>
                <c:ptCount val="7"/>
                <c:pt idx="0">
                  <c:v>120000</c:v>
                </c:pt>
                <c:pt idx="1">
                  <c:v>20000</c:v>
                </c:pt>
                <c:pt idx="2">
                  <c:v>1000000</c:v>
                </c:pt>
                <c:pt idx="3">
                  <c:v>178360</c:v>
                </c:pt>
                <c:pt idx="4">
                  <c:v>290108</c:v>
                </c:pt>
                <c:pt idx="5">
                  <c:v>40000</c:v>
                </c:pt>
                <c:pt idx="6">
                  <c:v>55000</c:v>
                </c:pt>
              </c:numCache>
            </c:numRef>
          </c:val>
          <c:extLst>
            <c:ext xmlns:c16="http://schemas.microsoft.com/office/drawing/2014/chart" uri="{C3380CC4-5D6E-409C-BE32-E72D297353CC}">
              <c16:uniqueId val="{00000000-03AF-4EEF-BA8D-EC571205A3BD}"/>
            </c:ext>
          </c:extLst>
        </c:ser>
        <c:ser>
          <c:idx val="1"/>
          <c:order val="1"/>
          <c:tx>
            <c:strRef>
              <c:f>'[Copia de enero a abril 2022(2).xlsx]Hoja2'!$D$7</c:f>
              <c:strCache>
                <c:ptCount val="1"/>
                <c:pt idx="0">
                  <c:v>CERTIFICADO</c:v>
                </c:pt>
              </c:strCache>
            </c:strRef>
          </c:tx>
          <c:invertIfNegative val="0"/>
          <c:cat>
            <c:strRef>
              <c:f>'[Copia de enero a abril 2022(2).xlsx]Hoja2'!$B$8:$B$14</c:f>
              <c:strCache>
                <c:ptCount val="7"/>
                <c:pt idx="0">
                  <c:v>BUENAS PRÁCTICAS AMBIENTALES EN EL DMQ</c:v>
                </c:pt>
                <c:pt idx="1">
                  <c:v>ACCIÓN CLIMÁTICA PARA LA REDUCCIÓN DE LA HUELLA DE CARBONO Y DE LA VULNERABILIDAD EN EL DMQ</c:v>
                </c:pt>
                <c:pt idx="2">
                  <c:v>MONITOREO CONTINUO DE LA CONTAMINACIÓN DEL AIRE, EL AGUA Y NIVELES DE RUIDO2</c:v>
                </c:pt>
                <c:pt idx="3">
                  <c:v>FORTALECIMIENTO DEL SISTEMA METROPOLITANO DE ÁREAS PROTEGIDAS</c:v>
                </c:pt>
                <c:pt idx="4">
                  <c:v>RECUPERACIÓN,PROTECCIÓN Y MONITOREO DE LA COBERTURA VEGETAL CON PRINCIPIOS DE RESTAURACIÓN ECOLÓGICA</c:v>
                </c:pt>
                <c:pt idx="5">
                  <c:v>ARBOLADO URBANO Y CONFORMACIÓN DE INTERCONEXIÓN DE LOS CORREDORES DE LA RED VERDE URBANA</c:v>
                </c:pt>
                <c:pt idx="6">
                  <c:v>RECUPERACIÓN DE QUEBRADAS PRIORIZADAS EN EL DMQ</c:v>
                </c:pt>
              </c:strCache>
            </c:strRef>
          </c:cat>
          <c:val>
            <c:numRef>
              <c:f>'[Copia de enero a abril 2022(2).xlsx]Hoja2'!$D$8:$D$14</c:f>
              <c:numCache>
                <c:formatCode>_(* #,##0.00_);_(* \(#,##0.00\);_(* "-"??_);_(@_)</c:formatCode>
                <c:ptCount val="7"/>
                <c:pt idx="0">
                  <c:v>80000</c:v>
                </c:pt>
                <c:pt idx="1">
                  <c:v>18000</c:v>
                </c:pt>
                <c:pt idx="2">
                  <c:v>238290</c:v>
                </c:pt>
                <c:pt idx="3">
                  <c:v>13000</c:v>
                </c:pt>
                <c:pt idx="4">
                  <c:v>281000</c:v>
                </c:pt>
                <c:pt idx="5">
                  <c:v>0</c:v>
                </c:pt>
                <c:pt idx="6">
                  <c:v>55000</c:v>
                </c:pt>
              </c:numCache>
            </c:numRef>
          </c:val>
          <c:extLst>
            <c:ext xmlns:c16="http://schemas.microsoft.com/office/drawing/2014/chart" uri="{C3380CC4-5D6E-409C-BE32-E72D297353CC}">
              <c16:uniqueId val="{00000001-03AF-4EEF-BA8D-EC571205A3BD}"/>
            </c:ext>
          </c:extLst>
        </c:ser>
        <c:ser>
          <c:idx val="2"/>
          <c:order val="2"/>
          <c:tx>
            <c:strRef>
              <c:f>'[Copia de enero a abril 2022(2).xlsx]Hoja2'!$E$7</c:f>
              <c:strCache>
                <c:ptCount val="1"/>
                <c:pt idx="0">
                  <c:v>COMPROMETIDO</c:v>
                </c:pt>
              </c:strCache>
            </c:strRef>
          </c:tx>
          <c:invertIfNegative val="0"/>
          <c:cat>
            <c:strRef>
              <c:f>'[Copia de enero a abril 2022(2).xlsx]Hoja2'!$B$8:$B$14</c:f>
              <c:strCache>
                <c:ptCount val="7"/>
                <c:pt idx="0">
                  <c:v>BUENAS PRÁCTICAS AMBIENTALES EN EL DMQ</c:v>
                </c:pt>
                <c:pt idx="1">
                  <c:v>ACCIÓN CLIMÁTICA PARA LA REDUCCIÓN DE LA HUELLA DE CARBONO Y DE LA VULNERABILIDAD EN EL DMQ</c:v>
                </c:pt>
                <c:pt idx="2">
                  <c:v>MONITOREO CONTINUO DE LA CONTAMINACIÓN DEL AIRE, EL AGUA Y NIVELES DE RUIDO2</c:v>
                </c:pt>
                <c:pt idx="3">
                  <c:v>FORTALECIMIENTO DEL SISTEMA METROPOLITANO DE ÁREAS PROTEGIDAS</c:v>
                </c:pt>
                <c:pt idx="4">
                  <c:v>RECUPERACIÓN,PROTECCIÓN Y MONITOREO DE LA COBERTURA VEGETAL CON PRINCIPIOS DE RESTAURACIÓN ECOLÓGICA</c:v>
                </c:pt>
                <c:pt idx="5">
                  <c:v>ARBOLADO URBANO Y CONFORMACIÓN DE INTERCONEXIÓN DE LOS CORREDORES DE LA RED VERDE URBANA</c:v>
                </c:pt>
                <c:pt idx="6">
                  <c:v>RECUPERACIÓN DE QUEBRADAS PRIORIZADAS EN EL DMQ</c:v>
                </c:pt>
              </c:strCache>
            </c:strRef>
          </c:cat>
          <c:val>
            <c:numRef>
              <c:f>'[Copia de enero a abril 2022(2).xlsx]Hoja2'!$E$8:$E$14</c:f>
              <c:numCache>
                <c:formatCode>_(* #,##0.00_);_(* \(#,##0.00\);_(* "-"??_);_(@_)</c:formatCode>
                <c:ptCount val="7"/>
                <c:pt idx="0">
                  <c:v>0</c:v>
                </c:pt>
                <c:pt idx="1">
                  <c:v>0</c:v>
                </c:pt>
                <c:pt idx="2">
                  <c:v>213060</c:v>
                </c:pt>
                <c:pt idx="3">
                  <c:v>61000</c:v>
                </c:pt>
                <c:pt idx="4">
                  <c:v>0</c:v>
                </c:pt>
                <c:pt idx="5">
                  <c:v>0</c:v>
                </c:pt>
                <c:pt idx="6">
                  <c:v>0</c:v>
                </c:pt>
              </c:numCache>
            </c:numRef>
          </c:val>
          <c:extLst>
            <c:ext xmlns:c16="http://schemas.microsoft.com/office/drawing/2014/chart" uri="{C3380CC4-5D6E-409C-BE32-E72D297353CC}">
              <c16:uniqueId val="{00000002-03AF-4EEF-BA8D-EC571205A3BD}"/>
            </c:ext>
          </c:extLst>
        </c:ser>
        <c:ser>
          <c:idx val="3"/>
          <c:order val="3"/>
          <c:tx>
            <c:strRef>
              <c:f>'[Copia de enero a abril 2022(2).xlsx]Hoja2'!$F$7</c:f>
              <c:strCache>
                <c:ptCount val="1"/>
                <c:pt idx="0">
                  <c:v>DEVENGADO</c:v>
                </c:pt>
              </c:strCache>
            </c:strRef>
          </c:tx>
          <c:invertIfNegative val="0"/>
          <c:cat>
            <c:strRef>
              <c:f>'[Copia de enero a abril 2022(2).xlsx]Hoja2'!$B$8:$B$14</c:f>
              <c:strCache>
                <c:ptCount val="7"/>
                <c:pt idx="0">
                  <c:v>BUENAS PRÁCTICAS AMBIENTALES EN EL DMQ</c:v>
                </c:pt>
                <c:pt idx="1">
                  <c:v>ACCIÓN CLIMÁTICA PARA LA REDUCCIÓN DE LA HUELLA DE CARBONO Y DE LA VULNERABILIDAD EN EL DMQ</c:v>
                </c:pt>
                <c:pt idx="2">
                  <c:v>MONITOREO CONTINUO DE LA CONTAMINACIÓN DEL AIRE, EL AGUA Y NIVELES DE RUIDO2</c:v>
                </c:pt>
                <c:pt idx="3">
                  <c:v>FORTALECIMIENTO DEL SISTEMA METROPOLITANO DE ÁREAS PROTEGIDAS</c:v>
                </c:pt>
                <c:pt idx="4">
                  <c:v>RECUPERACIÓN,PROTECCIÓN Y MONITOREO DE LA COBERTURA VEGETAL CON PRINCIPIOS DE RESTAURACIÓN ECOLÓGICA</c:v>
                </c:pt>
                <c:pt idx="5">
                  <c:v>ARBOLADO URBANO Y CONFORMACIÓN DE INTERCONEXIÓN DE LOS CORREDORES DE LA RED VERDE URBANA</c:v>
                </c:pt>
                <c:pt idx="6">
                  <c:v>RECUPERACIÓN DE QUEBRADAS PRIORIZADAS EN EL DMQ</c:v>
                </c:pt>
              </c:strCache>
            </c:strRef>
          </c:cat>
          <c:val>
            <c:numRef>
              <c:f>'[Copia de enero a abril 2022(2).xlsx]Hoja2'!$F$8:$F$14</c:f>
              <c:numCache>
                <c:formatCode>_(* #,##0.00_);_(* \(#,##0.00\);_(* "-"??_);_(@_)</c:formatCode>
                <c:ptCount val="7"/>
                <c:pt idx="0">
                  <c:v>0</c:v>
                </c:pt>
                <c:pt idx="1">
                  <c:v>0</c:v>
                </c:pt>
                <c:pt idx="2">
                  <c:v>0</c:v>
                </c:pt>
                <c:pt idx="3">
                  <c:v>0</c:v>
                </c:pt>
                <c:pt idx="4">
                  <c:v>0</c:v>
                </c:pt>
                <c:pt idx="5">
                  <c:v>0</c:v>
                </c:pt>
                <c:pt idx="6">
                  <c:v>0</c:v>
                </c:pt>
              </c:numCache>
            </c:numRef>
          </c:val>
          <c:extLst>
            <c:ext xmlns:c16="http://schemas.microsoft.com/office/drawing/2014/chart" uri="{C3380CC4-5D6E-409C-BE32-E72D297353CC}">
              <c16:uniqueId val="{00000003-03AF-4EEF-BA8D-EC571205A3BD}"/>
            </c:ext>
          </c:extLst>
        </c:ser>
        <c:dLbls>
          <c:showLegendKey val="0"/>
          <c:showVal val="0"/>
          <c:showCatName val="0"/>
          <c:showSerName val="0"/>
          <c:showPercent val="0"/>
          <c:showBubbleSize val="0"/>
        </c:dLbls>
        <c:gapWidth val="150"/>
        <c:axId val="217396224"/>
        <c:axId val="197692224"/>
      </c:barChart>
      <c:catAx>
        <c:axId val="217396224"/>
        <c:scaling>
          <c:orientation val="minMax"/>
        </c:scaling>
        <c:delete val="0"/>
        <c:axPos val="b"/>
        <c:numFmt formatCode="General" sourceLinked="0"/>
        <c:majorTickMark val="none"/>
        <c:minorTickMark val="none"/>
        <c:tickLblPos val="nextTo"/>
        <c:crossAx val="197692224"/>
        <c:crosses val="autoZero"/>
        <c:auto val="1"/>
        <c:lblAlgn val="ctr"/>
        <c:lblOffset val="100"/>
        <c:noMultiLvlLbl val="0"/>
      </c:catAx>
      <c:valAx>
        <c:axId val="197692224"/>
        <c:scaling>
          <c:orientation val="minMax"/>
        </c:scaling>
        <c:delete val="1"/>
        <c:axPos val="l"/>
        <c:numFmt formatCode="_(* #,##0.00_);_(* \(#,##0.00\);_(* &quot;-&quot;??_);_(@_)" sourceLinked="1"/>
        <c:majorTickMark val="none"/>
        <c:minorTickMark val="none"/>
        <c:tickLblPos val="nextTo"/>
        <c:crossAx val="217396224"/>
        <c:crosses val="autoZero"/>
        <c:crossBetween val="between"/>
      </c:valAx>
      <c:dTable>
        <c:showHorzBorder val="1"/>
        <c:showVertBorder val="1"/>
        <c:showOutline val="1"/>
        <c:showKeys val="1"/>
      </c:dTable>
    </c:plotArea>
    <c:plotVisOnly val="1"/>
    <c:dispBlanksAs val="gap"/>
    <c:showDLblsOverMax val="0"/>
  </c:chart>
  <c:txPr>
    <a:bodyPr/>
    <a:lstStyle/>
    <a:p>
      <a:pPr>
        <a:defRPr>
          <a:latin typeface="Calibri" panose="020F0502020204030204" pitchFamily="34" charset="0"/>
          <a:cs typeface="Calibri" panose="020F0502020204030204" pitchFamily="34" charset="0"/>
        </a:defRPr>
      </a:pPr>
      <a:endParaRPr lang="en-US"/>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1F79F7-C523-4E81-93CF-39F32C2BAEB5}" type="doc">
      <dgm:prSet loTypeId="urn:microsoft.com/office/officeart/2005/8/layout/arrow2" loCatId="process" qsTypeId="urn:microsoft.com/office/officeart/2005/8/quickstyle/simple1" qsCatId="simple" csTypeId="urn:microsoft.com/office/officeart/2005/8/colors/accent1_2" csCatId="accent1" phldr="1"/>
      <dgm:spPr/>
    </dgm:pt>
    <dgm:pt modelId="{E5C3A9BE-3A22-4D27-833F-CABD94F58D47}">
      <dgm:prSet phldrT="[Texto]" custT="1"/>
      <dgm:spPr/>
      <dgm:t>
        <a:bodyPr/>
        <a:lstStyle/>
        <a:p>
          <a:pPr algn="ctr"/>
          <a:r>
            <a:rPr lang="es-MX" sz="1600" dirty="0"/>
            <a:t>Inicia el proceso 2017</a:t>
          </a:r>
          <a:endParaRPr lang="es-EC" sz="1600" dirty="0"/>
        </a:p>
      </dgm:t>
    </dgm:pt>
    <dgm:pt modelId="{2A4A4EFB-99B3-432A-85DE-B5DF6EB27A36}" type="parTrans" cxnId="{261006DD-71D0-47B0-BA13-25DFB7829F6E}">
      <dgm:prSet/>
      <dgm:spPr/>
      <dgm:t>
        <a:bodyPr/>
        <a:lstStyle/>
        <a:p>
          <a:endParaRPr lang="es-EC"/>
        </a:p>
      </dgm:t>
    </dgm:pt>
    <dgm:pt modelId="{0B5797EA-CA21-4A25-AD70-1F11163D3CD7}" type="sibTrans" cxnId="{261006DD-71D0-47B0-BA13-25DFB7829F6E}">
      <dgm:prSet/>
      <dgm:spPr/>
      <dgm:t>
        <a:bodyPr/>
        <a:lstStyle/>
        <a:p>
          <a:endParaRPr lang="es-EC"/>
        </a:p>
      </dgm:t>
    </dgm:pt>
    <dgm:pt modelId="{AE1C41D3-9CC6-4DD3-ADBC-CBFA10D49C2C}">
      <dgm:prSet phldrT="[Texto]"/>
      <dgm:spPr/>
      <dgm:t>
        <a:bodyPr/>
        <a:lstStyle/>
        <a:p>
          <a:pPr algn="ctr"/>
          <a:endParaRPr lang="es-MX" dirty="0"/>
        </a:p>
        <a:p>
          <a:pPr algn="ctr"/>
          <a:r>
            <a:rPr lang="es-MX" dirty="0"/>
            <a:t>22-10-2019</a:t>
          </a:r>
        </a:p>
        <a:p>
          <a:pPr algn="ctr"/>
          <a:endParaRPr lang="es-EC" dirty="0"/>
        </a:p>
        <a:p>
          <a:pPr algn="ctr"/>
          <a:r>
            <a:rPr lang="es-EC" dirty="0"/>
            <a:t>Emiten observaciones al texto propuesto</a:t>
          </a:r>
        </a:p>
      </dgm:t>
    </dgm:pt>
    <dgm:pt modelId="{6E30324A-3AE6-4576-87EF-0DD4E817B14E}" type="parTrans" cxnId="{A93DBD61-BBC7-45B9-BC5C-2DAFA132B1CE}">
      <dgm:prSet/>
      <dgm:spPr/>
      <dgm:t>
        <a:bodyPr/>
        <a:lstStyle/>
        <a:p>
          <a:endParaRPr lang="es-EC"/>
        </a:p>
      </dgm:t>
    </dgm:pt>
    <dgm:pt modelId="{8801E721-1D71-4754-8424-7209E6271432}" type="sibTrans" cxnId="{A93DBD61-BBC7-45B9-BC5C-2DAFA132B1CE}">
      <dgm:prSet/>
      <dgm:spPr/>
      <dgm:t>
        <a:bodyPr/>
        <a:lstStyle/>
        <a:p>
          <a:endParaRPr lang="es-EC"/>
        </a:p>
      </dgm:t>
    </dgm:pt>
    <dgm:pt modelId="{9A527C52-1040-4D8C-B5D8-EAA42D6ABF5D}">
      <dgm:prSet phldrT="[Texto]"/>
      <dgm:spPr/>
      <dgm:t>
        <a:bodyPr/>
        <a:lstStyle/>
        <a:p>
          <a:pPr algn="ctr"/>
          <a:endParaRPr lang="es-MX" dirty="0"/>
        </a:p>
        <a:p>
          <a:pPr algn="ctr"/>
          <a:r>
            <a:rPr lang="es-MX" dirty="0"/>
            <a:t>28-10-2019</a:t>
          </a:r>
        </a:p>
        <a:p>
          <a:pPr algn="ctr"/>
          <a:endParaRPr lang="es-MX" dirty="0"/>
        </a:p>
        <a:p>
          <a:pPr algn="ctr"/>
          <a:r>
            <a:rPr lang="es-MX" dirty="0"/>
            <a:t>Los asistentes realizan observaciones al proyecto y solicitan revisar la inclusión de productos reciclados</a:t>
          </a:r>
          <a:endParaRPr lang="es-EC" dirty="0"/>
        </a:p>
      </dgm:t>
    </dgm:pt>
    <dgm:pt modelId="{25A047E4-2D64-4DDB-A8FD-130AAC95E33D}" type="parTrans" cxnId="{15870389-119B-4A30-8ED1-364A311E665B}">
      <dgm:prSet/>
      <dgm:spPr/>
      <dgm:t>
        <a:bodyPr/>
        <a:lstStyle/>
        <a:p>
          <a:endParaRPr lang="es-EC"/>
        </a:p>
      </dgm:t>
    </dgm:pt>
    <dgm:pt modelId="{2E0CE311-24B4-4983-A9CB-D2B84EDAA1B5}" type="sibTrans" cxnId="{15870389-119B-4A30-8ED1-364A311E665B}">
      <dgm:prSet/>
      <dgm:spPr/>
      <dgm:t>
        <a:bodyPr/>
        <a:lstStyle/>
        <a:p>
          <a:endParaRPr lang="es-EC"/>
        </a:p>
      </dgm:t>
    </dgm:pt>
    <dgm:pt modelId="{EC310FFD-0FCC-4BFF-BA55-E13CF2349DE9}">
      <dgm:prSet phldrT="[Texto]"/>
      <dgm:spPr/>
      <dgm:t>
        <a:bodyPr/>
        <a:lstStyle/>
        <a:p>
          <a:pPr algn="ctr"/>
          <a:endParaRPr lang="es-MX" dirty="0"/>
        </a:p>
        <a:p>
          <a:pPr algn="ctr"/>
          <a:r>
            <a:rPr lang="es-MX" dirty="0"/>
            <a:t>10-01-2020</a:t>
          </a:r>
        </a:p>
        <a:p>
          <a:pPr algn="ctr"/>
          <a:endParaRPr lang="es-MX" dirty="0"/>
        </a:p>
        <a:p>
          <a:pPr algn="ctr"/>
          <a:r>
            <a:rPr lang="es-MX" dirty="0"/>
            <a:t>ASEPLAS realiza la presentación de análisis de ciclo de vida de envases de 5x5 de poliestireno expandido (EPS) y ácido </a:t>
          </a:r>
          <a:r>
            <a:rPr lang="es-MX" dirty="0" err="1"/>
            <a:t>poliláctico</a:t>
          </a:r>
          <a:r>
            <a:rPr lang="es-MX" dirty="0"/>
            <a:t> (PLA)</a:t>
          </a:r>
          <a:endParaRPr lang="es-EC" dirty="0"/>
        </a:p>
      </dgm:t>
    </dgm:pt>
    <dgm:pt modelId="{D7012149-7D85-4181-8599-E7AB8F8FEF8A}" type="parTrans" cxnId="{692EC366-B7B0-4A1A-8582-0F89518E8E5F}">
      <dgm:prSet/>
      <dgm:spPr/>
      <dgm:t>
        <a:bodyPr/>
        <a:lstStyle/>
        <a:p>
          <a:endParaRPr lang="es-EC"/>
        </a:p>
      </dgm:t>
    </dgm:pt>
    <dgm:pt modelId="{72F06E31-4904-4E18-83C7-0D4A33A719BA}" type="sibTrans" cxnId="{692EC366-B7B0-4A1A-8582-0F89518E8E5F}">
      <dgm:prSet/>
      <dgm:spPr/>
      <dgm:t>
        <a:bodyPr/>
        <a:lstStyle/>
        <a:p>
          <a:endParaRPr lang="es-EC"/>
        </a:p>
      </dgm:t>
    </dgm:pt>
    <dgm:pt modelId="{4374AC26-2D0C-4652-A6D5-09B68DC6C2DE}">
      <dgm:prSet phldrT="[Texto]"/>
      <dgm:spPr/>
      <dgm:t>
        <a:bodyPr/>
        <a:lstStyle/>
        <a:p>
          <a:pPr algn="l"/>
          <a:endParaRPr lang="es-MX" dirty="0"/>
        </a:p>
        <a:p>
          <a:pPr algn="ctr"/>
          <a:r>
            <a:rPr lang="es-MX" dirty="0"/>
            <a:t>30-01-2020</a:t>
          </a:r>
        </a:p>
        <a:p>
          <a:pPr algn="ctr"/>
          <a:endParaRPr lang="es-MX" dirty="0"/>
        </a:p>
        <a:p>
          <a:pPr algn="ctr"/>
          <a:r>
            <a:rPr lang="es-MX" dirty="0"/>
            <a:t>La Comisión de Ambiente del Concejo Metropolitano del MDMQ, asume la iniciativa legislativa del proyecto normativo</a:t>
          </a:r>
          <a:endParaRPr lang="es-EC" dirty="0"/>
        </a:p>
      </dgm:t>
    </dgm:pt>
    <dgm:pt modelId="{90E5FD76-6565-4DE2-A1F4-79B6DF5E1799}" type="parTrans" cxnId="{CD7C212D-81B9-4946-A74B-7CC1D96CDAA4}">
      <dgm:prSet/>
      <dgm:spPr/>
      <dgm:t>
        <a:bodyPr/>
        <a:lstStyle/>
        <a:p>
          <a:endParaRPr lang="es-EC"/>
        </a:p>
      </dgm:t>
    </dgm:pt>
    <dgm:pt modelId="{A14E4CCF-6832-4C85-92FC-7D2315B5D86F}" type="sibTrans" cxnId="{CD7C212D-81B9-4946-A74B-7CC1D96CDAA4}">
      <dgm:prSet/>
      <dgm:spPr/>
      <dgm:t>
        <a:bodyPr/>
        <a:lstStyle/>
        <a:p>
          <a:endParaRPr lang="es-EC"/>
        </a:p>
      </dgm:t>
    </dgm:pt>
    <dgm:pt modelId="{A201E9FB-354D-4D40-8C05-D1FC9839172F}" type="pres">
      <dgm:prSet presAssocID="{BC1F79F7-C523-4E81-93CF-39F32C2BAEB5}" presName="arrowDiagram" presStyleCnt="0">
        <dgm:presLayoutVars>
          <dgm:chMax val="5"/>
          <dgm:dir/>
          <dgm:resizeHandles val="exact"/>
        </dgm:presLayoutVars>
      </dgm:prSet>
      <dgm:spPr/>
    </dgm:pt>
    <dgm:pt modelId="{471D3F1B-171D-4FBD-A240-39659F5BD1C0}" type="pres">
      <dgm:prSet presAssocID="{BC1F79F7-C523-4E81-93CF-39F32C2BAEB5}" presName="arrow" presStyleLbl="bgShp" presStyleIdx="0" presStyleCnt="1"/>
      <dgm:spPr/>
    </dgm:pt>
    <dgm:pt modelId="{E5D33BBF-586F-44F3-9A3A-34F9869A580D}" type="pres">
      <dgm:prSet presAssocID="{BC1F79F7-C523-4E81-93CF-39F32C2BAEB5}" presName="arrowDiagram5" presStyleCnt="0"/>
      <dgm:spPr/>
    </dgm:pt>
    <dgm:pt modelId="{87D50EEA-10F0-4014-9EAF-3FABDBF638ED}" type="pres">
      <dgm:prSet presAssocID="{E5C3A9BE-3A22-4D27-833F-CABD94F58D47}" presName="bullet5a" presStyleLbl="node1" presStyleIdx="0" presStyleCnt="5"/>
      <dgm:spPr/>
    </dgm:pt>
    <dgm:pt modelId="{C14244F4-50C0-4422-ADE2-5479AAA82D25}" type="pres">
      <dgm:prSet presAssocID="{E5C3A9BE-3A22-4D27-833F-CABD94F58D47}" presName="textBox5a" presStyleLbl="revTx" presStyleIdx="0" presStyleCnt="5" custLinFactNeighborX="-36994" custLinFactNeighborY="30252">
        <dgm:presLayoutVars>
          <dgm:bulletEnabled val="1"/>
        </dgm:presLayoutVars>
      </dgm:prSet>
      <dgm:spPr/>
    </dgm:pt>
    <dgm:pt modelId="{A1451045-C250-4D69-8AD1-02AEF31F6322}" type="pres">
      <dgm:prSet presAssocID="{AE1C41D3-9CC6-4DD3-ADBC-CBFA10D49C2C}" presName="bullet5b" presStyleLbl="node1" presStyleIdx="1" presStyleCnt="5"/>
      <dgm:spPr/>
    </dgm:pt>
    <dgm:pt modelId="{362EE0E4-8174-4D54-B0CC-A57EF4E24AA4}" type="pres">
      <dgm:prSet presAssocID="{AE1C41D3-9CC6-4DD3-ADBC-CBFA10D49C2C}" presName="textBox5b" presStyleLbl="revTx" presStyleIdx="1" presStyleCnt="5" custLinFactNeighborX="-37535" custLinFactNeighborY="25307">
        <dgm:presLayoutVars>
          <dgm:bulletEnabled val="1"/>
        </dgm:presLayoutVars>
      </dgm:prSet>
      <dgm:spPr/>
    </dgm:pt>
    <dgm:pt modelId="{2991BB03-D351-4EAC-93A3-C39BEB91E887}" type="pres">
      <dgm:prSet presAssocID="{9A527C52-1040-4D8C-B5D8-EAA42D6ABF5D}" presName="bullet5c" presStyleLbl="node1" presStyleIdx="2" presStyleCnt="5"/>
      <dgm:spPr/>
    </dgm:pt>
    <dgm:pt modelId="{4E7CD395-9326-4453-A804-70CE5CED7351}" type="pres">
      <dgm:prSet presAssocID="{9A527C52-1040-4D8C-B5D8-EAA42D6ABF5D}" presName="textBox5c" presStyleLbl="revTx" presStyleIdx="2" presStyleCnt="5" custLinFactNeighborX="-26903" custLinFactNeighborY="11032">
        <dgm:presLayoutVars>
          <dgm:bulletEnabled val="1"/>
        </dgm:presLayoutVars>
      </dgm:prSet>
      <dgm:spPr/>
    </dgm:pt>
    <dgm:pt modelId="{10B6B80D-B323-476B-B416-025E2801DC1C}" type="pres">
      <dgm:prSet presAssocID="{EC310FFD-0FCC-4BFF-BA55-E13CF2349DE9}" presName="bullet5d" presStyleLbl="node1" presStyleIdx="3" presStyleCnt="5"/>
      <dgm:spPr/>
    </dgm:pt>
    <dgm:pt modelId="{03809482-A445-4159-B327-46BEE757A113}" type="pres">
      <dgm:prSet presAssocID="{EC310FFD-0FCC-4BFF-BA55-E13CF2349DE9}" presName="textBox5d" presStyleLbl="revTx" presStyleIdx="3" presStyleCnt="5" custLinFactNeighborX="-25961" custLinFactNeighborY="1654">
        <dgm:presLayoutVars>
          <dgm:bulletEnabled val="1"/>
        </dgm:presLayoutVars>
      </dgm:prSet>
      <dgm:spPr/>
    </dgm:pt>
    <dgm:pt modelId="{E24FDBA5-E825-48FD-881C-7564344A4F67}" type="pres">
      <dgm:prSet presAssocID="{4374AC26-2D0C-4652-A6D5-09B68DC6C2DE}" presName="bullet5e" presStyleLbl="node1" presStyleIdx="4" presStyleCnt="5"/>
      <dgm:spPr/>
    </dgm:pt>
    <dgm:pt modelId="{56A4310F-0715-4405-966D-5B198001DBE7}" type="pres">
      <dgm:prSet presAssocID="{4374AC26-2D0C-4652-A6D5-09B68DC6C2DE}" presName="textBox5e" presStyleLbl="revTx" presStyleIdx="4" presStyleCnt="5">
        <dgm:presLayoutVars>
          <dgm:bulletEnabled val="1"/>
        </dgm:presLayoutVars>
      </dgm:prSet>
      <dgm:spPr/>
    </dgm:pt>
  </dgm:ptLst>
  <dgm:cxnLst>
    <dgm:cxn modelId="{719DC901-2CBF-4791-B3EE-238831BA356D}" type="presOf" srcId="{E5C3A9BE-3A22-4D27-833F-CABD94F58D47}" destId="{C14244F4-50C0-4422-ADE2-5479AAA82D25}" srcOrd="0" destOrd="0" presId="urn:microsoft.com/office/officeart/2005/8/layout/arrow2"/>
    <dgm:cxn modelId="{CD7C212D-81B9-4946-A74B-7CC1D96CDAA4}" srcId="{BC1F79F7-C523-4E81-93CF-39F32C2BAEB5}" destId="{4374AC26-2D0C-4652-A6D5-09B68DC6C2DE}" srcOrd="4" destOrd="0" parTransId="{90E5FD76-6565-4DE2-A1F4-79B6DF5E1799}" sibTransId="{A14E4CCF-6832-4C85-92FC-7D2315B5D86F}"/>
    <dgm:cxn modelId="{A93DBD61-BBC7-45B9-BC5C-2DAFA132B1CE}" srcId="{BC1F79F7-C523-4E81-93CF-39F32C2BAEB5}" destId="{AE1C41D3-9CC6-4DD3-ADBC-CBFA10D49C2C}" srcOrd="1" destOrd="0" parTransId="{6E30324A-3AE6-4576-87EF-0DD4E817B14E}" sibTransId="{8801E721-1D71-4754-8424-7209E6271432}"/>
    <dgm:cxn modelId="{692EC366-B7B0-4A1A-8582-0F89518E8E5F}" srcId="{BC1F79F7-C523-4E81-93CF-39F32C2BAEB5}" destId="{EC310FFD-0FCC-4BFF-BA55-E13CF2349DE9}" srcOrd="3" destOrd="0" parTransId="{D7012149-7D85-4181-8599-E7AB8F8FEF8A}" sibTransId="{72F06E31-4904-4E18-83C7-0D4A33A719BA}"/>
    <dgm:cxn modelId="{3DEE1753-2267-46FC-897C-CC38EE907E29}" type="presOf" srcId="{EC310FFD-0FCC-4BFF-BA55-E13CF2349DE9}" destId="{03809482-A445-4159-B327-46BEE757A113}" srcOrd="0" destOrd="0" presId="urn:microsoft.com/office/officeart/2005/8/layout/arrow2"/>
    <dgm:cxn modelId="{15870389-119B-4A30-8ED1-364A311E665B}" srcId="{BC1F79F7-C523-4E81-93CF-39F32C2BAEB5}" destId="{9A527C52-1040-4D8C-B5D8-EAA42D6ABF5D}" srcOrd="2" destOrd="0" parTransId="{25A047E4-2D64-4DDB-A8FD-130AAC95E33D}" sibTransId="{2E0CE311-24B4-4983-A9CB-D2B84EDAA1B5}"/>
    <dgm:cxn modelId="{53AFC4A4-B07F-4131-ACAC-B5DF5085F7BC}" type="presOf" srcId="{9A527C52-1040-4D8C-B5D8-EAA42D6ABF5D}" destId="{4E7CD395-9326-4453-A804-70CE5CED7351}" srcOrd="0" destOrd="0" presId="urn:microsoft.com/office/officeart/2005/8/layout/arrow2"/>
    <dgm:cxn modelId="{D463FEB1-542E-49EB-8C05-B1B8DD0ED93E}" type="presOf" srcId="{AE1C41D3-9CC6-4DD3-ADBC-CBFA10D49C2C}" destId="{362EE0E4-8174-4D54-B0CC-A57EF4E24AA4}" srcOrd="0" destOrd="0" presId="urn:microsoft.com/office/officeart/2005/8/layout/arrow2"/>
    <dgm:cxn modelId="{261006DD-71D0-47B0-BA13-25DFB7829F6E}" srcId="{BC1F79F7-C523-4E81-93CF-39F32C2BAEB5}" destId="{E5C3A9BE-3A22-4D27-833F-CABD94F58D47}" srcOrd="0" destOrd="0" parTransId="{2A4A4EFB-99B3-432A-85DE-B5DF6EB27A36}" sibTransId="{0B5797EA-CA21-4A25-AD70-1F11163D3CD7}"/>
    <dgm:cxn modelId="{C59BB9E6-40B8-4F19-AFCD-59DFA5E06F1A}" type="presOf" srcId="{BC1F79F7-C523-4E81-93CF-39F32C2BAEB5}" destId="{A201E9FB-354D-4D40-8C05-D1FC9839172F}" srcOrd="0" destOrd="0" presId="urn:microsoft.com/office/officeart/2005/8/layout/arrow2"/>
    <dgm:cxn modelId="{9E132BF8-6A5F-4A69-B556-1ADE5691B1DF}" type="presOf" srcId="{4374AC26-2D0C-4652-A6D5-09B68DC6C2DE}" destId="{56A4310F-0715-4405-966D-5B198001DBE7}" srcOrd="0" destOrd="0" presId="urn:microsoft.com/office/officeart/2005/8/layout/arrow2"/>
    <dgm:cxn modelId="{F660B2F0-D935-472C-A159-5ADF7652E4DA}" type="presParOf" srcId="{A201E9FB-354D-4D40-8C05-D1FC9839172F}" destId="{471D3F1B-171D-4FBD-A240-39659F5BD1C0}" srcOrd="0" destOrd="0" presId="urn:microsoft.com/office/officeart/2005/8/layout/arrow2"/>
    <dgm:cxn modelId="{37B61989-8BFD-4BEA-A37A-18EBA5F6F09E}" type="presParOf" srcId="{A201E9FB-354D-4D40-8C05-D1FC9839172F}" destId="{E5D33BBF-586F-44F3-9A3A-34F9869A580D}" srcOrd="1" destOrd="0" presId="urn:microsoft.com/office/officeart/2005/8/layout/arrow2"/>
    <dgm:cxn modelId="{25FEE33C-4B48-45F7-B07B-84DD995E3748}" type="presParOf" srcId="{E5D33BBF-586F-44F3-9A3A-34F9869A580D}" destId="{87D50EEA-10F0-4014-9EAF-3FABDBF638ED}" srcOrd="0" destOrd="0" presId="urn:microsoft.com/office/officeart/2005/8/layout/arrow2"/>
    <dgm:cxn modelId="{D7BC7CC1-5A69-461A-8EE7-66C171F3406F}" type="presParOf" srcId="{E5D33BBF-586F-44F3-9A3A-34F9869A580D}" destId="{C14244F4-50C0-4422-ADE2-5479AAA82D25}" srcOrd="1" destOrd="0" presId="urn:microsoft.com/office/officeart/2005/8/layout/arrow2"/>
    <dgm:cxn modelId="{12F0C3D9-934B-4654-880E-F1F2A8B24A26}" type="presParOf" srcId="{E5D33BBF-586F-44F3-9A3A-34F9869A580D}" destId="{A1451045-C250-4D69-8AD1-02AEF31F6322}" srcOrd="2" destOrd="0" presId="urn:microsoft.com/office/officeart/2005/8/layout/arrow2"/>
    <dgm:cxn modelId="{F26A6168-F1D8-4586-828C-C42291B6B61C}" type="presParOf" srcId="{E5D33BBF-586F-44F3-9A3A-34F9869A580D}" destId="{362EE0E4-8174-4D54-B0CC-A57EF4E24AA4}" srcOrd="3" destOrd="0" presId="urn:microsoft.com/office/officeart/2005/8/layout/arrow2"/>
    <dgm:cxn modelId="{B215B002-D266-495D-89FB-584EFDFDE6C9}" type="presParOf" srcId="{E5D33BBF-586F-44F3-9A3A-34F9869A580D}" destId="{2991BB03-D351-4EAC-93A3-C39BEB91E887}" srcOrd="4" destOrd="0" presId="urn:microsoft.com/office/officeart/2005/8/layout/arrow2"/>
    <dgm:cxn modelId="{06FD9522-9ED4-46B3-BFB1-CEF47C192F4C}" type="presParOf" srcId="{E5D33BBF-586F-44F3-9A3A-34F9869A580D}" destId="{4E7CD395-9326-4453-A804-70CE5CED7351}" srcOrd="5" destOrd="0" presId="urn:microsoft.com/office/officeart/2005/8/layout/arrow2"/>
    <dgm:cxn modelId="{8FC6DBBA-A5C6-4119-818B-4B30B19DAD80}" type="presParOf" srcId="{E5D33BBF-586F-44F3-9A3A-34F9869A580D}" destId="{10B6B80D-B323-476B-B416-025E2801DC1C}" srcOrd="6" destOrd="0" presId="urn:microsoft.com/office/officeart/2005/8/layout/arrow2"/>
    <dgm:cxn modelId="{D4FDD52C-C303-42A5-9AB3-DA46F71DA36F}" type="presParOf" srcId="{E5D33BBF-586F-44F3-9A3A-34F9869A580D}" destId="{03809482-A445-4159-B327-46BEE757A113}" srcOrd="7" destOrd="0" presId="urn:microsoft.com/office/officeart/2005/8/layout/arrow2"/>
    <dgm:cxn modelId="{668C5195-2F47-4064-8E2D-5EACC6BDCCB2}" type="presParOf" srcId="{E5D33BBF-586F-44F3-9A3A-34F9869A580D}" destId="{E24FDBA5-E825-48FD-881C-7564344A4F67}" srcOrd="8" destOrd="0" presId="urn:microsoft.com/office/officeart/2005/8/layout/arrow2"/>
    <dgm:cxn modelId="{624CFBFC-2F1B-4456-9642-1E29D4C13BE7}" type="presParOf" srcId="{E5D33BBF-586F-44F3-9A3A-34F9869A580D}" destId="{56A4310F-0715-4405-966D-5B198001DBE7}" srcOrd="9"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1D3F1B-171D-4FBD-A240-39659F5BD1C0}">
      <dsp:nvSpPr>
        <dsp:cNvPr id="0" name=""/>
        <dsp:cNvSpPr/>
      </dsp:nvSpPr>
      <dsp:spPr>
        <a:xfrm>
          <a:off x="0" y="169333"/>
          <a:ext cx="8128000" cy="5079999"/>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D50EEA-10F0-4014-9EAF-3FABDBF638ED}">
      <dsp:nvSpPr>
        <dsp:cNvPr id="0" name=""/>
        <dsp:cNvSpPr/>
      </dsp:nvSpPr>
      <dsp:spPr>
        <a:xfrm>
          <a:off x="800607" y="3946821"/>
          <a:ext cx="186944" cy="18694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4244F4-50C0-4422-ADE2-5479AAA82D25}">
      <dsp:nvSpPr>
        <dsp:cNvPr id="0" name=""/>
        <dsp:cNvSpPr/>
      </dsp:nvSpPr>
      <dsp:spPr>
        <a:xfrm>
          <a:off x="500179" y="4209627"/>
          <a:ext cx="1064768" cy="1209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58" tIns="0" rIns="0" bIns="0" numCol="1" spcCol="1270" anchor="t" anchorCtr="0">
          <a:noAutofit/>
        </a:bodyPr>
        <a:lstStyle/>
        <a:p>
          <a:pPr marL="0" lvl="0" indent="0" algn="ctr" defTabSz="711200">
            <a:lnSpc>
              <a:spcPct val="90000"/>
            </a:lnSpc>
            <a:spcBef>
              <a:spcPct val="0"/>
            </a:spcBef>
            <a:spcAft>
              <a:spcPct val="35000"/>
            </a:spcAft>
            <a:buNone/>
          </a:pPr>
          <a:r>
            <a:rPr lang="es-MX" sz="1600" kern="1200" dirty="0"/>
            <a:t>Inicia el proceso 2017</a:t>
          </a:r>
          <a:endParaRPr lang="es-EC" sz="1600" kern="1200" dirty="0"/>
        </a:p>
      </dsp:txBody>
      <dsp:txXfrm>
        <a:off x="500179" y="4209627"/>
        <a:ext cx="1064768" cy="1209040"/>
      </dsp:txXfrm>
    </dsp:sp>
    <dsp:sp modelId="{A1451045-C250-4D69-8AD1-02AEF31F6322}">
      <dsp:nvSpPr>
        <dsp:cNvPr id="0" name=""/>
        <dsp:cNvSpPr/>
      </dsp:nvSpPr>
      <dsp:spPr>
        <a:xfrm>
          <a:off x="1812543" y="2974509"/>
          <a:ext cx="292608" cy="2926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2EE0E4-8174-4D54-B0CC-A57EF4E24AA4}">
      <dsp:nvSpPr>
        <dsp:cNvPr id="0" name=""/>
        <dsp:cNvSpPr/>
      </dsp:nvSpPr>
      <dsp:spPr>
        <a:xfrm>
          <a:off x="1452407" y="3290147"/>
          <a:ext cx="1349248" cy="21285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047" tIns="0" rIns="0" bIns="0" numCol="1" spcCol="1270" anchor="t" anchorCtr="0">
          <a:noAutofit/>
        </a:bodyPr>
        <a:lstStyle/>
        <a:p>
          <a:pPr marL="0" lvl="0" indent="0" algn="ctr" defTabSz="622300">
            <a:lnSpc>
              <a:spcPct val="90000"/>
            </a:lnSpc>
            <a:spcBef>
              <a:spcPct val="0"/>
            </a:spcBef>
            <a:spcAft>
              <a:spcPct val="35000"/>
            </a:spcAft>
            <a:buNone/>
          </a:pPr>
          <a:endParaRPr lang="es-MX" sz="1400" kern="1200" dirty="0"/>
        </a:p>
        <a:p>
          <a:pPr marL="0" lvl="0" indent="0" algn="ctr" defTabSz="622300">
            <a:lnSpc>
              <a:spcPct val="90000"/>
            </a:lnSpc>
            <a:spcBef>
              <a:spcPct val="0"/>
            </a:spcBef>
            <a:spcAft>
              <a:spcPct val="35000"/>
            </a:spcAft>
            <a:buNone/>
          </a:pPr>
          <a:r>
            <a:rPr lang="es-MX" sz="1400" kern="1200" dirty="0"/>
            <a:t>22-10-2019</a:t>
          </a:r>
        </a:p>
        <a:p>
          <a:pPr marL="0" lvl="0" indent="0" algn="ctr" defTabSz="622300">
            <a:lnSpc>
              <a:spcPct val="90000"/>
            </a:lnSpc>
            <a:spcBef>
              <a:spcPct val="0"/>
            </a:spcBef>
            <a:spcAft>
              <a:spcPct val="35000"/>
            </a:spcAft>
            <a:buNone/>
          </a:pPr>
          <a:endParaRPr lang="es-EC" sz="1400" kern="1200" dirty="0"/>
        </a:p>
        <a:p>
          <a:pPr marL="0" lvl="0" indent="0" algn="ctr" defTabSz="622300">
            <a:lnSpc>
              <a:spcPct val="90000"/>
            </a:lnSpc>
            <a:spcBef>
              <a:spcPct val="0"/>
            </a:spcBef>
            <a:spcAft>
              <a:spcPct val="35000"/>
            </a:spcAft>
            <a:buNone/>
          </a:pPr>
          <a:r>
            <a:rPr lang="es-EC" sz="1400" kern="1200" dirty="0"/>
            <a:t>Emiten observaciones al texto propuesto</a:t>
          </a:r>
        </a:p>
      </dsp:txBody>
      <dsp:txXfrm>
        <a:off x="1452407" y="3290147"/>
        <a:ext cx="1349248" cy="2128519"/>
      </dsp:txXfrm>
    </dsp:sp>
    <dsp:sp modelId="{2991BB03-D351-4EAC-93A3-C39BEB91E887}">
      <dsp:nvSpPr>
        <dsp:cNvPr id="0" name=""/>
        <dsp:cNvSpPr/>
      </dsp:nvSpPr>
      <dsp:spPr>
        <a:xfrm>
          <a:off x="3113023" y="2199301"/>
          <a:ext cx="390144" cy="39014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7CD395-9326-4453-A804-70CE5CED7351}">
      <dsp:nvSpPr>
        <dsp:cNvPr id="0" name=""/>
        <dsp:cNvSpPr/>
      </dsp:nvSpPr>
      <dsp:spPr>
        <a:xfrm>
          <a:off x="2886067" y="2563707"/>
          <a:ext cx="1568704" cy="285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729" tIns="0" rIns="0" bIns="0" numCol="1" spcCol="1270" anchor="t" anchorCtr="0">
          <a:noAutofit/>
        </a:bodyPr>
        <a:lstStyle/>
        <a:p>
          <a:pPr marL="0" lvl="0" indent="0" algn="ctr" defTabSz="622300">
            <a:lnSpc>
              <a:spcPct val="90000"/>
            </a:lnSpc>
            <a:spcBef>
              <a:spcPct val="0"/>
            </a:spcBef>
            <a:spcAft>
              <a:spcPct val="35000"/>
            </a:spcAft>
            <a:buNone/>
          </a:pPr>
          <a:endParaRPr lang="es-MX" sz="1400" kern="1200" dirty="0"/>
        </a:p>
        <a:p>
          <a:pPr marL="0" lvl="0" indent="0" algn="ctr" defTabSz="622300">
            <a:lnSpc>
              <a:spcPct val="90000"/>
            </a:lnSpc>
            <a:spcBef>
              <a:spcPct val="0"/>
            </a:spcBef>
            <a:spcAft>
              <a:spcPct val="35000"/>
            </a:spcAft>
            <a:buNone/>
          </a:pPr>
          <a:r>
            <a:rPr lang="es-MX" sz="1400" kern="1200" dirty="0"/>
            <a:t>28-10-2019</a:t>
          </a:r>
        </a:p>
        <a:p>
          <a:pPr marL="0" lvl="0" indent="0" algn="ctr" defTabSz="622300">
            <a:lnSpc>
              <a:spcPct val="90000"/>
            </a:lnSpc>
            <a:spcBef>
              <a:spcPct val="0"/>
            </a:spcBef>
            <a:spcAft>
              <a:spcPct val="35000"/>
            </a:spcAft>
            <a:buNone/>
          </a:pPr>
          <a:endParaRPr lang="es-MX" sz="1400" kern="1200" dirty="0"/>
        </a:p>
        <a:p>
          <a:pPr marL="0" lvl="0" indent="0" algn="ctr" defTabSz="622300">
            <a:lnSpc>
              <a:spcPct val="90000"/>
            </a:lnSpc>
            <a:spcBef>
              <a:spcPct val="0"/>
            </a:spcBef>
            <a:spcAft>
              <a:spcPct val="35000"/>
            </a:spcAft>
            <a:buNone/>
          </a:pPr>
          <a:r>
            <a:rPr lang="es-MX" sz="1400" kern="1200" dirty="0"/>
            <a:t>Los asistentes realizan observaciones al proyecto y solicitan revisar la inclusión de productos reciclados</a:t>
          </a:r>
          <a:endParaRPr lang="es-EC" sz="1400" kern="1200" dirty="0"/>
        </a:p>
      </dsp:txBody>
      <dsp:txXfrm>
        <a:off x="2886067" y="2563707"/>
        <a:ext cx="1568704" cy="2854960"/>
      </dsp:txXfrm>
    </dsp:sp>
    <dsp:sp modelId="{10B6B80D-B323-476B-B416-025E2801DC1C}">
      <dsp:nvSpPr>
        <dsp:cNvPr id="0" name=""/>
        <dsp:cNvSpPr/>
      </dsp:nvSpPr>
      <dsp:spPr>
        <a:xfrm>
          <a:off x="4624832" y="1593765"/>
          <a:ext cx="503936" cy="50393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809482-A445-4159-B327-46BEE757A113}">
      <dsp:nvSpPr>
        <dsp:cNvPr id="0" name=""/>
        <dsp:cNvSpPr/>
      </dsp:nvSpPr>
      <dsp:spPr>
        <a:xfrm>
          <a:off x="4454777" y="1902029"/>
          <a:ext cx="1625600" cy="3403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025" tIns="0" rIns="0" bIns="0" numCol="1" spcCol="1270" anchor="t" anchorCtr="0">
          <a:noAutofit/>
        </a:bodyPr>
        <a:lstStyle/>
        <a:p>
          <a:pPr marL="0" lvl="0" indent="0" algn="ctr" defTabSz="622300">
            <a:lnSpc>
              <a:spcPct val="90000"/>
            </a:lnSpc>
            <a:spcBef>
              <a:spcPct val="0"/>
            </a:spcBef>
            <a:spcAft>
              <a:spcPct val="35000"/>
            </a:spcAft>
            <a:buNone/>
          </a:pPr>
          <a:endParaRPr lang="es-MX" sz="1400" kern="1200" dirty="0"/>
        </a:p>
        <a:p>
          <a:pPr marL="0" lvl="0" indent="0" algn="ctr" defTabSz="622300">
            <a:lnSpc>
              <a:spcPct val="90000"/>
            </a:lnSpc>
            <a:spcBef>
              <a:spcPct val="0"/>
            </a:spcBef>
            <a:spcAft>
              <a:spcPct val="35000"/>
            </a:spcAft>
            <a:buNone/>
          </a:pPr>
          <a:r>
            <a:rPr lang="es-MX" sz="1400" kern="1200" dirty="0"/>
            <a:t>10-01-2020</a:t>
          </a:r>
        </a:p>
        <a:p>
          <a:pPr marL="0" lvl="0" indent="0" algn="ctr" defTabSz="622300">
            <a:lnSpc>
              <a:spcPct val="90000"/>
            </a:lnSpc>
            <a:spcBef>
              <a:spcPct val="0"/>
            </a:spcBef>
            <a:spcAft>
              <a:spcPct val="35000"/>
            </a:spcAft>
            <a:buNone/>
          </a:pPr>
          <a:endParaRPr lang="es-MX" sz="1400" kern="1200" dirty="0"/>
        </a:p>
        <a:p>
          <a:pPr marL="0" lvl="0" indent="0" algn="ctr" defTabSz="622300">
            <a:lnSpc>
              <a:spcPct val="90000"/>
            </a:lnSpc>
            <a:spcBef>
              <a:spcPct val="0"/>
            </a:spcBef>
            <a:spcAft>
              <a:spcPct val="35000"/>
            </a:spcAft>
            <a:buNone/>
          </a:pPr>
          <a:r>
            <a:rPr lang="es-MX" sz="1400" kern="1200" dirty="0"/>
            <a:t>ASEPLAS realiza la presentación de análisis de ciclo de vida de envases de 5x5 de poliestireno expandido (EPS) y ácido </a:t>
          </a:r>
          <a:r>
            <a:rPr lang="es-MX" sz="1400" kern="1200" dirty="0" err="1"/>
            <a:t>poliláctico</a:t>
          </a:r>
          <a:r>
            <a:rPr lang="es-MX" sz="1400" kern="1200" dirty="0"/>
            <a:t> (PLA)</a:t>
          </a:r>
          <a:endParaRPr lang="es-EC" sz="1400" kern="1200" dirty="0"/>
        </a:p>
      </dsp:txBody>
      <dsp:txXfrm>
        <a:off x="4454777" y="1902029"/>
        <a:ext cx="1625600" cy="3403600"/>
      </dsp:txXfrm>
    </dsp:sp>
    <dsp:sp modelId="{E24FDBA5-E825-48FD-881C-7564344A4F67}">
      <dsp:nvSpPr>
        <dsp:cNvPr id="0" name=""/>
        <dsp:cNvSpPr/>
      </dsp:nvSpPr>
      <dsp:spPr>
        <a:xfrm>
          <a:off x="6181343" y="1189397"/>
          <a:ext cx="642112" cy="6421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A4310F-0715-4405-966D-5B198001DBE7}">
      <dsp:nvSpPr>
        <dsp:cNvPr id="0" name=""/>
        <dsp:cNvSpPr/>
      </dsp:nvSpPr>
      <dsp:spPr>
        <a:xfrm>
          <a:off x="6502399" y="1510453"/>
          <a:ext cx="1625600" cy="3738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0242" tIns="0" rIns="0" bIns="0" numCol="1" spcCol="1270" anchor="t" anchorCtr="0">
          <a:noAutofit/>
        </a:bodyPr>
        <a:lstStyle/>
        <a:p>
          <a:pPr marL="0" lvl="0" indent="0" algn="l" defTabSz="622300">
            <a:lnSpc>
              <a:spcPct val="90000"/>
            </a:lnSpc>
            <a:spcBef>
              <a:spcPct val="0"/>
            </a:spcBef>
            <a:spcAft>
              <a:spcPct val="35000"/>
            </a:spcAft>
            <a:buNone/>
          </a:pPr>
          <a:endParaRPr lang="es-MX" sz="1400" kern="1200" dirty="0"/>
        </a:p>
        <a:p>
          <a:pPr marL="0" lvl="0" indent="0" algn="ctr" defTabSz="622300">
            <a:lnSpc>
              <a:spcPct val="90000"/>
            </a:lnSpc>
            <a:spcBef>
              <a:spcPct val="0"/>
            </a:spcBef>
            <a:spcAft>
              <a:spcPct val="35000"/>
            </a:spcAft>
            <a:buNone/>
          </a:pPr>
          <a:r>
            <a:rPr lang="es-MX" sz="1400" kern="1200" dirty="0"/>
            <a:t>30-01-2020</a:t>
          </a:r>
        </a:p>
        <a:p>
          <a:pPr marL="0" lvl="0" indent="0" algn="ctr" defTabSz="622300">
            <a:lnSpc>
              <a:spcPct val="90000"/>
            </a:lnSpc>
            <a:spcBef>
              <a:spcPct val="0"/>
            </a:spcBef>
            <a:spcAft>
              <a:spcPct val="35000"/>
            </a:spcAft>
            <a:buNone/>
          </a:pPr>
          <a:endParaRPr lang="es-MX" sz="1400" kern="1200" dirty="0"/>
        </a:p>
        <a:p>
          <a:pPr marL="0" lvl="0" indent="0" algn="ctr" defTabSz="622300">
            <a:lnSpc>
              <a:spcPct val="90000"/>
            </a:lnSpc>
            <a:spcBef>
              <a:spcPct val="0"/>
            </a:spcBef>
            <a:spcAft>
              <a:spcPct val="35000"/>
            </a:spcAft>
            <a:buNone/>
          </a:pPr>
          <a:r>
            <a:rPr lang="es-MX" sz="1400" kern="1200" dirty="0"/>
            <a:t>La Comisión de Ambiente del Concejo Metropolitano del MDMQ, asume la iniciativa legislativa del proyecto normativo</a:t>
          </a:r>
          <a:endParaRPr lang="es-EC" sz="1400" kern="1200" dirty="0"/>
        </a:p>
      </dsp:txBody>
      <dsp:txXfrm>
        <a:off x="6502399" y="1510453"/>
        <a:ext cx="1625600" cy="3738880"/>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5135570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27a7fcb14e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g127a7fcb14e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27a7fcb14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g127a7fcb14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0282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1480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1"/>
        <p:cNvGrpSpPr/>
        <p:nvPr/>
      </p:nvGrpSpPr>
      <p:grpSpPr>
        <a:xfrm>
          <a:off x="0" y="0"/>
          <a:ext cx="0" cy="0"/>
          <a:chOff x="0" y="0"/>
          <a:chExt cx="0" cy="0"/>
        </a:xfrm>
      </p:grpSpPr>
      <p:sp>
        <p:nvSpPr>
          <p:cNvPr id="12" name="Google Shape;12;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1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5"/>
          <p:cNvSpPr>
            <a:spLocks noGrp="1"/>
          </p:cNvSpPr>
          <p:nvPr>
            <p:ph type="pic" idx="2"/>
          </p:nvPr>
        </p:nvSpPr>
        <p:spPr>
          <a:xfrm>
            <a:off x="5183188" y="987425"/>
            <a:ext cx="6172200" cy="4873625"/>
          </a:xfrm>
          <a:prstGeom prst="rect">
            <a:avLst/>
          </a:prstGeom>
          <a:noFill/>
          <a:ln>
            <a:noFill/>
          </a:ln>
        </p:spPr>
      </p:sp>
      <p:sp>
        <p:nvSpPr>
          <p:cNvPr id="64" name="Google Shape;64;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C"/>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a:stretch/>
        </p:blipFill>
        <p:spPr>
          <a:xfrm>
            <a:off x="25399" y="-25400"/>
            <a:ext cx="12237156" cy="6883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Google Shape;96;p3"/>
          <p:cNvPicPr preferRelativeResize="0"/>
          <p:nvPr/>
        </p:nvPicPr>
        <p:blipFill rotWithShape="1">
          <a:blip r:embed="rId3">
            <a:alphaModFix/>
          </a:blip>
          <a:srcRect/>
          <a:stretch/>
        </p:blipFill>
        <p:spPr>
          <a:xfrm>
            <a:off x="-113433" y="-76574"/>
            <a:ext cx="12192000" cy="6856286"/>
          </a:xfrm>
          <a:prstGeom prst="rect">
            <a:avLst/>
          </a:prstGeom>
          <a:noFill/>
          <a:ln>
            <a:noFill/>
          </a:ln>
        </p:spPr>
      </p:pic>
      <p:sp>
        <p:nvSpPr>
          <p:cNvPr id="6" name="CuadroTexto 2">
            <a:extLst>
              <a:ext uri="{FF2B5EF4-FFF2-40B4-BE49-F238E27FC236}">
                <a16:creationId xmlns:a16="http://schemas.microsoft.com/office/drawing/2014/main" id="{3CB007AB-B331-4A59-B874-1D6715FA24FF}"/>
              </a:ext>
            </a:extLst>
          </p:cNvPr>
          <p:cNvSpPr txBox="1"/>
          <p:nvPr/>
        </p:nvSpPr>
        <p:spPr>
          <a:xfrm>
            <a:off x="2680571" y="350334"/>
            <a:ext cx="7903922" cy="954107"/>
          </a:xfrm>
          <a:prstGeom prst="rect">
            <a:avLst/>
          </a:prstGeom>
          <a:noFill/>
        </p:spPr>
        <p:txBody>
          <a:bodyPr wrap="square" rtlCol="0">
            <a:spAutoFit/>
          </a:bodyPr>
          <a:lstStyle/>
          <a:p>
            <a:pPr algn="ctr"/>
            <a:r>
              <a:rPr lang="es-EC" sz="2800" b="1" dirty="0">
                <a:solidFill>
                  <a:srgbClr val="414988"/>
                </a:solidFill>
                <a:latin typeface="Calibri"/>
                <a:ea typeface="Calibri"/>
                <a:cs typeface="Calibri"/>
                <a:sym typeface="Calibri"/>
              </a:rPr>
              <a:t>PROYECTOS DE INVERSIÓN </a:t>
            </a:r>
          </a:p>
          <a:p>
            <a:pPr algn="ctr"/>
            <a:r>
              <a:rPr lang="es-EC" sz="2800" b="1" dirty="0">
                <a:solidFill>
                  <a:srgbClr val="414988"/>
                </a:solidFill>
                <a:latin typeface="Calibri"/>
                <a:ea typeface="Calibri"/>
                <a:cs typeface="Calibri"/>
                <a:sym typeface="Calibri"/>
              </a:rPr>
              <a:t> EJECUCIÓN</a:t>
            </a:r>
          </a:p>
        </p:txBody>
      </p:sp>
      <p:graphicFrame>
        <p:nvGraphicFramePr>
          <p:cNvPr id="7" name="4 Gráfico"/>
          <p:cNvGraphicFramePr>
            <a:graphicFrameLocks/>
          </p:cNvGraphicFramePr>
          <p:nvPr>
            <p:extLst>
              <p:ext uri="{D42A27DB-BD31-4B8C-83A1-F6EECF244321}">
                <p14:modId xmlns:p14="http://schemas.microsoft.com/office/powerpoint/2010/main" val="3552646669"/>
              </p:ext>
            </p:extLst>
          </p:nvPr>
        </p:nvGraphicFramePr>
        <p:xfrm>
          <a:off x="2617940" y="1716066"/>
          <a:ext cx="7590772" cy="36200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6 Gráfico"/>
          <p:cNvGraphicFramePr>
            <a:graphicFrameLocks/>
          </p:cNvGraphicFramePr>
          <p:nvPr>
            <p:extLst>
              <p:ext uri="{D42A27DB-BD31-4B8C-83A1-F6EECF244321}">
                <p14:modId xmlns:p14="http://schemas.microsoft.com/office/powerpoint/2010/main" val="2281494684"/>
              </p:ext>
            </p:extLst>
          </p:nvPr>
        </p:nvGraphicFramePr>
        <p:xfrm>
          <a:off x="1427967" y="1347787"/>
          <a:ext cx="9294312" cy="453944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871537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Google Shape;96;p3"/>
          <p:cNvPicPr preferRelativeResize="0"/>
          <p:nvPr/>
        </p:nvPicPr>
        <p:blipFill rotWithShape="1">
          <a:blip r:embed="rId3">
            <a:alphaModFix/>
          </a:blip>
          <a:srcRect/>
          <a:stretch/>
        </p:blipFill>
        <p:spPr>
          <a:xfrm>
            <a:off x="-113433" y="-76574"/>
            <a:ext cx="12192000" cy="6856286"/>
          </a:xfrm>
          <a:prstGeom prst="rect">
            <a:avLst/>
          </a:prstGeom>
          <a:noFill/>
          <a:ln>
            <a:noFill/>
          </a:ln>
        </p:spPr>
      </p:pic>
      <p:sp>
        <p:nvSpPr>
          <p:cNvPr id="6" name="CuadroTexto 2">
            <a:extLst>
              <a:ext uri="{FF2B5EF4-FFF2-40B4-BE49-F238E27FC236}">
                <a16:creationId xmlns:a16="http://schemas.microsoft.com/office/drawing/2014/main" id="{3CB007AB-B331-4A59-B874-1D6715FA24FF}"/>
              </a:ext>
            </a:extLst>
          </p:cNvPr>
          <p:cNvSpPr txBox="1"/>
          <p:nvPr/>
        </p:nvSpPr>
        <p:spPr>
          <a:xfrm>
            <a:off x="1891430" y="350334"/>
            <a:ext cx="8592855" cy="1261884"/>
          </a:xfrm>
          <a:prstGeom prst="rect">
            <a:avLst/>
          </a:prstGeom>
          <a:noFill/>
        </p:spPr>
        <p:txBody>
          <a:bodyPr wrap="square" rtlCol="0">
            <a:spAutoFit/>
          </a:bodyPr>
          <a:lstStyle/>
          <a:p>
            <a:pPr algn="ctr"/>
            <a:r>
              <a:rPr lang="es-EC" sz="2400" b="1" dirty="0">
                <a:solidFill>
                  <a:srgbClr val="414988"/>
                </a:solidFill>
                <a:latin typeface="Calibri"/>
                <a:ea typeface="Calibri"/>
                <a:cs typeface="Calibri"/>
              </a:rPr>
              <a:t>DETALLE DE PROCESOS </a:t>
            </a:r>
            <a:br>
              <a:rPr lang="es-EC" sz="2400" b="1" dirty="0">
                <a:solidFill>
                  <a:srgbClr val="414988"/>
                </a:solidFill>
                <a:latin typeface="Calibri"/>
                <a:ea typeface="Calibri"/>
                <a:cs typeface="Calibri"/>
              </a:rPr>
            </a:br>
            <a:r>
              <a:rPr lang="es-EC" sz="2400" b="1" dirty="0">
                <a:solidFill>
                  <a:srgbClr val="414988"/>
                </a:solidFill>
                <a:latin typeface="Calibri"/>
                <a:ea typeface="Calibri"/>
                <a:cs typeface="Calibri"/>
              </a:rPr>
              <a:t>PORTAL DE COMPRAS PÚBLICAS. CORTE ABRIL 2022</a:t>
            </a:r>
          </a:p>
          <a:p>
            <a:pPr algn="ctr"/>
            <a:endParaRPr lang="es-EC" sz="2800" b="1" dirty="0">
              <a:solidFill>
                <a:srgbClr val="414988"/>
              </a:solidFill>
              <a:latin typeface="Calibri"/>
              <a:ea typeface="Calibri"/>
              <a:cs typeface="Calibri"/>
            </a:endParaRPr>
          </a:p>
        </p:txBody>
      </p:sp>
      <p:graphicFrame>
        <p:nvGraphicFramePr>
          <p:cNvPr id="2" name="1 Tabla"/>
          <p:cNvGraphicFramePr>
            <a:graphicFrameLocks noGrp="1"/>
          </p:cNvGraphicFramePr>
          <p:nvPr>
            <p:extLst>
              <p:ext uri="{D42A27DB-BD31-4B8C-83A1-F6EECF244321}">
                <p14:modId xmlns:p14="http://schemas.microsoft.com/office/powerpoint/2010/main" val="2139107956"/>
              </p:ext>
            </p:extLst>
          </p:nvPr>
        </p:nvGraphicFramePr>
        <p:xfrm>
          <a:off x="2016690" y="1377862"/>
          <a:ext cx="8404966" cy="4717881"/>
        </p:xfrm>
        <a:graphic>
          <a:graphicData uri="http://schemas.openxmlformats.org/drawingml/2006/table">
            <a:tbl>
              <a:tblPr/>
              <a:tblGrid>
                <a:gridCol w="3218034">
                  <a:extLst>
                    <a:ext uri="{9D8B030D-6E8A-4147-A177-3AD203B41FA5}">
                      <a16:colId xmlns:a16="http://schemas.microsoft.com/office/drawing/2014/main" val="20000"/>
                    </a:ext>
                  </a:extLst>
                </a:gridCol>
                <a:gridCol w="1708856">
                  <a:extLst>
                    <a:ext uri="{9D8B030D-6E8A-4147-A177-3AD203B41FA5}">
                      <a16:colId xmlns:a16="http://schemas.microsoft.com/office/drawing/2014/main" val="20001"/>
                    </a:ext>
                  </a:extLst>
                </a:gridCol>
                <a:gridCol w="1597408">
                  <a:extLst>
                    <a:ext uri="{9D8B030D-6E8A-4147-A177-3AD203B41FA5}">
                      <a16:colId xmlns:a16="http://schemas.microsoft.com/office/drawing/2014/main" val="20002"/>
                    </a:ext>
                  </a:extLst>
                </a:gridCol>
                <a:gridCol w="1880668">
                  <a:extLst>
                    <a:ext uri="{9D8B030D-6E8A-4147-A177-3AD203B41FA5}">
                      <a16:colId xmlns:a16="http://schemas.microsoft.com/office/drawing/2014/main" val="20003"/>
                    </a:ext>
                  </a:extLst>
                </a:gridCol>
              </a:tblGrid>
              <a:tr h="494010">
                <a:tc>
                  <a:txBody>
                    <a:bodyPr/>
                    <a:lstStyle/>
                    <a:p>
                      <a:pPr algn="ctr" fontAlgn="ctr"/>
                      <a:r>
                        <a:rPr lang="en-US" sz="1000" b="1" i="0" u="none" strike="noStrike" dirty="0">
                          <a:solidFill>
                            <a:srgbClr val="000000"/>
                          </a:solidFill>
                          <a:effectLst/>
                          <a:latin typeface="Calibri" panose="020F0502020204030204" pitchFamily="34" charset="0"/>
                          <a:cs typeface="Calibri" panose="020F0502020204030204" pitchFamily="34" charset="0"/>
                        </a:rPr>
                        <a:t>OBJETO DE CONTRATACIÓN </a:t>
                      </a:r>
                    </a:p>
                  </a:txBody>
                  <a:tcPr marL="8469" marR="8469" marT="8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000" b="1" i="0" u="none" strike="noStrike">
                          <a:solidFill>
                            <a:srgbClr val="000000"/>
                          </a:solidFill>
                          <a:effectLst/>
                          <a:latin typeface="Calibri" panose="020F0502020204030204" pitchFamily="34" charset="0"/>
                          <a:cs typeface="Calibri" panose="020F0502020204030204" pitchFamily="34" charset="0"/>
                        </a:rPr>
                        <a:t>MODALIDAD DE CONTRATACIÓN </a:t>
                      </a:r>
                    </a:p>
                  </a:txBody>
                  <a:tcPr marL="8469" marR="8469" marT="8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000" b="1" i="0" u="none" strike="noStrike">
                          <a:solidFill>
                            <a:srgbClr val="000000"/>
                          </a:solidFill>
                          <a:effectLst/>
                          <a:latin typeface="Calibri" panose="020F0502020204030204" pitchFamily="34" charset="0"/>
                          <a:cs typeface="Calibri" panose="020F0502020204030204" pitchFamily="34" charset="0"/>
                        </a:rPr>
                        <a:t>ESTADO DEL PROCESO</a:t>
                      </a:r>
                    </a:p>
                  </a:txBody>
                  <a:tcPr marL="8469" marR="8469" marT="8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000" b="1" i="0" u="none" strike="noStrike">
                          <a:solidFill>
                            <a:srgbClr val="000000"/>
                          </a:solidFill>
                          <a:effectLst/>
                          <a:latin typeface="Calibri" panose="020F0502020204030204" pitchFamily="34" charset="0"/>
                          <a:cs typeface="Calibri" panose="020F0502020204030204" pitchFamily="34" charset="0"/>
                        </a:rPr>
                        <a:t> PRESUPUESTO REFERENCIAL / VALOR CONTRATADO </a:t>
                      </a:r>
                    </a:p>
                  </a:txBody>
                  <a:tcPr marL="8469" marR="8469" marT="8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0000"/>
                  </a:ext>
                </a:extLst>
              </a:tr>
              <a:tr h="550940">
                <a:tc>
                  <a:txBody>
                    <a:bodyPr/>
                    <a:lstStyle/>
                    <a:p>
                      <a:pPr algn="l" fontAlgn="b"/>
                      <a:r>
                        <a:rPr lang="es-ES" sz="1000" b="0" i="0" u="none" strike="noStrike" dirty="0">
                          <a:solidFill>
                            <a:srgbClr val="000000"/>
                          </a:solidFill>
                          <a:effectLst/>
                          <a:latin typeface="Calibri" panose="020F0502020204030204" pitchFamily="34" charset="0"/>
                          <a:cs typeface="Calibri" panose="020F0502020204030204" pitchFamily="34" charset="0"/>
                        </a:rPr>
                        <a:t>ADQUISICIÓN DE EQUIPOS DE CONTROL DE RUIDO AMBIENTAL PARA EL LABORATORIO IAMQ</a:t>
                      </a:r>
                    </a:p>
                  </a:txBody>
                  <a:tcPr marL="8469" marR="8469" marT="84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cs typeface="Calibri" panose="020F0502020204030204" pitchFamily="34" charset="0"/>
                        </a:rPr>
                        <a:t>SUBASTA INVERSA ELECTRÓNICA </a:t>
                      </a:r>
                    </a:p>
                  </a:txBody>
                  <a:tcPr marL="8469" marR="8469" marT="84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cs typeface="Calibri" panose="020F0502020204030204" pitchFamily="34" charset="0"/>
                        </a:rPr>
                        <a:t>ADJUDICADO - REGISTRO DE CONTRATO</a:t>
                      </a:r>
                    </a:p>
                  </a:txBody>
                  <a:tcPr marL="8469" marR="8469" marT="8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cs typeface="Calibri" panose="020F0502020204030204" pitchFamily="34" charset="0"/>
                        </a:rPr>
                        <a:t> $                    28,956.00 </a:t>
                      </a:r>
                    </a:p>
                  </a:txBody>
                  <a:tcPr marL="8469" marR="8469" marT="8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50940">
                <a:tc>
                  <a:txBody>
                    <a:bodyPr/>
                    <a:lstStyle/>
                    <a:p>
                      <a:pPr algn="l" fontAlgn="b"/>
                      <a:r>
                        <a:rPr lang="es-ES" sz="1000" b="0" i="0" u="none" strike="noStrike" dirty="0">
                          <a:solidFill>
                            <a:srgbClr val="000000"/>
                          </a:solidFill>
                          <a:effectLst/>
                          <a:latin typeface="Calibri" panose="020F0502020204030204" pitchFamily="34" charset="0"/>
                          <a:cs typeface="Calibri" panose="020F0502020204030204" pitchFamily="34" charset="0"/>
                        </a:rPr>
                        <a:t>SERVICIO DE CALIBRACIÓN DE ESTÁNDARES DEL LABORATORIO ELECTRÓNICO DE LA REMMAQ</a:t>
                      </a:r>
                    </a:p>
                  </a:txBody>
                  <a:tcPr marL="8469" marR="8469" marT="84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cs typeface="Calibri" panose="020F0502020204030204" pitchFamily="34" charset="0"/>
                        </a:rPr>
                        <a:t>SUBASTA INVERSA ELECTRÓNICA </a:t>
                      </a:r>
                    </a:p>
                  </a:txBody>
                  <a:tcPr marL="8469" marR="8469" marT="84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cs typeface="Calibri" panose="020F0502020204030204" pitchFamily="34" charset="0"/>
                        </a:rPr>
                        <a:t>POR ADJUDICAR</a:t>
                      </a:r>
                    </a:p>
                  </a:txBody>
                  <a:tcPr marL="8469" marR="8469" marT="8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cs typeface="Calibri" panose="020F0502020204030204" pitchFamily="34" charset="0"/>
                        </a:rPr>
                        <a:t> $                    17,338.00 </a:t>
                      </a:r>
                    </a:p>
                  </a:txBody>
                  <a:tcPr marL="8469" marR="8469" marT="8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50940">
                <a:tc>
                  <a:txBody>
                    <a:bodyPr/>
                    <a:lstStyle/>
                    <a:p>
                      <a:pPr algn="l" fontAlgn="b"/>
                      <a:r>
                        <a:rPr lang="es-ES" sz="1000" b="0" i="0" u="none" strike="noStrike" dirty="0">
                          <a:solidFill>
                            <a:srgbClr val="000000"/>
                          </a:solidFill>
                          <a:effectLst/>
                          <a:latin typeface="Calibri" panose="020F0502020204030204" pitchFamily="34" charset="0"/>
                          <a:cs typeface="Calibri" panose="020F0502020204030204" pitchFamily="34" charset="0"/>
                        </a:rPr>
                        <a:t>ADQUISICIÓN DE REPUESTOS PARA ANALIZADORES DE CALIDAD DEL AIRE MARCA ENVEA 2022</a:t>
                      </a:r>
                    </a:p>
                  </a:txBody>
                  <a:tcPr marL="8469" marR="8469" marT="84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cs typeface="Calibri" panose="020F0502020204030204" pitchFamily="34" charset="0"/>
                        </a:rPr>
                        <a:t>REGIMEN ESPECIAL</a:t>
                      </a:r>
                    </a:p>
                  </a:txBody>
                  <a:tcPr marL="8469" marR="8469" marT="84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cs typeface="Calibri" panose="020F0502020204030204" pitchFamily="34" charset="0"/>
                        </a:rPr>
                        <a:t>PUBLICADO</a:t>
                      </a:r>
                    </a:p>
                  </a:txBody>
                  <a:tcPr marL="8469" marR="8469" marT="8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cs typeface="Calibri" panose="020F0502020204030204" pitchFamily="34" charset="0"/>
                        </a:rPr>
                        <a:t> $                    11,997.00 </a:t>
                      </a:r>
                    </a:p>
                  </a:txBody>
                  <a:tcPr marL="8469" marR="8469" marT="8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7293">
                <a:tc>
                  <a:txBody>
                    <a:bodyPr/>
                    <a:lstStyle/>
                    <a:p>
                      <a:pPr algn="l" fontAlgn="b"/>
                      <a:r>
                        <a:rPr lang="es-ES" sz="1000" b="0" i="0" u="none" strike="noStrike">
                          <a:solidFill>
                            <a:srgbClr val="000000"/>
                          </a:solidFill>
                          <a:effectLst/>
                          <a:latin typeface="Calibri" panose="020F0502020204030204" pitchFamily="34" charset="0"/>
                          <a:cs typeface="Calibri" panose="020F0502020204030204" pitchFamily="34" charset="0"/>
                        </a:rPr>
                        <a:t>ADQUISICIÓN DE REACTIVOS HACH PARA EL LABORATORIO IAMQ</a:t>
                      </a:r>
                    </a:p>
                  </a:txBody>
                  <a:tcPr marL="8469" marR="8469" marT="84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cs typeface="Calibri" panose="020F0502020204030204" pitchFamily="34" charset="0"/>
                        </a:rPr>
                        <a:t>ÍNFIMA CUANTÍA </a:t>
                      </a:r>
                    </a:p>
                  </a:txBody>
                  <a:tcPr marL="8469" marR="8469" marT="84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cs typeface="Calibri" panose="020F0502020204030204" pitchFamily="34" charset="0"/>
                        </a:rPr>
                        <a:t>PUBLICADO</a:t>
                      </a:r>
                    </a:p>
                  </a:txBody>
                  <a:tcPr marL="8469" marR="8469" marT="8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cs typeface="Calibri" panose="020F0502020204030204" pitchFamily="34" charset="0"/>
                        </a:rPr>
                        <a:t> $                      2,825.00 </a:t>
                      </a:r>
                    </a:p>
                  </a:txBody>
                  <a:tcPr marL="8469" marR="8469" marT="8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101879">
                <a:tc>
                  <a:txBody>
                    <a:bodyPr/>
                    <a:lstStyle/>
                    <a:p>
                      <a:pPr algn="l" fontAlgn="b"/>
                      <a:r>
                        <a:rPr lang="es-ES" sz="1000" b="0" i="0" u="none" strike="noStrike">
                          <a:solidFill>
                            <a:srgbClr val="000000"/>
                          </a:solidFill>
                          <a:effectLst/>
                          <a:latin typeface="Calibri" panose="020F0502020204030204" pitchFamily="34" charset="0"/>
                          <a:cs typeface="Calibri" panose="020F0502020204030204" pitchFamily="34" charset="0"/>
                        </a:rPr>
                        <a:t>SERVICIO DE RECARGA DE ACETILENO PARA EL FUNCIONAMIENTO DEL ESPECTOFOTÓMETRO DE ABSORCIÓN ATÓMICA (PRODUCCIÓN NACIONAL)</a:t>
                      </a:r>
                    </a:p>
                  </a:txBody>
                  <a:tcPr marL="8469" marR="8469" marT="84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libri" panose="020F0502020204030204" pitchFamily="34" charset="0"/>
                          <a:cs typeface="Calibri" panose="020F0502020204030204" pitchFamily="34" charset="0"/>
                        </a:rPr>
                        <a:t>ÍNFIMA CUANTÍA </a:t>
                      </a:r>
                    </a:p>
                  </a:txBody>
                  <a:tcPr marL="8469" marR="8469" marT="8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cs typeface="Calibri" panose="020F0502020204030204" pitchFamily="34" charset="0"/>
                        </a:rPr>
                        <a:t>PUBLICADO</a:t>
                      </a:r>
                    </a:p>
                  </a:txBody>
                  <a:tcPr marL="8469" marR="8469" marT="8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cs typeface="Calibri" panose="020F0502020204030204" pitchFamily="34" charset="0"/>
                        </a:rPr>
                        <a:t> $                      1,500.00 </a:t>
                      </a:r>
                    </a:p>
                  </a:txBody>
                  <a:tcPr marL="8469" marR="8469" marT="8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101879">
                <a:tc>
                  <a:txBody>
                    <a:bodyPr/>
                    <a:lstStyle/>
                    <a:p>
                      <a:pPr algn="l" fontAlgn="b"/>
                      <a:r>
                        <a:rPr lang="es-ES" sz="1000" b="0" i="0" u="none" strike="noStrike">
                          <a:solidFill>
                            <a:srgbClr val="000000"/>
                          </a:solidFill>
                          <a:effectLst/>
                          <a:latin typeface="Calibri" panose="020F0502020204030204" pitchFamily="34" charset="0"/>
                          <a:cs typeface="Calibri" panose="020F0502020204030204" pitchFamily="34" charset="0"/>
                        </a:rPr>
                        <a:t>ADQUISICION DE PLANTAS E INSUMOS AGRICOLAS, PARA EL ESTABLECIMIENTO DE PLANTACIONES FORESTALES CON FINES DE RESTAURACION ECOLOGICA-SA   </a:t>
                      </a:r>
                    </a:p>
                  </a:txBody>
                  <a:tcPr marL="8469" marR="8469" marT="84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Calibri" panose="020F0502020204030204" pitchFamily="34" charset="0"/>
                          <a:cs typeface="Calibri" panose="020F0502020204030204" pitchFamily="34" charset="0"/>
                        </a:rPr>
                        <a:t>SUBASTA INVERSA ELECTRÓNICA </a:t>
                      </a:r>
                    </a:p>
                  </a:txBody>
                  <a:tcPr marL="8469" marR="8469" marT="8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cs typeface="Calibri" panose="020F0502020204030204" pitchFamily="34" charset="0"/>
                        </a:rPr>
                        <a:t>PUBLICADO</a:t>
                      </a:r>
                    </a:p>
                  </a:txBody>
                  <a:tcPr marL="8469" marR="8469" marT="8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cs typeface="Calibri" panose="020F0502020204030204" pitchFamily="34" charset="0"/>
                        </a:rPr>
                        <a:t> $                 231,000.00 </a:t>
                      </a:r>
                    </a:p>
                  </a:txBody>
                  <a:tcPr marL="8469" marR="8469" marT="8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5571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Google Shape;96;p3"/>
          <p:cNvPicPr preferRelativeResize="0"/>
          <p:nvPr/>
        </p:nvPicPr>
        <p:blipFill rotWithShape="1">
          <a:blip r:embed="rId3">
            <a:alphaModFix/>
          </a:blip>
          <a:srcRect/>
          <a:stretch/>
        </p:blipFill>
        <p:spPr>
          <a:xfrm>
            <a:off x="-113433" y="-76574"/>
            <a:ext cx="12192000" cy="6856286"/>
          </a:xfrm>
          <a:prstGeom prst="rect">
            <a:avLst/>
          </a:prstGeom>
          <a:noFill/>
          <a:ln>
            <a:noFill/>
          </a:ln>
        </p:spPr>
      </p:pic>
      <p:sp>
        <p:nvSpPr>
          <p:cNvPr id="6" name="CuadroTexto 2">
            <a:extLst>
              <a:ext uri="{FF2B5EF4-FFF2-40B4-BE49-F238E27FC236}">
                <a16:creationId xmlns:a16="http://schemas.microsoft.com/office/drawing/2014/main" id="{3CB007AB-B331-4A59-B874-1D6715FA24FF}"/>
              </a:ext>
            </a:extLst>
          </p:cNvPr>
          <p:cNvSpPr txBox="1"/>
          <p:nvPr/>
        </p:nvSpPr>
        <p:spPr>
          <a:xfrm>
            <a:off x="1816274" y="187495"/>
            <a:ext cx="8292230" cy="830997"/>
          </a:xfrm>
          <a:prstGeom prst="rect">
            <a:avLst/>
          </a:prstGeom>
          <a:noFill/>
        </p:spPr>
        <p:txBody>
          <a:bodyPr wrap="square" rtlCol="0">
            <a:spAutoFit/>
          </a:bodyPr>
          <a:lstStyle/>
          <a:p>
            <a:pPr algn="ctr"/>
            <a:r>
              <a:rPr lang="es-EC" sz="2400" b="1" dirty="0">
                <a:solidFill>
                  <a:srgbClr val="414988"/>
                </a:solidFill>
                <a:latin typeface="Calibri"/>
                <a:ea typeface="Calibri"/>
                <a:cs typeface="Calibri"/>
              </a:rPr>
              <a:t>DETALLE DE PROCESOS </a:t>
            </a:r>
            <a:br>
              <a:rPr lang="es-EC" sz="2400" b="1" dirty="0">
                <a:solidFill>
                  <a:srgbClr val="414988"/>
                </a:solidFill>
                <a:latin typeface="Calibri"/>
                <a:ea typeface="Calibri"/>
                <a:cs typeface="Calibri"/>
              </a:rPr>
            </a:br>
            <a:r>
              <a:rPr lang="es-EC" sz="2400" b="1" dirty="0">
                <a:solidFill>
                  <a:srgbClr val="414988"/>
                </a:solidFill>
                <a:latin typeface="Calibri"/>
                <a:ea typeface="Calibri"/>
                <a:cs typeface="Calibri"/>
              </a:rPr>
              <a:t>PORTAL DE COMPRAS PÚBLICAS. CORTE ABRIL 2022</a:t>
            </a:r>
          </a:p>
        </p:txBody>
      </p:sp>
      <p:graphicFrame>
        <p:nvGraphicFramePr>
          <p:cNvPr id="5" name="4 Tabla"/>
          <p:cNvGraphicFramePr>
            <a:graphicFrameLocks noGrp="1"/>
          </p:cNvGraphicFramePr>
          <p:nvPr>
            <p:extLst>
              <p:ext uri="{D42A27DB-BD31-4B8C-83A1-F6EECF244321}">
                <p14:modId xmlns:p14="http://schemas.microsoft.com/office/powerpoint/2010/main" val="2876422577"/>
              </p:ext>
            </p:extLst>
          </p:nvPr>
        </p:nvGraphicFramePr>
        <p:xfrm>
          <a:off x="1903956" y="1252603"/>
          <a:ext cx="8217073" cy="4842570"/>
        </p:xfrm>
        <a:graphic>
          <a:graphicData uri="http://schemas.openxmlformats.org/drawingml/2006/table">
            <a:tbl>
              <a:tblPr/>
              <a:tblGrid>
                <a:gridCol w="3146096">
                  <a:extLst>
                    <a:ext uri="{9D8B030D-6E8A-4147-A177-3AD203B41FA5}">
                      <a16:colId xmlns:a16="http://schemas.microsoft.com/office/drawing/2014/main" val="20000"/>
                    </a:ext>
                  </a:extLst>
                </a:gridCol>
                <a:gridCol w="1670653">
                  <a:extLst>
                    <a:ext uri="{9D8B030D-6E8A-4147-A177-3AD203B41FA5}">
                      <a16:colId xmlns:a16="http://schemas.microsoft.com/office/drawing/2014/main" val="20001"/>
                    </a:ext>
                  </a:extLst>
                </a:gridCol>
                <a:gridCol w="1561697">
                  <a:extLst>
                    <a:ext uri="{9D8B030D-6E8A-4147-A177-3AD203B41FA5}">
                      <a16:colId xmlns:a16="http://schemas.microsoft.com/office/drawing/2014/main" val="20002"/>
                    </a:ext>
                  </a:extLst>
                </a:gridCol>
                <a:gridCol w="1838627">
                  <a:extLst>
                    <a:ext uri="{9D8B030D-6E8A-4147-A177-3AD203B41FA5}">
                      <a16:colId xmlns:a16="http://schemas.microsoft.com/office/drawing/2014/main" val="20003"/>
                    </a:ext>
                  </a:extLst>
                </a:gridCol>
              </a:tblGrid>
              <a:tr h="510843">
                <a:tc>
                  <a:txBody>
                    <a:bodyPr/>
                    <a:lstStyle/>
                    <a:p>
                      <a:pPr algn="ctr" fontAlgn="ctr"/>
                      <a:r>
                        <a:rPr lang="en-US" sz="1000" b="1" i="0" u="none" strike="noStrike" dirty="0">
                          <a:solidFill>
                            <a:srgbClr val="000000"/>
                          </a:solidFill>
                          <a:effectLst/>
                          <a:latin typeface="Calibri"/>
                        </a:rPr>
                        <a:t>OBJETO DE CONTRATACIÓN </a:t>
                      </a:r>
                    </a:p>
                  </a:txBody>
                  <a:tcPr marL="8532" marR="8532" marT="8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000" b="1" i="0" u="none" strike="noStrike">
                          <a:solidFill>
                            <a:srgbClr val="000000"/>
                          </a:solidFill>
                          <a:effectLst/>
                          <a:latin typeface="Calibri"/>
                        </a:rPr>
                        <a:t>MODALIDAD DE CONTRATACIÓN </a:t>
                      </a:r>
                    </a:p>
                  </a:txBody>
                  <a:tcPr marL="8532" marR="8532" marT="8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000" b="1" i="0" u="none" strike="noStrike">
                          <a:solidFill>
                            <a:srgbClr val="000000"/>
                          </a:solidFill>
                          <a:effectLst/>
                          <a:latin typeface="Calibri"/>
                        </a:rPr>
                        <a:t>ESTADO DEL PROCESO</a:t>
                      </a:r>
                    </a:p>
                  </a:txBody>
                  <a:tcPr marL="8532" marR="8532" marT="8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000" b="1" i="0" u="none" strike="noStrike">
                          <a:solidFill>
                            <a:srgbClr val="000000"/>
                          </a:solidFill>
                          <a:effectLst/>
                          <a:latin typeface="Calibri"/>
                        </a:rPr>
                        <a:t> PRESUPUESTO REFERENCIAL / VALOR CONTRATADO </a:t>
                      </a:r>
                    </a:p>
                  </a:txBody>
                  <a:tcPr marL="8532" marR="8532" marT="8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0000"/>
                  </a:ext>
                </a:extLst>
              </a:tr>
              <a:tr h="759619">
                <a:tc>
                  <a:txBody>
                    <a:bodyPr/>
                    <a:lstStyle/>
                    <a:p>
                      <a:pPr algn="l" fontAlgn="b"/>
                      <a:r>
                        <a:rPr lang="es-ES" sz="1000" b="0" i="0" u="none" strike="noStrike" dirty="0">
                          <a:solidFill>
                            <a:srgbClr val="000000"/>
                          </a:solidFill>
                          <a:effectLst/>
                          <a:latin typeface="Calibri"/>
                        </a:rPr>
                        <a:t>ADQUISICIÓN DE REPUESTOS PARA SENSORES METEOROLÓGICOS Y RADIACIÓN ULTRAVIOLETA DE LA REMMAQ</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SUBASTA INVERSA ELECTRÓNICA </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PUBLICADO</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a:rPr>
                        <a:t> $                    13,000.00 </a:t>
                      </a:r>
                    </a:p>
                  </a:txBody>
                  <a:tcPr marL="8532" marR="8532" marT="8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59619">
                <a:tc>
                  <a:txBody>
                    <a:bodyPr/>
                    <a:lstStyle/>
                    <a:p>
                      <a:pPr algn="l" fontAlgn="b"/>
                      <a:r>
                        <a:rPr lang="es-ES" sz="1000" b="0" i="0" u="none" strike="noStrike">
                          <a:solidFill>
                            <a:srgbClr val="000000"/>
                          </a:solidFill>
                          <a:effectLst/>
                          <a:latin typeface="Calibri"/>
                        </a:rPr>
                        <a:t>SERVICIOS PARA UN PROCESO DE FORTALECIMIENTO DE CAPACIDADES EN COMUNIDADES PARA LA ACCION CLIMATICA - SA</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MENOR CUANTÍA</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PUBLICADO</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a:rPr>
                        <a:t> $                    20,000.00 </a:t>
                      </a:r>
                    </a:p>
                  </a:txBody>
                  <a:tcPr marL="8532" marR="8532" marT="8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59619">
                <a:tc>
                  <a:txBody>
                    <a:bodyPr/>
                    <a:lstStyle/>
                    <a:p>
                      <a:pPr algn="l" fontAlgn="b"/>
                      <a:r>
                        <a:rPr lang="en-US" sz="1000" b="0" i="0" u="none" strike="noStrike">
                          <a:solidFill>
                            <a:srgbClr val="000000"/>
                          </a:solidFill>
                          <a:effectLst/>
                          <a:latin typeface="Calibri"/>
                        </a:rPr>
                        <a:t>CONTRATACION DE SERVICIOS PARA CAMPANIA COMUNICACIONAL "QUITO PARA VIVIR" - SA</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REGIMEN ESPECIAL- CONTRATACIÓN DIRECTA</a:t>
                      </a:r>
                      <a:r>
                        <a:rPr lang="en-US" sz="1000" b="1" i="0" u="none" strike="noStrike">
                          <a:solidFill>
                            <a:srgbClr val="000000"/>
                          </a:solidFill>
                          <a:effectLst/>
                          <a:latin typeface="Calibri"/>
                        </a:rPr>
                        <a:t> *</a:t>
                      </a:r>
                      <a:endParaRPr lang="en-US" sz="1000" b="0" i="0" u="none" strike="noStrike">
                        <a:solidFill>
                          <a:srgbClr val="000000"/>
                        </a:solidFill>
                        <a:effectLst/>
                        <a:latin typeface="Calibri"/>
                      </a:endParaRP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PUBLICADO</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a:rPr>
                        <a:t> $                    80,000.00 </a:t>
                      </a:r>
                    </a:p>
                  </a:txBody>
                  <a:tcPr marL="8532" marR="8532" marT="8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69714">
                <a:tc>
                  <a:txBody>
                    <a:bodyPr/>
                    <a:lstStyle/>
                    <a:p>
                      <a:pPr algn="l" fontAlgn="b"/>
                      <a:r>
                        <a:rPr lang="es-ES" sz="1000" b="0" i="0" u="none" strike="noStrike">
                          <a:solidFill>
                            <a:srgbClr val="000000"/>
                          </a:solidFill>
                          <a:effectLst/>
                          <a:latin typeface="Calibri"/>
                        </a:rPr>
                        <a:t>SERVICIO DE ALQUILER DE CAMIONETAS CON CONDUCTOR DE USO EXCLUSIVO DEL LABORATORIO</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FERIA INCLUSIVA</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a:rPr>
                        <a:t>PUBLICADO</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a:rPr>
                        <a:t> $                    18,400.00 </a:t>
                      </a:r>
                    </a:p>
                  </a:txBody>
                  <a:tcPr marL="8532" marR="8532" marT="8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139428">
                <a:tc>
                  <a:txBody>
                    <a:bodyPr/>
                    <a:lstStyle/>
                    <a:p>
                      <a:pPr algn="l" fontAlgn="b"/>
                      <a:r>
                        <a:rPr lang="es-ES" sz="1000" b="0" i="0" u="none" strike="noStrike">
                          <a:solidFill>
                            <a:srgbClr val="000000"/>
                          </a:solidFill>
                          <a:effectLst/>
                          <a:latin typeface="Calibri"/>
                        </a:rPr>
                        <a:t>ERVICIO DE ESTABLECIMIENTO  Y MANTENIMIENTO DE PLANTACIONES FORESTALES FORESTALES EN AREAS SELCCIONADAS Y RECUPERACIÓN DE QUEBRADAS</a:t>
                      </a:r>
                    </a:p>
                  </a:txBody>
                  <a:tcPr marL="8532" marR="8532" marT="85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libri"/>
                        </a:rPr>
                        <a:t>FERIA INCLUSIVA</a:t>
                      </a:r>
                    </a:p>
                  </a:txBody>
                  <a:tcPr marL="8532" marR="8532" marT="8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Calibri"/>
                        </a:rPr>
                        <a:t>PUBLICADO</a:t>
                      </a:r>
                    </a:p>
                  </a:txBody>
                  <a:tcPr marL="8532" marR="8532" marT="8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a:rPr>
                        <a:t> $                 105,000.00 </a:t>
                      </a:r>
                    </a:p>
                  </a:txBody>
                  <a:tcPr marL="8532" marR="8532" marT="853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3728">
                <a:tc gridSpan="3">
                  <a:txBody>
                    <a:bodyPr/>
                    <a:lstStyle/>
                    <a:p>
                      <a:pPr algn="r" fontAlgn="b"/>
                      <a:r>
                        <a:rPr lang="en-US" sz="1000" b="1" i="0" u="none" strike="noStrike">
                          <a:solidFill>
                            <a:srgbClr val="000000"/>
                          </a:solidFill>
                          <a:effectLst/>
                          <a:latin typeface="Calibri"/>
                        </a:rPr>
                        <a:t>TOTAL</a:t>
                      </a:r>
                    </a:p>
                  </a:txBody>
                  <a:tcPr marL="8532" marR="8532" marT="8532" marB="0" anchor="b">
                    <a:lnL>
                      <a:noFill/>
                    </a:lnL>
                    <a:lnR>
                      <a:noFill/>
                    </a:lnR>
                    <a:lnT w="6350" cap="flat" cmpd="sng" algn="ctr">
                      <a:solidFill>
                        <a:srgbClr val="000000"/>
                      </a:solidFill>
                      <a:prstDash val="solid"/>
                      <a:round/>
                      <a:headEnd type="none" w="med" len="med"/>
                      <a:tailEnd type="none" w="med" len="med"/>
                    </a:lnT>
                    <a:lnB>
                      <a:noFill/>
                    </a:lnB>
                    <a:solidFill>
                      <a:srgbClr val="BDD7EE"/>
                    </a:solidFill>
                  </a:tcPr>
                </a:tc>
                <a:tc hMerge="1">
                  <a:txBody>
                    <a:bodyPr/>
                    <a:lstStyle/>
                    <a:p>
                      <a:endParaRPr lang="en-US"/>
                    </a:p>
                  </a:txBody>
                  <a:tcPr/>
                </a:tc>
                <a:tc hMerge="1">
                  <a:txBody>
                    <a:bodyPr/>
                    <a:lstStyle/>
                    <a:p>
                      <a:endParaRPr lang="en-US"/>
                    </a:p>
                  </a:txBody>
                  <a:tcPr/>
                </a:tc>
                <a:tc>
                  <a:txBody>
                    <a:bodyPr/>
                    <a:lstStyle/>
                    <a:p>
                      <a:pPr algn="ctr" fontAlgn="ctr"/>
                      <a:r>
                        <a:rPr lang="en-US" sz="1000" b="1" i="0" u="none" strike="noStrike" dirty="0">
                          <a:solidFill>
                            <a:srgbClr val="000000"/>
                          </a:solidFill>
                          <a:effectLst/>
                          <a:latin typeface="Calibri"/>
                        </a:rPr>
                        <a:t> $                 530,016.00 </a:t>
                      </a:r>
                    </a:p>
                  </a:txBody>
                  <a:tcPr marL="8532" marR="8532" marT="8532" marB="0" anchor="ctr">
                    <a:lnL>
                      <a:noFill/>
                    </a:lnL>
                    <a:lnR>
                      <a:noFill/>
                    </a:lnR>
                    <a:lnT w="6350" cap="flat" cmpd="sng" algn="ctr">
                      <a:solidFill>
                        <a:srgbClr val="000000"/>
                      </a:solidFill>
                      <a:prstDash val="solid"/>
                      <a:round/>
                      <a:headEnd type="none" w="med" len="med"/>
                      <a:tailEnd type="none" w="med" len="med"/>
                    </a:lnT>
                    <a:lnB>
                      <a:noFill/>
                    </a:lnB>
                    <a:solidFill>
                      <a:srgbClr val="BDD7EE"/>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658899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pic>
        <p:nvPicPr>
          <p:cNvPr id="116" name="Google Shape;116;p5"/>
          <p:cNvPicPr preferRelativeResize="0"/>
          <p:nvPr/>
        </p:nvPicPr>
        <p:blipFill rotWithShape="1">
          <a:blip r:embed="rId3">
            <a:alphaModFix/>
          </a:blip>
          <a:srcRect/>
          <a:stretch/>
        </p:blipFill>
        <p:spPr>
          <a:xfrm>
            <a:off x="0" y="0"/>
            <a:ext cx="12192000" cy="6858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2"/>
          <p:cNvPicPr preferRelativeResize="0"/>
          <p:nvPr/>
        </p:nvPicPr>
        <p:blipFill rotWithShape="1">
          <a:blip r:embed="rId3">
            <a:alphaModFix/>
          </a:blip>
          <a:srcRect/>
          <a:stretch/>
        </p:blipFill>
        <p:spPr>
          <a:xfrm>
            <a:off x="266007" y="-66502"/>
            <a:ext cx="12195048" cy="6858001"/>
          </a:xfrm>
          <a:prstGeom prst="rect">
            <a:avLst/>
          </a:prstGeom>
          <a:noFill/>
          <a:ln>
            <a:noFill/>
          </a:ln>
        </p:spPr>
      </p:pic>
      <p:sp>
        <p:nvSpPr>
          <p:cNvPr id="90" name="Google Shape;90;p2"/>
          <p:cNvSpPr txBox="1">
            <a:spLocks noGrp="1"/>
          </p:cNvSpPr>
          <p:nvPr>
            <p:ph type="ctrTitle"/>
          </p:nvPr>
        </p:nvSpPr>
        <p:spPr>
          <a:xfrm>
            <a:off x="1219200" y="2404201"/>
            <a:ext cx="9982800" cy="1141800"/>
          </a:xfrm>
          <a:prstGeom prst="rect">
            <a:avLst/>
          </a:prstGeom>
          <a:noFill/>
          <a:ln>
            <a:noFill/>
          </a:ln>
        </p:spPr>
        <p:txBody>
          <a:bodyPr spcFirstLastPara="1" wrap="square" lIns="91425" tIns="45700" rIns="91425" bIns="45700" anchor="b" anchorCtr="0">
            <a:noAutofit/>
          </a:bodyPr>
          <a:lstStyle/>
          <a:p>
            <a:pPr marL="0" lvl="0" indent="0" algn="l" rtl="0">
              <a:lnSpc>
                <a:spcPct val="107916"/>
              </a:lnSpc>
              <a:spcBef>
                <a:spcPts val="0"/>
              </a:spcBef>
              <a:spcAft>
                <a:spcPts val="0"/>
              </a:spcAft>
              <a:buClr>
                <a:schemeClr val="dk1"/>
              </a:buClr>
              <a:buSzPts val="1100"/>
              <a:buFont typeface="Arial"/>
              <a:buNone/>
            </a:pPr>
            <a:endParaRPr sz="3400" b="1" dirty="0"/>
          </a:p>
          <a:p>
            <a:pPr marL="0" lvl="0" indent="0" algn="l" rtl="0">
              <a:lnSpc>
                <a:spcPct val="107916"/>
              </a:lnSpc>
              <a:spcBef>
                <a:spcPts val="800"/>
              </a:spcBef>
              <a:spcAft>
                <a:spcPts val="0"/>
              </a:spcAft>
              <a:buClr>
                <a:schemeClr val="dk1"/>
              </a:buClr>
              <a:buSzPts val="1100"/>
              <a:buFont typeface="Arial"/>
              <a:buNone/>
            </a:pPr>
            <a:endParaRPr sz="3400" b="1" dirty="0"/>
          </a:p>
          <a:p>
            <a:pPr marL="0" lvl="0" indent="0" algn="l" rtl="0">
              <a:lnSpc>
                <a:spcPct val="107916"/>
              </a:lnSpc>
              <a:spcBef>
                <a:spcPts val="800"/>
              </a:spcBef>
              <a:spcAft>
                <a:spcPts val="0"/>
              </a:spcAft>
              <a:buClr>
                <a:schemeClr val="dk1"/>
              </a:buClr>
              <a:buSzPts val="1100"/>
              <a:buFont typeface="Arial"/>
              <a:buNone/>
            </a:pPr>
            <a:endParaRPr sz="3400" b="1" dirty="0"/>
          </a:p>
          <a:p>
            <a:pPr marL="0" lvl="0" indent="0" algn="l" rtl="0">
              <a:lnSpc>
                <a:spcPct val="107916"/>
              </a:lnSpc>
              <a:spcBef>
                <a:spcPts val="800"/>
              </a:spcBef>
              <a:spcAft>
                <a:spcPts val="0"/>
              </a:spcAft>
              <a:buClr>
                <a:schemeClr val="dk1"/>
              </a:buClr>
              <a:buSzPts val="1100"/>
              <a:buFont typeface="Arial"/>
              <a:buNone/>
            </a:pPr>
            <a:endParaRPr sz="3400" b="1" dirty="0"/>
          </a:p>
          <a:p>
            <a:pPr marL="0" lvl="0" indent="0" algn="l" rtl="0">
              <a:lnSpc>
                <a:spcPct val="107916"/>
              </a:lnSpc>
              <a:spcBef>
                <a:spcPts val="800"/>
              </a:spcBef>
              <a:spcAft>
                <a:spcPts val="0"/>
              </a:spcAft>
              <a:buClr>
                <a:schemeClr val="dk1"/>
              </a:buClr>
              <a:buSzPts val="1100"/>
              <a:buFont typeface="Arial"/>
              <a:buNone/>
            </a:pPr>
            <a:endParaRPr sz="3400" b="1" dirty="0"/>
          </a:p>
          <a:p>
            <a:pPr marL="0" lvl="0" indent="0" rtl="0">
              <a:lnSpc>
                <a:spcPct val="107916"/>
              </a:lnSpc>
              <a:spcBef>
                <a:spcPts val="800"/>
              </a:spcBef>
              <a:spcAft>
                <a:spcPts val="800"/>
              </a:spcAft>
              <a:buClr>
                <a:schemeClr val="dk1"/>
              </a:buClr>
              <a:buSzPts val="1100"/>
              <a:buFont typeface="Arial"/>
              <a:buNone/>
            </a:pPr>
            <a:r>
              <a:rPr lang="es-EC" sz="2400" b="1" dirty="0">
                <a:solidFill>
                  <a:srgbClr val="414988"/>
                </a:solidFill>
              </a:rPr>
              <a:t>Informe de la Secretaría de Ambiente y de Procuraduría respecto al oficio No. GADDMQ-AM-2022-0515-OF de 28 de marzo suscrito por el Señor Alcalde Metropolitano de Quito, mediante el cual dispone a la Secretaría de Ambiente y Procuraduría que conjuntamente analicen e informen sobre la comunicación enviada por ASEPLAS.</a:t>
            </a:r>
            <a:endParaRPr sz="2400" dirty="0">
              <a:solidFill>
                <a:srgbClr val="414988"/>
              </a:solidFill>
              <a:latin typeface="Arial"/>
              <a:ea typeface="Arial"/>
              <a:cs typeface="Arial"/>
              <a:sym typeface="Arial"/>
            </a:endParaRPr>
          </a:p>
        </p:txBody>
      </p:sp>
      <p:sp>
        <p:nvSpPr>
          <p:cNvPr id="91" name="Google Shape;91;p2"/>
          <p:cNvSpPr txBox="1">
            <a:spLocks noGrp="1"/>
          </p:cNvSpPr>
          <p:nvPr>
            <p:ph type="subTitle" idx="1"/>
          </p:nvPr>
        </p:nvSpPr>
        <p:spPr>
          <a:xfrm>
            <a:off x="2438400" y="3971336"/>
            <a:ext cx="7315200" cy="13209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133"/>
              <a:buNone/>
            </a:pPr>
            <a:r>
              <a:rPr lang="es-EC" sz="2433" dirty="0">
                <a:latin typeface="Arial"/>
                <a:ea typeface="Arial"/>
                <a:cs typeface="Arial"/>
                <a:sym typeface="Arial"/>
              </a:rPr>
              <a:t>Comisión de Ambiente. Mayo 4 del 2022</a:t>
            </a:r>
            <a:endParaRPr sz="2433" dirty="0">
              <a:latin typeface="Arial"/>
              <a:ea typeface="Arial"/>
              <a:cs typeface="Arial"/>
              <a:sym typeface="Arial"/>
            </a:endParaRPr>
          </a:p>
        </p:txBody>
      </p:sp>
      <p:sp>
        <p:nvSpPr>
          <p:cNvPr id="5" name="Google Shape;91;p2">
            <a:extLst>
              <a:ext uri="{FF2B5EF4-FFF2-40B4-BE49-F238E27FC236}">
                <a16:creationId xmlns:a16="http://schemas.microsoft.com/office/drawing/2014/main" id="{C4BB6C7B-87CE-44F2-8C20-BA9715F31D5A}"/>
              </a:ext>
            </a:extLst>
          </p:cNvPr>
          <p:cNvSpPr txBox="1">
            <a:spLocks/>
          </p:cNvSpPr>
          <p:nvPr/>
        </p:nvSpPr>
        <p:spPr>
          <a:xfrm>
            <a:off x="7409410" y="5022817"/>
            <a:ext cx="5109557" cy="13209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indent="0">
              <a:spcBef>
                <a:spcPts val="0"/>
              </a:spcBef>
              <a:buSzPts val="2133"/>
            </a:pPr>
            <a:r>
              <a:rPr lang="es-EC" sz="1600" dirty="0">
                <a:latin typeface="Arial"/>
                <a:ea typeface="Arial"/>
                <a:cs typeface="Arial"/>
                <a:sym typeface="Arial"/>
              </a:rPr>
              <a:t>Mgs. Cecilia Pacheco S.</a:t>
            </a:r>
          </a:p>
          <a:p>
            <a:pPr marL="0" indent="0">
              <a:spcBef>
                <a:spcPts val="0"/>
              </a:spcBef>
              <a:buSzPts val="2133"/>
            </a:pPr>
            <a:r>
              <a:rPr lang="es-EC" sz="1600" dirty="0">
                <a:latin typeface="Arial"/>
                <a:ea typeface="Arial"/>
                <a:cs typeface="Arial"/>
                <a:sym typeface="Arial"/>
              </a:rPr>
              <a:t>SECRETARIA METROPOLITANA DE AMBIENTE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Google Shape;101;g127a7fcb14e_0_4"/>
          <p:cNvPicPr preferRelativeResize="0"/>
          <p:nvPr/>
        </p:nvPicPr>
        <p:blipFill rotWithShape="1">
          <a:blip r:embed="rId3">
            <a:alphaModFix/>
          </a:blip>
          <a:srcRect/>
          <a:stretch/>
        </p:blipFill>
        <p:spPr>
          <a:xfrm>
            <a:off x="-2" y="857"/>
            <a:ext cx="12192002" cy="6856286"/>
          </a:xfrm>
          <a:prstGeom prst="rect">
            <a:avLst/>
          </a:prstGeom>
          <a:noFill/>
          <a:ln>
            <a:noFill/>
          </a:ln>
        </p:spPr>
      </p:pic>
      <p:sp>
        <p:nvSpPr>
          <p:cNvPr id="5" name="CuadroTexto 4">
            <a:extLst>
              <a:ext uri="{FF2B5EF4-FFF2-40B4-BE49-F238E27FC236}">
                <a16:creationId xmlns:a16="http://schemas.microsoft.com/office/drawing/2014/main" id="{E8383426-9C5A-47F6-B8E7-A8933C6B0E8C}"/>
              </a:ext>
            </a:extLst>
          </p:cNvPr>
          <p:cNvSpPr txBox="1"/>
          <p:nvPr/>
        </p:nvSpPr>
        <p:spPr>
          <a:xfrm>
            <a:off x="715108" y="1074509"/>
            <a:ext cx="11015003" cy="4708981"/>
          </a:xfrm>
          <a:prstGeom prst="rect">
            <a:avLst/>
          </a:prstGeom>
          <a:noFill/>
        </p:spPr>
        <p:txBody>
          <a:bodyPr wrap="square">
            <a:spAutoFit/>
          </a:bodyPr>
          <a:lstStyle/>
          <a:p>
            <a:pPr algn="just" rtl="0" fontAlgn="base">
              <a:spcBef>
                <a:spcPts val="0"/>
              </a:spcBef>
              <a:spcAft>
                <a:spcPts val="0"/>
              </a:spcAft>
            </a:pPr>
            <a:r>
              <a:rPr lang="es-MX" sz="2000" b="1" i="0" u="none" strike="noStrike" dirty="0">
                <a:solidFill>
                  <a:srgbClr val="000000"/>
                </a:solidFill>
                <a:effectLst/>
                <a:latin typeface="Calibri" panose="020F0502020204030204" pitchFamily="34" charset="0"/>
                <a:cs typeface="Calibri" panose="020F0502020204030204" pitchFamily="34" charset="0"/>
              </a:rPr>
              <a:t>ANTECEDENTES</a:t>
            </a:r>
          </a:p>
          <a:p>
            <a:pPr marL="285750" indent="-285750" algn="just" rtl="0" fontAlgn="base">
              <a:spcBef>
                <a:spcPts val="0"/>
              </a:spcBef>
              <a:spcAft>
                <a:spcPts val="0"/>
              </a:spcAft>
              <a:buFont typeface="Arial" panose="020B0604020202020204" pitchFamily="34" charset="0"/>
              <a:buChar char="•"/>
            </a:pPr>
            <a:endParaRPr lang="es-MX" sz="2000" b="0" i="0" u="none" strike="noStrike" dirty="0">
              <a:solidFill>
                <a:srgbClr val="000000"/>
              </a:solidFill>
              <a:effectLst/>
              <a:latin typeface="Calibri" panose="020F0502020204030204" pitchFamily="34" charset="0"/>
              <a:cs typeface="Calibri" panose="020F0502020204030204" pitchFamily="34" charset="0"/>
            </a:endParaRPr>
          </a:p>
          <a:p>
            <a:pPr marL="285750" indent="-285750" algn="just" rtl="0" fontAlgn="base">
              <a:spcBef>
                <a:spcPts val="0"/>
              </a:spcBef>
              <a:spcAft>
                <a:spcPts val="0"/>
              </a:spcAft>
              <a:buFont typeface="Arial" panose="020B0604020202020204" pitchFamily="34" charset="0"/>
              <a:buChar char="•"/>
            </a:pPr>
            <a:r>
              <a:rPr lang="es-MX" sz="2000" b="0" i="0" u="none" strike="noStrike" dirty="0">
                <a:solidFill>
                  <a:srgbClr val="000000"/>
                </a:solidFill>
                <a:effectLst/>
                <a:latin typeface="Calibri" panose="020F0502020204030204" pitchFamily="34" charset="0"/>
                <a:cs typeface="Calibri" panose="020F0502020204030204" pitchFamily="34" charset="0"/>
              </a:rPr>
              <a:t>GADDMQ-AM-AGD-2022-1015-E, ASEPLAS solicita </a:t>
            </a:r>
            <a:r>
              <a:rPr lang="es-MX" sz="2000" b="1" i="0" u="none" strike="noStrike" dirty="0">
                <a:solidFill>
                  <a:srgbClr val="000000"/>
                </a:solidFill>
                <a:effectLst/>
                <a:latin typeface="Calibri" panose="020F0502020204030204" pitchFamily="34" charset="0"/>
                <a:cs typeface="Calibri" panose="020F0502020204030204" pitchFamily="34" charset="0"/>
              </a:rPr>
              <a:t>el pronunciamiento de la Secretaría de Ambiente </a:t>
            </a:r>
            <a:r>
              <a:rPr lang="es-MX" sz="2000" b="0" i="0" u="none" strike="noStrike" dirty="0">
                <a:solidFill>
                  <a:srgbClr val="000000"/>
                </a:solidFill>
                <a:effectLst/>
                <a:latin typeface="Calibri" panose="020F0502020204030204" pitchFamily="34" charset="0"/>
                <a:cs typeface="Calibri" panose="020F0502020204030204" pitchFamily="34" charset="0"/>
              </a:rPr>
              <a:t>sobre la Disposición Transitoria Décima de la Ordenanza Metropolitana No. 022-2021.</a:t>
            </a:r>
          </a:p>
          <a:p>
            <a:pPr marL="285750" indent="-285750" algn="just" rtl="0" fontAlgn="base">
              <a:spcBef>
                <a:spcPts val="0"/>
              </a:spcBef>
              <a:spcAft>
                <a:spcPts val="0"/>
              </a:spcAft>
              <a:buFont typeface="Arial" panose="020B0604020202020204" pitchFamily="34" charset="0"/>
              <a:buChar char="•"/>
            </a:pPr>
            <a:endParaRPr lang="es-MX" sz="2000" dirty="0">
              <a:latin typeface="Calibri" panose="020F0502020204030204" pitchFamily="34" charset="0"/>
              <a:cs typeface="Calibri" panose="020F0502020204030204" pitchFamily="34" charset="0"/>
            </a:endParaRPr>
          </a:p>
          <a:p>
            <a:pPr marL="285750" indent="-285750" algn="just" rtl="0" fontAlgn="base">
              <a:spcBef>
                <a:spcPts val="0"/>
              </a:spcBef>
              <a:spcAft>
                <a:spcPts val="0"/>
              </a:spcAft>
              <a:buFont typeface="Arial" panose="020B0604020202020204" pitchFamily="34" charset="0"/>
              <a:buChar char="•"/>
            </a:pPr>
            <a:r>
              <a:rPr lang="es-MX" sz="2000" b="0" i="0" u="none" strike="noStrike" dirty="0">
                <a:solidFill>
                  <a:srgbClr val="000000"/>
                </a:solidFill>
                <a:effectLst/>
                <a:latin typeface="Calibri" panose="020F0502020204030204" pitchFamily="34" charset="0"/>
                <a:cs typeface="Calibri" panose="020F0502020204030204" pitchFamily="34" charset="0"/>
              </a:rPr>
              <a:t>GADDMQ-SA-2022-0421-O, </a:t>
            </a:r>
            <a:r>
              <a:rPr lang="es-MX" sz="2000" dirty="0">
                <a:latin typeface="Calibri" panose="020F0502020204030204" pitchFamily="34" charset="0"/>
                <a:cs typeface="Calibri" panose="020F0502020204030204" pitchFamily="34" charset="0"/>
              </a:rPr>
              <a:t>la </a:t>
            </a:r>
            <a:r>
              <a:rPr lang="es-MX" sz="2000" b="1" dirty="0">
                <a:latin typeface="Calibri" panose="020F0502020204030204" pitchFamily="34" charset="0"/>
                <a:cs typeface="Calibri" panose="020F0502020204030204" pitchFamily="34" charset="0"/>
              </a:rPr>
              <a:t>Secretaría de Ambiente</a:t>
            </a:r>
            <a:r>
              <a:rPr lang="es-MX" sz="2000" dirty="0">
                <a:latin typeface="Calibri" panose="020F0502020204030204" pitchFamily="34" charset="0"/>
                <a:cs typeface="Calibri" panose="020F0502020204030204" pitchFamily="34" charset="0"/>
              </a:rPr>
              <a:t>, </a:t>
            </a:r>
            <a:r>
              <a:rPr lang="es-MX" sz="2000" b="1" i="0" u="none" strike="noStrike" dirty="0">
                <a:solidFill>
                  <a:srgbClr val="000000"/>
                </a:solidFill>
                <a:effectLst/>
                <a:latin typeface="Calibri" panose="020F0502020204030204" pitchFamily="34" charset="0"/>
                <a:cs typeface="Calibri" panose="020F0502020204030204" pitchFamily="34" charset="0"/>
              </a:rPr>
              <a:t>remite el Informe técnico-legal</a:t>
            </a:r>
            <a:r>
              <a:rPr lang="es-MX" sz="2000" b="0" i="0" u="none" strike="noStrike" dirty="0">
                <a:solidFill>
                  <a:srgbClr val="000000"/>
                </a:solidFill>
                <a:effectLst/>
                <a:latin typeface="Calibri" panose="020F0502020204030204" pitchFamily="34" charset="0"/>
                <a:cs typeface="Calibri" panose="020F0502020204030204" pitchFamily="34" charset="0"/>
              </a:rPr>
              <a:t>, en el que se realiza el análisis de la ORD. 022-2021 con la Ley Orgánica para la racionalización, reutilización y reducción de plásticos de un solo uso. </a:t>
            </a:r>
          </a:p>
          <a:p>
            <a:pPr marL="285750" indent="-285750" algn="just" rtl="0" fontAlgn="base">
              <a:spcBef>
                <a:spcPts val="0"/>
              </a:spcBef>
              <a:spcAft>
                <a:spcPts val="0"/>
              </a:spcAft>
              <a:buFont typeface="Arial" panose="020B0604020202020204" pitchFamily="34" charset="0"/>
              <a:buChar char="•"/>
            </a:pPr>
            <a:endParaRPr lang="es-MX" sz="2000" dirty="0">
              <a:latin typeface="Calibri" panose="020F0502020204030204" pitchFamily="34" charset="0"/>
              <a:cs typeface="Calibri" panose="020F0502020204030204" pitchFamily="34" charset="0"/>
            </a:endParaRPr>
          </a:p>
          <a:p>
            <a:pPr marL="285750" indent="-285750" algn="just" rtl="0" fontAlgn="base">
              <a:spcBef>
                <a:spcPts val="0"/>
              </a:spcBef>
              <a:spcAft>
                <a:spcPts val="0"/>
              </a:spcAft>
              <a:buFont typeface="Arial" panose="020B0604020202020204" pitchFamily="34" charset="0"/>
              <a:buChar char="•"/>
            </a:pPr>
            <a:r>
              <a:rPr lang="es-MX" sz="2000" dirty="0">
                <a:latin typeface="Calibri" panose="020F0502020204030204" pitchFamily="34" charset="0"/>
                <a:cs typeface="Calibri" panose="020F0502020204030204" pitchFamily="34" charset="0"/>
              </a:rPr>
              <a:t>E</a:t>
            </a:r>
            <a:r>
              <a:rPr lang="es-MX" sz="2000" b="0" i="0" u="none" strike="noStrike" dirty="0">
                <a:solidFill>
                  <a:srgbClr val="000000"/>
                </a:solidFill>
                <a:effectLst/>
                <a:latin typeface="Calibri" panose="020F0502020204030204" pitchFamily="34" charset="0"/>
                <a:cs typeface="Calibri" panose="020F0502020204030204" pitchFamily="34" charset="0"/>
              </a:rPr>
              <a:t>n cumplimiento a la disposición transitoria Décima de la ORD. 022-2021, la Secretaría de Ambiente, remite mediante Oficio Nro. GADDMQ-SA-2021-0884-O del 29 de junio de 2021, dirigido a la Comisión de Ambiente del Concejo, el informe técnico-jurídico en el cual entre otros se concluye que la Ordenanza No. 022-2021 </a:t>
            </a:r>
            <a:r>
              <a:rPr lang="es-MX" sz="2000" b="1" i="0" u="none" strike="noStrike" dirty="0">
                <a:solidFill>
                  <a:srgbClr val="000000"/>
                </a:solidFill>
                <a:effectLst/>
                <a:latin typeface="Calibri" panose="020F0502020204030204" pitchFamily="34" charset="0"/>
                <a:cs typeface="Calibri" panose="020F0502020204030204" pitchFamily="34" charset="0"/>
              </a:rPr>
              <a:t>no se contrapone técnicamente con ninguna de las disposiciones establecidas </a:t>
            </a:r>
            <a:r>
              <a:rPr lang="es-MX" sz="2000" b="0" i="0" u="none" strike="noStrike" dirty="0">
                <a:solidFill>
                  <a:srgbClr val="000000"/>
                </a:solidFill>
                <a:effectLst/>
                <a:latin typeface="Calibri" panose="020F0502020204030204" pitchFamily="34" charset="0"/>
                <a:cs typeface="Calibri" panose="020F0502020204030204" pitchFamily="34" charset="0"/>
              </a:rPr>
              <a:t>en el Reglamento General a la Ley Orgánica para la racionalización, reutilización y reducción de plásticos de un solo uso, ni tampoco con la Ley.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106" name="Google Shape;106;g127a7fcb14e_0_0"/>
          <p:cNvPicPr preferRelativeResize="0"/>
          <p:nvPr/>
        </p:nvPicPr>
        <p:blipFill rotWithShape="1">
          <a:blip r:embed="rId3">
            <a:alphaModFix/>
          </a:blip>
          <a:srcRect/>
          <a:stretch/>
        </p:blipFill>
        <p:spPr>
          <a:xfrm>
            <a:off x="0" y="857"/>
            <a:ext cx="12192002" cy="6856286"/>
          </a:xfrm>
          <a:prstGeom prst="rect">
            <a:avLst/>
          </a:prstGeom>
          <a:noFill/>
          <a:ln>
            <a:noFill/>
          </a:ln>
        </p:spPr>
      </p:pic>
      <p:sp>
        <p:nvSpPr>
          <p:cNvPr id="3" name="CuadroTexto 2">
            <a:extLst>
              <a:ext uri="{FF2B5EF4-FFF2-40B4-BE49-F238E27FC236}">
                <a16:creationId xmlns:a16="http://schemas.microsoft.com/office/drawing/2014/main" id="{39A771B2-B1B1-4504-8F67-1793C2354896}"/>
              </a:ext>
            </a:extLst>
          </p:cNvPr>
          <p:cNvSpPr txBox="1"/>
          <p:nvPr/>
        </p:nvSpPr>
        <p:spPr>
          <a:xfrm>
            <a:off x="3827916" y="406604"/>
            <a:ext cx="4237057" cy="369332"/>
          </a:xfrm>
          <a:prstGeom prst="rect">
            <a:avLst/>
          </a:prstGeom>
          <a:noFill/>
        </p:spPr>
        <p:txBody>
          <a:bodyPr wrap="none" rtlCol="0">
            <a:spAutoFit/>
          </a:bodyPr>
          <a:lstStyle/>
          <a:p>
            <a:r>
              <a:rPr lang="es-MX" sz="1800" b="1" dirty="0"/>
              <a:t>Informe 2022 Secretaría de Ambiente</a:t>
            </a:r>
            <a:endParaRPr lang="es-EC" sz="1800" b="1" dirty="0"/>
          </a:p>
        </p:txBody>
      </p:sp>
      <p:sp>
        <p:nvSpPr>
          <p:cNvPr id="5" name="CuadroTexto 4">
            <a:extLst>
              <a:ext uri="{FF2B5EF4-FFF2-40B4-BE49-F238E27FC236}">
                <a16:creationId xmlns:a16="http://schemas.microsoft.com/office/drawing/2014/main" id="{FFD4041A-EF81-40FB-95E8-D1898427851B}"/>
              </a:ext>
            </a:extLst>
          </p:cNvPr>
          <p:cNvSpPr txBox="1"/>
          <p:nvPr/>
        </p:nvSpPr>
        <p:spPr>
          <a:xfrm>
            <a:off x="460044" y="1000384"/>
            <a:ext cx="10972800" cy="5324535"/>
          </a:xfrm>
          <a:prstGeom prst="rect">
            <a:avLst/>
          </a:prstGeom>
          <a:noFill/>
        </p:spPr>
        <p:txBody>
          <a:bodyPr wrap="square">
            <a:spAutoFit/>
          </a:bodyPr>
          <a:lstStyle/>
          <a:p>
            <a:pPr marL="457200" algn="just" rtl="0" fontAlgn="base">
              <a:spcBef>
                <a:spcPts val="0"/>
              </a:spcBef>
              <a:spcAft>
                <a:spcPts val="0"/>
              </a:spcAft>
            </a:pPr>
            <a:endParaRPr lang="es-MX" sz="2000" b="1" dirty="0">
              <a:latin typeface="Calibri" panose="020F0502020204030204" pitchFamily="34" charset="0"/>
            </a:endParaRPr>
          </a:p>
          <a:p>
            <a:pPr marL="457200" algn="just" rtl="0" fontAlgn="base">
              <a:spcBef>
                <a:spcPts val="0"/>
              </a:spcBef>
              <a:spcAft>
                <a:spcPts val="0"/>
              </a:spcAft>
            </a:pPr>
            <a:r>
              <a:rPr lang="es-MX" sz="2000" b="1" dirty="0">
                <a:latin typeface="Calibri" panose="020F0502020204030204" pitchFamily="34" charset="0"/>
              </a:rPr>
              <a:t>CONCLUSIONES</a:t>
            </a:r>
          </a:p>
          <a:p>
            <a:pPr marL="457200" algn="just" rtl="0" fontAlgn="base">
              <a:spcBef>
                <a:spcPts val="0"/>
              </a:spcBef>
              <a:spcAft>
                <a:spcPts val="0"/>
              </a:spcAft>
            </a:pPr>
            <a:endParaRPr lang="es-MX" sz="2000" dirty="0"/>
          </a:p>
          <a:p>
            <a:pPr marL="800100" indent="-342900" algn="just" fontAlgn="base">
              <a:buFont typeface="Arial" panose="020B0604020202020204" pitchFamily="34" charset="0"/>
              <a:buChar char="•"/>
            </a:pPr>
            <a:r>
              <a:rPr lang="es-MX" sz="2000" b="0" i="0" u="none" strike="noStrike" dirty="0">
                <a:solidFill>
                  <a:srgbClr val="000000"/>
                </a:solidFill>
                <a:effectLst/>
                <a:latin typeface="Calibri" panose="020F0502020204030204" pitchFamily="34" charset="0"/>
              </a:rPr>
              <a:t>La motivación de la Ordenanza Nro. 022-2021, es reducir la entrega de plásticos de un solo uso, exclusivamente. T</a:t>
            </a:r>
            <a:r>
              <a:rPr lang="es-MX" sz="2000" b="1" i="0" u="none" strike="noStrike" dirty="0">
                <a:solidFill>
                  <a:srgbClr val="000000"/>
                </a:solidFill>
                <a:effectLst/>
                <a:latin typeface="Calibri" panose="020F0502020204030204" pitchFamily="34" charset="0"/>
              </a:rPr>
              <a:t>odas las acciones que se plantean en la ordenanza fortalecen este objetivo</a:t>
            </a:r>
            <a:r>
              <a:rPr lang="es-MX" sz="2000" b="0" i="0" u="none" strike="noStrike" dirty="0">
                <a:solidFill>
                  <a:srgbClr val="000000"/>
                </a:solidFill>
                <a:effectLst/>
                <a:latin typeface="Calibri" panose="020F0502020204030204" pitchFamily="34" charset="0"/>
              </a:rPr>
              <a:t>, a través de las acciones con los establecimientos comerciales o de servicio, a usuarios o consumidores del DMQ. I</a:t>
            </a:r>
            <a:r>
              <a:rPr lang="es-MX" sz="2000" b="1" dirty="0">
                <a:latin typeface="Calibri" panose="020F0502020204030204" pitchFamily="34" charset="0"/>
              </a:rPr>
              <a:t>nvolucra de forma activa a la ciudadanía </a:t>
            </a:r>
            <a:r>
              <a:rPr lang="es-MX" sz="2000" dirty="0">
                <a:latin typeface="Calibri" panose="020F0502020204030204" pitchFamily="34" charset="0"/>
              </a:rPr>
              <a:t>en general como consumidor </a:t>
            </a:r>
            <a:r>
              <a:rPr lang="es-MX" sz="2000" b="1" dirty="0">
                <a:latin typeface="Calibri" panose="020F0502020204030204" pitchFamily="34" charset="0"/>
              </a:rPr>
              <a:t>fomentando el consumo responsable</a:t>
            </a:r>
            <a:r>
              <a:rPr lang="es-MX" sz="2000" dirty="0">
                <a:latin typeface="Calibri" panose="020F0502020204030204" pitchFamily="34" charset="0"/>
              </a:rPr>
              <a:t>.</a:t>
            </a:r>
          </a:p>
          <a:p>
            <a:pPr marL="457200" algn="just" rtl="0" fontAlgn="base">
              <a:spcBef>
                <a:spcPts val="0"/>
              </a:spcBef>
              <a:spcAft>
                <a:spcPts val="0"/>
              </a:spcAft>
            </a:pPr>
            <a:endParaRPr lang="es-MX" sz="2000" b="0" i="0" u="none" strike="noStrike" dirty="0">
              <a:solidFill>
                <a:srgbClr val="000000"/>
              </a:solidFill>
              <a:effectLst/>
              <a:latin typeface="Calibri" panose="020F0502020204030204" pitchFamily="34" charset="0"/>
            </a:endParaRPr>
          </a:p>
          <a:p>
            <a:pPr marL="800100" indent="-342900" algn="just" rtl="0" fontAlgn="base">
              <a:spcBef>
                <a:spcPts val="0"/>
              </a:spcBef>
              <a:spcAft>
                <a:spcPts val="0"/>
              </a:spcAft>
              <a:buFont typeface="Arial" panose="020B0604020202020204" pitchFamily="34" charset="0"/>
              <a:buChar char="•"/>
            </a:pPr>
            <a:r>
              <a:rPr lang="es-MX" sz="2000" b="1" i="0" u="none" strike="noStrike" dirty="0">
                <a:solidFill>
                  <a:srgbClr val="000000"/>
                </a:solidFill>
                <a:effectLst/>
                <a:latin typeface="Calibri" panose="020F0502020204030204" pitchFamily="34" charset="0"/>
              </a:rPr>
              <a:t>Los plazos </a:t>
            </a:r>
            <a:r>
              <a:rPr lang="es-MX" sz="2000" b="0" i="0" u="none" strike="noStrike" dirty="0">
                <a:solidFill>
                  <a:srgbClr val="000000"/>
                </a:solidFill>
                <a:effectLst/>
                <a:latin typeface="Calibri" panose="020F0502020204030204" pitchFamily="34" charset="0"/>
              </a:rPr>
              <a:t>establecidos en el Código Municipal para la entrega de plásticos de un solo uso, están normando únicamente </a:t>
            </a:r>
            <a:r>
              <a:rPr lang="es-MX" sz="2000" b="1" i="0" u="none" strike="noStrike" dirty="0">
                <a:solidFill>
                  <a:srgbClr val="000000"/>
                </a:solidFill>
                <a:effectLst/>
                <a:latin typeface="Calibri" panose="020F0502020204030204" pitchFamily="34" charset="0"/>
              </a:rPr>
              <a:t>la entrega</a:t>
            </a:r>
            <a:r>
              <a:rPr lang="es-MX" sz="2000" i="0" u="none" strike="noStrike" dirty="0">
                <a:solidFill>
                  <a:srgbClr val="000000"/>
                </a:solidFill>
                <a:effectLst/>
                <a:latin typeface="Calibri" panose="020F0502020204030204" pitchFamily="34" charset="0"/>
              </a:rPr>
              <a:t>, n</a:t>
            </a:r>
            <a:r>
              <a:rPr lang="es-MX" sz="2000" b="0" i="0" u="none" strike="noStrike" dirty="0">
                <a:solidFill>
                  <a:srgbClr val="000000"/>
                </a:solidFill>
                <a:effectLst/>
                <a:latin typeface="Calibri" panose="020F0502020204030204" pitchFamily="34" charset="0"/>
              </a:rPr>
              <a:t>o la producción, uso, importación y comercialización. </a:t>
            </a:r>
          </a:p>
          <a:p>
            <a:pPr marL="800100" indent="-342900" algn="just" rtl="0" fontAlgn="base">
              <a:spcBef>
                <a:spcPts val="0"/>
              </a:spcBef>
              <a:spcAft>
                <a:spcPts val="0"/>
              </a:spcAft>
              <a:buFont typeface="Arial" panose="020B0604020202020204" pitchFamily="34" charset="0"/>
              <a:buChar char="•"/>
            </a:pPr>
            <a:endParaRPr lang="es-MX" sz="2000" dirty="0">
              <a:latin typeface="Calibri" panose="020F0502020204030204" pitchFamily="34" charset="0"/>
            </a:endParaRPr>
          </a:p>
          <a:p>
            <a:pPr marL="800100" indent="-342900" algn="just" fontAlgn="base">
              <a:buFont typeface="Arial" panose="020B0604020202020204" pitchFamily="34" charset="0"/>
              <a:buChar char="•"/>
            </a:pPr>
            <a:r>
              <a:rPr lang="es-MX" sz="2000" b="0" i="0" u="none" strike="noStrike" dirty="0">
                <a:solidFill>
                  <a:srgbClr val="000000"/>
                </a:solidFill>
                <a:effectLst/>
                <a:latin typeface="Calibri" panose="020F0502020204030204" pitchFamily="34" charset="0"/>
              </a:rPr>
              <a:t>La formulación de la ordenanza se enfoca en </a:t>
            </a:r>
            <a:r>
              <a:rPr lang="es-MX" sz="2000" b="1" i="0" u="none" strike="noStrike" dirty="0">
                <a:solidFill>
                  <a:srgbClr val="000000"/>
                </a:solidFill>
                <a:effectLst/>
                <a:latin typeface="Calibri" panose="020F0502020204030204" pitchFamily="34" charset="0"/>
              </a:rPr>
              <a:t>disminuir la entrega, </a:t>
            </a:r>
            <a:r>
              <a:rPr lang="es-MX" sz="2000" i="0" u="none" strike="noStrike" dirty="0">
                <a:solidFill>
                  <a:srgbClr val="000000"/>
                </a:solidFill>
                <a:effectLst/>
                <a:latin typeface="Calibri" panose="020F0502020204030204" pitchFamily="34" charset="0"/>
              </a:rPr>
              <a:t>por lo que aporta a que se</a:t>
            </a:r>
            <a:r>
              <a:rPr lang="es-MX" sz="2000" b="1" i="0" u="none" strike="noStrike" dirty="0">
                <a:solidFill>
                  <a:srgbClr val="000000"/>
                </a:solidFill>
                <a:effectLst/>
                <a:latin typeface="Calibri" panose="020F0502020204030204" pitchFamily="34" charset="0"/>
              </a:rPr>
              <a:t> reduzca progresivamente el uso de plásticos de un solo uso, </a:t>
            </a:r>
            <a:r>
              <a:rPr lang="es-MX" sz="2000" i="0" u="none" strike="noStrike" dirty="0">
                <a:solidFill>
                  <a:srgbClr val="000000"/>
                </a:solidFill>
                <a:effectLst/>
                <a:latin typeface="Calibri" panose="020F0502020204030204" pitchFamily="34" charset="0"/>
              </a:rPr>
              <a:t>aspecto que no limita lo que dispone la ley en cuanto al </a:t>
            </a:r>
            <a:r>
              <a:rPr lang="es-MX" sz="2000" b="1" i="0" u="none" strike="noStrike" dirty="0">
                <a:solidFill>
                  <a:srgbClr val="000000"/>
                </a:solidFill>
                <a:effectLst/>
                <a:latin typeface="Calibri" panose="020F0502020204030204" pitchFamily="34" charset="0"/>
              </a:rPr>
              <a:t>incremento de porcentajes de material reciclado </a:t>
            </a:r>
            <a:r>
              <a:rPr lang="es-MX" sz="2000" b="1" i="0" u="none" strike="noStrike" dirty="0" err="1">
                <a:solidFill>
                  <a:srgbClr val="000000"/>
                </a:solidFill>
                <a:effectLst/>
                <a:latin typeface="Calibri" panose="020F0502020204030204" pitchFamily="34" charset="0"/>
              </a:rPr>
              <a:t>postconsumo</a:t>
            </a:r>
            <a:r>
              <a:rPr lang="es-MX" sz="2000" b="1" i="0" u="none" strike="noStrike" dirty="0">
                <a:solidFill>
                  <a:srgbClr val="000000"/>
                </a:solidFill>
                <a:effectLst/>
                <a:latin typeface="Calibri" panose="020F0502020204030204" pitchFamily="34" charset="0"/>
              </a:rPr>
              <a:t>. </a:t>
            </a:r>
            <a:endParaRPr lang="es-MX" sz="2000" b="1" i="0" u="none" strike="noStrike" dirty="0">
              <a:solidFill>
                <a:srgbClr val="000000"/>
              </a:solidFill>
              <a:effectLst/>
              <a:latin typeface="Courier New" panose="02070309020205020404" pitchFamily="49" charset="0"/>
            </a:endParaRPr>
          </a:p>
          <a:p>
            <a:pPr marL="800100" indent="-342900" algn="just" rtl="0" fontAlgn="base">
              <a:spcBef>
                <a:spcPts val="0"/>
              </a:spcBef>
              <a:spcAft>
                <a:spcPts val="0"/>
              </a:spcAft>
              <a:buFont typeface="Arial" panose="020B0604020202020204" pitchFamily="34" charset="0"/>
              <a:buChar char="•"/>
            </a:pPr>
            <a:endParaRPr lang="es-MX" sz="2000" b="0" i="0" u="none" strike="noStrike" dirty="0">
              <a:solidFill>
                <a:srgbClr val="000000"/>
              </a:solidFill>
              <a:effectLst/>
              <a:latin typeface="Calibri" panose="020F0502020204030204" pitchFamily="34" charset="0"/>
            </a:endParaRPr>
          </a:p>
          <a:p>
            <a:pPr marL="800100" indent="-342900" algn="just" rtl="0" fontAlgn="base">
              <a:spcBef>
                <a:spcPts val="0"/>
              </a:spcBef>
              <a:spcAft>
                <a:spcPts val="0"/>
              </a:spcAft>
              <a:buFont typeface="Arial" panose="020B0604020202020204" pitchFamily="34" charset="0"/>
              <a:buChar char="•"/>
            </a:pPr>
            <a:endParaRPr lang="es-MX" sz="2000" dirty="0">
              <a:latin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pic>
        <p:nvPicPr>
          <p:cNvPr id="111" name="Google Shape;111;p4"/>
          <p:cNvPicPr preferRelativeResize="0"/>
          <p:nvPr/>
        </p:nvPicPr>
        <p:blipFill rotWithShape="1">
          <a:blip r:embed="rId3">
            <a:alphaModFix/>
          </a:blip>
          <a:srcRect/>
          <a:stretch/>
        </p:blipFill>
        <p:spPr>
          <a:xfrm>
            <a:off x="0" y="857"/>
            <a:ext cx="12192000" cy="6856286"/>
          </a:xfrm>
          <a:prstGeom prst="rect">
            <a:avLst/>
          </a:prstGeom>
          <a:noFill/>
          <a:ln>
            <a:noFill/>
          </a:ln>
        </p:spPr>
      </p:pic>
      <p:sp>
        <p:nvSpPr>
          <p:cNvPr id="3" name="CuadroTexto 2">
            <a:extLst>
              <a:ext uri="{FF2B5EF4-FFF2-40B4-BE49-F238E27FC236}">
                <a16:creationId xmlns:a16="http://schemas.microsoft.com/office/drawing/2014/main" id="{94F89666-0D78-41E1-AC03-9F9285064408}"/>
              </a:ext>
            </a:extLst>
          </p:cNvPr>
          <p:cNvSpPr txBox="1"/>
          <p:nvPr/>
        </p:nvSpPr>
        <p:spPr>
          <a:xfrm>
            <a:off x="3827916" y="406604"/>
            <a:ext cx="4237057" cy="369332"/>
          </a:xfrm>
          <a:prstGeom prst="rect">
            <a:avLst/>
          </a:prstGeom>
          <a:noFill/>
        </p:spPr>
        <p:txBody>
          <a:bodyPr wrap="none" rtlCol="0">
            <a:spAutoFit/>
          </a:bodyPr>
          <a:lstStyle/>
          <a:p>
            <a:r>
              <a:rPr lang="es-MX" sz="1800" b="1" dirty="0"/>
              <a:t>Informe 2022 Secretaría de Ambiente</a:t>
            </a:r>
            <a:endParaRPr lang="es-EC" sz="1800" b="1" dirty="0"/>
          </a:p>
        </p:txBody>
      </p:sp>
      <p:sp>
        <p:nvSpPr>
          <p:cNvPr id="4" name="CuadroTexto 3">
            <a:extLst>
              <a:ext uri="{FF2B5EF4-FFF2-40B4-BE49-F238E27FC236}">
                <a16:creationId xmlns:a16="http://schemas.microsoft.com/office/drawing/2014/main" id="{4A26B8F1-BD8E-41E1-88DF-2F7FEFE0784D}"/>
              </a:ext>
            </a:extLst>
          </p:cNvPr>
          <p:cNvSpPr txBox="1"/>
          <p:nvPr/>
        </p:nvSpPr>
        <p:spPr>
          <a:xfrm>
            <a:off x="813581" y="1181683"/>
            <a:ext cx="10564837" cy="4462760"/>
          </a:xfrm>
          <a:prstGeom prst="rect">
            <a:avLst/>
          </a:prstGeom>
          <a:noFill/>
        </p:spPr>
        <p:txBody>
          <a:bodyPr wrap="square">
            <a:spAutoFit/>
          </a:bodyPr>
          <a:lstStyle/>
          <a:p>
            <a:pPr marL="457200" algn="just" fontAlgn="base"/>
            <a:r>
              <a:rPr lang="es-MX" sz="2000" b="1" dirty="0">
                <a:latin typeface="Calibri" panose="020F0502020204030204" pitchFamily="34" charset="0"/>
              </a:rPr>
              <a:t>CONCLUSIONES</a:t>
            </a:r>
          </a:p>
          <a:p>
            <a:pPr marL="457200" algn="just" rtl="0" fontAlgn="base">
              <a:spcBef>
                <a:spcPts val="0"/>
              </a:spcBef>
              <a:spcAft>
                <a:spcPts val="0"/>
              </a:spcAft>
            </a:pPr>
            <a:endParaRPr lang="es-MX" sz="2000" b="0" i="0" u="none" strike="noStrike" dirty="0">
              <a:solidFill>
                <a:srgbClr val="000000"/>
              </a:solidFill>
              <a:effectLst/>
              <a:latin typeface="Calibri" panose="020F0502020204030204" pitchFamily="34" charset="0"/>
            </a:endParaRPr>
          </a:p>
          <a:p>
            <a:pPr marL="457200" algn="just" rtl="0" fontAlgn="base">
              <a:spcBef>
                <a:spcPts val="0"/>
              </a:spcBef>
              <a:spcAft>
                <a:spcPts val="0"/>
              </a:spcAft>
            </a:pPr>
            <a:endParaRPr lang="es-MX" sz="2000" b="0" i="0" u="none" strike="noStrike" dirty="0">
              <a:solidFill>
                <a:srgbClr val="000000"/>
              </a:solidFill>
              <a:effectLst/>
              <a:latin typeface="Calibri" panose="020F0502020204030204" pitchFamily="34" charset="0"/>
            </a:endParaRPr>
          </a:p>
          <a:p>
            <a:pPr marL="742950" indent="-285750" algn="just" rtl="0" fontAlgn="base">
              <a:spcBef>
                <a:spcPts val="0"/>
              </a:spcBef>
              <a:spcAft>
                <a:spcPts val="0"/>
              </a:spcAft>
              <a:buFont typeface="Arial" panose="020B0604020202020204" pitchFamily="34" charset="0"/>
              <a:buChar char="•"/>
            </a:pPr>
            <a:r>
              <a:rPr lang="es-MX" sz="2000" b="0" i="0" u="none" strike="noStrike" dirty="0">
                <a:solidFill>
                  <a:srgbClr val="000000"/>
                </a:solidFill>
                <a:effectLst/>
                <a:latin typeface="Calibri" panose="020F0502020204030204" pitchFamily="34" charset="0"/>
              </a:rPr>
              <a:t>El código municipal presta la alternativa de </a:t>
            </a:r>
            <a:r>
              <a:rPr lang="es-MX" sz="2000" b="1" i="0" u="none" strike="noStrike" dirty="0">
                <a:solidFill>
                  <a:srgbClr val="000000"/>
                </a:solidFill>
                <a:effectLst/>
                <a:latin typeface="Calibri" panose="020F0502020204030204" pitchFamily="34" charset="0"/>
              </a:rPr>
              <a:t>reemplazar los plásticos de un solo uso por otros que sean reutilizables, biodegradables y </a:t>
            </a:r>
            <a:r>
              <a:rPr lang="es-MX" sz="2000" b="1" i="0" u="none" strike="noStrike" dirty="0" err="1">
                <a:solidFill>
                  <a:srgbClr val="000000"/>
                </a:solidFill>
                <a:effectLst/>
                <a:latin typeface="Calibri" panose="020F0502020204030204" pitchFamily="34" charset="0"/>
              </a:rPr>
              <a:t>compostables</a:t>
            </a:r>
            <a:r>
              <a:rPr lang="es-MX" sz="2000" dirty="0">
                <a:latin typeface="Calibri" panose="020F0502020204030204" pitchFamily="34" charset="0"/>
              </a:rPr>
              <a:t>. M</a:t>
            </a:r>
            <a:r>
              <a:rPr lang="es-MX" sz="2000" b="0" i="0" u="none" strike="noStrike" dirty="0">
                <a:solidFill>
                  <a:srgbClr val="000000"/>
                </a:solidFill>
                <a:effectLst/>
                <a:latin typeface="Calibri" panose="020F0502020204030204" pitchFamily="34" charset="0"/>
              </a:rPr>
              <a:t>ientras los materiales cumplan con alguna de estas características se considerarán alternativas de reemplazo para el plástico de un solo uso.</a:t>
            </a:r>
          </a:p>
          <a:p>
            <a:pPr marL="742950" indent="-285750" algn="just" rtl="0" fontAlgn="base">
              <a:spcBef>
                <a:spcPts val="0"/>
              </a:spcBef>
              <a:spcAft>
                <a:spcPts val="0"/>
              </a:spcAft>
              <a:buFont typeface="Arial" panose="020B0604020202020204" pitchFamily="34" charset="0"/>
              <a:buChar char="•"/>
            </a:pPr>
            <a:endParaRPr lang="es-MX" sz="2000" dirty="0">
              <a:latin typeface="Calibri" panose="020F0502020204030204" pitchFamily="34" charset="0"/>
            </a:endParaRPr>
          </a:p>
          <a:p>
            <a:pPr marL="742950" indent="-285750" algn="just" fontAlgn="base">
              <a:buFont typeface="Arial" panose="020B0604020202020204" pitchFamily="34" charset="0"/>
              <a:buChar char="•"/>
            </a:pPr>
            <a:r>
              <a:rPr lang="es-MX" sz="2000" b="0" i="0" u="none" strike="noStrike" dirty="0">
                <a:solidFill>
                  <a:srgbClr val="000000"/>
                </a:solidFill>
                <a:effectLst/>
                <a:latin typeface="Calibri" panose="020F0502020204030204" pitchFamily="34" charset="0"/>
              </a:rPr>
              <a:t>Se recalca que mediante Oficio Nro. GADDMQ-SA-2021-0884-O del 29 de junio de 2021 dirigido a la Comisión de Ambiente del Concejo, se adjunta el informe técnico-jurídico en el cual entre otros se </a:t>
            </a:r>
            <a:r>
              <a:rPr lang="es-MX" sz="2000" b="1" i="0" u="none" strike="noStrike" dirty="0">
                <a:solidFill>
                  <a:srgbClr val="000000"/>
                </a:solidFill>
                <a:effectLst/>
                <a:latin typeface="Calibri" panose="020F0502020204030204" pitchFamily="34" charset="0"/>
              </a:rPr>
              <a:t>concluye que la Ordenanza No. 022-2021 no se contrapone técnicamente con ninguna de las disposiciones establecidas en el Reglamento General a la Ley Orgánica para la racionalización, reutilización y reducción de plásticos de un solo uso</a:t>
            </a:r>
            <a:r>
              <a:rPr lang="es-MX" sz="2000" b="0" i="0" u="none" strike="noStrike" dirty="0">
                <a:solidFill>
                  <a:srgbClr val="000000"/>
                </a:solidFill>
                <a:effectLst/>
                <a:latin typeface="Calibri" panose="020F0502020204030204" pitchFamily="34" charset="0"/>
              </a:rPr>
              <a:t>. </a:t>
            </a:r>
            <a:endParaRPr lang="es-MX" sz="2000" b="0" i="0" u="none" strike="noStrike" dirty="0">
              <a:solidFill>
                <a:srgbClr val="000000"/>
              </a:solidFill>
              <a:effectLst/>
              <a:latin typeface="Courier New" panose="02070309020205020404" pitchFamily="49" charset="0"/>
            </a:endParaRPr>
          </a:p>
          <a:p>
            <a:pPr marL="742950" indent="-285750" algn="just" rtl="0" fontAlgn="base">
              <a:spcBef>
                <a:spcPts val="0"/>
              </a:spcBef>
              <a:spcAft>
                <a:spcPts val="0"/>
              </a:spcAft>
              <a:buFont typeface="Arial" panose="020B0604020202020204" pitchFamily="34" charset="0"/>
              <a:buChar char="•"/>
            </a:pPr>
            <a:endParaRPr lang="es-MX" sz="2000" b="0" i="0" u="none" strike="noStrike" dirty="0">
              <a:solidFill>
                <a:srgbClr val="000000"/>
              </a:solidFill>
              <a:effectLst/>
              <a:latin typeface="Courier New" panose="02070309020205020404" pitchFamily="49"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pic>
        <p:nvPicPr>
          <p:cNvPr id="111" name="Google Shape;111;p4"/>
          <p:cNvPicPr preferRelativeResize="0"/>
          <p:nvPr/>
        </p:nvPicPr>
        <p:blipFill rotWithShape="1">
          <a:blip r:embed="rId3">
            <a:alphaModFix/>
          </a:blip>
          <a:srcRect/>
          <a:stretch/>
        </p:blipFill>
        <p:spPr>
          <a:xfrm>
            <a:off x="0" y="857"/>
            <a:ext cx="12192000" cy="6856286"/>
          </a:xfrm>
          <a:prstGeom prst="rect">
            <a:avLst/>
          </a:prstGeom>
          <a:noFill/>
          <a:ln>
            <a:noFill/>
          </a:ln>
        </p:spPr>
      </p:pic>
      <p:sp>
        <p:nvSpPr>
          <p:cNvPr id="4" name="CuadroTexto 3">
            <a:extLst>
              <a:ext uri="{FF2B5EF4-FFF2-40B4-BE49-F238E27FC236}">
                <a16:creationId xmlns:a16="http://schemas.microsoft.com/office/drawing/2014/main" id="{4A26B8F1-BD8E-41E1-88DF-2F7FEFE0784D}"/>
              </a:ext>
            </a:extLst>
          </p:cNvPr>
          <p:cNvSpPr txBox="1"/>
          <p:nvPr/>
        </p:nvSpPr>
        <p:spPr>
          <a:xfrm>
            <a:off x="813581" y="551289"/>
            <a:ext cx="10564837" cy="5755422"/>
          </a:xfrm>
          <a:prstGeom prst="rect">
            <a:avLst/>
          </a:prstGeom>
          <a:noFill/>
        </p:spPr>
        <p:txBody>
          <a:bodyPr wrap="square">
            <a:spAutoFit/>
          </a:bodyPr>
          <a:lstStyle/>
          <a:p>
            <a:pPr marL="457200" algn="just" rtl="0" fontAlgn="base">
              <a:spcBef>
                <a:spcPts val="0"/>
              </a:spcBef>
              <a:spcAft>
                <a:spcPts val="0"/>
              </a:spcAft>
            </a:pPr>
            <a:r>
              <a:rPr lang="es-MX" sz="2400" b="1" dirty="0">
                <a:latin typeface="Calibri" panose="020F0502020204030204" pitchFamily="34" charset="0"/>
                <a:cs typeface="Calibri" panose="020F0502020204030204" pitchFamily="34" charset="0"/>
              </a:rPr>
              <a:t>CRITERIO PROCURADURÍA</a:t>
            </a:r>
          </a:p>
          <a:p>
            <a:pPr marL="457200" algn="just" rtl="0" fontAlgn="base">
              <a:spcBef>
                <a:spcPts val="0"/>
              </a:spcBef>
              <a:spcAft>
                <a:spcPts val="0"/>
              </a:spcAft>
            </a:pPr>
            <a:endParaRPr lang="es-MX" sz="2400" b="0" i="0" u="none" strike="noStrike" dirty="0">
              <a:solidFill>
                <a:srgbClr val="000000"/>
              </a:solidFill>
              <a:effectLst/>
              <a:latin typeface="Calibri" panose="020F0502020204030204" pitchFamily="34" charset="0"/>
            </a:endParaRPr>
          </a:p>
          <a:p>
            <a:pPr marL="742950" indent="-285750" algn="just" rtl="0" fontAlgn="base">
              <a:spcBef>
                <a:spcPts val="0"/>
              </a:spcBef>
              <a:spcAft>
                <a:spcPts val="0"/>
              </a:spcAft>
              <a:buFont typeface="Arial" panose="020B0604020202020204" pitchFamily="34" charset="0"/>
              <a:buChar char="•"/>
            </a:pPr>
            <a:r>
              <a:rPr lang="es-MX" sz="2000" dirty="0">
                <a:latin typeface="Calibri" panose="020F0502020204030204" pitchFamily="34" charset="0"/>
                <a:cs typeface="Calibri" panose="020F0502020204030204" pitchFamily="34" charset="0"/>
              </a:rPr>
              <a:t>Ratifica el criterio emitido mediante Oficio No. GADDMQ-PM-2021-1292-O de 06 de mayo de 2021, en cuanto a que la Procuraduría Metropolitana “no podría acreditar la existencia o no de antinomias, por una razón de fondo, su calidad de representante judicial del GAD DMQ. En efecto, en caso de que se planten acciones en contra de la Ordenanza 022-2021, deberá efectuar su defensa, en cualquier ámbito (jurisdiccional o constitucional). En adición, como se anticipó, la acreditación de una antinomia es un asunto de interpretación sujeta a quién o quiénes sean los intérpretes.” </a:t>
            </a:r>
          </a:p>
          <a:p>
            <a:pPr marL="742950" indent="-285750" algn="just" rtl="0" fontAlgn="base">
              <a:spcBef>
                <a:spcPts val="0"/>
              </a:spcBef>
              <a:spcAft>
                <a:spcPts val="0"/>
              </a:spcAft>
              <a:buFont typeface="Arial" panose="020B0604020202020204" pitchFamily="34" charset="0"/>
              <a:buChar char="•"/>
            </a:pPr>
            <a:endParaRPr lang="es-MX" sz="2000" dirty="0">
              <a:latin typeface="Calibri" panose="020F0502020204030204" pitchFamily="34" charset="0"/>
              <a:cs typeface="Calibri" panose="020F0502020204030204" pitchFamily="34" charset="0"/>
            </a:endParaRPr>
          </a:p>
          <a:p>
            <a:pPr marL="742950" indent="-285750" algn="just" rtl="0" fontAlgn="base">
              <a:spcBef>
                <a:spcPts val="0"/>
              </a:spcBef>
              <a:spcAft>
                <a:spcPts val="0"/>
              </a:spcAft>
              <a:buFont typeface="Arial" panose="020B0604020202020204" pitchFamily="34" charset="0"/>
              <a:buChar char="•"/>
            </a:pPr>
            <a:r>
              <a:rPr lang="es-MX" sz="2000" dirty="0">
                <a:latin typeface="Calibri" panose="020F0502020204030204" pitchFamily="34" charset="0"/>
                <a:cs typeface="Calibri" panose="020F0502020204030204" pitchFamily="34" charset="0"/>
              </a:rPr>
              <a:t>En concordancia con la Resolución de delegación No. AQ 11 AQ-011-2022 de 16 de marzo de 2022, respetuosamente me permito indicar que la Procuraduría Metropolitana carece de la competencia para realizar interpretaciones normativas a través de informes, conforme lo solicitado por la Asociación Ecuatoriana de Plásticos (ASEPLAS), tomando en cuenta que la verificación posterior de las posibles contradicciones que puedan existir entre los cuerpos normativos antes referidos, por disposición legal, se encuentra en la Comisión de Ambiente del Concejo Metropolitano, en función de los informes presentados por la Secretaría de Ambiente. </a:t>
            </a:r>
            <a:endParaRPr lang="es-MX" sz="1600" b="0" i="0" u="none" strike="noStrike"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52080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Google Shape;96;p3"/>
          <p:cNvPicPr preferRelativeResize="0"/>
          <p:nvPr/>
        </p:nvPicPr>
        <p:blipFill rotWithShape="1">
          <a:blip r:embed="rId3">
            <a:alphaModFix/>
          </a:blip>
          <a:srcRect/>
          <a:stretch/>
        </p:blipFill>
        <p:spPr>
          <a:xfrm>
            <a:off x="0" y="857"/>
            <a:ext cx="12192000" cy="6856286"/>
          </a:xfrm>
          <a:prstGeom prst="rect">
            <a:avLst/>
          </a:prstGeom>
          <a:noFill/>
          <a:ln>
            <a:noFill/>
          </a:ln>
        </p:spPr>
      </p:pic>
      <p:graphicFrame>
        <p:nvGraphicFramePr>
          <p:cNvPr id="2" name="Diagrama 1">
            <a:extLst>
              <a:ext uri="{FF2B5EF4-FFF2-40B4-BE49-F238E27FC236}">
                <a16:creationId xmlns:a16="http://schemas.microsoft.com/office/drawing/2014/main" id="{5E4423A6-9B3E-49A9-8E0A-7B57EED4944B}"/>
              </a:ext>
            </a:extLst>
          </p:cNvPr>
          <p:cNvGraphicFramePr/>
          <p:nvPr>
            <p:extLst>
              <p:ext uri="{D42A27DB-BD31-4B8C-83A1-F6EECF244321}">
                <p14:modId xmlns:p14="http://schemas.microsoft.com/office/powerpoint/2010/main" val="779768881"/>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CuadroTexto 2">
            <a:extLst>
              <a:ext uri="{FF2B5EF4-FFF2-40B4-BE49-F238E27FC236}">
                <a16:creationId xmlns:a16="http://schemas.microsoft.com/office/drawing/2014/main" id="{3CB007AB-B331-4A59-B874-1D6715FA24FF}"/>
              </a:ext>
            </a:extLst>
          </p:cNvPr>
          <p:cNvSpPr txBox="1"/>
          <p:nvPr/>
        </p:nvSpPr>
        <p:spPr>
          <a:xfrm>
            <a:off x="1563017" y="350334"/>
            <a:ext cx="8840882" cy="369332"/>
          </a:xfrm>
          <a:prstGeom prst="rect">
            <a:avLst/>
          </a:prstGeom>
          <a:noFill/>
        </p:spPr>
        <p:txBody>
          <a:bodyPr wrap="none" rtlCol="0">
            <a:spAutoFit/>
          </a:bodyPr>
          <a:lstStyle/>
          <a:p>
            <a:r>
              <a:rPr lang="es-MX" sz="1800" b="1" dirty="0"/>
              <a:t>Participación de ASEPLAS en el marco de la construcción de la ORD. 022-2021</a:t>
            </a:r>
            <a:endParaRPr lang="es-EC" sz="1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pic>
        <p:nvPicPr>
          <p:cNvPr id="111" name="Google Shape;111;p4"/>
          <p:cNvPicPr preferRelativeResize="0"/>
          <p:nvPr/>
        </p:nvPicPr>
        <p:blipFill rotWithShape="1">
          <a:blip r:embed="rId3">
            <a:alphaModFix/>
          </a:blip>
          <a:srcRect/>
          <a:stretch/>
        </p:blipFill>
        <p:spPr>
          <a:xfrm>
            <a:off x="0" y="-104438"/>
            <a:ext cx="12192000" cy="6856286"/>
          </a:xfrm>
          <a:prstGeom prst="rect">
            <a:avLst/>
          </a:prstGeom>
          <a:noFill/>
          <a:ln>
            <a:noFill/>
          </a:ln>
        </p:spPr>
      </p:pic>
      <p:sp>
        <p:nvSpPr>
          <p:cNvPr id="6" name="TextBox 5">
            <a:extLst>
              <a:ext uri="{FF2B5EF4-FFF2-40B4-BE49-F238E27FC236}">
                <a16:creationId xmlns:a16="http://schemas.microsoft.com/office/drawing/2014/main" id="{1D22166F-3081-49BD-8AE3-08B959571C02}"/>
              </a:ext>
            </a:extLst>
          </p:cNvPr>
          <p:cNvSpPr txBox="1"/>
          <p:nvPr/>
        </p:nvSpPr>
        <p:spPr>
          <a:xfrm>
            <a:off x="1596044" y="1069571"/>
            <a:ext cx="9991898" cy="2862322"/>
          </a:xfrm>
          <a:prstGeom prst="rect">
            <a:avLst/>
          </a:prstGeom>
          <a:noFill/>
        </p:spPr>
        <p:txBody>
          <a:bodyPr wrap="square">
            <a:spAutoFit/>
          </a:bodyPr>
          <a:lstStyle/>
          <a:p>
            <a:pPr algn="ctr"/>
            <a:r>
              <a:rPr lang="es-ES" sz="3600" b="1" dirty="0">
                <a:solidFill>
                  <a:srgbClr val="414988"/>
                </a:solidFill>
                <a:sym typeface="Arial"/>
              </a:rPr>
              <a:t>Informe Secretaría del Ambiente</a:t>
            </a:r>
          </a:p>
          <a:p>
            <a:pPr algn="ctr"/>
            <a:r>
              <a:rPr lang="es-ES" sz="3600" b="1" dirty="0">
                <a:solidFill>
                  <a:srgbClr val="414988"/>
                </a:solidFill>
              </a:rPr>
              <a:t>E</a:t>
            </a:r>
            <a:r>
              <a:rPr lang="es-ES" sz="3600" b="1" dirty="0">
                <a:solidFill>
                  <a:srgbClr val="414988"/>
                </a:solidFill>
                <a:sym typeface="Arial"/>
              </a:rPr>
              <a:t>jecución presupuestaria </a:t>
            </a:r>
          </a:p>
          <a:p>
            <a:pPr algn="ctr"/>
            <a:r>
              <a:rPr lang="es-ES" sz="3600" b="1" dirty="0">
                <a:solidFill>
                  <a:srgbClr val="414988"/>
                </a:solidFill>
              </a:rPr>
              <a:t>Enero-abril 2022</a:t>
            </a:r>
            <a:endParaRPr lang="es-ES" sz="3600" b="1" dirty="0">
              <a:solidFill>
                <a:srgbClr val="414988"/>
              </a:solidFill>
              <a:sym typeface="Arial"/>
            </a:endParaRPr>
          </a:p>
          <a:p>
            <a:pPr algn="ctr"/>
            <a:endParaRPr lang="es-ES" sz="3600" b="1" dirty="0">
              <a:solidFill>
                <a:srgbClr val="414988"/>
              </a:solidFill>
              <a:sym typeface="Arial"/>
            </a:endParaRPr>
          </a:p>
          <a:p>
            <a:pPr algn="ctr"/>
            <a:endParaRPr lang="en-US" sz="3600" dirty="0"/>
          </a:p>
        </p:txBody>
      </p:sp>
      <p:sp>
        <p:nvSpPr>
          <p:cNvPr id="7" name="Google Shape;91;p2">
            <a:extLst>
              <a:ext uri="{FF2B5EF4-FFF2-40B4-BE49-F238E27FC236}">
                <a16:creationId xmlns:a16="http://schemas.microsoft.com/office/drawing/2014/main" id="{55B01110-2EE3-4C54-8C5D-F52D1813918A}"/>
              </a:ext>
            </a:extLst>
          </p:cNvPr>
          <p:cNvSpPr txBox="1">
            <a:spLocks noGrp="1"/>
          </p:cNvSpPr>
          <p:nvPr>
            <p:ph type="subTitle" idx="1"/>
          </p:nvPr>
        </p:nvSpPr>
        <p:spPr>
          <a:xfrm>
            <a:off x="2709949" y="3511366"/>
            <a:ext cx="7315200" cy="13209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133"/>
              <a:buNone/>
            </a:pPr>
            <a:r>
              <a:rPr lang="es-EC" sz="2433" dirty="0">
                <a:latin typeface="Arial"/>
                <a:ea typeface="Arial"/>
                <a:cs typeface="Arial"/>
                <a:sym typeface="Arial"/>
              </a:rPr>
              <a:t>Informe presentado a la Comisión de Ambiente</a:t>
            </a:r>
          </a:p>
          <a:p>
            <a:pPr marL="0" lvl="0" indent="0" algn="ctr" rtl="0">
              <a:lnSpc>
                <a:spcPct val="90000"/>
              </a:lnSpc>
              <a:spcBef>
                <a:spcPts val="0"/>
              </a:spcBef>
              <a:spcAft>
                <a:spcPts val="0"/>
              </a:spcAft>
              <a:buClr>
                <a:schemeClr val="dk1"/>
              </a:buClr>
              <a:buSzPts val="2133"/>
              <a:buNone/>
            </a:pPr>
            <a:r>
              <a:rPr lang="es-EC" sz="2433" dirty="0">
                <a:latin typeface="Arial"/>
                <a:ea typeface="Arial"/>
                <a:cs typeface="Arial"/>
                <a:sym typeface="Arial"/>
              </a:rPr>
              <a:t>Mayo 4 del 2022</a:t>
            </a:r>
            <a:endParaRPr sz="2433" dirty="0">
              <a:latin typeface="Arial"/>
              <a:ea typeface="Arial"/>
              <a:cs typeface="Arial"/>
              <a:sym typeface="Arial"/>
            </a:endParaRPr>
          </a:p>
        </p:txBody>
      </p:sp>
    </p:spTree>
    <p:extLst>
      <p:ext uri="{BB962C8B-B14F-4D97-AF65-F5344CB8AC3E}">
        <p14:creationId xmlns:p14="http://schemas.microsoft.com/office/powerpoint/2010/main" val="953658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Google Shape;96;p3"/>
          <p:cNvPicPr preferRelativeResize="0"/>
          <p:nvPr/>
        </p:nvPicPr>
        <p:blipFill rotWithShape="1">
          <a:blip r:embed="rId3">
            <a:alphaModFix/>
          </a:blip>
          <a:srcRect/>
          <a:stretch/>
        </p:blipFill>
        <p:spPr>
          <a:xfrm>
            <a:off x="-113433" y="-76574"/>
            <a:ext cx="12192000" cy="6856286"/>
          </a:xfrm>
          <a:prstGeom prst="rect">
            <a:avLst/>
          </a:prstGeom>
          <a:noFill/>
          <a:ln>
            <a:noFill/>
          </a:ln>
        </p:spPr>
      </p:pic>
      <p:sp>
        <p:nvSpPr>
          <p:cNvPr id="6" name="CuadroTexto 2">
            <a:extLst>
              <a:ext uri="{FF2B5EF4-FFF2-40B4-BE49-F238E27FC236}">
                <a16:creationId xmlns:a16="http://schemas.microsoft.com/office/drawing/2014/main" id="{3CB007AB-B331-4A59-B874-1D6715FA24FF}"/>
              </a:ext>
            </a:extLst>
          </p:cNvPr>
          <p:cNvSpPr txBox="1"/>
          <p:nvPr/>
        </p:nvSpPr>
        <p:spPr>
          <a:xfrm>
            <a:off x="553925" y="337413"/>
            <a:ext cx="3767553" cy="954107"/>
          </a:xfrm>
          <a:prstGeom prst="rect">
            <a:avLst/>
          </a:prstGeom>
          <a:noFill/>
        </p:spPr>
        <p:txBody>
          <a:bodyPr wrap="square" rtlCol="0">
            <a:spAutoFit/>
          </a:bodyPr>
          <a:lstStyle/>
          <a:p>
            <a:pPr algn="ctr"/>
            <a:r>
              <a:rPr lang="es-EC" sz="2800" b="1" dirty="0">
                <a:solidFill>
                  <a:srgbClr val="414988"/>
                </a:solidFill>
                <a:latin typeface="Calibri"/>
                <a:ea typeface="Calibri"/>
                <a:cs typeface="Calibri"/>
                <a:sym typeface="Calibri"/>
              </a:rPr>
              <a:t>PRESUPUESTO 2022 CODIFICADO</a:t>
            </a:r>
          </a:p>
        </p:txBody>
      </p:sp>
      <p:graphicFrame>
        <p:nvGraphicFramePr>
          <p:cNvPr id="8" name="4 Gráfico"/>
          <p:cNvGraphicFramePr>
            <a:graphicFrameLocks/>
          </p:cNvGraphicFramePr>
          <p:nvPr>
            <p:extLst>
              <p:ext uri="{D42A27DB-BD31-4B8C-83A1-F6EECF244321}">
                <p14:modId xmlns:p14="http://schemas.microsoft.com/office/powerpoint/2010/main" val="2104032708"/>
              </p:ext>
            </p:extLst>
          </p:nvPr>
        </p:nvGraphicFramePr>
        <p:xfrm>
          <a:off x="363256" y="1421124"/>
          <a:ext cx="5862180" cy="3860890"/>
        </p:xfrm>
        <a:graphic>
          <a:graphicData uri="http://schemas.openxmlformats.org/drawingml/2006/chart">
            <c:chart xmlns:c="http://schemas.openxmlformats.org/drawingml/2006/chart" xmlns:r="http://schemas.openxmlformats.org/officeDocument/2006/relationships" r:id="rId4"/>
          </a:graphicData>
        </a:graphic>
      </p:graphicFrame>
      <p:sp>
        <p:nvSpPr>
          <p:cNvPr id="4" name="3 CuadroTexto"/>
          <p:cNvSpPr txBox="1"/>
          <p:nvPr/>
        </p:nvSpPr>
        <p:spPr>
          <a:xfrm>
            <a:off x="1405695" y="5716148"/>
            <a:ext cx="3967971"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C" b="1" dirty="0">
                <a:latin typeface="Calibri" panose="020F0502020204030204" pitchFamily="34" charset="0"/>
                <a:cs typeface="Calibri" panose="020F0502020204030204" pitchFamily="34" charset="0"/>
              </a:rPr>
              <a:t>Total de presupuesto USD$ 3.587.994.02</a:t>
            </a:r>
            <a:endParaRPr lang="en-US" b="1" dirty="0">
              <a:latin typeface="Calibri" panose="020F0502020204030204" pitchFamily="34" charset="0"/>
              <a:cs typeface="Calibri" panose="020F0502020204030204" pitchFamily="34" charset="0"/>
            </a:endParaRPr>
          </a:p>
        </p:txBody>
      </p:sp>
      <p:sp>
        <p:nvSpPr>
          <p:cNvPr id="10" name="CuadroTexto 2">
            <a:extLst>
              <a:ext uri="{FF2B5EF4-FFF2-40B4-BE49-F238E27FC236}">
                <a16:creationId xmlns:a16="http://schemas.microsoft.com/office/drawing/2014/main" id="{3CB007AB-B331-4A59-B874-1D6715FA24FF}"/>
              </a:ext>
            </a:extLst>
          </p:cNvPr>
          <p:cNvSpPr txBox="1"/>
          <p:nvPr/>
        </p:nvSpPr>
        <p:spPr>
          <a:xfrm>
            <a:off x="7094598" y="489811"/>
            <a:ext cx="4291561" cy="954107"/>
          </a:xfrm>
          <a:prstGeom prst="rect">
            <a:avLst/>
          </a:prstGeom>
          <a:noFill/>
        </p:spPr>
        <p:txBody>
          <a:bodyPr wrap="square" rtlCol="0">
            <a:spAutoFit/>
          </a:bodyPr>
          <a:lstStyle/>
          <a:p>
            <a:pPr algn="ctr"/>
            <a:r>
              <a:rPr lang="es-EC" sz="2800" b="1" dirty="0">
                <a:solidFill>
                  <a:srgbClr val="414988"/>
                </a:solidFill>
                <a:latin typeface="Calibri"/>
                <a:ea typeface="Calibri"/>
                <a:cs typeface="Calibri"/>
              </a:rPr>
              <a:t>% EJECUCIÓN EN RELACIÓN AL COMPROMETIDO </a:t>
            </a:r>
          </a:p>
        </p:txBody>
      </p:sp>
      <p:sp>
        <p:nvSpPr>
          <p:cNvPr id="12" name="11 CuadroTexto"/>
          <p:cNvSpPr txBox="1"/>
          <p:nvPr/>
        </p:nvSpPr>
        <p:spPr>
          <a:xfrm>
            <a:off x="8029184" y="5718938"/>
            <a:ext cx="2832968"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C" b="1" dirty="0">
                <a:latin typeface="Calibri" panose="020F0502020204030204" pitchFamily="34" charset="0"/>
                <a:cs typeface="Calibri" panose="020F0502020204030204" pitchFamily="34" charset="0"/>
              </a:rPr>
              <a:t>22 % EJECUCIÓN </a:t>
            </a:r>
            <a:endParaRPr lang="en-US" b="1" dirty="0">
              <a:latin typeface="Calibri" panose="020F0502020204030204" pitchFamily="34" charset="0"/>
              <a:cs typeface="Calibri" panose="020F0502020204030204" pitchFamily="34" charset="0"/>
            </a:endParaRPr>
          </a:p>
        </p:txBody>
      </p:sp>
      <p:graphicFrame>
        <p:nvGraphicFramePr>
          <p:cNvPr id="13" name="11 Gráfico"/>
          <p:cNvGraphicFramePr>
            <a:graphicFrameLocks/>
          </p:cNvGraphicFramePr>
          <p:nvPr>
            <p:extLst>
              <p:ext uri="{D42A27DB-BD31-4B8C-83A1-F6EECF244321}">
                <p14:modId xmlns:p14="http://schemas.microsoft.com/office/powerpoint/2010/main" val="3585727831"/>
              </p:ext>
            </p:extLst>
          </p:nvPr>
        </p:nvGraphicFramePr>
        <p:xfrm>
          <a:off x="6576164" y="1628384"/>
          <a:ext cx="4985359" cy="324737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79696536"/>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352</TotalTime>
  <Words>1131</Words>
  <Application>Microsoft Office PowerPoint</Application>
  <PresentationFormat>Widescreen</PresentationFormat>
  <Paragraphs>122</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Courier New</vt:lpstr>
      <vt:lpstr>Tema de Office</vt:lpstr>
      <vt:lpstr>PowerPoint Presentation</vt:lpstr>
      <vt:lpstr>     Informe de la Secretaría de Ambiente y de Procuraduría respecto al oficio No. GADDMQ-AM-2022-0515-OF de 28 de marzo suscrito por el Señor Alcalde Metropolitano de Quito, mediante el cual dispone a la Secretaría de Ambiente y Procuraduría que conjuntamente analicen e informen sobre la comunicación enviada por ASEPLAS.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Leonardo Enrique Acosta Lopez</dc:creator>
  <cp:lastModifiedBy>Cecilia Pacheco S.</cp:lastModifiedBy>
  <cp:revision>47</cp:revision>
  <dcterms:created xsi:type="dcterms:W3CDTF">2022-03-16T17:00:06Z</dcterms:created>
  <dcterms:modified xsi:type="dcterms:W3CDTF">2022-05-04T12:45:32Z</dcterms:modified>
</cp:coreProperties>
</file>