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8"/>
  </p:notesMasterIdLst>
  <p:sldIdLst>
    <p:sldId id="574" r:id="rId5"/>
    <p:sldId id="369" r:id="rId6"/>
    <p:sldId id="513" r:id="rId7"/>
    <p:sldId id="541" r:id="rId8"/>
    <p:sldId id="560" r:id="rId9"/>
    <p:sldId id="543" r:id="rId10"/>
    <p:sldId id="570" r:id="rId11"/>
    <p:sldId id="571" r:id="rId12"/>
    <p:sldId id="572" r:id="rId13"/>
    <p:sldId id="573" r:id="rId14"/>
    <p:sldId id="558" r:id="rId15"/>
    <p:sldId id="555" r:id="rId16"/>
    <p:sldId id="575" r:id="rId17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89B"/>
    <a:srgbClr val="003366"/>
    <a:srgbClr val="00196D"/>
    <a:srgbClr val="6C2BD2"/>
    <a:srgbClr val="0033A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1023" autoAdjust="0"/>
  </p:normalViewPr>
  <p:slideViewPr>
    <p:cSldViewPr snapToGrid="0" snapToObjects="1">
      <p:cViewPr varScale="1">
        <p:scale>
          <a:sx n="59" d="100"/>
          <a:sy n="59" d="100"/>
        </p:scale>
        <p:origin x="13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28E7F4-338E-467C-8B7D-3D6A0417CF6F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C1F9BA-F286-4FAD-9FE7-CE80E6733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48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2A82-1462-DE4C-BDA6-26D9AE7FD2B4}" type="datetime1">
              <a:rPr lang="es-EC" smtClean="0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5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996" y="2193035"/>
            <a:ext cx="6265163" cy="247192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575E0-44F7-CB49-8A07-4019BD7BE5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236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688122"/>
            <a:ext cx="12192000" cy="3800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2217725" y="3036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FASE 4 INCORPORACIÓN DE OPINIÓN Y SEGUIMIENTO (JULIO)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4376445" y="2021716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341046" y="1825956"/>
            <a:ext cx="3805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Incorporación de opinión ciudadana: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El GAD/entidad vinculada: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Recoge las sugerencias Ciudadanas del proceso deliberación y las convierte en un Plan de Trabajo que entregará a Instancia </a:t>
            </a:r>
            <a:r>
              <a:rPr lang="es-CO" sz="1600" dirty="0" smtClean="0">
                <a:solidFill>
                  <a:schemeClr val="bg1"/>
                </a:solidFill>
              </a:rPr>
              <a:t>de </a:t>
            </a:r>
            <a:r>
              <a:rPr lang="es-CO" sz="1600" dirty="0">
                <a:solidFill>
                  <a:schemeClr val="bg1"/>
                </a:solidFill>
              </a:rPr>
              <a:t>CPCCS.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Cada entidad vinculada consolidará sus aportes, elaborará su Plan y lo remitirá al GAD.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537258" y="1951584"/>
            <a:ext cx="30029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Entrega informe al CPCCS: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8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El GAD / entidad vinculada se registra en el Sistema Informático de Rendición de Cuentas, genera su informe y lo finaliza. QR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Correo de verificación.</a:t>
            </a:r>
          </a:p>
        </p:txBody>
      </p: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7812340" y="1951584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8144779" y="1951584"/>
            <a:ext cx="35497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Monitoreo del CPCCS</a:t>
            </a:r>
            <a:r>
              <a:rPr lang="es-CO" sz="2800" b="1" dirty="0" smtClean="0">
                <a:solidFill>
                  <a:schemeClr val="bg1"/>
                </a:solidFill>
              </a:rPr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8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Constatación de entrega de Informe con los links habilitados a los medios de verificación.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Proceso, métodos utilizados, calidad de la información.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Formulación de recomendaciones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2194453" y="228476"/>
            <a:ext cx="8229600" cy="1019039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CONFORMACIÓN DE EQUIPOS MIXTOS PARA </a:t>
            </a:r>
            <a:b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COORDINACIÓN DEL PROCESO DEL GAD MUNICIPAL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8" name="Group 79">
            <a:extLst>
              <a:ext uri="{FF2B5EF4-FFF2-40B4-BE49-F238E27FC236}">
                <a16:creationId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2051714" y="2393151"/>
            <a:ext cx="4205602" cy="2182600"/>
            <a:chOff x="4819931" y="588170"/>
            <a:chExt cx="3908054" cy="2182600"/>
          </a:xfrm>
        </p:grpSpPr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57" name="Group 2">
                <a:extLst>
                  <a:ext uri="{FF2B5EF4-FFF2-40B4-BE49-F238E27FC236}">
                    <a16:creationId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65" name="Oval 10">
                  <a:extLst>
                    <a:ext uri="{FF2B5EF4-FFF2-40B4-BE49-F238E27FC236}">
                      <a16:creationId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11">
                  <a:extLst>
                    <a:ext uri="{FF2B5EF4-FFF2-40B4-BE49-F238E27FC236}">
                      <a16:creationId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3">
                <a:extLst>
                  <a:ext uri="{FF2B5EF4-FFF2-40B4-BE49-F238E27FC236}">
                    <a16:creationId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59" name="Group 4">
                  <a:extLst>
                    <a:ext uri="{FF2B5EF4-FFF2-40B4-BE49-F238E27FC236}">
                      <a16:creationId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63" name="Oval 8">
                    <a:extLst>
                      <a:ext uri="{FF2B5EF4-FFF2-40B4-BE49-F238E27FC236}">
                        <a16:creationId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: Shape 9">
                    <a:extLst>
                      <a:ext uri="{FF2B5EF4-FFF2-40B4-BE49-F238E27FC236}">
                        <a16:creationId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">
                  <a:extLst>
                    <a:ext uri="{FF2B5EF4-FFF2-40B4-BE49-F238E27FC236}">
                      <a16:creationId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61" name="Oval 6">
                    <a:extLst>
                      <a:ext uri="{FF2B5EF4-FFF2-40B4-BE49-F238E27FC236}">
                        <a16:creationId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: Shape 7">
                    <a:extLst>
                      <a:ext uri="{FF2B5EF4-FFF2-40B4-BE49-F238E27FC236}">
                        <a16:creationId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1" name="TextBox 41">
              <a:extLst>
                <a:ext uri="{FF2B5EF4-FFF2-40B4-BE49-F238E27FC236}">
                  <a16:creationId xmlns:a16="http://schemas.microsoft.com/office/drawing/2014/main" id="{B46CE4A9-4757-4A27-ADC2-04F905B7A66B}"/>
                </a:ext>
              </a:extLst>
            </p:cNvPr>
            <p:cNvSpPr txBox="1"/>
            <p:nvPr/>
          </p:nvSpPr>
          <p:spPr>
            <a:xfrm>
              <a:off x="6697576" y="647112"/>
              <a:ext cx="20304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5</a:t>
              </a:r>
              <a:r>
                <a:rPr lang="en-US" b="1" dirty="0" smtClean="0">
                  <a:solidFill>
                    <a:schemeClr val="accent1"/>
                  </a:solidFill>
                  <a:latin typeface="+mj-lt"/>
                </a:rPr>
                <a:t> FUNCIONARIOS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Sec. Planificación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SGCTYPC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Quito Honesto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SECOM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+mj-lt"/>
                </a:rPr>
                <a:t>1 </a:t>
              </a:r>
              <a:r>
                <a:rPr lang="en-US" sz="1600" dirty="0" err="1" smtClean="0">
                  <a:latin typeface="+mj-lt"/>
                </a:rPr>
                <a:t>Consejo</a:t>
              </a:r>
              <a:r>
                <a:rPr lang="en-US" sz="1600" dirty="0" smtClean="0">
                  <a:latin typeface="+mj-lt"/>
                </a:rPr>
                <a:t> de Planificación </a:t>
              </a:r>
            </a:p>
            <a:p>
              <a:pPr marL="285750" indent="-285750">
                <a:buFontTx/>
                <a:buChar char="-"/>
              </a:pPr>
              <a:endParaRPr 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467DD92-3B6B-4956-87FD-51E8966C48F7}"/>
                </a:ext>
              </a:extLst>
            </p:cNvPr>
            <p:cNvCxnSpPr>
              <a:stCxn id="63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6">
              <a:extLst>
                <a:ext uri="{FF2B5EF4-FFF2-40B4-BE49-F238E27FC236}">
                  <a16:creationId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55" name="Oval 57">
                <a:extLst>
                  <a:ext uri="{FF2B5EF4-FFF2-40B4-BE49-F238E27FC236}">
                    <a16:creationId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8">
                <a:extLst>
                  <a:ext uri="{FF2B5EF4-FFF2-40B4-BE49-F238E27FC236}">
                    <a16:creationId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Shape 2628">
              <a:extLst>
                <a:ext uri="{FF2B5EF4-FFF2-40B4-BE49-F238E27FC236}">
                  <a16:creationId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67" name="Group 78">
            <a:extLst>
              <a:ext uri="{FF2B5EF4-FFF2-40B4-BE49-F238E27FC236}">
                <a16:creationId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2051713" y="3979464"/>
            <a:ext cx="1785516" cy="942694"/>
            <a:chOff x="4819931" y="1772911"/>
            <a:chExt cx="1785516" cy="942694"/>
          </a:xfrm>
        </p:grpSpPr>
        <p:grpSp>
          <p:nvGrpSpPr>
            <p:cNvPr id="68" name="Group 12">
              <a:extLst>
                <a:ext uri="{FF2B5EF4-FFF2-40B4-BE49-F238E27FC236}">
                  <a16:creationId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76" name="Group 13">
                <a:extLst>
                  <a:ext uri="{FF2B5EF4-FFF2-40B4-BE49-F238E27FC236}">
                    <a16:creationId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80" name="Oval 17">
                  <a:extLst>
                    <a:ext uri="{FF2B5EF4-FFF2-40B4-BE49-F238E27FC236}">
                      <a16:creationId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18">
                  <a:extLst>
                    <a:ext uri="{FF2B5EF4-FFF2-40B4-BE49-F238E27FC236}">
                      <a16:creationId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4">
                <a:extLst>
                  <a:ext uri="{FF2B5EF4-FFF2-40B4-BE49-F238E27FC236}">
                    <a16:creationId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78" name="Oval 15">
                  <a:extLst>
                    <a:ext uri="{FF2B5EF4-FFF2-40B4-BE49-F238E27FC236}">
                      <a16:creationId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16">
                  <a:extLst>
                    <a:ext uri="{FF2B5EF4-FFF2-40B4-BE49-F238E27FC236}">
                      <a16:creationId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1" name="Straight Connector 52">
              <a:extLst>
                <a:ext uri="{FF2B5EF4-FFF2-40B4-BE49-F238E27FC236}">
                  <a16:creationId xmlns:a16="http://schemas.microsoft.com/office/drawing/2014/main" id="{49A8C11E-34AC-4592-9574-8DF5674E906C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59">
              <a:extLst>
                <a:ext uri="{FF2B5EF4-FFF2-40B4-BE49-F238E27FC236}">
                  <a16:creationId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74" name="Oval 60">
                <a:extLst>
                  <a:ext uri="{FF2B5EF4-FFF2-40B4-BE49-F238E27FC236}">
                    <a16:creationId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61">
                <a:extLst>
                  <a:ext uri="{FF2B5EF4-FFF2-40B4-BE49-F238E27FC236}">
                    <a16:creationId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Shape 2630">
              <a:extLst>
                <a:ext uri="{FF2B5EF4-FFF2-40B4-BE49-F238E27FC236}">
                  <a16:creationId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82" name="Group 89">
            <a:extLst>
              <a:ext uri="{FF2B5EF4-FFF2-40B4-BE49-F238E27FC236}">
                <a16:creationId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03315" y="2776523"/>
            <a:ext cx="1729569" cy="1719748"/>
            <a:chOff x="2012643" y="2394944"/>
            <a:chExt cx="2050867" cy="2049744"/>
          </a:xfrm>
        </p:grpSpPr>
        <p:grpSp>
          <p:nvGrpSpPr>
            <p:cNvPr id="83" name="Group 80">
              <a:extLst>
                <a:ext uri="{FF2B5EF4-FFF2-40B4-BE49-F238E27FC236}">
                  <a16:creationId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85" name="Partial Circle 81">
                <a:extLst>
                  <a:ext uri="{FF2B5EF4-FFF2-40B4-BE49-F238E27FC236}">
                    <a16:creationId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artial Circle 82">
                <a:extLst>
                  <a:ext uri="{FF2B5EF4-FFF2-40B4-BE49-F238E27FC236}">
                    <a16:creationId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artial Circle 83">
                <a:extLst>
                  <a:ext uri="{FF2B5EF4-FFF2-40B4-BE49-F238E27FC236}">
                    <a16:creationId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artial Circle 84">
                <a:extLst>
                  <a:ext uri="{FF2B5EF4-FFF2-40B4-BE49-F238E27FC236}">
                    <a16:creationId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6">
                <a:extLst>
                  <a:ext uri="{FF2B5EF4-FFF2-40B4-BE49-F238E27FC236}">
                    <a16:creationId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7">
              <a:extLst>
                <a:ext uri="{FF2B5EF4-FFF2-40B4-BE49-F238E27FC236}">
                  <a16:creationId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174920" y="2984758"/>
              <a:ext cx="1628990" cy="90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EQUIPO TÉCNICO 1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90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4072317" y="4328025"/>
            <a:ext cx="222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Comisión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Transparencia</a:t>
            </a:r>
            <a:r>
              <a:rPr lang="en-US" sz="1600" dirty="0"/>
              <a:t> y </a:t>
            </a:r>
            <a:r>
              <a:rPr lang="en-US" sz="1600" dirty="0" err="1"/>
              <a:t>Rendición</a:t>
            </a:r>
            <a:r>
              <a:rPr lang="en-US" sz="1600" dirty="0"/>
              <a:t> de </a:t>
            </a:r>
            <a:r>
              <a:rPr lang="en-US" sz="1600" dirty="0" err="1"/>
              <a:t>Cuentas</a:t>
            </a:r>
            <a:r>
              <a:rPr lang="en-US" sz="1600" dirty="0"/>
              <a:t> )</a:t>
            </a:r>
          </a:p>
        </p:txBody>
      </p:sp>
      <p:grpSp>
        <p:nvGrpSpPr>
          <p:cNvPr id="91" name="Group 79">
            <a:extLst>
              <a:ext uri="{FF2B5EF4-FFF2-40B4-BE49-F238E27FC236}">
                <a16:creationId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8035653" y="2437753"/>
            <a:ext cx="1785516" cy="942694"/>
            <a:chOff x="4819931" y="588170"/>
            <a:chExt cx="1785516" cy="942694"/>
          </a:xfrm>
        </p:grpSpPr>
        <p:grpSp>
          <p:nvGrpSpPr>
            <p:cNvPr id="92" name="Group 1">
              <a:extLst>
                <a:ext uri="{FF2B5EF4-FFF2-40B4-BE49-F238E27FC236}">
                  <a16:creationId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99" name="Group 2">
                <a:extLst>
                  <a:ext uri="{FF2B5EF4-FFF2-40B4-BE49-F238E27FC236}">
                    <a16:creationId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107" name="Oval 10">
                  <a:extLst>
                    <a:ext uri="{FF2B5EF4-FFF2-40B4-BE49-F238E27FC236}">
                      <a16:creationId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: Shape 11">
                  <a:extLst>
                    <a:ext uri="{FF2B5EF4-FFF2-40B4-BE49-F238E27FC236}">
                      <a16:creationId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3">
                <a:extLst>
                  <a:ext uri="{FF2B5EF4-FFF2-40B4-BE49-F238E27FC236}">
                    <a16:creationId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101" name="Group 4">
                  <a:extLst>
                    <a:ext uri="{FF2B5EF4-FFF2-40B4-BE49-F238E27FC236}">
                      <a16:creationId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105" name="Oval 8">
                    <a:extLst>
                      <a:ext uri="{FF2B5EF4-FFF2-40B4-BE49-F238E27FC236}">
                        <a16:creationId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9">
                    <a:extLst>
                      <a:ext uri="{FF2B5EF4-FFF2-40B4-BE49-F238E27FC236}">
                        <a16:creationId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5">
                  <a:extLst>
                    <a:ext uri="{FF2B5EF4-FFF2-40B4-BE49-F238E27FC236}">
                      <a16:creationId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103" name="Oval 6">
                    <a:extLst>
                      <a:ext uri="{FF2B5EF4-FFF2-40B4-BE49-F238E27FC236}">
                        <a16:creationId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: Shape 7">
                    <a:extLst>
                      <a:ext uri="{FF2B5EF4-FFF2-40B4-BE49-F238E27FC236}">
                        <a16:creationId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94" name="Straight Connector 51">
              <a:extLst>
                <a:ext uri="{FF2B5EF4-FFF2-40B4-BE49-F238E27FC236}">
                  <a16:creationId xmlns:a16="http://schemas.microsoft.com/office/drawing/2014/main" id="{E467DD92-3B6B-4956-87FD-51E8966C48F7}"/>
                </a:ext>
              </a:extLst>
            </p:cNvPr>
            <p:cNvCxnSpPr>
              <a:stCxn id="105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56">
              <a:extLst>
                <a:ext uri="{FF2B5EF4-FFF2-40B4-BE49-F238E27FC236}">
                  <a16:creationId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97" name="Oval 57">
                <a:extLst>
                  <a:ext uri="{FF2B5EF4-FFF2-40B4-BE49-F238E27FC236}">
                    <a16:creationId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58">
                <a:extLst>
                  <a:ext uri="{FF2B5EF4-FFF2-40B4-BE49-F238E27FC236}">
                    <a16:creationId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Shape 2628">
              <a:extLst>
                <a:ext uri="{FF2B5EF4-FFF2-40B4-BE49-F238E27FC236}">
                  <a16:creationId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09" name="Group 78">
            <a:extLst>
              <a:ext uri="{FF2B5EF4-FFF2-40B4-BE49-F238E27FC236}">
                <a16:creationId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8035653" y="4024066"/>
            <a:ext cx="1785516" cy="942694"/>
            <a:chOff x="4819931" y="1772911"/>
            <a:chExt cx="1785516" cy="942694"/>
          </a:xfrm>
        </p:grpSpPr>
        <p:grpSp>
          <p:nvGrpSpPr>
            <p:cNvPr id="110" name="Group 12">
              <a:extLst>
                <a:ext uri="{FF2B5EF4-FFF2-40B4-BE49-F238E27FC236}">
                  <a16:creationId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116" name="Group 13">
                <a:extLst>
                  <a:ext uri="{FF2B5EF4-FFF2-40B4-BE49-F238E27FC236}">
                    <a16:creationId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120" name="Oval 17">
                  <a:extLst>
                    <a:ext uri="{FF2B5EF4-FFF2-40B4-BE49-F238E27FC236}">
                      <a16:creationId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: Shape 18">
                  <a:extLst>
                    <a:ext uri="{FF2B5EF4-FFF2-40B4-BE49-F238E27FC236}">
                      <a16:creationId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4">
                <a:extLst>
                  <a:ext uri="{FF2B5EF4-FFF2-40B4-BE49-F238E27FC236}">
                    <a16:creationId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118" name="Oval 15">
                  <a:extLst>
                    <a:ext uri="{FF2B5EF4-FFF2-40B4-BE49-F238E27FC236}">
                      <a16:creationId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: Shape 16">
                  <a:extLst>
                    <a:ext uri="{FF2B5EF4-FFF2-40B4-BE49-F238E27FC236}">
                      <a16:creationId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1" name="Straight Connector 52">
              <a:extLst>
                <a:ext uri="{FF2B5EF4-FFF2-40B4-BE49-F238E27FC236}">
                  <a16:creationId xmlns:a16="http://schemas.microsoft.com/office/drawing/2014/main" id="{49A8C11E-34AC-4592-9574-8DF5674E906C}"/>
                </a:ext>
              </a:extLst>
            </p:cNvPr>
            <p:cNvCxnSpPr>
              <a:cxnSpLocks/>
              <a:stCxn id="12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59">
              <a:extLst>
                <a:ext uri="{FF2B5EF4-FFF2-40B4-BE49-F238E27FC236}">
                  <a16:creationId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114" name="Oval 60">
                <a:extLst>
                  <a:ext uri="{FF2B5EF4-FFF2-40B4-BE49-F238E27FC236}">
                    <a16:creationId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61">
                <a:extLst>
                  <a:ext uri="{FF2B5EF4-FFF2-40B4-BE49-F238E27FC236}">
                    <a16:creationId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Shape 2630">
              <a:extLst>
                <a:ext uri="{FF2B5EF4-FFF2-40B4-BE49-F238E27FC236}">
                  <a16:creationId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2" name="Group 89">
            <a:extLst>
              <a:ext uri="{FF2B5EF4-FFF2-40B4-BE49-F238E27FC236}">
                <a16:creationId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549127" y="2811619"/>
            <a:ext cx="1729569" cy="1719748"/>
            <a:chOff x="2012643" y="2394944"/>
            <a:chExt cx="2050867" cy="2049744"/>
          </a:xfrm>
        </p:grpSpPr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125" name="Partial Circle 81">
                <a:extLst>
                  <a:ext uri="{FF2B5EF4-FFF2-40B4-BE49-F238E27FC236}">
                    <a16:creationId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artial Circle 82">
                <a:extLst>
                  <a:ext uri="{FF2B5EF4-FFF2-40B4-BE49-F238E27FC236}">
                    <a16:creationId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artial Circle 83">
                <a:extLst>
                  <a:ext uri="{FF2B5EF4-FFF2-40B4-BE49-F238E27FC236}">
                    <a16:creationId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artial Circle 84">
                <a:extLst>
                  <a:ext uri="{FF2B5EF4-FFF2-40B4-BE49-F238E27FC236}">
                    <a16:creationId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Oval 86">
                <a:extLst>
                  <a:ext uri="{FF2B5EF4-FFF2-40B4-BE49-F238E27FC236}">
                    <a16:creationId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TextBox 87">
              <a:extLst>
                <a:ext uri="{FF2B5EF4-FFF2-40B4-BE49-F238E27FC236}">
                  <a16:creationId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223582" y="3019761"/>
              <a:ext cx="1628990" cy="90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EQUIPO TÉCNICO 2</a:t>
              </a:r>
              <a:endParaRPr lang="en-US" b="1" dirty="0">
                <a:latin typeface="+mj-lt"/>
              </a:endParaRPr>
            </a:p>
          </p:txBody>
        </p:sp>
      </p:grpSp>
      <p:cxnSp>
        <p:nvCxnSpPr>
          <p:cNvPr id="130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310206" y="1645920"/>
            <a:ext cx="32909" cy="399522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612819" y="1532376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LIDERADO </a:t>
            </a:r>
            <a:r>
              <a:rPr lang="en-US" sz="1600" dirty="0">
                <a:solidFill>
                  <a:srgbClr val="04589B"/>
                </a:solidFill>
              </a:rPr>
              <a:t>POR EL </a:t>
            </a:r>
            <a:r>
              <a:rPr lang="en-US" sz="1600" dirty="0" smtClean="0">
                <a:solidFill>
                  <a:srgbClr val="04589B"/>
                </a:solidFill>
              </a:rPr>
              <a:t>MUNICIPIO </a:t>
            </a:r>
          </a:p>
          <a:p>
            <a:pPr algn="ctr"/>
            <a:r>
              <a:rPr lang="en-US" sz="1600" smtClean="0">
                <a:solidFill>
                  <a:srgbClr val="04589B"/>
                </a:solidFill>
              </a:rPr>
              <a:t>(ELABORA </a:t>
            </a:r>
            <a:r>
              <a:rPr lang="en-US" sz="1600" dirty="0" smtClean="0">
                <a:solidFill>
                  <a:srgbClr val="04589B"/>
                </a:solidFill>
              </a:rPr>
              <a:t>Y </a:t>
            </a:r>
            <a:r>
              <a:rPr lang="en-US" sz="1600" smtClean="0">
                <a:solidFill>
                  <a:srgbClr val="04589B"/>
                </a:solidFill>
              </a:rPr>
              <a:t>ENTREGA EL </a:t>
            </a:r>
            <a:r>
              <a:rPr lang="en-US" sz="1600" dirty="0" smtClean="0">
                <a:solidFill>
                  <a:srgbClr val="04589B"/>
                </a:solidFill>
              </a:rPr>
              <a:t>INFORME)</a:t>
            </a:r>
            <a:endParaRPr lang="es-EC" sz="1600" dirty="0">
              <a:solidFill>
                <a:srgbClr val="04589B"/>
              </a:solidFill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7098116" y="1459798"/>
            <a:ext cx="4759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LIDERADO </a:t>
            </a:r>
            <a:r>
              <a:rPr lang="en-US" sz="1600" dirty="0">
                <a:solidFill>
                  <a:srgbClr val="04589B"/>
                </a:solidFill>
              </a:rPr>
              <a:t>POR </a:t>
            </a:r>
            <a:r>
              <a:rPr lang="en-US" sz="1600" dirty="0" smtClean="0">
                <a:solidFill>
                  <a:srgbClr val="04589B"/>
                </a:solidFill>
              </a:rPr>
              <a:t>LA CIUDADANÍA </a:t>
            </a:r>
          </a:p>
          <a:p>
            <a:pPr algn="ctr"/>
            <a:r>
              <a:rPr lang="en-US" sz="1600" smtClean="0">
                <a:solidFill>
                  <a:srgbClr val="04589B"/>
                </a:solidFill>
              </a:rPr>
              <a:t>(ORGANIZA EL </a:t>
            </a:r>
            <a:r>
              <a:rPr lang="en-US" sz="1600" dirty="0" smtClean="0">
                <a:solidFill>
                  <a:srgbClr val="04589B"/>
                </a:solidFill>
              </a:rPr>
              <a:t>EVENTO, DEFINE METODOLOGÍA DE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MESAS DE TRABAJO Y SISTEMATIZA PLAN DE TRABAJO)</a:t>
            </a:r>
            <a:endParaRPr lang="es-EC" sz="1600" dirty="0">
              <a:solidFill>
                <a:srgbClr val="04589B"/>
              </a:solidFill>
            </a:endParaRPr>
          </a:p>
        </p:txBody>
      </p:sp>
      <p:sp>
        <p:nvSpPr>
          <p:cNvPr id="131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64267" y="2389334"/>
            <a:ext cx="2184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FUNCIONARIOS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Sec. Planificación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 SGCTYPC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Quito Honesto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SECOM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Consejo</a:t>
            </a:r>
            <a:r>
              <a:rPr lang="en-US" sz="1600" dirty="0" smtClean="0">
                <a:latin typeface="+mj-lt"/>
              </a:rPr>
              <a:t> de Planificación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98027" y="4321235"/>
            <a:ext cx="222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Comisión</a:t>
            </a:r>
            <a:r>
              <a:rPr lang="en-US" sz="1600" dirty="0" smtClean="0">
                <a:latin typeface="+mj-lt"/>
              </a:rPr>
              <a:t> de </a:t>
            </a:r>
            <a:r>
              <a:rPr lang="en-US" sz="1600" dirty="0" err="1" smtClean="0">
                <a:latin typeface="+mj-lt"/>
              </a:rPr>
              <a:t>Transparencia</a:t>
            </a:r>
            <a:r>
              <a:rPr lang="en-US" sz="1600" dirty="0" smtClean="0">
                <a:latin typeface="+mj-lt"/>
              </a:rPr>
              <a:t> y </a:t>
            </a:r>
            <a:r>
              <a:rPr lang="en-US" sz="1600" dirty="0" err="1" smtClean="0">
                <a:latin typeface="+mj-lt"/>
              </a:rPr>
              <a:t>Rendición</a:t>
            </a:r>
            <a:r>
              <a:rPr lang="en-US" sz="1600" dirty="0" smtClean="0">
                <a:latin typeface="+mj-lt"/>
              </a:rPr>
              <a:t> de </a:t>
            </a:r>
            <a:r>
              <a:rPr lang="en-US" sz="1600" dirty="0" err="1" smtClean="0">
                <a:latin typeface="+mj-lt"/>
              </a:rPr>
              <a:t>Cuentas</a:t>
            </a:r>
            <a:r>
              <a:rPr lang="en-US" sz="1600" dirty="0" smtClean="0">
                <a:latin typeface="+mj-lt"/>
              </a:rPr>
              <a:t> )</a:t>
            </a:r>
            <a:endParaRPr lang="en-US" sz="1600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09599" y="140797"/>
            <a:ext cx="254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/</a:t>
            </a:r>
            <a:r>
              <a:rPr lang="es-EC" sz="1600" dirty="0" smtClean="0"/>
              <a:t>ARTICULACIÓN </a:t>
            </a:r>
            <a:r>
              <a:rPr lang="es-EC" sz="1600" dirty="0"/>
              <a:t>DE </a:t>
            </a:r>
            <a:r>
              <a:rPr lang="es-EC" sz="1600" dirty="0" smtClean="0"/>
              <a:t>4 FASES/</a:t>
            </a:r>
            <a:endParaRPr lang="es-EC" sz="1600" dirty="0"/>
          </a:p>
        </p:txBody>
      </p:sp>
      <p:sp>
        <p:nvSpPr>
          <p:cNvPr id="93" name="Rectángulo 92"/>
          <p:cNvSpPr/>
          <p:nvPr/>
        </p:nvSpPr>
        <p:spPr>
          <a:xfrm>
            <a:off x="145567" y="5869676"/>
            <a:ext cx="9657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/>
              <a:t>EN TOTAL 10 DELEGADOS DE LA ASAMBLEA DE QUITO PARTICIPAN EN EL PROCESO DEL </a:t>
            </a:r>
          </a:p>
          <a:p>
            <a:r>
              <a:rPr lang="es-EC" sz="1600" b="1" dirty="0" smtClean="0"/>
              <a:t>GAD MUNICIPAL</a:t>
            </a:r>
            <a:endParaRPr lang="es-EC" sz="1600" b="1" dirty="0"/>
          </a:p>
        </p:txBody>
      </p:sp>
      <p:pic>
        <p:nvPicPr>
          <p:cNvPr id="136" name="Imagen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37" name="Imagen 13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69830" y="-443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RENDICION DE CUENTAS-ENTIDADES CATASTRADAS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89100" y="1723342"/>
            <a:ext cx="6017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Comisión </a:t>
            </a:r>
            <a:r>
              <a:rPr lang="es-MX" dirty="0"/>
              <a:t>de Gestión de los Presupuestos </a:t>
            </a:r>
            <a:r>
              <a:rPr lang="es-MX" dirty="0" smtClean="0"/>
              <a:t>Participativos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Comisión de Planificación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Comisión de Participación Ciudadana y </a:t>
            </a:r>
            <a:r>
              <a:rPr lang="es-MX" dirty="0" smtClean="0"/>
              <a:t>Organización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Comisión de Riesgos y Desastres </a:t>
            </a:r>
            <a:r>
              <a:rPr lang="es-MX" dirty="0" smtClean="0"/>
              <a:t>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Comisión de Transparencia y Rendición de Cuentas</a:t>
            </a:r>
            <a:endParaRPr lang="es-EC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1048782" y="902251"/>
            <a:ext cx="47071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La Resolución </a:t>
            </a:r>
            <a:r>
              <a:rPr lang="es-EC" sz="1600" dirty="0"/>
              <a:t>N° CPCCS-PLE-SG-069-2021-476 del Consejo de Participación Ciudadana y Control </a:t>
            </a:r>
            <a:r>
              <a:rPr lang="es-EC" sz="1600" dirty="0" smtClean="0"/>
              <a:t>Social establece que para el proceso de rendición de Cuentas 2022, cada entidad catastrada del Municipio de Quito hará su propio proceso y evento de deliberación pública. Es decir, que en total se llevarán a cabo 52 eventos de Rendición de Cuentas del Municipio de Quito.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Cada entidad castrada conformará sus propios equipos mixtos del proceso, y elaborarán su propio informe de gestión.</a:t>
            </a: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Las ENTIDADES CATASTRADAS en algunos casos  articularán con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</a:rPr>
              <a:t>Representantes de las Comisiones de la Asamblea,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</a:rPr>
              <a:t>de Quito </a:t>
            </a:r>
            <a:r>
              <a:rPr lang="es-EC" sz="1600" dirty="0" smtClean="0"/>
              <a:t>para conformar sus equipos mixtos, entrega oficial de sus informes, participación en los eventos de deliberación y planes de trabajo. </a:t>
            </a:r>
          </a:p>
          <a:p>
            <a:pPr algn="just"/>
            <a:endParaRPr lang="es-EC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389100" y="1574304"/>
            <a:ext cx="5372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</a:rPr>
              <a:t>Comisiones permanentes y/o ocasionales  de la Asamblea del Distrito Metropolitano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180179" y="1266092"/>
            <a:ext cx="32909" cy="4740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996" y="2193035"/>
            <a:ext cx="6265163" cy="247192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575E0-44F7-CB49-8A07-4019BD7BE5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578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4901" y="814258"/>
            <a:ext cx="5182612" cy="5180210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Marcador de posición de imagen 10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9450"/>
          <a:stretch>
            <a:fillRect/>
          </a:stretch>
        </p:blipFill>
        <p:spPr>
          <a:xfrm>
            <a:off x="1960654" y="1546751"/>
            <a:ext cx="3658852" cy="3658852"/>
          </a:xfrm>
        </p:spPr>
      </p:pic>
      <p:sp>
        <p:nvSpPr>
          <p:cNvPr id="107" name="TextBox 24">
            <a:extLst>
              <a:ext uri="{FF2B5EF4-FFF2-40B4-BE49-F238E27FC236}">
                <a16:creationId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7323855" y="2003497"/>
            <a:ext cx="3808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 smtClean="0">
                <a:solidFill>
                  <a:srgbClr val="00196D"/>
                </a:solidFill>
              </a:rPr>
              <a:t>PROCESO DE </a:t>
            </a:r>
          </a:p>
          <a:p>
            <a:pPr>
              <a:lnSpc>
                <a:spcPct val="90000"/>
              </a:lnSpc>
            </a:pPr>
            <a:r>
              <a:rPr lang="es-EC" sz="3600" b="1" spc="30" dirty="0" smtClean="0">
                <a:solidFill>
                  <a:srgbClr val="00196D"/>
                </a:solidFill>
              </a:rPr>
              <a:t>RENDICIÓN DE CUENTAS 2022</a:t>
            </a:r>
          </a:p>
          <a:p>
            <a:pPr>
              <a:lnSpc>
                <a:spcPct val="90000"/>
              </a:lnSpc>
            </a:pPr>
            <a:r>
              <a:rPr lang="es-EC" sz="3600" b="1" spc="30" dirty="0" smtClean="0">
                <a:solidFill>
                  <a:schemeClr val="accent5">
                    <a:lumMod val="75000"/>
                  </a:schemeClr>
                </a:solidFill>
              </a:rPr>
              <a:t>GAD MUNICIPIO DE QUITO</a:t>
            </a:r>
            <a:endParaRPr lang="en-US" sz="3600" b="1" spc="3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312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91822" y="1729939"/>
            <a:ext cx="9384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un mecanismo de control social  que permite a la ciudadanía conocer el reporte de gasto público y cumplimiento de gestión y ejecución de autoridades e instituciones públicas.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obligación de la municipalidad garantizar el acceso y transparencia a la información pública, así como generar espacios de participación que permitan retroalimentar y mejorar la gestión.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Municipio del Distrito Metropolitano de Quito deberá rendir cuentas sobre las políticas, planes, programas y proyectos, la ejecución presupuestaria, la implementación del Sistema de Participación Ciudadana, presupuestos participativos, implementación de políticas públicas para la igualdad, entre otros.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717378" y="461936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¿Qué es la rendición de cuentas?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Resultado de imagen para participacion ciudadana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6591" r="4563" b="4085"/>
          <a:stretch/>
        </p:blipFill>
        <p:spPr bwMode="auto">
          <a:xfrm>
            <a:off x="5093063" y="5206728"/>
            <a:ext cx="2325072" cy="13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8077" r="25829" b="30577"/>
          <a:stretch/>
        </p:blipFill>
        <p:spPr bwMode="auto">
          <a:xfrm>
            <a:off x="2104405" y="1217498"/>
            <a:ext cx="7681391" cy="48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195680" y="271446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¿Quiénes rinden cuentas?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97281" y="545535"/>
            <a:ext cx="894108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Coordinación con el Consejo de Participación Ciudadana y Control Social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1391822" y="1573702"/>
            <a:ext cx="93840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En cumplimiento con la Resolución N° CPCCS-PLE-SG-069-2021-476 del Consejo de Participación Ciudadana y Control Social (CPCCS) y en el marco normativo de la Ordenanza Metropolitana 038-2022, el Municipio de Quito dio inicio a la organización del proceso de Rendición de Cuentas 2022, a finales febrero 2023.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Como parte de la organización, y en coordinación con el Consejo de Participación Ciudadana y Control Social a partir de marzo 2023; se prevén las siguientes acciones, entre ellas algunas ya se están realizando: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Convocatoria a reunión interinstitucional con Planificación, Secretaría de Comunicación y Quito Honesto.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Convocatoria a la Asamblea de Quito y conformación de la comisión de transparencia y rendición de cuentas.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Capacitación a los Representantes a la Asamblea de Quito</a:t>
            </a:r>
            <a:r>
              <a:rPr lang="es-EC" dirty="0"/>
              <a:t>.</a:t>
            </a: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/>
              <a:t>Capacitaciones  a los  funcionarios de las 52 entidades obligadas a rendir cuentas.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/>
              <a:t>A</a:t>
            </a:r>
            <a:r>
              <a:rPr lang="es-EC" dirty="0" smtClean="0"/>
              <a:t>rticulación </a:t>
            </a:r>
            <a:r>
              <a:rPr lang="es-EC" dirty="0"/>
              <a:t>con la </a:t>
            </a:r>
            <a:r>
              <a:rPr lang="es-EC" dirty="0" smtClean="0"/>
              <a:t>ciudadanía y las Administraciones Zonales </a:t>
            </a:r>
            <a:r>
              <a:rPr lang="es-EC" dirty="0"/>
              <a:t>para </a:t>
            </a:r>
            <a:r>
              <a:rPr lang="es-EC" dirty="0" smtClean="0"/>
              <a:t>el levantamiento de consultas ciudadanas.</a:t>
            </a:r>
            <a:endParaRPr lang="es-EC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9F8C85CE-17F3-47B4-9692-62968BD9098D}"/>
              </a:ext>
            </a:extLst>
          </p:cNvPr>
          <p:cNvGrpSpPr/>
          <p:nvPr/>
        </p:nvGrpSpPr>
        <p:grpSpPr>
          <a:xfrm>
            <a:off x="6180336" y="1995473"/>
            <a:ext cx="2374069" cy="3668349"/>
            <a:chOff x="6206360" y="2246363"/>
            <a:chExt cx="2430458" cy="3755481"/>
          </a:xfrm>
        </p:grpSpPr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BF3B68C7-CFEB-4BEA-B15E-052061C6D565}"/>
                </a:ext>
              </a:extLst>
            </p:cNvPr>
            <p:cNvSpPr/>
            <p:nvPr/>
          </p:nvSpPr>
          <p:spPr>
            <a:xfrm>
              <a:off x="6206360" y="2246363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75BA9ED8-3FC9-4A38-B8D3-06C1D3407B4D}"/>
                </a:ext>
              </a:extLst>
            </p:cNvPr>
            <p:cNvSpPr/>
            <p:nvPr/>
          </p:nvSpPr>
          <p:spPr>
            <a:xfrm>
              <a:off x="6206360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D485DD84-F0D1-4C58-92F4-07BA3F78792D}"/>
                </a:ext>
              </a:extLst>
            </p:cNvPr>
            <p:cNvSpPr/>
            <p:nvPr/>
          </p:nvSpPr>
          <p:spPr>
            <a:xfrm>
              <a:off x="6388056" y="3878991"/>
              <a:ext cx="2173364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Fase 3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Deliberación </a:t>
              </a: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pública y evaluación ciudadana del Informe 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JUNIO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47C92D55-63A8-4B0B-BE50-C55186EE6DA4}"/>
                </a:ext>
              </a:extLst>
            </p:cNvPr>
            <p:cNvGrpSpPr/>
            <p:nvPr/>
          </p:nvGrpSpPr>
          <p:grpSpPr>
            <a:xfrm>
              <a:off x="6947781" y="2609938"/>
              <a:ext cx="947615" cy="947615"/>
              <a:chOff x="6947781" y="2609938"/>
              <a:chExt cx="947615" cy="947615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AD6236B9-90D5-4236-83CB-42828ED7F711}"/>
                  </a:ext>
                </a:extLst>
              </p:cNvPr>
              <p:cNvSpPr/>
              <p:nvPr/>
            </p:nvSpPr>
            <p:spPr>
              <a:xfrm>
                <a:off x="6947781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hape 2390">
                <a:extLst>
                  <a:ext uri="{FF2B5EF4-FFF2-40B4-BE49-F238E27FC236}">
                    <a16:creationId xmlns:a16="http://schemas.microsoft.com/office/drawing/2014/main" id="{5CEBFC48-B52C-4E6E-9575-89A2ACBCABB1}"/>
                  </a:ext>
                </a:extLst>
              </p:cNvPr>
              <p:cNvSpPr/>
              <p:nvPr/>
            </p:nvSpPr>
            <p:spPr>
              <a:xfrm>
                <a:off x="7211098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1749A34-9EB3-4942-B038-900631E25D6D}"/>
              </a:ext>
            </a:extLst>
          </p:cNvPr>
          <p:cNvGrpSpPr/>
          <p:nvPr/>
        </p:nvGrpSpPr>
        <p:grpSpPr>
          <a:xfrm>
            <a:off x="3590667" y="1995474"/>
            <a:ext cx="2374069" cy="3668348"/>
            <a:chOff x="3555181" y="2246364"/>
            <a:chExt cx="2430458" cy="3755481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10343B42-B688-417D-9B24-27B7E957A9A6}"/>
                </a:ext>
              </a:extLst>
            </p:cNvPr>
            <p:cNvSpPr/>
            <p:nvPr/>
          </p:nvSpPr>
          <p:spPr>
            <a:xfrm>
              <a:off x="3555181" y="2246364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112639F6-7A85-49B2-9AB8-5F9DCDBA36C1}"/>
                </a:ext>
              </a:extLst>
            </p:cNvPr>
            <p:cNvSpPr/>
            <p:nvPr/>
          </p:nvSpPr>
          <p:spPr>
            <a:xfrm>
              <a:off x="3555181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BDF6ECBA-4DEE-4D9B-A343-B3689C17346B}"/>
                </a:ext>
              </a:extLst>
            </p:cNvPr>
            <p:cNvSpPr/>
            <p:nvPr/>
          </p:nvSpPr>
          <p:spPr>
            <a:xfrm>
              <a:off x="3702483" y="3889259"/>
              <a:ext cx="2177735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rgbClr val="04589B"/>
                  </a:solidFill>
                </a:rPr>
                <a:t>Fase </a:t>
              </a:r>
              <a:r>
                <a:rPr lang="es-MX" sz="1600" b="1" dirty="0" smtClean="0">
                  <a:solidFill>
                    <a:srgbClr val="04589B"/>
                  </a:solidFill>
                </a:rPr>
                <a:t>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04589B"/>
                  </a:solidFill>
                </a:rPr>
                <a:t>Evaluación </a:t>
              </a:r>
              <a:r>
                <a:rPr lang="es-ES_tradnl" sz="1600" b="1" dirty="0">
                  <a:solidFill>
                    <a:srgbClr val="04589B"/>
                  </a:solidFill>
                </a:rPr>
                <a:t>de la gestión y elaboración del Informe </a:t>
              </a:r>
              <a:r>
                <a:rPr lang="es-ES_tradnl" sz="1600" b="1" dirty="0" smtClean="0">
                  <a:solidFill>
                    <a:srgbClr val="04589B"/>
                  </a:solidFill>
                </a:rPr>
                <a:t>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04589B"/>
                  </a:solidFill>
                </a:rPr>
                <a:t>MAYO</a:t>
              </a:r>
              <a:endParaRPr lang="es-EC" sz="1600" dirty="0">
                <a:solidFill>
                  <a:srgbClr val="04589B"/>
                </a:solidFill>
              </a:endParaRPr>
            </a:p>
          </p:txBody>
        </p: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3B08D0F8-6BF2-4D6F-B224-FFAAA500A549}"/>
                </a:ext>
              </a:extLst>
            </p:cNvPr>
            <p:cNvGrpSpPr/>
            <p:nvPr/>
          </p:nvGrpSpPr>
          <p:grpSpPr>
            <a:xfrm>
              <a:off x="4296602" y="2609938"/>
              <a:ext cx="947615" cy="947615"/>
              <a:chOff x="4296602" y="2609938"/>
              <a:chExt cx="947615" cy="947615"/>
            </a:xfrm>
          </p:grpSpPr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id="{9F262FCF-9455-4B96-92F4-2197FD83100F}"/>
                  </a:ext>
                </a:extLst>
              </p:cNvPr>
              <p:cNvSpPr/>
              <p:nvPr/>
            </p:nvSpPr>
            <p:spPr>
              <a:xfrm>
                <a:off x="4296602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hape 2627">
                <a:extLst>
                  <a:ext uri="{FF2B5EF4-FFF2-40B4-BE49-F238E27FC236}">
                    <a16:creationId xmlns:a16="http://schemas.microsoft.com/office/drawing/2014/main" id="{62CF3FE1-6CFB-41B5-B536-9242FD640D57}"/>
                  </a:ext>
                </a:extLst>
              </p:cNvPr>
              <p:cNvSpPr/>
              <p:nvPr/>
            </p:nvSpPr>
            <p:spPr>
              <a:xfrm>
                <a:off x="4559919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A4FC7A92-ABCB-4CE6-B303-319489014533}"/>
              </a:ext>
            </a:extLst>
          </p:cNvPr>
          <p:cNvGrpSpPr/>
          <p:nvPr/>
        </p:nvGrpSpPr>
        <p:grpSpPr>
          <a:xfrm>
            <a:off x="978808" y="1988838"/>
            <a:ext cx="2419724" cy="3674984"/>
            <a:chOff x="857263" y="2214821"/>
            <a:chExt cx="2477197" cy="3920751"/>
          </a:xfrm>
        </p:grpSpPr>
        <p:sp>
          <p:nvSpPr>
            <p:cNvPr id="24" name="Rectangle: Rounded Corners 21">
              <a:extLst>
                <a:ext uri="{FF2B5EF4-FFF2-40B4-BE49-F238E27FC236}">
                  <a16:creationId xmlns:a16="http://schemas.microsoft.com/office/drawing/2014/main" id="{7303F2C5-AD86-4064-BE60-76E8CE394D0E}"/>
                </a:ext>
              </a:extLst>
            </p:cNvPr>
            <p:cNvSpPr/>
            <p:nvPr/>
          </p:nvSpPr>
          <p:spPr>
            <a:xfrm>
              <a:off x="904002" y="2246364"/>
              <a:ext cx="2430458" cy="3889208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8545E09C-FEB1-4F23-BC5F-42E45A40BB00}"/>
                </a:ext>
              </a:extLst>
            </p:cNvPr>
            <p:cNvSpPr/>
            <p:nvPr/>
          </p:nvSpPr>
          <p:spPr>
            <a:xfrm>
              <a:off x="857263" y="2214821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78D903F-E3EE-48A7-B7E0-307829AFB4A9}"/>
                </a:ext>
              </a:extLst>
            </p:cNvPr>
            <p:cNvSpPr/>
            <p:nvPr/>
          </p:nvSpPr>
          <p:spPr>
            <a:xfrm>
              <a:off x="1016498" y="3859155"/>
              <a:ext cx="2173364" cy="1700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chemeClr val="accent1">
                      <a:lumMod val="75000"/>
                    </a:schemeClr>
                  </a:solidFill>
                </a:rPr>
                <a:t>Fase 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Planificación y facilitación del proceso desde la Asamblea 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Local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MARZO - ABRIL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9C90DF8F-A41E-4F7F-8972-E23709CA44CE}"/>
                </a:ext>
              </a:extLst>
            </p:cNvPr>
            <p:cNvGrpSpPr/>
            <p:nvPr/>
          </p:nvGrpSpPr>
          <p:grpSpPr>
            <a:xfrm>
              <a:off x="1645423" y="2609938"/>
              <a:ext cx="947615" cy="947615"/>
              <a:chOff x="1645423" y="2609938"/>
              <a:chExt cx="947615" cy="947615"/>
            </a:xfrm>
          </p:grpSpPr>
          <p:sp>
            <p:nvSpPr>
              <p:cNvPr id="29" name="Oval 26">
                <a:extLst>
                  <a:ext uri="{FF2B5EF4-FFF2-40B4-BE49-F238E27FC236}">
                    <a16:creationId xmlns:a16="http://schemas.microsoft.com/office/drawing/2014/main" id="{191B2383-627B-4B5F-9EC4-63A622A30E49}"/>
                  </a:ext>
                </a:extLst>
              </p:cNvPr>
              <p:cNvSpPr/>
              <p:nvPr/>
            </p:nvSpPr>
            <p:spPr>
              <a:xfrm>
                <a:off x="1645423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hape 2628">
                <a:extLst>
                  <a:ext uri="{FF2B5EF4-FFF2-40B4-BE49-F238E27FC236}">
                    <a16:creationId xmlns:a16="http://schemas.microsoft.com/office/drawing/2014/main" id="{133247C3-6CF4-4186-ABCD-613AEFCB2BE9}"/>
                  </a:ext>
                </a:extLst>
              </p:cNvPr>
              <p:cNvSpPr/>
              <p:nvPr/>
            </p:nvSpPr>
            <p:spPr>
              <a:xfrm>
                <a:off x="1908740" y="2911539"/>
                <a:ext cx="420981" cy="34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194FB545-3831-45FF-BDA4-123069D34395}"/>
              </a:ext>
            </a:extLst>
          </p:cNvPr>
          <p:cNvGrpSpPr/>
          <p:nvPr/>
        </p:nvGrpSpPr>
        <p:grpSpPr>
          <a:xfrm>
            <a:off x="8770004" y="1995474"/>
            <a:ext cx="2374069" cy="3572813"/>
            <a:chOff x="8857539" y="2246364"/>
            <a:chExt cx="2430458" cy="3657676"/>
          </a:xfrm>
        </p:grpSpPr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82F02360-9409-4D82-B976-3241D4A0729A}"/>
                </a:ext>
              </a:extLst>
            </p:cNvPr>
            <p:cNvSpPr/>
            <p:nvPr/>
          </p:nvSpPr>
          <p:spPr>
            <a:xfrm>
              <a:off x="8857539" y="2246364"/>
              <a:ext cx="2430458" cy="3657676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0">
              <a:extLst>
                <a:ext uri="{FF2B5EF4-FFF2-40B4-BE49-F238E27FC236}">
                  <a16:creationId xmlns:a16="http://schemas.microsoft.com/office/drawing/2014/main" id="{B321DCAD-50F5-4DF7-8E13-61C7E99B055D}"/>
                </a:ext>
              </a:extLst>
            </p:cNvPr>
            <p:cNvSpPr/>
            <p:nvPr/>
          </p:nvSpPr>
          <p:spPr>
            <a:xfrm>
              <a:off x="8857539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EC1A1EA4-7620-47B6-9B22-F56A31E43B5D}"/>
                </a:ext>
              </a:extLst>
            </p:cNvPr>
            <p:cNvSpPr/>
            <p:nvPr/>
          </p:nvSpPr>
          <p:spPr>
            <a:xfrm>
              <a:off x="9598960" y="2609938"/>
              <a:ext cx="947615" cy="947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751939BD-A122-41D0-840F-7850336DDD9F}"/>
                </a:ext>
              </a:extLst>
            </p:cNvPr>
            <p:cNvSpPr/>
            <p:nvPr/>
          </p:nvSpPr>
          <p:spPr>
            <a:xfrm>
              <a:off x="8976336" y="3861571"/>
              <a:ext cx="2173364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Fase 4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Incorporación </a:t>
              </a: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de la Opinión Ciudadana, retroalimentación y seguimiento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JULIO</a:t>
              </a:r>
              <a:endParaRPr lang="es-EC" sz="1600" b="1" dirty="0"/>
            </a:p>
          </p:txBody>
        </p:sp>
        <p:sp>
          <p:nvSpPr>
            <p:cNvPr id="36" name="Shape 2630">
              <a:extLst>
                <a:ext uri="{FF2B5EF4-FFF2-40B4-BE49-F238E27FC236}">
                  <a16:creationId xmlns:a16="http://schemas.microsoft.com/office/drawing/2014/main" id="{BB35B8E5-6F10-4E8B-8EC2-BFA24EC36974}"/>
                </a:ext>
              </a:extLst>
            </p:cNvPr>
            <p:cNvSpPr/>
            <p:nvPr/>
          </p:nvSpPr>
          <p:spPr>
            <a:xfrm>
              <a:off x="9862408" y="2873261"/>
              <a:ext cx="420719" cy="42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0" name="1 Título"/>
          <p:cNvSpPr txBox="1">
            <a:spLocks/>
          </p:cNvSpPr>
          <p:nvPr/>
        </p:nvSpPr>
        <p:spPr>
          <a:xfrm>
            <a:off x="2434010" y="481325"/>
            <a:ext cx="894108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Fases proceso Rendición de Cuentas 2022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01858" y="1105783"/>
            <a:ext cx="1046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Resolución </a:t>
            </a:r>
            <a:r>
              <a:rPr lang="es-EC" dirty="0"/>
              <a:t>N° CPCCS-PLE-SG-069-2021-476 del Consejo de Participación Ciudadana y Control Social (CPCCS), </a:t>
            </a:r>
            <a:r>
              <a:rPr lang="es-EC" dirty="0" smtClean="0"/>
              <a:t>establece 4 fases para el proceso de Rendición de Cuentas.</a:t>
            </a:r>
            <a:endParaRPr lang="es-EC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41" name="Imagen 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720915"/>
            <a:ext cx="12192000" cy="3140292"/>
          </a:xfrm>
          <a:prstGeom prst="rect">
            <a:avLst/>
          </a:prstGeom>
          <a:gradFill>
            <a:gsLst>
              <a:gs pos="100000">
                <a:schemeClr val="accent2">
                  <a:alpha val="95000"/>
                </a:schemeClr>
              </a:gs>
              <a:gs pos="0">
                <a:schemeClr val="accent1"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720915"/>
            <a:ext cx="12192000" cy="31402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3225911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364C934C-71A1-47A6-AB03-8805FE33D0A9}"/>
              </a:ext>
            </a:extLst>
          </p:cNvPr>
          <p:cNvCxnSpPr/>
          <p:nvPr/>
        </p:nvCxnSpPr>
        <p:spPr>
          <a:xfrm>
            <a:off x="6095999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5">
            <a:extLst>
              <a:ext uri="{FF2B5EF4-FFF2-40B4-BE49-F238E27FC236}">
                <a16:creationId xmlns:a16="http://schemas.microsoft.com/office/drawing/2014/main" id="{92C64A0C-AAEA-490D-9181-882F4AA12094}"/>
              </a:ext>
            </a:extLst>
          </p:cNvPr>
          <p:cNvCxnSpPr/>
          <p:nvPr/>
        </p:nvCxnSpPr>
        <p:spPr>
          <a:xfrm>
            <a:off x="8966087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1981199" y="411465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FASE 1 PLANIFICACIÓN (MARZO - ABRIL)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55824" y="2142385"/>
            <a:ext cx="274630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 smtClean="0">
                <a:solidFill>
                  <a:schemeClr val="bg1"/>
                </a:solidFill>
              </a:rPr>
              <a:t>Organización: </a:t>
            </a:r>
          </a:p>
          <a:p>
            <a:pPr lvl="0" algn="just"/>
            <a:endParaRPr lang="es-CO" sz="1400" dirty="0">
              <a:solidFill>
                <a:schemeClr val="bg1"/>
              </a:solidFill>
            </a:endParaRPr>
          </a:p>
          <a:p>
            <a:pPr lvl="0" algn="just"/>
            <a:r>
              <a:rPr lang="es-CO" sz="1400" dirty="0" smtClean="0">
                <a:solidFill>
                  <a:schemeClr val="bg1"/>
                </a:solidFill>
              </a:rPr>
              <a:t>Asamblea </a:t>
            </a:r>
            <a:r>
              <a:rPr lang="es-CO" sz="1400" dirty="0">
                <a:solidFill>
                  <a:schemeClr val="bg1"/>
                </a:solidFill>
              </a:rPr>
              <a:t>Ciudadana (CPL, Instancia de Participación – convocatoria abierta a organización de ciudadano/as) generan consulta ciudadana sobre los temas </a:t>
            </a:r>
            <a:r>
              <a:rPr lang="es-CO" sz="1400" dirty="0" smtClean="0">
                <a:solidFill>
                  <a:schemeClr val="bg1"/>
                </a:solidFill>
              </a:rPr>
              <a:t>para que rindan cuentas</a:t>
            </a:r>
          </a:p>
          <a:p>
            <a:pPr lvl="0" algn="just"/>
            <a:r>
              <a:rPr lang="es-CO" sz="1400" dirty="0" smtClean="0">
                <a:solidFill>
                  <a:schemeClr val="bg1"/>
                </a:solidFill>
              </a:rPr>
              <a:t>Acceso a la información: PDOT, POA, </a:t>
            </a:r>
            <a:r>
              <a:rPr lang="es-CO" sz="1400" dirty="0" err="1" smtClean="0">
                <a:solidFill>
                  <a:schemeClr val="bg1"/>
                </a:solidFill>
              </a:rPr>
              <a:t>Ppto</a:t>
            </a:r>
            <a:r>
              <a:rPr lang="es-CO" sz="1400" dirty="0" smtClean="0">
                <a:solidFill>
                  <a:schemeClr val="bg1"/>
                </a:solidFill>
              </a:rPr>
              <a:t> </a:t>
            </a:r>
            <a:r>
              <a:rPr lang="es-CO" sz="1400" dirty="0" err="1" smtClean="0">
                <a:solidFill>
                  <a:schemeClr val="bg1"/>
                </a:solidFill>
              </a:rPr>
              <a:t>Ptvo</a:t>
            </a:r>
            <a:r>
              <a:rPr lang="es-CO" sz="1400" dirty="0" smtClean="0">
                <a:solidFill>
                  <a:schemeClr val="bg1"/>
                </a:solidFill>
              </a:rPr>
              <a:t>., Plan de Campaña.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459837" y="2152963"/>
            <a:ext cx="2574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Consulta ciudadana: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lvl="0"/>
            <a:r>
              <a:rPr lang="es-CO" sz="1600" dirty="0">
                <a:solidFill>
                  <a:schemeClr val="bg1"/>
                </a:solidFill>
              </a:rPr>
              <a:t>A ciudadanos de todo el </a:t>
            </a:r>
            <a:r>
              <a:rPr lang="es-CO" sz="1600" dirty="0" smtClean="0">
                <a:solidFill>
                  <a:schemeClr val="bg1"/>
                </a:solidFill>
              </a:rPr>
              <a:t>territorio. Mesas </a:t>
            </a:r>
            <a:r>
              <a:rPr lang="es-CO" sz="1600" dirty="0">
                <a:solidFill>
                  <a:schemeClr val="bg1"/>
                </a:solidFill>
              </a:rPr>
              <a:t>de trabajo en el </a:t>
            </a:r>
            <a:r>
              <a:rPr lang="es-CO" sz="1600" dirty="0" smtClean="0">
                <a:solidFill>
                  <a:schemeClr val="bg1"/>
                </a:solidFill>
              </a:rPr>
              <a:t>territorio e Inclusión </a:t>
            </a:r>
            <a:r>
              <a:rPr lang="es-CO" sz="1600" dirty="0">
                <a:solidFill>
                  <a:schemeClr val="bg1"/>
                </a:solidFill>
              </a:rPr>
              <a:t>a grupos relacionados con los enfoques de igualdad.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268031" y="2125978"/>
            <a:ext cx="25742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Entrega de temas para rendición de cuentas: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entrega el listado de temas a: </a:t>
            </a:r>
            <a:endParaRPr lang="es-CO" sz="1600" dirty="0" smtClean="0">
              <a:solidFill>
                <a:schemeClr val="bg1"/>
              </a:solidFill>
            </a:endParaRPr>
          </a:p>
          <a:p>
            <a:pPr lvl="0"/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Secretaría </a:t>
            </a:r>
            <a:r>
              <a:rPr lang="es-CO" sz="1600" dirty="0">
                <a:solidFill>
                  <a:schemeClr val="bg1"/>
                </a:solidFill>
              </a:rPr>
              <a:t>General del </a:t>
            </a:r>
            <a:r>
              <a:rPr lang="es-CO" sz="1600" dirty="0" smtClean="0">
                <a:solidFill>
                  <a:schemeClr val="bg1"/>
                </a:solidFill>
              </a:rPr>
              <a:t>GAD - Instancia </a:t>
            </a:r>
            <a:r>
              <a:rPr lang="es-CO" sz="1600" dirty="0">
                <a:solidFill>
                  <a:schemeClr val="bg1"/>
                </a:solidFill>
              </a:rPr>
              <a:t>de </a:t>
            </a:r>
            <a:r>
              <a:rPr lang="es-CO" sz="1600" dirty="0" smtClean="0">
                <a:solidFill>
                  <a:schemeClr val="bg1"/>
                </a:solidFill>
              </a:rPr>
              <a:t>Participación.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153123" y="2121510"/>
            <a:ext cx="3023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Instancia de Participación: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Conforma el Equipo Técnico Mixto (ciudadanos y técnicos </a:t>
            </a:r>
            <a:r>
              <a:rPr lang="es-CO" sz="1600" dirty="0" smtClean="0">
                <a:solidFill>
                  <a:schemeClr val="bg1"/>
                </a:solidFill>
              </a:rPr>
              <a:t>GAD). Objetivos</a:t>
            </a:r>
            <a:r>
              <a:rPr lang="es-CO" sz="1600" dirty="0">
                <a:solidFill>
                  <a:schemeClr val="bg1"/>
                </a:solidFill>
              </a:rPr>
              <a:t>, cronograma, </a:t>
            </a:r>
            <a:r>
              <a:rPr lang="es-CO" sz="1600" dirty="0" smtClean="0">
                <a:solidFill>
                  <a:schemeClr val="bg1"/>
                </a:solidFill>
              </a:rPr>
              <a:t>responsables.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Dos subcomisiones: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1 Liderada </a:t>
            </a:r>
            <a:r>
              <a:rPr lang="es-CO" sz="1600" dirty="0">
                <a:solidFill>
                  <a:schemeClr val="bg1"/>
                </a:solidFill>
              </a:rPr>
              <a:t>por el </a:t>
            </a:r>
            <a:r>
              <a:rPr lang="es-CO" sz="1600" dirty="0" smtClean="0">
                <a:solidFill>
                  <a:schemeClr val="bg1"/>
                </a:solidFill>
              </a:rPr>
              <a:t>GAD y 1 Liderada </a:t>
            </a:r>
            <a:r>
              <a:rPr lang="es-CO" sz="1600" dirty="0">
                <a:solidFill>
                  <a:schemeClr val="bg1"/>
                </a:solidFill>
              </a:rPr>
              <a:t>por la Asamblea/Ciudadanía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-54321" y="1775506"/>
            <a:ext cx="12192000" cy="31402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2236368" y="468971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FASE 2 EVALUACIÓN E INFORME (MAYO)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3225911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364C934C-71A1-47A6-AB03-8805FE33D0A9}"/>
              </a:ext>
            </a:extLst>
          </p:cNvPr>
          <p:cNvCxnSpPr/>
          <p:nvPr/>
        </p:nvCxnSpPr>
        <p:spPr>
          <a:xfrm>
            <a:off x="6095999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>
            <a:extLst>
              <a:ext uri="{FF2B5EF4-FFF2-40B4-BE49-F238E27FC236}">
                <a16:creationId xmlns:a16="http://schemas.microsoft.com/office/drawing/2014/main" id="{92C64A0C-AAEA-490D-9181-882F4AA12094}"/>
              </a:ext>
            </a:extLst>
          </p:cNvPr>
          <p:cNvCxnSpPr/>
          <p:nvPr/>
        </p:nvCxnSpPr>
        <p:spPr>
          <a:xfrm>
            <a:off x="8966087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355824" y="2124773"/>
            <a:ext cx="27463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Evaluación de la gestión: </a:t>
            </a:r>
          </a:p>
          <a:p>
            <a:pPr lvl="0"/>
            <a:endParaRPr lang="es-CO" sz="20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</a:rPr>
              <a:t>Evalúa </a:t>
            </a:r>
            <a:r>
              <a:rPr lang="es-CO" sz="1400" dirty="0">
                <a:solidFill>
                  <a:schemeClr val="bg1"/>
                </a:solidFill>
              </a:rPr>
              <a:t>la gestión institucional: planificado vs logrado.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</a:rPr>
              <a:t>Elabora el informe para ciudadanía, a partir de demandas / temas  ciudadanos y resultado de evaluación de la gestión anual.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349697" y="2445853"/>
            <a:ext cx="27463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Formulario del CPCCS: </a:t>
            </a:r>
          </a:p>
          <a:p>
            <a:pPr lvl="0"/>
            <a:endParaRPr lang="es-CO" sz="20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GAD llena el formulario de rendición de cuentas en Excel establecido por el CPCCS, con links a los medios de verificación habilitados.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46751" y="2204192"/>
            <a:ext cx="2746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Aprobación del Informe: </a:t>
            </a:r>
          </a:p>
          <a:p>
            <a:pPr lvl="0"/>
            <a:endParaRPr lang="es-CO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Responsabilidad legal.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Informe Preliminar y formulario en Excel.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9267590" y="2246608"/>
            <a:ext cx="2746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Entrega del Informe a </a:t>
            </a:r>
          </a:p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la ciudadanía: </a:t>
            </a:r>
          </a:p>
          <a:p>
            <a:pPr lvl="0"/>
            <a:endParaRPr lang="es-C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15 días antes a la deliberación pública envía a la Asamblea /Ciudadanía para su evaluación.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-1" y="1412760"/>
            <a:ext cx="12192001" cy="4113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3188396" y="26976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FASE 3 DELIBERACIÓN (JUNIO)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2392900" y="2021716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18157" y="1652601"/>
            <a:ext cx="2232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Asamblea analiza informe: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revisa si el Informe responde a demandas ciudadanas.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Mesas de trabajo / Comisiones.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Elabora presentación sobre sus valoraciones para presentar en deliberación pública.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650749" y="1652601"/>
            <a:ext cx="20724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Difusión: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Equipo Técnico Mixto: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Difusión de informe  Preliminar y Formulario en Excel con links habilitados en página web y todos los medios posibles - 15 días antes.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No tengan internet otros medios.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807080" y="1671754"/>
            <a:ext cx="2606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Convocatoria: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GAD: Mapeo Asamblea / ciudadanía.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Convocatoria: día, hora, link/lugar.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15 días antes deliberación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P</a:t>
            </a:r>
            <a:r>
              <a:rPr lang="es-ES_tradnl" sz="1600" dirty="0" err="1">
                <a:solidFill>
                  <a:schemeClr val="bg1"/>
                </a:solidFill>
              </a:rPr>
              <a:t>rioritario</a:t>
            </a:r>
            <a:r>
              <a:rPr lang="es-ES_tradnl" sz="1600" dirty="0">
                <a:solidFill>
                  <a:schemeClr val="bg1"/>
                </a:solidFill>
              </a:rPr>
              <a:t>: Asamblea,  Presidentes barrios y comunidades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bg1"/>
                </a:solidFill>
              </a:rPr>
              <a:t>Sin perjuicio: unidades básicas </a:t>
            </a:r>
            <a:r>
              <a:rPr lang="es-ES_tradnl" sz="1600" dirty="0" err="1">
                <a:solidFill>
                  <a:schemeClr val="bg1"/>
                </a:solidFill>
              </a:rPr>
              <a:t>partic</a:t>
            </a:r>
            <a:r>
              <a:rPr lang="es-ES_tradnl" sz="1600" dirty="0">
                <a:solidFill>
                  <a:schemeClr val="bg1"/>
                </a:solidFill>
              </a:rPr>
              <a:t>, actores sociales, es. </a:t>
            </a:r>
            <a:r>
              <a:rPr lang="es-ES_tradnl" sz="1600" dirty="0" err="1">
                <a:solidFill>
                  <a:schemeClr val="bg1"/>
                </a:solidFill>
              </a:rPr>
              <a:t>organizacion</a:t>
            </a:r>
            <a:endParaRPr lang="es-CO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4755678" y="2066247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7313708" y="1929600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7413674" y="1652601"/>
            <a:ext cx="2765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Deliberación: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Virtual </a:t>
            </a:r>
            <a:r>
              <a:rPr lang="es-CO" sz="1600" dirty="0">
                <a:solidFill>
                  <a:schemeClr val="bg1"/>
                </a:solidFill>
              </a:rPr>
              <a:t>/ presencial- COE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presenta sus observaciones.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Autoridad / GAD rinde cuentas y responde ciudadanía.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Mesas de trabajo/Plenaria.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firma sugerencias  /compromisos presentados en Plenaria al GAD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Monitoreo.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165191" y="1711037"/>
            <a:ext cx="20724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Publicación: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Difundir video, Informe y formulario Excel con </a:t>
            </a:r>
            <a:r>
              <a:rPr lang="es-EC" sz="1600" dirty="0" err="1">
                <a:solidFill>
                  <a:schemeClr val="bg1"/>
                </a:solidFill>
              </a:rPr>
              <a:t>licks</a:t>
            </a:r>
            <a:r>
              <a:rPr lang="es-EC" sz="1600" dirty="0">
                <a:solidFill>
                  <a:schemeClr val="bg1"/>
                </a:solidFill>
              </a:rPr>
              <a:t> habilitados por  2 semanas (14 días). 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Canales virtuales receptar opiniones, sugerencias sobre informe presentado.</a:t>
            </a:r>
          </a:p>
        </p:txBody>
      </p: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10074701" y="1929600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terms/"/>
    <ds:schemaRef ds:uri="d8ade204-0f6d-48f1-bbae-e267fdd38667"/>
    <ds:schemaRef ds:uri="http://purl.org/dc/dcmitype/"/>
    <ds:schemaRef ds:uri="http://www.w3.org/XML/1998/namespace"/>
    <ds:schemaRef ds:uri="http://schemas.microsoft.com/office/2006/documentManagement/types"/>
    <ds:schemaRef ds:uri="cb65d321-00c9-499e-82f5-d77c4397f6e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18018</TotalTime>
  <Words>1250</Words>
  <Application>Microsoft Office PowerPoint</Application>
  <PresentationFormat>Panorámica</PresentationFormat>
  <Paragraphs>170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Gill Sans</vt:lpstr>
      <vt:lpstr>Thème Office</vt:lpstr>
      <vt:lpstr>Presentación de PowerPoint</vt:lpstr>
      <vt:lpstr>Presentación de PowerPoint</vt:lpstr>
      <vt:lpstr>¿Qué es la rendición de cuentas?</vt:lpstr>
      <vt:lpstr>¿Quiénes rinden cuentas?</vt:lpstr>
      <vt:lpstr>Presentación de PowerPoint</vt:lpstr>
      <vt:lpstr>Presentación de PowerPoint</vt:lpstr>
      <vt:lpstr>FASE 1 PLANIFICACIÓN (MARZO - ABRIL)</vt:lpstr>
      <vt:lpstr>FASE 2 EVALUACIÓN E INFORME (MAYO)</vt:lpstr>
      <vt:lpstr>FASE 3 DELIBERACIÓN (JUNIO)</vt:lpstr>
      <vt:lpstr>FASE 4 INCORPORACIÓN DE OPINIÓN Y SEGUIMIENTO (JULIO)</vt:lpstr>
      <vt:lpstr> CONFORMACIÓN DE EQUIPOS MIXTOS PARA  COORDINACIÓN DEL PROCESO DEL GAD MUNICIPAL</vt:lpstr>
      <vt:lpstr>RENDICION DE CUENTAS-ENTIDADES CATASTRADAS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Maria Gabriela Cardenas Bravo</cp:lastModifiedBy>
  <cp:revision>826</cp:revision>
  <cp:lastPrinted>2023-03-07T19:32:56Z</cp:lastPrinted>
  <dcterms:created xsi:type="dcterms:W3CDTF">2018-02-07T13:14:28Z</dcterms:created>
  <dcterms:modified xsi:type="dcterms:W3CDTF">2023-03-09T15:57:52Z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