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4.xml" ContentType="application/vnd.openxmlformats-officedocument.presentationml.notesSlide+xml"/>
  <Override PartName="/ppt/media/image59.jpg" ContentType="image/jpeg"/>
  <Override PartName="/ppt/notesSlides/notesSlide15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1"/>
  </p:notesMasterIdLst>
  <p:sldIdLst>
    <p:sldId id="256" r:id="rId2"/>
    <p:sldId id="270" r:id="rId3"/>
    <p:sldId id="288" r:id="rId4"/>
    <p:sldId id="289" r:id="rId5"/>
    <p:sldId id="290" r:id="rId6"/>
    <p:sldId id="268" r:id="rId7"/>
    <p:sldId id="291" r:id="rId8"/>
    <p:sldId id="443" r:id="rId9"/>
    <p:sldId id="3114" r:id="rId10"/>
    <p:sldId id="445" r:id="rId11"/>
    <p:sldId id="3123" r:id="rId12"/>
    <p:sldId id="493" r:id="rId13"/>
    <p:sldId id="3135" r:id="rId14"/>
    <p:sldId id="3124" r:id="rId15"/>
    <p:sldId id="496" r:id="rId16"/>
    <p:sldId id="3125" r:id="rId17"/>
    <p:sldId id="499" r:id="rId18"/>
    <p:sldId id="3121" r:id="rId19"/>
    <p:sldId id="490" r:id="rId20"/>
    <p:sldId id="3131" r:id="rId21"/>
    <p:sldId id="3032" r:id="rId22"/>
    <p:sldId id="3126" r:id="rId23"/>
    <p:sldId id="3023" r:id="rId24"/>
    <p:sldId id="3118" r:id="rId25"/>
    <p:sldId id="481" r:id="rId26"/>
    <p:sldId id="3133" r:id="rId27"/>
    <p:sldId id="3031" r:id="rId28"/>
    <p:sldId id="3129" r:id="rId29"/>
    <p:sldId id="3027" r:id="rId30"/>
    <p:sldId id="3127" r:id="rId31"/>
    <p:sldId id="502" r:id="rId32"/>
    <p:sldId id="3130" r:id="rId33"/>
    <p:sldId id="514" r:id="rId34"/>
    <p:sldId id="3117" r:id="rId35"/>
    <p:sldId id="453" r:id="rId36"/>
    <p:sldId id="3128" r:id="rId37"/>
    <p:sldId id="3025" r:id="rId38"/>
    <p:sldId id="3122" r:id="rId39"/>
    <p:sldId id="3021" r:id="rId40"/>
    <p:sldId id="3119" r:id="rId41"/>
    <p:sldId id="3120" r:id="rId42"/>
    <p:sldId id="3132" r:id="rId43"/>
    <p:sldId id="257" r:id="rId44"/>
    <p:sldId id="258" r:id="rId45"/>
    <p:sldId id="259" r:id="rId46"/>
    <p:sldId id="261" r:id="rId47"/>
    <p:sldId id="263" r:id="rId48"/>
    <p:sldId id="287" r:id="rId49"/>
    <p:sldId id="265" r:id="rId50"/>
    <p:sldId id="266" r:id="rId51"/>
    <p:sldId id="267" r:id="rId52"/>
    <p:sldId id="269" r:id="rId53"/>
    <p:sldId id="271" r:id="rId54"/>
    <p:sldId id="273" r:id="rId55"/>
    <p:sldId id="275" r:id="rId56"/>
    <p:sldId id="277" r:id="rId57"/>
    <p:sldId id="279" r:id="rId58"/>
    <p:sldId id="281" r:id="rId59"/>
    <p:sldId id="3134" r:id="rId60"/>
    <p:sldId id="543" r:id="rId61"/>
    <p:sldId id="544" r:id="rId62"/>
    <p:sldId id="515" r:id="rId63"/>
    <p:sldId id="546" r:id="rId64"/>
    <p:sldId id="547" r:id="rId65"/>
    <p:sldId id="3136" r:id="rId66"/>
    <p:sldId id="3138" r:id="rId67"/>
    <p:sldId id="3137" r:id="rId68"/>
    <p:sldId id="292" r:id="rId69"/>
    <p:sldId id="286" r:id="rId70"/>
  </p:sldIdLst>
  <p:sldSz cx="12192000" cy="6858000"/>
  <p:notesSz cx="12192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4"/>
    <p:restoredTop sz="94595"/>
  </p:normalViewPr>
  <p:slideViewPr>
    <p:cSldViewPr>
      <p:cViewPr varScale="1">
        <p:scale>
          <a:sx n="60" d="100"/>
          <a:sy n="60" d="100"/>
        </p:scale>
        <p:origin x="122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perez\Desktop\Presentaci&#243;n%20Evaluaci&#243;n%20POA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perez\Downloads\Proyectos%20Base%20POA%202022%20Eje%20Presup%20por%20Fte%20Partida%20Mes%20Dic%2031%20-%20FIN%202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'CUADRO 2 BARRAS'!$B$19</c:f>
              <c:strCache>
                <c:ptCount val="1"/>
                <c:pt idx="0">
                  <c:v> Codificado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'CUADRO 2 BARRAS'!$A$20:$A$31</c:f>
              <c:strCache>
                <c:ptCount val="12"/>
                <c:pt idx="0">
                  <c:v>11 IMPUESTOS</c:v>
                </c:pt>
                <c:pt idx="1">
                  <c:v>13 TASAS Y CONTRIBUCIONES</c:v>
                </c:pt>
                <c:pt idx="2">
                  <c:v>14 VENTA DE BIENES Y SERVICIOS</c:v>
                </c:pt>
                <c:pt idx="3">
                  <c:v>17 RENTAS DE INVERSIONES Y MULTAS</c:v>
                </c:pt>
                <c:pt idx="4">
                  <c:v>18 TRANSFERENCIAS Y DONACIONES CORRIENTES</c:v>
                </c:pt>
                <c:pt idx="5">
                  <c:v>19 OTROS INGRESOS</c:v>
                </c:pt>
                <c:pt idx="6">
                  <c:v>24 VENTA DE ACTIVOS NO FINANCIEROS</c:v>
                </c:pt>
                <c:pt idx="7">
                  <c:v>27 RECUPERACIÓN DE INVERSIONES</c:v>
                </c:pt>
                <c:pt idx="8">
                  <c:v>28 TRANSFERENCIAS Y DONACIONES DE CAPITAL E INVERS</c:v>
                </c:pt>
                <c:pt idx="9">
                  <c:v>36 FINANCIAMIENTO PÚBLICO</c:v>
                </c:pt>
                <c:pt idx="10">
                  <c:v>37 SALDOS DISPONIBLES</c:v>
                </c:pt>
                <c:pt idx="11">
                  <c:v>38 CUENTAS PENDIENTES POR COBRAR</c:v>
                </c:pt>
              </c:strCache>
            </c:strRef>
          </c:cat>
          <c:val>
            <c:numRef>
              <c:f>'CUADRO 2 BARRAS'!$B$20:$B$31</c:f>
              <c:numCache>
                <c:formatCode>#,##0.00</c:formatCode>
                <c:ptCount val="12"/>
                <c:pt idx="0">
                  <c:v>219997505.25000003</c:v>
                </c:pt>
                <c:pt idx="1">
                  <c:v>65714750.109999999</c:v>
                </c:pt>
                <c:pt idx="2">
                  <c:v>501060</c:v>
                </c:pt>
                <c:pt idx="3">
                  <c:v>29125459.049999997</c:v>
                </c:pt>
                <c:pt idx="4">
                  <c:v>1200000</c:v>
                </c:pt>
                <c:pt idx="5">
                  <c:v>2469314.9900000002</c:v>
                </c:pt>
                <c:pt idx="6">
                  <c:v>132931.88</c:v>
                </c:pt>
                <c:pt idx="7">
                  <c:v>0</c:v>
                </c:pt>
                <c:pt idx="8">
                  <c:v>349350063.57999998</c:v>
                </c:pt>
                <c:pt idx="9">
                  <c:v>0</c:v>
                </c:pt>
                <c:pt idx="10">
                  <c:v>152766395.44999999</c:v>
                </c:pt>
                <c:pt idx="11">
                  <c:v>6872964.5399999991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0-49A1-81CD-A12800A35D51}"/>
            </c:ext>
          </c:extLst>
        </c:ser>
        <c:ser>
          <c:idx val="1"/>
          <c:order val="1"/>
          <c:tx>
            <c:strRef>
              <c:f>'CUADRO 2 BARRAS'!$C$19</c:f>
              <c:strCache>
                <c:ptCount val="1"/>
                <c:pt idx="0">
                  <c:v> Recaudado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'CUADRO 2 BARRAS'!$A$20:$A$31</c:f>
              <c:strCache>
                <c:ptCount val="12"/>
                <c:pt idx="0">
                  <c:v>11 IMPUESTOS</c:v>
                </c:pt>
                <c:pt idx="1">
                  <c:v>13 TASAS Y CONTRIBUCIONES</c:v>
                </c:pt>
                <c:pt idx="2">
                  <c:v>14 VENTA DE BIENES Y SERVICIOS</c:v>
                </c:pt>
                <c:pt idx="3">
                  <c:v>17 RENTAS DE INVERSIONES Y MULTAS</c:v>
                </c:pt>
                <c:pt idx="4">
                  <c:v>18 TRANSFERENCIAS Y DONACIONES CORRIENTES</c:v>
                </c:pt>
                <c:pt idx="5">
                  <c:v>19 OTROS INGRESOS</c:v>
                </c:pt>
                <c:pt idx="6">
                  <c:v>24 VENTA DE ACTIVOS NO FINANCIEROS</c:v>
                </c:pt>
                <c:pt idx="7">
                  <c:v>27 RECUPERACIÓN DE INVERSIONES</c:v>
                </c:pt>
                <c:pt idx="8">
                  <c:v>28 TRANSFERENCIAS Y DONACIONES DE CAPITAL E INVERS</c:v>
                </c:pt>
                <c:pt idx="9">
                  <c:v>36 FINANCIAMIENTO PÚBLICO</c:v>
                </c:pt>
                <c:pt idx="10">
                  <c:v>37 SALDOS DISPONIBLES</c:v>
                </c:pt>
                <c:pt idx="11">
                  <c:v>38 CUENTAS PENDIENTES POR COBRAR</c:v>
                </c:pt>
              </c:strCache>
            </c:strRef>
          </c:cat>
          <c:val>
            <c:numRef>
              <c:f>'CUADRO 2 BARRAS'!$C$20:$C$31</c:f>
              <c:numCache>
                <c:formatCode>#,##0.00</c:formatCode>
                <c:ptCount val="12"/>
                <c:pt idx="0">
                  <c:v>230069767.57000002</c:v>
                </c:pt>
                <c:pt idx="1">
                  <c:v>89304781.770000011</c:v>
                </c:pt>
                <c:pt idx="2">
                  <c:v>1885686</c:v>
                </c:pt>
                <c:pt idx="3">
                  <c:v>50564525.710000008</c:v>
                </c:pt>
                <c:pt idx="4">
                  <c:v>1110641.74</c:v>
                </c:pt>
                <c:pt idx="5">
                  <c:v>2017859.7000000002</c:v>
                </c:pt>
                <c:pt idx="6">
                  <c:v>322289.03000000003</c:v>
                </c:pt>
                <c:pt idx="7">
                  <c:v>0</c:v>
                </c:pt>
                <c:pt idx="8">
                  <c:v>248371183.84</c:v>
                </c:pt>
                <c:pt idx="9">
                  <c:v>10000000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F0-49A1-81CD-A12800A35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239007"/>
        <c:axId val="2103235679"/>
      </c:barChart>
      <c:catAx>
        <c:axId val="210323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03235679"/>
        <c:crosses val="autoZero"/>
        <c:auto val="1"/>
        <c:lblAlgn val="ctr"/>
        <c:lblOffset val="100"/>
        <c:noMultiLvlLbl val="0"/>
      </c:catAx>
      <c:valAx>
        <c:axId val="2103235679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10323900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EC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91992099552106E-2"/>
          <c:y val="2.5377581488126379E-2"/>
          <c:w val="0.91485535691923037"/>
          <c:h val="0.7557795719280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B8-4FB4-911B-F938FCD9B0D7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B8-4FB4-911B-F938FCD9B0D7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B8-4FB4-911B-F938FCD9B0D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accent5"/>
                        </a:solidFill>
                      </a:rPr>
                      <a:t>$</a:t>
                    </a:r>
                    <a:fld id="{712EEC5B-F6B4-41BB-BCA9-B61E623E6377}" type="VALUE">
                      <a:rPr lang="en-US" b="1" smtClean="0">
                        <a:solidFill>
                          <a:schemeClr val="accent5"/>
                        </a:solidFill>
                      </a:rPr>
                      <a:pPr>
                        <a:defRPr sz="2000" b="1">
                          <a:solidFill>
                            <a:schemeClr val="accent5"/>
                          </a:solidFill>
                        </a:defRPr>
                      </a:pPr>
                      <a:t>[VALOR]</a:t>
                    </a:fld>
                    <a:endParaRPr lang="en-US" b="1" dirty="0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B8-4FB4-911B-F938FCD9B0D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3232C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rgbClr val="3232C8"/>
                        </a:solidFill>
                      </a:rPr>
                      <a:t>$</a:t>
                    </a:r>
                    <a:fld id="{58817585-7396-4C80-B025-527304858CC1}" type="VALUE">
                      <a:rPr lang="en-US" b="1" smtClean="0">
                        <a:solidFill>
                          <a:srgbClr val="3232C8"/>
                        </a:solidFill>
                      </a:rPr>
                      <a:pPr>
                        <a:defRPr sz="2000" b="1">
                          <a:solidFill>
                            <a:srgbClr val="3232C8"/>
                          </a:solidFill>
                        </a:defRPr>
                      </a:pPr>
                      <a:t>[VALOR]</a:t>
                    </a:fld>
                    <a:endParaRPr lang="en-US" b="1" dirty="0">
                      <a:solidFill>
                        <a:srgbClr val="3232C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3232C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9B8-4FB4-911B-F938FCD9B0D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rgbClr val="C00000"/>
                        </a:solidFill>
                      </a:rPr>
                      <a:t>$</a:t>
                    </a:r>
                    <a:fld id="{AFA2B7F8-57A4-484B-98D0-858A3CDD1B81}" type="VALUE">
                      <a:rPr lang="en-US" b="1" smtClean="0">
                        <a:solidFill>
                          <a:srgbClr val="C00000"/>
                        </a:solidFill>
                      </a:rPr>
                      <a:pPr>
                        <a:defRPr sz="2000" b="1">
                          <a:solidFill>
                            <a:srgbClr val="C00000"/>
                          </a:solidFill>
                        </a:defRPr>
                      </a:pPr>
                      <a:t>[VALOR]</a:t>
                    </a:fld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9B8-4FB4-911B-F938FCD9B0D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C38-44BB-9F10-7F3FE02BC7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122215059</c:v>
                </c:pt>
                <c:pt idx="1">
                  <c:v>93346112</c:v>
                </c:pt>
                <c:pt idx="2">
                  <c:v>88169622</c:v>
                </c:pt>
                <c:pt idx="3" formatCode="0%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9B8-4FB4-911B-F938FCD9B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325188720"/>
        <c:axId val="1325194704"/>
      </c:barChart>
      <c:catAx>
        <c:axId val="132518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325194704"/>
        <c:crosses val="autoZero"/>
        <c:auto val="1"/>
        <c:lblAlgn val="ctr"/>
        <c:lblOffset val="100"/>
        <c:noMultiLvlLbl val="0"/>
      </c:catAx>
      <c:valAx>
        <c:axId val="13251947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2518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52622638065382E-2"/>
          <c:y val="2.9339687613184326E-2"/>
          <c:w val="0.96694737736193459"/>
          <c:h val="0.7557795719280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F7-468E-A591-9D6205601C99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F7-468E-A591-9D6205601C99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F7-468E-A591-9D6205601C9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accent5"/>
                        </a:solidFill>
                      </a:rPr>
                      <a:t>$</a:t>
                    </a:r>
                    <a:fld id="{712EEC5B-F6B4-41BB-BCA9-B61E623E6377}" type="VALUE">
                      <a:rPr lang="en-US" sz="1400" b="1" smtClean="0">
                        <a:solidFill>
                          <a:schemeClr val="accent5"/>
                        </a:solidFill>
                      </a:rPr>
                      <a:pPr>
                        <a:defRPr sz="1400" b="1">
                          <a:solidFill>
                            <a:schemeClr val="accent5"/>
                          </a:solidFill>
                        </a:defRPr>
                      </a:pPr>
                      <a:t>[VALOR]</a:t>
                    </a:fld>
                    <a:endParaRPr lang="en-US" sz="1400" b="1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F7-468E-A591-9D6205601C9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3232C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rgbClr val="3232C8"/>
                        </a:solidFill>
                      </a:rPr>
                      <a:t>$</a:t>
                    </a:r>
                    <a:fld id="{58817585-7396-4C80-B025-527304858CC1}" type="VALUE">
                      <a:rPr lang="en-US" sz="1400" b="1" smtClean="0">
                        <a:solidFill>
                          <a:srgbClr val="3232C8"/>
                        </a:solidFill>
                      </a:rPr>
                      <a:pPr>
                        <a:defRPr sz="1400" b="1">
                          <a:solidFill>
                            <a:srgbClr val="3232C8"/>
                          </a:solidFill>
                        </a:defRPr>
                      </a:pPr>
                      <a:t>[VALOR]</a:t>
                    </a:fld>
                    <a:endParaRPr lang="en-US" sz="1400" b="1">
                      <a:solidFill>
                        <a:srgbClr val="3232C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3232C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F7-468E-A591-9D6205601C9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rgbClr val="C00000"/>
                        </a:solidFill>
                      </a:rPr>
                      <a:t>$</a:t>
                    </a:r>
                    <a:fld id="{AFA2B7F8-57A4-484B-98D0-858A3CDD1B81}" type="VALUE">
                      <a:rPr lang="en-US" sz="1400" b="1" smtClean="0">
                        <a:solidFill>
                          <a:srgbClr val="C00000"/>
                        </a:solidFill>
                      </a:rPr>
                      <a:pPr>
                        <a:defRPr sz="1400" b="1">
                          <a:solidFill>
                            <a:srgbClr val="C00000"/>
                          </a:solidFill>
                        </a:defRPr>
                      </a:pPr>
                      <a:t>[VALOR]</a:t>
                    </a:fld>
                    <a:endParaRPr lang="en-US" sz="1400" b="1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F7-468E-A591-9D6205601C9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A61-4466-9115-86076E6337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220691844</c:v>
                </c:pt>
                <c:pt idx="1">
                  <c:v>200722963</c:v>
                </c:pt>
                <c:pt idx="2">
                  <c:v>187436419</c:v>
                </c:pt>
                <c:pt idx="3" formatCode="0%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F7-468E-A591-9D6205601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325189264"/>
        <c:axId val="1325181648"/>
      </c:barChart>
      <c:catAx>
        <c:axId val="132518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325181648"/>
        <c:crosses val="autoZero"/>
        <c:auto val="1"/>
        <c:lblAlgn val="ctr"/>
        <c:lblOffset val="100"/>
        <c:noMultiLvlLbl val="0"/>
      </c:catAx>
      <c:valAx>
        <c:axId val="13251816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2518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52622638065382E-2"/>
          <c:y val="2.9339687613184326E-2"/>
          <c:w val="0.90392053771166259"/>
          <c:h val="0.7557795719280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D4-4BBB-A03B-D28AF817A366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D4-4BBB-A03B-D28AF817A366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D4-4BBB-A03B-D28AF817A36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chemeClr val="accent5"/>
                        </a:solidFill>
                      </a:rPr>
                      <a:t>$</a:t>
                    </a:r>
                    <a:fld id="{712EEC5B-F6B4-41BB-BCA9-B61E623E6377}" type="VALUE">
                      <a:rPr lang="en-US" b="1" smtClean="0">
                        <a:solidFill>
                          <a:schemeClr val="accent5"/>
                        </a:solidFill>
                      </a:rPr>
                      <a:pPr>
                        <a:defRPr sz="2000" b="1">
                          <a:solidFill>
                            <a:schemeClr val="accent5"/>
                          </a:solidFill>
                        </a:defRPr>
                      </a:pPr>
                      <a:t>[VALOR]</a:t>
                    </a:fld>
                    <a:endParaRPr lang="en-US" b="1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FD4-4BBB-A03B-D28AF817A36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3232C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rgbClr val="3232C8"/>
                        </a:solidFill>
                      </a:rPr>
                      <a:t>$</a:t>
                    </a:r>
                    <a:fld id="{58817585-7396-4C80-B025-527304858CC1}" type="VALUE">
                      <a:rPr lang="en-US" b="1" smtClean="0">
                        <a:solidFill>
                          <a:srgbClr val="3232C8"/>
                        </a:solidFill>
                      </a:rPr>
                      <a:pPr>
                        <a:defRPr sz="2000" b="1">
                          <a:solidFill>
                            <a:srgbClr val="3232C8"/>
                          </a:solidFill>
                        </a:defRPr>
                      </a:pPr>
                      <a:t>[VALOR]</a:t>
                    </a:fld>
                    <a:endParaRPr lang="en-US" b="1">
                      <a:solidFill>
                        <a:srgbClr val="3232C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3232C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FD4-4BBB-A03B-D28AF817A36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rgbClr val="C00000"/>
                        </a:solidFill>
                      </a:rPr>
                      <a:t>$</a:t>
                    </a:r>
                    <a:fld id="{AFA2B7F8-57A4-484B-98D0-858A3CDD1B81}" type="VALUE">
                      <a:rPr lang="en-US" b="1" smtClean="0">
                        <a:solidFill>
                          <a:srgbClr val="C00000"/>
                        </a:solidFill>
                      </a:rPr>
                      <a:pPr>
                        <a:defRPr sz="2000" b="1">
                          <a:solidFill>
                            <a:srgbClr val="C00000"/>
                          </a:solidFill>
                        </a:defRPr>
                      </a:pPr>
                      <a:t>[VALOR]</a:t>
                    </a:fld>
                    <a:endParaRPr lang="en-US" b="1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FD4-4BBB-A03B-D28AF817A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525-405D-9C8E-DE838D86E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1914648</c:v>
                </c:pt>
                <c:pt idx="1">
                  <c:v>1526723</c:v>
                </c:pt>
                <c:pt idx="2">
                  <c:v>1468438</c:v>
                </c:pt>
                <c:pt idx="3" formatCode="0%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FD4-4BBB-A03B-D28AF817A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325193616"/>
        <c:axId val="1325187632"/>
      </c:barChart>
      <c:catAx>
        <c:axId val="132519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325187632"/>
        <c:crosses val="autoZero"/>
        <c:auto val="1"/>
        <c:lblAlgn val="ctr"/>
        <c:lblOffset val="100"/>
        <c:noMultiLvlLbl val="0"/>
      </c:catAx>
      <c:valAx>
        <c:axId val="13251876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2519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52622638065382E-2"/>
          <c:y val="2.9339687613184326E-2"/>
          <c:w val="0.96694737736193459"/>
          <c:h val="0.7557795719280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44-49CE-948F-9F60F4094AB7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44-49CE-948F-9F60F4094AB7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44-49CE-948F-9F60F4094AB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accent5"/>
                        </a:solidFill>
                      </a:rPr>
                      <a:t>$</a:t>
                    </a:r>
                    <a:fld id="{712EEC5B-F6B4-41BB-BCA9-B61E623E6377}" type="VALUE">
                      <a:rPr lang="en-US" sz="1400" b="1" smtClean="0">
                        <a:solidFill>
                          <a:schemeClr val="accent5"/>
                        </a:solidFill>
                      </a:rPr>
                      <a:pPr>
                        <a:defRPr sz="1400" b="1">
                          <a:solidFill>
                            <a:schemeClr val="accent5"/>
                          </a:solidFill>
                        </a:defRPr>
                      </a:pPr>
                      <a:t>[VALOR]</a:t>
                    </a:fld>
                    <a:endParaRPr lang="en-US" sz="1400" b="1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544-49CE-948F-9F60F4094AB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3232C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rgbClr val="3232C8"/>
                        </a:solidFill>
                      </a:rPr>
                      <a:t>$</a:t>
                    </a:r>
                    <a:fld id="{58817585-7396-4C80-B025-527304858CC1}" type="VALUE">
                      <a:rPr lang="en-US" sz="1400" b="1" smtClean="0">
                        <a:solidFill>
                          <a:srgbClr val="3232C8"/>
                        </a:solidFill>
                      </a:rPr>
                      <a:pPr>
                        <a:defRPr sz="1400" b="1">
                          <a:solidFill>
                            <a:srgbClr val="3232C8"/>
                          </a:solidFill>
                        </a:defRPr>
                      </a:pPr>
                      <a:t>[VALOR]</a:t>
                    </a:fld>
                    <a:endParaRPr lang="en-US" sz="1400" b="1">
                      <a:solidFill>
                        <a:srgbClr val="3232C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3232C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544-49CE-948F-9F60F4094AB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rgbClr val="C00000"/>
                        </a:solidFill>
                      </a:rPr>
                      <a:t>$</a:t>
                    </a:r>
                    <a:fld id="{AFA2B7F8-57A4-484B-98D0-858A3CDD1B81}" type="VALUE">
                      <a:rPr lang="en-US" sz="1400" b="1" smtClean="0">
                        <a:solidFill>
                          <a:srgbClr val="C00000"/>
                        </a:solidFill>
                      </a:rPr>
                      <a:pPr>
                        <a:defRPr sz="1400" b="1">
                          <a:solidFill>
                            <a:srgbClr val="C00000"/>
                          </a:solidFill>
                        </a:defRPr>
                      </a:pPr>
                      <a:t>[VALOR]</a:t>
                    </a:fld>
                    <a:endParaRPr lang="en-US" sz="1400" b="1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544-49CE-948F-9F60F4094AB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BE5-4DFC-AE3C-78D329A2E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28170847</c:v>
                </c:pt>
                <c:pt idx="1">
                  <c:v>20654787</c:v>
                </c:pt>
                <c:pt idx="2">
                  <c:v>19256729</c:v>
                </c:pt>
                <c:pt idx="3" formatCode="0%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44-49CE-948F-9F60F4094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325189808"/>
        <c:axId val="1325193072"/>
      </c:barChart>
      <c:catAx>
        <c:axId val="132518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325193072"/>
        <c:crosses val="autoZero"/>
        <c:auto val="1"/>
        <c:lblAlgn val="ctr"/>
        <c:lblOffset val="100"/>
        <c:noMultiLvlLbl val="0"/>
      </c:catAx>
      <c:valAx>
        <c:axId val="13251930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2518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52622638065382E-2"/>
          <c:y val="2.9339687613184326E-2"/>
          <c:w val="0.96694737736193459"/>
          <c:h val="0.7557795719280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00-4246-878D-24E24E4C5CB5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00-4246-878D-24E24E4C5CB5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00-4246-878D-24E24E4C5CB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accent5"/>
                        </a:solidFill>
                      </a:rPr>
                      <a:t>$</a:t>
                    </a:r>
                    <a:fld id="{712EEC5B-F6B4-41BB-BCA9-B61E623E6377}" type="VALUE">
                      <a:rPr lang="en-US" sz="1400" b="1" smtClean="0">
                        <a:solidFill>
                          <a:schemeClr val="accent5"/>
                        </a:solidFill>
                      </a:rPr>
                      <a:pPr>
                        <a:defRPr sz="1400" b="1">
                          <a:solidFill>
                            <a:schemeClr val="accent5"/>
                          </a:solidFill>
                        </a:defRPr>
                      </a:pPr>
                      <a:t>[VALOR]</a:t>
                    </a:fld>
                    <a:endParaRPr lang="en-US" sz="1400" b="1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500-4246-878D-24E24E4C5CB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3232C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rgbClr val="3232C8"/>
                        </a:solidFill>
                      </a:rPr>
                      <a:t>$</a:t>
                    </a:r>
                    <a:fld id="{58817585-7396-4C80-B025-527304858CC1}" type="VALUE">
                      <a:rPr lang="en-US" sz="1400" b="1" smtClean="0">
                        <a:solidFill>
                          <a:srgbClr val="3232C8"/>
                        </a:solidFill>
                      </a:rPr>
                      <a:pPr>
                        <a:defRPr sz="1400" b="1">
                          <a:solidFill>
                            <a:srgbClr val="3232C8"/>
                          </a:solidFill>
                        </a:defRPr>
                      </a:pPr>
                      <a:t>[VALOR]</a:t>
                    </a:fld>
                    <a:endParaRPr lang="en-US" sz="1400" b="1">
                      <a:solidFill>
                        <a:srgbClr val="3232C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3232C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00-4246-878D-24E24E4C5CB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rgbClr val="C00000"/>
                        </a:solidFill>
                      </a:rPr>
                      <a:t>$</a:t>
                    </a:r>
                    <a:fld id="{AFA2B7F8-57A4-484B-98D0-858A3CDD1B81}" type="VALUE">
                      <a:rPr lang="en-US" sz="1400" b="1" smtClean="0">
                        <a:solidFill>
                          <a:srgbClr val="C00000"/>
                        </a:solidFill>
                      </a:rPr>
                      <a:pPr>
                        <a:defRPr sz="1400" b="1">
                          <a:solidFill>
                            <a:srgbClr val="C00000"/>
                          </a:solidFill>
                        </a:defRPr>
                      </a:pPr>
                      <a:t>[VALOR]</a:t>
                    </a:fld>
                    <a:endParaRPr lang="en-US" sz="1400" b="1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500-4246-878D-24E24E4C5CB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7DE-45D1-907C-E171428469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42104004</c:v>
                </c:pt>
                <c:pt idx="1">
                  <c:v>29336358</c:v>
                </c:pt>
                <c:pt idx="2">
                  <c:v>24783546</c:v>
                </c:pt>
                <c:pt idx="3" formatCode="0%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500-4246-878D-24E24E4C5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325184368"/>
        <c:axId val="1325194160"/>
      </c:barChart>
      <c:catAx>
        <c:axId val="132518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325194160"/>
        <c:crosses val="autoZero"/>
        <c:auto val="1"/>
        <c:lblAlgn val="ctr"/>
        <c:lblOffset val="100"/>
        <c:noMultiLvlLbl val="0"/>
      </c:catAx>
      <c:valAx>
        <c:axId val="132519416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2518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4237482113783E-4"/>
          <c:y val="2.9339687613184326E-2"/>
          <c:w val="0.99890094718791889"/>
          <c:h val="0.7557795719280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A9-4715-91BB-C1919B7CA59D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A9-4715-91BB-C1919B7CA59D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A9-4715-91BB-C1919B7CA59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>
                        <a:solidFill>
                          <a:schemeClr val="accent5"/>
                        </a:solidFill>
                      </a:rPr>
                      <a:t>$</a:t>
                    </a:r>
                    <a:fld id="{712EEC5B-F6B4-41BB-BCA9-B61E623E6377}" type="VALUE">
                      <a:rPr lang="en-US" sz="1800" b="1" smtClean="0">
                        <a:solidFill>
                          <a:schemeClr val="accent5"/>
                        </a:solidFill>
                      </a:rPr>
                      <a:pPr>
                        <a:defRPr sz="1800" b="1">
                          <a:solidFill>
                            <a:schemeClr val="accent5"/>
                          </a:solidFill>
                        </a:defRPr>
                      </a:pPr>
                      <a:t>[VALOR]</a:t>
                    </a:fld>
                    <a:endParaRPr lang="en-US" sz="1800" b="1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A9-4715-91BB-C1919B7CA59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3232C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>
                        <a:solidFill>
                          <a:srgbClr val="3232C8"/>
                        </a:solidFill>
                      </a:rPr>
                      <a:t>$</a:t>
                    </a:r>
                    <a:fld id="{58817585-7396-4C80-B025-527304858CC1}" type="VALUE">
                      <a:rPr lang="en-US" sz="1800" b="1" smtClean="0">
                        <a:solidFill>
                          <a:srgbClr val="3232C8"/>
                        </a:solidFill>
                      </a:rPr>
                      <a:pPr>
                        <a:defRPr sz="1800" b="1">
                          <a:solidFill>
                            <a:srgbClr val="3232C8"/>
                          </a:solidFill>
                        </a:defRPr>
                      </a:pPr>
                      <a:t>[VALOR]</a:t>
                    </a:fld>
                    <a:endParaRPr lang="en-US" sz="1800" b="1">
                      <a:solidFill>
                        <a:srgbClr val="3232C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3232C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A9-4715-91BB-C1919B7CA59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>
                        <a:solidFill>
                          <a:srgbClr val="C00000"/>
                        </a:solidFill>
                      </a:rPr>
                      <a:t>$</a:t>
                    </a:r>
                    <a:fld id="{AFA2B7F8-57A4-484B-98D0-858A3CDD1B81}" type="VALUE">
                      <a:rPr lang="en-US" sz="1800" b="1" smtClean="0">
                        <a:solidFill>
                          <a:srgbClr val="C00000"/>
                        </a:solidFill>
                      </a:rPr>
                      <a:pPr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t>[VALOR]</a:t>
                    </a:fld>
                    <a:endParaRPr lang="en-US" sz="1800" b="1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A9-4715-91BB-C1919B7CA59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5D3-4E3A-940C-38A16DB7D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142640267</c:v>
                </c:pt>
                <c:pt idx="1">
                  <c:v>122225731</c:v>
                </c:pt>
                <c:pt idx="2">
                  <c:v>118333929</c:v>
                </c:pt>
                <c:pt idx="3" formatCode="0%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A9-4715-91BB-C1919B7CA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325195248"/>
        <c:axId val="1325190352"/>
      </c:barChart>
      <c:catAx>
        <c:axId val="132519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325190352"/>
        <c:crosses val="autoZero"/>
        <c:auto val="1"/>
        <c:lblAlgn val="ctr"/>
        <c:lblOffset val="100"/>
        <c:noMultiLvlLbl val="0"/>
      </c:catAx>
      <c:valAx>
        <c:axId val="13251903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2519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52622638065382E-2"/>
          <c:y val="2.9339687613184326E-2"/>
          <c:w val="0.96694737736193459"/>
          <c:h val="0.7557795719280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80-41B9-AB77-BD3DF3B2D2AB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80-41B9-AB77-BD3DF3B2D2AB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80-41B9-AB77-BD3DF3B2D2A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5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defRPr>
                    </a:pPr>
                    <a:r>
                      <a:rPr lang="en-US" sz="1400" b="1">
                        <a:solidFill>
                          <a:schemeClr val="accent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$</a:t>
                    </a:r>
                    <a:fld id="{712EEC5B-F6B4-41BB-BCA9-B61E623E6377}" type="VALUE">
                      <a:rPr lang="en-US" sz="1400" b="1" smtClean="0">
                        <a:solidFill>
                          <a:schemeClr val="accent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pPr>
                        <a:defRPr sz="1400" b="1">
                          <a:solidFill>
                            <a:schemeClr val="accent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[VALOR]</a:t>
                    </a:fld>
                    <a:endParaRPr lang="en-US" sz="1400" b="1">
                      <a:solidFill>
                        <a:schemeClr val="accent5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180-41B9-AB77-BD3DF3B2D2A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3232C8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defRPr>
                    </a:pPr>
                    <a:r>
                      <a:rPr lang="en-US" sz="1400" b="1">
                        <a:solidFill>
                          <a:srgbClr val="3232C8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$</a:t>
                    </a:r>
                    <a:fld id="{58817585-7396-4C80-B025-527304858CC1}" type="VALUE">
                      <a:rPr lang="en-US" sz="1400" b="1" smtClean="0">
                        <a:solidFill>
                          <a:srgbClr val="3232C8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pPr>
                        <a:defRPr sz="1400" b="1">
                          <a:solidFill>
                            <a:srgbClr val="3232C8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[VALOR]</a:t>
                    </a:fld>
                    <a:endParaRPr lang="en-US" sz="1400" b="1">
                      <a:solidFill>
                        <a:srgbClr val="3232C8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3232C8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180-41B9-AB77-BD3DF3B2D2A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0000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defRPr>
                    </a:pPr>
                    <a:r>
                      <a:rPr lang="en-US" sz="1400" b="1">
                        <a:solidFill>
                          <a:srgbClr val="C0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$</a:t>
                    </a:r>
                    <a:fld id="{AFA2B7F8-57A4-484B-98D0-858A3CDD1B81}" type="VALUE">
                      <a:rPr lang="en-US" sz="1400" b="1" smtClean="0">
                        <a:solidFill>
                          <a:srgbClr val="C0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pPr>
                        <a:defRPr sz="1400" b="1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[VALOR]</a:t>
                    </a:fld>
                    <a:endParaRPr lang="en-US" sz="1400" b="1">
                      <a:solidFill>
                        <a:srgbClr val="C0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180-41B9-AB77-BD3DF3B2D2A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7BE-42BB-853C-C10D4FD90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619752986</c:v>
                </c:pt>
                <c:pt idx="1">
                  <c:v>411499346</c:v>
                </c:pt>
                <c:pt idx="2">
                  <c:v>320683482</c:v>
                </c:pt>
                <c:pt idx="3" formatCode="0%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80-41B9-AB77-BD3DF3B2D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325190896"/>
        <c:axId val="1325195792"/>
      </c:barChart>
      <c:catAx>
        <c:axId val="132519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325195792"/>
        <c:crosses val="autoZero"/>
        <c:auto val="1"/>
        <c:lblAlgn val="ctr"/>
        <c:lblOffset val="100"/>
        <c:noMultiLvlLbl val="0"/>
      </c:catAx>
      <c:valAx>
        <c:axId val="13251957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2519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52622638065382E-2"/>
          <c:y val="2.9339687613184326E-2"/>
          <c:w val="0.96694737736193459"/>
          <c:h val="0.7557795719280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B2-48BA-A343-289ABA9207F0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B2-48BA-A343-289ABA9207F0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B2-48BA-A343-289ABA9207F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>
                        <a:solidFill>
                          <a:schemeClr val="accent5"/>
                        </a:solidFill>
                      </a:rPr>
                      <a:t>$</a:t>
                    </a:r>
                    <a:fld id="{712EEC5B-F6B4-41BB-BCA9-B61E623E6377}" type="VALUE">
                      <a:rPr lang="en-US" sz="1800" b="1" smtClean="0">
                        <a:solidFill>
                          <a:schemeClr val="accent5"/>
                        </a:solidFill>
                      </a:rPr>
                      <a:pPr>
                        <a:defRPr sz="1800" b="1">
                          <a:solidFill>
                            <a:schemeClr val="accent5"/>
                          </a:solidFill>
                        </a:defRPr>
                      </a:pPr>
                      <a:t>[VALOR]</a:t>
                    </a:fld>
                    <a:endParaRPr lang="en-US" sz="1800" b="1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B2-48BA-A343-289ABA9207F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3232C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>
                        <a:solidFill>
                          <a:srgbClr val="3232C8"/>
                        </a:solidFill>
                      </a:rPr>
                      <a:t>$</a:t>
                    </a:r>
                    <a:fld id="{58817585-7396-4C80-B025-527304858CC1}" type="VALUE">
                      <a:rPr lang="en-US" sz="1800" b="1" smtClean="0">
                        <a:solidFill>
                          <a:srgbClr val="3232C8"/>
                        </a:solidFill>
                      </a:rPr>
                      <a:pPr>
                        <a:defRPr sz="1800" b="1">
                          <a:solidFill>
                            <a:srgbClr val="3232C8"/>
                          </a:solidFill>
                        </a:defRPr>
                      </a:pPr>
                      <a:t>[VALOR]</a:t>
                    </a:fld>
                    <a:endParaRPr lang="en-US" sz="1800" b="1">
                      <a:solidFill>
                        <a:srgbClr val="3232C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3232C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B2-48BA-A343-289ABA9207F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>
                        <a:solidFill>
                          <a:srgbClr val="C00000"/>
                        </a:solidFill>
                      </a:rPr>
                      <a:t>$</a:t>
                    </a:r>
                    <a:fld id="{AFA2B7F8-57A4-484B-98D0-858A3CDD1B81}" type="VALUE">
                      <a:rPr lang="en-US" sz="1800" b="1" smtClean="0">
                        <a:solidFill>
                          <a:srgbClr val="C00000"/>
                        </a:solidFill>
                      </a:rPr>
                      <a:pPr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t>[VALOR]</a:t>
                    </a:fld>
                    <a:endParaRPr lang="en-US" sz="1800" b="1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B2-48BA-A343-289ABA9207F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1A8-4E87-B6D8-B49DD68D3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14307561</c:v>
                </c:pt>
                <c:pt idx="1">
                  <c:v>7572477</c:v>
                </c:pt>
                <c:pt idx="2">
                  <c:v>7489283</c:v>
                </c:pt>
                <c:pt idx="3" formatCode="0%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2B2-48BA-A343-289ABA920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325196336"/>
        <c:axId val="1325196880"/>
      </c:barChart>
      <c:catAx>
        <c:axId val="132519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325196880"/>
        <c:crosses val="autoZero"/>
        <c:auto val="1"/>
        <c:lblAlgn val="ctr"/>
        <c:lblOffset val="100"/>
        <c:noMultiLvlLbl val="0"/>
      </c:catAx>
      <c:valAx>
        <c:axId val="13251968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2519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B6-47CE-85E1-62642A7B3BC3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B6-47CE-85E1-62642A7B3BC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B6-47CE-85E1-62642A7B3BC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accent5"/>
                        </a:solidFill>
                      </a:rPr>
                      <a:t>$</a:t>
                    </a:r>
                    <a:fld id="{712EEC5B-F6B4-41BB-BCA9-B61E623E6377}" type="VALUE">
                      <a:rPr lang="en-US" sz="1600" b="1" smtClean="0">
                        <a:solidFill>
                          <a:schemeClr val="accent5"/>
                        </a:solidFill>
                      </a:rPr>
                      <a:pPr>
                        <a:defRPr sz="1600" b="1">
                          <a:solidFill>
                            <a:schemeClr val="accent5"/>
                          </a:solidFill>
                        </a:defRPr>
                      </a:pPr>
                      <a:t>[VALOR]</a:t>
                    </a:fld>
                    <a:endParaRPr lang="en-US" sz="1600" b="1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B6-47CE-85E1-62642A7B3BC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3232C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rgbClr val="3232C8"/>
                        </a:solidFill>
                      </a:rPr>
                      <a:t>$</a:t>
                    </a:r>
                    <a:fld id="{58817585-7396-4C80-B025-527304858CC1}" type="VALUE">
                      <a:rPr lang="en-US" sz="1600" b="1" smtClean="0">
                        <a:solidFill>
                          <a:srgbClr val="3232C8"/>
                        </a:solidFill>
                      </a:rPr>
                      <a:pPr>
                        <a:defRPr sz="1600" b="1">
                          <a:solidFill>
                            <a:srgbClr val="3232C8"/>
                          </a:solidFill>
                        </a:defRPr>
                      </a:pPr>
                      <a:t>[VALOR]</a:t>
                    </a:fld>
                    <a:endParaRPr lang="en-US" sz="1600" b="1">
                      <a:solidFill>
                        <a:srgbClr val="3232C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3232C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B6-47CE-85E1-62642A7B3BC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rgbClr val="C00000"/>
                        </a:solidFill>
                      </a:rPr>
                      <a:t>$</a:t>
                    </a:r>
                    <a:fld id="{AFA2B7F8-57A4-484B-98D0-858A3CDD1B81}" type="VALUE">
                      <a:rPr lang="en-US" sz="1600" b="1" smtClean="0">
                        <a:solidFill>
                          <a:srgbClr val="C00000"/>
                        </a:solidFill>
                      </a:rPr>
                      <a:pPr>
                        <a:defRPr sz="1600" b="1">
                          <a:solidFill>
                            <a:srgbClr val="C00000"/>
                          </a:solidFill>
                        </a:defRPr>
                      </a:pPr>
                      <a:t>[VALOR]</a:t>
                    </a:fld>
                    <a:endParaRPr lang="en-US" sz="1600" b="1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DB6-47CE-85E1-62642A7B3BC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16C-4BC8-B641-E5D777D4E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4419651</c:v>
                </c:pt>
                <c:pt idx="1">
                  <c:v>3566172</c:v>
                </c:pt>
                <c:pt idx="2">
                  <c:v>2498771</c:v>
                </c:pt>
                <c:pt idx="3" formatCode="0%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DB6-47CE-85E1-62642A7B3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325182192"/>
        <c:axId val="1325182736"/>
      </c:barChart>
      <c:catAx>
        <c:axId val="13251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325182736"/>
        <c:crosses val="autoZero"/>
        <c:auto val="1"/>
        <c:lblAlgn val="ctr"/>
        <c:lblOffset val="100"/>
        <c:noMultiLvlLbl val="0"/>
      </c:catAx>
      <c:valAx>
        <c:axId val="1325182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2518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2819757032476698E-2"/>
          <c:w val="0.96694737736193459"/>
          <c:h val="0.7557795719280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7E-4E60-AFEF-87C514DF0E93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7E-4E60-AFEF-87C514DF0E9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7E-4E60-AFEF-87C514DF0E9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accent5"/>
                        </a:solidFill>
                      </a:rPr>
                      <a:t>$</a:t>
                    </a:r>
                    <a:fld id="{712EEC5B-F6B4-41BB-BCA9-B61E623E6377}" type="VALUE">
                      <a:rPr lang="en-US" sz="1600" b="1" smtClean="0">
                        <a:solidFill>
                          <a:schemeClr val="accent5"/>
                        </a:solidFill>
                      </a:rPr>
                      <a:pPr>
                        <a:defRPr sz="1600" b="1">
                          <a:solidFill>
                            <a:schemeClr val="accent5"/>
                          </a:solidFill>
                        </a:defRPr>
                      </a:pPr>
                      <a:t>[VALOR]</a:t>
                    </a:fld>
                    <a:endParaRPr lang="en-US" sz="1600" b="1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7E-4E60-AFEF-87C514DF0E9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3232C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rgbClr val="3232C8"/>
                        </a:solidFill>
                      </a:rPr>
                      <a:t>$</a:t>
                    </a:r>
                    <a:fld id="{58817585-7396-4C80-B025-527304858CC1}" type="VALUE">
                      <a:rPr lang="en-US" sz="1600" b="1" smtClean="0">
                        <a:solidFill>
                          <a:srgbClr val="3232C8"/>
                        </a:solidFill>
                      </a:rPr>
                      <a:pPr>
                        <a:defRPr sz="1600" b="1">
                          <a:solidFill>
                            <a:srgbClr val="3232C8"/>
                          </a:solidFill>
                        </a:defRPr>
                      </a:pPr>
                      <a:t>[VALOR]</a:t>
                    </a:fld>
                    <a:endParaRPr lang="en-US" sz="1600" b="1">
                      <a:solidFill>
                        <a:srgbClr val="3232C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3232C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07E-4E60-AFEF-87C514DF0E9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rgbClr val="C00000"/>
                        </a:solidFill>
                      </a:rPr>
                      <a:t>$</a:t>
                    </a:r>
                    <a:fld id="{AFA2B7F8-57A4-484B-98D0-858A3CDD1B81}" type="VALUE">
                      <a:rPr lang="en-US" sz="1600" b="1" smtClean="0">
                        <a:solidFill>
                          <a:srgbClr val="C00000"/>
                        </a:solidFill>
                      </a:rPr>
                      <a:pPr>
                        <a:defRPr sz="1600" b="1">
                          <a:solidFill>
                            <a:srgbClr val="C00000"/>
                          </a:solidFill>
                        </a:defRPr>
                      </a:pPr>
                      <a:t>[VALOR]</a:t>
                    </a:fld>
                    <a:endParaRPr lang="en-US" sz="1600" b="1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07E-4E60-AFEF-87C514DF0E9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078-4C67-80D6-22B532BE7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9599299</c:v>
                </c:pt>
                <c:pt idx="1">
                  <c:v>8302542</c:v>
                </c:pt>
                <c:pt idx="2">
                  <c:v>7932633</c:v>
                </c:pt>
                <c:pt idx="3" formatCode="0%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7E-4E60-AFEF-87C514DF0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325183280"/>
        <c:axId val="1325184912"/>
      </c:barChart>
      <c:catAx>
        <c:axId val="13251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325184912"/>
        <c:crosses val="autoZero"/>
        <c:auto val="1"/>
        <c:lblAlgn val="ctr"/>
        <c:lblOffset val="100"/>
        <c:noMultiLvlLbl val="0"/>
      </c:catAx>
      <c:valAx>
        <c:axId val="13251849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2518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BARRAS PPLMQ'!$B$3</c:f>
              <c:strCache>
                <c:ptCount val="1"/>
                <c:pt idx="0">
                  <c:v> Codificado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 BARRAS PPLMQ'!$A$4:$A$6</c:f>
              <c:strCache>
                <c:ptCount val="3"/>
                <c:pt idx="0">
                  <c:v>36 FINANCIAMIENTO PÚBLICO</c:v>
                </c:pt>
                <c:pt idx="1">
                  <c:v>37 SALDOS DISPONIBLES</c:v>
                </c:pt>
                <c:pt idx="2">
                  <c:v>38 CUENTAS PENDIENTES POR COBRAR</c:v>
                </c:pt>
              </c:strCache>
            </c:strRef>
          </c:cat>
          <c:val>
            <c:numRef>
              <c:f>' BARRAS PPLMQ'!$B$4:$B$6</c:f>
              <c:numCache>
                <c:formatCode>#,##0.00</c:formatCode>
                <c:ptCount val="3"/>
                <c:pt idx="0">
                  <c:v>27243717.579999998</c:v>
                </c:pt>
                <c:pt idx="1">
                  <c:v>9682263.5</c:v>
                </c:pt>
                <c:pt idx="2">
                  <c:v>96806471.090000004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1-4576-9781-56188C72944B}"/>
            </c:ext>
          </c:extLst>
        </c:ser>
        <c:ser>
          <c:idx val="1"/>
          <c:order val="1"/>
          <c:tx>
            <c:strRef>
              <c:f>' BARRAS PPLMQ'!$C$3</c:f>
              <c:strCache>
                <c:ptCount val="1"/>
                <c:pt idx="0">
                  <c:v> Recaudado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 BARRAS PPLMQ'!$A$4:$A$6</c:f>
              <c:strCache>
                <c:ptCount val="3"/>
                <c:pt idx="0">
                  <c:v>36 FINANCIAMIENTO PÚBLICO</c:v>
                </c:pt>
                <c:pt idx="1">
                  <c:v>37 SALDOS DISPONIBLES</c:v>
                </c:pt>
                <c:pt idx="2">
                  <c:v>38 CUENTAS PENDIENTES POR COBRAR</c:v>
                </c:pt>
              </c:strCache>
            </c:strRef>
          </c:cat>
          <c:val>
            <c:numRef>
              <c:f>' BARRAS PPLMQ'!$C$4:$C$6</c:f>
              <c:numCache>
                <c:formatCode>#,##0.00</c:formatCode>
                <c:ptCount val="3"/>
                <c:pt idx="0">
                  <c:v>10000000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D1-4576-9781-56188C729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79999"/>
        <c:axId val="87984991"/>
      </c:barChart>
      <c:catAx>
        <c:axId val="8797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7984991"/>
        <c:crosses val="autoZero"/>
        <c:auto val="1"/>
        <c:lblAlgn val="ctr"/>
        <c:lblOffset val="100"/>
        <c:noMultiLvlLbl val="0"/>
      </c:catAx>
      <c:valAx>
        <c:axId val="87984991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8797999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C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2379548774599582E-2"/>
          <c:w val="0.96694737736193459"/>
          <c:h val="0.7557795719280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80-459C-8C52-7808322F3EB2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80-459C-8C52-7808322F3EB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80-459C-8C52-7808322F3EB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accent5"/>
                        </a:solidFill>
                      </a:rPr>
                      <a:t>$</a:t>
                    </a:r>
                    <a:fld id="{712EEC5B-F6B4-41BB-BCA9-B61E623E6377}" type="VALUE">
                      <a:rPr lang="en-US" sz="1600" b="1" smtClean="0">
                        <a:solidFill>
                          <a:schemeClr val="accent5"/>
                        </a:solidFill>
                      </a:rPr>
                      <a:pPr>
                        <a:defRPr sz="1600" b="1">
                          <a:solidFill>
                            <a:schemeClr val="accent5"/>
                          </a:solidFill>
                        </a:defRPr>
                      </a:pPr>
                      <a:t>[VALOR]</a:t>
                    </a:fld>
                    <a:endParaRPr lang="en-US" sz="1600" b="1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80-459C-8C52-7808322F3EB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3232C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rgbClr val="3232C8"/>
                        </a:solidFill>
                      </a:rPr>
                      <a:t>$</a:t>
                    </a:r>
                    <a:fld id="{58817585-7396-4C80-B025-527304858CC1}" type="VALUE">
                      <a:rPr lang="en-US" sz="1600" b="1" smtClean="0">
                        <a:solidFill>
                          <a:srgbClr val="3232C8"/>
                        </a:solidFill>
                      </a:rPr>
                      <a:pPr>
                        <a:defRPr sz="1600" b="1">
                          <a:solidFill>
                            <a:srgbClr val="3232C8"/>
                          </a:solidFill>
                        </a:defRPr>
                      </a:pPr>
                      <a:t>[VALOR]</a:t>
                    </a:fld>
                    <a:endParaRPr lang="en-US" sz="1600" b="1">
                      <a:solidFill>
                        <a:srgbClr val="3232C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3232C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780-459C-8C52-7808322F3EB2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rgbClr val="C00000"/>
                        </a:solidFill>
                      </a:rPr>
                      <a:t>$</a:t>
                    </a:r>
                    <a:fld id="{AFA2B7F8-57A4-484B-98D0-858A3CDD1B81}" type="VALUE">
                      <a:rPr lang="en-US" sz="1600" b="1" smtClean="0">
                        <a:solidFill>
                          <a:srgbClr val="C00000"/>
                        </a:solidFill>
                      </a:rPr>
                      <a:pPr>
                        <a:defRPr sz="1600" b="1">
                          <a:solidFill>
                            <a:srgbClr val="C00000"/>
                          </a:solidFill>
                        </a:defRPr>
                      </a:pPr>
                      <a:t>[VALOR]</a:t>
                    </a:fld>
                    <a:endParaRPr lang="en-US" sz="1600" b="1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780-459C-8C52-7808322F3EB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53B-471A-8F88-96EB1767A4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ejecuciòn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3688986</c:v>
                </c:pt>
                <c:pt idx="1">
                  <c:v>1275474</c:v>
                </c:pt>
                <c:pt idx="2">
                  <c:v>696745</c:v>
                </c:pt>
                <c:pt idx="3" formatCode="0%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80-459C-8C52-7808322F3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325185456"/>
        <c:axId val="1325186544"/>
      </c:barChart>
      <c:catAx>
        <c:axId val="132518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325186544"/>
        <c:crosses val="autoZero"/>
        <c:auto val="1"/>
        <c:lblAlgn val="ctr"/>
        <c:lblOffset val="100"/>
        <c:noMultiLvlLbl val="0"/>
      </c:catAx>
      <c:valAx>
        <c:axId val="13251865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2518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[Presentación Evaluación POA 2021.xlsx]Resumen Ejec Presup Total!Tabla dinámica2</c:name>
    <c:fmtId val="56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AB89250E-4BA8-489E-8755-BC01D3DD2A39}" type="VALUE">
                  <a:rPr lang="en-US">
                    <a:solidFill>
                      <a:srgbClr val="C00000"/>
                    </a:solidFill>
                  </a:rPr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EC"/>
              </a:p>
            </c:rich>
          </c:tx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5"/>
        <c:spPr>
          <a:solidFill>
            <a:srgbClr val="1B587C"/>
          </a:solidFill>
          <a:ln>
            <a:noFill/>
          </a:ln>
          <a:effectLst/>
        </c:spPr>
      </c:pivotFmt>
      <c:pivotFmt>
        <c:idx val="6"/>
        <c:spPr>
          <a:solidFill>
            <a:srgbClr val="1B1B6B"/>
          </a:solidFill>
          <a:ln>
            <a:noFill/>
          </a:ln>
          <a:effectLst/>
        </c:spPr>
      </c:pivotFmt>
      <c:pivotFmt>
        <c:idx val="7"/>
        <c:spPr>
          <a:solidFill>
            <a:srgbClr val="006600"/>
          </a:solidFill>
          <a:ln>
            <a:noFill/>
          </a:ln>
          <a:effectLst/>
        </c:spPr>
      </c:pivotFmt>
      <c:pivotFmt>
        <c:idx val="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1B587C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1B587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USD </a:t>
                </a:r>
                <a:fld id="{ECD08525-4245-4829-9BFE-2E814E14AA5C}" type="VALUE">
                  <a:rPr lang="en-US"/>
                  <a:pPr>
                    <a:defRPr sz="900" b="1" i="0" u="none" strike="noStrike" kern="1200" baseline="0">
                      <a:solidFill>
                        <a:srgbClr val="1B587C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/>
              </a:p>
            </c:rich>
          </c:tx>
          <c:numFmt formatCode="_(&quot;$&quot;* #,##0_);_(&quot;$&quot;* \(#,##0\);_(&quot;$&quot;* &quot;-&quot;_);_(@_)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1B587C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rgbClr val="1B1B6B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USD </a:t>
                </a:r>
                <a:fld id="{0CC3CE87-3FA4-44CE-851C-A3232C5A739E}" type="VALUE">
                  <a:rPr lang="en-US"/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/>
              </a:p>
            </c:rich>
          </c:tx>
          <c:numFmt formatCode="&quot;$&quot;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2"/>
        <c:spPr>
          <a:solidFill>
            <a:srgbClr val="006600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USD </a:t>
                </a:r>
                <a:fld id="{D1D10CAA-BC87-415F-9417-D76B13CD1EB6}" type="VALUE">
                  <a:rPr lang="en-US"/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/>
              </a:p>
            </c:rich>
          </c:tx>
          <c:numFmt formatCode="&quot;$&quot;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1B587C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1B587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rgbClr val="1B587C"/>
                    </a:solidFill>
                  </a:rPr>
                  <a:t>USD </a:t>
                </a:r>
                <a:fld id="{ECD08525-4245-4829-9BFE-2E814E14AA5C}" type="VALUE">
                  <a:rPr lang="en-US">
                    <a:solidFill>
                      <a:srgbClr val="1B587C"/>
                    </a:solidFill>
                  </a:rPr>
                  <a:pPr>
                    <a:defRPr sz="900" b="1" i="0" u="none" strike="noStrike" kern="1200" baseline="0">
                      <a:solidFill>
                        <a:srgbClr val="1B587C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>
                  <a:solidFill>
                    <a:srgbClr val="1B587C"/>
                  </a:solidFill>
                </a:endParaRPr>
              </a:p>
            </c:rich>
          </c:tx>
          <c:numFmt formatCode="_(&quot;$&quot;* #,##0_);_(&quot;$&quot;* \(#,##0\);_(&quot;$&quot;* &quot;-&quot;_);_(@_)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1B587C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6"/>
        <c:spPr>
          <a:solidFill>
            <a:srgbClr val="1B1B6B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USD </a:t>
                </a:r>
                <a:fld id="{0CC3CE87-3FA4-44CE-851C-A3232C5A739E}" type="VALUE">
                  <a:rPr lang="en-US"/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/>
              </a:p>
            </c:rich>
          </c:tx>
          <c:numFmt formatCode="&quot;$&quot;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7"/>
        <c:spPr>
          <a:solidFill>
            <a:srgbClr val="006600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USD </a:t>
                </a:r>
                <a:fld id="{D1D10CAA-BC87-415F-9417-D76B13CD1EB6}" type="VALUE">
                  <a:rPr lang="en-US"/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/>
              </a:p>
            </c:rich>
          </c:tx>
          <c:numFmt formatCode="&quot;$&quot;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1B587C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1B587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rgbClr val="1B587C"/>
                    </a:solidFill>
                  </a:rPr>
                  <a:t>USD </a:t>
                </a:r>
                <a:fld id="{ECD08525-4245-4829-9BFE-2E814E14AA5C}" type="VALUE">
                  <a:rPr lang="en-US">
                    <a:solidFill>
                      <a:srgbClr val="1B587C"/>
                    </a:solidFill>
                  </a:rPr>
                  <a:pPr>
                    <a:defRPr sz="900" b="1" i="0" u="none" strike="noStrike" kern="1200" baseline="0">
                      <a:solidFill>
                        <a:srgbClr val="1B587C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>
                  <a:solidFill>
                    <a:srgbClr val="1B587C"/>
                  </a:solidFill>
                </a:endParaRPr>
              </a:p>
            </c:rich>
          </c:tx>
          <c:numFmt formatCode="_(&quot;$&quot;* #,##0_);_(&quot;$&quot;* \(#,##0\);_(&quot;$&quot;* &quot;-&quot;_);_(@_)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1B587C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1"/>
        <c:spPr>
          <a:solidFill>
            <a:srgbClr val="1B1B6B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USD </a:t>
                </a:r>
                <a:fld id="{0CC3CE87-3FA4-44CE-851C-A3232C5A739E}" type="VALUE">
                  <a:rPr lang="en-US"/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/>
              </a:p>
            </c:rich>
          </c:tx>
          <c:numFmt formatCode="&quot;$&quot;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2"/>
        <c:spPr>
          <a:solidFill>
            <a:srgbClr val="006600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USD </a:t>
                </a:r>
                <a:fld id="{D1D10CAA-BC87-415F-9417-D76B13CD1EB6}" type="VALUE">
                  <a:rPr lang="en-US"/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/>
              </a:p>
            </c:rich>
          </c:tx>
          <c:numFmt formatCode="&quot;$&quot;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1558872305140961E-2"/>
          <c:y val="5.0925925925925923E-2"/>
          <c:w val="0.96351575456053073"/>
          <c:h val="0.81589457567804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'Resumen Ejec Presup Total'!$B$3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58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CC-4C9D-AC45-A724ADB8A1B3}"/>
              </c:ext>
            </c:extLst>
          </c:dPt>
          <c:dPt>
            <c:idx val="1"/>
            <c:invertIfNegative val="0"/>
            <c:bubble3D val="0"/>
            <c:spPr>
              <a:solidFill>
                <a:srgbClr val="1B1B6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CC-4C9D-AC45-A724ADB8A1B3}"/>
              </c:ext>
            </c:extLst>
          </c:dPt>
          <c:dPt>
            <c:idx val="2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CC-4C9D-AC45-A724ADB8A1B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7CC-4C9D-AC45-A724ADB8A1B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1B587C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solidFill>
                          <a:srgbClr val="1B587C"/>
                        </a:solidFill>
                        <a:latin typeface="Calibri" panose="020F0502020204030204" pitchFamily="34" charset="0"/>
                      </a:rPr>
                      <a:t>USD</a:t>
                    </a:r>
                    <a:fld id="{ECD08525-4245-4829-9BFE-2E814E14AA5C}" type="VALUE">
                      <a:rPr lang="en-US" sz="2800" smtClean="0">
                        <a:solidFill>
                          <a:srgbClr val="1B587C"/>
                        </a:solidFill>
                        <a:latin typeface="Calibri" panose="020F0502020204030204" pitchFamily="34" charset="0"/>
                      </a:rPr>
                      <a:pPr>
                        <a:defRPr sz="2800" b="1">
                          <a:solidFill>
                            <a:srgbClr val="1B587C"/>
                          </a:solidFill>
                          <a:latin typeface="Calibri" panose="020F0502020204030204" pitchFamily="34" charset="0"/>
                        </a:defRPr>
                      </a:pPr>
                      <a:t>[VALOR]</a:t>
                    </a:fld>
                    <a:endParaRPr lang="en-US" sz="2800" dirty="0">
                      <a:solidFill>
                        <a:srgbClr val="1B587C"/>
                      </a:solidFill>
                      <a:latin typeface="Calibri" panose="020F0502020204030204" pitchFamily="34" charset="0"/>
                    </a:endParaRPr>
                  </a:p>
                </c:rich>
              </c:tx>
              <c:numFmt formatCode="_(&quot;$&quot;* #,##0_);_(&quot;$&quot;* \(#,##0\);_(&quot;$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1B587C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CC-4C9D-AC45-A724ADB8A1B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latin typeface="Calibri" panose="020F0502020204030204" pitchFamily="34" charset="0"/>
                      </a:rPr>
                      <a:t> USD </a:t>
                    </a:r>
                    <a:fld id="{0CC3CE87-3FA4-44CE-851C-A3232C5A739E}" type="VALUE">
                      <a:rPr lang="en-US" sz="2800" smtClean="0">
                        <a:latin typeface="Calibri" panose="020F0502020204030204" pitchFamily="34" charset="0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pPr>
                      <a:t>[VALOR]</a:t>
                    </a:fld>
                    <a:endParaRPr lang="en-US" sz="2800" dirty="0">
                      <a:latin typeface="Calibri" panose="020F0502020204030204" pitchFamily="34" charset="0"/>
                    </a:endParaRP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CC-4C9D-AC45-A724ADB8A1B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latin typeface="Calibri" panose="020F0502020204030204" pitchFamily="34" charset="0"/>
                      </a:rPr>
                      <a:t> USD </a:t>
                    </a:r>
                    <a:fld id="{D1D10CAA-BC87-415F-9417-D76B13CD1EB6}" type="VALUE">
                      <a:rPr lang="en-US" sz="2800" smtClean="0">
                        <a:latin typeface="Calibri" panose="020F0502020204030204" pitchFamily="34" charset="0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pPr>
                      <a:t>[VALOR]</a:t>
                    </a:fld>
                    <a:endParaRPr lang="en-US" sz="2800" dirty="0">
                      <a:latin typeface="Calibri" panose="020F0502020204030204" pitchFamily="34" charset="0"/>
                    </a:endParaRP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7CC-4C9D-AC45-A724ADB8A1B3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7CC-4C9D-AC45-A724ADB8A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'Resumen Ejec Presup Total'!$A$4:$A$7</c:f>
              <c:strCache>
                <c:ptCount val="4"/>
                <c:pt idx="0">
                  <c:v> Codificado</c:v>
                </c:pt>
                <c:pt idx="1">
                  <c:v>  Comprometido</c:v>
                </c:pt>
                <c:pt idx="2">
                  <c:v>   Devengado</c:v>
                </c:pt>
                <c:pt idx="3">
                  <c:v>   % Ejecución</c:v>
                </c:pt>
              </c:strCache>
            </c:strRef>
          </c:cat>
          <c:val>
            <c:numRef>
              <c:f>'Resumen Ejec Presup Total'!$B$4:$B$7</c:f>
              <c:numCache>
                <c:formatCode>General</c:formatCode>
                <c:ptCount val="4"/>
                <c:pt idx="0">
                  <c:v>1523523102.7499974</c:v>
                </c:pt>
                <c:pt idx="1">
                  <c:v>1142380072.1900017</c:v>
                </c:pt>
                <c:pt idx="2">
                  <c:v>1001986058.9700021</c:v>
                </c:pt>
                <c:pt idx="3">
                  <c:v>0.65767697067500464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CC-4C9D-AC45-A724ADB8A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1006822816"/>
        <c:axId val="1006813568"/>
      </c:barChart>
      <c:catAx>
        <c:axId val="100682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EC"/>
          </a:p>
        </c:txPr>
        <c:crossAx val="1006813568"/>
        <c:crosses val="autoZero"/>
        <c:auto val="1"/>
        <c:lblAlgn val="ctr"/>
        <c:lblOffset val="100"/>
        <c:noMultiLvlLbl val="0"/>
      </c:catAx>
      <c:valAx>
        <c:axId val="1006813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682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52622638065382E-2"/>
          <c:y val="2.9339687613184326E-2"/>
          <c:w val="0.96694737736193459"/>
          <c:h val="0.7557795719280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87-45F6-AAB6-591B3494C87E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87-45F6-AAB6-591B3494C87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87-45F6-AAB6-591B3494C87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defRPr>
                    </a:pPr>
                    <a:r>
                      <a:rPr lang="en-US" sz="1600" b="1" dirty="0">
                        <a:solidFill>
                          <a:schemeClr val="accent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$</a:t>
                    </a:r>
                    <a:fld id="{712EEC5B-F6B4-41BB-BCA9-B61E623E6377}" type="VALUE">
                      <a:rPr lang="en-US" sz="1600" b="1" smtClean="0">
                        <a:solidFill>
                          <a:schemeClr val="accent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pPr>
                        <a:defRPr sz="1600" b="1">
                          <a:solidFill>
                            <a:schemeClr val="accent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[VALOR]</a:t>
                    </a:fld>
                    <a:endParaRPr lang="en-US" sz="1600" b="1" dirty="0">
                      <a:solidFill>
                        <a:schemeClr val="accent5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C87-45F6-AAB6-591B3494C87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3232C8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defRPr>
                    </a:pPr>
                    <a:r>
                      <a:rPr lang="en-US" sz="1600" b="1" dirty="0">
                        <a:solidFill>
                          <a:srgbClr val="3232C8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$</a:t>
                    </a:r>
                    <a:fld id="{58817585-7396-4C80-B025-527304858CC1}" type="VALUE">
                      <a:rPr lang="en-US" sz="1600" b="1" smtClean="0">
                        <a:solidFill>
                          <a:srgbClr val="3232C8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pPr>
                        <a:defRPr sz="1600" b="1">
                          <a:solidFill>
                            <a:srgbClr val="3232C8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[VALOR]</a:t>
                    </a:fld>
                    <a:endParaRPr lang="en-US" sz="1600" b="1" dirty="0">
                      <a:solidFill>
                        <a:srgbClr val="3232C8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3232C8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C87-45F6-AAB6-591B3494C87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C0000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defRPr>
                    </a:pPr>
                    <a:r>
                      <a:rPr lang="en-US" sz="1600" b="1" dirty="0">
                        <a:solidFill>
                          <a:srgbClr val="C0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$</a:t>
                    </a:r>
                    <a:fld id="{AFA2B7F8-57A4-484B-98D0-858A3CDD1B81}" type="VALUE">
                      <a:rPr lang="en-US" sz="1600" b="1" smtClean="0">
                        <a:solidFill>
                          <a:srgbClr val="C0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pPr>
                        <a:defRPr sz="1600" b="1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[VALOR]</a:t>
                    </a:fld>
                    <a:endParaRPr lang="en-US" sz="1600" b="1" dirty="0">
                      <a:solidFill>
                        <a:srgbClr val="C0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C87-45F6-AAB6-591B3494C87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F9B-4022-A1CA-64B09FA08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64862353</c:v>
                </c:pt>
                <c:pt idx="1">
                  <c:v>60303594.509999998</c:v>
                </c:pt>
                <c:pt idx="2">
                  <c:v>59380986.459999993</c:v>
                </c:pt>
                <c:pt idx="3" formatCode="0%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87-45F6-AAB6-591B3494C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006816832"/>
        <c:axId val="1006823904"/>
      </c:barChart>
      <c:catAx>
        <c:axId val="100681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006823904"/>
        <c:crosses val="autoZero"/>
        <c:auto val="1"/>
        <c:lblAlgn val="ctr"/>
        <c:lblOffset val="100"/>
        <c:noMultiLvlLbl val="0"/>
      </c:catAx>
      <c:valAx>
        <c:axId val="10068239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0681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0-4713-88BD-1D14EBE8DCCC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0-4713-88BD-1D14EBE8DCC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0-4713-88BD-1D14EBE8DCC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accent5"/>
                        </a:solidFill>
                      </a:rPr>
                      <a:t>$</a:t>
                    </a:r>
                    <a:fld id="{712EEC5B-F6B4-41BB-BCA9-B61E623E6377}" type="VALUE">
                      <a:rPr lang="en-US" b="1" smtClean="0">
                        <a:solidFill>
                          <a:schemeClr val="accent5"/>
                        </a:solidFill>
                      </a:rPr>
                      <a:pPr>
                        <a:defRPr sz="2000" b="1">
                          <a:solidFill>
                            <a:schemeClr val="accent5"/>
                          </a:solidFill>
                        </a:defRPr>
                      </a:pPr>
                      <a:t>[VALOR]</a:t>
                    </a:fld>
                    <a:endParaRPr lang="en-US" b="1" dirty="0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590-4713-88BD-1D14EBE8DCC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3232C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rgbClr val="3232C8"/>
                        </a:solidFill>
                      </a:rPr>
                      <a:t>$</a:t>
                    </a:r>
                    <a:fld id="{58817585-7396-4C80-B025-527304858CC1}" type="VALUE">
                      <a:rPr lang="en-US" b="1" smtClean="0">
                        <a:solidFill>
                          <a:srgbClr val="3232C8"/>
                        </a:solidFill>
                      </a:rPr>
                      <a:pPr>
                        <a:defRPr sz="2000" b="1">
                          <a:solidFill>
                            <a:srgbClr val="3232C8"/>
                          </a:solidFill>
                        </a:defRPr>
                      </a:pPr>
                      <a:t>[VALOR]</a:t>
                    </a:fld>
                    <a:endParaRPr lang="en-US" b="1" dirty="0">
                      <a:solidFill>
                        <a:srgbClr val="3232C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3232C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590-4713-88BD-1D14EBE8DCC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rgbClr val="C00000"/>
                        </a:solidFill>
                      </a:rPr>
                      <a:t>$</a:t>
                    </a:r>
                    <a:fld id="{AFA2B7F8-57A4-484B-98D0-858A3CDD1B81}" type="VALUE">
                      <a:rPr lang="en-US" b="1" smtClean="0">
                        <a:solidFill>
                          <a:srgbClr val="C00000"/>
                        </a:solidFill>
                      </a:rPr>
                      <a:pPr>
                        <a:defRPr sz="2000" b="1">
                          <a:solidFill>
                            <a:srgbClr val="C00000"/>
                          </a:solidFill>
                        </a:defRPr>
                      </a:pPr>
                      <a:t>[VALOR]</a:t>
                    </a:fld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590-4713-88BD-1D14EBE8DCC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A83-466D-9C0B-30181A45A6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24953619</c:v>
                </c:pt>
                <c:pt idx="1">
                  <c:v>22447841</c:v>
                </c:pt>
                <c:pt idx="2">
                  <c:v>20413322</c:v>
                </c:pt>
                <c:pt idx="3" formatCode="0%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90-4713-88BD-1D14EBE8D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006817376"/>
        <c:axId val="1006824992"/>
      </c:barChart>
      <c:catAx>
        <c:axId val="100681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B1B6B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06824992"/>
        <c:crosses val="autoZero"/>
        <c:auto val="1"/>
        <c:lblAlgn val="ctr"/>
        <c:lblOffset val="100"/>
        <c:noMultiLvlLbl val="0"/>
      </c:catAx>
      <c:valAx>
        <c:axId val="10068249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0681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B0-4F28-9C59-545D27EC6375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DB0-4F28-9C59-545D27EC6375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B0-4F28-9C59-545D27EC637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1B1B6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DB0-4F28-9C59-545D27EC637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3232C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DB0-4F28-9C59-545D27EC637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DB0-4F28-9C59-545D27EC637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140-4B6B-B6DB-84426C8C4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'[Proyectos Base POA 2022 Eje Presup por Fte Partida Mes Dic 31 - FIN 2202.xlsx]Hoja4 (3)'!$B$17:$E$17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'[Proyectos Base POA 2022 Eje Presup por Fte Partida Mes Dic 31 - FIN 2202.xlsx]Hoja4 (3)'!$B$18:$E$18</c:f>
              <c:numCache>
                <c:formatCode>"$"#,##0_);[Red]\("$"#,##0\)</c:formatCode>
                <c:ptCount val="4"/>
                <c:pt idx="0">
                  <c:v>30201197.330000006</c:v>
                </c:pt>
                <c:pt idx="1">
                  <c:v>25212236.170000002</c:v>
                </c:pt>
                <c:pt idx="2">
                  <c:v>23789397.470000006</c:v>
                </c:pt>
                <c:pt idx="3" formatCode="0%">
                  <c:v>0.78769716346209506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0-4F28-9C59-545D27EC6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006826080"/>
        <c:axId val="1006817920"/>
      </c:barChart>
      <c:catAx>
        <c:axId val="100682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006817920"/>
        <c:crosses val="autoZero"/>
        <c:auto val="1"/>
        <c:lblAlgn val="ctr"/>
        <c:lblOffset val="100"/>
        <c:noMultiLvlLbl val="0"/>
      </c:catAx>
      <c:valAx>
        <c:axId val="1006817920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100682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52622638065382E-2"/>
          <c:y val="2.9339687613184326E-2"/>
          <c:w val="0.96694737736193459"/>
          <c:h val="0.7557795719280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B9-4DA0-8B04-FB05DC7459A4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B9-4DA0-8B04-FB05DC7459A4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B9-4DA0-8B04-FB05DC7459A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accent5"/>
                        </a:solidFill>
                      </a:rPr>
                      <a:t>$</a:t>
                    </a:r>
                    <a:fld id="{712EEC5B-F6B4-41BB-BCA9-B61E623E6377}" type="VALUE">
                      <a:rPr lang="en-US" sz="1600" b="1" smtClean="0">
                        <a:solidFill>
                          <a:schemeClr val="accent5"/>
                        </a:solidFill>
                      </a:rPr>
                      <a:pPr>
                        <a:defRPr sz="1600" b="1">
                          <a:solidFill>
                            <a:schemeClr val="accent5"/>
                          </a:solidFill>
                        </a:defRPr>
                      </a:pPr>
                      <a:t>[VALOR]</a:t>
                    </a:fld>
                    <a:endParaRPr lang="en-US" sz="1600" b="1" dirty="0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B9-4DA0-8B04-FB05DC7459A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3232C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rgbClr val="3232C8"/>
                        </a:solidFill>
                      </a:rPr>
                      <a:t>$</a:t>
                    </a:r>
                    <a:fld id="{58817585-7396-4C80-B025-527304858CC1}" type="VALUE">
                      <a:rPr lang="en-US" sz="1600" b="1" smtClean="0">
                        <a:solidFill>
                          <a:srgbClr val="3232C8"/>
                        </a:solidFill>
                      </a:rPr>
                      <a:pPr>
                        <a:defRPr sz="1600" b="1">
                          <a:solidFill>
                            <a:srgbClr val="3232C8"/>
                          </a:solidFill>
                        </a:defRPr>
                      </a:pPr>
                      <a:t>[VALOR]</a:t>
                    </a:fld>
                    <a:endParaRPr lang="en-US" sz="1600" b="1" dirty="0">
                      <a:solidFill>
                        <a:srgbClr val="3232C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3232C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B9-4DA0-8B04-FB05DC7459A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rgbClr val="C00000"/>
                        </a:solidFill>
                      </a:rPr>
                      <a:t>$</a:t>
                    </a:r>
                    <a:fld id="{AFA2B7F8-57A4-484B-98D0-858A3CDD1B81}" type="VALUE">
                      <a:rPr lang="en-US" sz="1600" b="1" smtClean="0">
                        <a:solidFill>
                          <a:srgbClr val="C00000"/>
                        </a:solidFill>
                      </a:rPr>
                      <a:pPr>
                        <a:defRPr sz="1600" b="1">
                          <a:solidFill>
                            <a:srgbClr val="C00000"/>
                          </a:solidFill>
                        </a:defRPr>
                      </a:pPr>
                      <a:t>[VALOR]</a:t>
                    </a:fld>
                    <a:endParaRPr lang="en-US" sz="1600" b="1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8B9-4DA0-8B04-FB05DC7459A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9C9-4323-A05A-403C860F5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12572953</c:v>
                </c:pt>
                <c:pt idx="1">
                  <c:v>11127731</c:v>
                </c:pt>
                <c:pt idx="2">
                  <c:v>11078032</c:v>
                </c:pt>
                <c:pt idx="3" formatCode="0%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B9-4DA0-8B04-FB05DC745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009781584"/>
        <c:axId val="1325191440"/>
      </c:barChart>
      <c:catAx>
        <c:axId val="100978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325191440"/>
        <c:crosses val="autoZero"/>
        <c:auto val="1"/>
        <c:lblAlgn val="ctr"/>
        <c:lblOffset val="100"/>
        <c:noMultiLvlLbl val="0"/>
      </c:catAx>
      <c:valAx>
        <c:axId val="13251914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0978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52622638065382E-2"/>
          <c:y val="2.9339687613184326E-2"/>
          <c:w val="0.96694737736193459"/>
          <c:h val="0.7557795719280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21-4F89-8205-538FD52D5A41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21-4F89-8205-538FD52D5A41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21-4F89-8205-538FD52D5A4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accent5"/>
                        </a:solidFill>
                      </a:rPr>
                      <a:t>$</a:t>
                    </a:r>
                    <a:fld id="{712EEC5B-F6B4-41BB-BCA9-B61E623E6377}" type="VALUE">
                      <a:rPr lang="en-US" sz="1400" b="1" smtClean="0">
                        <a:solidFill>
                          <a:schemeClr val="accent5"/>
                        </a:solidFill>
                      </a:rPr>
                      <a:pPr>
                        <a:defRPr sz="1400" b="1">
                          <a:solidFill>
                            <a:schemeClr val="accent5"/>
                          </a:solidFill>
                        </a:defRPr>
                      </a:pPr>
                      <a:t>[VALOR]</a:t>
                    </a:fld>
                    <a:endParaRPr lang="en-US" sz="1400" b="1" dirty="0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21-4F89-8205-538FD52D5A4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3232C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rgbClr val="3232C8"/>
                        </a:solidFill>
                      </a:rPr>
                      <a:t>$</a:t>
                    </a:r>
                    <a:fld id="{58817585-7396-4C80-B025-527304858CC1}" type="VALUE">
                      <a:rPr lang="en-US" sz="1400" b="1" smtClean="0">
                        <a:solidFill>
                          <a:srgbClr val="3232C8"/>
                        </a:solidFill>
                      </a:rPr>
                      <a:pPr>
                        <a:defRPr sz="1400" b="1">
                          <a:solidFill>
                            <a:srgbClr val="3232C8"/>
                          </a:solidFill>
                        </a:defRPr>
                      </a:pPr>
                      <a:t>[VALOR]</a:t>
                    </a:fld>
                    <a:endParaRPr lang="en-US" sz="1400" b="1" dirty="0">
                      <a:solidFill>
                        <a:srgbClr val="3232C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3232C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21-4F89-8205-538FD52D5A4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rgbClr val="C00000"/>
                        </a:solidFill>
                      </a:rPr>
                      <a:t>$</a:t>
                    </a:r>
                    <a:fld id="{AFA2B7F8-57A4-484B-98D0-858A3CDD1B81}" type="VALUE">
                      <a:rPr lang="en-US" sz="1400" b="1" smtClean="0">
                        <a:solidFill>
                          <a:srgbClr val="C00000"/>
                        </a:solidFill>
                      </a:rPr>
                      <a:pPr>
                        <a:defRPr sz="1400" b="1">
                          <a:solidFill>
                            <a:srgbClr val="C00000"/>
                          </a:solidFill>
                        </a:defRPr>
                      </a:pPr>
                      <a:t>[VALOR]</a:t>
                    </a:fld>
                    <a:endParaRPr lang="en-US" sz="1400" b="1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B21-4F89-8205-538FD52D5A4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FA9-4B1C-AF07-4A51E2812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136678299</c:v>
                </c:pt>
                <c:pt idx="1">
                  <c:v>91292392</c:v>
                </c:pt>
                <c:pt idx="2">
                  <c:v>78807228</c:v>
                </c:pt>
                <c:pt idx="3" formatCode="0%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21-4F89-8205-538FD52D5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325183824"/>
        <c:axId val="1325191984"/>
      </c:barChart>
      <c:catAx>
        <c:axId val="132518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325191984"/>
        <c:crosses val="autoZero"/>
        <c:auto val="1"/>
        <c:lblAlgn val="ctr"/>
        <c:lblOffset val="100"/>
        <c:noMultiLvlLbl val="0"/>
      </c:catAx>
      <c:valAx>
        <c:axId val="13251919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2518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52622638065382E-2"/>
          <c:y val="2.9339687613184326E-2"/>
          <c:w val="0.96694737736193459"/>
          <c:h val="0.7557795719280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1-4C7B-9788-9B2DA3ECEF3F}"/>
              </c:ext>
            </c:extLst>
          </c:dPt>
          <c:dPt>
            <c:idx val="1"/>
            <c:invertIfNegative val="0"/>
            <c:bubble3D val="0"/>
            <c:spPr>
              <a:solidFill>
                <a:srgbClr val="3232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1-4C7B-9788-9B2DA3ECEF3F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1-4C7B-9788-9B2DA3ECEF3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accent5"/>
                        </a:solidFill>
                      </a:rPr>
                      <a:t>$</a:t>
                    </a:r>
                    <a:fld id="{712EEC5B-F6B4-41BB-BCA9-B61E623E6377}" type="VALUE">
                      <a:rPr lang="en-US" sz="1600" b="1" smtClean="0">
                        <a:solidFill>
                          <a:schemeClr val="accent5"/>
                        </a:solidFill>
                      </a:rPr>
                      <a:pPr>
                        <a:defRPr sz="1600" b="1">
                          <a:solidFill>
                            <a:schemeClr val="accent5"/>
                          </a:solidFill>
                        </a:defRPr>
                      </a:pPr>
                      <a:t>[VALOR]</a:t>
                    </a:fld>
                    <a:endParaRPr lang="en-US" sz="1600" b="1" dirty="0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F1-4C7B-9788-9B2DA3ECEF3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3232C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rgbClr val="3232C8"/>
                        </a:solidFill>
                      </a:rPr>
                      <a:t>$</a:t>
                    </a:r>
                    <a:fld id="{58817585-7396-4C80-B025-527304858CC1}" type="VALUE">
                      <a:rPr lang="en-US" sz="1600" b="1" smtClean="0">
                        <a:solidFill>
                          <a:srgbClr val="3232C8"/>
                        </a:solidFill>
                      </a:rPr>
                      <a:pPr>
                        <a:defRPr sz="1600" b="1">
                          <a:solidFill>
                            <a:srgbClr val="3232C8"/>
                          </a:solidFill>
                        </a:defRPr>
                      </a:pPr>
                      <a:t>[VALOR]</a:t>
                    </a:fld>
                    <a:endParaRPr lang="en-US" sz="1600" b="1" dirty="0">
                      <a:solidFill>
                        <a:srgbClr val="3232C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3232C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8F1-4C7B-9788-9B2DA3ECEF3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rgbClr val="C00000"/>
                        </a:solidFill>
                      </a:rPr>
                      <a:t>$</a:t>
                    </a:r>
                    <a:fld id="{AFA2B7F8-57A4-484B-98D0-858A3CDD1B81}" type="VALUE">
                      <a:rPr lang="en-US" sz="1600" b="1" smtClean="0">
                        <a:solidFill>
                          <a:srgbClr val="C00000"/>
                        </a:solidFill>
                      </a:rPr>
                      <a:pPr>
                        <a:defRPr sz="1600" b="1">
                          <a:solidFill>
                            <a:srgbClr val="C00000"/>
                          </a:solidFill>
                        </a:defRPr>
                      </a:pPr>
                      <a:t>[VALOR]</a:t>
                    </a:fld>
                    <a:endParaRPr lang="en-US" sz="1600" b="1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8F1-4C7B-9788-9B2DA3ECEF3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71D-4D1B-A739-6EC6318E4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Codificado</c:v>
                </c:pt>
                <c:pt idx="1">
                  <c:v>Comprometido</c:v>
                </c:pt>
                <c:pt idx="2">
                  <c:v>Devengado</c:v>
                </c:pt>
                <c:pt idx="3">
                  <c:v>% de ejecución Presupuestaria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44749530</c:v>
                </c:pt>
                <c:pt idx="1">
                  <c:v>31698107</c:v>
                </c:pt>
                <c:pt idx="2">
                  <c:v>29765191</c:v>
                </c:pt>
                <c:pt idx="3" formatCode="0%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F1-4C7B-9788-9B2DA3ECE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1325188176"/>
        <c:axId val="1325192528"/>
      </c:barChart>
      <c:catAx>
        <c:axId val="132518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B6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EC"/>
          </a:p>
        </c:txPr>
        <c:crossAx val="1325192528"/>
        <c:crosses val="autoZero"/>
        <c:auto val="1"/>
        <c:lblAlgn val="ctr"/>
        <c:lblOffset val="100"/>
        <c:noMultiLvlLbl val="0"/>
      </c:catAx>
      <c:valAx>
        <c:axId val="1325192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2518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87215-45AD-4197-9CB9-698EA4A8E32C}" type="datetimeFigureOut">
              <a:rPr lang="es-EC" smtClean="0"/>
              <a:t>9/3/2023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BB8F2-3E4B-41A0-B21F-49FAF82072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346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166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17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47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071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770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B8F2-3E4B-41A0-B21F-49FAF8207225}" type="slidenum">
              <a:rPr lang="es-EC" smtClean="0"/>
              <a:t>46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9354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30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1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C37A-64BE-49FB-9E27-6C861927C522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695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73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02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654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20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571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85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2AAD7-2824-A743-AEB8-017D27542108}" type="datetime1">
              <a:rPr lang="es-EC" smtClean="0"/>
              <a:t>9/3/2023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C0AEB-3507-2548-88FA-962DA9FF478E}" type="datetime1">
              <a:rPr lang="es-EC" smtClean="0"/>
              <a:t>9/3/2023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755" y="1574304"/>
            <a:ext cx="912113" cy="5112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6BE55-5BF7-0B4A-982F-1A56704D3BF0}" type="datetime1">
              <a:rPr lang="es-EC" smtClean="0"/>
              <a:t>9/3/2023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CC28-12AC-1D4F-A73B-F73DF8B1FD0D}" type="datetime1">
              <a:rPr lang="es-EC" smtClean="0"/>
              <a:t>9/3/2023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12A82-1462-DE4C-BDA6-26D9AE7FD2B4}" type="datetime1">
              <a:rPr lang="es-EC" smtClean="0"/>
              <a:t>9/3/2023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844A-8A21-2141-BB61-227E3AA8B6D2}" type="datetime1">
              <a:rPr lang="es-EC" smtClean="0"/>
              <a:t>9/3/2023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AD1B-CB85-47FC-BD1E-AA4BC88CEAF4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Rectángulo 13"/>
          <p:cNvSpPr/>
          <p:nvPr userDrawn="1"/>
        </p:nvSpPr>
        <p:spPr>
          <a:xfrm>
            <a:off x="-1" y="278819"/>
            <a:ext cx="6327371" cy="397760"/>
          </a:xfrm>
          <a:custGeom>
            <a:avLst/>
            <a:gdLst>
              <a:gd name="connsiteX0" fmla="*/ 0 w 4708478"/>
              <a:gd name="connsiteY0" fmla="*/ 0 h 395612"/>
              <a:gd name="connsiteX1" fmla="*/ 4708478 w 4708478"/>
              <a:gd name="connsiteY1" fmla="*/ 0 h 395612"/>
              <a:gd name="connsiteX2" fmla="*/ 4708478 w 4708478"/>
              <a:gd name="connsiteY2" fmla="*/ 395612 h 395612"/>
              <a:gd name="connsiteX3" fmla="*/ 0 w 4708478"/>
              <a:gd name="connsiteY3" fmla="*/ 395612 h 395612"/>
              <a:gd name="connsiteX4" fmla="*/ 0 w 4708478"/>
              <a:gd name="connsiteY4" fmla="*/ 0 h 395612"/>
              <a:gd name="connsiteX0" fmla="*/ 0 w 4708478"/>
              <a:gd name="connsiteY0" fmla="*/ 0 h 395612"/>
              <a:gd name="connsiteX1" fmla="*/ 4708478 w 4708478"/>
              <a:gd name="connsiteY1" fmla="*/ 0 h 395612"/>
              <a:gd name="connsiteX2" fmla="*/ 4450426 w 4708478"/>
              <a:gd name="connsiteY2" fmla="*/ 395612 h 395612"/>
              <a:gd name="connsiteX3" fmla="*/ 0 w 4708478"/>
              <a:gd name="connsiteY3" fmla="*/ 395612 h 395612"/>
              <a:gd name="connsiteX4" fmla="*/ 0 w 4708478"/>
              <a:gd name="connsiteY4" fmla="*/ 0 h 395612"/>
              <a:gd name="connsiteX0" fmla="*/ 0 w 4708478"/>
              <a:gd name="connsiteY0" fmla="*/ 0 h 395612"/>
              <a:gd name="connsiteX1" fmla="*/ 4708478 w 4708478"/>
              <a:gd name="connsiteY1" fmla="*/ 0 h 395612"/>
              <a:gd name="connsiteX2" fmla="*/ 4411157 w 4708478"/>
              <a:gd name="connsiteY2" fmla="*/ 395612 h 395612"/>
              <a:gd name="connsiteX3" fmla="*/ 0 w 4708478"/>
              <a:gd name="connsiteY3" fmla="*/ 395612 h 395612"/>
              <a:gd name="connsiteX4" fmla="*/ 0 w 4708478"/>
              <a:gd name="connsiteY4" fmla="*/ 0 h 3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478" h="395612">
                <a:moveTo>
                  <a:pt x="0" y="0"/>
                </a:moveTo>
                <a:lnTo>
                  <a:pt x="4708478" y="0"/>
                </a:lnTo>
                <a:lnTo>
                  <a:pt x="4411157" y="395612"/>
                </a:lnTo>
                <a:lnTo>
                  <a:pt x="0" y="395612"/>
                </a:lnTo>
                <a:lnTo>
                  <a:pt x="0" y="0"/>
                </a:lnTo>
                <a:close/>
              </a:path>
            </a:pathLst>
          </a:custGeom>
          <a:solidFill>
            <a:srgbClr val="E94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/>
          <p:cNvSpPr/>
          <p:nvPr userDrawn="1"/>
        </p:nvSpPr>
        <p:spPr>
          <a:xfrm>
            <a:off x="5920983" y="278819"/>
            <a:ext cx="748237" cy="397760"/>
          </a:xfrm>
          <a:custGeom>
            <a:avLst/>
            <a:gdLst>
              <a:gd name="connsiteX0" fmla="*/ 0 w 351576"/>
              <a:gd name="connsiteY0" fmla="*/ 0 h 395612"/>
              <a:gd name="connsiteX1" fmla="*/ 351576 w 351576"/>
              <a:gd name="connsiteY1" fmla="*/ 0 h 395612"/>
              <a:gd name="connsiteX2" fmla="*/ 351576 w 351576"/>
              <a:gd name="connsiteY2" fmla="*/ 395612 h 395612"/>
              <a:gd name="connsiteX3" fmla="*/ 0 w 351576"/>
              <a:gd name="connsiteY3" fmla="*/ 395612 h 395612"/>
              <a:gd name="connsiteX4" fmla="*/ 0 w 351576"/>
              <a:gd name="connsiteY4" fmla="*/ 0 h 395612"/>
              <a:gd name="connsiteX0" fmla="*/ 299163 w 650739"/>
              <a:gd name="connsiteY0" fmla="*/ 0 h 400335"/>
              <a:gd name="connsiteX1" fmla="*/ 650739 w 650739"/>
              <a:gd name="connsiteY1" fmla="*/ 0 h 400335"/>
              <a:gd name="connsiteX2" fmla="*/ 650739 w 650739"/>
              <a:gd name="connsiteY2" fmla="*/ 395612 h 400335"/>
              <a:gd name="connsiteX3" fmla="*/ 0 w 650739"/>
              <a:gd name="connsiteY3" fmla="*/ 400335 h 400335"/>
              <a:gd name="connsiteX4" fmla="*/ 299163 w 650739"/>
              <a:gd name="connsiteY4" fmla="*/ 0 h 400335"/>
              <a:gd name="connsiteX0" fmla="*/ 299163 w 650739"/>
              <a:gd name="connsiteY0" fmla="*/ 0 h 405945"/>
              <a:gd name="connsiteX1" fmla="*/ 650739 w 650739"/>
              <a:gd name="connsiteY1" fmla="*/ 0 h 405945"/>
              <a:gd name="connsiteX2" fmla="*/ 381469 w 650739"/>
              <a:gd name="connsiteY2" fmla="*/ 405945 h 405945"/>
              <a:gd name="connsiteX3" fmla="*/ 0 w 650739"/>
              <a:gd name="connsiteY3" fmla="*/ 400335 h 405945"/>
              <a:gd name="connsiteX4" fmla="*/ 299163 w 650739"/>
              <a:gd name="connsiteY4" fmla="*/ 0 h 405945"/>
              <a:gd name="connsiteX0" fmla="*/ 299163 w 650739"/>
              <a:gd name="connsiteY0" fmla="*/ 0 h 417605"/>
              <a:gd name="connsiteX1" fmla="*/ 650739 w 650739"/>
              <a:gd name="connsiteY1" fmla="*/ 0 h 417605"/>
              <a:gd name="connsiteX2" fmla="*/ 381469 w 650739"/>
              <a:gd name="connsiteY2" fmla="*/ 405945 h 417605"/>
              <a:gd name="connsiteX3" fmla="*/ 0 w 650739"/>
              <a:gd name="connsiteY3" fmla="*/ 417605 h 417605"/>
              <a:gd name="connsiteX4" fmla="*/ 299163 w 650739"/>
              <a:gd name="connsiteY4" fmla="*/ 0 h 417605"/>
              <a:gd name="connsiteX0" fmla="*/ 304773 w 656349"/>
              <a:gd name="connsiteY0" fmla="*/ 0 h 405945"/>
              <a:gd name="connsiteX1" fmla="*/ 656349 w 656349"/>
              <a:gd name="connsiteY1" fmla="*/ 0 h 405945"/>
              <a:gd name="connsiteX2" fmla="*/ 387079 w 656349"/>
              <a:gd name="connsiteY2" fmla="*/ 405945 h 405945"/>
              <a:gd name="connsiteX3" fmla="*/ 0 w 656349"/>
              <a:gd name="connsiteY3" fmla="*/ 400336 h 405945"/>
              <a:gd name="connsiteX4" fmla="*/ 304773 w 656349"/>
              <a:gd name="connsiteY4" fmla="*/ 0 h 405945"/>
              <a:gd name="connsiteX0" fmla="*/ 304773 w 656349"/>
              <a:gd name="connsiteY0" fmla="*/ 0 h 406093"/>
              <a:gd name="connsiteX1" fmla="*/ 656349 w 656349"/>
              <a:gd name="connsiteY1" fmla="*/ 0 h 406093"/>
              <a:gd name="connsiteX2" fmla="*/ 387079 w 656349"/>
              <a:gd name="connsiteY2" fmla="*/ 405945 h 406093"/>
              <a:gd name="connsiteX3" fmla="*/ 0 w 656349"/>
              <a:gd name="connsiteY3" fmla="*/ 406093 h 406093"/>
              <a:gd name="connsiteX4" fmla="*/ 304773 w 656349"/>
              <a:gd name="connsiteY4" fmla="*/ 0 h 406093"/>
              <a:gd name="connsiteX0" fmla="*/ 349223 w 700799"/>
              <a:gd name="connsiteY0" fmla="*/ 0 h 412609"/>
              <a:gd name="connsiteX1" fmla="*/ 700799 w 700799"/>
              <a:gd name="connsiteY1" fmla="*/ 0 h 412609"/>
              <a:gd name="connsiteX2" fmla="*/ 431529 w 700799"/>
              <a:gd name="connsiteY2" fmla="*/ 405945 h 412609"/>
              <a:gd name="connsiteX3" fmla="*/ 0 w 700799"/>
              <a:gd name="connsiteY3" fmla="*/ 412609 h 412609"/>
              <a:gd name="connsiteX4" fmla="*/ 349223 w 700799"/>
              <a:gd name="connsiteY4" fmla="*/ 0 h 412609"/>
              <a:gd name="connsiteX0" fmla="*/ 349223 w 700799"/>
              <a:gd name="connsiteY0" fmla="*/ 0 h 412609"/>
              <a:gd name="connsiteX1" fmla="*/ 700799 w 700799"/>
              <a:gd name="connsiteY1" fmla="*/ 0 h 412609"/>
              <a:gd name="connsiteX2" fmla="*/ 412479 w 700799"/>
              <a:gd name="connsiteY2" fmla="*/ 412461 h 412609"/>
              <a:gd name="connsiteX3" fmla="*/ 0 w 700799"/>
              <a:gd name="connsiteY3" fmla="*/ 412609 h 412609"/>
              <a:gd name="connsiteX4" fmla="*/ 349223 w 700799"/>
              <a:gd name="connsiteY4" fmla="*/ 0 h 412609"/>
              <a:gd name="connsiteX0" fmla="*/ 330173 w 681749"/>
              <a:gd name="connsiteY0" fmla="*/ 0 h 412461"/>
              <a:gd name="connsiteX1" fmla="*/ 681749 w 681749"/>
              <a:gd name="connsiteY1" fmla="*/ 0 h 412461"/>
              <a:gd name="connsiteX2" fmla="*/ 393429 w 681749"/>
              <a:gd name="connsiteY2" fmla="*/ 412461 h 412461"/>
              <a:gd name="connsiteX3" fmla="*/ 0 w 681749"/>
              <a:gd name="connsiteY3" fmla="*/ 399577 h 412461"/>
              <a:gd name="connsiteX4" fmla="*/ 330173 w 681749"/>
              <a:gd name="connsiteY4" fmla="*/ 0 h 412461"/>
              <a:gd name="connsiteX0" fmla="*/ 342873 w 694449"/>
              <a:gd name="connsiteY0" fmla="*/ 0 h 412461"/>
              <a:gd name="connsiteX1" fmla="*/ 694449 w 694449"/>
              <a:gd name="connsiteY1" fmla="*/ 0 h 412461"/>
              <a:gd name="connsiteX2" fmla="*/ 406129 w 694449"/>
              <a:gd name="connsiteY2" fmla="*/ 412461 h 412461"/>
              <a:gd name="connsiteX3" fmla="*/ 0 w 694449"/>
              <a:gd name="connsiteY3" fmla="*/ 406093 h 412461"/>
              <a:gd name="connsiteX4" fmla="*/ 342873 w 694449"/>
              <a:gd name="connsiteY4" fmla="*/ 0 h 412461"/>
              <a:gd name="connsiteX0" fmla="*/ 342873 w 694449"/>
              <a:gd name="connsiteY0" fmla="*/ 0 h 412461"/>
              <a:gd name="connsiteX1" fmla="*/ 694449 w 694449"/>
              <a:gd name="connsiteY1" fmla="*/ 0 h 412461"/>
              <a:gd name="connsiteX2" fmla="*/ 380729 w 694449"/>
              <a:gd name="connsiteY2" fmla="*/ 412461 h 412461"/>
              <a:gd name="connsiteX3" fmla="*/ 0 w 694449"/>
              <a:gd name="connsiteY3" fmla="*/ 406093 h 412461"/>
              <a:gd name="connsiteX4" fmla="*/ 342873 w 694449"/>
              <a:gd name="connsiteY4" fmla="*/ 0 h 412461"/>
              <a:gd name="connsiteX0" fmla="*/ 342873 w 694449"/>
              <a:gd name="connsiteY0" fmla="*/ 0 h 412461"/>
              <a:gd name="connsiteX1" fmla="*/ 694449 w 694449"/>
              <a:gd name="connsiteY1" fmla="*/ 0 h 412461"/>
              <a:gd name="connsiteX2" fmla="*/ 361679 w 694449"/>
              <a:gd name="connsiteY2" fmla="*/ 412461 h 412461"/>
              <a:gd name="connsiteX3" fmla="*/ 0 w 694449"/>
              <a:gd name="connsiteY3" fmla="*/ 406093 h 412461"/>
              <a:gd name="connsiteX4" fmla="*/ 342873 w 694449"/>
              <a:gd name="connsiteY4" fmla="*/ 0 h 412461"/>
              <a:gd name="connsiteX0" fmla="*/ 378732 w 730308"/>
              <a:gd name="connsiteY0" fmla="*/ 0 h 418488"/>
              <a:gd name="connsiteX1" fmla="*/ 730308 w 730308"/>
              <a:gd name="connsiteY1" fmla="*/ 0 h 418488"/>
              <a:gd name="connsiteX2" fmla="*/ 397538 w 730308"/>
              <a:gd name="connsiteY2" fmla="*/ 412461 h 418488"/>
              <a:gd name="connsiteX3" fmla="*/ 0 w 730308"/>
              <a:gd name="connsiteY3" fmla="*/ 418488 h 418488"/>
              <a:gd name="connsiteX4" fmla="*/ 378732 w 730308"/>
              <a:gd name="connsiteY4" fmla="*/ 0 h 418488"/>
              <a:gd name="connsiteX0" fmla="*/ 378732 w 730308"/>
              <a:gd name="connsiteY0" fmla="*/ 0 h 418658"/>
              <a:gd name="connsiteX1" fmla="*/ 730308 w 730308"/>
              <a:gd name="connsiteY1" fmla="*/ 0 h 418658"/>
              <a:gd name="connsiteX2" fmla="*/ 385585 w 730308"/>
              <a:gd name="connsiteY2" fmla="*/ 418658 h 418658"/>
              <a:gd name="connsiteX3" fmla="*/ 0 w 730308"/>
              <a:gd name="connsiteY3" fmla="*/ 418488 h 418658"/>
              <a:gd name="connsiteX4" fmla="*/ 378732 w 730308"/>
              <a:gd name="connsiteY4" fmla="*/ 0 h 418658"/>
              <a:gd name="connsiteX0" fmla="*/ 384708 w 736284"/>
              <a:gd name="connsiteY0" fmla="*/ 0 h 418658"/>
              <a:gd name="connsiteX1" fmla="*/ 736284 w 736284"/>
              <a:gd name="connsiteY1" fmla="*/ 0 h 418658"/>
              <a:gd name="connsiteX2" fmla="*/ 391561 w 736284"/>
              <a:gd name="connsiteY2" fmla="*/ 418658 h 418658"/>
              <a:gd name="connsiteX3" fmla="*/ 0 w 736284"/>
              <a:gd name="connsiteY3" fmla="*/ 418488 h 418658"/>
              <a:gd name="connsiteX4" fmla="*/ 384708 w 736284"/>
              <a:gd name="connsiteY4" fmla="*/ 0 h 418658"/>
              <a:gd name="connsiteX0" fmla="*/ 396661 w 748237"/>
              <a:gd name="connsiteY0" fmla="*/ 0 h 418658"/>
              <a:gd name="connsiteX1" fmla="*/ 748237 w 748237"/>
              <a:gd name="connsiteY1" fmla="*/ 0 h 418658"/>
              <a:gd name="connsiteX2" fmla="*/ 403514 w 748237"/>
              <a:gd name="connsiteY2" fmla="*/ 418658 h 418658"/>
              <a:gd name="connsiteX3" fmla="*/ 0 w 748237"/>
              <a:gd name="connsiteY3" fmla="*/ 418488 h 418658"/>
              <a:gd name="connsiteX4" fmla="*/ 396661 w 748237"/>
              <a:gd name="connsiteY4" fmla="*/ 0 h 418658"/>
              <a:gd name="connsiteX0" fmla="*/ 396661 w 748237"/>
              <a:gd name="connsiteY0" fmla="*/ 0 h 418658"/>
              <a:gd name="connsiteX1" fmla="*/ 748237 w 748237"/>
              <a:gd name="connsiteY1" fmla="*/ 0 h 418658"/>
              <a:gd name="connsiteX2" fmla="*/ 403514 w 748237"/>
              <a:gd name="connsiteY2" fmla="*/ 418658 h 418658"/>
              <a:gd name="connsiteX3" fmla="*/ 0 w 748237"/>
              <a:gd name="connsiteY3" fmla="*/ 412291 h 418658"/>
              <a:gd name="connsiteX4" fmla="*/ 396661 w 748237"/>
              <a:gd name="connsiteY4" fmla="*/ 0 h 418658"/>
              <a:gd name="connsiteX0" fmla="*/ 396661 w 748237"/>
              <a:gd name="connsiteY0" fmla="*/ 0 h 412461"/>
              <a:gd name="connsiteX1" fmla="*/ 748237 w 748237"/>
              <a:gd name="connsiteY1" fmla="*/ 0 h 412461"/>
              <a:gd name="connsiteX2" fmla="*/ 361679 w 748237"/>
              <a:gd name="connsiteY2" fmla="*/ 412461 h 412461"/>
              <a:gd name="connsiteX3" fmla="*/ 0 w 748237"/>
              <a:gd name="connsiteY3" fmla="*/ 412291 h 412461"/>
              <a:gd name="connsiteX4" fmla="*/ 396661 w 748237"/>
              <a:gd name="connsiteY4" fmla="*/ 0 h 41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237" h="412461">
                <a:moveTo>
                  <a:pt x="396661" y="0"/>
                </a:moveTo>
                <a:lnTo>
                  <a:pt x="748237" y="0"/>
                </a:lnTo>
                <a:lnTo>
                  <a:pt x="361679" y="412461"/>
                </a:lnTo>
                <a:lnTo>
                  <a:pt x="0" y="412291"/>
                </a:lnTo>
                <a:lnTo>
                  <a:pt x="39666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177476"/>
            <a:ext cx="3199223" cy="723276"/>
          </a:xfrm>
          <a:prstGeom prst="rect">
            <a:avLst/>
          </a:prstGeom>
        </p:spPr>
      </p:pic>
      <p:cxnSp>
        <p:nvCxnSpPr>
          <p:cNvPr id="31" name="Conector angular 30"/>
          <p:cNvCxnSpPr/>
          <p:nvPr userDrawn="1"/>
        </p:nvCxnSpPr>
        <p:spPr>
          <a:xfrm flipV="1">
            <a:off x="8779041" y="5213601"/>
            <a:ext cx="3199223" cy="1507875"/>
          </a:xfrm>
          <a:prstGeom prst="bentConnector3">
            <a:avLst>
              <a:gd name="adj1" fmla="val 99642"/>
            </a:avLst>
          </a:prstGeom>
          <a:ln w="28575">
            <a:solidFill>
              <a:srgbClr val="E94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37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09600" y="374624"/>
            <a:ext cx="10972800" cy="5847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314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3FE0617-96A0-4CFF-B816-C7CA81672EE6}"/>
              </a:ext>
            </a:extLst>
          </p:cNvPr>
          <p:cNvSpPr/>
          <p:nvPr userDrawn="1"/>
        </p:nvSpPr>
        <p:spPr>
          <a:xfrm>
            <a:off x="0" y="170679"/>
            <a:ext cx="12192000" cy="674449"/>
          </a:xfrm>
          <a:prstGeom prst="rect">
            <a:avLst/>
          </a:prstGeom>
          <a:solidFill>
            <a:srgbClr val="293279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kumimoji="1" lang="es-EC" sz="1200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29382" y="170679"/>
            <a:ext cx="10825506" cy="584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la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936" y="994611"/>
            <a:ext cx="10801146" cy="4945081"/>
          </a:xfrm>
        </p:spPr>
        <p:txBody>
          <a:bodyPr anchor="t">
            <a:normAutofit/>
          </a:bodyPr>
          <a:lstStyle>
            <a:lvl1pPr algn="l"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22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91159"/>
            <a:ext cx="7464425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9664" y="1432433"/>
            <a:ext cx="5927090" cy="4729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ED4F-555D-0A4E-BDED-69E5F86CB890}" type="datetime1">
              <a:rPr lang="es-EC" smtClean="0"/>
              <a:t>9/3/2023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2.jpeg"/><Relationship Id="rId5" Type="http://schemas.openxmlformats.org/officeDocument/2006/relationships/image" Target="../media/image20.png"/><Relationship Id="rId10" Type="http://schemas.openxmlformats.org/officeDocument/2006/relationships/image" Target="../media/image31.jpeg"/><Relationship Id="rId4" Type="http://schemas.openxmlformats.org/officeDocument/2006/relationships/image" Target="../media/image19.png"/><Relationship Id="rId9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7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8.jpeg"/><Relationship Id="rId5" Type="http://schemas.openxmlformats.org/officeDocument/2006/relationships/image" Target="../media/image20.png"/><Relationship Id="rId10" Type="http://schemas.openxmlformats.org/officeDocument/2006/relationships/image" Target="../media/image37.jpeg"/><Relationship Id="rId4" Type="http://schemas.openxmlformats.org/officeDocument/2006/relationships/image" Target="../media/image19.png"/><Relationship Id="rId9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7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4.jpeg"/><Relationship Id="rId5" Type="http://schemas.openxmlformats.org/officeDocument/2006/relationships/image" Target="../media/image20.png"/><Relationship Id="rId10" Type="http://schemas.openxmlformats.org/officeDocument/2006/relationships/image" Target="../media/image43.jpeg"/><Relationship Id="rId4" Type="http://schemas.openxmlformats.org/officeDocument/2006/relationships/image" Target="../media/image19.png"/><Relationship Id="rId9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.png"/><Relationship Id="rId7" Type="http://schemas.openxmlformats.org/officeDocument/2006/relationships/image" Target="../media/image4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49.jpeg"/><Relationship Id="rId4" Type="http://schemas.openxmlformats.org/officeDocument/2006/relationships/image" Target="../media/image19.png"/><Relationship Id="rId9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54.jpeg"/><Relationship Id="rId5" Type="http://schemas.openxmlformats.org/officeDocument/2006/relationships/image" Target="../media/image20.png"/><Relationship Id="rId10" Type="http://schemas.openxmlformats.org/officeDocument/2006/relationships/image" Target="../media/image53.jpeg"/><Relationship Id="rId4" Type="http://schemas.openxmlformats.org/officeDocument/2006/relationships/image" Target="../media/image19.png"/><Relationship Id="rId9" Type="http://schemas.openxmlformats.org/officeDocument/2006/relationships/image" Target="../media/image52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7.pn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0.jpeg"/><Relationship Id="rId5" Type="http://schemas.openxmlformats.org/officeDocument/2006/relationships/image" Target="../media/image20.png"/><Relationship Id="rId10" Type="http://schemas.openxmlformats.org/officeDocument/2006/relationships/image" Target="../media/image59.jpg"/><Relationship Id="rId4" Type="http://schemas.openxmlformats.org/officeDocument/2006/relationships/image" Target="../media/image19.png"/><Relationship Id="rId9" Type="http://schemas.openxmlformats.org/officeDocument/2006/relationships/image" Target="../media/image58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7.pn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6.jpeg"/><Relationship Id="rId5" Type="http://schemas.openxmlformats.org/officeDocument/2006/relationships/image" Target="../media/image20.png"/><Relationship Id="rId10" Type="http://schemas.openxmlformats.org/officeDocument/2006/relationships/image" Target="../media/image65.jpeg"/><Relationship Id="rId4" Type="http://schemas.openxmlformats.org/officeDocument/2006/relationships/image" Target="../media/image19.png"/><Relationship Id="rId9" Type="http://schemas.openxmlformats.org/officeDocument/2006/relationships/image" Target="../media/image6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4344" y="3263010"/>
            <a:ext cx="83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6996" y="2193035"/>
              <a:ext cx="6265163" cy="2471928"/>
            </a:xfrm>
            <a:prstGeom prst="rect">
              <a:avLst/>
            </a:prstGeom>
          </p:spPr>
        </p:pic>
      </p:grp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E701E2-53BD-5E4A-90D5-45FD468FFF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1</a:t>
            </a:fld>
            <a:endParaRPr lang="es-EC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10076" y="1295400"/>
            <a:ext cx="10971848" cy="3461630"/>
          </a:xfrm>
        </p:spPr>
        <p:txBody>
          <a:bodyPr>
            <a:noAutofit/>
          </a:bodyPr>
          <a:lstStyle/>
          <a:p>
            <a:pPr algn="ctr"/>
            <a: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Y </a:t>
            </a:r>
            <a:b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CUMPLIMIENTO DE METAS POA,</a:t>
            </a:r>
            <a:b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CORRESPONDIENTE AL AÑO FISCAL 2022</a:t>
            </a:r>
            <a:b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altLang="ja-JP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Totales por Sectores</a:t>
            </a:r>
            <a:endParaRPr kumimoji="1" lang="ja-JP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775683-C979-EA42-57FD-455A47D08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6407817" y="1763664"/>
          <a:ext cx="5397592" cy="3655191"/>
        </p:xfrm>
        <a:graphic>
          <a:graphicData uri="http://schemas.openxmlformats.org/drawingml/2006/table">
            <a:tbl>
              <a:tblPr/>
              <a:tblGrid>
                <a:gridCol w="225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0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5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 del Sector: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9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AZ Quitumbe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8.131.927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7.796.159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9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AZ Calderón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6.578.008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6.194.398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9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AZ Eloy Alfaro (Sur)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7.575.380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7.109.149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de Coordinación Territorial y Participación Ciudadana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2.504.778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2.347.659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9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AZ Valle de Los Chillos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6.698.129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6.258.755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9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AZ Manuela Sáenz (Centro)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7.572.613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7.015.170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9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AZ Equinoccial (La Delicia)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7.562.348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6.728.533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9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AZ Eugenio Espejo (Norte)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9.471.636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8.424.317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9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UE Regula Tu Barrio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1.161.211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1.011.760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9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AZ Tumbaco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6.525.503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5.612.108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9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UE Turística La Mariscal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1.080.818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882.979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92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</a:t>
                      </a:r>
                    </a:p>
                  </a:txBody>
                  <a:tcPr marL="6259" marR="6259" marT="6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64.862.353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59.380.986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0F059861-2DBA-4121-959F-325E063416B7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 dirty="0">
              <a:solidFill>
                <a:schemeClr val="accent6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6FC792D-3AF2-4A74-858D-63237ECE55F5}"/>
              </a:ext>
            </a:extLst>
          </p:cNvPr>
          <p:cNvSpPr/>
          <p:nvPr/>
        </p:nvSpPr>
        <p:spPr>
          <a:xfrm>
            <a:off x="391684" y="628837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630160350"/>
              </p:ext>
            </p:extLst>
          </p:nvPr>
        </p:nvGraphicFramePr>
        <p:xfrm>
          <a:off x="143200" y="1056015"/>
          <a:ext cx="5952800" cy="478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90A0F9EB-92B5-439E-A62A-5B2EFE1FF078}"/>
              </a:ext>
            </a:extLst>
          </p:cNvPr>
          <p:cNvSpPr/>
          <p:nvPr/>
        </p:nvSpPr>
        <p:spPr>
          <a:xfrm>
            <a:off x="40822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Coordinación Territorial y Participación Ciudadana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E086A8-2236-4B8F-43D5-0F3D1285B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5B1EE3-D281-4E0F-C0FB-9EE3693661E8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275459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a 13"/>
          <p:cNvGraphicFramePr>
            <a:graphicFrameLocks noGrp="1"/>
          </p:cNvGraphicFramePr>
          <p:nvPr/>
        </p:nvGraphicFramePr>
        <p:xfrm>
          <a:off x="7353681" y="1432333"/>
          <a:ext cx="4408767" cy="3828204"/>
        </p:xfrm>
        <a:graphic>
          <a:graphicData uri="http://schemas.openxmlformats.org/drawingml/2006/table">
            <a:tbl>
              <a:tblPr/>
              <a:tblGrid>
                <a:gridCol w="301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4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</a:t>
                      </a: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1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Especial Turística La Mariscal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421052"/>
                  </a:ext>
                </a:extLst>
              </a:tr>
              <a:tr h="23941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 Manuela Sáenz (Centro)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1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 Valle de Los Chillos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1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 Eugenio Espejo (Norte)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1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 Quitumbe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1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 Calderón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485187"/>
                  </a:ext>
                </a:extLst>
              </a:tr>
              <a:tr h="23941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 Tumbaco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366165"/>
                  </a:ext>
                </a:extLst>
              </a:tr>
              <a:tr h="23941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 Eloy Alfaro (Sur)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58712"/>
                  </a:ext>
                </a:extLst>
              </a:tr>
              <a:tr h="23941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 Equinoccial (La Delicia)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94511"/>
                  </a:ext>
                </a:extLst>
              </a:tr>
              <a:tr h="23941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Especial Regula Tu Barrio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79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de Coordinación Territorial y Participación Ciudadana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384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 </a:t>
                      </a: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B01853EE-2FAA-4CDF-AE4F-4CDDC7595FA2}"/>
              </a:ext>
            </a:extLst>
          </p:cNvPr>
          <p:cNvSpPr/>
          <p:nvPr/>
        </p:nvSpPr>
        <p:spPr>
          <a:xfrm>
            <a:off x="409114" y="512320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6" name="Esquina doblada 17">
            <a:extLst>
              <a:ext uri="{FF2B5EF4-FFF2-40B4-BE49-F238E27FC236}">
                <a16:creationId xmlns:a16="http://schemas.microsoft.com/office/drawing/2014/main" id="{3EB8C5F7-4F99-46C1-870B-A99FF303CA5C}"/>
              </a:ext>
            </a:extLst>
          </p:cNvPr>
          <p:cNvSpPr/>
          <p:nvPr/>
        </p:nvSpPr>
        <p:spPr>
          <a:xfrm>
            <a:off x="468463" y="930379"/>
            <a:ext cx="6508460" cy="5011127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0637" tIns="20318" rIns="40637" bIns="203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pPr lvl="0"/>
            <a:endParaRPr lang="es-ES" sz="1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PARTICIPATIVOS: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267.812 personas beneficiadas con 488 obras de Infraestructuras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(adoquinados, asfaltados, mejoramiento de aceras, bordillos, casas comunales).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235.300 personas beneficiadas con 32 proyectos sociales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(Talleres de derechos humanos, prevención de violencia de género, escuelas deportivas, festivales infantiles de danza, etc.)</a:t>
            </a:r>
          </a:p>
          <a:p>
            <a:pPr marL="127013" indent="-127013">
              <a:buFont typeface="Arial" panose="020B0604020202020204" pitchFamily="34" charset="0"/>
              <a:buChar char="•"/>
            </a:pPr>
            <a:endParaRPr lang="es-EC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CASAS SOMOS QUITO DEL DISTRITO METROPOLITANO: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239.000  personas capacitadas en 12.000 talleres en las 49 Casas Somos Quito del DMQ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 talleres artísticos, ocupacionales, de idiomas, culturales, de emprendimiento, inclusivos y deportivos.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nuevas Casas Somos construidas y 1 habilitada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que se suman a las 49 existentes hasta el año pasado. </a:t>
            </a:r>
          </a:p>
          <a:p>
            <a:pPr marL="127013" indent="-127013">
              <a:buFont typeface="Arial" panose="020B0604020202020204" pitchFamily="34" charset="0"/>
              <a:buChar char="•"/>
            </a:pPr>
            <a:endParaRPr lang="es-EC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VOLUNTARIADO QUITO ACCIÓN: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1.400 jóvenes voluntarios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involucraron en la implementación de las Colonias Vacacionales del DMQ.	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2.000 representantes juveniles fortalecieron sus capacidades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través de foros y talleres en temas de liderazgo. 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espacios públicos recuperados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participación de 900 jóvenes, niños/as, adolescentes, dirigentes barriales, y artistas voluntarios. 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participantes en el concurso Pincelando Quito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la elaboración de murales de gran formato.</a:t>
            </a:r>
          </a:p>
          <a:p>
            <a:pPr marL="127013" indent="-127013">
              <a:buFont typeface="Arial" panose="020B0604020202020204" pitchFamily="34" charset="0"/>
              <a:buChar char="•"/>
            </a:pPr>
            <a:endParaRPr lang="es-EC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COLONIAS VACACIONALES: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12.000 niños y niñas beneficiados de actividades  lúdicas y recreativas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el objetivo de aportar a la erradicación del trabajo infantil en tiempos de vacaciones escolares en los ciclos costa y sierra.</a:t>
            </a:r>
            <a:endPara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DEA1E2-2EF7-F8B9-97AC-D5C30D92A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0DC2C8-B21C-7A59-E3E8-08CCB96E9FC3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355539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quina doblada 17">
            <a:extLst>
              <a:ext uri="{FF2B5EF4-FFF2-40B4-BE49-F238E27FC236}">
                <a16:creationId xmlns:a16="http://schemas.microsoft.com/office/drawing/2014/main" id="{3EB8C5F7-4F99-46C1-870B-A99FF303CA5C}"/>
              </a:ext>
            </a:extLst>
          </p:cNvPr>
          <p:cNvSpPr/>
          <p:nvPr/>
        </p:nvSpPr>
        <p:spPr>
          <a:xfrm>
            <a:off x="529524" y="657639"/>
            <a:ext cx="7380527" cy="5168900"/>
          </a:xfrm>
          <a:prstGeom prst="foldedCorner">
            <a:avLst>
              <a:gd name="adj" fmla="val 4435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0637" tIns="20318" rIns="40637" bIns="203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pPr lvl="0"/>
            <a:endParaRPr lang="es-ES" sz="1333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es-EC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PARTICIPACIÓN CIUDADANA: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41.464 personas fueron formadas 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temas de Participación Ciudadana y Control Social.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678 Asambleas Barriales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realizadas en todo el DMQ,  para la socialización del presupuesto participativo y formación de lideres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42.334  personas participaron en asambleas, audiencias ciudadanas, y cabildos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Escuela Gestores comunitarios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 la participación de 42 lideres.</a:t>
            </a:r>
          </a:p>
          <a:p>
            <a:pPr marL="127013" indent="-127013">
              <a:buFont typeface="Arial" panose="020B0604020202020204" pitchFamily="34" charset="0"/>
              <a:buChar char="•"/>
            </a:pPr>
            <a:endParaRPr lang="es-EC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INFRAESTRUCTURA COMUNITARIA: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96.093 personas beneficiadas con 47 Obras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apertura de calles, construcción de muros, graderíos, escalinatas, mejoramiento de parques.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99.275 personas beneficiadas con 12,22 kilómetros intervenidos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acceso a barrios.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130 hectáreas de áreas verdes con mantenimiento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todo el DMQ, siendo atendidos los parques menores a 300m2 y barriales.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Regularización  mantenimiento y uso de Ligas  Barriales.</a:t>
            </a:r>
          </a:p>
          <a:p>
            <a:pPr marL="127013" indent="-127013">
              <a:buFont typeface="Arial" panose="020B0604020202020204" pitchFamily="34" charset="0"/>
              <a:buChar char="•"/>
            </a:pPr>
            <a:endParaRPr lang="es-EC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PARROQUIAS RURALES Y COMUNAS DEL DMQ</a:t>
            </a:r>
            <a:r>
              <a:rPr lang="es-EC" sz="13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50.000 personas de las 33 parroquias rurales beneficiadas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través de la asignación de $1’330.000.00 a los GADS Parroquiales Rurales.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líderes y lideresas de parroquias rurales y de comunas beneficiadas con capacitaciones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gestión en los territorios rurales y comunales del DMQ .</a:t>
            </a:r>
          </a:p>
          <a:p>
            <a:pPr marL="127013" indent="-127013">
              <a:buFont typeface="Arial" panose="020B0604020202020204" pitchFamily="34" charset="0"/>
              <a:buChar char="•"/>
            </a:pPr>
            <a:endParaRPr lang="es-EC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13" indent="-127013">
              <a:buFont typeface="Arial" panose="020B0604020202020204" pitchFamily="34" charset="0"/>
              <a:buChar char="•"/>
            </a:pPr>
            <a:r>
              <a:rPr lang="es-EC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MEGAMINGAS: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s-EC" sz="1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Megamingas</a:t>
            </a: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s-EC" sz="1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rasanteo</a:t>
            </a: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compactación de vías, conformación y perfilado de cunetas, corte de césped y oda de vegetación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beneficiando a 20.090 personas  con la colaboración de EPMMOP, EPMAPS, EMASEO. </a:t>
            </a:r>
            <a:endPara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C485F12-6224-4F72-9579-B32A30B93E82}"/>
              </a:ext>
            </a:extLst>
          </p:cNvPr>
          <p:cNvSpPr/>
          <p:nvPr/>
        </p:nvSpPr>
        <p:spPr>
          <a:xfrm>
            <a:off x="8153929" y="1207640"/>
            <a:ext cx="3676639" cy="41144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867" b="1" i="1" dirty="0">
                <a:solidFill>
                  <a:srgbClr val="29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463.180 personas beneficiadas </a:t>
            </a:r>
          </a:p>
          <a:p>
            <a:pPr algn="ctr"/>
            <a:r>
              <a:rPr lang="es-EC" sz="1600" i="1" dirty="0">
                <a:solidFill>
                  <a:srgbClr val="29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entrega </a:t>
            </a:r>
          </a:p>
          <a:p>
            <a:pPr algn="ctr"/>
            <a:r>
              <a:rPr lang="es-EC" sz="1600" i="1" dirty="0">
                <a:solidFill>
                  <a:srgbClr val="29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517 Obras de Presupuesto Participativo e  Infraestructura Comunitaria </a:t>
            </a:r>
          </a:p>
          <a:p>
            <a:pPr algn="ctr"/>
            <a:endParaRPr lang="es-EC" sz="1867" i="1" dirty="0">
              <a:solidFill>
                <a:srgbClr val="2932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1867" b="1" i="1" dirty="0">
                <a:solidFill>
                  <a:srgbClr val="29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 Casas Somos operativas</a:t>
            </a:r>
            <a:r>
              <a:rPr lang="es-EC" sz="1867" i="1" dirty="0">
                <a:solidFill>
                  <a:srgbClr val="29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s-EC" sz="1600" i="1" dirty="0">
                <a:solidFill>
                  <a:srgbClr val="29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disposición de los habitantes de los barrios del DMQ</a:t>
            </a:r>
            <a:r>
              <a:rPr lang="es-EC" sz="1600" b="1" i="1" dirty="0">
                <a:solidFill>
                  <a:srgbClr val="29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es-EC" sz="1867" b="1" i="1" dirty="0">
              <a:solidFill>
                <a:srgbClr val="2932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1867" b="1" i="1" dirty="0">
                <a:solidFill>
                  <a:srgbClr val="29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Reconocimiento internacional en el Concurso Prácticas Locales, Reconocimientos Globales, </a:t>
            </a:r>
          </a:p>
          <a:p>
            <a:pPr algn="ctr"/>
            <a:r>
              <a:rPr lang="es-EC" sz="1600" i="1" dirty="0">
                <a:solidFill>
                  <a:srgbClr val="29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categoría Gobernanza Inclusiva, organizado por ONU Hábitat.</a:t>
            </a:r>
          </a:p>
          <a:p>
            <a:pPr algn="ctr"/>
            <a:endParaRPr lang="es-EC" sz="1867" b="1" i="1" dirty="0">
              <a:solidFill>
                <a:srgbClr val="2932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B79E91-08CB-5E26-1BCE-ECA06970F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BFF6A54-79BA-362B-D1D8-41D0C5431464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2543652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794119"/>
              </p:ext>
            </p:extLst>
          </p:nvPr>
        </p:nvGraphicFramePr>
        <p:xfrm>
          <a:off x="2026479" y="3962400"/>
          <a:ext cx="8205429" cy="1962244"/>
        </p:xfrm>
        <a:graphic>
          <a:graphicData uri="http://schemas.openxmlformats.org/drawingml/2006/table">
            <a:tbl>
              <a:tblPr/>
              <a:tblGrid>
                <a:gridCol w="2689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9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7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 del Sector: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9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Fundación Museos de la Ciudad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5.079.231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4.929.131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89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Fundación Teatro Nacional Sucre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4.228.447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3.830.909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Secretaría de Cultura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15.645.942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11.653.283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24.953.619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20.413.322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2026479" y="1152906"/>
          <a:ext cx="8438850" cy="260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DF83DC9D-229B-4216-9AB9-076C7B5AEA0A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 dirty="0">
              <a:solidFill>
                <a:schemeClr val="accent6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269644A-4123-4809-9600-8356C0FEDF7C}"/>
              </a:ext>
            </a:extLst>
          </p:cNvPr>
          <p:cNvSpPr/>
          <p:nvPr/>
        </p:nvSpPr>
        <p:spPr>
          <a:xfrm>
            <a:off x="249014" y="628837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6CB7BEF-DD3A-4D8E-9499-E085E1E8AEEC}"/>
              </a:ext>
            </a:extLst>
          </p:cNvPr>
          <p:cNvSpPr/>
          <p:nvPr/>
        </p:nvSpPr>
        <p:spPr>
          <a:xfrm>
            <a:off x="26555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Cultura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BABCBE-9576-F1C5-9A2A-B34823192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A993C5D-D74B-9AE7-90AB-38D8D34B1282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284031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8658903" y="1663519"/>
          <a:ext cx="3241126" cy="2129920"/>
        </p:xfrm>
        <a:graphic>
          <a:graphicData uri="http://schemas.openxmlformats.org/drawingml/2006/table">
            <a:tbl>
              <a:tblPr/>
              <a:tblGrid>
                <a:gridCol w="2209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3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9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Museos de la Ciudad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9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Teatro Nacional Sucre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9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Cultura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55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82CB08E8-67E7-4C45-931E-845C9C61E7A8}"/>
              </a:ext>
            </a:extLst>
          </p:cNvPr>
          <p:cNvSpPr/>
          <p:nvPr/>
        </p:nvSpPr>
        <p:spPr>
          <a:xfrm>
            <a:off x="291971" y="445387"/>
            <a:ext cx="11441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6" name="5 Esquina doblada">
            <a:extLst>
              <a:ext uri="{FF2B5EF4-FFF2-40B4-BE49-F238E27FC236}">
                <a16:creationId xmlns:a16="http://schemas.microsoft.com/office/drawing/2014/main" id="{E19A8091-5751-463F-978B-8AFBD6A84761}"/>
              </a:ext>
            </a:extLst>
          </p:cNvPr>
          <p:cNvSpPr/>
          <p:nvPr/>
        </p:nvSpPr>
        <p:spPr>
          <a:xfrm>
            <a:off x="291971" y="781483"/>
            <a:ext cx="8242429" cy="5009718"/>
          </a:xfrm>
          <a:prstGeom prst="foldedCorner">
            <a:avLst>
              <a:gd name="adj" fmla="val 4988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endParaRPr lang="es-EC" sz="800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6167" lvl="1"/>
            <a:r>
              <a:rPr lang="es-EC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BENEFICIARIOS DE PROGRAMACIÓN ARTISTICA CULTURAL:</a:t>
            </a:r>
          </a:p>
          <a:p>
            <a:pPr marL="394778" lvl="1" indent="-228611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175.241 personas que acceden a la programación artística cultural de la Fundación Teatro Nacional Sucre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sus espacios y a través de nuestras plataformas.</a:t>
            </a:r>
          </a:p>
          <a:p>
            <a:pPr marL="394778" lvl="1" indent="-228611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1.244.701 asistentes presenciales o virtuales, a las actividades culturales, educativas y de mediación comunitaria realizadas por la Fundación Museos de la Ciudad</a:t>
            </a:r>
          </a:p>
          <a:p>
            <a:pPr marL="394778" lvl="1" indent="-228611">
              <a:buFont typeface="Wingdings" panose="05000000000000000000" pitchFamily="2" charset="2"/>
              <a:buChar char="Ø"/>
            </a:pPr>
            <a: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150.000 beneficiarios de una programación cultural, gastronómica y turística por fiestas de Quito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94778" lvl="1" indent="-228611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436.268 personas beneficiadas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través de 1.340  Actividades artístico culturales por fiestas de fin de año (Eventos de Danza, Artes escénicas, Arte callejero, Teatro físico, Circo contemporáneo, Concierto familiar de música tradicional y autóctona).</a:t>
            </a:r>
          </a:p>
          <a:p>
            <a:pPr marL="394778" lvl="1" indent="-228611">
              <a:buFont typeface="Wingdings" panose="05000000000000000000" pitchFamily="2" charset="2"/>
              <a:buChar char="Ø"/>
            </a:pPr>
            <a: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48.000 personas beneficiadas 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través de 200 actividades artístico culturales por la Celebración del año bicentenario.</a:t>
            </a:r>
          </a:p>
          <a:p>
            <a:pPr marL="394778" lvl="1" indent="-228611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108. 000 beneficiarios de actividades artístico culturales en el Parque Cumandá</a:t>
            </a:r>
          </a:p>
          <a:p>
            <a:pPr marL="394778" lvl="1" indent="-228611"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5.600 trabajadores culturales involucrados en los eventos. </a:t>
            </a:r>
          </a:p>
          <a:p>
            <a:pPr marL="166167" lvl="1"/>
            <a:endParaRPr lang="es-ES"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6167" lvl="1"/>
            <a:r>
              <a:rPr lang="es-EC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EVENTOS Y PRESENTACIONES ARTÍSTICOS CULTURALES:</a:t>
            </a:r>
          </a:p>
          <a:p>
            <a:pPr marL="394778" lvl="1" indent="-228611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conjunto de La Fundación Museos de la Ciudad y la Fundación Teatro Nacional Sucre, “Música en los museos”,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activaciones musicales a cargo de los elencos del Centro Cultural Mama Cuchara, durante los recorridos de los museos.</a:t>
            </a:r>
          </a:p>
          <a:p>
            <a:pPr marL="394778" lvl="1" indent="-228611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372 presentaciones artísticas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busca de una vida digna, sana, productiva, dando acceso a la cultura con espacios adecuados para la recreación.</a:t>
            </a:r>
          </a:p>
          <a:p>
            <a:pPr marL="394778" lvl="1" indent="-228611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Realización de la Campaña #</a:t>
            </a:r>
            <a:r>
              <a:rPr lang="es-EC" sz="1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MuseosSolidarios</a:t>
            </a: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través de las redes sociales de los espacios, para dar a conocer la oferta de los espacios.</a:t>
            </a:r>
          </a:p>
          <a:p>
            <a:pPr marL="394778" lvl="1" indent="-228611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Campaña Los Museos Contamos Contigo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el objetivo de transmitir el valor que tienen los museos para la sociedad</a:t>
            </a:r>
          </a:p>
          <a:p>
            <a:pPr marL="394778" lvl="1" indent="-228611">
              <a:buFont typeface="Wingdings" panose="05000000000000000000" pitchFamily="2" charset="2"/>
              <a:buChar char="Ø"/>
            </a:pPr>
            <a: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176 eventos varios realizados por fiestas de Quito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94778" lvl="1" indent="-228611">
              <a:buFont typeface="Wingdings" panose="05000000000000000000" pitchFamily="2" charset="2"/>
              <a:buChar char="Ø"/>
            </a:pP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Feria intercultural del libro (FILQ).</a:t>
            </a:r>
          </a:p>
          <a:p>
            <a:pPr marL="394778" lvl="1" indent="-228611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 solidario “RECOLECTÓN: PON FIN AL DESPERDICIO DE ALIMENTOS”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empresas privadas e instituciones educativas y medios de comunicación que permitió recolectar 673 kilos de alimento para personas pertenecientes a grupos en estado de vulnerabilidad.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6C8164E-73C4-4596-AC68-81449474B056}"/>
              </a:ext>
            </a:extLst>
          </p:cNvPr>
          <p:cNvSpPr/>
          <p:nvPr/>
        </p:nvSpPr>
        <p:spPr>
          <a:xfrm>
            <a:off x="8658903" y="4038583"/>
            <a:ext cx="324112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68795" lvl="1" algn="ctr"/>
            <a:r>
              <a:rPr lang="es-EC" sz="1200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765.582 personas beneficiadas </a:t>
            </a:r>
          </a:p>
          <a:p>
            <a:pPr marL="68795" lvl="1" algn="ctr"/>
            <a:r>
              <a:rPr lang="es-EC" sz="1600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el Plan de Reactivación Cultural</a:t>
            </a:r>
            <a:endParaRPr lang="es-EC" sz="1867" i="1" dirty="0">
              <a:solidFill>
                <a:srgbClr val="2037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0874511-BB23-6422-80BD-8D439BFEE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BF52550-1CDD-A36A-5C32-5AA290BF8B15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2989352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38992"/>
              </p:ext>
            </p:extLst>
          </p:nvPr>
        </p:nvGraphicFramePr>
        <p:xfrm>
          <a:off x="1645947" y="3796221"/>
          <a:ext cx="8900105" cy="2094751"/>
        </p:xfrm>
        <a:graphic>
          <a:graphicData uri="http://schemas.openxmlformats.org/drawingml/2006/table">
            <a:tbl>
              <a:tblPr/>
              <a:tblGrid>
                <a:gridCol w="398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3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70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 del Sector: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4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EPM Rastro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7.012.850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6.162.884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94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EPM Gestión de Destino Turístico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5.456.936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4.751.711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94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Secretaría de Desarrollo Productivo y Competitividad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1.276.034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1.060.432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94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EPMSA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10.287.759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8.159.245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4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CONQUITO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6.167.619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3.655.125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es-EC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30.201.197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es-EC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23.789.397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es-EC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52765"/>
              </p:ext>
            </p:extLst>
          </p:nvPr>
        </p:nvGraphicFramePr>
        <p:xfrm>
          <a:off x="1377949" y="1287511"/>
          <a:ext cx="9436100" cy="244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E924482E-BF94-4184-9234-94D28230E721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 dirty="0">
              <a:solidFill>
                <a:schemeClr val="accent6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997402B-AE79-4784-9C02-5D613D64B29C}"/>
              </a:ext>
            </a:extLst>
          </p:cNvPr>
          <p:cNvSpPr/>
          <p:nvPr/>
        </p:nvSpPr>
        <p:spPr>
          <a:xfrm>
            <a:off x="249014" y="628837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CDA1148-1533-446C-86EA-81FBCA3FBAEA}"/>
              </a:ext>
            </a:extLst>
          </p:cNvPr>
          <p:cNvSpPr/>
          <p:nvPr/>
        </p:nvSpPr>
        <p:spPr>
          <a:xfrm>
            <a:off x="26555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Desarrollo Productivo y Competitividad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433A96-BB6E-E367-8232-BF1A917BB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133A437-D400-0FD1-5246-BF62601523D2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2175925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quina doblada 15"/>
          <p:cNvSpPr/>
          <p:nvPr/>
        </p:nvSpPr>
        <p:spPr>
          <a:xfrm>
            <a:off x="341614" y="457200"/>
            <a:ext cx="7809111" cy="5410200"/>
          </a:xfrm>
          <a:prstGeom prst="foldedCorner">
            <a:avLst>
              <a:gd name="adj" fmla="val 4421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 sz="1333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r>
              <a:rPr lang="es-419" sz="1333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turística: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8.905 inspecciones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establecimientos turísticos en el DMQ.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5.661 personas capacitadas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temas relacionados al sector turístico.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Intercambios de experiencias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las Comunas Llano Grande, Valle de Los Chillos, Tumbaco, ruta escondida, y encuentro con las 33 parroquias en coordinación con la CONAGOPARE.</a:t>
            </a:r>
          </a:p>
          <a:p>
            <a:r>
              <a:rPr lang="es-419" sz="1333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de faenamiento: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Repotenciación de la infraestructura física de la planta productiva de faenamiento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Intensificación de operativos de control en el DMQ con el objetivo de evitar la comercialización y consumo de productos cárnicos de origen clandestino.</a:t>
            </a:r>
          </a:p>
          <a:p>
            <a:pPr indent="-315670"/>
            <a:r>
              <a:rPr lang="es-419" sz="1333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aeroportuaria: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4.341.130 pasajeros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 que es un incremento del 84% de pasajeros con relación al 2021.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2.016 vuelos nacionales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 que es un incremento del 49% con relación al 2021; y </a:t>
            </a: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1.256 vuelos internacionales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 que es un incremento del 30% con relación al 2021.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Galardón a EPMSA con la “Distinción Ambiental” como institución pública, por sus buenas prácticas ambientales.</a:t>
            </a:r>
          </a:p>
          <a:p>
            <a:pPr indent="-315670"/>
            <a:r>
              <a:rPr lang="es-419" sz="1333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Apoyo al desarrollo productivo: 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emprendedores y microempresarios del DMQ beneficiarios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kits de herramientas digitales para mejorar sus negocios.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330 emprendedores y microempresarios capacitados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través del aula virtual de educación financiera. Emisión de la Política de  Bioeconomía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564 beneficiarios, fortalecidos con asistencia técnica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acompañamiento para la vinculación comercial con 2 empresas agroindustriales ancla del DMQ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para reactivación económica post desastre.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2.218 actores canalizados a financiamiento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vinculados a mercado privado y público, $203.418,47 de monto total financiado por fondos concursables del programa FIAS-REM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Reconocimiento a 18 productores cafetaleros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subasta de la taza de la excelencia que alcanzó $105,10 por libra y reconoció a los mejores cafés de especialidad de Ecuador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Fortalecimiento de capacidades de 500 pequeños productores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zonas rurales, a través de estrategias de encadenamiento productivo  </a:t>
            </a:r>
          </a:p>
          <a:p>
            <a:pPr marL="419118" lvl="1" indent="-190510">
              <a:buFont typeface="Wingdings" panose="05000000000000000000" pitchFamily="2" charset="2"/>
              <a:buChar char="Ø"/>
            </a:pPr>
            <a:endParaRPr lang="es-EC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0276"/>
              </p:ext>
            </p:extLst>
          </p:nvPr>
        </p:nvGraphicFramePr>
        <p:xfrm>
          <a:off x="8458199" y="1006930"/>
          <a:ext cx="3389513" cy="2259063"/>
        </p:xfrm>
        <a:graphic>
          <a:graphicData uri="http://schemas.openxmlformats.org/drawingml/2006/table">
            <a:tbl>
              <a:tblPr/>
              <a:tblGrid>
                <a:gridCol w="2430919">
                  <a:extLst>
                    <a:ext uri="{9D8B030D-6E8A-4147-A177-3AD203B41FA5}">
                      <a16:colId xmlns:a16="http://schemas.microsoft.com/office/drawing/2014/main" val="906944777"/>
                    </a:ext>
                  </a:extLst>
                </a:gridCol>
                <a:gridCol w="958594">
                  <a:extLst>
                    <a:ext uri="{9D8B030D-6E8A-4147-A177-3AD203B41FA5}">
                      <a16:colId xmlns:a16="http://schemas.microsoft.com/office/drawing/2014/main" val="2331183292"/>
                    </a:ext>
                  </a:extLst>
                </a:gridCol>
              </a:tblGrid>
              <a:tr h="3899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982281"/>
                  </a:ext>
                </a:extLst>
              </a:tr>
              <a:tr h="28276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Gestión de Destino Turístico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36052"/>
                  </a:ext>
                </a:extLst>
              </a:tr>
              <a:tr h="28276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Rastro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654155"/>
                  </a:ext>
                </a:extLst>
              </a:tr>
              <a:tr h="28276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CONQUITO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270319"/>
                  </a:ext>
                </a:extLst>
              </a:tr>
              <a:tr h="28276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EPMSA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772773"/>
                  </a:ext>
                </a:extLst>
              </a:tr>
              <a:tr h="39302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Productivo y Competitividad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99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344267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42A8EA0E-DF67-4C35-973A-6C4DA0BBD8D5}"/>
              </a:ext>
            </a:extLst>
          </p:cNvPr>
          <p:cNvSpPr/>
          <p:nvPr/>
        </p:nvSpPr>
        <p:spPr>
          <a:xfrm>
            <a:off x="341614" y="153744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B419690-AC89-4DE2-86B0-EF7889081AA1}"/>
              </a:ext>
            </a:extLst>
          </p:cNvPr>
          <p:cNvSpPr/>
          <p:nvPr/>
        </p:nvSpPr>
        <p:spPr>
          <a:xfrm>
            <a:off x="8458200" y="3494290"/>
            <a:ext cx="3389513" cy="19391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419118" lvl="1" indent="-190510" algn="ctr">
              <a:buFont typeface="Wingdings" panose="05000000000000000000" pitchFamily="2" charset="2"/>
              <a:buChar char="Ø"/>
            </a:pPr>
            <a:endParaRPr lang="es-EC" sz="1867" b="1" i="1" dirty="0">
              <a:solidFill>
                <a:srgbClr val="2037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8" lvl="1" algn="ctr"/>
            <a:r>
              <a:rPr lang="es-EC" sz="1867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de Competitividad 2022, </a:t>
            </a:r>
          </a:p>
          <a:p>
            <a:pPr marL="228608" lvl="1" algn="ctr"/>
            <a:r>
              <a:rPr lang="es-EC" sz="1600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documento que contiene el diagnóstico de Quito en términos de competitividad, lineamientos de política pública</a:t>
            </a:r>
            <a:endParaRPr lang="es-419" sz="1600" i="1" dirty="0">
              <a:solidFill>
                <a:srgbClr val="2037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16494B2-2281-EB52-7E34-EEA578F1B7DA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9263E5-5D85-C8B3-BAF0-5E7B5DEC9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74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6579130" y="1609621"/>
          <a:ext cx="5232848" cy="3749779"/>
        </p:xfrm>
        <a:graphic>
          <a:graphicData uri="http://schemas.openxmlformats.org/drawingml/2006/table">
            <a:tbl>
              <a:tblPr/>
              <a:tblGrid>
                <a:gridCol w="197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8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 del Sector: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Concejo Metropolitano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5.614.492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5.174.307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6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Alcaldía Metropolitana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4.050.423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3.564.475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20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Quito Honesto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1.677.849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1.405.626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Instituto Metropolitano de Planificación Urbana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828.502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641.711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Dirección Metropolitana de Relaciones Internacionales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397.687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290.861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54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Procuraduría Metropolitana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1.052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6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12.572.953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11.078.032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298262115"/>
              </p:ext>
            </p:extLst>
          </p:nvPr>
        </p:nvGraphicFramePr>
        <p:xfrm>
          <a:off x="422442" y="1609621"/>
          <a:ext cx="5635458" cy="414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9CAEE69-762C-4122-9D9B-AFC93AB118F3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 dirty="0">
              <a:solidFill>
                <a:schemeClr val="accent6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DC5BBE7-F01F-49B3-B329-9A0E5F228A41}"/>
              </a:ext>
            </a:extLst>
          </p:cNvPr>
          <p:cNvSpPr/>
          <p:nvPr/>
        </p:nvSpPr>
        <p:spPr>
          <a:xfrm>
            <a:off x="354453" y="629646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44E66A5-53D7-4B51-9E61-18D9D94D3638}"/>
              </a:ext>
            </a:extLst>
          </p:cNvPr>
          <p:cNvSpPr/>
          <p:nvPr/>
        </p:nvSpPr>
        <p:spPr>
          <a:xfrm>
            <a:off x="35445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Coordinación de Alcaldía y Secretaría General del Concejo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606DCE-768C-0355-02C3-CDF31EEA2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513C0A1-B782-0A6C-E16C-D66CEF9FEF47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3583106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quina doblada 17"/>
          <p:cNvSpPr/>
          <p:nvPr/>
        </p:nvSpPr>
        <p:spPr>
          <a:xfrm>
            <a:off x="560264" y="1220139"/>
            <a:ext cx="6044265" cy="4593636"/>
          </a:xfrm>
          <a:prstGeom prst="foldedCorner">
            <a:avLst>
              <a:gd name="adj" fmla="val 5839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pPr>
              <a:spcAft>
                <a:spcPts val="400"/>
              </a:spcAft>
            </a:pPr>
            <a:endParaRPr lang="es-ES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8318" indent="-19051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419" sz="1333" b="1" dirty="0">
                <a:solidFill>
                  <a:schemeClr val="tx1"/>
                </a:solidFill>
                <a:latin typeface="Calibri" panose="020F0502020204030204" pitchFamily="34" charset="0"/>
              </a:rPr>
              <a:t>Atención prioritaria a solicitudes de acreditación a silla vacía.</a:t>
            </a:r>
          </a:p>
          <a:p>
            <a:pPr marL="368318" indent="-19051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</a:rPr>
              <a:t>Difusión oportuna de ordenanzas y resoluciones del Concejo Metropolitano, lo que fomenta la participación ciudadana.</a:t>
            </a:r>
          </a:p>
          <a:p>
            <a:pPr marL="368318" indent="-19051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</a:rPr>
              <a:t>Proyecto normativo junto con estudiantes de las Unidades Educativas Municipales del Distrito Metropolitano de Quito.</a:t>
            </a:r>
          </a:p>
          <a:p>
            <a:pPr marL="368318" indent="-19051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419" sz="1333" b="1" dirty="0">
                <a:solidFill>
                  <a:schemeClr val="tx1"/>
                </a:solidFill>
                <a:latin typeface="Calibri" panose="020F0502020204030204" pitchFamily="34" charset="0"/>
              </a:rPr>
              <a:t>Fortalecimiento de 9 redes internacionales de ciudades</a:t>
            </a: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</a:rPr>
              <a:t>, de las que forma parte el MDMQ, mejorando el protagonismo de Quito.</a:t>
            </a:r>
          </a:p>
          <a:p>
            <a:pPr marL="368318" indent="-19051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419" sz="1333" b="1" dirty="0">
                <a:solidFill>
                  <a:schemeClr val="tx1"/>
                </a:solidFill>
                <a:latin typeface="Calibri" panose="020F0502020204030204" pitchFamily="34" charset="0"/>
              </a:rPr>
              <a:t>163 Coordinaciones con Cancillería, Representaciones Diplomáticas acreditadas</a:t>
            </a: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</a:rPr>
              <a:t> en el Ecuador y Organismos Internacionales, respecto la promoción y desarrollo de visitas guiadas al centro histórico. </a:t>
            </a:r>
          </a:p>
          <a:p>
            <a:pPr marL="368318" indent="-19051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</a:rPr>
              <a:t>Liderazgo en el  proceso colaborativo  interinstitucional  para  la elaboración de  los  estudios, diseños arquitectónicos, ingenierías y presupuestos, referente a las 14 paradas de buses y 2 estaciones labrador y Carcelén.</a:t>
            </a:r>
          </a:p>
          <a:p>
            <a:pPr marL="368318" indent="-19051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</a:rPr>
              <a:t>Memorias del I Congreso Internacional Anticorrupción </a:t>
            </a:r>
            <a:r>
              <a:rPr lang="es-419" sz="1333" i="1" dirty="0">
                <a:solidFill>
                  <a:schemeClr val="tx1"/>
                </a:solidFill>
                <a:latin typeface="Calibri" panose="020F0502020204030204" pitchFamily="34" charset="0"/>
              </a:rPr>
              <a:t>“Quito Luz de América”</a:t>
            </a: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</a:rPr>
              <a:t> publicados y distribuidos en las principales bibliotecas del país.</a:t>
            </a:r>
          </a:p>
          <a:p>
            <a:pPr marL="368318" indent="-19051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</a:rPr>
              <a:t>Proceso de </a:t>
            </a:r>
            <a:r>
              <a:rPr lang="es-419" sz="1333" b="1" dirty="0">
                <a:solidFill>
                  <a:schemeClr val="tx1"/>
                </a:solidFill>
                <a:latin typeface="Calibri" panose="020F0502020204030204" pitchFamily="34" charset="0"/>
              </a:rPr>
              <a:t>Implementación del Sistema de Gestión Antisoborno Norma ISO-37001, </a:t>
            </a: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</a:rPr>
              <a:t>por parte de Quito Honesto.</a:t>
            </a:r>
            <a:endParaRPr lang="es-419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/>
        </p:nvGraphicFramePr>
        <p:xfrm>
          <a:off x="7404873" y="1917959"/>
          <a:ext cx="3755552" cy="3197998"/>
        </p:xfrm>
        <a:graphic>
          <a:graphicData uri="http://schemas.openxmlformats.org/drawingml/2006/table">
            <a:tbl>
              <a:tblPr/>
              <a:tblGrid>
                <a:gridCol w="2600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8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Quito Honesto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4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Metropolitana de Relaciones Internacionales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4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Metropolitano de Planificación Urbana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Metropolitana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Concejo Metropolitano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Metropolitana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091190"/>
                  </a:ext>
                </a:extLst>
              </a:tr>
              <a:tr h="4668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 </a:t>
                      </a: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F587FC97-712F-423C-8D35-195E6C71E742}"/>
              </a:ext>
            </a:extLst>
          </p:cNvPr>
          <p:cNvSpPr/>
          <p:nvPr/>
        </p:nvSpPr>
        <p:spPr>
          <a:xfrm>
            <a:off x="560264" y="785946"/>
            <a:ext cx="11397302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B418D99-3C70-4740-9702-26D8916037C1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664F2D-9549-F823-82BA-FDCE367E8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7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332E15B-85F7-4D67-B281-3AE9BC8EBFC5}"/>
              </a:ext>
            </a:extLst>
          </p:cNvPr>
          <p:cNvSpPr txBox="1">
            <a:spLocks/>
          </p:cNvSpPr>
          <p:nvPr/>
        </p:nvSpPr>
        <p:spPr>
          <a:xfrm>
            <a:off x="512918" y="1869238"/>
            <a:ext cx="11166164" cy="3119525"/>
          </a:xfrm>
          <a:prstGeom prst="rect">
            <a:avLst/>
          </a:prstGeom>
        </p:spPr>
        <p:txBody>
          <a:bodyPr vert="horz" wrap="square" lIns="163275" tIns="81638" rIns="163275" bIns="81638" rtlCol="0" anchor="ctr">
            <a:sp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C" sz="48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INFORME CONFORME EL </a:t>
            </a:r>
            <a:br>
              <a:rPr lang="es-EC" sz="48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48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ART. 266 DEL COOTAD </a:t>
            </a:r>
          </a:p>
          <a:p>
            <a:pPr algn="ctr"/>
            <a:r>
              <a:rPr lang="es-EC" sz="48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PARA LA ASAMBLEA DEL DISTRITO METROPOLITANO DE QUITO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71662D7-1B5F-BB43-9716-B894616E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AD1B-CB85-47FC-BD1E-AA4BC88CEA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78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6096000" y="2030359"/>
          <a:ext cx="5635458" cy="3128477"/>
        </p:xfrm>
        <a:graphic>
          <a:graphicData uri="http://schemas.openxmlformats.org/drawingml/2006/table">
            <a:tbl>
              <a:tblPr/>
              <a:tblGrid>
                <a:gridCol w="2248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74508795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3729">
                  <a:extLst>
                    <a:ext uri="{9D8B030D-6E8A-4147-A177-3AD203B41FA5}">
                      <a16:colId xmlns:a16="http://schemas.microsoft.com/office/drawing/2014/main" val="143138932"/>
                    </a:ext>
                  </a:extLst>
                </a:gridCol>
              </a:tblGrid>
              <a:tr h="679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 del Sector: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6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Secretaría General de Seguridad y Gobernabilidad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4.594.917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4.205.146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8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Cuerpo de Agentes de Control Metropolitano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27.847.599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21.263.799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Seguridad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18.704.352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11.266.544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Cuerpo de Bomberos de Quito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85.531.431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42.071.739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136.678.299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78.807.228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713811860"/>
              </p:ext>
            </p:extLst>
          </p:nvPr>
        </p:nvGraphicFramePr>
        <p:xfrm>
          <a:off x="122854" y="1744779"/>
          <a:ext cx="5635458" cy="3725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32A0EB1D-8177-4769-9ADD-0E076DB2E31B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 dirty="0">
              <a:solidFill>
                <a:schemeClr val="accent6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4988921-0A58-4703-B1F2-1D31E8758E74}"/>
              </a:ext>
            </a:extLst>
          </p:cNvPr>
          <p:cNvSpPr/>
          <p:nvPr/>
        </p:nvSpPr>
        <p:spPr>
          <a:xfrm>
            <a:off x="249014" y="628837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16F9FDF-04A3-4818-B9E5-7A7A6FAA118A}"/>
              </a:ext>
            </a:extLst>
          </p:cNvPr>
          <p:cNvSpPr/>
          <p:nvPr/>
        </p:nvSpPr>
        <p:spPr>
          <a:xfrm>
            <a:off x="26555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Seguridad y Gobernabilidad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AD103EF-D55B-B76F-7773-7F2B48336B8F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73D8A8-72BB-283E-0EB7-C353B98F4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25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8046162" y="1286631"/>
          <a:ext cx="3740978" cy="2200001"/>
        </p:xfrm>
        <a:graphic>
          <a:graphicData uri="http://schemas.openxmlformats.org/drawingml/2006/table">
            <a:tbl>
              <a:tblPr/>
              <a:tblGrid>
                <a:gridCol w="2605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72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21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de Seguridad y Gobernabilidad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0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Cuerpo de Bomberos de Quito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60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Seguridad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Cuerpo de Agentes de Control Metropolitano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72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Esquina doblada 9"/>
          <p:cNvSpPr/>
          <p:nvPr/>
        </p:nvSpPr>
        <p:spPr>
          <a:xfrm>
            <a:off x="348414" y="821051"/>
            <a:ext cx="7347786" cy="5046349"/>
          </a:xfrm>
          <a:prstGeom prst="foldedCorner">
            <a:avLst>
              <a:gd name="adj" fmla="val 5839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pPr marL="178868"/>
            <a:endParaRPr lang="es-EC" sz="1067" b="1" dirty="0">
              <a:solidFill>
                <a:schemeClr val="accent5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8868"/>
            <a:r>
              <a:rPr lang="es-EC" sz="1333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Convivencia Ciudadana: </a:t>
            </a:r>
          </a:p>
          <a:p>
            <a:pPr marL="369377" indent="-190510">
              <a:buFont typeface="Arial" panose="020B0604020202020204" pitchFamily="34" charset="0"/>
              <a:buChar char="•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58 jueces y juezas de paz formados y posesionados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para el apoyo directo en la resolución de conflictos en la comunidad de los barrios del DMQ, conjuntamente con la Dirección Provincial del Concejo de la Judicatura.</a:t>
            </a:r>
          </a:p>
          <a:p>
            <a:pPr marL="369377" indent="-190510">
              <a:buFont typeface="Arial" panose="020B0604020202020204" pitchFamily="34" charset="0"/>
              <a:buChar char="•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Conformación del Consejo Metropolitano de Seguridad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y Convivencia Ciudadana.</a:t>
            </a:r>
          </a:p>
          <a:p>
            <a:pPr marL="369377" indent="-190510">
              <a:buFont typeface="Arial" panose="020B0604020202020204" pitchFamily="34" charset="0"/>
              <a:buChar char="•"/>
            </a:pPr>
            <a:endParaRPr lang="es-419" sz="1067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8868"/>
            <a:r>
              <a:rPr lang="es-419" sz="1333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Control y disuasión:</a:t>
            </a:r>
          </a:p>
          <a:p>
            <a:pPr marL="369377" indent="-190510">
              <a:buFont typeface="Arial" panose="020B0604020202020204" pitchFamily="34" charset="0"/>
              <a:buChar char="•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15.000 operativos de prevención, disuasión y control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de buen uso del espacio público ejecutados.</a:t>
            </a:r>
          </a:p>
          <a:p>
            <a:pPr marL="369377" indent="-190510">
              <a:buFont typeface="Arial" panose="020B0604020202020204" pitchFamily="34" charset="0"/>
              <a:buChar char="•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1.100 agentes de control posicionados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 para resguardar la seguridad en los ingresos y control interno y externo de los eventos masivos en el MDMQ.</a:t>
            </a:r>
          </a:p>
          <a:p>
            <a:pPr marL="369377" indent="-190510">
              <a:buFont typeface="Arial" panose="020B0604020202020204" pitchFamily="34" charset="0"/>
              <a:buChar char="•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Iluminación de 140 espacios públicos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 considerados como generadores de inseguridad entre los convenios 2021 y 2022 con la Empresa Eléctrica Quito Seguridad Ciudadana.</a:t>
            </a:r>
          </a:p>
          <a:p>
            <a:pPr marL="369377" indent="-190510">
              <a:buFont typeface="Arial" panose="020B0604020202020204" pitchFamily="34" charset="0"/>
              <a:buChar char="•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Adquisición de 250 cámaras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para apoyo de la seguridad ciudadana el SIS ECU 911.</a:t>
            </a:r>
          </a:p>
          <a:p>
            <a:pPr marL="369377" indent="-190510">
              <a:buFont typeface="Arial" panose="020B0604020202020204" pitchFamily="34" charset="0"/>
              <a:buChar char="•"/>
            </a:pP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Entrega en comodato de 54 camionetas, 23 motocicletas y 2 camiones al CACMQ, para apoyar la seguridad ciudadana.</a:t>
            </a:r>
          </a:p>
          <a:p>
            <a:pPr marL="369377" indent="-190510">
              <a:buFont typeface="Arial" panose="020B0604020202020204" pitchFamily="34" charset="0"/>
              <a:buChar char="•"/>
            </a:pPr>
            <a:endParaRPr lang="es-419" sz="1067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8868"/>
            <a:r>
              <a:rPr lang="es-419" sz="1333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Seguridad Ciudadana y atención de emergencias:</a:t>
            </a:r>
          </a:p>
          <a:p>
            <a:pPr marL="369377" indent="-190510">
              <a:buFont typeface="Arial" panose="020B0604020202020204" pitchFamily="34" charset="0"/>
              <a:buChar char="•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35.747 emergencias atendidas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 por el Cuerpo de Bomberos, 25.639 de las cuales fueron atendidas en campo.</a:t>
            </a:r>
          </a:p>
          <a:p>
            <a:pPr marL="369377" indent="-190510">
              <a:buFont typeface="Arial" panose="020B0604020202020204" pitchFamily="34" charset="0"/>
              <a:buChar char="•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41.603 personas sensibilizadas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en 142 eventos organizados por el Cuerpo de Bomberos, en centros educativos y de vinculación con la comunidad.</a:t>
            </a:r>
          </a:p>
          <a:p>
            <a:pPr marL="369377" indent="-190510">
              <a:buFont typeface="Arial" panose="020B0604020202020204" pitchFamily="34" charset="0"/>
              <a:buChar char="•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30.471 personas capacitadas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mediante herramientas educativas y simulacros en prevención de incendios, manejo de GLP y extintores por parte del Cuerpo de Bomberos.</a:t>
            </a:r>
          </a:p>
          <a:p>
            <a:pPr marL="369377" indent="-190510">
              <a:buFont typeface="Arial" panose="020B0604020202020204" pitchFamily="34" charset="0"/>
              <a:buChar char="•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Entrega de la nueva Estación </a:t>
            </a:r>
            <a:r>
              <a:rPr lang="es-419" sz="1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N°</a:t>
            </a: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 24 Conocoto del Cuerpo de Bomberos,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 dotada de personal especializado, flota vehicular, equipamiento y telecomunicaciones para atención de emergencias.</a:t>
            </a:r>
          </a:p>
          <a:p>
            <a:pPr marL="369377" indent="-190510">
              <a:buFont typeface="Arial" panose="020B0604020202020204" pitchFamily="34" charset="0"/>
              <a:buChar char="•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El Cuerpo de Agentes de Control Metropolitano Quito apoyó a la seguridad de 58 establecimientos educativos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(15 Municipales y 43 Fiscales y particulares)</a:t>
            </a: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s-419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8D7C1ED-EE98-495E-88AF-3CAF59128748}"/>
              </a:ext>
            </a:extLst>
          </p:cNvPr>
          <p:cNvSpPr/>
          <p:nvPr/>
        </p:nvSpPr>
        <p:spPr>
          <a:xfrm>
            <a:off x="246120" y="447398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A7C2EC-C3CA-4510-B9D0-51261837F7A4}"/>
              </a:ext>
            </a:extLst>
          </p:cNvPr>
          <p:cNvSpPr txBox="1"/>
          <p:nvPr/>
        </p:nvSpPr>
        <p:spPr>
          <a:xfrm>
            <a:off x="8046162" y="3739097"/>
            <a:ext cx="3740978" cy="14872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1200" b="1" i="1" dirty="0">
                <a:solidFill>
                  <a:srgbClr val="203764"/>
                </a:solidFill>
                <a:latin typeface="Calibri" panose="020F0502020204030204" pitchFamily="34" charset="0"/>
              </a:rPr>
              <a:t>Conformación de 186 </a:t>
            </a:r>
          </a:p>
          <a:p>
            <a:pPr algn="ctr"/>
            <a:r>
              <a:rPr lang="es-419" sz="1200" b="1" i="1" dirty="0">
                <a:solidFill>
                  <a:srgbClr val="203764"/>
                </a:solidFill>
                <a:latin typeface="Calibri" panose="020F0502020204030204" pitchFamily="34" charset="0"/>
              </a:rPr>
              <a:t>Comités de Seguridad nuevos en los barrios del DMQ, </a:t>
            </a:r>
          </a:p>
          <a:p>
            <a:pPr algn="ctr"/>
            <a:r>
              <a:rPr lang="es-419" sz="1333" i="1" dirty="0">
                <a:solidFill>
                  <a:srgbClr val="203764"/>
                </a:solidFill>
                <a:latin typeface="Calibri" panose="020F0502020204030204" pitchFamily="34" charset="0"/>
              </a:rPr>
              <a:t>reconocidos formalmente y que trabajarán coordinadamente con la Secretaría General de Seguridad y Gobernabilidad para ser beneficiarios de los proyectos de las entidades del Sector Seguridad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83852C9-669C-4784-BC2C-B17B84C40CC2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868509-DE3A-CF4B-A4A5-F9C828C04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37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6256834" y="1583953"/>
          <a:ext cx="5460562" cy="4003534"/>
        </p:xfrm>
        <a:graphic>
          <a:graphicData uri="http://schemas.openxmlformats.org/drawingml/2006/table">
            <a:tbl>
              <a:tblPr/>
              <a:tblGrid>
                <a:gridCol w="2158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6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5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 del Sector: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Unidad Educativa San Francisco de Quito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1.557.891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1.417.424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Colegio Benalcázar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1.892.658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1.673.811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26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Unidad Educativa Bicentenario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2.143.275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1.873.449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Unidad Educativa Oswaldo Lombeyda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1.329.090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1.139.935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26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Colegio Fernández Madrid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2.193.260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1.843.903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26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Unidad Educativa Sucre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3.665.075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2.980.868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26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Unidad Educativa Espejo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3.178.975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2.583.169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7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Unidad Educativa Quitumbe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2.216.114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1.737.496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Unidad Educativa Julio E. Moreno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1.503.264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1.169.961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Secretaría de Educación, Recreación y Deporte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25.069.929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13.345.174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26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44.749.530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29.765.191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41875156"/>
              </p:ext>
            </p:extLst>
          </p:nvPr>
        </p:nvGraphicFramePr>
        <p:xfrm>
          <a:off x="457943" y="1397000"/>
          <a:ext cx="5638057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CE361943-7E9F-40F8-BABB-646591A4B5CB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 dirty="0">
              <a:solidFill>
                <a:schemeClr val="accent6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0D8BE21-15D5-4B65-A31C-0DE5D14325E0}"/>
              </a:ext>
            </a:extLst>
          </p:cNvPr>
          <p:cNvSpPr/>
          <p:nvPr/>
        </p:nvSpPr>
        <p:spPr>
          <a:xfrm>
            <a:off x="26555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Educación, Recreación y Deporte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C9A3F7D-F863-4561-9070-177C3CF9F6BD}"/>
              </a:ext>
            </a:extLst>
          </p:cNvPr>
          <p:cNvSpPr/>
          <p:nvPr/>
        </p:nvSpPr>
        <p:spPr>
          <a:xfrm>
            <a:off x="249014" y="628837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77AB456-1A4B-7CB9-15F7-6E1319DD0EFC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CBD5F4-30B3-5823-E13F-C641FEAD5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8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7089951" y="850900"/>
          <a:ext cx="4515556" cy="3111498"/>
        </p:xfrm>
        <a:graphic>
          <a:graphicData uri="http://schemas.openxmlformats.org/drawingml/2006/table">
            <a:tbl>
              <a:tblPr/>
              <a:tblGrid>
                <a:gridCol w="312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1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1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 Espejo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950948"/>
                  </a:ext>
                </a:extLst>
              </a:tr>
              <a:tr h="25011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 Bicentenario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513090"/>
                  </a:ext>
                </a:extLst>
              </a:tr>
              <a:tr h="25011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 Sucre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15112"/>
                  </a:ext>
                </a:extLst>
              </a:tr>
              <a:tr h="25011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 Quitumbe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48821"/>
                  </a:ext>
                </a:extLst>
              </a:tr>
              <a:tr h="25011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 Fernández Madrid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11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 San Francisco de Quito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11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 Benalcázar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338022"/>
                  </a:ext>
                </a:extLst>
              </a:tr>
              <a:tr h="25011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 Oswaldo Lombeyda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135312"/>
                  </a:ext>
                </a:extLst>
              </a:tr>
              <a:tr h="25011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 Julio E. Moreno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11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Educación, Recreación y Deporte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796961"/>
                  </a:ext>
                </a:extLst>
              </a:tr>
              <a:tr h="30516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Esquina doblada 10"/>
          <p:cNvSpPr/>
          <p:nvPr/>
        </p:nvSpPr>
        <p:spPr>
          <a:xfrm>
            <a:off x="466067" y="862189"/>
            <a:ext cx="6227363" cy="4929011"/>
          </a:xfrm>
          <a:prstGeom prst="foldedCorner">
            <a:avLst>
              <a:gd name="adj" fmla="val 4649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endParaRPr lang="es-ES" sz="11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Educación Extraordinaria e inclusiva:</a:t>
            </a:r>
            <a:endParaRPr lang="es-ES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13" lvl="1" indent="-190510" algn="just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1.140 estudiantes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 de educación básica superior extraordinaria-semipresencial </a:t>
            </a: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dotados de uniformes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317513" lvl="1" indent="-190510" algn="just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2.016 estudiantes promovidos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en el servicio educativo extraordinario municipal.</a:t>
            </a:r>
          </a:p>
          <a:p>
            <a:r>
              <a:rPr lang="es-419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Amplia de oferta académica: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Ampliación de 500 cupos en las unidades educativas municipales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Quitumbe, Fernández Madrid y Eugenio Espejo en la jornada vespertina, que representó un aumento en la cobertura del servicio en </a:t>
            </a: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25.60 % para el año lectivo 2022- 2023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Intervenciones de infraestructura física en las unidades educativas municipales y la SERD: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17 Instituciones Educativas Municipales Intervenidas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con mantenimiento preventivo y correctivo.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Mantenimiento del edificio de la SERD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(baterías sanitarias y sistema hidrosanitario, pintura exterior).</a:t>
            </a:r>
          </a:p>
          <a:p>
            <a:r>
              <a:rPr lang="es-419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Dotación de equipos e insumos para las unidades educativas municipales.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1.600 niñas y niños beneficiados con la dotación de alimentación escolar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en los 14 centros municipales de educación inicial.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1.170 computadoras portátiles alta gama y 1.064 PEN TABLETS adquiridos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para los docentes de las IEM.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Adquisición de equipos de audio para el Auditorio Oswaldo </a:t>
            </a:r>
            <a:r>
              <a:rPr lang="es-419" sz="1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Lombeyda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s-ES" sz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defRPr/>
            </a:pPr>
            <a:r>
              <a:rPr lang="es-419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Intervención en espacios deportivos y fomento de actividades  deportivas y recreativas</a:t>
            </a:r>
          </a:p>
          <a:p>
            <a:pPr marL="317513" lvl="1" indent="-190510" algn="just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16 escenarios deportivos y canchas intervenidos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, que cumplen las condiciones técnicas y legales en el Distrito Metropolitano.</a:t>
            </a:r>
          </a:p>
          <a:p>
            <a:pPr marL="317513" lvl="1" indent="-190510" algn="just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65.790 personas beneficiadas a través de 414 programas deportivos/recreativos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ejecutados.</a:t>
            </a:r>
            <a:r>
              <a:rPr lang="es-EC" sz="1400" dirty="0"/>
              <a:t>m²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0D76EA4-40C1-40DC-B782-009FBB01D2C5}"/>
              </a:ext>
            </a:extLst>
          </p:cNvPr>
          <p:cNvSpPr/>
          <p:nvPr/>
        </p:nvSpPr>
        <p:spPr>
          <a:xfrm>
            <a:off x="428500" y="450019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B48B174-C699-4109-9E4C-1D0826F19586}"/>
              </a:ext>
            </a:extLst>
          </p:cNvPr>
          <p:cNvSpPr/>
          <p:nvPr/>
        </p:nvSpPr>
        <p:spPr>
          <a:xfrm>
            <a:off x="7089951" y="4217037"/>
            <a:ext cx="4515556" cy="16929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867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MDMQ cuenta con más de </a:t>
            </a:r>
          </a:p>
          <a:p>
            <a:pPr algn="ctr"/>
            <a:r>
              <a:rPr lang="es-EC" sz="1867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24.000 estudiantes que pertenecen al </a:t>
            </a:r>
          </a:p>
          <a:p>
            <a:pPr algn="ctr"/>
            <a:r>
              <a:rPr lang="es-EC" sz="1867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educativo municipal.</a:t>
            </a:r>
          </a:p>
          <a:p>
            <a:pPr algn="ctr"/>
            <a:r>
              <a:rPr lang="es-EC" sz="1600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Además en el 2022 se incrementó la oferta educativa con la  dotación de equipamiento y la mejora de infraestructura de las UEM.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5480677-D71F-5ACC-151F-FF0C408074F3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820667-9937-148D-29F8-A240A0250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3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1981773" y="4249695"/>
          <a:ext cx="8408942" cy="1548581"/>
        </p:xfrm>
        <a:graphic>
          <a:graphicData uri="http://schemas.openxmlformats.org/drawingml/2006/table">
            <a:tbl>
              <a:tblPr/>
              <a:tblGrid>
                <a:gridCol w="2855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5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1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 del Sector: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2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EPM Aseo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75.580.796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61.264.278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8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Secretaría de Ambiente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4.021.842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2.838.039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21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EMGIRS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42.612.422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24.067.304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21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122.215.059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88.169.622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1356637" y="1150515"/>
          <a:ext cx="9515092" cy="279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65B199F7-AEA9-44B8-B0AE-F8AF8912CAE0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 dirty="0">
              <a:solidFill>
                <a:schemeClr val="accent6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064160A-9F3F-41F2-A6F3-9878CF714B2E}"/>
              </a:ext>
            </a:extLst>
          </p:cNvPr>
          <p:cNvSpPr/>
          <p:nvPr/>
        </p:nvSpPr>
        <p:spPr>
          <a:xfrm>
            <a:off x="249014" y="628837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AEF298D-ACA6-47E3-B420-E8B7B064C8DF}"/>
              </a:ext>
            </a:extLst>
          </p:cNvPr>
          <p:cNvSpPr/>
          <p:nvPr/>
        </p:nvSpPr>
        <p:spPr>
          <a:xfrm>
            <a:off x="26555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Ambiente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85468CE-3C96-BC92-1738-53903B4197DF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76FDCB-3E3A-3D2E-C31E-182961327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31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7615726" y="1016546"/>
          <a:ext cx="3922524" cy="1760132"/>
        </p:xfrm>
        <a:graphic>
          <a:graphicData uri="http://schemas.openxmlformats.org/drawingml/2006/table">
            <a:tbl>
              <a:tblPr/>
              <a:tblGrid>
                <a:gridCol w="2464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0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4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Ambiente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8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EPMGIRS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58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Aseo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5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Esquina doblada 17"/>
          <p:cNvSpPr/>
          <p:nvPr/>
        </p:nvSpPr>
        <p:spPr>
          <a:xfrm>
            <a:off x="472944" y="914947"/>
            <a:ext cx="6518530" cy="4800053"/>
          </a:xfrm>
          <a:prstGeom prst="foldedCorner">
            <a:avLst>
              <a:gd name="adj" fmla="val 5839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pPr lvl="0"/>
            <a:endParaRPr lang="es-ES" sz="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Patrimonio Natural:</a:t>
            </a:r>
          </a:p>
          <a:p>
            <a:pPr marL="317513" lvl="1" indent="-190510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60 hectáreas de plantaciones forestales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 con enfoque de restauración ecológica implementadas en el DMQ.</a:t>
            </a:r>
          </a:p>
          <a:p>
            <a:pPr marL="317513" lvl="1" indent="-190510">
              <a:buFont typeface="Wingdings" panose="05000000000000000000" pitchFamily="2" charset="2"/>
              <a:buChar char="Ø"/>
              <a:defRPr/>
            </a:pPr>
            <a: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Creación del Área de Conservación y Uso Sustentable (ACUS) Mojanda-</a:t>
            </a:r>
            <a:r>
              <a:rPr lang="es-ES" sz="1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Cambugán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</a:rPr>
              <a:t>,  de 27.364 hectáreas que se incorporan al Subsistema Metropolitano de Áreas Naturales Protegidas.</a:t>
            </a:r>
          </a:p>
          <a:p>
            <a:pPr marL="152415" indent="-152415">
              <a:buFont typeface="Wingdings" panose="05000000000000000000" pitchFamily="2" charset="2"/>
              <a:buChar char="Ø"/>
            </a:pPr>
            <a:endParaRPr lang="es-419" sz="667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13" lvl="1" indent="-190510">
              <a:buFont typeface="Wingdings" panose="05000000000000000000" pitchFamily="2" charset="2"/>
              <a:buChar char="Ø"/>
              <a:defRPr/>
            </a:pPr>
            <a:endParaRPr lang="es-ES" sz="7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1"/>
            <a:r>
              <a:rPr lang="es-ES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Calidad Ambiental:</a:t>
            </a:r>
          </a:p>
          <a:p>
            <a:pPr marL="317513" lvl="1" indent="-190510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903 gestores ambientales de menor escala calificados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y registrados para gestión de residuos no peligrosos.</a:t>
            </a:r>
          </a:p>
          <a:p>
            <a:pPr marL="317513" lvl="1" indent="-190510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700 personas y operadores capacitados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 en procesos de regularización, control y seguimiento ambiental.</a:t>
            </a:r>
          </a:p>
          <a:p>
            <a:endParaRPr lang="es-ES" sz="800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Recuperación de quebradas:</a:t>
            </a:r>
          </a:p>
          <a:p>
            <a:pPr marL="317513" lvl="1" indent="-190510">
              <a:buFont typeface="Wingdings" panose="05000000000000000000" pitchFamily="2" charset="2"/>
              <a:buChar char="Ø"/>
              <a:defRPr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8 quebradas con procesos de recuperación: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</a:rPr>
              <a:t>El Carmen, </a:t>
            </a:r>
            <a:r>
              <a:rPr lang="es-EC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Chaguarpata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s-EC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Chaquiscahuaycu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s-EC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Porotohuaycu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</a:rPr>
              <a:t>, El Tejar, Conejo, Curiquingue, Colorada</a:t>
            </a:r>
            <a:endParaRPr lang="es-E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52415" indent="-152415">
              <a:buFont typeface="Wingdings" panose="05000000000000000000" pitchFamily="2" charset="2"/>
              <a:buChar char="Ø"/>
            </a:pPr>
            <a:endParaRPr lang="es-419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Cambio Climático:</a:t>
            </a:r>
          </a:p>
          <a:p>
            <a:pPr marL="317513" lvl="1" indent="-190510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270 líderes y lideresas formados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 para el cambio climático en el marco del Plan de Acción de cambio climático de Quito.</a:t>
            </a:r>
          </a:p>
          <a:p>
            <a:pPr marL="127004" lvl="1">
              <a:defRPr/>
            </a:pPr>
            <a:endParaRPr lang="es-419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4680" lvl="1" indent="-84680">
              <a:buFont typeface="Arial" panose="020B0604020202020204" pitchFamily="34" charset="0"/>
              <a:buChar char="•"/>
            </a:pPr>
            <a:r>
              <a:rPr lang="es-ES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de residuos:</a:t>
            </a:r>
          </a:p>
          <a:p>
            <a:pPr marL="317513" lvl="1" indent="-190510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713.081 toneladas de residuos sólidos recolectados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, de las cuales 700.610,06 toneladas corresponden a residuos sólidos domiciliarios y 12.471,37 toneladas a residuos no domiciliarios.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B05B40F-9430-4341-87E5-B45A399F53EC}"/>
              </a:ext>
            </a:extLst>
          </p:cNvPr>
          <p:cNvSpPr/>
          <p:nvPr/>
        </p:nvSpPr>
        <p:spPr>
          <a:xfrm>
            <a:off x="453043" y="453263"/>
            <a:ext cx="1125943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84031BB-A09F-48BE-BED7-FF5F6CACD09A}"/>
              </a:ext>
            </a:extLst>
          </p:cNvPr>
          <p:cNvSpPr/>
          <p:nvPr/>
        </p:nvSpPr>
        <p:spPr>
          <a:xfrm>
            <a:off x="7514814" y="3139820"/>
            <a:ext cx="4124349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200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Elaboración y aprobación de política:</a:t>
            </a:r>
          </a:p>
          <a:p>
            <a:pPr algn="ctr"/>
            <a:r>
              <a:rPr lang="es-EC" sz="1200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Gestión Integral Municipal de residuos y desechos sólidos no peligrosos y desechos sanitarios del Distrito Metropolitano de Quito (2022-2032), </a:t>
            </a:r>
          </a:p>
          <a:p>
            <a:pPr algn="ctr"/>
            <a:r>
              <a:rPr lang="es-EC" sz="1200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aprobado por la autoridad ambiental nacional (MAATE), el cual agrupa a las entidades del sector; y define los lineamientos para las políticas locales para los próximos 10 años en cuanto a la gestión integral de residuos.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9863384-6AB5-5D7E-C6DB-8DA36C4F424F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CC5B29-7CF8-33D5-4468-339FB1FC6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56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6401330" y="2008440"/>
          <a:ext cx="5330129" cy="2932509"/>
        </p:xfrm>
        <a:graphic>
          <a:graphicData uri="http://schemas.openxmlformats.org/drawingml/2006/table">
            <a:tbl>
              <a:tblPr/>
              <a:tblGrid>
                <a:gridCol w="19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7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 del Sector: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2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EMAPS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182.618.302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164.630.652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9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Secretaría de Territorio, Hábitat y Vivienda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7.148.732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6.328.899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9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Instituto Metropolitano de Patrimonio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21.582.338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11.609.433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2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EPM Hábitat y Vivienda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9.342.472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4.867.434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5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220.691.844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187.436.419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233900120"/>
              </p:ext>
            </p:extLst>
          </p:nvPr>
        </p:nvGraphicFramePr>
        <p:xfrm>
          <a:off x="460542" y="1877434"/>
          <a:ext cx="5635458" cy="320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D1EC7BD1-9005-4D1F-9EAB-12E09A5A44B1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>
              <a:solidFill>
                <a:schemeClr val="accent6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B0D7A01-54D9-4A47-AF38-4B75A0637043}"/>
              </a:ext>
            </a:extLst>
          </p:cNvPr>
          <p:cNvSpPr/>
          <p:nvPr/>
        </p:nvSpPr>
        <p:spPr>
          <a:xfrm>
            <a:off x="249014" y="628838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600" b="1" i="1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  <a:endParaRPr lang="es-EC" sz="1200" b="1" i="1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FE504CD-8C45-4012-B283-FF460D4C9AEA}"/>
              </a:ext>
            </a:extLst>
          </p:cNvPr>
          <p:cNvSpPr/>
          <p:nvPr/>
        </p:nvSpPr>
        <p:spPr>
          <a:xfrm>
            <a:off x="26555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Territorio, Hábitat y Vivienda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7A5F42-C80A-DB10-7F70-2776D5BB3BD5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E64A51-462E-F067-585A-7FBDA8984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52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quina doblada 17"/>
          <p:cNvSpPr/>
          <p:nvPr/>
        </p:nvSpPr>
        <p:spPr>
          <a:xfrm>
            <a:off x="381000" y="802694"/>
            <a:ext cx="6587320" cy="4912306"/>
          </a:xfrm>
          <a:prstGeom prst="foldedCorner">
            <a:avLst>
              <a:gd name="adj" fmla="val 5839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pPr lvl="0" algn="just"/>
            <a:endParaRPr lang="es-ES" sz="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C" sz="12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Hábitat y Vivienda: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419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70.000 personas beneficiarias</a:t>
            </a:r>
            <a:r>
              <a:rPr lang="es-419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5 barrios con renovación de la imagen urbana</a:t>
            </a:r>
            <a:r>
              <a:rPr lang="es-419" sz="1133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419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1.893 familias beneficiadas </a:t>
            </a:r>
            <a:r>
              <a:rPr lang="es-419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construcción de la 1ra etapa del Parque Lineal Ciudad Bicentenario.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419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184 viviendas habilitadas </a:t>
            </a:r>
            <a:r>
              <a:rPr lang="es-419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cuentan con servicios básicos para familias de relocalización.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419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viviendas </a:t>
            </a:r>
            <a:r>
              <a:rPr lang="es-EC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interés social </a:t>
            </a:r>
            <a:r>
              <a:rPr lang="es-EC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condiciones habitables para entrega.</a:t>
            </a:r>
            <a:endParaRPr lang="es-419" sz="113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EC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viviendas con mantenimiento y reparaciones </a:t>
            </a:r>
            <a:r>
              <a:rPr lang="es-EC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proyecto habitacional Victoria del Sur Manzana 7</a:t>
            </a:r>
            <a:r>
              <a:rPr lang="es-419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27004" lvl="1" algn="just"/>
            <a:endParaRPr lang="es-419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/>
            <a:r>
              <a:rPr lang="es-419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Agua Potable y Saneamiento: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419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42.296 personas beneficiados </a:t>
            </a:r>
            <a:r>
              <a:rPr lang="es-419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9.483 conexiones de </a:t>
            </a:r>
            <a:r>
              <a:rPr lang="es-419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agua potable </a:t>
            </a:r>
            <a:r>
              <a:rPr lang="es-419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instaladas.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419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87.8 km de redes de agua potable </a:t>
            </a:r>
            <a:r>
              <a:rPr lang="es-419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construidos en diferentes sectores del DMQ, 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419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45.288 personas beneficiadas </a:t>
            </a:r>
            <a:r>
              <a:rPr lang="es-419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8.461 conexiones de alcantarillado construidas.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419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39.0 km de redes de alcantarillado construidos </a:t>
            </a:r>
            <a:r>
              <a:rPr lang="es-419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diferentes sectores del DMQ.</a:t>
            </a:r>
            <a:r>
              <a:rPr lang="es-419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419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118.356 sumideros limpios.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endParaRPr lang="es-419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/>
            <a:r>
              <a:rPr lang="es-419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Catastral: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EC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45.527 trámites atendidos </a:t>
            </a:r>
            <a:r>
              <a:rPr lang="es-EC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las áreas de catastro. 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EC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36.292 predios urbanos y rurales actualizados </a:t>
            </a:r>
            <a:r>
              <a:rPr lang="es-EC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sistema SIREC-Q.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EC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3.353 trámites de accidentes geográficos y nivel natural del terreno despachados</a:t>
            </a:r>
            <a:r>
              <a:rPr lang="es-EC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ES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Catastro en línea </a:t>
            </a:r>
            <a:r>
              <a:rPr lang="es-ES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(plataforma virtual que permite a los ciudadanos realizar trámites y servicios en línea).</a:t>
            </a:r>
          </a:p>
          <a:p>
            <a:pPr marL="127004" lvl="1" algn="just"/>
            <a:endParaRPr lang="es-419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/>
            <a:r>
              <a:rPr lang="es-419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Conservación de Patrimonio Cultural: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EC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parroquias urbanas y rurales </a:t>
            </a:r>
            <a:r>
              <a:rPr lang="es-EC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intervenidas para conservar del espacio público.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EC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contenedores </a:t>
            </a:r>
            <a:r>
              <a:rPr lang="es-EC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bienes muebles patrimoniales intervenidos.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EC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inmuebles patrimoniales </a:t>
            </a:r>
            <a:r>
              <a:rPr lang="es-EC" sz="11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gestión local, social y religioso intervenidos.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EC" sz="11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museos intervenidos.</a:t>
            </a:r>
          </a:p>
          <a:p>
            <a:pPr marL="127004" lvl="1" algn="just"/>
            <a:endParaRPr lang="es-419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644008"/>
              </p:ext>
            </p:extLst>
          </p:nvPr>
        </p:nvGraphicFramePr>
        <p:xfrm>
          <a:off x="7162800" y="802693"/>
          <a:ext cx="4737230" cy="1877546"/>
        </p:xfrm>
        <a:graphic>
          <a:graphicData uri="http://schemas.openxmlformats.org/drawingml/2006/table">
            <a:tbl>
              <a:tblPr/>
              <a:tblGrid>
                <a:gridCol w="327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37"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Metropolitano de Patrimonio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537"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Territorio, Hábitat y Vivienda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537"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EPMAPS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537"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Hábitat y Vivienda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es-EC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9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 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24B3BD60-49B2-4D10-A797-7A67137702DB}"/>
              </a:ext>
            </a:extLst>
          </p:cNvPr>
          <p:cNvSpPr/>
          <p:nvPr/>
        </p:nvSpPr>
        <p:spPr>
          <a:xfrm>
            <a:off x="499280" y="333707"/>
            <a:ext cx="1140075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4ED54F0-5730-4522-B27D-A1AFC02B3462}"/>
              </a:ext>
            </a:extLst>
          </p:cNvPr>
          <p:cNvSpPr/>
          <p:nvPr/>
        </p:nvSpPr>
        <p:spPr>
          <a:xfrm>
            <a:off x="7162800" y="2794588"/>
            <a:ext cx="4779308" cy="36007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200" i="1" dirty="0">
                <a:solidFill>
                  <a:srgbClr val="203764"/>
                </a:solidFill>
                <a:latin typeface="Calibri" panose="020F0502020204030204" pitchFamily="34" charset="0"/>
              </a:rPr>
              <a:t>Elaboración y aprobación de normativa:</a:t>
            </a:r>
          </a:p>
          <a:p>
            <a:pPr algn="ctr"/>
            <a:endParaRPr lang="es-EC" sz="933" b="1" i="1" dirty="0">
              <a:solidFill>
                <a:srgbClr val="203764"/>
              </a:solidFill>
              <a:latin typeface="Calibri" panose="020F0502020204030204" pitchFamily="34" charset="0"/>
            </a:endParaRPr>
          </a:p>
          <a:p>
            <a:pPr algn="ctr"/>
            <a:r>
              <a:rPr lang="es-EC" sz="1600" b="1" i="1" dirty="0">
                <a:solidFill>
                  <a:srgbClr val="203764"/>
                </a:solidFill>
                <a:latin typeface="Calibri" panose="020F0502020204030204" pitchFamily="34" charset="0"/>
              </a:rPr>
              <a:t>Régimen Administrativo del Suelo del DMQ,</a:t>
            </a:r>
            <a:r>
              <a:rPr lang="es-EC" sz="1200" b="1" i="1" dirty="0">
                <a:solidFill>
                  <a:srgbClr val="203764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s-EC" sz="1200" i="1" dirty="0">
                <a:solidFill>
                  <a:srgbClr val="203764"/>
                </a:solidFill>
                <a:latin typeface="Calibri" panose="020F0502020204030204" pitchFamily="34" charset="0"/>
              </a:rPr>
              <a:t>el cual permite la implementación del Plan de Uso y Gestión del Suelo, que es el instrumento de planificación territorial que establece la normativa urbanística de aprovechamiento y gestión del suelo en el DMQ durante los próximos 12 años.</a:t>
            </a:r>
          </a:p>
          <a:p>
            <a:pPr algn="ctr"/>
            <a:endParaRPr lang="es-EC" sz="933" b="1" i="1" dirty="0">
              <a:solidFill>
                <a:srgbClr val="203764"/>
              </a:solidFill>
              <a:latin typeface="Calibri" panose="020F0502020204030204" pitchFamily="34" charset="0"/>
            </a:endParaRPr>
          </a:p>
          <a:p>
            <a:pPr algn="ctr"/>
            <a:r>
              <a:rPr lang="es-EC" sz="1600" b="1" i="1" dirty="0">
                <a:solidFill>
                  <a:srgbClr val="203764"/>
                </a:solidFill>
                <a:latin typeface="Calibri" panose="020F0502020204030204" pitchFamily="34" charset="0"/>
              </a:rPr>
              <a:t>Ordenanza Metropolitana </a:t>
            </a:r>
            <a:r>
              <a:rPr lang="es-ES" sz="1600" b="1" i="1" dirty="0">
                <a:solidFill>
                  <a:srgbClr val="203764"/>
                </a:solidFill>
                <a:latin typeface="Calibri" panose="020F0502020204030204" pitchFamily="34" charset="0"/>
              </a:rPr>
              <a:t>de Accidentes Geográficos,</a:t>
            </a:r>
            <a:endParaRPr lang="es-ES" sz="1200" b="1" i="1" dirty="0">
              <a:solidFill>
                <a:srgbClr val="203764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1200" i="1" dirty="0">
                <a:solidFill>
                  <a:srgbClr val="203764"/>
                </a:solidFill>
                <a:latin typeface="Calibri" panose="020F0502020204030204" pitchFamily="34" charset="0"/>
              </a:rPr>
              <a:t>que</a:t>
            </a:r>
            <a:r>
              <a:rPr lang="es-ES" sz="1600" i="1" dirty="0">
                <a:solidFill>
                  <a:srgbClr val="203764"/>
                </a:solidFill>
                <a:latin typeface="Calibri" panose="020F0502020204030204" pitchFamily="34" charset="0"/>
              </a:rPr>
              <a:t> </a:t>
            </a:r>
            <a:r>
              <a:rPr lang="es-ES" sz="1200" i="1" dirty="0">
                <a:solidFill>
                  <a:srgbClr val="203764"/>
                </a:solidFill>
                <a:latin typeface="Calibri" panose="020F0502020204030204" pitchFamily="34" charset="0"/>
              </a:rPr>
              <a:t>establece los parámetros y definiciones técnicas que permitan categorizar e identificar los distintos tipos de accidentes geográficos que están circunscritos en el DMQ.</a:t>
            </a:r>
          </a:p>
          <a:p>
            <a:pPr algn="ctr"/>
            <a:endParaRPr lang="es-ES" sz="933" i="1" dirty="0">
              <a:solidFill>
                <a:srgbClr val="203764"/>
              </a:solidFill>
              <a:latin typeface="Calibri" panose="020F0502020204030204" pitchFamily="34" charset="0"/>
            </a:endParaRPr>
          </a:p>
          <a:p>
            <a:pPr algn="ctr"/>
            <a:r>
              <a:rPr lang="es-EC" sz="1600" b="1" i="1" dirty="0">
                <a:solidFill>
                  <a:srgbClr val="203764"/>
                </a:solidFill>
                <a:latin typeface="Calibri" panose="020F0502020204030204" pitchFamily="34" charset="0"/>
              </a:rPr>
              <a:t>Ordenanza Metropolitana </a:t>
            </a:r>
            <a:r>
              <a:rPr lang="es-ES" sz="1600" b="1" i="1" dirty="0">
                <a:solidFill>
                  <a:srgbClr val="203764"/>
                </a:solidFill>
                <a:latin typeface="Calibri" panose="020F0502020204030204" pitchFamily="34" charset="0"/>
              </a:rPr>
              <a:t>que regula </a:t>
            </a:r>
          </a:p>
          <a:p>
            <a:pPr algn="ctr"/>
            <a:r>
              <a:rPr lang="es-ES" sz="1600" b="1" i="1" dirty="0">
                <a:solidFill>
                  <a:srgbClr val="203764"/>
                </a:solidFill>
                <a:latin typeface="Calibri" panose="020F0502020204030204" pitchFamily="34" charset="0"/>
              </a:rPr>
              <a:t>la infraestructura física </a:t>
            </a:r>
          </a:p>
          <a:p>
            <a:pPr algn="ctr"/>
            <a:r>
              <a:rPr lang="es-ES" sz="1200" i="1" dirty="0">
                <a:solidFill>
                  <a:srgbClr val="203764"/>
                </a:solidFill>
                <a:latin typeface="Calibri" panose="020F0502020204030204" pitchFamily="34" charset="0"/>
              </a:rPr>
              <a:t>para las redes de energía eléctrica, telecomunicaciones, semaforización y video vigilancia en los bienes de dominio público de uso público en el DMQ…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E7B70CB-3A59-8184-DB09-7E3E682670E7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4E9F8E-11E1-F06A-43AD-90D55BB1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18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1779415" y="4174002"/>
          <a:ext cx="8671339" cy="1608613"/>
        </p:xfrm>
        <a:graphic>
          <a:graphicData uri="http://schemas.openxmlformats.org/drawingml/2006/table">
            <a:tbl>
              <a:tblPr/>
              <a:tblGrid>
                <a:gridCol w="2729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2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 del Sector: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9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Secretaría General de Planificación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1.456.949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1.201.240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09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Corporación Instituto de la Ciudad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327.699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243.500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09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Instituto de Capacitación Municipal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130.000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23.697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5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del Sector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1.914.648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1.468.438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594380880"/>
              </p:ext>
            </p:extLst>
          </p:nvPr>
        </p:nvGraphicFramePr>
        <p:xfrm>
          <a:off x="1207030" y="1206392"/>
          <a:ext cx="10083799" cy="277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D18F4B14-00E1-4A66-A8A2-6821C037FE7D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>
              <a:solidFill>
                <a:schemeClr val="accent6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D743543-4AE3-4C44-A28C-4E90D403D2B5}"/>
              </a:ext>
            </a:extLst>
          </p:cNvPr>
          <p:cNvSpPr/>
          <p:nvPr/>
        </p:nvSpPr>
        <p:spPr>
          <a:xfrm>
            <a:off x="249014" y="628838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600" b="1" i="1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  <a:endParaRPr lang="es-EC" sz="1200" b="1" i="1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B04490F-B2AD-4D57-8548-9CBEDC35751C}"/>
              </a:ext>
            </a:extLst>
          </p:cNvPr>
          <p:cNvSpPr/>
          <p:nvPr/>
        </p:nvSpPr>
        <p:spPr>
          <a:xfrm>
            <a:off x="26555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Planificación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8DE47C4-2D1C-DD40-13D2-4AF7379D4ABE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E9157A-3AC8-1B41-BA20-C361CC112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96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8242830" y="1572438"/>
          <a:ext cx="3355822" cy="2385915"/>
        </p:xfrm>
        <a:graphic>
          <a:graphicData uri="http://schemas.openxmlformats.org/drawingml/2006/table">
            <a:tbl>
              <a:tblPr/>
              <a:tblGrid>
                <a:gridCol w="2091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0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7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de Planificación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7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Instituto de la Ciudad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7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Capacitación Municipal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4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 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Esquina doblada 17"/>
          <p:cNvSpPr/>
          <p:nvPr/>
        </p:nvSpPr>
        <p:spPr>
          <a:xfrm>
            <a:off x="593349" y="928787"/>
            <a:ext cx="7077980" cy="4862413"/>
          </a:xfrm>
          <a:prstGeom prst="foldedCorner">
            <a:avLst>
              <a:gd name="adj" fmla="val 2569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pPr marL="190510" lvl="1" indent="-190510">
              <a:buFont typeface="Wingdings" panose="05000000000000000000" pitchFamily="2" charset="2"/>
              <a:buChar char="Ø"/>
            </a:pPr>
            <a:endParaRPr lang="es-EC" sz="123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es-EC" sz="1333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Planificación, seguimiento, información y desarrollo institucional</a:t>
            </a:r>
          </a:p>
          <a:p>
            <a:pPr marL="190510" lvl="1" indent="-190510">
              <a:buFont typeface="Wingdings" panose="05000000000000000000" pitchFamily="2" charset="2"/>
              <a:buChar char="Ø"/>
            </a:pPr>
            <a:r>
              <a:rPr lang="es-EC" sz="12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Lineamientos y asesoría para la planificación institucional.</a:t>
            </a:r>
          </a:p>
          <a:p>
            <a:pPr marL="190510" lvl="1" indent="-190510">
              <a:buFont typeface="Wingdings" panose="05000000000000000000" pitchFamily="2" charset="2"/>
              <a:buChar char="Ø"/>
            </a:pPr>
            <a:r>
              <a:rPr lang="es-EC" sz="12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 planes operativos anuales finales del 2021 </a:t>
            </a:r>
            <a:r>
              <a:rPr lang="es-EC" sz="12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fueron oficializados por las dependencias y entidades municipales.</a:t>
            </a:r>
            <a:endParaRPr lang="es-EC" sz="1233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10" lvl="1" indent="-190510">
              <a:buFont typeface="Wingdings" panose="05000000000000000000" pitchFamily="2" charset="2"/>
              <a:buChar char="Ø"/>
            </a:pPr>
            <a:r>
              <a:rPr lang="es-EC" sz="12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Aprobación de la reforma presupuestaria 2022</a:t>
            </a:r>
            <a:r>
              <a:rPr lang="es-EC" sz="12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mediante Ordenanza PMU No. 007-2022.</a:t>
            </a:r>
          </a:p>
          <a:p>
            <a:pPr marL="190510" lvl="1" indent="-190510">
              <a:buFont typeface="Wingdings" panose="05000000000000000000" pitchFamily="2" charset="2"/>
              <a:buChar char="Ø"/>
            </a:pPr>
            <a:r>
              <a:rPr lang="es-EC" sz="12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 Planes Operativos Anuales 2022 reformados</a:t>
            </a:r>
            <a:r>
              <a:rPr lang="es-EC" sz="12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 las dependencias y entidades municipales fueron revisados y validados en el sistema Mi Ciudad.</a:t>
            </a:r>
          </a:p>
          <a:p>
            <a:pPr marL="190510" lvl="1" indent="-190510">
              <a:buFont typeface="Wingdings" panose="05000000000000000000" pitchFamily="2" charset="2"/>
              <a:buChar char="Ø"/>
            </a:pPr>
            <a:r>
              <a:rPr lang="es-EC" sz="12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Implementación del módulo de Código Municipal dentro del portal web de Gobierno Abierto.</a:t>
            </a:r>
          </a:p>
          <a:p>
            <a:pPr marL="190510" lvl="1" indent="-190510">
              <a:buFont typeface="Wingdings" panose="05000000000000000000" pitchFamily="2" charset="2"/>
              <a:buChar char="Ø"/>
            </a:pPr>
            <a:r>
              <a:rPr lang="es-EC" sz="12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Automatización/interoperabilidad de 17 trámites municipales</a:t>
            </a:r>
            <a:r>
              <a:rPr lang="es-EC" sz="12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90510" lvl="1" indent="-190510">
              <a:buFont typeface="Wingdings" panose="05000000000000000000" pitchFamily="2" charset="2"/>
              <a:buChar char="Ø"/>
            </a:pPr>
            <a:r>
              <a:rPr lang="es-EC" sz="12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entidades municipales con instrumentos de gestión validados</a:t>
            </a:r>
            <a:r>
              <a:rPr lang="es-EC" sz="12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90510" lvl="1" indent="-190510">
              <a:buFont typeface="Wingdings" panose="05000000000000000000" pitchFamily="2" charset="2"/>
              <a:buChar char="Ø"/>
            </a:pPr>
            <a:r>
              <a:rPr lang="es-EC" sz="12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Socialización e implementación de la Metodología de Monitoreo, Seguimiento y Evaluación </a:t>
            </a:r>
            <a:r>
              <a:rPr lang="es-EC" sz="12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los principales planes del MDMQ.</a:t>
            </a:r>
          </a:p>
          <a:p>
            <a:pPr marL="190510" lvl="1" indent="-190510">
              <a:buFont typeface="Wingdings" panose="05000000000000000000" pitchFamily="2" charset="2"/>
              <a:buChar char="Ø"/>
            </a:pPr>
            <a:r>
              <a:rPr lang="es-EC" sz="12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Implementación de Mesas de trabajo quincenales de seguimiento al presupuesto </a:t>
            </a:r>
            <a:r>
              <a:rPr lang="es-EC" sz="12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POA de las 69 entidades. </a:t>
            </a:r>
          </a:p>
          <a:p>
            <a:pPr marL="190510" lvl="1" indent="-190510">
              <a:buFont typeface="Wingdings" panose="05000000000000000000" pitchFamily="2" charset="2"/>
              <a:buChar char="Ø"/>
            </a:pPr>
            <a:r>
              <a:rPr lang="es-EC" sz="12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Elaboración y presentación de Informes de seguimiento y evaluación </a:t>
            </a:r>
            <a:r>
              <a:rPr lang="es-EC" sz="12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PMDOT 2021 -2033 y al POA  2022 del MDMQ.</a:t>
            </a:r>
          </a:p>
          <a:p>
            <a:pPr marL="190510" lvl="1" indent="-190510">
              <a:buFont typeface="Wingdings" panose="05000000000000000000" pitchFamily="2" charset="2"/>
              <a:buChar char="Ø"/>
            </a:pPr>
            <a:endParaRPr lang="es-EC" sz="123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es-EC" sz="1333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Capacitación institucional:</a:t>
            </a:r>
          </a:p>
          <a:p>
            <a:pPr marL="190510" lvl="1" indent="-190510">
              <a:buFont typeface="Wingdings" panose="05000000000000000000" pitchFamily="2" charset="2"/>
              <a:buChar char="Ø"/>
            </a:pPr>
            <a:r>
              <a:rPr lang="es-EC" sz="12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Fortalecimiento del programa de Agentes de Cambio</a:t>
            </a:r>
            <a:r>
              <a:rPr lang="es-EC" sz="12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MDMQ.</a:t>
            </a:r>
          </a:p>
          <a:p>
            <a:pPr marL="190510" lvl="1" indent="-190510">
              <a:buFont typeface="Wingdings" panose="05000000000000000000" pitchFamily="2" charset="2"/>
              <a:buChar char="Ø"/>
            </a:pPr>
            <a:r>
              <a:rPr lang="es-EC" sz="12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Capacitación de los docentes municipales </a:t>
            </a:r>
            <a:r>
              <a:rPr lang="es-EC" sz="12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8 temas inherentes a su labor.</a:t>
            </a:r>
          </a:p>
          <a:p>
            <a:pPr marL="190510" lvl="1" indent="-190510">
              <a:buFont typeface="Wingdings" panose="05000000000000000000" pitchFamily="2" charset="2"/>
              <a:buChar char="Ø"/>
            </a:pPr>
            <a:r>
              <a:rPr lang="es-EC" sz="12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Capacitación gratuita </a:t>
            </a:r>
            <a:r>
              <a:rPr lang="es-EC" sz="12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temas como Excel básico e intermedio, seguridad de la información, lengua de señas, protección de los derechos de las mujeres en estado de gravidez y arbitraje, dirigido a servidores/as.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6737C3-BAFE-4397-BE00-0DBE49F86C2C}"/>
              </a:ext>
            </a:extLst>
          </p:cNvPr>
          <p:cNvSpPr/>
          <p:nvPr/>
        </p:nvSpPr>
        <p:spPr>
          <a:xfrm>
            <a:off x="593350" y="500229"/>
            <a:ext cx="1130668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ACFA204-F191-45C6-80AA-1AA3EFDFE580}"/>
              </a:ext>
            </a:extLst>
          </p:cNvPr>
          <p:cNvSpPr/>
          <p:nvPr/>
        </p:nvSpPr>
        <p:spPr>
          <a:xfrm>
            <a:off x="8312679" y="4145301"/>
            <a:ext cx="3285972" cy="11594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es-EC" sz="1600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Lanzamiento del </a:t>
            </a:r>
          </a:p>
          <a:p>
            <a:pPr marL="0" lvl="1" algn="ctr"/>
            <a:r>
              <a:rPr lang="es-EC" sz="1867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Segundo Plan de Acción de </a:t>
            </a:r>
          </a:p>
          <a:p>
            <a:pPr marL="0" lvl="1" algn="ctr"/>
            <a:r>
              <a:rPr lang="es-EC" sz="1867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Gobierno Abierto</a:t>
            </a:r>
            <a:r>
              <a:rPr lang="es-EC" sz="1867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1" algn="ctr"/>
            <a:r>
              <a:rPr lang="es-EC" sz="1600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 PAGA).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220EE9D-484A-C233-F7D7-813AE6404110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F31671-C37E-F7C8-0078-96004D883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7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F9FB21-9CD7-2842-95C3-B93ED688E84C}"/>
              </a:ext>
            </a:extLst>
          </p:cNvPr>
          <p:cNvSpPr txBox="1"/>
          <p:nvPr/>
        </p:nvSpPr>
        <p:spPr>
          <a:xfrm>
            <a:off x="2247900" y="2136338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32753">
              <a:spcBef>
                <a:spcPct val="0"/>
              </a:spcBef>
            </a:pPr>
            <a:r>
              <a:rPr kumimoji="1" lang="es-EC" sz="48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EJECUCIÓN PRESUPUESTARIA INGRESOS</a:t>
            </a:r>
          </a:p>
          <a:p>
            <a:pPr algn="ctr"/>
            <a:r>
              <a:rPr lang="es-EC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  <a:t>Año 2022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7D3C1A93-E3D2-D545-BFF0-2D1B422A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AD1B-CB85-47FC-BD1E-AA4BC88CEA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86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6115085" y="2249894"/>
          <a:ext cx="5677429" cy="2815103"/>
        </p:xfrm>
        <a:graphic>
          <a:graphicData uri="http://schemas.openxmlformats.org/drawingml/2006/table">
            <a:tbl>
              <a:tblPr/>
              <a:tblGrid>
                <a:gridCol w="2272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 del Sector: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8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Consejo de Protección de </a:t>
                      </a:r>
                    </a:p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Derechos del DMQ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1.005.063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766.727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8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Secretaría de </a:t>
                      </a:r>
                    </a:p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Inclusión Social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4.493.016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3.319.925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8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Unidad Patronato </a:t>
                      </a:r>
                    </a:p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Municipal San José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22.672.769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15.170.077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28.170.847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19.256.729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857696506"/>
              </p:ext>
            </p:extLst>
          </p:nvPr>
        </p:nvGraphicFramePr>
        <p:xfrm>
          <a:off x="399487" y="1699583"/>
          <a:ext cx="5250263" cy="3636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DB5BE7CD-D2ED-4719-8E2F-EBCB411DBAFC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>
              <a:solidFill>
                <a:schemeClr val="accent6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41CBD07-5A4D-4AA2-B216-8E0CDF9C52D4}"/>
              </a:ext>
            </a:extLst>
          </p:cNvPr>
          <p:cNvSpPr/>
          <p:nvPr/>
        </p:nvSpPr>
        <p:spPr>
          <a:xfrm>
            <a:off x="249014" y="628837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0EA346B-1ECE-48C7-A25C-F5FAE04A6154}"/>
              </a:ext>
            </a:extLst>
          </p:cNvPr>
          <p:cNvSpPr/>
          <p:nvPr/>
        </p:nvSpPr>
        <p:spPr>
          <a:xfrm>
            <a:off x="26555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Inclusión Social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827F730-2622-3B9B-D7F1-D6DD37FC40D1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F0E7F9-C825-17E1-9ED4-A45671B85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97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7808597" y="1610910"/>
          <a:ext cx="3957446" cy="2362201"/>
        </p:xfrm>
        <a:graphic>
          <a:graphicData uri="http://schemas.openxmlformats.org/drawingml/2006/table">
            <a:tbl>
              <a:tblPr/>
              <a:tblGrid>
                <a:gridCol w="269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2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87" marR="23994" marT="24001" marB="240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</a:t>
                      </a:r>
                    </a:p>
                  </a:txBody>
                  <a:tcPr marL="47987" marR="23994" marT="24001" marB="240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6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Protección de </a:t>
                      </a:r>
                    </a:p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Derechos del DMQ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6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Patronato </a:t>
                      </a:r>
                    </a:p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 San José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6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</a:t>
                      </a:r>
                    </a:p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Inclusión Social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7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87" marR="23994" marT="24001" marB="240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950E425E-1D80-4B8C-BCC2-E1649D2CB69D}"/>
              </a:ext>
            </a:extLst>
          </p:cNvPr>
          <p:cNvSpPr/>
          <p:nvPr/>
        </p:nvSpPr>
        <p:spPr>
          <a:xfrm>
            <a:off x="441450" y="655768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6" name="Esquina doblada 17">
            <a:extLst>
              <a:ext uri="{FF2B5EF4-FFF2-40B4-BE49-F238E27FC236}">
                <a16:creationId xmlns:a16="http://schemas.microsoft.com/office/drawing/2014/main" id="{20F20E8B-C100-4699-B4C0-0DD803BF1909}"/>
              </a:ext>
            </a:extLst>
          </p:cNvPr>
          <p:cNvSpPr/>
          <p:nvPr/>
        </p:nvSpPr>
        <p:spPr>
          <a:xfrm>
            <a:off x="441450" y="1155701"/>
            <a:ext cx="6861149" cy="4711700"/>
          </a:xfrm>
          <a:prstGeom prst="foldedCorner">
            <a:avLst>
              <a:gd name="adj" fmla="val 4328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637" tIns="20318" rIns="40637" bIns="20318"/>
          <a:lstStyle/>
          <a:p>
            <a:pPr>
              <a:defRPr/>
            </a:pP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pPr>
              <a:defRPr/>
            </a:pPr>
            <a:endParaRPr lang="es-ES" sz="1333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78197">
              <a:defRPr/>
            </a:pPr>
            <a:r>
              <a:rPr lang="es-EC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Protección de Derechos:</a:t>
            </a:r>
          </a:p>
          <a:p>
            <a:pPr marL="237089" lvl="1" indent="-152415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 casos de amenazas y/o vulneración de derechos de grupos de atención prioritaria atendidos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oportunamente en el marco del procedimiento de OVD.</a:t>
            </a:r>
          </a:p>
          <a:p>
            <a:pPr marL="237089" lvl="1" indent="-152415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8.009 personas capacitadas en promoción de derechos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cursos virtuales y talleres presenciales.</a:t>
            </a:r>
          </a:p>
          <a:p>
            <a:pPr marL="237089" lvl="1" indent="-152415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pronunciamientos públicos y 20 reflexiones técnicas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página web y redes sociales.</a:t>
            </a:r>
          </a:p>
          <a:p>
            <a:pPr>
              <a:defRPr/>
            </a:pPr>
            <a:endParaRPr lang="es-EC" sz="1333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C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Atención a personas vulnerables</a:t>
            </a:r>
          </a:p>
          <a:p>
            <a:pPr marL="211686" lvl="1" indent="-127013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202.908 personas atendidas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en los servicios.</a:t>
            </a:r>
          </a:p>
          <a:p>
            <a:pPr marL="211686" lvl="1" indent="-127013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92 Centros de Desarrollo Infantil “Quito Cuna”,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destinados a infantes de 1 a 3 años.</a:t>
            </a:r>
          </a:p>
          <a:p>
            <a:pPr marL="211686" lvl="1" indent="-127013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Apertura de Centros de Erradicación de Trabajo Infantil con atención nocturna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</a:rPr>
              <a:t> en La Mariscal y en el Mercado Mayorista.</a:t>
            </a:r>
          </a:p>
          <a:p>
            <a:pPr>
              <a:defRPr/>
            </a:pPr>
            <a:endParaRPr lang="es-EC" sz="1333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C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Inclusión Social:</a:t>
            </a:r>
          </a:p>
          <a:p>
            <a:pPr marL="237089" lvl="1" indent="-152415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104.130 personas vinculadas en acciones de prevención de violencia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37089" lvl="1" indent="-152415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5.467 medidas administrativas a favor de mujeres, niñas, niños, adolescentes y adultos mayores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37089" lvl="1" indent="-152415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del Plan de Acción Distrital para la prevención, sensibilización y erradicación del trabajo infantil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las garantías para promover condiciones dignas para el trabajo de infante-adolescentes 2020-2026.</a:t>
            </a:r>
          </a:p>
          <a:p>
            <a:pPr marL="237089" lvl="1" indent="-152415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Inauguración Centro de Equidad y Justicia Noroccidental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37089" lvl="1" indent="-152415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598 ayudas económicas y becas entregadas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personas de Grupos de Atención Prioritaria. </a:t>
            </a:r>
          </a:p>
          <a:p>
            <a:pPr marL="237089" lvl="1" indent="-152415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Integral e Integrado “Solanda Digna”.</a:t>
            </a:r>
          </a:p>
          <a:p>
            <a:pPr marL="237089" lvl="1" indent="-152415">
              <a:buFont typeface="Wingdings" panose="05000000000000000000" pitchFamily="2" charset="2"/>
              <a:buChar char="Ø"/>
              <a:defRPr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37.756 ciudadanos involucrados en acciones de promoción de derechos e inclusión social.</a:t>
            </a:r>
          </a:p>
          <a:p>
            <a:pPr indent="-278197">
              <a:defRPr/>
            </a:pPr>
            <a:endParaRPr lang="es-419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229BEA5-4F09-4C57-AF63-B4E1A1B2C829}"/>
              </a:ext>
            </a:extLst>
          </p:cNvPr>
          <p:cNvSpPr/>
          <p:nvPr/>
        </p:nvSpPr>
        <p:spPr>
          <a:xfrm>
            <a:off x="7811145" y="4190686"/>
            <a:ext cx="3957447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4674" lvl="1" algn="ctr">
              <a:defRPr/>
            </a:pPr>
            <a:r>
              <a:rPr lang="es-419" sz="1200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14.150 personas víctimas de violencia atendidas,</a:t>
            </a:r>
          </a:p>
          <a:p>
            <a:pPr marL="84674" lvl="1" algn="ctr">
              <a:defRPr/>
            </a:pPr>
            <a:r>
              <a:rPr lang="es-419" sz="1600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las Juntas Metropolitanas de Protección de Derechos.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FE4658-1591-C1A0-2130-900C6F9B4578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039799-8A67-6B08-3F1F-F2737D3A6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27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6026285" y="1707813"/>
          <a:ext cx="5734444" cy="3272633"/>
        </p:xfrm>
        <a:graphic>
          <a:graphicData uri="http://schemas.openxmlformats.org/drawingml/2006/table">
            <a:tbl>
              <a:tblPr/>
              <a:tblGrid>
                <a:gridCol w="1990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2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9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 del Sector: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0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Unidad Municipal de</a:t>
                      </a:r>
                    </a:p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Salud Centro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5.592.818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4.481.390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00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Unidad Municipal de </a:t>
                      </a:r>
                    </a:p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Salud Norte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10.376.619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7.561.092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00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Unidad de Bienestar Animal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3.106.894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1.905.220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0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Unidad Municipal de</a:t>
                      </a:r>
                    </a:p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Salud Sur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16.373.494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8.735.535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78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Secretaría de Salud*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6.654.180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2.100.309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5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42.104.004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24.783.546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008797075"/>
              </p:ext>
            </p:extLst>
          </p:nvPr>
        </p:nvGraphicFramePr>
        <p:xfrm>
          <a:off x="249014" y="1575455"/>
          <a:ext cx="5386974" cy="425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A64BEFB2-D8B5-4829-B773-2521EBD05549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>
              <a:solidFill>
                <a:schemeClr val="accent6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A0DDE72-93A5-4AFC-BECD-CA573CCD676A}"/>
              </a:ext>
            </a:extLst>
          </p:cNvPr>
          <p:cNvSpPr/>
          <p:nvPr/>
        </p:nvSpPr>
        <p:spPr>
          <a:xfrm>
            <a:off x="249014" y="628837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BB90AC6-202D-4676-A2BB-7C0B7A0A3375}"/>
              </a:ext>
            </a:extLst>
          </p:cNvPr>
          <p:cNvSpPr/>
          <p:nvPr/>
        </p:nvSpPr>
        <p:spPr>
          <a:xfrm>
            <a:off x="26555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Salud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A8EABFD-9257-46C3-9CA5-14BE5844F137}"/>
              </a:ext>
            </a:extLst>
          </p:cNvPr>
          <p:cNvSpPr/>
          <p:nvPr/>
        </p:nvSpPr>
        <p:spPr>
          <a:xfrm>
            <a:off x="6026285" y="4980443"/>
            <a:ext cx="5734444" cy="584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67" dirty="0">
                <a:latin typeface="Calibri Light" panose="020F0302020204030204" pitchFamily="34" charset="0"/>
                <a:cs typeface="Calibri Light" panose="020F0302020204030204" pitchFamily="34" charset="0"/>
              </a:rPr>
              <a:t>Nota: (*) El 57% (USD $ 3.774.000) del presupuesto reformado de la Secretaría de Salud, corresponde a la adquisición de pruebas para diagnóstico COVID realizadas en el 2020, proceso que no fue cancelado en el 2022, debido a que se encuentra en trámite judicial.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03A7704-6FCE-D4AD-1FED-0B4F0FFDAD52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90C866-A680-F663-0CC3-32291ED18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17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7538090" y="1247894"/>
          <a:ext cx="4306340" cy="2257307"/>
        </p:xfrm>
        <a:graphic>
          <a:graphicData uri="http://schemas.openxmlformats.org/drawingml/2006/table">
            <a:tbl>
              <a:tblPr/>
              <a:tblGrid>
                <a:gridCol w="2999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2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8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Municipal de Salud Centro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8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Municipal de Salud Sur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8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Salud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8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Municipal de Salud Norte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8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Bienestar Animal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71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 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322FC821-A648-46EE-A8E2-6B6591C635D5}"/>
              </a:ext>
            </a:extLst>
          </p:cNvPr>
          <p:cNvSpPr/>
          <p:nvPr/>
        </p:nvSpPr>
        <p:spPr>
          <a:xfrm>
            <a:off x="347571" y="330507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6" name="Esquina doblada 17">
            <a:extLst>
              <a:ext uri="{FF2B5EF4-FFF2-40B4-BE49-F238E27FC236}">
                <a16:creationId xmlns:a16="http://schemas.microsoft.com/office/drawing/2014/main" id="{3B9D78A9-B55B-4E2D-8A05-706BC882826E}"/>
              </a:ext>
            </a:extLst>
          </p:cNvPr>
          <p:cNvSpPr/>
          <p:nvPr/>
        </p:nvSpPr>
        <p:spPr>
          <a:xfrm>
            <a:off x="347571" y="726333"/>
            <a:ext cx="6764959" cy="5214025"/>
          </a:xfrm>
          <a:prstGeom prst="foldedCorner">
            <a:avLst>
              <a:gd name="adj" fmla="val 5839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0637" tIns="20318" rIns="40637" bIns="203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25740"/>
            <a:r>
              <a:rPr kumimoji="1"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pPr defTabSz="725740"/>
            <a:endParaRPr kumimoji="1" lang="es-ES" sz="533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725740">
              <a:defRPr/>
            </a:pPr>
            <a:r>
              <a:rPr kumimoji="1" lang="es-ES" sz="12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Atención Médica Especializada:</a:t>
            </a:r>
          </a:p>
          <a:p>
            <a:pPr marL="127013" indent="-127013" defTabSz="725740">
              <a:buFont typeface="Wingdings" panose="05000000000000000000" pitchFamily="2" charset="2"/>
              <a:buChar char="Ø"/>
              <a:defRPr/>
            </a:pPr>
            <a:r>
              <a:rPr kumimoji="1" lang="es-ES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467.270 atenciones ambulatorias en consulta externa y 61.852 en consultas de especialidad</a:t>
            </a:r>
            <a:r>
              <a:rPr kumimoji="1" lang="es-E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27013" indent="-127013" defTabSz="725740">
              <a:buFont typeface="Wingdings" panose="05000000000000000000" pitchFamily="2" charset="2"/>
              <a:buChar char="Ø"/>
            </a:pPr>
            <a:r>
              <a:rPr kumimoji="1" lang="es-ES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18.488 atenciones en laboratorio clínico y 5.941 atenciones de rayos X y ecografías.</a:t>
            </a:r>
          </a:p>
          <a:p>
            <a:pPr marL="127013" indent="-127013" defTabSz="725740">
              <a:buFont typeface="Wingdings" panose="05000000000000000000" pitchFamily="2" charset="2"/>
              <a:buChar char="Ø"/>
            </a:pPr>
            <a:r>
              <a:rPr kumimoji="1" lang="es-ES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8.780 atenciones en terapia física y 2.097 atenciones en terapia de lenguaje.</a:t>
            </a:r>
          </a:p>
          <a:p>
            <a:pPr defTabSz="725740">
              <a:defRPr/>
            </a:pPr>
            <a:endParaRPr kumimoji="1" lang="es-ES" sz="533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725740">
              <a:defRPr/>
            </a:pPr>
            <a:r>
              <a:rPr kumimoji="1" lang="es-ES" sz="12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Mejoras en las UMS:</a:t>
            </a:r>
          </a:p>
          <a:p>
            <a:pPr marL="127013" lvl="1" indent="-127013" defTabSz="725740">
              <a:buFont typeface="Wingdings" panose="05000000000000000000" pitchFamily="2" charset="2"/>
              <a:buChar char="Ø"/>
            </a:pPr>
            <a:r>
              <a:rPr kumimoji="1" lang="es-ES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Adquisición de equipamiento especializado para las áreas de imagenología, rehabilitación y  laboratorio </a:t>
            </a:r>
            <a:r>
              <a:rPr kumimoji="1" lang="es-E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las UMS; así como la remodelación de las instalaciones de las UMS y, mejoras en el cumplimiento de estándares de calidad para la prestación de servicios de salud.</a:t>
            </a:r>
          </a:p>
          <a:p>
            <a:pPr defTabSz="725740">
              <a:defRPr/>
            </a:pPr>
            <a:endParaRPr kumimoji="1" lang="es-ES" sz="533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725740">
              <a:defRPr/>
            </a:pPr>
            <a:r>
              <a:rPr kumimoji="1" lang="es-ES" sz="12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Socialización y prevención:</a:t>
            </a:r>
          </a:p>
          <a:p>
            <a:pPr marL="127013" lvl="1" indent="-127013" defTabSz="725740">
              <a:buFont typeface="Wingdings" panose="05000000000000000000" pitchFamily="2" charset="2"/>
              <a:buChar char="Ø"/>
            </a:pPr>
            <a:r>
              <a:rPr kumimoji="1" lang="es-ES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202.052 participantes en promoción y prevención en salud </a:t>
            </a:r>
            <a:r>
              <a:rPr kumimoji="1" lang="es-E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y salud sexual y salud reproductiva.</a:t>
            </a:r>
          </a:p>
          <a:p>
            <a:pPr marL="127013" lvl="1" indent="-127013" defTabSz="725740">
              <a:buFont typeface="Wingdings" panose="05000000000000000000" pitchFamily="2" charset="2"/>
              <a:buChar char="Ø"/>
            </a:pPr>
            <a:r>
              <a:rPr kumimoji="1" lang="es-EC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3.503 intervenciones en prevención del riesgo suicida</a:t>
            </a:r>
            <a:r>
              <a:rPr kumimoji="1" lang="es-EC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realizadas en los Puentes de Gualo y Chiche, a través de la estrategia “Somos Puente de Vida”. </a:t>
            </a:r>
          </a:p>
          <a:p>
            <a:pPr marL="127013" lvl="1" indent="-127013" defTabSz="725740">
              <a:buFont typeface="Wingdings" panose="05000000000000000000" pitchFamily="2" charset="2"/>
              <a:buChar char="Ø"/>
            </a:pPr>
            <a:r>
              <a:rPr kumimoji="1" lang="es-MX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 reducen el riesgo de desnutrición crónica infantil</a:t>
            </a:r>
            <a:r>
              <a:rPr kumimoji="1" lang="es-MX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 los 586 atendidos.</a:t>
            </a:r>
          </a:p>
          <a:p>
            <a:pPr marL="127013" lvl="1" indent="-127013" defTabSz="72574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42.890 dosis de vacunas </a:t>
            </a:r>
            <a:r>
              <a:rPr lang="es-EC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aplicadas de esquema regular.</a:t>
            </a:r>
            <a:endParaRPr lang="es-MX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725740">
              <a:defRPr/>
            </a:pPr>
            <a:endParaRPr kumimoji="1" lang="es-ES" sz="533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725740">
              <a:defRPr/>
            </a:pPr>
            <a:r>
              <a:rPr kumimoji="1" lang="es-ES" sz="12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Municipios Saludables:</a:t>
            </a:r>
          </a:p>
          <a:p>
            <a:pPr marL="127013" indent="-127013" defTabSz="725740">
              <a:buFont typeface="Wingdings" panose="05000000000000000000" pitchFamily="2" charset="2"/>
              <a:buChar char="Ø"/>
              <a:defRPr/>
            </a:pPr>
            <a:r>
              <a:rPr kumimoji="1" lang="es-E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Municipio de Quito declarado como </a:t>
            </a:r>
            <a:r>
              <a:rPr kumimoji="1" lang="es-ES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Promotor de la Salud</a:t>
            </a:r>
            <a:r>
              <a:rPr kumimoji="1" lang="es-E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 beneficia el total de la población del DMQ.</a:t>
            </a:r>
          </a:p>
          <a:p>
            <a:pPr marL="127013" indent="-127013" defTabSz="725740">
              <a:buFont typeface="Wingdings" panose="05000000000000000000" pitchFamily="2" charset="2"/>
              <a:buChar char="Ø"/>
              <a:defRPr/>
            </a:pPr>
            <a:r>
              <a:rPr kumimoji="1" lang="es-MX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mercados reconocidos como saludables</a:t>
            </a:r>
            <a:r>
              <a:rPr kumimoji="1" lang="es-MX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27013" indent="-127013" defTabSz="725740">
              <a:buFont typeface="Wingdings" panose="05000000000000000000" pitchFamily="2" charset="2"/>
              <a:buChar char="Ø"/>
              <a:defRPr/>
            </a:pPr>
            <a:r>
              <a:rPr kumimoji="1" lang="es-EC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Implementación de la </a:t>
            </a:r>
            <a:r>
              <a:rPr kumimoji="1"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primera fase de la estrategia “Una Salud”</a:t>
            </a:r>
            <a:r>
              <a:rPr kumimoji="1" lang="es-EC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población del DMQ beneficiada.</a:t>
            </a:r>
          </a:p>
          <a:p>
            <a:pPr defTabSz="725740">
              <a:defRPr/>
            </a:pPr>
            <a:endParaRPr kumimoji="1" lang="es-ES" sz="533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725740">
              <a:defRPr/>
            </a:pPr>
            <a:r>
              <a:rPr kumimoji="1" lang="es-ES" sz="12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de la Fauna Urbana en el DMQ:</a:t>
            </a:r>
          </a:p>
          <a:p>
            <a:pPr marL="127013" lvl="1" indent="-127013" defTabSz="725740">
              <a:buFont typeface="Wingdings" panose="05000000000000000000" pitchFamily="2" charset="2"/>
              <a:buChar char="Ø"/>
            </a:pPr>
            <a:r>
              <a:rPr kumimoji="1" lang="es-EC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35.791 animales de compañía (perros y gatos) esterilizados</a:t>
            </a:r>
            <a:r>
              <a:rPr kumimoji="1" lang="es-EC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27013" lvl="1" indent="-127013" defTabSz="725740">
              <a:buFont typeface="Wingdings" panose="05000000000000000000" pitchFamily="2" charset="2"/>
              <a:buChar char="Ø"/>
            </a:pPr>
            <a:r>
              <a:rPr kumimoji="1" lang="es-ES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509 denuncias atendidas </a:t>
            </a:r>
            <a:r>
              <a:rPr kumimoji="1" lang="es-E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fauna urbana.</a:t>
            </a:r>
            <a:endParaRPr kumimoji="1" lang="es-EC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13" lvl="1" indent="-127013" defTabSz="725740">
              <a:buFont typeface="Wingdings" panose="05000000000000000000" pitchFamily="2" charset="2"/>
              <a:buChar char="Ø"/>
            </a:pPr>
            <a:r>
              <a:rPr kumimoji="1" lang="es-E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Remodelación de las instalaciones del Centro de Atención Veterinaria y Rescate Animal Temporal </a:t>
            </a:r>
            <a:r>
              <a:rPr kumimoji="1"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–CAVRAT- Calderón</a:t>
            </a:r>
            <a:r>
              <a:rPr kumimoji="1" lang="es-E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27013" lvl="1" indent="-127013" defTabSz="725740">
              <a:buFont typeface="Wingdings" panose="05000000000000000000" pitchFamily="2" charset="2"/>
              <a:buChar char="Ø"/>
            </a:pPr>
            <a:r>
              <a:rPr kumimoji="1" lang="es-ES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camionetas adquiridas </a:t>
            </a:r>
            <a:r>
              <a:rPr kumimoji="1" lang="es-E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trabajo de fauna urbana en territorio.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13" lvl="1" indent="-127013" defTabSz="725740">
              <a:buFont typeface="Wingdings" panose="05000000000000000000" pitchFamily="2" charset="2"/>
              <a:buChar char="Ø"/>
            </a:pPr>
            <a:endParaRPr kumimoji="1" lang="es-EC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13" lvl="1" indent="-127013" defTabSz="725740">
              <a:buFont typeface="Wingdings" panose="05000000000000000000" pitchFamily="2" charset="2"/>
              <a:buChar char="Ø"/>
            </a:pPr>
            <a:endParaRPr kumimoji="1" lang="es-EC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1F322B5-8C3D-42C6-95BA-25FEEE11B673}"/>
              </a:ext>
            </a:extLst>
          </p:cNvPr>
          <p:cNvSpPr/>
          <p:nvPr/>
        </p:nvSpPr>
        <p:spPr>
          <a:xfrm>
            <a:off x="7538090" y="3806667"/>
            <a:ext cx="4306340" cy="1816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867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564.428 </a:t>
            </a:r>
          </a:p>
          <a:p>
            <a:pPr algn="ctr"/>
            <a:r>
              <a:rPr lang="es-EC" sz="1867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Atenciones Médicas Especializadas</a:t>
            </a:r>
          </a:p>
          <a:p>
            <a:pPr algn="ctr"/>
            <a:endParaRPr lang="es-EC" sz="1867" b="1" i="1" dirty="0">
              <a:solidFill>
                <a:srgbClr val="2037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1867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1’489.830 </a:t>
            </a:r>
          </a:p>
          <a:p>
            <a:pPr algn="ctr"/>
            <a:r>
              <a:rPr lang="es-EC" sz="1867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Dosis de Vacunas </a:t>
            </a:r>
          </a:p>
          <a:p>
            <a:pPr algn="ctr"/>
            <a:r>
              <a:rPr lang="es-EC" sz="1867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aplicadas contra la COVID-19.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FBA1B1-1FA2-2679-E639-8E41B9E5A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48CBA23-C3B4-B239-1145-2BBF46E78D0C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4180695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82676"/>
              </p:ext>
            </p:extLst>
          </p:nvPr>
        </p:nvGraphicFramePr>
        <p:xfrm>
          <a:off x="1598185" y="4343400"/>
          <a:ext cx="8930644" cy="1479758"/>
        </p:xfrm>
        <a:graphic>
          <a:graphicData uri="http://schemas.openxmlformats.org/drawingml/2006/table">
            <a:tbl>
              <a:tblPr/>
              <a:tblGrid>
                <a:gridCol w="294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3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1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 del Sector: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Administración General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134.317.163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112.743.522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0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Registro de la Propiedad</a:t>
                      </a:r>
                    </a:p>
                  </a:txBody>
                  <a:tcPr marL="762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8.323.104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5.590.408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07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142.640.267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118.333.929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895222858"/>
              </p:ext>
            </p:extLst>
          </p:nvPr>
        </p:nvGraphicFramePr>
        <p:xfrm>
          <a:off x="1359429" y="1333500"/>
          <a:ext cx="9321800" cy="262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B2C10F11-661B-40AF-B7DA-214804EC7D37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>
              <a:solidFill>
                <a:schemeClr val="accent6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B3FF4FF-D69B-4580-83CD-88556EB40847}"/>
              </a:ext>
            </a:extLst>
          </p:cNvPr>
          <p:cNvSpPr/>
          <p:nvPr/>
        </p:nvSpPr>
        <p:spPr>
          <a:xfrm>
            <a:off x="482474" y="628837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2B12DE4-725F-4317-B4F3-5C39A6BDBC3F}"/>
              </a:ext>
            </a:extLst>
          </p:cNvPr>
          <p:cNvSpPr/>
          <p:nvPr/>
        </p:nvSpPr>
        <p:spPr>
          <a:xfrm>
            <a:off x="49901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Administración General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BCD455-47D1-F2A3-BE35-EBF02210EEA6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CF8104-4A67-4605-E3C1-F4B1C1E53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85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8268230" y="2181484"/>
          <a:ext cx="3390501" cy="2111116"/>
        </p:xfrm>
        <a:graphic>
          <a:graphicData uri="http://schemas.openxmlformats.org/drawingml/2006/table">
            <a:tbl>
              <a:tblPr/>
              <a:tblGrid>
                <a:gridCol w="2130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5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de la Propiedad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General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5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Esquina doblada 17"/>
          <p:cNvSpPr/>
          <p:nvPr/>
        </p:nvSpPr>
        <p:spPr>
          <a:xfrm>
            <a:off x="291971" y="927101"/>
            <a:ext cx="7709029" cy="4940299"/>
          </a:xfrm>
          <a:prstGeom prst="foldedCorner">
            <a:avLst>
              <a:gd name="adj" fmla="val 5839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pPr lvl="0"/>
            <a:endParaRPr lang="es-ES" sz="1333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419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Servicios Ciudadanos:</a:t>
            </a:r>
          </a:p>
          <a:p>
            <a:pPr marL="393320" indent="-228611" algn="just">
              <a:buFont typeface="Wingdings" panose="05000000000000000000" pitchFamily="2" charset="2"/>
              <a:buChar char="Ø"/>
            </a:pPr>
            <a:r>
              <a:rPr lang="es-419" sz="13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Implementación del Plan de Capacitación de Servicios Ciudadano</a:t>
            </a: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</a:p>
          <a:p>
            <a:pPr marL="393320" indent="-228611" algn="just">
              <a:buFont typeface="Wingdings" panose="05000000000000000000" pitchFamily="2" charset="2"/>
              <a:buChar char="Ø"/>
            </a:pPr>
            <a:endParaRPr lang="es-419" sz="133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419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Documental:</a:t>
            </a:r>
          </a:p>
          <a:p>
            <a:pPr marL="393320" indent="-228611" algn="just">
              <a:buFont typeface="Wingdings" panose="05000000000000000000" pitchFamily="2" charset="2"/>
              <a:buChar char="Ø"/>
            </a:pPr>
            <a:r>
              <a:rPr lang="es-419" sz="13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1.500 solicitudes atendidas de acceso a documentación custodiada</a:t>
            </a: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64708" algn="just"/>
            <a:r>
              <a:rPr lang="es-419" sz="13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12.400 usuarios activos utilizando Sistema SITRA </a:t>
            </a: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las Dependencias Municipales.</a:t>
            </a:r>
          </a:p>
          <a:p>
            <a:pPr lvl="0"/>
            <a:endParaRPr lang="es-419" sz="1600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419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Bienes y Propiedad Municipal:</a:t>
            </a:r>
          </a:p>
          <a:p>
            <a:pPr marL="393320" indent="-228611" algn="just">
              <a:buFont typeface="Wingdings" panose="05000000000000000000" pitchFamily="2" charset="2"/>
              <a:buChar char="Ø"/>
            </a:pPr>
            <a:r>
              <a:rPr lang="es-419" sz="13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46% de información levantada sobre titularidad de dominio</a:t>
            </a: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estado y uso de la propiedad municipal, 6.775 predios municipales.</a:t>
            </a:r>
          </a:p>
          <a:p>
            <a:pPr marL="393320" indent="-228611" algn="just">
              <a:buFont typeface="Wingdings" panose="05000000000000000000" pitchFamily="2" charset="2"/>
              <a:buChar char="Ø"/>
            </a:pPr>
            <a:r>
              <a:rPr lang="es-419" sz="13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Depuración de la bodega de suministro e imprenta</a:t>
            </a: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93320" indent="-228611" algn="just">
              <a:buFont typeface="Wingdings" panose="05000000000000000000" pitchFamily="2" charset="2"/>
              <a:buChar char="Ø"/>
            </a:pPr>
            <a:r>
              <a:rPr lang="es-419" sz="13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90,70% de actualización de la Información del Inventario de Bienes Inmuebles </a:t>
            </a: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Municipales registrados.</a:t>
            </a:r>
          </a:p>
          <a:p>
            <a:pPr marL="393320" indent="-228611" algn="just">
              <a:buFont typeface="Wingdings" panose="05000000000000000000" pitchFamily="2" charset="2"/>
              <a:buChar char="Ø"/>
            </a:pPr>
            <a:endParaRPr lang="es-419" sz="133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ES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Recaudación:</a:t>
            </a:r>
          </a:p>
          <a:p>
            <a:pPr marL="393320" indent="-228611" algn="just">
              <a:buFont typeface="Wingdings" panose="05000000000000000000" pitchFamily="2" charset="2"/>
              <a:buChar char="Ø"/>
            </a:pPr>
            <a:r>
              <a:rPr lang="es-419" sz="13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Implementación del trámite electrónico </a:t>
            </a:r>
            <a:r>
              <a:rPr lang="es-419" sz="13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facilitar los pagos a la ciudadanía, en el Portal de Servicios Municipales (PAM).</a:t>
            </a:r>
          </a:p>
          <a:p>
            <a:pPr marL="393320" indent="-228611" algn="just">
              <a:buFont typeface="Wingdings" panose="05000000000000000000" pitchFamily="2" charset="2"/>
              <a:buChar char="Ø"/>
            </a:pPr>
            <a:r>
              <a:rPr lang="es-ES" sz="13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652.477 órdenes de cobro tributarias</a:t>
            </a:r>
            <a:r>
              <a:rPr lang="es-ES" sz="13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 un monto total de $46.158.715</a:t>
            </a:r>
            <a:r>
              <a:rPr lang="es-ES" sz="13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93320" indent="-228611" algn="just">
              <a:buFont typeface="Wingdings" panose="05000000000000000000" pitchFamily="2" charset="2"/>
              <a:buChar char="Ø"/>
            </a:pPr>
            <a:r>
              <a:rPr lang="es-ES" sz="13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38.869 procesos coactivos </a:t>
            </a:r>
            <a:r>
              <a:rPr lang="es-ES" sz="13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desde enero de 2022.</a:t>
            </a:r>
          </a:p>
          <a:p>
            <a:pPr marL="393320" indent="-228611" algn="just">
              <a:buFont typeface="Wingdings" panose="05000000000000000000" pitchFamily="2" charset="2"/>
              <a:buChar char="Ø"/>
            </a:pPr>
            <a:r>
              <a:rPr lang="es-ES" sz="133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 12.087.272,82 emitidos</a:t>
            </a:r>
            <a:r>
              <a:rPr lang="es-ES" sz="133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mediante convenios de facilidades de pago por obligaciones tributarias y no tributarias.</a:t>
            </a:r>
            <a:endParaRPr lang="es-419" sz="133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s-ES" sz="1333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C" sz="1333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93C8CCE-87CA-42FE-A5B6-42CB73701B3B}"/>
              </a:ext>
            </a:extLst>
          </p:cNvPr>
          <p:cNvSpPr/>
          <p:nvPr/>
        </p:nvSpPr>
        <p:spPr>
          <a:xfrm>
            <a:off x="291971" y="548242"/>
            <a:ext cx="1160805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B13B998-954E-406E-DAB7-FDAA8421CF7C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DACB7F-B38F-5FC5-1F3D-B79554CF2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36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a 13"/>
          <p:cNvGraphicFramePr>
            <a:graphicFrameLocks noGrp="1"/>
          </p:cNvGraphicFramePr>
          <p:nvPr/>
        </p:nvGraphicFramePr>
        <p:xfrm>
          <a:off x="6096001" y="1814459"/>
          <a:ext cx="5716308" cy="3406881"/>
        </p:xfrm>
        <a:graphic>
          <a:graphicData uri="http://schemas.openxmlformats.org/drawingml/2006/table">
            <a:tbl>
              <a:tblPr/>
              <a:tblGrid>
                <a:gridCol w="206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890">
                  <a:extLst>
                    <a:ext uri="{9D8B030D-6E8A-4147-A177-3AD203B41FA5}">
                      <a16:colId xmlns:a16="http://schemas.microsoft.com/office/drawing/2014/main" val="745087958"/>
                    </a:ext>
                  </a:extLst>
                </a:gridCol>
                <a:gridCol w="1122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6564">
                  <a:extLst>
                    <a:ext uri="{9D8B030D-6E8A-4147-A177-3AD203B41FA5}">
                      <a16:colId xmlns:a16="http://schemas.microsoft.com/office/drawing/2014/main" val="143138932"/>
                    </a:ext>
                  </a:extLst>
                </a:gridCol>
              </a:tblGrid>
              <a:tr h="784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 del Sector: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0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Agencia Metropolitana de Tránsito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59.704.919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49.728.829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5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EPM Transporte de Pasajeros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87.943.777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68.529.811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80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EPMMOP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232.400.387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110.478.251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PPLMQ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199.222.733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82.046.102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049398"/>
                  </a:ext>
                </a:extLst>
              </a:tr>
              <a:tr h="33580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EPM Metro de Quito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27.052.864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8.078.393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es-E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80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Secretaría de Movilidad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13.428.307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1.824.400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es-E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619.752.986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ctr" latinLnBrk="0" hangingPunct="1"/>
                      <a:r>
                        <a:rPr kumimoji="1" lang="es-E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320.685.787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ctr" latinLnBrk="0" hangingPunct="1"/>
                      <a:r>
                        <a:rPr kumimoji="1" lang="es-E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90639402"/>
              </p:ext>
            </p:extLst>
          </p:nvPr>
        </p:nvGraphicFramePr>
        <p:xfrm>
          <a:off x="40503" y="1671266"/>
          <a:ext cx="5716307" cy="355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1A4E9863-D6BB-49EE-97BC-0386848BBD38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>
              <a:solidFill>
                <a:schemeClr val="accent6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D41B7EC-CC90-4C1D-B60C-A27FFE3CD362}"/>
              </a:ext>
            </a:extLst>
          </p:cNvPr>
          <p:cNvSpPr/>
          <p:nvPr/>
        </p:nvSpPr>
        <p:spPr>
          <a:xfrm>
            <a:off x="249014" y="628837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38EF8AE-E44E-4D8E-BCC2-ED6A3E5BBAEB}"/>
              </a:ext>
            </a:extLst>
          </p:cNvPr>
          <p:cNvSpPr/>
          <p:nvPr/>
        </p:nvSpPr>
        <p:spPr>
          <a:xfrm>
            <a:off x="26555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Movilidad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EAEF44B-00FE-3F04-6E94-049C3824A01D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670DD2-17CE-E252-301F-5286559C3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quina doblada 17"/>
          <p:cNvSpPr/>
          <p:nvPr/>
        </p:nvSpPr>
        <p:spPr>
          <a:xfrm>
            <a:off x="485296" y="996701"/>
            <a:ext cx="6039249" cy="4870700"/>
          </a:xfrm>
          <a:prstGeom prst="foldedCorner">
            <a:avLst>
              <a:gd name="adj" fmla="val 3315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 2022:</a:t>
            </a:r>
          </a:p>
          <a:p>
            <a:pPr lvl="0"/>
            <a:endParaRPr lang="es-ES" sz="933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es-419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 de Quito:</a:t>
            </a:r>
          </a:p>
          <a:p>
            <a:pPr marL="317514" lvl="1" indent="-190510" algn="just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Contratación de la empresa operadora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Primera Línea del Metro de Quito.</a:t>
            </a:r>
          </a:p>
          <a:p>
            <a:pPr marL="317514" lvl="1" indent="-190510" algn="just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Instalación de equipamiento y sistemas complementarios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las 15 Estaciones del Metro.</a:t>
            </a:r>
          </a:p>
          <a:p>
            <a:pPr marL="317514" lvl="1" indent="-190510" algn="just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Inicio de la fase I “inducción estática”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dirigida a la ciudadanía, con la participación de 58.150 asistentes.</a:t>
            </a:r>
          </a:p>
          <a:p>
            <a:pPr marL="0" lvl="1"/>
            <a:endParaRPr lang="es-419" sz="933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es-419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Medios de transportes:</a:t>
            </a:r>
          </a:p>
          <a:p>
            <a:pPr marL="317514" lvl="1" indent="-190510" algn="just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19.747 usuarios de bicicleta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el DMQ.</a:t>
            </a:r>
          </a:p>
          <a:p>
            <a:pPr marL="317514" lvl="1" indent="-190510" algn="just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170.566.504 de viajes ejecutados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durante todo el año. </a:t>
            </a:r>
          </a:p>
          <a:p>
            <a:pPr marL="317514" lvl="1" indent="-190510" algn="just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sistemas de control para el mejoramiento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tráfico implementados.</a:t>
            </a:r>
          </a:p>
          <a:p>
            <a:pPr marL="317514" lvl="1" indent="-190510" algn="just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33% del plan de restructuración de rutas del transporte público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implementado.</a:t>
            </a:r>
          </a:p>
          <a:p>
            <a:pPr marL="317514" lvl="1" indent="-190510" algn="just">
              <a:buFont typeface="Wingdings" panose="05000000000000000000" pitchFamily="2" charset="2"/>
              <a:buChar char="Ø"/>
            </a:pPr>
            <a:endParaRPr lang="es-419" sz="93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Tránsito y Centros de Revisión Técnica Vehicular:</a:t>
            </a:r>
          </a:p>
          <a:p>
            <a:pPr marL="317514" lvl="1" indent="-190510" algn="just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428.336 vehículos revisados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Centros de Revisión Técnica Vehicular – CRTV.</a:t>
            </a:r>
          </a:p>
          <a:p>
            <a:pPr marL="317514" lvl="1" indent="-190510" algn="just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Centro de Revisión Técnica Vehicular habilitados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el DMQ.</a:t>
            </a:r>
          </a:p>
          <a:p>
            <a:pPr marL="317514" lvl="1" indent="-190510" algn="just">
              <a:buFont typeface="Wingdings" panose="05000000000000000000" pitchFamily="2" charset="2"/>
              <a:buChar char="Ø"/>
            </a:pPr>
            <a:r>
              <a:rPr lang="pt-B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21.848 operativos de </a:t>
            </a:r>
            <a:r>
              <a:rPr lang="pt-BR" sz="1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pt-B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trânsito realizados</a:t>
            </a:r>
          </a:p>
          <a:p>
            <a:pPr marL="317514" lvl="1" indent="-190510" algn="just">
              <a:buFont typeface="Wingdings" panose="05000000000000000000" pitchFamily="2" charset="2"/>
              <a:buChar char="Ø"/>
            </a:pPr>
            <a:r>
              <a:rPr lang="pt-B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Adquisición</a:t>
            </a:r>
            <a:r>
              <a:rPr lang="pt-B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camionetas, 100  motos, 6 SUV para control en el DMQ. </a:t>
            </a:r>
            <a:endParaRPr lang="es-419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endParaRPr lang="es-419" sz="933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r>
              <a:rPr lang="es-419" sz="1333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Rehabilitación Vial y mejoramiento del espacio público: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del Plan Intensivo de Rehabilitación Vial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lleva adelante la EPMMOP.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116  tramos  viales  rehabilitados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 representan  aproximadamente  100km  de  vías renovadas, que facilitan el comercio y el turismo de nuestra ciudad.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r>
              <a:rPr lang="es-419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4.000 Ha intervenidas con mantenimiento y reparadas </a:t>
            </a:r>
            <a:r>
              <a:rPr lang="es-419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(espacios públicos) parques, plazas, plazoletas, bulevares, áreas deportivas.</a:t>
            </a:r>
          </a:p>
        </p:txBody>
      </p:sp>
      <p:graphicFrame>
        <p:nvGraphicFramePr>
          <p:cNvPr id="19" name="Tabla 18"/>
          <p:cNvGraphicFramePr>
            <a:graphicFrameLocks noGrp="1"/>
          </p:cNvGraphicFramePr>
          <p:nvPr/>
        </p:nvGraphicFramePr>
        <p:xfrm>
          <a:off x="7263164" y="1169329"/>
          <a:ext cx="4474845" cy="2818472"/>
        </p:xfrm>
        <a:graphic>
          <a:graphicData uri="http://schemas.openxmlformats.org/drawingml/2006/table">
            <a:tbl>
              <a:tblPr/>
              <a:tblGrid>
                <a:gridCol w="294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3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</a:t>
                      </a: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PPLMQ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816911"/>
                  </a:ext>
                </a:extLst>
              </a:tr>
              <a:tr h="29179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Metro de Quito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53853"/>
                  </a:ext>
                </a:extLst>
              </a:tr>
              <a:tr h="25373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Transporte de Pasajeros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89842"/>
                  </a:ext>
                </a:extLst>
              </a:tr>
              <a:tr h="26642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Metropolitana de Tránsito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2577"/>
                  </a:ext>
                </a:extLst>
              </a:tr>
              <a:tr h="30448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EPMMOP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427717"/>
                  </a:ext>
                </a:extLst>
              </a:tr>
              <a:tr h="30448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Movilidad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08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</a:t>
                      </a: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9374F3BE-893A-46A9-8A02-521348897903}"/>
              </a:ext>
            </a:extLst>
          </p:cNvPr>
          <p:cNvSpPr/>
          <p:nvPr/>
        </p:nvSpPr>
        <p:spPr>
          <a:xfrm>
            <a:off x="485296" y="574193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EA44439-1BC1-41A4-98A6-E7E3DF6698DD}"/>
              </a:ext>
            </a:extLst>
          </p:cNvPr>
          <p:cNvSpPr/>
          <p:nvPr/>
        </p:nvSpPr>
        <p:spPr>
          <a:xfrm>
            <a:off x="7263164" y="4265218"/>
            <a:ext cx="4474845" cy="16923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es-419" sz="1733" b="1" i="1" dirty="0">
                <a:solidFill>
                  <a:srgbClr val="203764"/>
                </a:solidFill>
                <a:latin typeface="Calibri" panose="020F0502020204030204" pitchFamily="34" charset="0"/>
              </a:rPr>
              <a:t>1,2 millones de personas en promedio, </a:t>
            </a:r>
            <a:r>
              <a:rPr lang="es-419" sz="1733" i="1" dirty="0">
                <a:solidFill>
                  <a:srgbClr val="203764"/>
                </a:solidFill>
                <a:latin typeface="Calibri" panose="020F0502020204030204" pitchFamily="34" charset="0"/>
              </a:rPr>
              <a:t>utilizaron diariamente el transporte público.</a:t>
            </a:r>
          </a:p>
          <a:p>
            <a:pPr marL="0" lvl="1" indent="-228611" algn="ctr">
              <a:buFont typeface="Wingdings" panose="05000000000000000000" pitchFamily="2" charset="2"/>
              <a:buChar char="Ø"/>
            </a:pPr>
            <a:endParaRPr lang="es-419" sz="1733" i="1" dirty="0">
              <a:solidFill>
                <a:srgbClr val="203764"/>
              </a:solidFill>
              <a:latin typeface="Calibri" panose="020F0502020204030204" pitchFamily="34" charset="0"/>
            </a:endParaRPr>
          </a:p>
          <a:p>
            <a:pPr marL="0" lvl="1" algn="ctr"/>
            <a:r>
              <a:rPr lang="es-419" sz="1733" b="1" i="1" dirty="0">
                <a:solidFill>
                  <a:srgbClr val="203764"/>
                </a:solidFill>
                <a:latin typeface="Calibri" panose="020F0502020204030204" pitchFamily="34" charset="0"/>
              </a:rPr>
              <a:t>56% de viajes diarios se realizan en el </a:t>
            </a:r>
          </a:p>
          <a:p>
            <a:pPr marL="0" lvl="1" algn="ctr"/>
            <a:r>
              <a:rPr lang="es-419" sz="1733" i="1" dirty="0">
                <a:solidFill>
                  <a:srgbClr val="203764"/>
                </a:solidFill>
                <a:latin typeface="Calibri" panose="020F0502020204030204" pitchFamily="34" charset="0"/>
              </a:rPr>
              <a:t>Sistema de Transporte Público en DMQ.</a:t>
            </a:r>
          </a:p>
          <a:p>
            <a:pPr marL="355616" lvl="1" indent="-228611" algn="just">
              <a:buFont typeface="Wingdings" panose="05000000000000000000" pitchFamily="2" charset="2"/>
              <a:buChar char="Ø"/>
            </a:pPr>
            <a:endParaRPr lang="es-419" sz="1733" dirty="0">
              <a:solidFill>
                <a:srgbClr val="2037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7EE878F-6CF1-AC70-11B8-D336B6C1B70A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D7BC81-DDB3-45E2-0F7E-AB0597459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4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28880"/>
              </p:ext>
            </p:extLst>
          </p:nvPr>
        </p:nvGraphicFramePr>
        <p:xfrm>
          <a:off x="1643848" y="4051659"/>
          <a:ext cx="8884982" cy="1847696"/>
        </p:xfrm>
        <a:graphic>
          <a:graphicData uri="http://schemas.openxmlformats.org/drawingml/2006/table">
            <a:tbl>
              <a:tblPr/>
              <a:tblGrid>
                <a:gridCol w="3390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1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58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pica Neue"/>
                          <a:cs typeface="Arial" panose="020B0604020202020204" pitchFamily="34" charset="0"/>
                        </a:rPr>
                        <a:t>Entidades del Sector: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pica Neue"/>
                          <a:cs typeface="Arial" panose="020B0604020202020204" pitchFamily="34" charset="0"/>
                        </a:rPr>
                        <a:t>Codificado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pica Neue"/>
                          <a:cs typeface="Arial" panose="020B0604020202020204" pitchFamily="34" charset="0"/>
                        </a:rPr>
                        <a:t>USD$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C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pica Neue"/>
                          <a:cs typeface="Arial" panose="020B0604020202020204" pitchFamily="34" charset="0"/>
                        </a:rPr>
                        <a:t>Devengado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C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pica Neue"/>
                          <a:cs typeface="Arial" panose="020B0604020202020204" pitchFamily="34" charset="0"/>
                        </a:rPr>
                        <a:t>USD$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pica Neue"/>
                          <a:cs typeface="Arial" panose="020B0604020202020204" pitchFamily="34" charset="0"/>
                        </a:rPr>
                        <a:t>% de Ejecución Presupuestaria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Agencia de Coordinación Distrital de Comercio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7.484.008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5.555.237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EPM Mayorista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6.823.552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1.934.046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14.307.561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7.489.283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5E0C1E31-FF9E-45A7-A586-2E88D92372AD}"/>
              </a:ext>
            </a:extLst>
          </p:cNvPr>
          <p:cNvSpPr/>
          <p:nvPr/>
        </p:nvSpPr>
        <p:spPr>
          <a:xfrm>
            <a:off x="3872025" y="6438469"/>
            <a:ext cx="6656805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Datos del Sistema Mi Ciudad. Fecha de corte </a:t>
            </a:r>
            <a:r>
              <a:rPr lang="es-ES" sz="933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31 de diciembre de 2021</a:t>
            </a:r>
            <a:r>
              <a:rPr lang="es-EC" sz="933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Cálculo de Indicadores realizados por la DMCS</a:t>
            </a:r>
            <a:r>
              <a:rPr lang="es-ES" sz="933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337605357"/>
              </p:ext>
            </p:extLst>
          </p:nvPr>
        </p:nvGraphicFramePr>
        <p:xfrm>
          <a:off x="1466047" y="1172411"/>
          <a:ext cx="8884982" cy="2778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E9D7340B-A4C0-49FC-B3AF-D9DC6DFD94FC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>
              <a:solidFill>
                <a:schemeClr val="accent6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927C39C-9F9C-41D6-818A-704CA1213FDD}"/>
              </a:ext>
            </a:extLst>
          </p:cNvPr>
          <p:cNvSpPr/>
          <p:nvPr/>
        </p:nvSpPr>
        <p:spPr>
          <a:xfrm>
            <a:off x="249014" y="628837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725CC44-73B0-470A-B2E5-E7237240A9A6}"/>
              </a:ext>
            </a:extLst>
          </p:cNvPr>
          <p:cNvSpPr/>
          <p:nvPr/>
        </p:nvSpPr>
        <p:spPr>
          <a:xfrm>
            <a:off x="26555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Coordinación Distrital de Comercio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42625D-596E-E649-2BC1-68A2CB0CB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9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quina doblada 17"/>
          <p:cNvSpPr/>
          <p:nvPr/>
        </p:nvSpPr>
        <p:spPr>
          <a:xfrm>
            <a:off x="535086" y="999067"/>
            <a:ext cx="6482586" cy="4868333"/>
          </a:xfrm>
          <a:prstGeom prst="foldedCorner">
            <a:avLst>
              <a:gd name="adj" fmla="val 5839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alcanzados:</a:t>
            </a:r>
          </a:p>
          <a:p>
            <a:pPr lvl="0"/>
            <a:endParaRPr lang="es-ES" sz="1400" b="1" spc="3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467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Infraestructura física mejorada en </a:t>
            </a:r>
            <a:r>
              <a:rPr lang="es-EC" sz="1467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mercados</a:t>
            </a:r>
            <a:r>
              <a:rPr lang="es-EC" sz="1467" b="1" dirty="0">
                <a:solidFill>
                  <a:srgbClr val="0060A8"/>
                </a:solidFill>
                <a:latin typeface="Calibri" panose="020F0502020204030204" pitchFamily="34" charset="0"/>
              </a:rPr>
              <a:t>:</a:t>
            </a:r>
          </a:p>
          <a:p>
            <a:pPr marL="317514" lvl="1" indent="-190510">
              <a:buFont typeface="Wingdings" panose="05000000000000000000" pitchFamily="2" charset="2"/>
              <a:buChar char="Ø"/>
            </a:pPr>
            <a: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mercados intervenidos</a:t>
            </a: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Mena 2, Calzado, Magdalena, Solanda, Las Cuadras, Rumiñahui, </a:t>
            </a:r>
            <a:r>
              <a:rPr lang="es-EC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Chiriyacu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Conocoto, Amaguaña, Cotocollao, Carapungo, Carolina, La Bota, </a:t>
            </a:r>
            <a:r>
              <a:rPr lang="es-EC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Pintag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C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Cdla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Ibarra, </a:t>
            </a:r>
            <a:r>
              <a:rPr lang="es-EC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Alangasí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Tingo, América, Tumbaco, </a:t>
            </a:r>
            <a:r>
              <a:rPr lang="es-EC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Yaruquí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Quinche, Kennedy, Roldós, Pifo, Puembo, San Antonio de Pichincha, San Juan, Chimbacalle y </a:t>
            </a:r>
            <a:r>
              <a:rPr lang="es-EC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Toctiuco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71291" lvl="1" indent="-127013">
              <a:buFont typeface="Arial" charset="0"/>
              <a:buChar char="•"/>
            </a:pPr>
            <a:endParaRPr lang="es-EC" sz="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s-EC" sz="1467" b="1" dirty="0">
                <a:solidFill>
                  <a:srgbClr val="0060A8"/>
                </a:solidFill>
                <a:latin typeface="Calibri" panose="020F0502020204030204" pitchFamily="34" charset="0"/>
              </a:rPr>
              <a:t>Comerciantes capacitados:</a:t>
            </a:r>
          </a:p>
          <a:p>
            <a:pPr marL="317514" lvl="1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2.487 comerciantes autónomos capacitados en </a:t>
            </a:r>
            <a:r>
              <a:rPr lang="es-E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bioseguridad, normativa legal, emprendimiento, alternativas tributarias, manipulación de alimentos, manejo de extintores,  prevención de incendios, nutrición, salud mental, desarrollo personal, normativa legal</a:t>
            </a:r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el programa servicio educativo extraordinario.</a:t>
            </a:r>
            <a:endParaRPr lang="es-EC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14" lvl="1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4.540 comerciantes de mercados capacitaciones en buenas prácticas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el manejo de alimentos, atención al cliente, bioseguridad, relaciones humanas, atención al cliente, ventas, contabilidad, tributación, seguridad y como ser anfitrión turístico.</a:t>
            </a:r>
          </a:p>
          <a:p>
            <a:pPr marL="127013" indent="-127013">
              <a:buFont typeface="Arial" charset="0"/>
              <a:buChar char="•"/>
            </a:pPr>
            <a:endParaRPr lang="es-EC" sz="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s-EC" sz="1467" b="1" dirty="0">
                <a:solidFill>
                  <a:srgbClr val="0060A8"/>
                </a:solidFill>
                <a:latin typeface="Calibri" panose="020F0502020204030204" pitchFamily="34" charset="0"/>
              </a:rPr>
              <a:t>Catastro de mercados y centros comerciales:</a:t>
            </a:r>
          </a:p>
          <a:p>
            <a:pPr marL="317514" lvl="1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4.635 puestos de comercio catastrados en los mercados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DMQ.</a:t>
            </a:r>
          </a:p>
          <a:p>
            <a:pPr marL="671291" lvl="1" indent="-127013">
              <a:buFont typeface="Arial" charset="0"/>
              <a:buChar char="•"/>
            </a:pPr>
            <a:endParaRPr lang="es-EC" sz="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s-EC" sz="1467" b="1" dirty="0">
                <a:solidFill>
                  <a:srgbClr val="0060A8"/>
                </a:solidFill>
                <a:latin typeface="Calibri" panose="020F0502020204030204" pitchFamily="34" charset="0"/>
              </a:rPr>
              <a:t>Programa sanitario para prevenir la transmisión de enfermedades producidas por alimentos:</a:t>
            </a:r>
          </a:p>
          <a:p>
            <a:pPr marL="317514" lvl="1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mercados municipales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el programa implementado.</a:t>
            </a:r>
          </a:p>
          <a:p>
            <a:pPr marL="127013" indent="-127013">
              <a:buFont typeface="Arial" charset="0"/>
              <a:buChar char="•"/>
            </a:pPr>
            <a:endParaRPr lang="es-ES" sz="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467" b="1" dirty="0">
                <a:solidFill>
                  <a:srgbClr val="0060A8"/>
                </a:solidFill>
                <a:latin typeface="Calibri" panose="020F0502020204030204" pitchFamily="34" charset="0"/>
              </a:rPr>
              <a:t>Permisos Únicos de Comerciante Autónomo (PUCA) emitidos:</a:t>
            </a:r>
          </a:p>
          <a:p>
            <a:pPr marL="317514" lvl="1" indent="-190510">
              <a:buFont typeface="Wingdings" panose="05000000000000000000" pitchFamily="2" charset="2"/>
              <a:buChar char="Ø"/>
            </a:pPr>
            <a:r>
              <a:rPr lang="es-EC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883 beneficiarios,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comerciantes ambulantes y de transportación pública.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/>
        </p:nvGraphicFramePr>
        <p:xfrm>
          <a:off x="7542515" y="1403227"/>
          <a:ext cx="3974701" cy="2128764"/>
        </p:xfrm>
        <a:graphic>
          <a:graphicData uri="http://schemas.openxmlformats.org/drawingml/2006/table">
            <a:tbl>
              <a:tblPr/>
              <a:tblGrid>
                <a:gridCol w="270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3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</a:t>
                      </a: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99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Coordinación Distrital de Comercio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Mayorista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42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</a:t>
                      </a: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25E5A26F-B293-4FD0-A80D-5EDF7334C020}"/>
              </a:ext>
            </a:extLst>
          </p:cNvPr>
          <p:cNvSpPr/>
          <p:nvPr/>
        </p:nvSpPr>
        <p:spPr>
          <a:xfrm>
            <a:off x="535086" y="606610"/>
            <a:ext cx="116990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0B4DF7B-9A35-4CD9-AFA9-2939CA8DC989}"/>
              </a:ext>
            </a:extLst>
          </p:cNvPr>
          <p:cNvSpPr/>
          <p:nvPr/>
        </p:nvSpPr>
        <p:spPr>
          <a:xfrm>
            <a:off x="7542514" y="3818376"/>
            <a:ext cx="3974701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200" b="1" i="1" dirty="0">
                <a:solidFill>
                  <a:srgbClr val="203764"/>
                </a:solidFill>
                <a:latin typeface="Calibri" panose="020F0502020204030204" pitchFamily="34" charset="0"/>
              </a:rPr>
              <a:t>7.027 comerciantes de mercados y autónomos beneficiarios</a:t>
            </a:r>
            <a:r>
              <a:rPr lang="es-EC" sz="1200" i="1" dirty="0">
                <a:solidFill>
                  <a:srgbClr val="203764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s-EC" sz="1600" i="1" dirty="0">
                <a:solidFill>
                  <a:srgbClr val="203764"/>
                </a:solidFill>
                <a:latin typeface="Calibri" panose="020F0502020204030204" pitchFamily="34" charset="0"/>
              </a:rPr>
              <a:t>del fortalecimiento de capacidades en gestión de comercio, desarrollo normativo y buenas prácticas.</a:t>
            </a:r>
            <a:endParaRPr lang="es-EC" sz="1333" i="1" dirty="0">
              <a:solidFill>
                <a:srgbClr val="203764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1884169-ACFB-2E59-EE16-77A903BDBE87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DA70B5-5ACA-58E6-A58E-B76136138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ceso alternativo 7"/>
          <p:cNvSpPr/>
          <p:nvPr/>
        </p:nvSpPr>
        <p:spPr>
          <a:xfrm>
            <a:off x="172276" y="843336"/>
            <a:ext cx="10349950" cy="501823"/>
          </a:xfrm>
          <a:prstGeom prst="flowChartAlternateProcess">
            <a:avLst/>
          </a:prstGeom>
          <a:solidFill>
            <a:srgbClr val="2C2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EJECUCIÓN DE INGRESOS CONSOLIDADO DEL GADDMQ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375196" y="5411211"/>
            <a:ext cx="3234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32753"/>
            <a:r>
              <a:rPr kumimoji="1" lang="es-MX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SIPARI </a:t>
            </a:r>
          </a:p>
          <a:p>
            <a:pPr defTabSz="1632753"/>
            <a:r>
              <a:rPr kumimoji="1" lang="es-MX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Elaborado: Unidad de Presupuesto 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1449598" y="1853560"/>
          <a:ext cx="8979862" cy="3510915"/>
        </p:xfrm>
        <a:graphic>
          <a:graphicData uri="http://schemas.openxmlformats.org/drawingml/2006/table">
            <a:tbl>
              <a:tblPr/>
              <a:tblGrid>
                <a:gridCol w="3236926">
                  <a:extLst>
                    <a:ext uri="{9D8B030D-6E8A-4147-A177-3AD203B41FA5}">
                      <a16:colId xmlns:a16="http://schemas.microsoft.com/office/drawing/2014/main" val="4049786589"/>
                    </a:ext>
                  </a:extLst>
                </a:gridCol>
                <a:gridCol w="1618464">
                  <a:extLst>
                    <a:ext uri="{9D8B030D-6E8A-4147-A177-3AD203B41FA5}">
                      <a16:colId xmlns:a16="http://schemas.microsoft.com/office/drawing/2014/main" val="902572969"/>
                    </a:ext>
                  </a:extLst>
                </a:gridCol>
                <a:gridCol w="1618464">
                  <a:extLst>
                    <a:ext uri="{9D8B030D-6E8A-4147-A177-3AD203B41FA5}">
                      <a16:colId xmlns:a16="http://schemas.microsoft.com/office/drawing/2014/main" val="1175834527"/>
                    </a:ext>
                  </a:extLst>
                </a:gridCol>
                <a:gridCol w="1618464">
                  <a:extLst>
                    <a:ext uri="{9D8B030D-6E8A-4147-A177-3AD203B41FA5}">
                      <a16:colId xmlns:a16="http://schemas.microsoft.com/office/drawing/2014/main" val="2693706421"/>
                    </a:ext>
                  </a:extLst>
                </a:gridCol>
                <a:gridCol w="887544">
                  <a:extLst>
                    <a:ext uri="{9D8B030D-6E8A-4147-A177-3AD203B41FA5}">
                      <a16:colId xmlns:a16="http://schemas.microsoft.com/office/drawing/2014/main" val="3910292413"/>
                    </a:ext>
                  </a:extLst>
                </a:gridCol>
              </a:tblGrid>
              <a:tr h="20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ctr"/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Grupo de Ingreso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ctr" fontAlgn="ctr"/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ctr" fontAlgn="ctr"/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Recaudado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ctr" fontAlgn="ctr"/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 Rec.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620205"/>
                  </a:ext>
                </a:extLst>
              </a:tr>
              <a:tr h="20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IMPUESTOS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219.997.505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230.069.768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230.069.768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020213"/>
                  </a:ext>
                </a:extLst>
              </a:tr>
              <a:tr h="20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C" sz="13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TASAS Y CONTRIBUCIONES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65.714.750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89.304.782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89.304.782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510760"/>
                  </a:ext>
                </a:extLst>
              </a:tr>
              <a:tr h="20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S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VENTA DE BIENES Y SERVICIOS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501.060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1.885.686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1.885.686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376%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961472"/>
                  </a:ext>
                </a:extLst>
              </a:tr>
              <a:tr h="20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S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RENTAS DE INVERSIONES Y MULTAS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29.125.459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50.566.126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50.564.526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77725"/>
                  </a:ext>
                </a:extLst>
              </a:tr>
              <a:tr h="403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S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TRANSFERENCIAS Y DONACIONES CORRIENTES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1.200.000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1.110.642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1.110.642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71593"/>
                  </a:ext>
                </a:extLst>
              </a:tr>
              <a:tr h="20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OTROS INGRESOS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2.469.315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3.664.580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2.017.860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258649"/>
                  </a:ext>
                </a:extLst>
              </a:tr>
              <a:tr h="20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S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VENTA DE ACTIVOS NO FINANCIEROS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132.932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322.289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322.289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242%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80808"/>
                  </a:ext>
                </a:extLst>
              </a:tr>
              <a:tr h="20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RECUPERACIÓN DE INVERSIONES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940006"/>
                  </a:ext>
                </a:extLst>
              </a:tr>
              <a:tr h="403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S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TRANSFERENCIAS Y DONACIONES DE CAPITAL E INVERS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349.350.064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371.176.559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248.371.184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89385"/>
                  </a:ext>
                </a:extLst>
              </a:tr>
              <a:tr h="20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 SALDOS DISPONIBLES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152.766.395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643726"/>
                  </a:ext>
                </a:extLst>
              </a:tr>
              <a:tr h="20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C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821.257.480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748.100.431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623.646.735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047461"/>
                  </a:ext>
                </a:extLst>
              </a:tr>
              <a:tr h="20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S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 CUENTAS PENDIENTES POR COBRAR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6.872.965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509971"/>
                  </a:ext>
                </a:extLst>
              </a:tr>
              <a:tr h="20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C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6.872.965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089"/>
                  </a:ext>
                </a:extLst>
              </a:tr>
              <a:tr h="20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ctr"/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GADDMQ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ctr"/>
                      <a:r>
                        <a:rPr lang="es-EC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828.130.445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ctr"/>
                      <a:r>
                        <a:rPr lang="es-EC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748.100.431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ctr"/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623.646.735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ctr"/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559395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9B2B8B7-4F15-F244-81F2-ED914A08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AD1B-CB85-47FC-BD1E-AA4BC88CEA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09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365013" y="4577944"/>
          <a:ext cx="4993859" cy="1161034"/>
        </p:xfrm>
        <a:graphic>
          <a:graphicData uri="http://schemas.openxmlformats.org/drawingml/2006/table">
            <a:tbl>
              <a:tblPr/>
              <a:tblGrid>
                <a:gridCol w="165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9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Entidades del Sector: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4.419.651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es-EC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2.498.771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3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4.419.651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2.498.771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771911779"/>
              </p:ext>
            </p:extLst>
          </p:nvPr>
        </p:nvGraphicFramePr>
        <p:xfrm>
          <a:off x="365013" y="1855623"/>
          <a:ext cx="5160017" cy="259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AB2E71A7-F803-4CB4-B1DF-A320E7770456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>
              <a:solidFill>
                <a:schemeClr val="accent6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FF49A65-5E5C-4DA5-9A19-23933197090D}"/>
              </a:ext>
            </a:extLst>
          </p:cNvPr>
          <p:cNvSpPr/>
          <p:nvPr/>
        </p:nvSpPr>
        <p:spPr>
          <a:xfrm>
            <a:off x="625613" y="962037"/>
            <a:ext cx="4352258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DBFC9A8-C673-4B35-964F-CB0E65071BB7}"/>
              </a:ext>
            </a:extLst>
          </p:cNvPr>
          <p:cNvSpPr/>
          <p:nvPr/>
        </p:nvSpPr>
        <p:spPr>
          <a:xfrm>
            <a:off x="26555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Comunicación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DA303AC-128B-41D7-989C-F0EF6433B51E}"/>
              </a:ext>
            </a:extLst>
          </p:cNvPr>
          <p:cNvGraphicFramePr>
            <a:graphicFrameLocks noGrp="1"/>
          </p:cNvGraphicFramePr>
          <p:nvPr/>
        </p:nvGraphicFramePr>
        <p:xfrm>
          <a:off x="7083665" y="1943100"/>
          <a:ext cx="4534651" cy="1383618"/>
        </p:xfrm>
        <a:graphic>
          <a:graphicData uri="http://schemas.openxmlformats.org/drawingml/2006/table">
            <a:tbl>
              <a:tblPr/>
              <a:tblGrid>
                <a:gridCol w="320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</a:t>
                      </a: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5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Secretaría de Comunicación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6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</a:t>
                      </a: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41193CC2-1459-4FDB-96E4-6F32035F586B}"/>
              </a:ext>
            </a:extLst>
          </p:cNvPr>
          <p:cNvSpPr/>
          <p:nvPr/>
        </p:nvSpPr>
        <p:spPr>
          <a:xfrm>
            <a:off x="7083665" y="3567300"/>
            <a:ext cx="4534651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419" sz="1200" b="1" i="1" dirty="0">
                <a:solidFill>
                  <a:srgbClr val="203764"/>
                </a:solidFill>
                <a:latin typeface="Calibri"/>
                <a:ea typeface="Calibri" panose="020F0502020204030204" pitchFamily="34" charset="0"/>
                <a:cs typeface="Calibri"/>
              </a:rPr>
              <a:t>Más de 600.000 personas informadas </a:t>
            </a:r>
            <a:r>
              <a:rPr lang="es-419" sz="1600" i="1" dirty="0">
                <a:solidFill>
                  <a:srgbClr val="203764"/>
                </a:solidFill>
                <a:latin typeface="Calibri"/>
                <a:cs typeface="Calibri"/>
              </a:rPr>
              <a:t>mensualmente a través de las páginas web municipales</a:t>
            </a:r>
          </a:p>
          <a:p>
            <a:pPr algn="ctr"/>
            <a:r>
              <a:rPr lang="es-419" sz="1600" i="1" dirty="0">
                <a:solidFill>
                  <a:srgbClr val="203764"/>
                </a:solidFill>
                <a:latin typeface="Calibri"/>
                <a:ea typeface="Calibri" panose="020F0502020204030204" pitchFamily="34" charset="0"/>
                <a:cs typeface="Calibri"/>
              </a:rPr>
              <a:t>sobre temas de relevancia y transparencia institucional:  Impuestos Prediales; Permisos Únicos de Comercio; Concejo Abierto; Presupuestos Participativos; Rendición de Cuentas; Agendas culturales; Servicios Ciudadanos; entre otros.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B8DEFC8-957F-40DC-9807-0C9FF25E5836}"/>
              </a:ext>
            </a:extLst>
          </p:cNvPr>
          <p:cNvSpPr/>
          <p:nvPr/>
        </p:nvSpPr>
        <p:spPr>
          <a:xfrm>
            <a:off x="7083666" y="962039"/>
            <a:ext cx="4580369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86020CD-3E90-114E-86C2-B79ACD0369F2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D12B5A-6F38-098F-0E18-E71CE6B7A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32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80177"/>
              </p:ext>
            </p:extLst>
          </p:nvPr>
        </p:nvGraphicFramePr>
        <p:xfrm>
          <a:off x="494152" y="3962400"/>
          <a:ext cx="5449448" cy="1837996"/>
        </p:xfrm>
        <a:graphic>
          <a:graphicData uri="http://schemas.openxmlformats.org/drawingml/2006/table">
            <a:tbl>
              <a:tblPr/>
              <a:tblGrid>
                <a:gridCol w="1729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8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93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pica Neue"/>
                          <a:cs typeface="Arial" panose="020B0604020202020204" pitchFamily="34" charset="0"/>
                        </a:rPr>
                        <a:t>Entidades del Sector: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pica Neue"/>
                          <a:cs typeface="Arial" panose="020B0604020202020204" pitchFamily="34" charset="0"/>
                        </a:rPr>
                        <a:t>Codificado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pica Neue"/>
                          <a:cs typeface="Arial" panose="020B0604020202020204" pitchFamily="34" charset="0"/>
                        </a:rPr>
                        <a:t>USD$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pica Neue"/>
                          <a:cs typeface="Arial" panose="020B0604020202020204" pitchFamily="34" charset="0"/>
                        </a:rPr>
                        <a:t>Devengado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pica Neue"/>
                          <a:cs typeface="Arial" panose="020B0604020202020204" pitchFamily="34" charset="0"/>
                        </a:rPr>
                        <a:t>USD$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pica Neue"/>
                          <a:cs typeface="Arial" panose="020B0604020202020204" pitchFamily="34" charset="0"/>
                        </a:rPr>
                        <a:t>% de Ejecución Presupuestaria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Metropolitana </a:t>
                      </a:r>
                    </a:p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Control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9.599.299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7.932.633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9.599.299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7.932.633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912615087"/>
              </p:ext>
            </p:extLst>
          </p:nvPr>
        </p:nvGraphicFramePr>
        <p:xfrm>
          <a:off x="544423" y="1359006"/>
          <a:ext cx="5322977" cy="259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76FAFCE9-3186-4752-ABC5-CD469BFE78BE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>
              <a:solidFill>
                <a:schemeClr val="accent6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2918572-C6C7-42CB-B946-94FF179A0869}"/>
              </a:ext>
            </a:extLst>
          </p:cNvPr>
          <p:cNvSpPr/>
          <p:nvPr/>
        </p:nvSpPr>
        <p:spPr>
          <a:xfrm>
            <a:off x="26555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Control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366C22E-BC79-4A61-A8FB-F026814BEF13}"/>
              </a:ext>
            </a:extLst>
          </p:cNvPr>
          <p:cNvSpPr/>
          <p:nvPr/>
        </p:nvSpPr>
        <p:spPr>
          <a:xfrm>
            <a:off x="7096365" y="3566178"/>
            <a:ext cx="4580368" cy="22672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419" sz="1867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9.996 operativos de control </a:t>
            </a:r>
          </a:p>
          <a:p>
            <a:pPr algn="ctr"/>
            <a:r>
              <a:rPr lang="es-419" sz="1867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benefició a la calidad de vida de los habitantes del DMQ</a:t>
            </a:r>
          </a:p>
          <a:p>
            <a:pPr algn="ctr"/>
            <a:r>
              <a:rPr lang="es-419" sz="1867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las 9 Administraciones Zonales. </a:t>
            </a:r>
          </a:p>
          <a:p>
            <a:pPr algn="ctr"/>
            <a:r>
              <a:rPr lang="es-419" sz="1333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Controles enfocados en: uso indebido del espacio de suelo; permisos a comerciantes autónomos; licencias de actividades económicas; expendio y consumo de bebidas alcohólicas; control y comercialización de armas blancas en el espacio público y transporte urbano.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CCC48FD-8ADD-402F-BDEB-C8640E45EDAB}"/>
              </a:ext>
            </a:extLst>
          </p:cNvPr>
          <p:cNvGraphicFramePr>
            <a:graphicFrameLocks noGrp="1"/>
          </p:cNvGraphicFramePr>
          <p:nvPr/>
        </p:nvGraphicFramePr>
        <p:xfrm>
          <a:off x="7096366" y="1889686"/>
          <a:ext cx="4580368" cy="1437714"/>
        </p:xfrm>
        <a:graphic>
          <a:graphicData uri="http://schemas.openxmlformats.org/drawingml/2006/table">
            <a:tbl>
              <a:tblPr/>
              <a:tblGrid>
                <a:gridCol w="317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1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</a:t>
                      </a: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5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Metropolitana de Control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02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</a:t>
                      </a:r>
                    </a:p>
                  </a:txBody>
                  <a:tcPr marL="71994" marR="35997" marT="35997" marB="3599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BC692242-6213-41A7-8A32-7E79C1371CA6}"/>
              </a:ext>
            </a:extLst>
          </p:cNvPr>
          <p:cNvSpPr/>
          <p:nvPr/>
        </p:nvSpPr>
        <p:spPr>
          <a:xfrm>
            <a:off x="905542" y="762000"/>
            <a:ext cx="4352258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9113670-6A63-4A6C-93D3-F52241EEBEE9}"/>
              </a:ext>
            </a:extLst>
          </p:cNvPr>
          <p:cNvSpPr/>
          <p:nvPr/>
        </p:nvSpPr>
        <p:spPr>
          <a:xfrm>
            <a:off x="7083666" y="962039"/>
            <a:ext cx="4580369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5D49A5E-1A20-501A-B632-33D166EEB6D3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3086A5-570B-F672-AFD1-D47AE0C9D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104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7"/>
          <p:cNvGraphicFramePr>
            <a:graphicFrameLocks noGrp="1"/>
          </p:cNvGraphicFramePr>
          <p:nvPr/>
        </p:nvGraphicFramePr>
        <p:xfrm>
          <a:off x="367153" y="4072010"/>
          <a:ext cx="5170576" cy="1432741"/>
        </p:xfrm>
        <a:graphic>
          <a:graphicData uri="http://schemas.openxmlformats.org/drawingml/2006/table">
            <a:tbl>
              <a:tblPr/>
              <a:tblGrid>
                <a:gridCol w="179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36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 del Sector: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76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Secretaría de TIC*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3.688.986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696.745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3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del Sector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3.688.986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696.745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021010953"/>
              </p:ext>
            </p:extLst>
          </p:nvPr>
        </p:nvGraphicFramePr>
        <p:xfrm>
          <a:off x="367153" y="1639647"/>
          <a:ext cx="5170577" cy="247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F753308B-C514-4F58-B76D-17AC7E2C2B42}"/>
              </a:ext>
            </a:extLst>
          </p:cNvPr>
          <p:cNvSpPr/>
          <p:nvPr/>
        </p:nvSpPr>
        <p:spPr>
          <a:xfrm>
            <a:off x="530" y="0"/>
            <a:ext cx="12190941" cy="58058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sz="1200">
              <a:solidFill>
                <a:schemeClr val="accent6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9C50DEE-B666-40C2-8ED6-21C113E5470A}"/>
              </a:ext>
            </a:extLst>
          </p:cNvPr>
          <p:cNvSpPr/>
          <p:nvPr/>
        </p:nvSpPr>
        <p:spPr>
          <a:xfrm>
            <a:off x="265553" y="119650"/>
            <a:ext cx="11699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Sector: Tecnologías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E218CA9-75A1-423E-9808-7B4BDEC5410D}"/>
              </a:ext>
            </a:extLst>
          </p:cNvPr>
          <p:cNvGraphicFramePr>
            <a:graphicFrameLocks noGrp="1"/>
          </p:cNvGraphicFramePr>
          <p:nvPr/>
        </p:nvGraphicFramePr>
        <p:xfrm>
          <a:off x="7219382" y="1888545"/>
          <a:ext cx="4444652" cy="1735187"/>
        </p:xfrm>
        <a:graphic>
          <a:graphicData uri="http://schemas.openxmlformats.org/drawingml/2006/table">
            <a:tbl>
              <a:tblPr/>
              <a:tblGrid>
                <a:gridCol w="3074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5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</a:t>
                      </a:r>
                      <a:r>
                        <a:rPr lang="es-E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34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TIC*</a:t>
                      </a:r>
                    </a:p>
                  </a:txBody>
                  <a:tcPr marL="571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3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Eficacia física del Sector</a:t>
                      </a:r>
                    </a:p>
                  </a:txBody>
                  <a:tcPr marL="47996" marR="23998" marT="23998" marB="239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8DA456-8708-4A03-AA6A-98283CA4B1F9}"/>
              </a:ext>
            </a:extLst>
          </p:cNvPr>
          <p:cNvSpPr txBox="1"/>
          <p:nvPr/>
        </p:nvSpPr>
        <p:spPr>
          <a:xfrm>
            <a:off x="7219382" y="3851406"/>
            <a:ext cx="4444652" cy="14056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ES" sz="1867" b="1" i="1" dirty="0">
              <a:solidFill>
                <a:srgbClr val="2037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867" b="1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10.800 clientes internos del MDMQ, </a:t>
            </a:r>
          </a:p>
          <a:p>
            <a:pPr algn="ctr"/>
            <a:r>
              <a:rPr lang="es-ES" sz="1600" i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accedieron de forma permanente a los servicios informáticos del MDMQ.</a:t>
            </a:r>
          </a:p>
          <a:p>
            <a:pPr algn="ctr"/>
            <a:endParaRPr lang="es-ES" sz="1600" i="1" dirty="0">
              <a:solidFill>
                <a:srgbClr val="2037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08B4764-3773-4450-823D-1C40F0BA5C49}"/>
              </a:ext>
            </a:extLst>
          </p:cNvPr>
          <p:cNvSpPr/>
          <p:nvPr/>
        </p:nvSpPr>
        <p:spPr>
          <a:xfrm>
            <a:off x="862680" y="885837"/>
            <a:ext cx="4352258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GASTO: </a:t>
            </a:r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276DF1A-9BB1-4C6E-A73F-13FDC6929A28}"/>
              </a:ext>
            </a:extLst>
          </p:cNvPr>
          <p:cNvSpPr/>
          <p:nvPr/>
        </p:nvSpPr>
        <p:spPr>
          <a:xfrm>
            <a:off x="7083666" y="885839"/>
            <a:ext cx="4580369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METAS del POA al 2022</a:t>
            </a:r>
            <a:r>
              <a:rPr lang="es-ES" sz="1867" b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s-EC" sz="1867" b="1" i="1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 y entidades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C596FCF-9373-4057-A735-723800FA7AC4}"/>
              </a:ext>
            </a:extLst>
          </p:cNvPr>
          <p:cNvSpPr/>
          <p:nvPr/>
        </p:nvSpPr>
        <p:spPr>
          <a:xfrm>
            <a:off x="3821211" y="6209506"/>
            <a:ext cx="8218389" cy="23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 </a:t>
            </a:r>
            <a:r>
              <a:rPr lang="es-EC" sz="93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Mediante Resolución Nro. AQ 050-2022, del 8 de noviembre de 2022, se crea la Secretaría de Tecnologías de la Información y Comunicación (Secretaría de TIC).</a:t>
            </a:r>
            <a:endParaRPr lang="es-EC" sz="930" dirty="0">
              <a:solidFill>
                <a:schemeClr val="tx2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0E7159D-03CC-E917-270E-E202179D1373}"/>
              </a:ext>
            </a:extLst>
          </p:cNvPr>
          <p:cNvSpPr/>
          <p:nvPr/>
        </p:nvSpPr>
        <p:spPr>
          <a:xfrm>
            <a:off x="3799394" y="6572626"/>
            <a:ext cx="807605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EC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del Sistema Mi Ciudad. Fecha de corte al 31 de diciembre de 2022. Cálculo de Indicadores realizados por la DMCS</a:t>
            </a:r>
            <a:r>
              <a:rPr lang="es-ES" sz="93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198892-6DE8-3EDD-16D3-16B4AD3E2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51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E98DF40-5734-1248-A0F8-FFFB28484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00200"/>
            <a:ext cx="8610600" cy="2893100"/>
          </a:xfrm>
        </p:spPr>
        <p:txBody>
          <a:bodyPr/>
          <a:lstStyle/>
          <a:p>
            <a:pPr algn="ctr"/>
            <a:r>
              <a:rPr kumimoji="1" lang="es-EC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EJECUCIÓN PRESUPUESTARIA  SECTOR COORDINACIÓN TERRITORIAL</a:t>
            </a:r>
            <a:br>
              <a:rPr kumimoji="1" lang="es-EC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4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2022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5FE645-8D23-CE4B-A20A-830176C88F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43</a:t>
            </a:fld>
            <a:endParaRPr lang="es-EC"/>
          </a:p>
        </p:txBody>
      </p:sp>
      <p:sp>
        <p:nvSpPr>
          <p:cNvPr id="14" name="object 23">
            <a:extLst>
              <a:ext uri="{FF2B5EF4-FFF2-40B4-BE49-F238E27FC236}">
                <a16:creationId xmlns:a16="http://schemas.microsoft.com/office/drawing/2014/main" id="{C946147E-8D3E-2641-8455-73C179C80DC0}"/>
              </a:ext>
            </a:extLst>
          </p:cNvPr>
          <p:cNvSpPr/>
          <p:nvPr/>
        </p:nvSpPr>
        <p:spPr>
          <a:xfrm>
            <a:off x="10529121" y="5960429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>
            <a:extLst>
              <a:ext uri="{FF2B5EF4-FFF2-40B4-BE49-F238E27FC236}">
                <a16:creationId xmlns:a16="http://schemas.microsoft.com/office/drawing/2014/main" id="{CC6F0914-EFE6-5E40-BEDD-FF93B30F0D8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703" y="6014559"/>
            <a:ext cx="1251203" cy="454151"/>
          </a:xfrm>
          <a:prstGeom prst="rect">
            <a:avLst/>
          </a:prstGeom>
        </p:spPr>
      </p:pic>
      <p:grpSp>
        <p:nvGrpSpPr>
          <p:cNvPr id="16" name="object 16">
            <a:extLst>
              <a:ext uri="{FF2B5EF4-FFF2-40B4-BE49-F238E27FC236}">
                <a16:creationId xmlns:a16="http://schemas.microsoft.com/office/drawing/2014/main" id="{07D31F5E-FE83-3D4C-AEE8-13A7CCB9518E}"/>
              </a:ext>
            </a:extLst>
          </p:cNvPr>
          <p:cNvGrpSpPr/>
          <p:nvPr/>
        </p:nvGrpSpPr>
        <p:grpSpPr>
          <a:xfrm>
            <a:off x="1981200" y="6080046"/>
            <a:ext cx="886460" cy="478790"/>
            <a:chOff x="10452328" y="606506"/>
            <a:chExt cx="886460" cy="478790"/>
          </a:xfrm>
        </p:grpSpPr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51ACFF34-7A62-4D4F-919A-CE540CB40A4A}"/>
                </a:ext>
              </a:extLst>
            </p:cNvPr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B889F627-B5F5-6D4F-8EF6-57B6AE0174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7ED309FF-D532-7B46-93B8-0DA0326E979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EC31C8CD-98B5-E142-BBBB-B89B557F70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8454DAEF-4C16-2D4E-8929-6960D93BD94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E79F6C85-B50E-F646-98B1-8E8310E2AC9A}"/>
                </a:ext>
              </a:extLst>
            </p:cNvPr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>
            <a:extLst>
              <a:ext uri="{FF2B5EF4-FFF2-40B4-BE49-F238E27FC236}">
                <a16:creationId xmlns:a16="http://schemas.microsoft.com/office/drawing/2014/main" id="{C42C39C3-961B-2543-BD9D-2A7197071639}"/>
              </a:ext>
            </a:extLst>
          </p:cNvPr>
          <p:cNvSpPr/>
          <p:nvPr/>
        </p:nvSpPr>
        <p:spPr>
          <a:xfrm>
            <a:off x="1842814" y="6116304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562" y="308255"/>
            <a:ext cx="802582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Ejecución</a:t>
            </a:r>
            <a:r>
              <a:rPr sz="24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4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r>
              <a:rPr sz="24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resupuestaria</a:t>
            </a:r>
            <a:r>
              <a:rPr sz="24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4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sz="24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otal</a:t>
            </a:r>
            <a:r>
              <a:rPr lang="en-US" sz="24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lang="en-US" sz="24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Corriente</a:t>
            </a:r>
            <a:r>
              <a:rPr lang="en-US" sz="24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+ </a:t>
            </a:r>
            <a:r>
              <a:rPr lang="en-US" sz="24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Inversión</a:t>
            </a:r>
            <a:r>
              <a:rPr lang="en-US" sz="24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sz="2400" kern="1200" dirty="0">
              <a:solidFill>
                <a:srgbClr val="1B587C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8408" y="1578863"/>
            <a:ext cx="3903345" cy="0"/>
          </a:xfrm>
          <a:custGeom>
            <a:avLst/>
            <a:gdLst/>
            <a:ahLst/>
            <a:cxnLst/>
            <a:rect l="l" t="t" r="r" b="b"/>
            <a:pathLst>
              <a:path w="3903345">
                <a:moveTo>
                  <a:pt x="0" y="0"/>
                </a:moveTo>
                <a:lnTo>
                  <a:pt x="39029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2831" y="541019"/>
            <a:ext cx="1251203" cy="45415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0452328" y="606506"/>
            <a:ext cx="886460" cy="478790"/>
            <a:chOff x="10452328" y="606506"/>
            <a:chExt cx="886460" cy="478790"/>
          </a:xfrm>
        </p:grpSpPr>
        <p:sp>
          <p:nvSpPr>
            <p:cNvPr id="17" name="object 17"/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0313942" y="642764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80363" y="6096000"/>
            <a:ext cx="29305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*Fuente: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Sistema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Mi</a:t>
            </a:r>
            <a:r>
              <a:rPr sz="1000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Ciudad,</a:t>
            </a:r>
            <a:r>
              <a:rPr sz="1000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corte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al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 31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de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diciembre</a:t>
            </a:r>
            <a:r>
              <a:rPr sz="1000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de</a:t>
            </a:r>
            <a:r>
              <a:rPr sz="1000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2021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1578863"/>
            <a:ext cx="6348633" cy="417331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1578863"/>
            <a:ext cx="4628351" cy="4443679"/>
          </a:xfrm>
          <a:prstGeom prst="rect">
            <a:avLst/>
          </a:prstGeom>
        </p:spPr>
      </p:pic>
      <p:sp>
        <p:nvSpPr>
          <p:cNvPr id="24" name="object 24">
            <a:extLst>
              <a:ext uri="{FF2B5EF4-FFF2-40B4-BE49-F238E27FC236}">
                <a16:creationId xmlns:a16="http://schemas.microsoft.com/office/drawing/2014/main" id="{34675505-EF8B-F34D-80E7-04132924E7A8}"/>
              </a:ext>
            </a:extLst>
          </p:cNvPr>
          <p:cNvSpPr txBox="1"/>
          <p:nvPr/>
        </p:nvSpPr>
        <p:spPr>
          <a:xfrm>
            <a:off x="638021" y="838077"/>
            <a:ext cx="35534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spc="-5" dirty="0">
                <a:solidFill>
                  <a:srgbClr val="C63433"/>
                </a:solidFill>
                <a:latin typeface="Calibri"/>
                <a:cs typeface="Calibri"/>
              </a:rPr>
              <a:t>Al 31 </a:t>
            </a:r>
            <a:r>
              <a:rPr sz="2100" b="1" spc="-5" dirty="0" err="1">
                <a:solidFill>
                  <a:srgbClr val="C63433"/>
                </a:solidFill>
                <a:latin typeface="Calibri"/>
                <a:cs typeface="Calibri"/>
              </a:rPr>
              <a:t>diciembre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 de</a:t>
            </a: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202</a:t>
            </a:r>
            <a:r>
              <a:rPr lang="es-EC" sz="2100" b="1" dirty="0">
                <a:solidFill>
                  <a:srgbClr val="C63433"/>
                </a:solidFill>
                <a:latin typeface="Calibri"/>
                <a:cs typeface="Calibri"/>
              </a:rPr>
              <a:t>2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5DBB58-9F1B-A448-BD8A-551A3E1224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44</a:t>
            </a:fld>
            <a:endParaRPr lang="es-EC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838200"/>
            <a:ext cx="9892665" cy="4537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5690" marR="2335530" indent="-635" algn="ctr">
              <a:lnSpc>
                <a:spcPct val="100000"/>
              </a:lnSpc>
              <a:spcBef>
                <a:spcPts val="100"/>
              </a:spcBef>
            </a:pPr>
            <a:r>
              <a:rPr kumimoji="1" lang="en-US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EJECUCIÓN PRESUESTARIA </a:t>
            </a:r>
            <a:r>
              <a:rPr kumimoji="1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PRESUPUESTOS  PARTICIPATIVOS </a:t>
            </a:r>
            <a:r>
              <a:rPr kumimoji="1" lang="en-US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1" sz="4800" kern="1200" dirty="0">
              <a:solidFill>
                <a:srgbClr val="1641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kumimoji="1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INFRAESTRUCTURA COMUNITARIA </a:t>
            </a:r>
            <a:r>
              <a:rPr lang="es-EC" sz="5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2022</a:t>
            </a:r>
            <a:endParaRPr sz="5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AA841D-C4CC-614B-BEB6-C62C278369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45</a:t>
            </a:fld>
            <a:endParaRPr lang="es-EC"/>
          </a:p>
        </p:txBody>
      </p:sp>
      <p:pic>
        <p:nvPicPr>
          <p:cNvPr id="14" name="object 15">
            <a:extLst>
              <a:ext uri="{FF2B5EF4-FFF2-40B4-BE49-F238E27FC236}">
                <a16:creationId xmlns:a16="http://schemas.microsoft.com/office/drawing/2014/main" id="{4071EFC4-7955-8344-8B59-E367CE14911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03" y="5954313"/>
            <a:ext cx="1251203" cy="454151"/>
          </a:xfrm>
          <a:prstGeom prst="rect">
            <a:avLst/>
          </a:prstGeom>
        </p:spPr>
      </p:pic>
      <p:grpSp>
        <p:nvGrpSpPr>
          <p:cNvPr id="15" name="object 16">
            <a:extLst>
              <a:ext uri="{FF2B5EF4-FFF2-40B4-BE49-F238E27FC236}">
                <a16:creationId xmlns:a16="http://schemas.microsoft.com/office/drawing/2014/main" id="{B467E33A-913E-8B4D-B63F-C52BD53F9618}"/>
              </a:ext>
            </a:extLst>
          </p:cNvPr>
          <p:cNvGrpSpPr/>
          <p:nvPr/>
        </p:nvGrpSpPr>
        <p:grpSpPr>
          <a:xfrm>
            <a:off x="1905000" y="6019800"/>
            <a:ext cx="886460" cy="478790"/>
            <a:chOff x="10452328" y="606506"/>
            <a:chExt cx="886460" cy="478790"/>
          </a:xfrm>
        </p:grpSpPr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606F81FE-6A64-A348-A1D0-7B726D402B85}"/>
                </a:ext>
              </a:extLst>
            </p:cNvPr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8">
              <a:extLst>
                <a:ext uri="{FF2B5EF4-FFF2-40B4-BE49-F238E27FC236}">
                  <a16:creationId xmlns:a16="http://schemas.microsoft.com/office/drawing/2014/main" id="{A23CE829-C1AA-FE43-9EDA-1B38B30C38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18" name="object 19">
              <a:extLst>
                <a:ext uri="{FF2B5EF4-FFF2-40B4-BE49-F238E27FC236}">
                  <a16:creationId xmlns:a16="http://schemas.microsoft.com/office/drawing/2014/main" id="{0659D8F1-B286-CE4D-B40F-F315EA080B0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19" name="object 20">
              <a:extLst>
                <a:ext uri="{FF2B5EF4-FFF2-40B4-BE49-F238E27FC236}">
                  <a16:creationId xmlns:a16="http://schemas.microsoft.com/office/drawing/2014/main" id="{E29909E8-EF2B-9744-9C0D-426F5A5BB70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20" name="object 21">
              <a:extLst>
                <a:ext uri="{FF2B5EF4-FFF2-40B4-BE49-F238E27FC236}">
                  <a16:creationId xmlns:a16="http://schemas.microsoft.com/office/drawing/2014/main" id="{D60AD2CC-484B-C84A-86F4-88A8C7D713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D74C54D2-8FF7-C843-9431-391D057B67BD}"/>
                </a:ext>
              </a:extLst>
            </p:cNvPr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3">
            <a:extLst>
              <a:ext uri="{FF2B5EF4-FFF2-40B4-BE49-F238E27FC236}">
                <a16:creationId xmlns:a16="http://schemas.microsoft.com/office/drawing/2014/main" id="{FEAA9157-0799-2940-BE5A-30E58B0182A4}"/>
              </a:ext>
            </a:extLst>
          </p:cNvPr>
          <p:cNvSpPr/>
          <p:nvPr/>
        </p:nvSpPr>
        <p:spPr>
          <a:xfrm>
            <a:off x="1766614" y="6056058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3219" y="158440"/>
            <a:ext cx="746442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Presupuestos Participativos + </a:t>
            </a:r>
            <a:r>
              <a:rPr sz="28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28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nfraestructura</a:t>
            </a:r>
            <a:r>
              <a:rPr lang="en-US" sz="28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Comunitaria</a:t>
            </a:r>
            <a:endParaRPr sz="2800" kern="1200" dirty="0">
              <a:solidFill>
                <a:srgbClr val="1B587C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42831" y="541019"/>
            <a:ext cx="1251203" cy="45415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0452328" y="606506"/>
            <a:ext cx="886460" cy="478790"/>
            <a:chOff x="10452328" y="606506"/>
            <a:chExt cx="886460" cy="478790"/>
          </a:xfrm>
        </p:grpSpPr>
        <p:sp>
          <p:nvSpPr>
            <p:cNvPr id="16" name="object 16"/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0313942" y="642764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53219" y="6192597"/>
            <a:ext cx="2587625" cy="235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*Fuente: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Sistema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Mi</a:t>
            </a:r>
            <a:r>
              <a:rPr sz="1000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Ciudad,</a:t>
            </a:r>
            <a:r>
              <a:rPr sz="1000" spc="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corte al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 31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de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diciembre</a:t>
            </a:r>
            <a:r>
              <a:rPr sz="1000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de</a:t>
            </a:r>
            <a:r>
              <a:rPr sz="1000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16939" y="1152187"/>
            <a:ext cx="35534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spc="-5" dirty="0">
                <a:solidFill>
                  <a:srgbClr val="C63433"/>
                </a:solidFill>
                <a:latin typeface="Calibri"/>
                <a:cs typeface="Calibri"/>
              </a:rPr>
              <a:t>Al 31 </a:t>
            </a:r>
            <a:r>
              <a:rPr sz="2100" b="1" spc="-5" dirty="0" err="1">
                <a:solidFill>
                  <a:srgbClr val="C63433"/>
                </a:solidFill>
                <a:latin typeface="Calibri"/>
                <a:cs typeface="Calibri"/>
              </a:rPr>
              <a:t>diciembre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 de</a:t>
            </a: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202</a:t>
            </a:r>
            <a:r>
              <a:rPr lang="es-EC" sz="2100" b="1" dirty="0">
                <a:solidFill>
                  <a:srgbClr val="C63433"/>
                </a:solidFill>
                <a:latin typeface="Calibri"/>
                <a:cs typeface="Calibri"/>
              </a:rPr>
              <a:t>2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2588" y="2339858"/>
            <a:ext cx="6773643" cy="301050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769" y="1686904"/>
            <a:ext cx="4495800" cy="4316416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97F06FA-D73D-F546-B255-E4F76EAA63C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46</a:t>
            </a:fld>
            <a:endParaRPr lang="es-EC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2831" y="541019"/>
            <a:ext cx="1251203" cy="45415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0452328" y="606506"/>
            <a:ext cx="886460" cy="478790"/>
            <a:chOff x="10452328" y="606506"/>
            <a:chExt cx="886460" cy="478790"/>
          </a:xfrm>
        </p:grpSpPr>
        <p:sp>
          <p:nvSpPr>
            <p:cNvPr id="16" name="object 16"/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0313942" y="642764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16939" y="6305422"/>
            <a:ext cx="2587625" cy="235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*Fuente: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Sistema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Mi</a:t>
            </a:r>
            <a:r>
              <a:rPr sz="1000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Ciudad,</a:t>
            </a:r>
            <a:r>
              <a:rPr sz="1000" spc="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corte al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 31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de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diciembre</a:t>
            </a:r>
            <a:r>
              <a:rPr sz="1000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de</a:t>
            </a:r>
            <a:r>
              <a:rPr sz="1000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856250" y="325499"/>
            <a:ext cx="6620509" cy="5449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105"/>
              </a:spcBef>
            </a:pPr>
            <a:r>
              <a:rPr sz="32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Presupuestos </a:t>
            </a:r>
            <a:r>
              <a:rPr sz="32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Participativos</a:t>
            </a:r>
            <a:r>
              <a:rPr sz="32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1905000"/>
            <a:ext cx="6493370" cy="329514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905000"/>
            <a:ext cx="4444538" cy="4267200"/>
          </a:xfrm>
          <a:prstGeom prst="rect">
            <a:avLst/>
          </a:prstGeom>
        </p:spPr>
      </p:pic>
      <p:sp>
        <p:nvSpPr>
          <p:cNvPr id="23" name="object 24">
            <a:extLst>
              <a:ext uri="{FF2B5EF4-FFF2-40B4-BE49-F238E27FC236}">
                <a16:creationId xmlns:a16="http://schemas.microsoft.com/office/drawing/2014/main" id="{56C113E7-04AC-474E-83EC-5A9D8B3DBF7E}"/>
              </a:ext>
            </a:extLst>
          </p:cNvPr>
          <p:cNvSpPr txBox="1"/>
          <p:nvPr/>
        </p:nvSpPr>
        <p:spPr>
          <a:xfrm>
            <a:off x="902739" y="913347"/>
            <a:ext cx="35534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spc="-5" dirty="0">
                <a:solidFill>
                  <a:srgbClr val="C63433"/>
                </a:solidFill>
                <a:latin typeface="Calibri"/>
                <a:cs typeface="Calibri"/>
              </a:rPr>
              <a:t>Al 31 </a:t>
            </a:r>
            <a:r>
              <a:rPr sz="2100" b="1" spc="-5" dirty="0" err="1">
                <a:solidFill>
                  <a:srgbClr val="C63433"/>
                </a:solidFill>
                <a:latin typeface="Calibri"/>
                <a:cs typeface="Calibri"/>
              </a:rPr>
              <a:t>diciembre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 de</a:t>
            </a: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202</a:t>
            </a:r>
            <a:r>
              <a:rPr lang="es-EC" sz="2100" b="1" dirty="0">
                <a:solidFill>
                  <a:srgbClr val="C63433"/>
                </a:solidFill>
                <a:latin typeface="Calibri"/>
                <a:cs typeface="Calibri"/>
              </a:rPr>
              <a:t>2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06FFF34-AE8F-5647-A00A-2D51C94538F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47</a:t>
            </a:fld>
            <a:endParaRPr lang="es-EC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2831" y="541019"/>
            <a:ext cx="1251203" cy="45415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0452328" y="606506"/>
            <a:ext cx="886460" cy="478790"/>
            <a:chOff x="10452328" y="606506"/>
            <a:chExt cx="886460" cy="478790"/>
          </a:xfrm>
        </p:grpSpPr>
        <p:sp>
          <p:nvSpPr>
            <p:cNvPr id="16" name="object 16"/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0313942" y="642764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16939" y="6305422"/>
            <a:ext cx="2587625" cy="235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*Fuente: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Sistema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Mi</a:t>
            </a:r>
            <a:r>
              <a:rPr sz="1000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Ciudad,</a:t>
            </a:r>
            <a:r>
              <a:rPr sz="1000" spc="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corte al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 31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de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diciembre</a:t>
            </a:r>
            <a:r>
              <a:rPr sz="1000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de</a:t>
            </a:r>
            <a:r>
              <a:rPr sz="1000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16939" y="391159"/>
            <a:ext cx="7498306" cy="5449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105"/>
              </a:spcBef>
            </a:pPr>
            <a:r>
              <a:rPr lang="es-MX" sz="32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Infraestructura Comunitaria </a:t>
            </a:r>
            <a:endParaRPr sz="3200" kern="1200" dirty="0">
              <a:solidFill>
                <a:srgbClr val="1B587C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155" y="1850136"/>
            <a:ext cx="6422472" cy="310286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1850136"/>
            <a:ext cx="4627463" cy="4448373"/>
          </a:xfrm>
          <a:prstGeom prst="rect">
            <a:avLst/>
          </a:prstGeom>
        </p:spPr>
      </p:pic>
      <p:sp>
        <p:nvSpPr>
          <p:cNvPr id="23" name="object 24">
            <a:extLst>
              <a:ext uri="{FF2B5EF4-FFF2-40B4-BE49-F238E27FC236}">
                <a16:creationId xmlns:a16="http://schemas.microsoft.com/office/drawing/2014/main" id="{75CC50B9-5C46-7D42-A69A-E6AF05C9FB21}"/>
              </a:ext>
            </a:extLst>
          </p:cNvPr>
          <p:cNvSpPr txBox="1"/>
          <p:nvPr/>
        </p:nvSpPr>
        <p:spPr>
          <a:xfrm>
            <a:off x="887842" y="968881"/>
            <a:ext cx="35534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b="1" spc="-5" dirty="0">
                <a:solidFill>
                  <a:srgbClr val="C63433"/>
                </a:solidFill>
                <a:latin typeface="Calibri"/>
                <a:cs typeface="Calibri"/>
              </a:rPr>
              <a:t>Al 31 </a:t>
            </a:r>
            <a:r>
              <a:rPr sz="2100" b="1" spc="-5" dirty="0" err="1">
                <a:solidFill>
                  <a:srgbClr val="C63433"/>
                </a:solidFill>
                <a:latin typeface="Calibri"/>
                <a:cs typeface="Calibri"/>
              </a:rPr>
              <a:t>diciembre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 de</a:t>
            </a: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202</a:t>
            </a:r>
            <a:r>
              <a:rPr lang="es-EC" sz="2100" b="1" dirty="0">
                <a:solidFill>
                  <a:srgbClr val="C63433"/>
                </a:solidFill>
                <a:latin typeface="Calibri"/>
                <a:cs typeface="Calibri"/>
              </a:rPr>
              <a:t>2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E16098-D71A-8047-88D2-FE7B34086DB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4701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91159"/>
            <a:ext cx="74644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Presupuestos Participativos + IC 202</a:t>
            </a:r>
            <a:r>
              <a:rPr lang="es-EC" sz="32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sz="3200" kern="1200" dirty="0">
              <a:solidFill>
                <a:srgbClr val="1B587C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2831" y="541019"/>
            <a:ext cx="1251203" cy="45415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452328" y="606506"/>
            <a:ext cx="886460" cy="478790"/>
            <a:chOff x="10452328" y="606506"/>
            <a:chExt cx="886460" cy="478790"/>
          </a:xfrm>
        </p:grpSpPr>
        <p:sp>
          <p:nvSpPr>
            <p:cNvPr id="6" name="object 6"/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313942" y="642764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3587" y="832123"/>
            <a:ext cx="4144645" cy="5505994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875"/>
              </a:spcBef>
            </a:pP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Números</a:t>
            </a:r>
            <a:r>
              <a:rPr sz="2100" b="1" spc="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de</a:t>
            </a: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spc="-10" dirty="0" err="1">
                <a:solidFill>
                  <a:srgbClr val="C63433"/>
                </a:solidFill>
                <a:latin typeface="Calibri"/>
                <a:cs typeface="Calibri"/>
              </a:rPr>
              <a:t>obras</a:t>
            </a: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spc="-5" dirty="0" err="1">
                <a:solidFill>
                  <a:srgbClr val="C63433"/>
                </a:solidFill>
                <a:latin typeface="Calibri"/>
                <a:cs typeface="Calibri"/>
              </a:rPr>
              <a:t>ejecutadas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7075"/>
              </a:lnSpc>
            </a:pPr>
            <a:r>
              <a:rPr lang="es-EC" sz="6000" b="1" spc="-5" dirty="0">
                <a:solidFill>
                  <a:srgbClr val="181818"/>
                </a:solidFill>
                <a:latin typeface="Arial"/>
                <a:cs typeface="Arial"/>
              </a:rPr>
              <a:t>488</a:t>
            </a:r>
            <a:endParaRPr sz="6000" dirty="0">
              <a:latin typeface="Arial"/>
              <a:cs typeface="Arial"/>
            </a:endParaRPr>
          </a:p>
          <a:p>
            <a:pPr marL="15875">
              <a:lnSpc>
                <a:spcPts val="2275"/>
              </a:lnSpc>
            </a:pPr>
            <a:r>
              <a:rPr sz="2000" b="1" spc="-15" dirty="0">
                <a:solidFill>
                  <a:srgbClr val="B82229"/>
                </a:solidFill>
                <a:latin typeface="Calibri"/>
                <a:cs typeface="Calibri"/>
              </a:rPr>
              <a:t>Obras</a:t>
            </a:r>
            <a:r>
              <a:rPr sz="2000" b="1" spc="-20" dirty="0">
                <a:solidFill>
                  <a:srgbClr val="B8222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B82229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B8222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B82229"/>
                </a:solidFill>
                <a:latin typeface="Calibri"/>
                <a:cs typeface="Calibri"/>
              </a:rPr>
              <a:t>presupuestos</a:t>
            </a:r>
            <a:endParaRPr sz="20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B82229"/>
                </a:solidFill>
                <a:latin typeface="Calibri"/>
                <a:cs typeface="Calibri"/>
              </a:rPr>
              <a:t>participativos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3525"/>
              </a:lnSpc>
              <a:spcBef>
                <a:spcPts val="300"/>
              </a:spcBef>
            </a:pPr>
            <a:r>
              <a:rPr sz="3000" b="1" spc="-5" dirty="0">
                <a:solidFill>
                  <a:srgbClr val="181818"/>
                </a:solidFill>
                <a:latin typeface="Arial"/>
                <a:cs typeface="Arial"/>
              </a:rPr>
              <a:t>3</a:t>
            </a:r>
            <a:r>
              <a:rPr lang="es-EC" sz="3000" b="1" spc="-5" dirty="0">
                <a:solidFill>
                  <a:srgbClr val="181818"/>
                </a:solidFill>
                <a:latin typeface="Arial"/>
                <a:cs typeface="Arial"/>
              </a:rPr>
              <a:t>2</a:t>
            </a:r>
            <a:endParaRPr sz="3000" dirty="0">
              <a:latin typeface="Arial"/>
              <a:cs typeface="Arial"/>
            </a:endParaRPr>
          </a:p>
          <a:p>
            <a:pPr marL="15875">
              <a:lnSpc>
                <a:spcPts val="2085"/>
              </a:lnSpc>
            </a:pP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Proyectos</a:t>
            </a:r>
            <a:r>
              <a:rPr sz="1800" b="1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sociales</a:t>
            </a:r>
            <a:r>
              <a:rPr sz="18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endParaRPr sz="18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</a:pP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presupuestos</a:t>
            </a:r>
            <a:r>
              <a:rPr sz="1800" b="1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participativos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3595"/>
              </a:lnSpc>
              <a:spcBef>
                <a:spcPts val="505"/>
              </a:spcBef>
            </a:pPr>
            <a:r>
              <a:rPr lang="es-EC" sz="3000" b="1" spc="-5" dirty="0">
                <a:solidFill>
                  <a:srgbClr val="181818"/>
                </a:solidFill>
                <a:latin typeface="Arial"/>
                <a:cs typeface="Arial"/>
              </a:rPr>
              <a:t>51</a:t>
            </a:r>
            <a:endParaRPr sz="3000" dirty="0">
              <a:latin typeface="Arial"/>
              <a:cs typeface="Arial"/>
            </a:endParaRPr>
          </a:p>
          <a:p>
            <a:pPr marL="15875">
              <a:lnSpc>
                <a:spcPts val="2155"/>
              </a:lnSpc>
            </a:pP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Obras</a:t>
            </a:r>
            <a:r>
              <a:rPr sz="18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r>
              <a:rPr sz="18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infraestructura</a:t>
            </a:r>
            <a:endParaRPr sz="18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5"/>
              </a:spcBef>
            </a:pPr>
            <a:r>
              <a:rPr lang="en-US" b="1" spc="-5" dirty="0" err="1">
                <a:solidFill>
                  <a:srgbClr val="1F3863"/>
                </a:solidFill>
                <a:latin typeface="Calibri"/>
                <a:cs typeface="Calibri"/>
              </a:rPr>
              <a:t>c</a:t>
            </a:r>
            <a:r>
              <a:rPr sz="1800" b="1" spc="-5" dirty="0" err="1">
                <a:solidFill>
                  <a:srgbClr val="1F3863"/>
                </a:solidFill>
                <a:latin typeface="Calibri"/>
                <a:cs typeface="Calibri"/>
              </a:rPr>
              <a:t>omunitaria</a:t>
            </a:r>
            <a:r>
              <a:rPr sz="18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y</a:t>
            </a:r>
            <a:r>
              <a:rPr sz="18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espacio</a:t>
            </a:r>
            <a:r>
              <a:rPr sz="18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público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3279"/>
              </a:lnSpc>
              <a:spcBef>
                <a:spcPts val="540"/>
              </a:spcBef>
            </a:pPr>
            <a:r>
              <a:rPr sz="3000" b="1" spc="-5" dirty="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lang="es-EC" sz="3000" b="1" spc="-5" dirty="0">
                <a:solidFill>
                  <a:srgbClr val="181818"/>
                </a:solidFill>
                <a:latin typeface="Arial"/>
                <a:cs typeface="Arial"/>
              </a:rPr>
              <a:t>3,13</a:t>
            </a:r>
            <a:endParaRPr sz="3000" dirty="0">
              <a:latin typeface="Arial"/>
              <a:cs typeface="Arial"/>
            </a:endParaRPr>
          </a:p>
          <a:p>
            <a:pPr marL="41910">
              <a:lnSpc>
                <a:spcPts val="1839"/>
              </a:lnSpc>
            </a:pPr>
            <a:r>
              <a:rPr sz="1800" b="1" spc="-15" dirty="0">
                <a:solidFill>
                  <a:srgbClr val="1F3863"/>
                </a:solidFill>
                <a:latin typeface="Calibri"/>
                <a:cs typeface="Calibri"/>
              </a:rPr>
              <a:t>Km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intervenidos</a:t>
            </a:r>
            <a:r>
              <a:rPr sz="1800" b="1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en</a:t>
            </a:r>
            <a:r>
              <a:rPr sz="18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obras</a:t>
            </a:r>
            <a:r>
              <a:rPr sz="18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endParaRPr sz="18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</a:pP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acceso</a:t>
            </a:r>
            <a:r>
              <a:rPr sz="1800" b="1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barrios</a:t>
            </a:r>
            <a:endParaRPr sz="18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*Fuente: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Sistema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Mi</a:t>
            </a:r>
            <a:r>
              <a:rPr sz="1000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Ciudad,</a:t>
            </a:r>
            <a:r>
              <a:rPr sz="1000" spc="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corte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al 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31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de diciembre</a:t>
            </a:r>
            <a:r>
              <a:rPr sz="1000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de</a:t>
            </a:r>
            <a:r>
              <a:rPr sz="1000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202</a:t>
            </a:r>
            <a:r>
              <a:rPr lang="es-EC" sz="1000" dirty="0">
                <a:solidFill>
                  <a:schemeClr val="tx2"/>
                </a:solidFill>
                <a:latin typeface="Calibri"/>
                <a:cs typeface="Calibri"/>
              </a:rPr>
              <a:t>2</a:t>
            </a:r>
            <a:endParaRPr sz="10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47548"/>
              </p:ext>
            </p:extLst>
          </p:nvPr>
        </p:nvGraphicFramePr>
        <p:xfrm>
          <a:off x="4876799" y="1600196"/>
          <a:ext cx="6489700" cy="4671975"/>
        </p:xfrm>
        <a:graphic>
          <a:graphicData uri="http://schemas.openxmlformats.org/drawingml/2006/table">
            <a:tbl>
              <a:tblPr firstRow="1" bandRow="1"/>
              <a:tblGrid>
                <a:gridCol w="1849854">
                  <a:extLst>
                    <a:ext uri="{9D8B030D-6E8A-4147-A177-3AD203B41FA5}">
                      <a16:colId xmlns:a16="http://schemas.microsoft.com/office/drawing/2014/main" val="496440196"/>
                    </a:ext>
                  </a:extLst>
                </a:gridCol>
                <a:gridCol w="1131818">
                  <a:extLst>
                    <a:ext uri="{9D8B030D-6E8A-4147-A177-3AD203B41FA5}">
                      <a16:colId xmlns:a16="http://schemas.microsoft.com/office/drawing/2014/main" val="1548947782"/>
                    </a:ext>
                  </a:extLst>
                </a:gridCol>
                <a:gridCol w="1122691">
                  <a:extLst>
                    <a:ext uri="{9D8B030D-6E8A-4147-A177-3AD203B41FA5}">
                      <a16:colId xmlns:a16="http://schemas.microsoft.com/office/drawing/2014/main" val="2854002546"/>
                    </a:ext>
                  </a:extLst>
                </a:gridCol>
                <a:gridCol w="1119648">
                  <a:extLst>
                    <a:ext uri="{9D8B030D-6E8A-4147-A177-3AD203B41FA5}">
                      <a16:colId xmlns:a16="http://schemas.microsoft.com/office/drawing/2014/main" val="2202528946"/>
                    </a:ext>
                  </a:extLst>
                </a:gridCol>
                <a:gridCol w="1265689">
                  <a:extLst>
                    <a:ext uri="{9D8B030D-6E8A-4147-A177-3AD203B41FA5}">
                      <a16:colId xmlns:a16="http://schemas.microsoft.com/office/drawing/2014/main" val="2028135245"/>
                    </a:ext>
                  </a:extLst>
                </a:gridCol>
              </a:tblGrid>
              <a:tr h="50703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 del Sector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Obras  PPs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Proyectos  Sociales  PPs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Infraestructura  Comunitaria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Km  intervenidos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111797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 Calderón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637656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Eugenio Espejo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238599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 Quitumbe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52289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 Manuela Sáenz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297096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 Tumbaco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806823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 Eloy Alfaro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345683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Los Chillos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070915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 La Delicia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719310"/>
                  </a:ext>
                </a:extLst>
              </a:tr>
              <a:tr h="30180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13,13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142910"/>
                  </a:ext>
                </a:extLst>
              </a:tr>
            </a:tbl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378B030-8D6F-1745-8B7D-F5155DBF5E9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49</a:t>
            </a:fld>
            <a:endParaRPr lang="es-EC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56088" y="6310337"/>
            <a:ext cx="15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chemeClr val="tx2"/>
                </a:solidFill>
              </a:rPr>
              <a:t>Fuente: </a:t>
            </a:r>
            <a:r>
              <a:rPr lang="es-EC" sz="1200" dirty="0" err="1">
                <a:solidFill>
                  <a:schemeClr val="tx2"/>
                </a:solidFill>
              </a:rPr>
              <a:t>Sipari</a:t>
            </a:r>
            <a:endParaRPr lang="es-EC" sz="1200" dirty="0">
              <a:solidFill>
                <a:schemeClr val="tx2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278203"/>
              </p:ext>
            </p:extLst>
          </p:nvPr>
        </p:nvGraphicFramePr>
        <p:xfrm>
          <a:off x="533400" y="1066800"/>
          <a:ext cx="10902512" cy="524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oceso alternativo 9"/>
          <p:cNvSpPr/>
          <p:nvPr/>
        </p:nvSpPr>
        <p:spPr>
          <a:xfrm>
            <a:off x="172276" y="843336"/>
            <a:ext cx="10349950" cy="501823"/>
          </a:xfrm>
          <a:prstGeom prst="flowChartAlternateProcess">
            <a:avLst/>
          </a:prstGeom>
          <a:solidFill>
            <a:srgbClr val="2C2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EJECUCIÓN DE INGESOS CONSOLIDADO DEL GADDMQ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772FAD-24FD-7C48-B4CB-739BD7C520B2}"/>
              </a:ext>
            </a:extLst>
          </p:cNvPr>
          <p:cNvSpPr txBox="1"/>
          <p:nvPr/>
        </p:nvSpPr>
        <p:spPr>
          <a:xfrm>
            <a:off x="4666593" y="394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66D1ED-C97E-6D40-83A9-01D7700C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AD1B-CB85-47FC-BD1E-AA4BC88CEA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32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12192000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57398" y="1562176"/>
            <a:ext cx="7293609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113030" indent="2063750">
              <a:lnSpc>
                <a:spcPct val="100000"/>
              </a:lnSpc>
              <a:spcBef>
                <a:spcPts val="100"/>
              </a:spcBef>
              <a:tabLst>
                <a:tab pos="5958205" algn="l"/>
              </a:tabLst>
            </a:pPr>
            <a:r>
              <a:rPr kumimoji="1" sz="48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EJEMPLOS  </a:t>
            </a:r>
            <a:r>
              <a:rPr kumimoji="1" lang="en-US" sz="48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</a:t>
            </a:r>
            <a:r>
              <a:rPr kumimoji="1" sz="48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OBRAS</a:t>
            </a:r>
            <a:r>
              <a:rPr kumimoji="1" lang="en-US" sz="48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1" sz="48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EJECUTADAS</a:t>
            </a:r>
            <a:r>
              <a:rPr kumimoji="1" lang="en-US" sz="48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1" sz="48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</a:t>
            </a:r>
          </a:p>
          <a:p>
            <a:pPr marL="2952750" marR="5080" indent="-2940050">
              <a:lnSpc>
                <a:spcPct val="100000"/>
              </a:lnSpc>
              <a:spcBef>
                <a:spcPts val="5"/>
              </a:spcBef>
            </a:pPr>
            <a:r>
              <a:rPr kumimoji="1" sz="48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ADMINISTRACIÓN ZONA</a:t>
            </a:r>
            <a:r>
              <a:rPr kumimoji="1" lang="en-US" sz="4800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</a:t>
            </a:r>
          </a:p>
          <a:p>
            <a:pPr marL="2952750" marR="5080" indent="-2940050" algn="ctr">
              <a:lnSpc>
                <a:spcPct val="100000"/>
              </a:lnSpc>
              <a:spcBef>
                <a:spcPts val="5"/>
              </a:spcBef>
            </a:pPr>
            <a:r>
              <a:rPr lang="es-EC" sz="54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2022</a:t>
            </a:r>
            <a:endParaRPr sz="5400" b="1" dirty="0">
              <a:latin typeface="Calibri"/>
              <a:cs typeface="Calibri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63691D-1C65-5444-A7CA-6757F89EA62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50</a:t>
            </a:fld>
            <a:endParaRPr lang="es-EC"/>
          </a:p>
        </p:txBody>
      </p:sp>
      <p:pic>
        <p:nvPicPr>
          <p:cNvPr id="6" name="object 15">
            <a:extLst>
              <a:ext uri="{FF2B5EF4-FFF2-40B4-BE49-F238E27FC236}">
                <a16:creationId xmlns:a16="http://schemas.microsoft.com/office/drawing/2014/main" id="{C2B1A593-AC36-A044-94CE-27110CDA60B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303" y="6312453"/>
            <a:ext cx="1251203" cy="454151"/>
          </a:xfrm>
          <a:prstGeom prst="rect">
            <a:avLst/>
          </a:prstGeom>
        </p:spPr>
      </p:pic>
      <p:grpSp>
        <p:nvGrpSpPr>
          <p:cNvPr id="7" name="object 16">
            <a:extLst>
              <a:ext uri="{FF2B5EF4-FFF2-40B4-BE49-F238E27FC236}">
                <a16:creationId xmlns:a16="http://schemas.microsoft.com/office/drawing/2014/main" id="{A14F561E-CDDC-054E-8FA8-F78AD9B1FA74}"/>
              </a:ext>
            </a:extLst>
          </p:cNvPr>
          <p:cNvGrpSpPr/>
          <p:nvPr/>
        </p:nvGrpSpPr>
        <p:grpSpPr>
          <a:xfrm>
            <a:off x="1828800" y="6377940"/>
            <a:ext cx="886460" cy="478790"/>
            <a:chOff x="10452328" y="606506"/>
            <a:chExt cx="886460" cy="478790"/>
          </a:xfrm>
        </p:grpSpPr>
        <p:sp>
          <p:nvSpPr>
            <p:cNvPr id="8" name="object 17">
              <a:extLst>
                <a:ext uri="{FF2B5EF4-FFF2-40B4-BE49-F238E27FC236}">
                  <a16:creationId xmlns:a16="http://schemas.microsoft.com/office/drawing/2014/main" id="{17F48FAD-842B-A14A-8931-8FCD60CCC046}"/>
                </a:ext>
              </a:extLst>
            </p:cNvPr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8">
              <a:extLst>
                <a:ext uri="{FF2B5EF4-FFF2-40B4-BE49-F238E27FC236}">
                  <a16:creationId xmlns:a16="http://schemas.microsoft.com/office/drawing/2014/main" id="{C5EE81B7-309A-C845-8991-33303EFF295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10" name="object 19">
              <a:extLst>
                <a:ext uri="{FF2B5EF4-FFF2-40B4-BE49-F238E27FC236}">
                  <a16:creationId xmlns:a16="http://schemas.microsoft.com/office/drawing/2014/main" id="{95F9FC88-D8F0-B744-8945-415E048BB26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11" name="object 20">
              <a:extLst>
                <a:ext uri="{FF2B5EF4-FFF2-40B4-BE49-F238E27FC236}">
                  <a16:creationId xmlns:a16="http://schemas.microsoft.com/office/drawing/2014/main" id="{57BDE23B-F3E1-B14F-9E45-2C9A3202347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12" name="object 21">
              <a:extLst>
                <a:ext uri="{FF2B5EF4-FFF2-40B4-BE49-F238E27FC236}">
                  <a16:creationId xmlns:a16="http://schemas.microsoft.com/office/drawing/2014/main" id="{3D263C2C-12E5-1442-BB30-C72542F374F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13" name="object 22">
              <a:extLst>
                <a:ext uri="{FF2B5EF4-FFF2-40B4-BE49-F238E27FC236}">
                  <a16:creationId xmlns:a16="http://schemas.microsoft.com/office/drawing/2014/main" id="{72779E9C-7518-294F-8414-23B3B1FDCBF8}"/>
                </a:ext>
              </a:extLst>
            </p:cNvPr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23">
            <a:extLst>
              <a:ext uri="{FF2B5EF4-FFF2-40B4-BE49-F238E27FC236}">
                <a16:creationId xmlns:a16="http://schemas.microsoft.com/office/drawing/2014/main" id="{FDE20A9F-9B7C-104A-9675-C129B9ADA4F8}"/>
              </a:ext>
            </a:extLst>
          </p:cNvPr>
          <p:cNvSpPr/>
          <p:nvPr/>
        </p:nvSpPr>
        <p:spPr>
          <a:xfrm>
            <a:off x="1690414" y="6414198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88408" y="165986"/>
            <a:ext cx="10769600" cy="412291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34"/>
              </a:spcBef>
            </a:pPr>
            <a:r>
              <a:rPr sz="2400" spc="-10" dirty="0"/>
              <a:t>ADMINISTRACIÓN</a:t>
            </a:r>
            <a:r>
              <a:rPr sz="2400" spc="-25" dirty="0"/>
              <a:t> </a:t>
            </a:r>
            <a:r>
              <a:rPr sz="2400" spc="-10" dirty="0"/>
              <a:t>ZONAL</a:t>
            </a:r>
            <a:r>
              <a:rPr sz="2400" spc="-25" dirty="0"/>
              <a:t> </a:t>
            </a:r>
            <a:r>
              <a:rPr sz="2400" spc="-10" dirty="0"/>
              <a:t>CALDERÓN</a:t>
            </a:r>
            <a:endParaRPr sz="2400" dirty="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2" name="object 12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0" y="878218"/>
            <a:ext cx="2880000" cy="216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20" y="878218"/>
            <a:ext cx="2880000" cy="216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03" y="4024630"/>
            <a:ext cx="2880000" cy="216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03" y="4024630"/>
            <a:ext cx="2880000" cy="216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99" y="890344"/>
            <a:ext cx="2880000" cy="216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99" y="888019"/>
            <a:ext cx="2880000" cy="2160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3FF74C8-D96D-184B-91E2-F389FD4E073B}"/>
              </a:ext>
            </a:extLst>
          </p:cNvPr>
          <p:cNvSpPr txBox="1"/>
          <p:nvPr/>
        </p:nvSpPr>
        <p:spPr>
          <a:xfrm>
            <a:off x="1638486" y="50087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4203C64-CFD0-7A47-94DB-C0037B1A128E}"/>
              </a:ext>
            </a:extLst>
          </p:cNvPr>
          <p:cNvSpPr txBox="1"/>
          <p:nvPr/>
        </p:nvSpPr>
        <p:spPr>
          <a:xfrm>
            <a:off x="4318417" y="53397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1C4139D-50A7-F24B-95E9-DC7298D938DA}"/>
              </a:ext>
            </a:extLst>
          </p:cNvPr>
          <p:cNvSpPr txBox="1"/>
          <p:nvPr/>
        </p:nvSpPr>
        <p:spPr>
          <a:xfrm>
            <a:off x="6893230" y="5512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AF4989B-6A5D-7446-9647-77D9C8CA6255}"/>
              </a:ext>
            </a:extLst>
          </p:cNvPr>
          <p:cNvSpPr txBox="1"/>
          <p:nvPr/>
        </p:nvSpPr>
        <p:spPr>
          <a:xfrm>
            <a:off x="9958817" y="55297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B8C69BD-C6E0-854C-ADAB-E16AC8014AB8}"/>
              </a:ext>
            </a:extLst>
          </p:cNvPr>
          <p:cNvSpPr txBox="1"/>
          <p:nvPr/>
        </p:nvSpPr>
        <p:spPr>
          <a:xfrm>
            <a:off x="4335400" y="367947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E4E2647-1F2E-DC4B-AE8B-099029D3AFA9}"/>
              </a:ext>
            </a:extLst>
          </p:cNvPr>
          <p:cNvSpPr txBox="1"/>
          <p:nvPr/>
        </p:nvSpPr>
        <p:spPr>
          <a:xfrm>
            <a:off x="6910213" y="367947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6" name="object 4"/>
          <p:cNvSpPr txBox="1"/>
          <p:nvPr/>
        </p:nvSpPr>
        <p:spPr>
          <a:xfrm>
            <a:off x="4389203" y="3097332"/>
            <a:ext cx="9293564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REMODELACIÓN DE LA CASA COMUNAL Y READECUACIÓN DEL ÁREA VERDE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DEL BARRIO LA PLANICIE, PARROQUIA CALDERÓN</a:t>
            </a:r>
          </a:p>
        </p:txBody>
      </p:sp>
      <p:sp>
        <p:nvSpPr>
          <p:cNvPr id="27" name="object 4"/>
          <p:cNvSpPr txBox="1"/>
          <p:nvPr/>
        </p:nvSpPr>
        <p:spPr>
          <a:xfrm>
            <a:off x="-1503662" y="3098718"/>
            <a:ext cx="9293564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CONSTRUCCIÓN DE CANCHA SINTÉTICA Y CERRAMIENTOS EN ÁREA VERDE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DEL BARRIO NÚÑEZ, PARROQUIA LLANO CHICO</a:t>
            </a:r>
          </a:p>
        </p:txBody>
      </p:sp>
      <p:sp>
        <p:nvSpPr>
          <p:cNvPr id="28" name="object 4"/>
          <p:cNvSpPr txBox="1"/>
          <p:nvPr/>
        </p:nvSpPr>
        <p:spPr>
          <a:xfrm>
            <a:off x="1298535" y="6214419"/>
            <a:ext cx="929356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CONSTRUCCIÓN DEL COLISEO DE LA PARROQUIA DE LLANO CHICO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C19AF5-C50C-7C48-A72F-141F5ECD5B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51</a:t>
            </a:fld>
            <a:endParaRPr lang="es-EC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78449" y="135509"/>
            <a:ext cx="5529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ADMINISTRACIÓN</a:t>
            </a:r>
            <a:r>
              <a:rPr sz="2400" spc="-45" dirty="0"/>
              <a:t> </a:t>
            </a:r>
            <a:r>
              <a:rPr sz="2400" spc="-10" dirty="0"/>
              <a:t>ZONAL</a:t>
            </a:r>
            <a:r>
              <a:rPr sz="2400" spc="-30" dirty="0"/>
              <a:t> </a:t>
            </a:r>
            <a:r>
              <a:rPr sz="2400" dirty="0"/>
              <a:t>MANUELA</a:t>
            </a:r>
            <a:r>
              <a:rPr sz="2400" spc="-55" dirty="0"/>
              <a:t> </a:t>
            </a:r>
            <a:r>
              <a:rPr sz="2400" spc="-5" dirty="0"/>
              <a:t>SÁENZ</a:t>
            </a:r>
            <a:endParaRPr sz="2400" dirty="0"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3" name="object 13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2" y="894648"/>
            <a:ext cx="2880000" cy="216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92" y="894648"/>
            <a:ext cx="1620000" cy="216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02" y="859965"/>
            <a:ext cx="1651099" cy="216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8"/>
          <a:stretch/>
        </p:blipFill>
        <p:spPr>
          <a:xfrm>
            <a:off x="7906201" y="859965"/>
            <a:ext cx="3675478" cy="216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50" y="3962400"/>
            <a:ext cx="4711181" cy="216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27" y="3960223"/>
            <a:ext cx="4790323" cy="21600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3A298EE-3E9E-8447-B1B1-3F204CD80D6F}"/>
              </a:ext>
            </a:extLst>
          </p:cNvPr>
          <p:cNvSpPr txBox="1"/>
          <p:nvPr/>
        </p:nvSpPr>
        <p:spPr>
          <a:xfrm>
            <a:off x="1118116" y="5231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D0E2CD0-5BF7-5A4E-817C-7AAA2EE03576}"/>
              </a:ext>
            </a:extLst>
          </p:cNvPr>
          <p:cNvSpPr txBox="1"/>
          <p:nvPr/>
        </p:nvSpPr>
        <p:spPr>
          <a:xfrm>
            <a:off x="3642791" y="5231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C5D3579-48B9-C349-BD72-8E8C52CD9558}"/>
              </a:ext>
            </a:extLst>
          </p:cNvPr>
          <p:cNvSpPr txBox="1"/>
          <p:nvPr/>
        </p:nvSpPr>
        <p:spPr>
          <a:xfrm>
            <a:off x="3164900" y="361529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7B296A4-7E2D-1040-AF1F-22B4062C1550}"/>
              </a:ext>
            </a:extLst>
          </p:cNvPr>
          <p:cNvSpPr txBox="1"/>
          <p:nvPr/>
        </p:nvSpPr>
        <p:spPr>
          <a:xfrm>
            <a:off x="8229600" y="364411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0295FA4-5712-4647-9A2C-F4CB518A9A1E}"/>
              </a:ext>
            </a:extLst>
          </p:cNvPr>
          <p:cNvSpPr txBox="1"/>
          <p:nvPr/>
        </p:nvSpPr>
        <p:spPr>
          <a:xfrm>
            <a:off x="6814524" y="49114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ADD366F-8A67-5348-AC76-9F24069D92F6}"/>
              </a:ext>
            </a:extLst>
          </p:cNvPr>
          <p:cNvSpPr txBox="1"/>
          <p:nvPr/>
        </p:nvSpPr>
        <p:spPr>
          <a:xfrm>
            <a:off x="9671735" y="49063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8" name="object 4"/>
          <p:cNvSpPr txBox="1"/>
          <p:nvPr/>
        </p:nvSpPr>
        <p:spPr>
          <a:xfrm>
            <a:off x="-1730269" y="3117659"/>
            <a:ext cx="9293564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CONSTRUCCIÓN ESCALINATA EMZO CUSIMANO ENTRE 10 DE OCTUBRE Y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16 JUNIO, BARRIO EL CANO, PARROQUIA LA LIBERTAD</a:t>
            </a:r>
          </a:p>
        </p:txBody>
      </p:sp>
      <p:sp>
        <p:nvSpPr>
          <p:cNvPr id="29" name="object 4"/>
          <p:cNvSpPr txBox="1"/>
          <p:nvPr/>
        </p:nvSpPr>
        <p:spPr>
          <a:xfrm>
            <a:off x="4297860" y="3080677"/>
            <a:ext cx="9293564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CONSTRUCCION ESCALINATA PASAJE CANCHAGUA, TRAMO CALLE ANTONIO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VILLAVICENCIO Y PABLO GUTIERREZ, BARRIO MIRAFLORES ALTO, SECTOR SAN JUAN</a:t>
            </a:r>
          </a:p>
        </p:txBody>
      </p:sp>
      <p:sp>
        <p:nvSpPr>
          <p:cNvPr id="30" name="object 4"/>
          <p:cNvSpPr txBox="1"/>
          <p:nvPr/>
        </p:nvSpPr>
        <p:spPr>
          <a:xfrm>
            <a:off x="1118116" y="6167590"/>
            <a:ext cx="9293564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CONSTRUCCIÓN DE MURO DE CONTENCIÓN, CALLE Oe16E , BARRIO PAVON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GRIJALVA, PARROQUIA SAN JUAN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7868A6F-B70D-6E49-87DC-2E1D6A58BB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52</a:t>
            </a:fld>
            <a:endParaRPr lang="es-EC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57600" y="127602"/>
            <a:ext cx="4681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35" dirty="0"/>
              <a:t> </a:t>
            </a:r>
            <a:r>
              <a:rPr sz="2400" spc="-10" dirty="0"/>
              <a:t>ZONAL</a:t>
            </a:r>
            <a:r>
              <a:rPr sz="2400" spc="-30" dirty="0"/>
              <a:t> </a:t>
            </a:r>
            <a:r>
              <a:rPr sz="2400" dirty="0"/>
              <a:t>LA</a:t>
            </a:r>
            <a:r>
              <a:rPr sz="2400" spc="-20" dirty="0"/>
              <a:t> </a:t>
            </a:r>
            <a:r>
              <a:rPr sz="2400" spc="-5" dirty="0"/>
              <a:t>DELICIA</a:t>
            </a:r>
            <a:endParaRPr sz="2400"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0" name="object 10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04" y="4036872"/>
            <a:ext cx="2880000" cy="216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04" y="4036872"/>
            <a:ext cx="3840000" cy="216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82" y="888870"/>
            <a:ext cx="2880000" cy="216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982" y="885065"/>
            <a:ext cx="1620000" cy="216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0" y="885065"/>
            <a:ext cx="2880000" cy="216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85065"/>
            <a:ext cx="2880000" cy="21600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206BFB5-9523-B74F-910D-487AFEA52078}"/>
              </a:ext>
            </a:extLst>
          </p:cNvPr>
          <p:cNvSpPr txBox="1"/>
          <p:nvPr/>
        </p:nvSpPr>
        <p:spPr>
          <a:xfrm>
            <a:off x="1972887" y="48196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986A7FF-FFD5-C044-ACD8-F2C42C66C351}"/>
              </a:ext>
            </a:extLst>
          </p:cNvPr>
          <p:cNvSpPr txBox="1"/>
          <p:nvPr/>
        </p:nvSpPr>
        <p:spPr>
          <a:xfrm>
            <a:off x="3785580" y="367120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5142E7F-01C0-F742-BDF4-C98C6EE9AA6A}"/>
              </a:ext>
            </a:extLst>
          </p:cNvPr>
          <p:cNvSpPr txBox="1"/>
          <p:nvPr/>
        </p:nvSpPr>
        <p:spPr>
          <a:xfrm>
            <a:off x="7924800" y="50425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B24EAF-8E5D-9A47-B553-90FC03CFFF6F}"/>
              </a:ext>
            </a:extLst>
          </p:cNvPr>
          <p:cNvSpPr txBox="1"/>
          <p:nvPr/>
        </p:nvSpPr>
        <p:spPr>
          <a:xfrm>
            <a:off x="4289945" y="48196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22479B1-53CB-BD4C-9C8A-C1A77461FA64}"/>
              </a:ext>
            </a:extLst>
          </p:cNvPr>
          <p:cNvSpPr txBox="1"/>
          <p:nvPr/>
        </p:nvSpPr>
        <p:spPr>
          <a:xfrm>
            <a:off x="10219113" y="49941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9C4AAAF-AFC2-3545-9306-72C7EE2E3A44}"/>
              </a:ext>
            </a:extLst>
          </p:cNvPr>
          <p:cNvSpPr txBox="1"/>
          <p:nvPr/>
        </p:nvSpPr>
        <p:spPr>
          <a:xfrm>
            <a:off x="6985982" y="364826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6" name="object 4"/>
          <p:cNvSpPr txBox="1"/>
          <p:nvPr/>
        </p:nvSpPr>
        <p:spPr>
          <a:xfrm>
            <a:off x="-1217782" y="3074813"/>
            <a:ext cx="9293564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CONSTRUCCION DE SALA DE USO MULTIPLE Y BATERIAS SANITARIAS,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PACTO CENTRO, PARROQUIA PACTO</a:t>
            </a:r>
          </a:p>
        </p:txBody>
      </p:sp>
      <p:sp>
        <p:nvSpPr>
          <p:cNvPr id="27" name="object 4"/>
          <p:cNvSpPr txBox="1"/>
          <p:nvPr/>
        </p:nvSpPr>
        <p:spPr>
          <a:xfrm>
            <a:off x="4623780" y="3063024"/>
            <a:ext cx="9293564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CONSTRUCCIÒN DEL ADOQUINADO DE LA CALLE  Oe14 DEL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BARRIO COLINAS DEL NORTE, PARROQUIA EL CONDADO</a:t>
            </a:r>
          </a:p>
        </p:txBody>
      </p:sp>
      <p:sp>
        <p:nvSpPr>
          <p:cNvPr id="28" name="object 4"/>
          <p:cNvSpPr txBox="1"/>
          <p:nvPr/>
        </p:nvSpPr>
        <p:spPr>
          <a:xfrm>
            <a:off x="1111323" y="6169043"/>
            <a:ext cx="9293564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5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10" dirty="0">
                <a:solidFill>
                  <a:srgbClr val="1F3863"/>
                </a:solidFill>
                <a:cs typeface="Calibri"/>
              </a:rPr>
              <a:t>CONSTRUCCIÓN DE LA CASA DEL ADULTO MAYOR (II ETAPA) BARRIO RESURRECCIÓN,     </a:t>
            </a:r>
          </a:p>
          <a:p>
            <a:pPr marL="14605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10" dirty="0">
                <a:solidFill>
                  <a:srgbClr val="1F3863"/>
                </a:solidFill>
                <a:cs typeface="Calibri"/>
              </a:rPr>
              <a:t>PARROQUIA CALACALI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6C6594-963D-3442-9252-D684742514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53</a:t>
            </a:fld>
            <a:endParaRPr lang="es-EC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47016" y="211609"/>
            <a:ext cx="4653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30" dirty="0"/>
              <a:t> </a:t>
            </a:r>
            <a:r>
              <a:rPr sz="2400" spc="-10" dirty="0"/>
              <a:t>ZONAL</a:t>
            </a:r>
            <a:r>
              <a:rPr sz="2400" spc="-25" dirty="0"/>
              <a:t> </a:t>
            </a:r>
            <a:r>
              <a:rPr sz="2400" spc="-15" dirty="0"/>
              <a:t>TUMBACO</a:t>
            </a:r>
            <a:endParaRPr sz="2400" dirty="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2" name="object 12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26" y="4090183"/>
            <a:ext cx="2880000" cy="216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83" y="4090183"/>
            <a:ext cx="2880000" cy="216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518" y="998723"/>
            <a:ext cx="2882464" cy="216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18" y="992886"/>
            <a:ext cx="2880000" cy="216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08173"/>
            <a:ext cx="2880000" cy="216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6" y="1023413"/>
            <a:ext cx="1620000" cy="2160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0BC8F0AD-9DAE-8D46-BB1F-FB1D982B7346}"/>
              </a:ext>
            </a:extLst>
          </p:cNvPr>
          <p:cNvSpPr txBox="1"/>
          <p:nvPr/>
        </p:nvSpPr>
        <p:spPr>
          <a:xfrm>
            <a:off x="9439656" y="63884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C24DAA3-F90C-D848-8255-C1323DE0EB47}"/>
              </a:ext>
            </a:extLst>
          </p:cNvPr>
          <p:cNvSpPr txBox="1"/>
          <p:nvPr/>
        </p:nvSpPr>
        <p:spPr>
          <a:xfrm>
            <a:off x="6686459" y="62477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54659F2-48E0-5247-B412-C1846DA84B94}"/>
              </a:ext>
            </a:extLst>
          </p:cNvPr>
          <p:cNvSpPr txBox="1"/>
          <p:nvPr/>
        </p:nvSpPr>
        <p:spPr>
          <a:xfrm>
            <a:off x="3391857" y="64352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068F080-3ADA-1B47-9D95-85CC7474E21F}"/>
              </a:ext>
            </a:extLst>
          </p:cNvPr>
          <p:cNvSpPr txBox="1"/>
          <p:nvPr/>
        </p:nvSpPr>
        <p:spPr>
          <a:xfrm>
            <a:off x="1345531" y="62477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4647339-2945-3445-8636-BE9898C63C5F}"/>
              </a:ext>
            </a:extLst>
          </p:cNvPr>
          <p:cNvSpPr txBox="1"/>
          <p:nvPr/>
        </p:nvSpPr>
        <p:spPr>
          <a:xfrm>
            <a:off x="4325163" y="377896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2337B4E-1DB6-CC41-9949-F0675B5084F8}"/>
              </a:ext>
            </a:extLst>
          </p:cNvPr>
          <p:cNvSpPr txBox="1"/>
          <p:nvPr/>
        </p:nvSpPr>
        <p:spPr>
          <a:xfrm>
            <a:off x="7239000" y="37737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7" name="object 4"/>
          <p:cNvSpPr txBox="1"/>
          <p:nvPr/>
        </p:nvSpPr>
        <p:spPr>
          <a:xfrm>
            <a:off x="-1642780" y="3213793"/>
            <a:ext cx="9293564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CONSTRUCCION DE LA NUEVA SEDE DE LA LIGA DEPORTIVA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PREDIO 279187 BARRIO CENTRO PARROQUIA CUMBAYA</a:t>
            </a:r>
          </a:p>
        </p:txBody>
      </p:sp>
      <p:sp>
        <p:nvSpPr>
          <p:cNvPr id="28" name="object 4"/>
          <p:cNvSpPr txBox="1"/>
          <p:nvPr/>
        </p:nvSpPr>
        <p:spPr>
          <a:xfrm>
            <a:off x="3809499" y="3194812"/>
            <a:ext cx="9293564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CONSTRUCCION PLAZA CIVICA CULTURAL TRIANGULO DEL CICLISTA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BARRIO SIGSIPAMBA PARROQUIA PIFO</a:t>
            </a:r>
          </a:p>
        </p:txBody>
      </p:sp>
      <p:sp>
        <p:nvSpPr>
          <p:cNvPr id="29" name="object 4"/>
          <p:cNvSpPr txBox="1"/>
          <p:nvPr/>
        </p:nvSpPr>
        <p:spPr>
          <a:xfrm>
            <a:off x="1630932" y="6272260"/>
            <a:ext cx="9293564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PRIMERA FASE INTERVENCIÓN DEL BALNEARIO CUNUNYACU, PREDIO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5551978, BARRIO CUNUNYACU, PARROQUIA TUMBACO</a:t>
            </a:r>
            <a:endParaRPr lang="es-MX" sz="1400" dirty="0">
              <a:cs typeface="Calibri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29F8DFA-B760-6F40-9D74-832822CD6C2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54</a:t>
            </a:fld>
            <a:endParaRPr lang="es-EC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57600" y="152400"/>
            <a:ext cx="47472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30" dirty="0"/>
              <a:t> </a:t>
            </a:r>
            <a:r>
              <a:rPr sz="2400" spc="-10" dirty="0"/>
              <a:t>ZONAL</a:t>
            </a:r>
            <a:r>
              <a:rPr sz="2400" spc="-25" dirty="0"/>
              <a:t> </a:t>
            </a:r>
            <a:r>
              <a:rPr sz="2400" spc="-5" dirty="0"/>
              <a:t>QUITUMBE</a:t>
            </a:r>
            <a:endParaRPr sz="2400" dirty="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2" name="object 12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3"/>
          <a:stretch/>
        </p:blipFill>
        <p:spPr>
          <a:xfrm>
            <a:off x="1441093" y="685038"/>
            <a:ext cx="4739656" cy="216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8"/>
          <a:stretch/>
        </p:blipFill>
        <p:spPr>
          <a:xfrm>
            <a:off x="6180749" y="685038"/>
            <a:ext cx="4235439" cy="216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0" y="3363382"/>
            <a:ext cx="2158202" cy="216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00" y="3387103"/>
            <a:ext cx="4279877" cy="216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25" y="3376445"/>
            <a:ext cx="2158202" cy="2160000"/>
          </a:xfrm>
          <a:prstGeom prst="rect">
            <a:avLst/>
          </a:prstGeom>
        </p:spPr>
      </p:pic>
      <p:sp>
        <p:nvSpPr>
          <p:cNvPr id="19" name="object 4"/>
          <p:cNvSpPr txBox="1"/>
          <p:nvPr/>
        </p:nvSpPr>
        <p:spPr>
          <a:xfrm>
            <a:off x="1533967" y="2882733"/>
            <a:ext cx="929356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INTERVENCIÓN CASA SOMOS PARROQUIA LA ECUATORIANA</a:t>
            </a:r>
          </a:p>
        </p:txBody>
      </p:sp>
      <p:sp>
        <p:nvSpPr>
          <p:cNvPr id="23" name="object 4"/>
          <p:cNvSpPr txBox="1"/>
          <p:nvPr/>
        </p:nvSpPr>
        <p:spPr>
          <a:xfrm>
            <a:off x="4163956" y="5632142"/>
            <a:ext cx="9293564" cy="4263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INTERVENCIÓN VIAL CALLE AGUSTÍN ALBAN BORJA DESDE CALLE OE11</a:t>
            </a:r>
          </a:p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 (JULIO JARA) HASTA CALLE S34C VARIOS BARRIOS PARROQUIA CHILLOGALLO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-1805857" y="5595889"/>
            <a:ext cx="9293564" cy="4263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INTERVENCIÓN DEL ÁREA COMUNAL DEL BARRIO LOS </a:t>
            </a:r>
          </a:p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PEDESTALES 2 Y 3 DE LA PARROQUIA GUAMANÍ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C6F0D47-C963-6843-9D44-B3ABE3700A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55</a:t>
            </a:fld>
            <a:endParaRPr lang="es-EC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13709" y="223635"/>
            <a:ext cx="4901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30" dirty="0"/>
              <a:t> </a:t>
            </a:r>
            <a:r>
              <a:rPr sz="2400" spc="-10" dirty="0"/>
              <a:t>ZONAL</a:t>
            </a:r>
            <a:r>
              <a:rPr sz="2400" spc="-25" dirty="0"/>
              <a:t> </a:t>
            </a:r>
            <a:r>
              <a:rPr sz="2400" spc="-15" dirty="0"/>
              <a:t>LOS</a:t>
            </a:r>
            <a:r>
              <a:rPr sz="2400" spc="-30" dirty="0"/>
              <a:t> </a:t>
            </a:r>
            <a:r>
              <a:rPr sz="2400" spc="-10" dirty="0"/>
              <a:t>CHILLOS</a:t>
            </a:r>
            <a:endParaRPr sz="2400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1" name="object 11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image7.png" title="Imagen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PicPr preferRelativeResize="0"/>
          <p:nvPr/>
        </p:nvPicPr>
        <p:blipFill>
          <a:blip r:embed="rId7" cstate="print"/>
          <a:stretch>
            <a:fillRect/>
          </a:stretch>
        </p:blipFill>
        <p:spPr>
          <a:xfrm>
            <a:off x="1699656" y="4003226"/>
            <a:ext cx="3600000" cy="2160000"/>
          </a:xfrm>
          <a:prstGeom prst="rect">
            <a:avLst/>
          </a:prstGeom>
          <a:noFill/>
        </p:spPr>
      </p:pic>
      <p:pic>
        <p:nvPicPr>
          <p:cNvPr id="20" name="image24.png" title="Imagen">
            <a:extLst>
              <a:ext uri="{FF2B5EF4-FFF2-40B4-BE49-F238E27FC236}">
                <a16:creationId xmlns:a16="http://schemas.microsoft.com/office/drawing/2014/main" id="{00000000-0008-0000-0000-000017000000}"/>
              </a:ext>
            </a:extLst>
          </p:cNvPr>
          <p:cNvPicPr preferRelativeResize="0"/>
          <p:nvPr/>
        </p:nvPicPr>
        <p:blipFill>
          <a:blip r:embed="rId8" cstate="print"/>
          <a:stretch>
            <a:fillRect/>
          </a:stretch>
        </p:blipFill>
        <p:spPr>
          <a:xfrm>
            <a:off x="5299656" y="4003482"/>
            <a:ext cx="4140000" cy="2160000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45" y="897796"/>
            <a:ext cx="3276789" cy="216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5" y="897796"/>
            <a:ext cx="2804450" cy="216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95" y="882274"/>
            <a:ext cx="2880000" cy="216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95" y="885690"/>
            <a:ext cx="2880000" cy="21600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2D127EC-EAD1-D842-B0EA-DA5B34397354}"/>
              </a:ext>
            </a:extLst>
          </p:cNvPr>
          <p:cNvSpPr txBox="1"/>
          <p:nvPr/>
        </p:nvSpPr>
        <p:spPr>
          <a:xfrm>
            <a:off x="1431506" y="54945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643DDBA-EFD1-3A46-876D-ED925E98348A}"/>
              </a:ext>
            </a:extLst>
          </p:cNvPr>
          <p:cNvSpPr txBox="1"/>
          <p:nvPr/>
        </p:nvSpPr>
        <p:spPr>
          <a:xfrm>
            <a:off x="3748259" y="54945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F3237BE-B191-E94B-AA17-1B86E087AD10}"/>
              </a:ext>
            </a:extLst>
          </p:cNvPr>
          <p:cNvSpPr txBox="1"/>
          <p:nvPr/>
        </p:nvSpPr>
        <p:spPr>
          <a:xfrm>
            <a:off x="7394193" y="52846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74DE872-9557-3F43-A227-F8D9D22039BD}"/>
              </a:ext>
            </a:extLst>
          </p:cNvPr>
          <p:cNvSpPr txBox="1"/>
          <p:nvPr/>
        </p:nvSpPr>
        <p:spPr>
          <a:xfrm>
            <a:off x="10163684" y="50004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AE9C897-7144-6348-8C3B-5778CC509D0B}"/>
              </a:ext>
            </a:extLst>
          </p:cNvPr>
          <p:cNvSpPr txBox="1"/>
          <p:nvPr/>
        </p:nvSpPr>
        <p:spPr>
          <a:xfrm>
            <a:off x="3013656" y="3622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92C9B29-BA1F-3B40-9386-C11ABACD9AD4}"/>
              </a:ext>
            </a:extLst>
          </p:cNvPr>
          <p:cNvSpPr txBox="1"/>
          <p:nvPr/>
        </p:nvSpPr>
        <p:spPr>
          <a:xfrm>
            <a:off x="6966912" y="3644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6" name="object 4"/>
          <p:cNvSpPr txBox="1"/>
          <p:nvPr/>
        </p:nvSpPr>
        <p:spPr>
          <a:xfrm>
            <a:off x="-1421163" y="3053368"/>
            <a:ext cx="9293564" cy="4263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CONSTRUCCION DE AREA  RECREATIVA DEPORTIVA EN PREDIO MUNICIPAL N. 274198 DEL </a:t>
            </a:r>
          </a:p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BARRIO SAN FRANCISCO DE CONOCOTO, PARROQUIA CONOCOTO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4709639" y="3078322"/>
            <a:ext cx="9293564" cy="4263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REHABILITACIÓN DEL ÁREA COMUNAL EN EL INGRESO PRINCIPAL AL CERRO  </a:t>
            </a:r>
          </a:p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ILALÓ – PARROQUIA ALANGASÍ -AZLC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8" name="object 4"/>
          <p:cNvSpPr txBox="1"/>
          <p:nvPr/>
        </p:nvSpPr>
        <p:spPr>
          <a:xfrm>
            <a:off x="901057" y="6214014"/>
            <a:ext cx="9293564" cy="4263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CONSTRUCCIÓN DE ADOQUINADO DE UN TRAMO DE LA CALLE JOSÉ ROMERO BARRIO CHILLO JIJÓN DESDE </a:t>
            </a:r>
          </a:p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CALLE 1 DE MAYO HACIA CALLE JACINTO JIJON CAAMAÑO, BARRIO CHILLO JIJÓN, PARROQUIA AMAGUAÑA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2462BEA-CD14-1240-A400-F37DFD29CB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56</a:t>
            </a:fld>
            <a:endParaRPr lang="es-EC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57600" y="476735"/>
            <a:ext cx="50139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ADMINISTRACIÓN</a:t>
            </a:r>
            <a:r>
              <a:rPr sz="2400" spc="-30" dirty="0"/>
              <a:t> </a:t>
            </a:r>
            <a:r>
              <a:rPr sz="2400" spc="-10" dirty="0"/>
              <a:t>ZONAL</a:t>
            </a:r>
            <a:r>
              <a:rPr sz="2400" spc="-30" dirty="0"/>
              <a:t> ELOY</a:t>
            </a:r>
            <a:r>
              <a:rPr sz="2400" spc="-35" dirty="0"/>
              <a:t> </a:t>
            </a:r>
            <a:r>
              <a:rPr sz="2400" spc="-25" dirty="0"/>
              <a:t>ALFARO</a:t>
            </a:r>
            <a:endParaRPr sz="2400"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0" name="object 10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63" y="3954196"/>
            <a:ext cx="3840000" cy="216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47665"/>
            <a:ext cx="4800000" cy="216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77" y="1219200"/>
            <a:ext cx="3200000" cy="180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r="9340"/>
          <a:stretch/>
        </p:blipFill>
        <p:spPr>
          <a:xfrm>
            <a:off x="6766177" y="1219200"/>
            <a:ext cx="2984500" cy="180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677" y="1219200"/>
            <a:ext cx="2400000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7" y="1229511"/>
            <a:ext cx="3200000" cy="18000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158AB07-81D0-DE4A-B25E-A115584CF6B2}"/>
              </a:ext>
            </a:extLst>
          </p:cNvPr>
          <p:cNvSpPr txBox="1"/>
          <p:nvPr/>
        </p:nvSpPr>
        <p:spPr>
          <a:xfrm>
            <a:off x="1447800" y="82297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E628A96-E3F5-7A48-B545-D618D36DFA81}"/>
              </a:ext>
            </a:extLst>
          </p:cNvPr>
          <p:cNvSpPr txBox="1"/>
          <p:nvPr/>
        </p:nvSpPr>
        <p:spPr>
          <a:xfrm>
            <a:off x="4366177" y="84660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0129898-1A64-4647-90DB-4AD85FCDF61C}"/>
              </a:ext>
            </a:extLst>
          </p:cNvPr>
          <p:cNvSpPr txBox="1"/>
          <p:nvPr/>
        </p:nvSpPr>
        <p:spPr>
          <a:xfrm>
            <a:off x="7833360" y="86853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4C39A37-F36D-B249-9EA1-5DEAF68F1D6F}"/>
              </a:ext>
            </a:extLst>
          </p:cNvPr>
          <p:cNvSpPr txBox="1"/>
          <p:nvPr/>
        </p:nvSpPr>
        <p:spPr>
          <a:xfrm>
            <a:off x="10514800" y="82297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3113D6B-13A2-334E-82BD-63B1202E049D}"/>
              </a:ext>
            </a:extLst>
          </p:cNvPr>
          <p:cNvSpPr txBox="1"/>
          <p:nvPr/>
        </p:nvSpPr>
        <p:spPr>
          <a:xfrm>
            <a:off x="3078080" y="356543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230845C-F2AA-CE45-A293-29DB1E769AC0}"/>
              </a:ext>
            </a:extLst>
          </p:cNvPr>
          <p:cNvSpPr txBox="1"/>
          <p:nvPr/>
        </p:nvSpPr>
        <p:spPr>
          <a:xfrm>
            <a:off x="7285122" y="355447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30" name="object 4"/>
          <p:cNvSpPr txBox="1"/>
          <p:nvPr/>
        </p:nvSpPr>
        <p:spPr>
          <a:xfrm>
            <a:off x="-1421163" y="3053368"/>
            <a:ext cx="9293564" cy="4263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CONSTRUCCIÓN DE CANCHA Y CERRAMIENTO PARQUE LAS MALLAS, JORGE STEPHENSON </a:t>
            </a:r>
          </a:p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ENTRE JARRIN Y BASTIDAS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1" name="object 4"/>
          <p:cNvSpPr txBox="1"/>
          <p:nvPr/>
        </p:nvSpPr>
        <p:spPr>
          <a:xfrm>
            <a:off x="4754480" y="3069684"/>
            <a:ext cx="9293564" cy="4263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FINALIZACIÓN DE CONSTRUCCIÓN DE LA PRIMERA PLANTA Y CUBIERTA DE </a:t>
            </a:r>
          </a:p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LA CASA COMUNAL, RANCHO LOS PINOS, PARROQUIA LA ARGELIA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2" name="object 4"/>
          <p:cNvSpPr txBox="1"/>
          <p:nvPr/>
        </p:nvSpPr>
        <p:spPr>
          <a:xfrm>
            <a:off x="1381293" y="6230710"/>
            <a:ext cx="9293564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8970" marR="5080" indent="-3176905" algn="ctr">
              <a:spcBef>
                <a:spcPts val="105"/>
              </a:spcBef>
            </a:pPr>
            <a:r>
              <a:rPr lang="es-MX" sz="1400" b="1" spc="-10" dirty="0">
                <a:solidFill>
                  <a:srgbClr val="1F3863"/>
                </a:solidFill>
                <a:cs typeface="Calibri"/>
              </a:rPr>
              <a:t>CONSTRUCCIÓN DE CASA COMUNAL, COOP. 29 DE MAYO, PARROQUIA LLOA</a:t>
            </a:r>
            <a:endParaRPr lang="es-MX" sz="1400" dirty="0">
              <a:cs typeface="Calibri"/>
            </a:endParaRPr>
          </a:p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dirty="0">
                <a:solidFill>
                  <a:srgbClr val="1F3863"/>
                </a:solidFill>
                <a:cs typeface="Calibri"/>
              </a:rPr>
              <a:t>A</a:t>
            </a:r>
            <a:endParaRPr lang="es-MX" sz="1400" dirty="0">
              <a:cs typeface="Calibri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8A15831-0E0B-DD43-8BBB-1B57854608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57</a:t>
            </a:fld>
            <a:endParaRPr lang="es-EC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31007" y="390855"/>
            <a:ext cx="5483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ADMINISTRACIÓN</a:t>
            </a:r>
            <a:r>
              <a:rPr sz="2400" spc="-40" dirty="0"/>
              <a:t> </a:t>
            </a:r>
            <a:r>
              <a:rPr sz="2400" spc="-10" dirty="0"/>
              <a:t>ZONAL</a:t>
            </a:r>
            <a:r>
              <a:rPr sz="2400" spc="-20" dirty="0"/>
              <a:t> </a:t>
            </a:r>
            <a:r>
              <a:rPr sz="2400" spc="-5" dirty="0"/>
              <a:t>EUGENIO</a:t>
            </a:r>
            <a:r>
              <a:rPr sz="2400" spc="-35" dirty="0"/>
              <a:t> </a:t>
            </a:r>
            <a:r>
              <a:rPr sz="2400" spc="-5" dirty="0"/>
              <a:t>ESPEJO</a:t>
            </a:r>
            <a:endParaRPr sz="2400"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9656" y="6256020"/>
            <a:ext cx="1252727" cy="45415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950677" y="6321503"/>
            <a:ext cx="886460" cy="478790"/>
            <a:chOff x="10950677" y="6321503"/>
            <a:chExt cx="886460" cy="478790"/>
          </a:xfrm>
        </p:grpSpPr>
        <p:sp>
          <p:nvSpPr>
            <p:cNvPr id="10" name="object 10"/>
            <p:cNvSpPr/>
            <p:nvPr/>
          </p:nvSpPr>
          <p:spPr>
            <a:xfrm>
              <a:off x="10950677" y="6332385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30" y="261023"/>
                  </a:moveTo>
                  <a:lnTo>
                    <a:pt x="239369" y="261023"/>
                  </a:lnTo>
                  <a:lnTo>
                    <a:pt x="235635" y="264655"/>
                  </a:lnTo>
                  <a:lnTo>
                    <a:pt x="224421" y="264655"/>
                  </a:lnTo>
                  <a:lnTo>
                    <a:pt x="216928" y="261023"/>
                  </a:lnTo>
                  <a:lnTo>
                    <a:pt x="201968" y="261023"/>
                  </a:lnTo>
                  <a:lnTo>
                    <a:pt x="194487" y="257390"/>
                  </a:lnTo>
                  <a:lnTo>
                    <a:pt x="187007" y="250139"/>
                  </a:lnTo>
                  <a:lnTo>
                    <a:pt x="179527" y="246519"/>
                  </a:lnTo>
                  <a:lnTo>
                    <a:pt x="175793" y="242900"/>
                  </a:lnTo>
                  <a:lnTo>
                    <a:pt x="168300" y="239280"/>
                  </a:lnTo>
                  <a:lnTo>
                    <a:pt x="164566" y="232016"/>
                  </a:lnTo>
                  <a:lnTo>
                    <a:pt x="180644" y="225272"/>
                  </a:lnTo>
                  <a:lnTo>
                    <a:pt x="194957" y="216154"/>
                  </a:lnTo>
                  <a:lnTo>
                    <a:pt x="226161" y="175196"/>
                  </a:lnTo>
                  <a:lnTo>
                    <a:pt x="234873" y="137312"/>
                  </a:lnTo>
                  <a:lnTo>
                    <a:pt x="235635" y="119634"/>
                  </a:lnTo>
                  <a:lnTo>
                    <a:pt x="234124" y="93802"/>
                  </a:lnTo>
                  <a:lnTo>
                    <a:pt x="219849" y="50304"/>
                  </a:lnTo>
                  <a:lnTo>
                    <a:pt x="188112" y="18351"/>
                  </a:lnTo>
                  <a:lnTo>
                    <a:pt x="179527" y="13843"/>
                  </a:lnTo>
                  <a:lnTo>
                    <a:pt x="179527" y="123266"/>
                  </a:lnTo>
                  <a:lnTo>
                    <a:pt x="178765" y="138899"/>
                  </a:lnTo>
                  <a:lnTo>
                    <a:pt x="164566" y="177647"/>
                  </a:lnTo>
                  <a:lnTo>
                    <a:pt x="119684" y="195770"/>
                  </a:lnTo>
                  <a:lnTo>
                    <a:pt x="106362" y="194411"/>
                  </a:lnTo>
                  <a:lnTo>
                    <a:pt x="67729" y="164503"/>
                  </a:lnTo>
                  <a:lnTo>
                    <a:pt x="59842" y="119634"/>
                  </a:lnTo>
                  <a:lnTo>
                    <a:pt x="60604" y="104000"/>
                  </a:lnTo>
                  <a:lnTo>
                    <a:pt x="74803" y="65252"/>
                  </a:lnTo>
                  <a:lnTo>
                    <a:pt x="119684" y="43510"/>
                  </a:lnTo>
                  <a:lnTo>
                    <a:pt x="133007" y="44869"/>
                  </a:lnTo>
                  <a:lnTo>
                    <a:pt x="171640" y="76873"/>
                  </a:lnTo>
                  <a:lnTo>
                    <a:pt x="179527" y="123266"/>
                  </a:lnTo>
                  <a:lnTo>
                    <a:pt x="179527" y="13843"/>
                  </a:lnTo>
                  <a:lnTo>
                    <a:pt x="168770" y="8166"/>
                  </a:lnTo>
                  <a:lnTo>
                    <a:pt x="147320" y="2044"/>
                  </a:lnTo>
                  <a:lnTo>
                    <a:pt x="123431" y="0"/>
                  </a:lnTo>
                  <a:lnTo>
                    <a:pt x="96774" y="2044"/>
                  </a:lnTo>
                  <a:lnTo>
                    <a:pt x="51892" y="18351"/>
                  </a:lnTo>
                  <a:lnTo>
                    <a:pt x="18935" y="52400"/>
                  </a:lnTo>
                  <a:lnTo>
                    <a:pt x="2095" y="97370"/>
                  </a:lnTo>
                  <a:lnTo>
                    <a:pt x="0" y="123266"/>
                  </a:lnTo>
                  <a:lnTo>
                    <a:pt x="635" y="136232"/>
                  </a:lnTo>
                  <a:lnTo>
                    <a:pt x="2336" y="148183"/>
                  </a:lnTo>
                  <a:lnTo>
                    <a:pt x="4724" y="159461"/>
                  </a:lnTo>
                  <a:lnTo>
                    <a:pt x="7480" y="170395"/>
                  </a:lnTo>
                  <a:lnTo>
                    <a:pt x="13081" y="179120"/>
                  </a:lnTo>
                  <a:lnTo>
                    <a:pt x="24307" y="197916"/>
                  </a:lnTo>
                  <a:lnTo>
                    <a:pt x="55156" y="226529"/>
                  </a:lnTo>
                  <a:lnTo>
                    <a:pt x="97243" y="238645"/>
                  </a:lnTo>
                  <a:lnTo>
                    <a:pt x="108470" y="239280"/>
                  </a:lnTo>
                  <a:lnTo>
                    <a:pt x="116243" y="246862"/>
                  </a:lnTo>
                  <a:lnTo>
                    <a:pt x="122961" y="253771"/>
                  </a:lnTo>
                  <a:lnTo>
                    <a:pt x="128981" y="260680"/>
                  </a:lnTo>
                  <a:lnTo>
                    <a:pt x="134645" y="268274"/>
                  </a:lnTo>
                  <a:lnTo>
                    <a:pt x="140843" y="273710"/>
                  </a:lnTo>
                  <a:lnTo>
                    <a:pt x="154635" y="284581"/>
                  </a:lnTo>
                  <a:lnTo>
                    <a:pt x="160832" y="290017"/>
                  </a:lnTo>
                  <a:lnTo>
                    <a:pt x="166497" y="292735"/>
                  </a:lnTo>
                  <a:lnTo>
                    <a:pt x="172516" y="295465"/>
                  </a:lnTo>
                  <a:lnTo>
                    <a:pt x="179235" y="298183"/>
                  </a:lnTo>
                  <a:lnTo>
                    <a:pt x="187007" y="300888"/>
                  </a:lnTo>
                  <a:lnTo>
                    <a:pt x="193255" y="303555"/>
                  </a:lnTo>
                  <a:lnTo>
                    <a:pt x="200571" y="305879"/>
                  </a:lnTo>
                  <a:lnTo>
                    <a:pt x="208572" y="307530"/>
                  </a:lnTo>
                  <a:lnTo>
                    <a:pt x="216928" y="308152"/>
                  </a:lnTo>
                  <a:lnTo>
                    <a:pt x="231889" y="308152"/>
                  </a:lnTo>
                  <a:lnTo>
                    <a:pt x="239369" y="304533"/>
                  </a:lnTo>
                  <a:lnTo>
                    <a:pt x="254330" y="304533"/>
                  </a:lnTo>
                  <a:lnTo>
                    <a:pt x="254330" y="264655"/>
                  </a:lnTo>
                  <a:lnTo>
                    <a:pt x="254330" y="261023"/>
                  </a:lnTo>
                  <a:close/>
                </a:path>
                <a:path w="535304" h="308609">
                  <a:moveTo>
                    <a:pt x="433870" y="68884"/>
                  </a:moveTo>
                  <a:lnTo>
                    <a:pt x="381508" y="68884"/>
                  </a:lnTo>
                  <a:lnTo>
                    <a:pt x="381381" y="174307"/>
                  </a:lnTo>
                  <a:lnTo>
                    <a:pt x="380568" y="180809"/>
                  </a:lnTo>
                  <a:lnTo>
                    <a:pt x="378345" y="186639"/>
                  </a:lnTo>
                  <a:lnTo>
                    <a:pt x="374027" y="192138"/>
                  </a:lnTo>
                  <a:lnTo>
                    <a:pt x="366547" y="199390"/>
                  </a:lnTo>
                  <a:lnTo>
                    <a:pt x="359054" y="203009"/>
                  </a:lnTo>
                  <a:lnTo>
                    <a:pt x="351586" y="203009"/>
                  </a:lnTo>
                  <a:lnTo>
                    <a:pt x="339013" y="200406"/>
                  </a:lnTo>
                  <a:lnTo>
                    <a:pt x="329615" y="193052"/>
                  </a:lnTo>
                  <a:lnTo>
                    <a:pt x="323710" y="181610"/>
                  </a:lnTo>
                  <a:lnTo>
                    <a:pt x="321665" y="166763"/>
                  </a:lnTo>
                  <a:lnTo>
                    <a:pt x="321665" y="68884"/>
                  </a:lnTo>
                  <a:lnTo>
                    <a:pt x="269290" y="68884"/>
                  </a:lnTo>
                  <a:lnTo>
                    <a:pt x="269290" y="170395"/>
                  </a:lnTo>
                  <a:lnTo>
                    <a:pt x="272859" y="201599"/>
                  </a:lnTo>
                  <a:lnTo>
                    <a:pt x="283794" y="224320"/>
                  </a:lnTo>
                  <a:lnTo>
                    <a:pt x="302437" y="238201"/>
                  </a:lnTo>
                  <a:lnTo>
                    <a:pt x="329145" y="242900"/>
                  </a:lnTo>
                  <a:lnTo>
                    <a:pt x="345211" y="240855"/>
                  </a:lnTo>
                  <a:lnTo>
                    <a:pt x="359537" y="234734"/>
                  </a:lnTo>
                  <a:lnTo>
                    <a:pt x="371741" y="224548"/>
                  </a:lnTo>
                  <a:lnTo>
                    <a:pt x="381508" y="210261"/>
                  </a:lnTo>
                  <a:lnTo>
                    <a:pt x="381508" y="235648"/>
                  </a:lnTo>
                  <a:lnTo>
                    <a:pt x="433870" y="235648"/>
                  </a:lnTo>
                  <a:lnTo>
                    <a:pt x="433870" y="210261"/>
                  </a:lnTo>
                  <a:lnTo>
                    <a:pt x="433870" y="203009"/>
                  </a:lnTo>
                  <a:lnTo>
                    <a:pt x="433870" y="68884"/>
                  </a:lnTo>
                  <a:close/>
                </a:path>
                <a:path w="535304" h="308609">
                  <a:moveTo>
                    <a:pt x="534860" y="72517"/>
                  </a:moveTo>
                  <a:lnTo>
                    <a:pt x="478751" y="72517"/>
                  </a:lnTo>
                  <a:lnTo>
                    <a:pt x="478751" y="235648"/>
                  </a:lnTo>
                  <a:lnTo>
                    <a:pt x="534860" y="235648"/>
                  </a:lnTo>
                  <a:lnTo>
                    <a:pt x="534860" y="72517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1720" y="6350501"/>
              <a:ext cx="119696" cy="224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3861" y="6397631"/>
              <a:ext cx="183269" cy="1776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4935" y="6607908"/>
              <a:ext cx="321674" cy="1921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2790" y="6647783"/>
              <a:ext cx="239381" cy="1051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19968" y="6321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490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490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20"/>
                  </a:lnTo>
                  <a:lnTo>
                    <a:pt x="14960" y="61620"/>
                  </a:lnTo>
                  <a:lnTo>
                    <a:pt x="14960" y="39865"/>
                  </a:lnTo>
                  <a:lnTo>
                    <a:pt x="29933" y="39865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06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06"/>
                  </a:lnTo>
                  <a:lnTo>
                    <a:pt x="82296" y="14490"/>
                  </a:lnTo>
                  <a:lnTo>
                    <a:pt x="67335" y="14490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20"/>
                  </a:lnTo>
                  <a:lnTo>
                    <a:pt x="82296" y="61620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20"/>
                  </a:lnTo>
                  <a:lnTo>
                    <a:pt x="119697" y="61620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20"/>
                  </a:lnTo>
                  <a:lnTo>
                    <a:pt x="187020" y="61620"/>
                  </a:lnTo>
                  <a:lnTo>
                    <a:pt x="194500" y="54381"/>
                  </a:lnTo>
                  <a:lnTo>
                    <a:pt x="194500" y="61620"/>
                  </a:lnTo>
                  <a:lnTo>
                    <a:pt x="209461" y="61620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490"/>
                  </a:lnTo>
                  <a:lnTo>
                    <a:pt x="243128" y="14490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20"/>
                  </a:lnTo>
                  <a:lnTo>
                    <a:pt x="235648" y="61620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75" y="25374"/>
                  </a:lnTo>
                  <a:lnTo>
                    <a:pt x="250609" y="28994"/>
                  </a:lnTo>
                  <a:lnTo>
                    <a:pt x="250609" y="61620"/>
                  </a:lnTo>
                  <a:lnTo>
                    <a:pt x="265569" y="61620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812291" y="6357761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5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2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5" y="1068977"/>
            <a:ext cx="2962419" cy="216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84" y="1068977"/>
            <a:ext cx="2913684" cy="216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942359"/>
            <a:ext cx="2880000" cy="216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52" y="3942359"/>
            <a:ext cx="4808348" cy="216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r="23001"/>
          <a:stretch/>
        </p:blipFill>
        <p:spPr>
          <a:xfrm>
            <a:off x="6358487" y="1068977"/>
            <a:ext cx="2667000" cy="216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r="20909"/>
          <a:stretch/>
        </p:blipFill>
        <p:spPr>
          <a:xfrm>
            <a:off x="9025487" y="1055530"/>
            <a:ext cx="2937913" cy="21600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E01A2D7-10A5-D347-85D8-D19F17DCDBE8}"/>
              </a:ext>
            </a:extLst>
          </p:cNvPr>
          <p:cNvSpPr txBox="1"/>
          <p:nvPr/>
        </p:nvSpPr>
        <p:spPr>
          <a:xfrm>
            <a:off x="1325275" y="69964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6DABE8-697F-9F4D-BA64-B50DBE26A691}"/>
              </a:ext>
            </a:extLst>
          </p:cNvPr>
          <p:cNvSpPr txBox="1"/>
          <p:nvPr/>
        </p:nvSpPr>
        <p:spPr>
          <a:xfrm>
            <a:off x="3978000" y="364417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5B2AC0A-DDD7-6746-B990-356AADAA5816}"/>
              </a:ext>
            </a:extLst>
          </p:cNvPr>
          <p:cNvSpPr txBox="1"/>
          <p:nvPr/>
        </p:nvSpPr>
        <p:spPr>
          <a:xfrm>
            <a:off x="7366619" y="71697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Antes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0CAEFE7-C760-504E-8B3F-4C46ECEFD17E}"/>
              </a:ext>
            </a:extLst>
          </p:cNvPr>
          <p:cNvSpPr txBox="1"/>
          <p:nvPr/>
        </p:nvSpPr>
        <p:spPr>
          <a:xfrm>
            <a:off x="4231794" y="71969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279AB13-1406-0D45-A3C6-AD1D1238FF87}"/>
              </a:ext>
            </a:extLst>
          </p:cNvPr>
          <p:cNvSpPr txBox="1"/>
          <p:nvPr/>
        </p:nvSpPr>
        <p:spPr>
          <a:xfrm>
            <a:off x="9977461" y="6861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E96FDAD-F1DE-6C4C-BA52-D5E0DDA8C253}"/>
              </a:ext>
            </a:extLst>
          </p:cNvPr>
          <p:cNvSpPr txBox="1"/>
          <p:nvPr/>
        </p:nvSpPr>
        <p:spPr>
          <a:xfrm>
            <a:off x="7763256" y="360876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Después </a:t>
            </a:r>
          </a:p>
        </p:txBody>
      </p:sp>
      <p:sp>
        <p:nvSpPr>
          <p:cNvPr id="26" name="object 4"/>
          <p:cNvSpPr txBox="1"/>
          <p:nvPr/>
        </p:nvSpPr>
        <p:spPr>
          <a:xfrm>
            <a:off x="-1530308" y="3263852"/>
            <a:ext cx="9293564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CONSTRUCCIÓN DE LA CASA SOMOS ATUCUCHO, PARROQUIA COCHAPAMBA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4542192" y="3261609"/>
            <a:ext cx="9293564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REPARACION CASA COMUNAL BATÁN BAJO, PARROQUIA IÑAQUITO 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8" name="object 4"/>
          <p:cNvSpPr txBox="1"/>
          <p:nvPr/>
        </p:nvSpPr>
        <p:spPr>
          <a:xfrm>
            <a:off x="1200879" y="6204121"/>
            <a:ext cx="9293564" cy="4263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REHABILITACIÓN INTEGRAL DEL  PARQUE INFANTIL, UBICADO EN LAS CALLE QUITO Y CANGONAMA,</a:t>
            </a:r>
          </a:p>
          <a:p>
            <a:pPr marL="3188970" marR="5080" indent="-3176905" algn="ctr">
              <a:lnSpc>
                <a:spcPct val="100000"/>
              </a:lnSpc>
              <a:spcBef>
                <a:spcPts val="105"/>
              </a:spcBef>
            </a:pPr>
            <a:r>
              <a:rPr lang="es-MX" sz="1300" b="1" spc="-5" dirty="0">
                <a:solidFill>
                  <a:srgbClr val="1F3863"/>
                </a:solidFill>
                <a:cs typeface="Calibri"/>
              </a:rPr>
              <a:t> BARRIO JARDINES DEL INCA, PARROQUIA SAN ISIDRO DEL INCA 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4704DF-538D-3248-92C2-213EFFDA6E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58</a:t>
            </a:fld>
            <a:endParaRPr lang="es-EC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10076" y="1981200"/>
            <a:ext cx="10971848" cy="3461630"/>
          </a:xfrm>
        </p:spPr>
        <p:txBody>
          <a:bodyPr>
            <a:noAutofit/>
          </a:bodyPr>
          <a:lstStyle/>
          <a:p>
            <a:pPr algn="ctr"/>
            <a: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PRIORIDADES DE INVERSIÓN 2023</a:t>
            </a:r>
            <a:r>
              <a:rPr lang="es-ES_tradnl" altLang="ja-JP" sz="44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altLang="ja-JP" sz="44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altLang="ja-JP" sz="44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altLang="ja-JP" sz="44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altLang="ja-JP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Municipales</a:t>
            </a:r>
            <a:endParaRPr kumimoji="1" lang="ja-JP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26E681-EE5D-6BB4-7452-A488D3AA9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7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ceso alternativo 7"/>
          <p:cNvSpPr/>
          <p:nvPr/>
        </p:nvSpPr>
        <p:spPr>
          <a:xfrm>
            <a:off x="172276" y="843336"/>
            <a:ext cx="9329533" cy="501823"/>
          </a:xfrm>
          <a:prstGeom prst="flowChartAlternateProcess">
            <a:avLst/>
          </a:prstGeom>
          <a:solidFill>
            <a:srgbClr val="2C2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INGRESOS CONSOLIDADO DEL GADDMQ - PPMLQ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311966" y="3904651"/>
            <a:ext cx="3234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32753"/>
            <a:r>
              <a:rPr kumimoji="1" lang="es-MX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SIPARI </a:t>
            </a:r>
          </a:p>
          <a:p>
            <a:pPr defTabSz="1632753"/>
            <a:r>
              <a:rPr kumimoji="1" lang="es-MX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Elaborado: Unidad de Presupuesto </a:t>
            </a:r>
            <a:endParaRPr kumimoji="1" lang="es-MX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42115"/>
              </p:ext>
            </p:extLst>
          </p:nvPr>
        </p:nvGraphicFramePr>
        <p:xfrm>
          <a:off x="1431233" y="2513904"/>
          <a:ext cx="9329533" cy="1830192"/>
        </p:xfrm>
        <a:graphic>
          <a:graphicData uri="http://schemas.openxmlformats.org/drawingml/2006/table">
            <a:tbl>
              <a:tblPr/>
              <a:tblGrid>
                <a:gridCol w="3362972">
                  <a:extLst>
                    <a:ext uri="{9D8B030D-6E8A-4147-A177-3AD203B41FA5}">
                      <a16:colId xmlns:a16="http://schemas.microsoft.com/office/drawing/2014/main" val="1185395417"/>
                    </a:ext>
                  </a:extLst>
                </a:gridCol>
                <a:gridCol w="1681485">
                  <a:extLst>
                    <a:ext uri="{9D8B030D-6E8A-4147-A177-3AD203B41FA5}">
                      <a16:colId xmlns:a16="http://schemas.microsoft.com/office/drawing/2014/main" val="563227635"/>
                    </a:ext>
                  </a:extLst>
                </a:gridCol>
                <a:gridCol w="1681485">
                  <a:extLst>
                    <a:ext uri="{9D8B030D-6E8A-4147-A177-3AD203B41FA5}">
                      <a16:colId xmlns:a16="http://schemas.microsoft.com/office/drawing/2014/main" val="4153938149"/>
                    </a:ext>
                  </a:extLst>
                </a:gridCol>
                <a:gridCol w="1681485">
                  <a:extLst>
                    <a:ext uri="{9D8B030D-6E8A-4147-A177-3AD203B41FA5}">
                      <a16:colId xmlns:a16="http://schemas.microsoft.com/office/drawing/2014/main" val="784415245"/>
                    </a:ext>
                  </a:extLst>
                </a:gridCol>
                <a:gridCol w="922106">
                  <a:extLst>
                    <a:ext uri="{9D8B030D-6E8A-4147-A177-3AD203B41FA5}">
                      <a16:colId xmlns:a16="http://schemas.microsoft.com/office/drawing/2014/main" val="2743920925"/>
                    </a:ext>
                  </a:extLst>
                </a:gridCol>
              </a:tblGrid>
              <a:tr h="261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Grupo de Ingreso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Recaudado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 Rec.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133666"/>
                  </a:ext>
                </a:extLst>
              </a:tr>
              <a:tr h="261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FINANCIAMIENTO PÚBLICO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27.243.718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18.591.328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10.000.000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914667"/>
                  </a:ext>
                </a:extLst>
              </a:tr>
              <a:tr h="261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 SALDOS DISPONIBLES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9.682.264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115655"/>
                  </a:ext>
                </a:extLst>
              </a:tr>
              <a:tr h="261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36.925.981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18.591.328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10.000.000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713235"/>
                  </a:ext>
                </a:extLst>
              </a:tr>
              <a:tr h="261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 CUENTAS PENDIENTES POR COBRAR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96.806.471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819518"/>
                  </a:ext>
                </a:extLst>
              </a:tr>
              <a:tr h="261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t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96.806.471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t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047220"/>
                  </a:ext>
                </a:extLst>
              </a:tr>
              <a:tr h="261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l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PPLMQ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133.732.452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18.591.328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10.000.000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pen Sans"/>
                          <a:ea typeface="Spica Neue"/>
                        </a:defRPr>
                      </a:lvl9pPr>
                    </a:lstStyle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82426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31AA42D-BE0C-AE40-B1EB-1CB3568E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AD1B-CB85-47FC-BD1E-AA4BC88CEA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70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4"/>
          </p:nvPr>
        </p:nvSpPr>
        <p:spPr>
          <a:xfrm>
            <a:off x="719403" y="1388312"/>
            <a:ext cx="10800209" cy="3717089"/>
          </a:xfrm>
        </p:spPr>
        <p:txBody>
          <a:bodyPr>
            <a:normAutofit/>
          </a:bodyPr>
          <a:lstStyle/>
          <a:p>
            <a:r>
              <a:rPr lang="es-EC" sz="2400" b="1" dirty="0">
                <a:solidFill>
                  <a:srgbClr val="C31D25"/>
                </a:solidFill>
              </a:rPr>
              <a:t>Código Orgánico de Planificación y Finanzas Públicas</a:t>
            </a:r>
          </a:p>
          <a:p>
            <a:pPr algn="just"/>
            <a:endParaRPr lang="es-EC" dirty="0"/>
          </a:p>
          <a:p>
            <a:pPr algn="just"/>
            <a:r>
              <a:rPr lang="es-EC" sz="2133" b="1" dirty="0"/>
              <a:t>Art. 107.- Presupuestos prorrogados.- </a:t>
            </a:r>
            <a:r>
              <a:rPr lang="es-EC" sz="2133" dirty="0"/>
              <a:t>Hasta que se apruebe el Presupuesto General del Estado del año en que se posesiona la o el Presidente de la República, regirá el presupuesto codificado </a:t>
            </a:r>
            <a:r>
              <a:rPr lang="es-EC" sz="2133" b="1" u="sng" dirty="0"/>
              <a:t>al 31 de diciembre del año anterior</a:t>
            </a:r>
            <a:r>
              <a:rPr lang="es-EC" sz="2133" dirty="0"/>
              <a:t> a excepción de los Gobiernos Autónomos Descentralizados y del Sistema Nacional de Educación y del Sistema, de Educación Superior, que aplicarán el presupuesto codificado al 1 de enero del año anterior.</a:t>
            </a:r>
          </a:p>
          <a:p>
            <a:pPr algn="just"/>
            <a:r>
              <a:rPr lang="es-EC" sz="2133" dirty="0"/>
              <a:t>El mismo procedimiento se aplicará para los Gobiernos Autónomos Descentralizados y sus Empresas Públicas, el Sistema Nacional de Educación y del Sistema de Educación Superior en los años que exista posesión de autoridad de los Gobiernos Autónomos Descentralizados.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FCFE17-5B94-7415-DF9C-9ED6A3E32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660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4"/>
          </p:nvPr>
        </p:nvSpPr>
        <p:spPr>
          <a:xfrm>
            <a:off x="719403" y="1147012"/>
            <a:ext cx="10800209" cy="4415589"/>
          </a:xfrm>
        </p:spPr>
        <p:txBody>
          <a:bodyPr>
            <a:normAutofit/>
          </a:bodyPr>
          <a:lstStyle/>
          <a:p>
            <a:r>
              <a:rPr lang="es-EC" sz="2400" b="1" dirty="0">
                <a:solidFill>
                  <a:srgbClr val="C31D25"/>
                </a:solidFill>
              </a:rPr>
              <a:t>Reglamento al Código Orgánico de Planificación y Finanzas Públicas</a:t>
            </a:r>
          </a:p>
          <a:p>
            <a:pPr algn="just"/>
            <a:endParaRPr lang="es-EC" dirty="0"/>
          </a:p>
          <a:p>
            <a:pPr algn="just"/>
            <a:r>
              <a:rPr lang="es-EC" sz="2133" b="1" dirty="0"/>
              <a:t>Art. 83</a:t>
            </a:r>
            <a:r>
              <a:rPr lang="es-EC" sz="2133" dirty="0"/>
              <a:t>.- Programación presupuestaria en el año que se posesiona autoridades de elección popular de los gobiernos autónomos descentralizados y sus empresas públicas y entidades adscritas.- Hasta que se apruebe el Presupuesto Público de cada gobierno autónomo descentralizado del año en que se posesiona la autoridad de elección popular, regirá el Presupuesto </a:t>
            </a:r>
            <a:r>
              <a:rPr lang="es-EC" sz="2133" b="1" u="sng" dirty="0"/>
              <a:t>codificado al 31 de diciembre del año anterior</a:t>
            </a:r>
            <a:r>
              <a:rPr lang="es-EC" sz="2133" dirty="0"/>
              <a:t> […].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1754BB-9754-225A-5C2B-FCD30F510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179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1"/>
          <p:cNvSpPr txBox="1"/>
          <p:nvPr/>
        </p:nvSpPr>
        <p:spPr>
          <a:xfrm>
            <a:off x="3491865" y="3818937"/>
            <a:ext cx="939058" cy="3693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200" b="1" dirty="0">
                <a:solidFill>
                  <a:schemeClr val="bg1"/>
                </a:solidFill>
              </a:rPr>
              <a:t>Inversión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01888" y="5329032"/>
            <a:ext cx="453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900" b="1" dirty="0"/>
              <a:t>Fuente:</a:t>
            </a:r>
            <a:r>
              <a:rPr lang="es-EC" sz="900" dirty="0"/>
              <a:t> Cédula Presupuestaria Sistema SIPARI – Asignación Inicial 2023</a:t>
            </a:r>
          </a:p>
          <a:p>
            <a:pPr algn="just"/>
            <a:r>
              <a:rPr lang="es-EC" sz="900" b="1" dirty="0"/>
              <a:t>Nota: </a:t>
            </a:r>
            <a:r>
              <a:rPr lang="es-EC" sz="900" dirty="0"/>
              <a:t>(*) En gastos de inversión se incluye el Presupuesto de la Primera Línea del Metro de Quito que asciende a USD 197.382.649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154326" y="3333249"/>
            <a:ext cx="134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Gastos de Inversión*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368409" y="2866359"/>
            <a:ext cx="134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Gastos Corrientes</a:t>
            </a:r>
            <a:endParaRPr lang="es-EC" sz="1867" b="1" dirty="0">
              <a:solidFill>
                <a:schemeClr val="bg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35590" y="1435954"/>
            <a:ext cx="4007197" cy="584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>
            <a:defPPr>
              <a:defRPr lang="es-EC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s-EC" sz="1600" dirty="0">
                <a:solidFill>
                  <a:schemeClr val="accent1">
                    <a:lumMod val="75000"/>
                  </a:schemeClr>
                </a:solidFill>
              </a:rPr>
              <a:t>Asignación Municipal</a:t>
            </a:r>
          </a:p>
          <a:p>
            <a:r>
              <a:rPr lang="es-EC" sz="1600" dirty="0">
                <a:solidFill>
                  <a:schemeClr val="accent1">
                    <a:lumMod val="75000"/>
                  </a:schemeClr>
                </a:solidFill>
              </a:rPr>
              <a:t>GASTOS 2023: USD$ 961.862.897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530400" y="2783652"/>
            <a:ext cx="658514" cy="430887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33%</a:t>
            </a:r>
          </a:p>
        </p:txBody>
      </p:sp>
      <p:sp>
        <p:nvSpPr>
          <p:cNvPr id="50" name="15 CuadroTexto"/>
          <p:cNvSpPr txBox="1"/>
          <p:nvPr/>
        </p:nvSpPr>
        <p:spPr>
          <a:xfrm>
            <a:off x="7543800" y="336349"/>
            <a:ext cx="354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67" b="1" dirty="0">
                <a:solidFill>
                  <a:schemeClr val="bg1"/>
                </a:solidFill>
              </a:rPr>
              <a:t>Prioridades </a:t>
            </a:r>
            <a:r>
              <a:rPr lang="es-EC" sz="2000" b="1" dirty="0">
                <a:solidFill>
                  <a:schemeClr val="bg1"/>
                </a:solidFill>
              </a:rPr>
              <a:t>de</a:t>
            </a:r>
            <a:r>
              <a:rPr lang="es-EC" sz="1867" b="1" dirty="0">
                <a:solidFill>
                  <a:schemeClr val="bg1"/>
                </a:solidFill>
              </a:rPr>
              <a:t> inversión</a:t>
            </a:r>
            <a:r>
              <a:rPr lang="es-EC" sz="1867" b="1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1" name="Abrir llave 50"/>
          <p:cNvSpPr/>
          <p:nvPr/>
        </p:nvSpPr>
        <p:spPr>
          <a:xfrm>
            <a:off x="6565412" y="1162860"/>
            <a:ext cx="345443" cy="4340779"/>
          </a:xfrm>
          <a:prstGeom prst="leftBrace">
            <a:avLst/>
          </a:prstGeom>
          <a:ln w="22225">
            <a:solidFill>
              <a:schemeClr val="accent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200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52" name="Tabla 51"/>
          <p:cNvGraphicFramePr>
            <a:graphicFrameLocks noGrp="1"/>
          </p:cNvGraphicFramePr>
          <p:nvPr/>
        </p:nvGraphicFramePr>
        <p:xfrm>
          <a:off x="7026390" y="1162859"/>
          <a:ext cx="3719658" cy="4495800"/>
        </p:xfrm>
        <a:graphic>
          <a:graphicData uri="http://schemas.openxmlformats.org/drawingml/2006/table">
            <a:tbl>
              <a:tblPr/>
              <a:tblGrid>
                <a:gridCol w="3719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Presupuestos participativos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</a:t>
                      </a:r>
                      <a:r>
                        <a:rPr lang="es-EC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Infraestructura Comunitaria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150">
                <a:tc>
                  <a:txBody>
                    <a:bodyPr/>
                    <a:lstStyle/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de Quito</a:t>
                      </a:r>
                    </a:p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transporte público</a:t>
                      </a:r>
                    </a:p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 segura y sostenible</a:t>
                      </a:r>
                    </a:p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del espacio público</a:t>
                      </a:r>
                    </a:p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y Gestión del Suelo</a:t>
                      </a:r>
                    </a:p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Integral del Patrimonio</a:t>
                      </a:r>
                    </a:p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 de interés social y relocalización</a:t>
                      </a:r>
                    </a:p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integral de residuos sólidos</a:t>
                      </a:r>
                    </a:p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ciudadana</a:t>
                      </a:r>
                    </a:p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riesgos</a:t>
                      </a:r>
                    </a:p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Promoción y protección de derechos</a:t>
                      </a:r>
                    </a:p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Subsistema educativo municipal</a:t>
                      </a:r>
                    </a:p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al Día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a grupos vulnerables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Reactivación económica</a:t>
                      </a:r>
                    </a:p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Arte, cultura y patrimonio</a:t>
                      </a:r>
                    </a:p>
                    <a:p>
                      <a:pPr marL="171450" marR="0" lvl="0" indent="-171450" algn="l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Repotenciación de infraestructura de mercados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Fauna urbana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Quito activo e infraestructura</a:t>
                      </a:r>
                      <a:r>
                        <a:rPr lang="es-EC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deportiva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7011406" y="5557632"/>
            <a:ext cx="5066105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33" b="1" baseline="30000" dirty="0"/>
              <a:t>1</a:t>
            </a:r>
            <a:r>
              <a:rPr lang="es-EC" sz="933" dirty="0"/>
              <a:t>Líneas estratégicas del Plan Metropolitano de Desarrollo y Ordenamiento Territorial - PMDOT</a:t>
            </a:r>
          </a:p>
        </p:txBody>
      </p:sp>
      <p:cxnSp>
        <p:nvCxnSpPr>
          <p:cNvPr id="10" name="Conector curvado 9"/>
          <p:cNvCxnSpPr>
            <a:cxnSpLocks/>
          </p:cNvCxnSpPr>
          <p:nvPr/>
        </p:nvCxnSpPr>
        <p:spPr>
          <a:xfrm>
            <a:off x="5129877" y="3544761"/>
            <a:ext cx="1246052" cy="8467"/>
          </a:xfrm>
          <a:prstGeom prst="curvedConnector3">
            <a:avLst/>
          </a:prstGeom>
          <a:ln w="444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7D7F9A36-9262-BF42-8917-0EDDAF507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90" y="1670124"/>
            <a:ext cx="5335265" cy="4495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B8ADE4-CF28-6B2C-23AB-FA9F11430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792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7463265" y="2396643"/>
            <a:ext cx="3873500" cy="28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333" b="1" dirty="0"/>
              <a:t>Notas</a:t>
            </a:r>
            <a:r>
              <a:rPr lang="es-EC" sz="1333" dirty="0"/>
              <a:t>:    </a:t>
            </a:r>
            <a:r>
              <a:rPr lang="es-ES" sz="1333" dirty="0"/>
              <a:t>Según Art. 230 del COOTAD, los </a:t>
            </a:r>
            <a:r>
              <a:rPr lang="es-ES" sz="1333" b="1" dirty="0"/>
              <a:t>Servicios generales</a:t>
            </a:r>
            <a:r>
              <a:rPr lang="es-ES" sz="1333" dirty="0"/>
              <a:t>, comprende aquellos que normalmente atiende la administración de asuntos internos de la entidad y el control del cumplimiento de la normativa de los </a:t>
            </a:r>
            <a:r>
              <a:rPr lang="es-ES" sz="1333" dirty="0" err="1"/>
              <a:t>GADs</a:t>
            </a:r>
            <a:r>
              <a:rPr lang="es-ES" sz="1333" dirty="0"/>
              <a:t>); los </a:t>
            </a:r>
            <a:r>
              <a:rPr lang="es-ES" sz="1333" b="1" dirty="0"/>
              <a:t>Servicios sociales, </a:t>
            </a:r>
            <a:r>
              <a:rPr lang="es-ES" sz="1333" dirty="0"/>
              <a:t>se relaciona con los servicios destinados a satisfacer necesidades sociales básicas; los </a:t>
            </a:r>
            <a:r>
              <a:rPr lang="es-ES" sz="1333" b="1" dirty="0"/>
              <a:t>Servicios comunales, </a:t>
            </a:r>
            <a:r>
              <a:rPr lang="es-ES" sz="1333" dirty="0"/>
              <a:t>se refiere a las obras y servicios públicos necesarios para la vida de la comunidad; y los </a:t>
            </a:r>
            <a:r>
              <a:rPr lang="es-ES" sz="1333" b="1" dirty="0"/>
              <a:t>Servicios económicos, </a:t>
            </a:r>
            <a:r>
              <a:rPr lang="es-ES" sz="1333" dirty="0"/>
              <a:t>se refiere primordialmente a la provisión de las obras de infraestructura económica del territorio de cada nivel de gobierno.</a:t>
            </a:r>
            <a:r>
              <a:rPr lang="es-EC" sz="1333" dirty="0"/>
              <a:t> </a:t>
            </a:r>
          </a:p>
          <a:p>
            <a:endParaRPr lang="es-EC" sz="900" dirty="0"/>
          </a:p>
          <a:p>
            <a:endParaRPr lang="es-EC" sz="9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851490" y="954282"/>
            <a:ext cx="4007197" cy="338554"/>
          </a:xfrm>
          <a:prstGeom prst="rect">
            <a:avLst/>
          </a:prstGeom>
          <a:solidFill>
            <a:srgbClr val="C31D25"/>
          </a:solidFill>
          <a:ln w="28575">
            <a:noFill/>
          </a:ln>
        </p:spPr>
        <p:txBody>
          <a:bodyPr wrap="square">
            <a:spAutoFit/>
          </a:bodyPr>
          <a:lstStyle>
            <a:defPPr>
              <a:defRPr lang="es-EC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s-EC" sz="1600" dirty="0">
                <a:solidFill>
                  <a:schemeClr val="bg1"/>
                </a:solidFill>
              </a:rPr>
              <a:t>GASTOS 2023: USD$ 645.191.109</a:t>
            </a:r>
          </a:p>
        </p:txBody>
      </p:sp>
      <p:sp>
        <p:nvSpPr>
          <p:cNvPr id="5" name="15 CuadroTexto">
            <a:extLst>
              <a:ext uri="{FF2B5EF4-FFF2-40B4-BE49-F238E27FC236}">
                <a16:creationId xmlns:a16="http://schemas.microsoft.com/office/drawing/2014/main" id="{E4A5BC6D-FCF7-4341-B9C1-FA7FB005D1F3}"/>
              </a:ext>
            </a:extLst>
          </p:cNvPr>
          <p:cNvSpPr txBox="1"/>
          <p:nvPr/>
        </p:nvSpPr>
        <p:spPr>
          <a:xfrm>
            <a:off x="438504" y="411841"/>
            <a:ext cx="35494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67" b="1" dirty="0">
                <a:solidFill>
                  <a:schemeClr val="bg1"/>
                </a:solidFill>
              </a:rPr>
              <a:t>Prioridades de inversión</a:t>
            </a:r>
            <a:endParaRPr lang="es-EC" sz="1867" b="1" baseline="300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3D237A-CEA6-4D44-9A76-C3D37A472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59598"/>
            <a:ext cx="7467015" cy="40613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5E3A29E-D9CC-8F40-8C5B-1C68B7B04F17}"/>
              </a:ext>
            </a:extLst>
          </p:cNvPr>
          <p:cNvSpPr txBox="1"/>
          <p:nvPr/>
        </p:nvSpPr>
        <p:spPr>
          <a:xfrm>
            <a:off x="4761186" y="315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5D7D25-C504-4D1A-9E72-2B349C842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22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742574" y="5242975"/>
            <a:ext cx="10721165" cy="66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933" b="1" dirty="0">
                <a:solidFill>
                  <a:schemeClr val="tx2"/>
                </a:solidFill>
              </a:rPr>
              <a:t>Fuente:</a:t>
            </a:r>
            <a:r>
              <a:rPr lang="es-EC" sz="933" dirty="0">
                <a:solidFill>
                  <a:schemeClr val="tx2"/>
                </a:solidFill>
              </a:rPr>
              <a:t> Cédula Presupuestaria Sistema SIPARI.</a:t>
            </a:r>
          </a:p>
          <a:p>
            <a:pPr algn="just"/>
            <a:r>
              <a:rPr lang="es-EC" sz="933" b="1" dirty="0">
                <a:solidFill>
                  <a:schemeClr val="tx2"/>
                </a:solidFill>
              </a:rPr>
              <a:t>Notas:</a:t>
            </a:r>
            <a:r>
              <a:rPr lang="es-EC" sz="933" dirty="0">
                <a:solidFill>
                  <a:schemeClr val="tx2"/>
                </a:solidFill>
              </a:rPr>
              <a:t> (*) Techos por sector pueden ser modificados conforme Art.- 256 Traspasos del COOTAD. (**) En el Sector de Coordinación Territorial y Participación Ciudadana se Incluyen los proyectos de Presupuestos Participativos e Infraestructura Comunitaria.</a:t>
            </a:r>
          </a:p>
          <a:p>
            <a:endParaRPr lang="es-EC" sz="9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742574" y="1270639"/>
          <a:ext cx="10721165" cy="3945910"/>
        </p:xfrm>
        <a:graphic>
          <a:graphicData uri="http://schemas.openxmlformats.org/drawingml/2006/table">
            <a:tbl>
              <a:tblPr/>
              <a:tblGrid>
                <a:gridCol w="5380577">
                  <a:extLst>
                    <a:ext uri="{9D8B030D-6E8A-4147-A177-3AD203B41FA5}">
                      <a16:colId xmlns:a16="http://schemas.microsoft.com/office/drawing/2014/main" val="3203351689"/>
                    </a:ext>
                  </a:extLst>
                </a:gridCol>
                <a:gridCol w="3366426">
                  <a:extLst>
                    <a:ext uri="{9D8B030D-6E8A-4147-A177-3AD203B41FA5}">
                      <a16:colId xmlns:a16="http://schemas.microsoft.com/office/drawing/2014/main" val="3253561112"/>
                    </a:ext>
                  </a:extLst>
                </a:gridCol>
                <a:gridCol w="1974162">
                  <a:extLst>
                    <a:ext uri="{9D8B030D-6E8A-4147-A177-3AD203B41FA5}">
                      <a16:colId xmlns:a16="http://schemas.microsoft.com/office/drawing/2014/main" val="324113562"/>
                    </a:ext>
                  </a:extLst>
                </a:gridCol>
              </a:tblGrid>
              <a:tr h="4389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SECTOR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TECHO PRESUPUESTARIO*</a:t>
                      </a:r>
                    </a:p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(USD $)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NÚMERO DE </a:t>
                      </a:r>
                    </a:p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81634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COORDINACION TERRITORIAL Y PARTICIPACION CIUDADANA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  38.106.731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138**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47277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MOVILIDAD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424.700.974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291444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INCLUSION SOCIAL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  12.295.361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264619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EDUCACION, RECREACION Y DEPORTE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  12.028.625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553756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DESARROLLO PRODUCTIVO Y COMPETITIVIDAD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  14.037.236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401845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TERRITORIO HABITAT Y VIVIENDA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  22.375.338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550611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SALUD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  17.799.368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447599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AMBIENTE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19.132.664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783289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CULTURA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  18.632.165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032914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COORDINACION DE ALCALDIA Y SECRETARIA DEL CONCEJO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    1.702.768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15279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PLANIFICACION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      566.624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006669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SEGURIDAD Y GOBERNABILIDAD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    3.528.881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7733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ADMINISTRACION GENERAL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  45.165.897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827274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AGENCIA DE COORDINACIÓN DISTRITAL DE COMERCIO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    8.992.317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433569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effectLst/>
                          <a:latin typeface="Arial" panose="020B0604020202020204" pitchFamily="34" charset="0"/>
                        </a:rPr>
                        <a:t>AGENCIA METROPOLITANA DE CONTROL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      400.000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527266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TECNOLOGÍA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    3.126.160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237764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COMUNICACION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    2.600.000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220116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(USD)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2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645.191.109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169271"/>
                  </a:ext>
                </a:extLst>
              </a:tr>
            </a:tbl>
          </a:graphicData>
        </a:graphic>
      </p:graphicFrame>
      <p:sp>
        <p:nvSpPr>
          <p:cNvPr id="5" name="15 CuadroTexto">
            <a:extLst>
              <a:ext uri="{FF2B5EF4-FFF2-40B4-BE49-F238E27FC236}">
                <a16:creationId xmlns:a16="http://schemas.microsoft.com/office/drawing/2014/main" id="{BE29151D-5604-404C-BF24-6F6B1867EDAE}"/>
              </a:ext>
            </a:extLst>
          </p:cNvPr>
          <p:cNvSpPr txBox="1"/>
          <p:nvPr/>
        </p:nvSpPr>
        <p:spPr>
          <a:xfrm>
            <a:off x="438504" y="411841"/>
            <a:ext cx="35494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67" b="1" dirty="0">
                <a:solidFill>
                  <a:schemeClr val="bg1"/>
                </a:solidFill>
              </a:rPr>
              <a:t>Prioridades de inversión</a:t>
            </a:r>
            <a:endParaRPr lang="es-EC" sz="1867" b="1" baseline="300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0BA8F4-7067-F118-0F3D-BCA76752E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496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10076" y="1981200"/>
            <a:ext cx="10971848" cy="3461630"/>
          </a:xfrm>
        </p:spPr>
        <p:txBody>
          <a:bodyPr>
            <a:noAutofit/>
          </a:bodyPr>
          <a:lstStyle/>
          <a:p>
            <a:pPr algn="ctr"/>
            <a: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PRIORIDADES DE INVERSIÓN 2023</a:t>
            </a:r>
            <a:r>
              <a:rPr lang="es-ES_tradnl" altLang="ja-JP" sz="44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altLang="ja-JP" sz="44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altLang="ja-JP" sz="44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altLang="ja-JP" sz="440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altLang="ja-JP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Coordinación Territorial </a:t>
            </a:r>
            <a:endParaRPr kumimoji="1" lang="ja-JP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ject 15">
            <a:extLst>
              <a:ext uri="{FF2B5EF4-FFF2-40B4-BE49-F238E27FC236}">
                <a16:creationId xmlns:a16="http://schemas.microsoft.com/office/drawing/2014/main" id="{1C14A370-4F93-944E-8E76-C325ED8D26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57" y="5878113"/>
            <a:ext cx="1251203" cy="454151"/>
          </a:xfrm>
          <a:prstGeom prst="rect">
            <a:avLst/>
          </a:prstGeom>
        </p:spPr>
      </p:pic>
      <p:grpSp>
        <p:nvGrpSpPr>
          <p:cNvPr id="4" name="object 16">
            <a:extLst>
              <a:ext uri="{FF2B5EF4-FFF2-40B4-BE49-F238E27FC236}">
                <a16:creationId xmlns:a16="http://schemas.microsoft.com/office/drawing/2014/main" id="{8EA1FF54-93DB-5849-BE2E-98C32D6F6396}"/>
              </a:ext>
            </a:extLst>
          </p:cNvPr>
          <p:cNvGrpSpPr/>
          <p:nvPr/>
        </p:nvGrpSpPr>
        <p:grpSpPr>
          <a:xfrm>
            <a:off x="2085454" y="5943600"/>
            <a:ext cx="886460" cy="478790"/>
            <a:chOff x="10452328" y="606506"/>
            <a:chExt cx="886460" cy="478790"/>
          </a:xfrm>
        </p:grpSpPr>
        <p:sp>
          <p:nvSpPr>
            <p:cNvPr id="5" name="object 17">
              <a:extLst>
                <a:ext uri="{FF2B5EF4-FFF2-40B4-BE49-F238E27FC236}">
                  <a16:creationId xmlns:a16="http://schemas.microsoft.com/office/drawing/2014/main" id="{F3CFD287-DCC2-174A-96ED-96E9128608BF}"/>
                </a:ext>
              </a:extLst>
            </p:cNvPr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8">
              <a:extLst>
                <a:ext uri="{FF2B5EF4-FFF2-40B4-BE49-F238E27FC236}">
                  <a16:creationId xmlns:a16="http://schemas.microsoft.com/office/drawing/2014/main" id="{518EAC05-56AA-A141-8AB4-A6F5899B818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8" name="object 19">
              <a:extLst>
                <a:ext uri="{FF2B5EF4-FFF2-40B4-BE49-F238E27FC236}">
                  <a16:creationId xmlns:a16="http://schemas.microsoft.com/office/drawing/2014/main" id="{313A099E-8165-5648-ACE0-20CB05EAECA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9" name="object 20">
              <a:extLst>
                <a:ext uri="{FF2B5EF4-FFF2-40B4-BE49-F238E27FC236}">
                  <a16:creationId xmlns:a16="http://schemas.microsoft.com/office/drawing/2014/main" id="{3CC3C005-0C2A-894D-95BF-1D0F03B2DD3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10" name="object 21">
              <a:extLst>
                <a:ext uri="{FF2B5EF4-FFF2-40B4-BE49-F238E27FC236}">
                  <a16:creationId xmlns:a16="http://schemas.microsoft.com/office/drawing/2014/main" id="{D046DF3B-509D-0C46-86F4-4F7DEDE5FF9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11" name="object 22">
              <a:extLst>
                <a:ext uri="{FF2B5EF4-FFF2-40B4-BE49-F238E27FC236}">
                  <a16:creationId xmlns:a16="http://schemas.microsoft.com/office/drawing/2014/main" id="{F9379E76-53E6-4349-B843-F22C171FCECC}"/>
                </a:ext>
              </a:extLst>
            </p:cNvPr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23">
            <a:extLst>
              <a:ext uri="{FF2B5EF4-FFF2-40B4-BE49-F238E27FC236}">
                <a16:creationId xmlns:a16="http://schemas.microsoft.com/office/drawing/2014/main" id="{334A6813-329E-9F4F-BFA8-F1D49ACE0352}"/>
              </a:ext>
            </a:extLst>
          </p:cNvPr>
          <p:cNvSpPr/>
          <p:nvPr/>
        </p:nvSpPr>
        <p:spPr>
          <a:xfrm>
            <a:off x="1947068" y="5979858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43778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94667-C0F7-3D4C-8F40-07B6081F5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39579"/>
            <a:ext cx="10055861" cy="492443"/>
          </a:xfrm>
        </p:spPr>
        <p:txBody>
          <a:bodyPr/>
          <a:lstStyle/>
          <a:p>
            <a:r>
              <a:rPr lang="es-EC" sz="32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Criterios para la Asignación de Presupuestos Participativos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ADEBCA-51D2-464D-9CF0-1AF943AE0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10744200" cy="830997"/>
          </a:xfrm>
        </p:spPr>
        <p:txBody>
          <a:bodyPr/>
          <a:lstStyle/>
          <a:p>
            <a:r>
              <a:rPr lang="es-EC" sz="1800" dirty="0">
                <a:effectLst/>
                <a:latin typeface="ArialMT"/>
              </a:rPr>
              <a:t>La Secretaría General de Coordinación Territorial y Participación Ciudadana, distribuyó la asignación de techos presupuestarios 2022 - 2023 para las 65 parroquias (33 rurales y 32 urbanas), de acuerdo a los siguientes criterios, establecidos en el artículo 479 de la Ordenanza Metropolitana 038-2022.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255CF0-D2FD-AD40-8F00-7D9C4626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86000"/>
            <a:ext cx="6619672" cy="311785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31919E-A356-2A45-A704-BDDE6EFB42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66</a:t>
            </a:fld>
            <a:endParaRPr lang="es-EC"/>
          </a:p>
        </p:txBody>
      </p:sp>
      <p:pic>
        <p:nvPicPr>
          <p:cNvPr id="7" name="object 15">
            <a:extLst>
              <a:ext uri="{FF2B5EF4-FFF2-40B4-BE49-F238E27FC236}">
                <a16:creationId xmlns:a16="http://schemas.microsoft.com/office/drawing/2014/main" id="{8B19D4FD-A729-7A4F-8614-528FE03DE76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9303" y="6113539"/>
            <a:ext cx="1251203" cy="454151"/>
          </a:xfrm>
          <a:prstGeom prst="rect">
            <a:avLst/>
          </a:prstGeom>
        </p:spPr>
      </p:pic>
      <p:grpSp>
        <p:nvGrpSpPr>
          <p:cNvPr id="8" name="object 16">
            <a:extLst>
              <a:ext uri="{FF2B5EF4-FFF2-40B4-BE49-F238E27FC236}">
                <a16:creationId xmlns:a16="http://schemas.microsoft.com/office/drawing/2014/main" id="{FF0B7D08-6CCD-0549-A8CA-6877F26E88A0}"/>
              </a:ext>
            </a:extLst>
          </p:cNvPr>
          <p:cNvGrpSpPr/>
          <p:nvPr/>
        </p:nvGrpSpPr>
        <p:grpSpPr>
          <a:xfrm>
            <a:off x="9448800" y="6179026"/>
            <a:ext cx="886460" cy="478790"/>
            <a:chOff x="10452328" y="606506"/>
            <a:chExt cx="886460" cy="478790"/>
          </a:xfrm>
        </p:grpSpPr>
        <p:sp>
          <p:nvSpPr>
            <p:cNvPr id="9" name="object 17">
              <a:extLst>
                <a:ext uri="{FF2B5EF4-FFF2-40B4-BE49-F238E27FC236}">
                  <a16:creationId xmlns:a16="http://schemas.microsoft.com/office/drawing/2014/main" id="{D94060C5-A670-3546-BC72-AE453469FB11}"/>
                </a:ext>
              </a:extLst>
            </p:cNvPr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8">
              <a:extLst>
                <a:ext uri="{FF2B5EF4-FFF2-40B4-BE49-F238E27FC236}">
                  <a16:creationId xmlns:a16="http://schemas.microsoft.com/office/drawing/2014/main" id="{E1951E6B-6821-9F42-BF9E-EC521E33B81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4EF4C134-FD12-5347-8C4A-482CB7035F2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51C95523-8BA9-A842-80A8-E7D8169425D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13" name="object 21">
              <a:extLst>
                <a:ext uri="{FF2B5EF4-FFF2-40B4-BE49-F238E27FC236}">
                  <a16:creationId xmlns:a16="http://schemas.microsoft.com/office/drawing/2014/main" id="{43AB920B-F221-8D4D-AB71-9412F9E1C88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14" name="object 22">
              <a:extLst>
                <a:ext uri="{FF2B5EF4-FFF2-40B4-BE49-F238E27FC236}">
                  <a16:creationId xmlns:a16="http://schemas.microsoft.com/office/drawing/2014/main" id="{CA329CD5-771D-B24D-B9CD-D1DC8A31CE88}"/>
                </a:ext>
              </a:extLst>
            </p:cNvPr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3">
            <a:extLst>
              <a:ext uri="{FF2B5EF4-FFF2-40B4-BE49-F238E27FC236}">
                <a16:creationId xmlns:a16="http://schemas.microsoft.com/office/drawing/2014/main" id="{1577C28A-1E4B-1E4B-AD38-EE396240E62A}"/>
              </a:ext>
            </a:extLst>
          </p:cNvPr>
          <p:cNvSpPr/>
          <p:nvPr/>
        </p:nvSpPr>
        <p:spPr>
          <a:xfrm>
            <a:off x="9310414" y="6215284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9408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B746B49-E786-6A46-915F-86ADD588D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570" y="1219200"/>
            <a:ext cx="4881998" cy="4648667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EE1B5266-BEF6-C642-90DB-FA1C1A677F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8" y="228600"/>
            <a:ext cx="9827261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Asignación</a:t>
            </a:r>
            <a:r>
              <a:rPr lang="en-US" sz="28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Presupuestaria</a:t>
            </a:r>
            <a:r>
              <a:rPr lang="en-US" sz="28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</a:t>
            </a:r>
            <a:r>
              <a:rPr lang="en-US" sz="28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Presupuestos</a:t>
            </a:r>
            <a:r>
              <a:rPr lang="en-US" sz="28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Participativos</a:t>
            </a:r>
            <a:r>
              <a:rPr lang="en-US" sz="28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por </a:t>
            </a:r>
            <a:r>
              <a:rPr lang="en-US" sz="28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Administración</a:t>
            </a:r>
            <a:r>
              <a:rPr lang="en-US" sz="28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Zonal al </a:t>
            </a:r>
            <a:r>
              <a:rPr lang="en-US" sz="28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año</a:t>
            </a:r>
            <a:r>
              <a:rPr lang="en-US" sz="28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2023 </a:t>
            </a:r>
            <a:endParaRPr sz="2800" kern="1200" dirty="0">
              <a:solidFill>
                <a:srgbClr val="1B587C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2F1E470-F646-4647-BA72-3E72D8F4E3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67</a:t>
            </a:fld>
            <a:endParaRPr lang="es-EC"/>
          </a:p>
        </p:txBody>
      </p:sp>
      <p:pic>
        <p:nvPicPr>
          <p:cNvPr id="7" name="object 15">
            <a:extLst>
              <a:ext uri="{FF2B5EF4-FFF2-40B4-BE49-F238E27FC236}">
                <a16:creationId xmlns:a16="http://schemas.microsoft.com/office/drawing/2014/main" id="{537E07A7-AAAF-5442-9B19-5F7EA3C22A8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1096" y="6176563"/>
            <a:ext cx="1251203" cy="454151"/>
          </a:xfrm>
          <a:prstGeom prst="rect">
            <a:avLst/>
          </a:prstGeom>
        </p:spPr>
      </p:pic>
      <p:grpSp>
        <p:nvGrpSpPr>
          <p:cNvPr id="8" name="object 16">
            <a:extLst>
              <a:ext uri="{FF2B5EF4-FFF2-40B4-BE49-F238E27FC236}">
                <a16:creationId xmlns:a16="http://schemas.microsoft.com/office/drawing/2014/main" id="{C7E4F8B8-558E-8948-BE9C-3170F2F60D84}"/>
              </a:ext>
            </a:extLst>
          </p:cNvPr>
          <p:cNvGrpSpPr/>
          <p:nvPr/>
        </p:nvGrpSpPr>
        <p:grpSpPr>
          <a:xfrm>
            <a:off x="9760593" y="6242050"/>
            <a:ext cx="886460" cy="478790"/>
            <a:chOff x="10452328" y="606506"/>
            <a:chExt cx="886460" cy="478790"/>
          </a:xfrm>
        </p:grpSpPr>
        <p:sp>
          <p:nvSpPr>
            <p:cNvPr id="9" name="object 17">
              <a:extLst>
                <a:ext uri="{FF2B5EF4-FFF2-40B4-BE49-F238E27FC236}">
                  <a16:creationId xmlns:a16="http://schemas.microsoft.com/office/drawing/2014/main" id="{DF48DCB3-EEBE-DA49-9337-200885423BA0}"/>
                </a:ext>
              </a:extLst>
            </p:cNvPr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8">
              <a:extLst>
                <a:ext uri="{FF2B5EF4-FFF2-40B4-BE49-F238E27FC236}">
                  <a16:creationId xmlns:a16="http://schemas.microsoft.com/office/drawing/2014/main" id="{C8E86E1C-D82A-F84B-A1BC-D10B3F2B9B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55673724-A7CD-224B-BFAD-C5E3282504F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96AB9AE4-94D9-5840-8641-B57B57BCD92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13" name="object 21">
              <a:extLst>
                <a:ext uri="{FF2B5EF4-FFF2-40B4-BE49-F238E27FC236}">
                  <a16:creationId xmlns:a16="http://schemas.microsoft.com/office/drawing/2014/main" id="{518A0FD7-1E24-9C4A-833C-175BCCB2B22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14" name="object 22">
              <a:extLst>
                <a:ext uri="{FF2B5EF4-FFF2-40B4-BE49-F238E27FC236}">
                  <a16:creationId xmlns:a16="http://schemas.microsoft.com/office/drawing/2014/main" id="{86762E8E-3427-C843-B5B0-B6EC79019CD8}"/>
                </a:ext>
              </a:extLst>
            </p:cNvPr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3">
            <a:extLst>
              <a:ext uri="{FF2B5EF4-FFF2-40B4-BE49-F238E27FC236}">
                <a16:creationId xmlns:a16="http://schemas.microsoft.com/office/drawing/2014/main" id="{308B5D17-5637-044C-8C5B-3EB68B5E515B}"/>
              </a:ext>
            </a:extLst>
          </p:cNvPr>
          <p:cNvSpPr/>
          <p:nvPr/>
        </p:nvSpPr>
        <p:spPr>
          <a:xfrm>
            <a:off x="9622207" y="6278308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7837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06548"/>
            <a:ext cx="746442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Priorización</a:t>
            </a:r>
            <a:r>
              <a:rPr lang="en-US" sz="28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sz="2800" kern="1200" dirty="0" err="1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Presupuestos</a:t>
            </a:r>
            <a:r>
              <a:rPr sz="28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Participativos + IC 202</a:t>
            </a:r>
            <a:r>
              <a:rPr lang="es-EC" sz="2800" kern="1200" dirty="0">
                <a:solidFill>
                  <a:srgbClr val="1B587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sz="2800" kern="1200" dirty="0">
              <a:solidFill>
                <a:srgbClr val="1B587C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42831" y="541019"/>
            <a:ext cx="1251203" cy="45415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452328" y="606506"/>
            <a:ext cx="886460" cy="478790"/>
            <a:chOff x="10452328" y="606506"/>
            <a:chExt cx="886460" cy="478790"/>
          </a:xfrm>
        </p:grpSpPr>
        <p:sp>
          <p:nvSpPr>
            <p:cNvPr id="6" name="object 6"/>
            <p:cNvSpPr/>
            <p:nvPr/>
          </p:nvSpPr>
          <p:spPr>
            <a:xfrm>
              <a:off x="10452316" y="617384"/>
              <a:ext cx="535305" cy="308610"/>
            </a:xfrm>
            <a:custGeom>
              <a:avLst/>
              <a:gdLst/>
              <a:ahLst/>
              <a:cxnLst/>
              <a:rect l="l" t="t" r="r" b="b"/>
              <a:pathLst>
                <a:path w="535304" h="308609">
                  <a:moveTo>
                    <a:pt x="254342" y="261023"/>
                  </a:moveTo>
                  <a:lnTo>
                    <a:pt x="239382" y="261023"/>
                  </a:lnTo>
                  <a:lnTo>
                    <a:pt x="235648" y="264655"/>
                  </a:lnTo>
                  <a:lnTo>
                    <a:pt x="224434" y="264655"/>
                  </a:lnTo>
                  <a:lnTo>
                    <a:pt x="216941" y="261023"/>
                  </a:lnTo>
                  <a:lnTo>
                    <a:pt x="201980" y="261023"/>
                  </a:lnTo>
                  <a:lnTo>
                    <a:pt x="194500" y="257403"/>
                  </a:lnTo>
                  <a:lnTo>
                    <a:pt x="187020" y="250139"/>
                  </a:lnTo>
                  <a:lnTo>
                    <a:pt x="179539" y="246519"/>
                  </a:lnTo>
                  <a:lnTo>
                    <a:pt x="175806" y="242900"/>
                  </a:lnTo>
                  <a:lnTo>
                    <a:pt x="168313" y="239280"/>
                  </a:lnTo>
                  <a:lnTo>
                    <a:pt x="164579" y="232029"/>
                  </a:lnTo>
                  <a:lnTo>
                    <a:pt x="180657" y="225285"/>
                  </a:lnTo>
                  <a:lnTo>
                    <a:pt x="194970" y="216154"/>
                  </a:lnTo>
                  <a:lnTo>
                    <a:pt x="207187" y="205003"/>
                  </a:lnTo>
                  <a:lnTo>
                    <a:pt x="214185" y="195770"/>
                  </a:lnTo>
                  <a:lnTo>
                    <a:pt x="216941" y="192138"/>
                  </a:lnTo>
                  <a:lnTo>
                    <a:pt x="234784" y="138899"/>
                  </a:lnTo>
                  <a:lnTo>
                    <a:pt x="235648" y="119646"/>
                  </a:lnTo>
                  <a:lnTo>
                    <a:pt x="234124" y="93814"/>
                  </a:lnTo>
                  <a:lnTo>
                    <a:pt x="219862" y="50304"/>
                  </a:lnTo>
                  <a:lnTo>
                    <a:pt x="188125" y="18364"/>
                  </a:lnTo>
                  <a:lnTo>
                    <a:pt x="179539" y="13843"/>
                  </a:lnTo>
                  <a:lnTo>
                    <a:pt x="179539" y="123266"/>
                  </a:lnTo>
                  <a:lnTo>
                    <a:pt x="178777" y="138899"/>
                  </a:lnTo>
                  <a:lnTo>
                    <a:pt x="164579" y="177647"/>
                  </a:lnTo>
                  <a:lnTo>
                    <a:pt x="119697" y="195770"/>
                  </a:lnTo>
                  <a:lnTo>
                    <a:pt x="106375" y="194411"/>
                  </a:lnTo>
                  <a:lnTo>
                    <a:pt x="67741" y="164503"/>
                  </a:lnTo>
                  <a:lnTo>
                    <a:pt x="59855" y="119646"/>
                  </a:lnTo>
                  <a:lnTo>
                    <a:pt x="60617" y="104013"/>
                  </a:lnTo>
                  <a:lnTo>
                    <a:pt x="74815" y="65252"/>
                  </a:lnTo>
                  <a:lnTo>
                    <a:pt x="119697" y="43510"/>
                  </a:lnTo>
                  <a:lnTo>
                    <a:pt x="133019" y="44869"/>
                  </a:lnTo>
                  <a:lnTo>
                    <a:pt x="171653" y="76873"/>
                  </a:lnTo>
                  <a:lnTo>
                    <a:pt x="179539" y="123266"/>
                  </a:lnTo>
                  <a:lnTo>
                    <a:pt x="179539" y="13843"/>
                  </a:lnTo>
                  <a:lnTo>
                    <a:pt x="168783" y="8166"/>
                  </a:lnTo>
                  <a:lnTo>
                    <a:pt x="147332" y="2044"/>
                  </a:lnTo>
                  <a:lnTo>
                    <a:pt x="123444" y="0"/>
                  </a:lnTo>
                  <a:lnTo>
                    <a:pt x="96786" y="2044"/>
                  </a:lnTo>
                  <a:lnTo>
                    <a:pt x="51904" y="18364"/>
                  </a:lnTo>
                  <a:lnTo>
                    <a:pt x="18948" y="52400"/>
                  </a:lnTo>
                  <a:lnTo>
                    <a:pt x="2108" y="97370"/>
                  </a:lnTo>
                  <a:lnTo>
                    <a:pt x="0" y="123266"/>
                  </a:lnTo>
                  <a:lnTo>
                    <a:pt x="647" y="136232"/>
                  </a:lnTo>
                  <a:lnTo>
                    <a:pt x="2349" y="148196"/>
                  </a:lnTo>
                  <a:lnTo>
                    <a:pt x="4737" y="159461"/>
                  </a:lnTo>
                  <a:lnTo>
                    <a:pt x="7493" y="170395"/>
                  </a:lnTo>
                  <a:lnTo>
                    <a:pt x="13093" y="179120"/>
                  </a:lnTo>
                  <a:lnTo>
                    <a:pt x="24320" y="197929"/>
                  </a:lnTo>
                  <a:lnTo>
                    <a:pt x="55168" y="226529"/>
                  </a:lnTo>
                  <a:lnTo>
                    <a:pt x="97256" y="238658"/>
                  </a:lnTo>
                  <a:lnTo>
                    <a:pt x="108483" y="239280"/>
                  </a:lnTo>
                  <a:lnTo>
                    <a:pt x="116255" y="246862"/>
                  </a:lnTo>
                  <a:lnTo>
                    <a:pt x="122974" y="253771"/>
                  </a:lnTo>
                  <a:lnTo>
                    <a:pt x="128993" y="260680"/>
                  </a:lnTo>
                  <a:lnTo>
                    <a:pt x="134658" y="268274"/>
                  </a:lnTo>
                  <a:lnTo>
                    <a:pt x="140855" y="273710"/>
                  </a:lnTo>
                  <a:lnTo>
                    <a:pt x="154647" y="284581"/>
                  </a:lnTo>
                  <a:lnTo>
                    <a:pt x="160845" y="290017"/>
                  </a:lnTo>
                  <a:lnTo>
                    <a:pt x="166509" y="292747"/>
                  </a:lnTo>
                  <a:lnTo>
                    <a:pt x="172529" y="295465"/>
                  </a:lnTo>
                  <a:lnTo>
                    <a:pt x="179247" y="298183"/>
                  </a:lnTo>
                  <a:lnTo>
                    <a:pt x="187020" y="300901"/>
                  </a:lnTo>
                  <a:lnTo>
                    <a:pt x="193268" y="303568"/>
                  </a:lnTo>
                  <a:lnTo>
                    <a:pt x="200583" y="305892"/>
                  </a:lnTo>
                  <a:lnTo>
                    <a:pt x="208584" y="307530"/>
                  </a:lnTo>
                  <a:lnTo>
                    <a:pt x="216941" y="308152"/>
                  </a:lnTo>
                  <a:lnTo>
                    <a:pt x="231902" y="308152"/>
                  </a:lnTo>
                  <a:lnTo>
                    <a:pt x="239382" y="304533"/>
                  </a:lnTo>
                  <a:lnTo>
                    <a:pt x="254342" y="304533"/>
                  </a:lnTo>
                  <a:lnTo>
                    <a:pt x="254342" y="264655"/>
                  </a:lnTo>
                  <a:lnTo>
                    <a:pt x="254342" y="261023"/>
                  </a:lnTo>
                  <a:close/>
                </a:path>
                <a:path w="535304" h="308609">
                  <a:moveTo>
                    <a:pt x="433882" y="68884"/>
                  </a:moveTo>
                  <a:lnTo>
                    <a:pt x="381520" y="68884"/>
                  </a:lnTo>
                  <a:lnTo>
                    <a:pt x="381393" y="174307"/>
                  </a:lnTo>
                  <a:lnTo>
                    <a:pt x="380580" y="180822"/>
                  </a:lnTo>
                  <a:lnTo>
                    <a:pt x="378358" y="186651"/>
                  </a:lnTo>
                  <a:lnTo>
                    <a:pt x="374040" y="192138"/>
                  </a:lnTo>
                  <a:lnTo>
                    <a:pt x="366560" y="199390"/>
                  </a:lnTo>
                  <a:lnTo>
                    <a:pt x="359067" y="203009"/>
                  </a:lnTo>
                  <a:lnTo>
                    <a:pt x="351599" y="203009"/>
                  </a:lnTo>
                  <a:lnTo>
                    <a:pt x="339026" y="200406"/>
                  </a:lnTo>
                  <a:lnTo>
                    <a:pt x="329628" y="193052"/>
                  </a:lnTo>
                  <a:lnTo>
                    <a:pt x="323723" y="181610"/>
                  </a:lnTo>
                  <a:lnTo>
                    <a:pt x="321678" y="166776"/>
                  </a:lnTo>
                  <a:lnTo>
                    <a:pt x="321678" y="68884"/>
                  </a:lnTo>
                  <a:lnTo>
                    <a:pt x="269303" y="68884"/>
                  </a:lnTo>
                  <a:lnTo>
                    <a:pt x="269303" y="170395"/>
                  </a:lnTo>
                  <a:lnTo>
                    <a:pt x="272872" y="201612"/>
                  </a:lnTo>
                  <a:lnTo>
                    <a:pt x="283806" y="224320"/>
                  </a:lnTo>
                  <a:lnTo>
                    <a:pt x="302450" y="238201"/>
                  </a:lnTo>
                  <a:lnTo>
                    <a:pt x="329158" y="242900"/>
                  </a:lnTo>
                  <a:lnTo>
                    <a:pt x="345224" y="240855"/>
                  </a:lnTo>
                  <a:lnTo>
                    <a:pt x="359549" y="234746"/>
                  </a:lnTo>
                  <a:lnTo>
                    <a:pt x="371754" y="224548"/>
                  </a:lnTo>
                  <a:lnTo>
                    <a:pt x="381520" y="210273"/>
                  </a:lnTo>
                  <a:lnTo>
                    <a:pt x="381520" y="235648"/>
                  </a:lnTo>
                  <a:lnTo>
                    <a:pt x="433882" y="235648"/>
                  </a:lnTo>
                  <a:lnTo>
                    <a:pt x="433882" y="210273"/>
                  </a:lnTo>
                  <a:lnTo>
                    <a:pt x="433882" y="203009"/>
                  </a:lnTo>
                  <a:lnTo>
                    <a:pt x="433882" y="68884"/>
                  </a:lnTo>
                  <a:close/>
                </a:path>
                <a:path w="535304" h="308609">
                  <a:moveTo>
                    <a:pt x="534873" y="72529"/>
                  </a:moveTo>
                  <a:lnTo>
                    <a:pt x="478764" y="72529"/>
                  </a:lnTo>
                  <a:lnTo>
                    <a:pt x="478764" y="235661"/>
                  </a:lnTo>
                  <a:lnTo>
                    <a:pt x="534873" y="235661"/>
                  </a:lnTo>
                  <a:lnTo>
                    <a:pt x="534873" y="72529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3371" y="635503"/>
              <a:ext cx="119697" cy="2247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5512" y="682634"/>
              <a:ext cx="183269" cy="1776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36586" y="892910"/>
              <a:ext cx="321674" cy="1921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84442" y="932785"/>
              <a:ext cx="239381" cy="1051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721620" y="606513"/>
              <a:ext cx="266065" cy="62230"/>
            </a:xfrm>
            <a:custGeom>
              <a:avLst/>
              <a:gdLst/>
              <a:ahLst/>
              <a:cxnLst/>
              <a:rect l="l" t="t" r="r" b="b"/>
              <a:pathLst>
                <a:path w="266065" h="62229">
                  <a:moveTo>
                    <a:pt x="44894" y="18122"/>
                  </a:moveTo>
                  <a:lnTo>
                    <a:pt x="29933" y="990"/>
                  </a:lnTo>
                  <a:lnTo>
                    <a:pt x="29933" y="14503"/>
                  </a:lnTo>
                  <a:lnTo>
                    <a:pt x="29933" y="25374"/>
                  </a:lnTo>
                  <a:lnTo>
                    <a:pt x="26187" y="28994"/>
                  </a:lnTo>
                  <a:lnTo>
                    <a:pt x="14960" y="28994"/>
                  </a:lnTo>
                  <a:lnTo>
                    <a:pt x="14960" y="10871"/>
                  </a:lnTo>
                  <a:lnTo>
                    <a:pt x="26187" y="10871"/>
                  </a:lnTo>
                  <a:lnTo>
                    <a:pt x="29933" y="14503"/>
                  </a:lnTo>
                  <a:lnTo>
                    <a:pt x="29933" y="990"/>
                  </a:lnTo>
                  <a:lnTo>
                    <a:pt x="22440" y="0"/>
                  </a:lnTo>
                  <a:lnTo>
                    <a:pt x="0" y="0"/>
                  </a:lnTo>
                  <a:lnTo>
                    <a:pt x="0" y="61633"/>
                  </a:lnTo>
                  <a:lnTo>
                    <a:pt x="14960" y="61633"/>
                  </a:lnTo>
                  <a:lnTo>
                    <a:pt x="14960" y="39878"/>
                  </a:lnTo>
                  <a:lnTo>
                    <a:pt x="29933" y="39878"/>
                  </a:lnTo>
                  <a:lnTo>
                    <a:pt x="37401" y="32626"/>
                  </a:lnTo>
                  <a:lnTo>
                    <a:pt x="44894" y="28994"/>
                  </a:lnTo>
                  <a:lnTo>
                    <a:pt x="44894" y="18122"/>
                  </a:lnTo>
                  <a:close/>
                </a:path>
                <a:path w="266065" h="62229">
                  <a:moveTo>
                    <a:pt x="97256" y="25374"/>
                  </a:moveTo>
                  <a:lnTo>
                    <a:pt x="89763" y="18122"/>
                  </a:lnTo>
                  <a:lnTo>
                    <a:pt x="86029" y="16319"/>
                  </a:lnTo>
                  <a:lnTo>
                    <a:pt x="86029" y="28994"/>
                  </a:lnTo>
                  <a:lnTo>
                    <a:pt x="86029" y="47129"/>
                  </a:lnTo>
                  <a:lnTo>
                    <a:pt x="82296" y="50749"/>
                  </a:lnTo>
                  <a:lnTo>
                    <a:pt x="67335" y="50749"/>
                  </a:lnTo>
                  <a:lnTo>
                    <a:pt x="63588" y="47129"/>
                  </a:lnTo>
                  <a:lnTo>
                    <a:pt x="63588" y="32626"/>
                  </a:lnTo>
                  <a:lnTo>
                    <a:pt x="71069" y="25374"/>
                  </a:lnTo>
                  <a:lnTo>
                    <a:pt x="82296" y="25374"/>
                  </a:lnTo>
                  <a:lnTo>
                    <a:pt x="86029" y="28994"/>
                  </a:lnTo>
                  <a:lnTo>
                    <a:pt x="86029" y="16319"/>
                  </a:lnTo>
                  <a:lnTo>
                    <a:pt x="82296" y="14503"/>
                  </a:lnTo>
                  <a:lnTo>
                    <a:pt x="67335" y="14503"/>
                  </a:lnTo>
                  <a:lnTo>
                    <a:pt x="59855" y="18122"/>
                  </a:lnTo>
                  <a:lnTo>
                    <a:pt x="52374" y="25374"/>
                  </a:lnTo>
                  <a:lnTo>
                    <a:pt x="52374" y="50749"/>
                  </a:lnTo>
                  <a:lnTo>
                    <a:pt x="59855" y="58000"/>
                  </a:lnTo>
                  <a:lnTo>
                    <a:pt x="67335" y="61633"/>
                  </a:lnTo>
                  <a:lnTo>
                    <a:pt x="82296" y="61633"/>
                  </a:lnTo>
                  <a:lnTo>
                    <a:pt x="86029" y="58000"/>
                  </a:lnTo>
                  <a:lnTo>
                    <a:pt x="93522" y="54381"/>
                  </a:lnTo>
                  <a:lnTo>
                    <a:pt x="97256" y="50749"/>
                  </a:lnTo>
                  <a:lnTo>
                    <a:pt x="97256" y="25374"/>
                  </a:lnTo>
                  <a:close/>
                </a:path>
                <a:path w="266065" h="62229">
                  <a:moveTo>
                    <a:pt x="134658" y="18122"/>
                  </a:moveTo>
                  <a:lnTo>
                    <a:pt x="123431" y="18122"/>
                  </a:lnTo>
                  <a:lnTo>
                    <a:pt x="119697" y="25374"/>
                  </a:lnTo>
                  <a:lnTo>
                    <a:pt x="119697" y="18122"/>
                  </a:lnTo>
                  <a:lnTo>
                    <a:pt x="108470" y="18122"/>
                  </a:lnTo>
                  <a:lnTo>
                    <a:pt x="108470" y="61633"/>
                  </a:lnTo>
                  <a:lnTo>
                    <a:pt x="119697" y="61633"/>
                  </a:lnTo>
                  <a:lnTo>
                    <a:pt x="119697" y="36245"/>
                  </a:lnTo>
                  <a:lnTo>
                    <a:pt x="127177" y="28994"/>
                  </a:lnTo>
                  <a:lnTo>
                    <a:pt x="134658" y="28994"/>
                  </a:lnTo>
                  <a:lnTo>
                    <a:pt x="134658" y="25374"/>
                  </a:lnTo>
                  <a:lnTo>
                    <a:pt x="134658" y="18122"/>
                  </a:lnTo>
                  <a:close/>
                </a:path>
                <a:path w="266065" h="62229">
                  <a:moveTo>
                    <a:pt x="209461" y="18122"/>
                  </a:moveTo>
                  <a:lnTo>
                    <a:pt x="194500" y="18122"/>
                  </a:lnTo>
                  <a:lnTo>
                    <a:pt x="194500" y="47129"/>
                  </a:lnTo>
                  <a:lnTo>
                    <a:pt x="190754" y="50749"/>
                  </a:lnTo>
                  <a:lnTo>
                    <a:pt x="183286" y="50749"/>
                  </a:lnTo>
                  <a:lnTo>
                    <a:pt x="179552" y="47129"/>
                  </a:lnTo>
                  <a:lnTo>
                    <a:pt x="179552" y="18122"/>
                  </a:lnTo>
                  <a:lnTo>
                    <a:pt x="168325" y="18122"/>
                  </a:lnTo>
                  <a:lnTo>
                    <a:pt x="168325" y="54381"/>
                  </a:lnTo>
                  <a:lnTo>
                    <a:pt x="172059" y="61633"/>
                  </a:lnTo>
                  <a:lnTo>
                    <a:pt x="187020" y="61633"/>
                  </a:lnTo>
                  <a:lnTo>
                    <a:pt x="194500" y="54381"/>
                  </a:lnTo>
                  <a:lnTo>
                    <a:pt x="194500" y="61633"/>
                  </a:lnTo>
                  <a:lnTo>
                    <a:pt x="209461" y="61633"/>
                  </a:lnTo>
                  <a:lnTo>
                    <a:pt x="209461" y="54381"/>
                  </a:lnTo>
                  <a:lnTo>
                    <a:pt x="209461" y="50749"/>
                  </a:lnTo>
                  <a:lnTo>
                    <a:pt x="209461" y="18122"/>
                  </a:lnTo>
                  <a:close/>
                </a:path>
                <a:path w="266065" h="62229">
                  <a:moveTo>
                    <a:pt x="265569" y="21755"/>
                  </a:moveTo>
                  <a:lnTo>
                    <a:pt x="258089" y="14503"/>
                  </a:lnTo>
                  <a:lnTo>
                    <a:pt x="243128" y="14503"/>
                  </a:lnTo>
                  <a:lnTo>
                    <a:pt x="239382" y="18122"/>
                  </a:lnTo>
                  <a:lnTo>
                    <a:pt x="235648" y="25374"/>
                  </a:lnTo>
                  <a:lnTo>
                    <a:pt x="235648" y="18122"/>
                  </a:lnTo>
                  <a:lnTo>
                    <a:pt x="220687" y="18122"/>
                  </a:lnTo>
                  <a:lnTo>
                    <a:pt x="220687" y="61633"/>
                  </a:lnTo>
                  <a:lnTo>
                    <a:pt x="235648" y="61633"/>
                  </a:lnTo>
                  <a:lnTo>
                    <a:pt x="235648" y="28994"/>
                  </a:lnTo>
                  <a:lnTo>
                    <a:pt x="239382" y="25374"/>
                  </a:lnTo>
                  <a:lnTo>
                    <a:pt x="246862" y="25374"/>
                  </a:lnTo>
                  <a:lnTo>
                    <a:pt x="250609" y="28994"/>
                  </a:lnTo>
                  <a:lnTo>
                    <a:pt x="250609" y="61633"/>
                  </a:lnTo>
                  <a:lnTo>
                    <a:pt x="265569" y="61633"/>
                  </a:lnTo>
                  <a:lnTo>
                    <a:pt x="265569" y="21755"/>
                  </a:lnTo>
                  <a:close/>
                </a:path>
              </a:pathLst>
            </a:custGeom>
            <a:solidFill>
              <a:srgbClr val="352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313942" y="642764"/>
            <a:ext cx="15240" cy="340995"/>
          </a:xfrm>
          <a:custGeom>
            <a:avLst/>
            <a:gdLst/>
            <a:ahLst/>
            <a:cxnLst/>
            <a:rect l="l" t="t" r="r" b="b"/>
            <a:pathLst>
              <a:path w="15240" h="340994">
                <a:moveTo>
                  <a:pt x="14962" y="0"/>
                </a:moveTo>
                <a:lnTo>
                  <a:pt x="0" y="0"/>
                </a:lnTo>
                <a:lnTo>
                  <a:pt x="0" y="340778"/>
                </a:lnTo>
                <a:lnTo>
                  <a:pt x="14963" y="340778"/>
                </a:lnTo>
                <a:lnTo>
                  <a:pt x="14962" y="0"/>
                </a:lnTo>
                <a:close/>
              </a:path>
            </a:pathLst>
          </a:custGeom>
          <a:solidFill>
            <a:srgbClr val="352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3587" y="832123"/>
            <a:ext cx="4144645" cy="544004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875"/>
              </a:spcBef>
            </a:pP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Números</a:t>
            </a:r>
            <a:r>
              <a:rPr sz="2100" b="1" spc="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63433"/>
                </a:solidFill>
                <a:latin typeface="Calibri"/>
                <a:cs typeface="Calibri"/>
              </a:rPr>
              <a:t>de</a:t>
            </a:r>
            <a:r>
              <a:rPr sz="2100" b="1" spc="-5" dirty="0">
                <a:solidFill>
                  <a:srgbClr val="C63433"/>
                </a:solidFill>
                <a:latin typeface="Calibri"/>
                <a:cs typeface="Calibri"/>
              </a:rPr>
              <a:t> </a:t>
            </a:r>
            <a:r>
              <a:rPr lang="es-EC" sz="2100" b="1" spc="-10" dirty="0">
                <a:solidFill>
                  <a:srgbClr val="C63433"/>
                </a:solidFill>
                <a:latin typeface="Calibri"/>
                <a:cs typeface="Calibri"/>
              </a:rPr>
              <a:t>O</a:t>
            </a:r>
            <a:r>
              <a:rPr sz="2100" b="1" spc="-10" dirty="0">
                <a:solidFill>
                  <a:srgbClr val="C63433"/>
                </a:solidFill>
                <a:latin typeface="Calibri"/>
                <a:cs typeface="Calibri"/>
              </a:rPr>
              <a:t>bra</a:t>
            </a:r>
            <a:r>
              <a:rPr lang="en-US" sz="2100" b="1" spc="-10" dirty="0">
                <a:solidFill>
                  <a:srgbClr val="C63433"/>
                </a:solidFill>
                <a:latin typeface="Calibri"/>
                <a:cs typeface="Calibri"/>
              </a:rPr>
              <a:t>s </a:t>
            </a:r>
            <a:r>
              <a:rPr lang="es-EC" sz="2100" b="1" spc="-10" dirty="0">
                <a:solidFill>
                  <a:srgbClr val="C63433"/>
                </a:solidFill>
                <a:latin typeface="Calibri"/>
                <a:cs typeface="Calibri"/>
              </a:rPr>
              <a:t>2023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7075"/>
              </a:lnSpc>
            </a:pPr>
            <a:r>
              <a:rPr lang="es-EC" sz="6000" b="1" spc="-5" dirty="0">
                <a:solidFill>
                  <a:srgbClr val="181818"/>
                </a:solidFill>
                <a:latin typeface="Arial"/>
                <a:cs typeface="Arial"/>
              </a:rPr>
              <a:t>527</a:t>
            </a:r>
            <a:endParaRPr sz="6000" dirty="0">
              <a:latin typeface="Arial"/>
              <a:cs typeface="Arial"/>
            </a:endParaRPr>
          </a:p>
          <a:p>
            <a:pPr marL="15875">
              <a:lnSpc>
                <a:spcPts val="2275"/>
              </a:lnSpc>
            </a:pPr>
            <a:r>
              <a:rPr sz="2000" b="1" spc="-15" dirty="0">
                <a:solidFill>
                  <a:srgbClr val="B82229"/>
                </a:solidFill>
                <a:latin typeface="Calibri"/>
                <a:cs typeface="Calibri"/>
              </a:rPr>
              <a:t>Obras</a:t>
            </a:r>
            <a:r>
              <a:rPr sz="2000" b="1" spc="-20" dirty="0">
                <a:solidFill>
                  <a:srgbClr val="B8222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B82229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B8222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B82229"/>
                </a:solidFill>
                <a:latin typeface="Calibri"/>
                <a:cs typeface="Calibri"/>
              </a:rPr>
              <a:t>presupuestos</a:t>
            </a:r>
            <a:endParaRPr sz="20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B82229"/>
                </a:solidFill>
                <a:latin typeface="Calibri"/>
                <a:cs typeface="Calibri"/>
              </a:rPr>
              <a:t>participativos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3525"/>
              </a:lnSpc>
              <a:spcBef>
                <a:spcPts val="300"/>
              </a:spcBef>
            </a:pPr>
            <a:r>
              <a:rPr lang="es-EC" sz="3000" b="1" spc="-5" dirty="0">
                <a:solidFill>
                  <a:srgbClr val="181818"/>
                </a:solidFill>
                <a:latin typeface="Arial"/>
                <a:cs typeface="Arial"/>
              </a:rPr>
              <a:t>40</a:t>
            </a:r>
            <a:endParaRPr sz="3000" dirty="0">
              <a:latin typeface="Arial"/>
              <a:cs typeface="Arial"/>
            </a:endParaRPr>
          </a:p>
          <a:p>
            <a:pPr marL="15875">
              <a:lnSpc>
                <a:spcPts val="2085"/>
              </a:lnSpc>
            </a:pP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Proyectos</a:t>
            </a:r>
            <a:r>
              <a:rPr sz="1800" b="1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sociales</a:t>
            </a:r>
            <a:r>
              <a:rPr sz="18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endParaRPr sz="18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</a:pP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presupuestos</a:t>
            </a:r>
            <a:r>
              <a:rPr sz="1800" b="1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participativos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3595"/>
              </a:lnSpc>
              <a:spcBef>
                <a:spcPts val="505"/>
              </a:spcBef>
            </a:pPr>
            <a:r>
              <a:rPr lang="es-EC" sz="3000" b="1" spc="-5" dirty="0">
                <a:solidFill>
                  <a:srgbClr val="181818"/>
                </a:solidFill>
                <a:latin typeface="Arial"/>
                <a:cs typeface="Arial"/>
              </a:rPr>
              <a:t>70</a:t>
            </a:r>
            <a:endParaRPr sz="3000" dirty="0">
              <a:latin typeface="Arial"/>
              <a:cs typeface="Arial"/>
            </a:endParaRPr>
          </a:p>
          <a:p>
            <a:pPr marL="15875">
              <a:lnSpc>
                <a:spcPts val="2155"/>
              </a:lnSpc>
            </a:pP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Obras</a:t>
            </a:r>
            <a:r>
              <a:rPr sz="18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r>
              <a:rPr sz="18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infraestructura</a:t>
            </a:r>
            <a:endParaRPr sz="18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Comunitaria</a:t>
            </a:r>
            <a:r>
              <a:rPr sz="18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y</a:t>
            </a:r>
            <a:r>
              <a:rPr sz="18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espacio</a:t>
            </a:r>
            <a:r>
              <a:rPr sz="18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público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3279"/>
              </a:lnSpc>
              <a:spcBef>
                <a:spcPts val="540"/>
              </a:spcBef>
            </a:pPr>
            <a:r>
              <a:rPr sz="3000" b="1" spc="-5" dirty="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lang="es-EC" sz="3000" b="1" spc="-5" dirty="0">
                <a:solidFill>
                  <a:srgbClr val="181818"/>
                </a:solidFill>
                <a:latin typeface="Arial"/>
                <a:cs typeface="Arial"/>
              </a:rPr>
              <a:t>5,50</a:t>
            </a:r>
            <a:endParaRPr sz="3000" dirty="0">
              <a:latin typeface="Arial"/>
              <a:cs typeface="Arial"/>
            </a:endParaRPr>
          </a:p>
          <a:p>
            <a:pPr marL="41910">
              <a:lnSpc>
                <a:spcPts val="1839"/>
              </a:lnSpc>
            </a:pPr>
            <a:r>
              <a:rPr sz="1800" b="1" spc="-15" dirty="0">
                <a:solidFill>
                  <a:srgbClr val="1F3863"/>
                </a:solidFill>
                <a:latin typeface="Calibri"/>
                <a:cs typeface="Calibri"/>
              </a:rPr>
              <a:t>Km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intervenidos</a:t>
            </a:r>
            <a:r>
              <a:rPr sz="1800" b="1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en</a:t>
            </a:r>
            <a:r>
              <a:rPr sz="18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obras</a:t>
            </a:r>
            <a:r>
              <a:rPr sz="18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endParaRPr sz="18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</a:pP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acceso</a:t>
            </a:r>
            <a:r>
              <a:rPr sz="1800" b="1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barrios</a:t>
            </a:r>
            <a:endParaRPr sz="1800" dirty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95"/>
              </a:spcBef>
            </a:pPr>
            <a:endParaRPr sz="800" dirty="0">
              <a:latin typeface="Calibri"/>
              <a:cs typeface="Calibri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/>
        </p:nvGraphicFramePr>
        <p:xfrm>
          <a:off x="4876799" y="1600196"/>
          <a:ext cx="6489700" cy="4671975"/>
        </p:xfrm>
        <a:graphic>
          <a:graphicData uri="http://schemas.openxmlformats.org/drawingml/2006/table">
            <a:tbl>
              <a:tblPr firstRow="1" bandRow="1"/>
              <a:tblGrid>
                <a:gridCol w="1849854">
                  <a:extLst>
                    <a:ext uri="{9D8B030D-6E8A-4147-A177-3AD203B41FA5}">
                      <a16:colId xmlns:a16="http://schemas.microsoft.com/office/drawing/2014/main" val="496440196"/>
                    </a:ext>
                  </a:extLst>
                </a:gridCol>
                <a:gridCol w="1131818">
                  <a:extLst>
                    <a:ext uri="{9D8B030D-6E8A-4147-A177-3AD203B41FA5}">
                      <a16:colId xmlns:a16="http://schemas.microsoft.com/office/drawing/2014/main" val="1548947782"/>
                    </a:ext>
                  </a:extLst>
                </a:gridCol>
                <a:gridCol w="1122691">
                  <a:extLst>
                    <a:ext uri="{9D8B030D-6E8A-4147-A177-3AD203B41FA5}">
                      <a16:colId xmlns:a16="http://schemas.microsoft.com/office/drawing/2014/main" val="2854002546"/>
                    </a:ext>
                  </a:extLst>
                </a:gridCol>
                <a:gridCol w="1119648">
                  <a:extLst>
                    <a:ext uri="{9D8B030D-6E8A-4147-A177-3AD203B41FA5}">
                      <a16:colId xmlns:a16="http://schemas.microsoft.com/office/drawing/2014/main" val="2202528946"/>
                    </a:ext>
                  </a:extLst>
                </a:gridCol>
                <a:gridCol w="1265689">
                  <a:extLst>
                    <a:ext uri="{9D8B030D-6E8A-4147-A177-3AD203B41FA5}">
                      <a16:colId xmlns:a16="http://schemas.microsoft.com/office/drawing/2014/main" val="2028135245"/>
                    </a:ext>
                  </a:extLst>
                </a:gridCol>
              </a:tblGrid>
              <a:tr h="50703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 del Sector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Obras  PPs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Proyectos  Sociales  PPs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Infraestructura  Comunitaria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Km  intervenidos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111797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 Calderón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637656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Eugenio Espejo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3,62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238599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 Quitumbe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552289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 Manuela Sáenz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297096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 Tumbaco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806823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 Eloy Alfaro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345683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Los Chillos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070915"/>
                  </a:ext>
                </a:extLst>
              </a:tr>
              <a:tr h="4828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 La Delicia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719310"/>
                  </a:ext>
                </a:extLst>
              </a:tr>
              <a:tr h="30180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15,50</a:t>
                      </a:r>
                    </a:p>
                  </a:txBody>
                  <a:tcPr marL="8339" marR="8339" marT="8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142910"/>
                  </a:ext>
                </a:extLst>
              </a:tr>
            </a:tbl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5AE19F5-6A4E-824F-BC8B-2C121615EA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68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9097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6996" y="2193035"/>
            <a:ext cx="6265163" cy="2471928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9575E0-44F7-CB49-8A07-4019BD7BE5F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69</a:t>
            </a:fld>
            <a:endParaRPr lang="es-EC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145628" y="5388469"/>
            <a:ext cx="15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chemeClr val="tx2"/>
                </a:solidFill>
              </a:rPr>
              <a:t>Fuente: </a:t>
            </a:r>
            <a:r>
              <a:rPr lang="es-EC" sz="1200" dirty="0" err="1">
                <a:solidFill>
                  <a:schemeClr val="tx2"/>
                </a:solidFill>
              </a:rPr>
              <a:t>Sipari</a:t>
            </a:r>
            <a:endParaRPr lang="es-EC" sz="1200" dirty="0">
              <a:solidFill>
                <a:schemeClr val="tx2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356841"/>
              </p:ext>
            </p:extLst>
          </p:nvPr>
        </p:nvGraphicFramePr>
        <p:xfrm>
          <a:off x="1143000" y="1094247"/>
          <a:ext cx="9329533" cy="4043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ceso alternativo 6"/>
          <p:cNvSpPr/>
          <p:nvPr/>
        </p:nvSpPr>
        <p:spPr>
          <a:xfrm>
            <a:off x="172276" y="843336"/>
            <a:ext cx="9329533" cy="501823"/>
          </a:xfrm>
          <a:prstGeom prst="flowChartAlternateProcess">
            <a:avLst/>
          </a:prstGeom>
          <a:solidFill>
            <a:srgbClr val="2C2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INGRESOS CONSOLIDADO DEL GADDMQ - PPMLQ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E39B919-7F3E-9440-B453-656211B1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AD1B-CB85-47FC-BD1E-AA4BC88CEA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6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10076" y="1698185"/>
            <a:ext cx="10971848" cy="3461630"/>
          </a:xfrm>
        </p:spPr>
        <p:txBody>
          <a:bodyPr>
            <a:noAutofit/>
          </a:bodyPr>
          <a:lstStyle/>
          <a:p>
            <a:pPr algn="ctr"/>
            <a: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</a:t>
            </a:r>
            <a:b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CORRESPONDIENTES AL AÑO FISCAL 2022</a:t>
            </a:r>
            <a:b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1" lang="es-ES_tradnl" altLang="ja-JP" sz="4800" kern="12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altLang="ja-JP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Totales</a:t>
            </a:r>
            <a:endParaRPr kumimoji="1" lang="ja-JP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AC907D-8E51-6696-F611-DED38D845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71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62BF7DC5-5B89-4E8D-9E98-EF0203A855E2}"/>
              </a:ext>
            </a:extLst>
          </p:cNvPr>
          <p:cNvSpPr/>
          <p:nvPr/>
        </p:nvSpPr>
        <p:spPr>
          <a:xfrm>
            <a:off x="2514600" y="6408222"/>
            <a:ext cx="6583622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</a:t>
            </a:r>
            <a:r>
              <a:rPr lang="es-ES" sz="93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Sistema Mi Ciudad. Fecha de corte al 31 de diciembre de 2022.</a:t>
            </a:r>
            <a:endParaRPr lang="es-EC" sz="933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8" name="Título 4">
            <a:extLst>
              <a:ext uri="{FF2B5EF4-FFF2-40B4-BE49-F238E27FC236}">
                <a16:creationId xmlns:a16="http://schemas.microsoft.com/office/drawing/2014/main" id="{880BE28A-178F-4350-B7D9-3FB2530E84B8}"/>
              </a:ext>
            </a:extLst>
          </p:cNvPr>
          <p:cNvSpPr txBox="1">
            <a:spLocks/>
          </p:cNvSpPr>
          <p:nvPr/>
        </p:nvSpPr>
        <p:spPr>
          <a:xfrm>
            <a:off x="529" y="577248"/>
            <a:ext cx="11798300" cy="848577"/>
          </a:xfrm>
          <a:prstGeom prst="rect">
            <a:avLst/>
          </a:prstGeom>
        </p:spPr>
        <p:txBody>
          <a:bodyPr vert="horz" wrap="square" lIns="108850" tIns="54425" rIns="108850" bIns="54425" rtlCol="0" anchor="ctr">
            <a:sp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C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de Ejecución Presupuestaria de Gastos, </a:t>
            </a:r>
            <a:r>
              <a:rPr lang="es-E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31 de diciembre de 2022</a:t>
            </a:r>
          </a:p>
          <a:p>
            <a:pPr algn="ctr"/>
            <a:r>
              <a:rPr lang="es-E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(Resultados Totales del MDMQ)</a:t>
            </a:r>
            <a:endParaRPr lang="es-EC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FE16707-8C4A-4C1A-8E4C-27FDFCC4B5D5}"/>
              </a:ext>
            </a:extLst>
          </p:cNvPr>
          <p:cNvCxnSpPr>
            <a:cxnSpLocks/>
          </p:cNvCxnSpPr>
          <p:nvPr/>
        </p:nvCxnSpPr>
        <p:spPr>
          <a:xfrm>
            <a:off x="924613" y="2741586"/>
            <a:ext cx="2249902" cy="9943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EC79E3E6-02FC-4926-9AB0-685E2E95954C}"/>
              </a:ext>
            </a:extLst>
          </p:cNvPr>
          <p:cNvSpPr/>
          <p:nvPr/>
        </p:nvSpPr>
        <p:spPr>
          <a:xfrm>
            <a:off x="3886200" y="6539941"/>
            <a:ext cx="8007333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67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Notas: </a:t>
            </a:r>
            <a:r>
              <a:rPr lang="es-EC" sz="10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recursos totales corresponden a la suma de Asignación municipal + Recursos propios + Fondo ambiental. </a:t>
            </a:r>
            <a:endParaRPr lang="es-ES" sz="1067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FE16707-8C4A-4C1A-8E4C-27FDFCC4B5D5}"/>
              </a:ext>
            </a:extLst>
          </p:cNvPr>
          <p:cNvCxnSpPr>
            <a:cxnSpLocks/>
          </p:cNvCxnSpPr>
          <p:nvPr/>
        </p:nvCxnSpPr>
        <p:spPr>
          <a:xfrm>
            <a:off x="924612" y="2420980"/>
            <a:ext cx="2249902" cy="9943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93B61E6-8CB7-4687-BFE1-A855DDF93733}"/>
              </a:ext>
            </a:extLst>
          </p:cNvPr>
          <p:cNvSpPr txBox="1"/>
          <p:nvPr/>
        </p:nvSpPr>
        <p:spPr>
          <a:xfrm>
            <a:off x="748772" y="2467244"/>
            <a:ext cx="252690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Codificado inicial:  </a:t>
            </a:r>
          </a:p>
          <a:p>
            <a:pPr algn="ctr"/>
            <a:r>
              <a:rPr lang="es-EC" sz="18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 $</a:t>
            </a:r>
          </a:p>
          <a:p>
            <a:pPr algn="ctr"/>
            <a:r>
              <a:rPr lang="es-EC" sz="18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1.388.489.990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234276"/>
              </p:ext>
            </p:extLst>
          </p:nvPr>
        </p:nvGraphicFramePr>
        <p:xfrm>
          <a:off x="687773" y="1397720"/>
          <a:ext cx="10747217" cy="446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1">
            <a:extLst>
              <a:ext uri="{FF2B5EF4-FFF2-40B4-BE49-F238E27FC236}">
                <a16:creationId xmlns:a16="http://schemas.microsoft.com/office/drawing/2014/main" id="{793B61E6-8CB7-4687-BFE1-A855DDF93733}"/>
              </a:ext>
            </a:extLst>
          </p:cNvPr>
          <p:cNvSpPr txBox="1"/>
          <p:nvPr/>
        </p:nvSpPr>
        <p:spPr>
          <a:xfrm>
            <a:off x="970398" y="2331621"/>
            <a:ext cx="252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Codificado inicial:  </a:t>
            </a:r>
          </a:p>
          <a:p>
            <a:pPr algn="ctr"/>
            <a:r>
              <a:rPr lang="es-EC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 $1.388.489.990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DFE16707-8C4A-4C1A-8E4C-27FDFCC4B5D5}"/>
              </a:ext>
            </a:extLst>
          </p:cNvPr>
          <p:cNvCxnSpPr>
            <a:cxnSpLocks/>
          </p:cNvCxnSpPr>
          <p:nvPr/>
        </p:nvCxnSpPr>
        <p:spPr>
          <a:xfrm>
            <a:off x="1025509" y="2174082"/>
            <a:ext cx="2249903" cy="9920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8D2B0DD0-E003-967F-55F5-5FE0A329A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9" y="5943600"/>
            <a:ext cx="2590800" cy="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43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9044</Words>
  <Application>Microsoft Office PowerPoint</Application>
  <PresentationFormat>Panorámica</PresentationFormat>
  <Paragraphs>1691</Paragraphs>
  <Slides>69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9" baseType="lpstr">
      <vt:lpstr>ＭＳ Ｐゴシック</vt:lpstr>
      <vt:lpstr>游ゴシック</vt:lpstr>
      <vt:lpstr>Arial</vt:lpstr>
      <vt:lpstr>ArialMT</vt:lpstr>
      <vt:lpstr>Calibri</vt:lpstr>
      <vt:lpstr>Calibri Light</vt:lpstr>
      <vt:lpstr>Spica Neue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EJECUCIÓN PRESUPUESTARIA DE GASTOS CORRESPONDIENTES AL AÑO FISCAL 2022  Recursos Totales</vt:lpstr>
      <vt:lpstr>Presentación de PowerPoint</vt:lpstr>
      <vt:lpstr>EJECUCIÓN PRESUPUESTARIA DE GASTOS Y  CUMPLIMIENTO DE METAS POA, CORRESPONDIENTE AL AÑO FISCAL 2022  Recursos Totales por Sectores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EJECUCIÓN PRESUPUESTARIA  SECTOR COORDINACIÓN TERRITORIAL Año 2022</vt:lpstr>
      <vt:lpstr>Ejecución Presupuestaria Total (Corriente + Inversión)</vt:lpstr>
      <vt:lpstr>EJECUCIÓN PRESUESTARIA PRESUPUESTOS  PARTICIPATIVOS E INFRAESTRUCTURA COMUNITARIA Año 2022</vt:lpstr>
      <vt:lpstr>Presupuestos Participativos + Infraestructura Comunitaria</vt:lpstr>
      <vt:lpstr>Presupuestos Participativos </vt:lpstr>
      <vt:lpstr>Infraestructura Comunitaria </vt:lpstr>
      <vt:lpstr>Presupuestos Participativos + IC 2022</vt:lpstr>
      <vt:lpstr>Presentación de PowerPoint</vt:lpstr>
      <vt:lpstr>ADMINISTRACIÓN ZONAL CALDERÓN</vt:lpstr>
      <vt:lpstr>ADMINISTRACIÓN ZONAL MANUELA SÁENZ</vt:lpstr>
      <vt:lpstr>ADMINISTRACIÓN ZONAL LA DELICIA</vt:lpstr>
      <vt:lpstr>ADMINISTRACIÓN ZONAL TUMBACO</vt:lpstr>
      <vt:lpstr>ADMINISTRACIÓN ZONAL QUITUMBE</vt:lpstr>
      <vt:lpstr>ADMINISTRACIÓN ZONAL LOS CHILLOS</vt:lpstr>
      <vt:lpstr>ADMINISTRACIÓN ZONAL ELOY ALFARO</vt:lpstr>
      <vt:lpstr>ADMINISTRACIÓN ZONAL EUGENIO ESPEJO</vt:lpstr>
      <vt:lpstr>PRIORIDADES DE INVERSIÓN 2023  Recursos Municipales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PRIORIDADES DE INVERSIÓN 2023  Sector Coordinación Territorial </vt:lpstr>
      <vt:lpstr>Criterios para la Asignación de Presupuestos Participativos</vt:lpstr>
      <vt:lpstr>Asignación Presupuestaria en Presupuestos Participativos por Administración Zonal al año 2023 </vt:lpstr>
      <vt:lpstr>Priorización Presupuestos Participativos + IC 2023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DETALLE DEL PRESUPUESTO Y PROPUESTA DE REDUCCIÓN</dc:title>
  <dc:creator>Maria Fernanda Garces</dc:creator>
  <cp:lastModifiedBy>Maria Gabriela Cardenas Bravo</cp:lastModifiedBy>
  <cp:revision>48</cp:revision>
  <dcterms:created xsi:type="dcterms:W3CDTF">2022-01-27T16:07:17Z</dcterms:created>
  <dcterms:modified xsi:type="dcterms:W3CDTF">2023-03-09T16:00:36Z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2022-01-27T00:00:00Z</vt:filetime>
  </property>
</Properties>
</file>