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3"/>
  </p:notesMasterIdLst>
  <p:sldIdLst>
    <p:sldId id="554" r:id="rId2"/>
    <p:sldId id="543" r:id="rId3"/>
    <p:sldId id="544" r:id="rId4"/>
    <p:sldId id="515" r:id="rId5"/>
    <p:sldId id="546" r:id="rId6"/>
    <p:sldId id="547" r:id="rId7"/>
    <p:sldId id="555" r:id="rId8"/>
    <p:sldId id="556" r:id="rId9"/>
    <p:sldId id="563" r:id="rId10"/>
    <p:sldId id="570" r:id="rId11"/>
    <p:sldId id="560" r:id="rId12"/>
  </p:sldIdLst>
  <p:sldSz cx="18286413" cy="10287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31D25"/>
    <a:srgbClr val="293279"/>
    <a:srgbClr val="0060A8"/>
    <a:srgbClr val="6EA92D"/>
    <a:srgbClr val="97D694"/>
    <a:srgbClr val="FFFF8F"/>
    <a:srgbClr val="E62E34"/>
    <a:srgbClr val="4DFD62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4" autoAdjust="0"/>
    <p:restoredTop sz="83721" autoAdjust="0"/>
  </p:normalViewPr>
  <p:slideViewPr>
    <p:cSldViewPr snapToGrid="0">
      <p:cViewPr varScale="1">
        <p:scale>
          <a:sx n="76" d="100"/>
          <a:sy n="76" d="100"/>
        </p:scale>
        <p:origin x="162" y="126"/>
      </p:cViewPr>
      <p:guideLst>
        <p:guide orient="horz" pos="3238"/>
        <p:guide pos="575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8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ptipan\Documents\2022\REFORMA%20POA%202022\CEDULA%20REFORMA%202022%20GASTOS%2031%20JULIO%202022%20FIN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tipan\Documents\2022\REFORMA%20POA%202022\CEDULA%20REFORMA%202022%20GASTOS%2031%20JULIO%202022%20FINAL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752701055632452E-2"/>
          <c:y val="3.7700728394030658E-2"/>
          <c:w val="0.96724729894436745"/>
          <c:h val="0.9622992716059694"/>
        </c:manualLayout>
      </c:layout>
      <c:pie3DChart>
        <c:varyColors val="1"/>
        <c:ser>
          <c:idx val="0"/>
          <c:order val="0"/>
          <c:spPr>
            <a:solidFill>
              <a:srgbClr val="FFFFFF">
                <a:lumMod val="95000"/>
              </a:srgbClr>
            </a:solidFill>
          </c:spPr>
          <c:dPt>
            <c:idx val="0"/>
            <c:bubble3D val="0"/>
            <c:spPr>
              <a:solidFill>
                <a:srgbClr val="29327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820-4A82-A450-25564CBD81B7}"/>
              </c:ext>
            </c:extLst>
          </c:dPt>
          <c:dPt>
            <c:idx val="1"/>
            <c:bubble3D val="0"/>
            <c:explosion val="15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820-4A82-A450-25564CBD81B7}"/>
              </c:ext>
            </c:extLst>
          </c:dPt>
          <c:dLbls>
            <c:dLbl>
              <c:idx val="0"/>
              <c:layout>
                <c:manualLayout>
                  <c:x val="-0.19293504382974913"/>
                  <c:y val="-9.12112208669763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$</a:t>
                    </a:r>
                    <a:fld id="{DC84E4F5-A870-4579-8A00-307246F902AB}" type="VALUE">
                      <a:rPr lang="en-US" b="1" smtClean="0">
                        <a:solidFill>
                          <a:schemeClr val="bg1"/>
                        </a:solidFill>
                      </a:rPr>
                      <a:pPr>
                        <a:defRPr sz="2400" b="1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n-US" b="1" baseline="0" dirty="0">
                      <a:solidFill>
                        <a:schemeClr val="bg1"/>
                      </a:solidFill>
                    </a:endParaRPr>
                  </a:p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endParaRPr lang="es-EC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079068106052153"/>
                      <c:h val="0.272908511719217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820-4A82-A450-25564CBD81B7}"/>
                </c:ext>
              </c:extLst>
            </c:dLbl>
            <c:dLbl>
              <c:idx val="1"/>
              <c:layout>
                <c:manualLayout>
                  <c:x val="7.5906032874033372E-2"/>
                  <c:y val="0.142984776242786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$</a:t>
                    </a:r>
                    <a:fld id="{39EF5B30-B514-459C-BC95-8634A70C6E62}" type="VALUE">
                      <a:rPr lang="en-US" b="1" smtClean="0">
                        <a:solidFill>
                          <a:schemeClr val="bg1"/>
                        </a:solidFill>
                      </a:rPr>
                      <a:pPr>
                        <a:defRPr sz="2400" b="1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13098865387109"/>
                      <c:h val="0.272908511719217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820-4A82-A450-25564CBD8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Hoja2!$D$8:$E$8</c:f>
              <c:strCache>
                <c:ptCount val="2"/>
                <c:pt idx="0">
                  <c:v>INVERSIÓN</c:v>
                </c:pt>
                <c:pt idx="1">
                  <c:v>CORRIENTE</c:v>
                </c:pt>
              </c:strCache>
            </c:strRef>
          </c:cat>
          <c:val>
            <c:numRef>
              <c:f>Hoja2!$D$25:$E$25</c:f>
              <c:numCache>
                <c:formatCode>_(* #,##0_);_(* \(#,##0\);_(* "-"??_);_(@_)</c:formatCode>
                <c:ptCount val="2"/>
                <c:pt idx="0">
                  <c:v>645191109.04999995</c:v>
                </c:pt>
                <c:pt idx="1">
                  <c:v>316671787.96714288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20-4A82-A450-25564CBD81B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24035412506991"/>
          <c:y val="0.16250007634140934"/>
          <c:w val="0.82862325449995289"/>
          <c:h val="0.7164368006630750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29327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45-4720-847A-F743C6357A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145-4720-847A-F743C6357A0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145-4720-847A-F743C6357A00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145-4720-847A-F743C6357A00}"/>
              </c:ext>
            </c:extLst>
          </c:dPt>
          <c:dLbls>
            <c:dLbl>
              <c:idx val="0"/>
              <c:layout>
                <c:manualLayout>
                  <c:x val="-0.30750031164086095"/>
                  <c:y val="-0.306214808675231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$</a:t>
                    </a:r>
                    <a:fld id="{4B95C03E-5708-4F9F-92BB-A9664FB11BD7}" type="VALUE">
                      <a:rPr lang="en-US" sz="2400" b="1" smtClean="0">
                        <a:solidFill>
                          <a:schemeClr val="bg1"/>
                        </a:solidFill>
                      </a:rPr>
                      <a:pPr algn="ctr"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2400" b="1" baseline="0" dirty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 sz="24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2400" b="1" baseline="0" dirty="0">
                        <a:solidFill>
                          <a:schemeClr val="bg1"/>
                        </a:solidFill>
                      </a:rPr>
                      <a:t> </a:t>
                    </a:r>
                    <a:fld id="{B7BD3C48-A9F7-4EAF-9006-D6395D2FB20E}" type="PERCENTAGE">
                      <a:rPr lang="en-US" sz="2400" b="1" baseline="0">
                        <a:solidFill>
                          <a:schemeClr val="bg1"/>
                        </a:solidFill>
                      </a:rPr>
                      <a:pPr algn="ctr"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2400" b="1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3115930566253"/>
                      <c:h val="0.148421052631578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45-4720-847A-F743C6357A00}"/>
                </c:ext>
              </c:extLst>
            </c:dLbl>
            <c:dLbl>
              <c:idx val="1"/>
              <c:layout>
                <c:manualLayout>
                  <c:x val="-9.4462734674059828E-2"/>
                  <c:y val="2.8198288268793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>
                        <a:solidFill>
                          <a:sysClr val="windowText" lastClr="000000"/>
                        </a:solidFill>
                      </a:rPr>
                      <a:t>$</a:t>
                    </a:r>
                    <a:fld id="{0A3591ED-F549-4E59-BFBA-14DEE8841177}" type="VALUE">
                      <a:rPr lang="en-US" sz="2400" b="1" smtClean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  <a:p>
                    <a:pPr>
                      <a:defRPr sz="24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2400" b="1" baseline="0" dirty="0">
                        <a:solidFill>
                          <a:sysClr val="windowText" lastClr="000000"/>
                        </a:solidFill>
                      </a:rPr>
                      <a:t> </a:t>
                    </a:r>
                    <a:fld id="{14FD0EC6-D7FC-41D6-8F26-C354B506EB48}" type="PERCENTAGE">
                      <a:rPr lang="en-US" sz="2400" b="1" baseline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45-4720-847A-F743C6357A00}"/>
                </c:ext>
              </c:extLst>
            </c:dLbl>
            <c:dLbl>
              <c:idx val="2"/>
              <c:layout>
                <c:manualLayout>
                  <c:x val="-6.8911390838390901E-2"/>
                  <c:y val="-7.6722208549544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>
                        <a:solidFill>
                          <a:sysClr val="windowText" lastClr="000000"/>
                        </a:solidFill>
                      </a:rPr>
                      <a:t>$</a:t>
                    </a:r>
                    <a:fld id="{EA36A4BD-65C7-4391-9EB6-F7D0C24F7150}" type="VALUE">
                      <a:rPr lang="en-US" sz="2400" b="1" smtClean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  <a:p>
                    <a:pPr>
                      <a:defRPr sz="24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2400" b="1" baseline="0" dirty="0">
                        <a:solidFill>
                          <a:sysClr val="windowText" lastClr="000000"/>
                        </a:solidFill>
                      </a:rPr>
                      <a:t> </a:t>
                    </a:r>
                    <a:fld id="{D44ECC84-DC51-47E6-A3BB-40C7190C3DC2}" type="PERCENTAGE">
                      <a:rPr lang="en-US" sz="2400" b="1" baseline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45-4720-847A-F743C6357A00}"/>
                </c:ext>
              </c:extLst>
            </c:dLbl>
            <c:dLbl>
              <c:idx val="3"/>
              <c:layout>
                <c:manualLayout>
                  <c:x val="4.0464218691163928E-2"/>
                  <c:y val="-4.36683341720940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>
                        <a:solidFill>
                          <a:sysClr val="windowText" lastClr="000000"/>
                        </a:solidFill>
                      </a:rPr>
                      <a:t>$</a:t>
                    </a:r>
                    <a:fld id="{83122A0D-9A5A-4AFD-94D6-F20C758A9088}" type="VALUE">
                      <a:rPr lang="en-US" sz="2400" b="1" smtClean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  <a:p>
                    <a:pPr>
                      <a:defRPr sz="24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2400" b="1" baseline="0" dirty="0">
                        <a:solidFill>
                          <a:sysClr val="windowText" lastClr="000000"/>
                        </a:solidFill>
                      </a:rPr>
                      <a:t> </a:t>
                    </a:r>
                    <a:fld id="{C22166B7-3C45-4BC0-84F8-7B361BBB45BB}" type="PERCENTAGE">
                      <a:rPr lang="en-US" sz="2400" b="1" baseline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52372074180397"/>
                      <c:h val="0.155639418313123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45-4720-847A-F743C6357A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Hoja2!$C$71:$C$74</c:f>
              <c:strCache>
                <c:ptCount val="4"/>
                <c:pt idx="0">
                  <c:v>COMUNALES</c:v>
                </c:pt>
                <c:pt idx="1">
                  <c:v>ECONÓMICOS</c:v>
                </c:pt>
                <c:pt idx="2">
                  <c:v>GENERALES</c:v>
                </c:pt>
                <c:pt idx="3">
                  <c:v>SOCIALES</c:v>
                </c:pt>
              </c:strCache>
            </c:strRef>
          </c:cat>
          <c:val>
            <c:numRef>
              <c:f>Hoja2!$D$71:$D$74</c:f>
              <c:numCache>
                <c:formatCode>_(* #,##0_);_(* \(#,##0\);_(* "-"??_);_(@_)</c:formatCode>
                <c:ptCount val="4"/>
                <c:pt idx="0">
                  <c:v>507844588.44999993</c:v>
                </c:pt>
                <c:pt idx="1">
                  <c:v>23029553.219999999</c:v>
                </c:pt>
                <c:pt idx="2">
                  <c:v>53561449.369999997</c:v>
                </c:pt>
                <c:pt idx="3">
                  <c:v>60755518.009999998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45-4720-847A-F743C6357A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dirty="0">
                <a:solidFill>
                  <a:srgbClr val="293279"/>
                </a:solidFill>
              </a:rPr>
              <a:t>DISTRIBUCIÓN PORCENTUAL</a:t>
            </a:r>
          </a:p>
        </c:rich>
      </c:tx>
      <c:layout>
        <c:manualLayout>
          <c:xMode val="edge"/>
          <c:yMode val="edge"/>
          <c:x val="5.1641530027180339E-2"/>
          <c:y val="8.47155192827864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506849917499431E-2"/>
          <c:y val="0.18714579583562041"/>
          <c:w val="0.98549310961101377"/>
          <c:h val="0.5565816553032935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29327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5037-41CD-83E8-4ED2D1D65D05}"/>
              </c:ext>
            </c:extLst>
          </c:dPt>
          <c:dPt>
            <c:idx val="1"/>
            <c:bubble3D val="0"/>
            <c:spPr>
              <a:solidFill>
                <a:srgbClr val="C31D2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5037-41CD-83E8-4ED2D1D65D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5037-41CD-83E8-4ED2D1D65D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5037-41CD-83E8-4ED2D1D65D0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32BC5EA-AEE7-49F8-B092-463B1003B51A}" type="PERCENTAGE">
                      <a:rPr lang="en-US"/>
                      <a:pPr/>
                      <a:t>[PORCENTAJE]</a:t>
                    </a:fld>
                    <a:endParaRPr lang="es-EC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037-41CD-83E8-4ED2D1D65D05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0A1D05-0082-4C6B-BD62-DFB9B2B908BE}" type="PERCENTAGE">
                      <a:rPr lang="en-US"/>
                      <a:pPr>
                        <a:defRPr/>
                      </a:pPr>
                      <a:t>[PORCENTAJE]</a:t>
                    </a:fld>
                    <a:endParaRPr lang="es-EC"/>
                  </a:p>
                </c:rich>
              </c:tx>
              <c:spPr>
                <a:solidFill>
                  <a:schemeClr val="lt1">
                    <a:alpha val="75000"/>
                  </a:schemeClr>
                </a:solidFill>
                <a:ln w="9525"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037-41CD-83E8-4ED2D1D65D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3FAD98-0486-42B6-828A-8F3CA7D6B497}" type="PERCENTAGE">
                      <a:rPr lang="en-US"/>
                      <a:pPr/>
                      <a:t>[PORCENTAJE]</a:t>
                    </a:fld>
                    <a:endParaRPr lang="es-EC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5037-41CD-83E8-4ED2D1D65D0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3B8D220-3879-4637-8972-529775B008B6}" type="PERCENTAGE">
                      <a:rPr lang="en-US"/>
                      <a:pPr/>
                      <a:t>[PORCENTAJE]</a:t>
                    </a:fld>
                    <a:endParaRPr lang="es-EC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5037-41CD-83E8-4ED2D1D65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Hoja1!$A$27:$A$30</c:f>
              <c:strCache>
                <c:ptCount val="4"/>
                <c:pt idx="0">
                  <c:v>PRESUPUESTOS PARTICIPATIVOS</c:v>
                </c:pt>
                <c:pt idx="1">
                  <c:v>INFRAESTRUCTURA COMUNITARIA</c:v>
                </c:pt>
                <c:pt idx="2">
                  <c:v>PROYECTOS SOCIALES SGCTYPC</c:v>
                </c:pt>
                <c:pt idx="3">
                  <c:v>OTROS SECTORES </c:v>
                </c:pt>
              </c:strCache>
            </c:strRef>
          </c:cat>
          <c:val>
            <c:numRef>
              <c:f>Hoja1!$B$27:$B$30</c:f>
              <c:numCache>
                <c:formatCode>_(* #,##0.00_);_(* \(#,##0.00\);_(* "-"??_);_(@_)</c:formatCode>
                <c:ptCount val="4"/>
                <c:pt idx="0">
                  <c:v>22267847.245000001</c:v>
                </c:pt>
                <c:pt idx="1">
                  <c:v>7143363.0999999996</c:v>
                </c:pt>
                <c:pt idx="2" formatCode="#,##0.00">
                  <c:v>900000</c:v>
                </c:pt>
                <c:pt idx="3" formatCode="#,##0.00">
                  <c:v>1500000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Hoja1!$B$28</c15:f>
                <c15:dlblRangeCache>
                  <c:ptCount val="1"/>
                  <c:pt idx="0">
                    <c:v> 7.143.363,10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5037-41CD-83E8-4ED2D1D65D0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0.8169</cdr:x>
      <cdr:y>0.18634</cdr:y>
    </cdr:from>
    <cdr:to>
      <cdr:x>0.95316</cdr:x>
      <cdr:y>0.29197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5931542" y="1140120"/>
          <a:ext cx="989373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s-E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60A8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67%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39" cy="464820"/>
          </a:xfrm>
          <a:prstGeom prst="rect">
            <a:avLst/>
          </a:prstGeom>
        </p:spPr>
        <p:txBody>
          <a:bodyPr vert="horz" lIns="93446" tIns="46721" rIns="93446" bIns="46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39" cy="464820"/>
          </a:xfrm>
          <a:prstGeom prst="rect">
            <a:avLst/>
          </a:prstGeom>
        </p:spPr>
        <p:txBody>
          <a:bodyPr vert="horz" lIns="93446" tIns="46721" rIns="93446" bIns="46721" rtlCol="0"/>
          <a:lstStyle>
            <a:lvl1pPr algn="r">
              <a:defRPr sz="1200"/>
            </a:lvl1pPr>
          </a:lstStyle>
          <a:p>
            <a:fld id="{C440410B-B5DF-44D5-B438-62561615F79B}" type="datetimeFigureOut">
              <a:rPr kumimoji="1" lang="ja-JP" altLang="en-US" smtClean="0"/>
              <a:t>2022/11/14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46" tIns="46721" rIns="93446" bIns="46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446" tIns="46721" rIns="93446" bIns="46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8829969"/>
            <a:ext cx="3037839" cy="464820"/>
          </a:xfrm>
          <a:prstGeom prst="rect">
            <a:avLst/>
          </a:prstGeom>
        </p:spPr>
        <p:txBody>
          <a:bodyPr vert="horz" lIns="93446" tIns="46721" rIns="93446" bIns="46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39" cy="464820"/>
          </a:xfrm>
          <a:prstGeom prst="rect">
            <a:avLst/>
          </a:prstGeom>
        </p:spPr>
        <p:txBody>
          <a:bodyPr vert="horz" lIns="93446" tIns="46721" rIns="93446" bIns="46721" rtlCol="0" anchor="b"/>
          <a:lstStyle>
            <a:lvl1pPr algn="r">
              <a:defRPr sz="1200"/>
            </a:lvl1pPr>
          </a:lstStyle>
          <a:p>
            <a:fld id="{BA0F6D12-D0E5-42E3-AE9E-4CBB24513023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1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s-EC" sz="2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Art. 241</a:t>
            </a:r>
            <a:r>
              <a:rPr kumimoji="1" lang="es-EC" sz="2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.- Participación ciudadana en la aprobación del anteproyecto de presupuesto.- El anteproyecto de presupuesto será conocido por la asamblea local o el organismo que en cada gobierno autónomo descentralizado se establezca como máxima instancia de participación, antes de su presentación al órgano legislativo correspondiente, y emitirá mediante resolución su conformidad con las prioridades de inversión definidas en dicho instrumento. La resolución de dicho organismo se adjuntará a la documentación que se remitirá conjuntamente con el anteproyecto de presupuesto al órgano legislativo local.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0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092" y="3580116"/>
            <a:ext cx="13486230" cy="24688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57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440" y="6528816"/>
            <a:ext cx="10201533" cy="185984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ángulo 13">
            <a:extLst>
              <a:ext uri="{FF2B5EF4-FFF2-40B4-BE49-F238E27FC236}">
                <a16:creationId xmlns:a16="http://schemas.microsoft.com/office/drawing/2014/main" id="{6D32BD58-8CDF-C494-702B-58B9103ADB45}"/>
              </a:ext>
            </a:extLst>
          </p:cNvPr>
          <p:cNvSpPr/>
          <p:nvPr userDrawn="1"/>
        </p:nvSpPr>
        <p:spPr>
          <a:xfrm>
            <a:off x="-1" y="418229"/>
            <a:ext cx="9490233" cy="59664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8" name="Rectángulo 16">
            <a:extLst>
              <a:ext uri="{FF2B5EF4-FFF2-40B4-BE49-F238E27FC236}">
                <a16:creationId xmlns:a16="http://schemas.microsoft.com/office/drawing/2014/main" id="{0A2BED0E-D264-43E8-E9AC-1060D10EC18C}"/>
              </a:ext>
            </a:extLst>
          </p:cNvPr>
          <p:cNvSpPr/>
          <p:nvPr userDrawn="1"/>
        </p:nvSpPr>
        <p:spPr>
          <a:xfrm>
            <a:off x="8880705" y="418229"/>
            <a:ext cx="1122258" cy="59664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40474A3-83A8-9455-34E3-4783CD1366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14780" y="266214"/>
            <a:ext cx="4798418" cy="1084914"/>
          </a:xfrm>
          <a:prstGeom prst="rect">
            <a:avLst/>
          </a:prstGeom>
        </p:spPr>
      </p:pic>
      <p:cxnSp>
        <p:nvCxnSpPr>
          <p:cNvPr id="10" name="Conector angular 9">
            <a:extLst>
              <a:ext uri="{FF2B5EF4-FFF2-40B4-BE49-F238E27FC236}">
                <a16:creationId xmlns:a16="http://schemas.microsoft.com/office/drawing/2014/main" id="{CC15CCD3-CC01-A2EB-5155-2DCF31F50409}"/>
              </a:ext>
            </a:extLst>
          </p:cNvPr>
          <p:cNvCxnSpPr/>
          <p:nvPr userDrawn="1"/>
        </p:nvCxnSpPr>
        <p:spPr>
          <a:xfrm flipV="1">
            <a:off x="13167420" y="7820402"/>
            <a:ext cx="4798418" cy="2261813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75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40312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78542" y="1405890"/>
            <a:ext cx="1947743" cy="74752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6414" y="1405890"/>
            <a:ext cx="9296927" cy="747522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28459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3FE0617-96A0-4CFF-B816-C7CA81672EE6}"/>
              </a:ext>
            </a:extLst>
          </p:cNvPr>
          <p:cNvSpPr/>
          <p:nvPr userDrawn="1"/>
        </p:nvSpPr>
        <p:spPr>
          <a:xfrm>
            <a:off x="-1" y="256018"/>
            <a:ext cx="18286413" cy="1011673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1" lang="es-EC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94004" y="256018"/>
            <a:ext cx="16236850" cy="10116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8310" y="1491917"/>
            <a:ext cx="16200313" cy="741762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r>
              <a:rPr kumimoji="1" lang="en-US" altLang="ja-JP" dirty="0"/>
              <a:t> principal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8175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F9AC9B53-0C31-5051-0B34-3D4B33ADB394}"/>
              </a:ext>
            </a:extLst>
          </p:cNvPr>
          <p:cNvSpPr/>
          <p:nvPr userDrawn="1"/>
        </p:nvSpPr>
        <p:spPr>
          <a:xfrm>
            <a:off x="-1" y="0"/>
            <a:ext cx="3477911" cy="10287000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EDB78AE-3CD4-D0D1-AC15-D1979E000AE0}"/>
              </a:ext>
            </a:extLst>
          </p:cNvPr>
          <p:cNvSpPr/>
          <p:nvPr userDrawn="1"/>
        </p:nvSpPr>
        <p:spPr>
          <a:xfrm>
            <a:off x="16176253" y="0"/>
            <a:ext cx="2110160" cy="10287000"/>
          </a:xfrm>
          <a:prstGeom prst="rect">
            <a:avLst/>
          </a:prstGeom>
          <a:solidFill>
            <a:srgbClr val="C0000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56695022-D366-B8A1-30FE-09755C904DE1}"/>
              </a:ext>
            </a:extLst>
          </p:cNvPr>
          <p:cNvSpPr/>
          <p:nvPr userDrawn="1"/>
        </p:nvSpPr>
        <p:spPr>
          <a:xfrm>
            <a:off x="697832" y="0"/>
            <a:ext cx="17349536" cy="10287000"/>
          </a:xfrm>
          <a:prstGeom prst="round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F1ED71-0B2B-4516-86B6-5FB4C46C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8" y="5597867"/>
            <a:ext cx="13692554" cy="2011530"/>
          </a:xfrm>
          <a:solidFill>
            <a:srgbClr val="293279"/>
          </a:solidFill>
          <a:effectLst>
            <a:outerShdw blurRad="215900" dist="152400" dir="2700000" algn="tl" rotWithShape="0">
              <a:prstClr val="black">
                <a:alpha val="74000"/>
              </a:prstClr>
            </a:outerShdw>
          </a:effectLst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966F3A14-C3F3-48A1-B6A7-A08D01E79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79" y="8204182"/>
            <a:ext cx="13692554" cy="1033666"/>
          </a:xfrm>
        </p:spPr>
        <p:txBody>
          <a:bodyPr anchor="t">
            <a:normAutofit/>
          </a:bodyPr>
          <a:lstStyle>
            <a:lvl1pPr algn="ctr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Autor / </a:t>
            </a:r>
            <a:r>
              <a:rPr kumimoji="1" lang="en-US" altLang="ja-JP" dirty="0" err="1"/>
              <a:t>Dirección</a:t>
            </a:r>
            <a:r>
              <a:rPr kumimoji="1" lang="en-US" altLang="ja-JP" dirty="0"/>
              <a:t> / </a:t>
            </a:r>
            <a:r>
              <a:rPr kumimoji="1" lang="en-US" altLang="ja-JP" dirty="0" err="1"/>
              <a:t>Fecha</a:t>
            </a:r>
            <a:endParaRPr kumimoji="1" lang="ja-JP" altLang="en-US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5B5DB710-20A4-6CE3-41EA-96767298A0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04631" y="2529814"/>
            <a:ext cx="9277149" cy="261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42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6FC5DCF-F779-66F3-19D4-A8F4D408CA72}"/>
              </a:ext>
            </a:extLst>
          </p:cNvPr>
          <p:cNvSpPr/>
          <p:nvPr userDrawn="1"/>
        </p:nvSpPr>
        <p:spPr>
          <a:xfrm>
            <a:off x="0" y="0"/>
            <a:ext cx="18286413" cy="2695074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C2BC79B8-5ABE-232D-8C79-DEE40B7240F3}"/>
              </a:ext>
            </a:extLst>
          </p:cNvPr>
          <p:cNvSpPr/>
          <p:nvPr userDrawn="1"/>
        </p:nvSpPr>
        <p:spPr>
          <a:xfrm>
            <a:off x="0" y="1034713"/>
            <a:ext cx="18286413" cy="4957013"/>
          </a:xfrm>
          <a:prstGeom prst="round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D06F2D-75A9-54F4-8017-6E150726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20" y="0"/>
            <a:ext cx="16457772" cy="1034713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3587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1964684" y="1958917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5" y="3113733"/>
            <a:ext cx="13938025" cy="5600679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r>
              <a:rPr kumimoji="1" lang="en-US" altLang="ja-JP" dirty="0"/>
              <a:t> principal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533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or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4320" y="561935"/>
            <a:ext cx="16457772" cy="54768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614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1" y="2119827"/>
            <a:ext cx="6833566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6" y="2826004"/>
            <a:ext cx="6147552" cy="636612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272884" y="2116730"/>
            <a:ext cx="6833566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30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958899" y="2822906"/>
            <a:ext cx="6147552" cy="6366121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9019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0" y="1831132"/>
            <a:ext cx="9664975" cy="3312368"/>
            <a:chOff x="0" y="2839244"/>
            <a:chExt cx="9664975" cy="3312368"/>
          </a:xfrm>
          <a:solidFill>
            <a:srgbClr val="293279"/>
          </a:solidFill>
        </p:grpSpPr>
        <p:sp>
          <p:nvSpPr>
            <p:cNvPr id="5" name="正方形/長方形 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6" name="直角三角形 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34" name="グループ化 33"/>
          <p:cNvGrpSpPr/>
          <p:nvPr userDrawn="1"/>
        </p:nvGrpSpPr>
        <p:grpSpPr>
          <a:xfrm rot="10800000">
            <a:off x="8621438" y="2319598"/>
            <a:ext cx="9664975" cy="3312368"/>
            <a:chOff x="0" y="2839244"/>
            <a:chExt cx="9664975" cy="3312368"/>
          </a:xfrm>
          <a:solidFill>
            <a:srgbClr val="C00000"/>
          </a:solidFill>
        </p:grpSpPr>
        <p:sp>
          <p:nvSpPr>
            <p:cNvPr id="35" name="正方形/長方形 3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36" name="直角三角形 3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37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834889" y="2120169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0065028" y="2621886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0" y="5127969"/>
            <a:ext cx="9701241" cy="119030"/>
            <a:chOff x="0" y="6111441"/>
            <a:chExt cx="9701241" cy="11903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0" name="正方形/長方形 39"/>
            <p:cNvSpPr/>
            <p:nvPr userDrawn="1"/>
          </p:nvSpPr>
          <p:spPr>
            <a:xfrm>
              <a:off x="0" y="6126973"/>
              <a:ext cx="9657281" cy="10349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" name="直角三角形 40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グループ化 41"/>
          <p:cNvGrpSpPr/>
          <p:nvPr userDrawn="1"/>
        </p:nvGrpSpPr>
        <p:grpSpPr>
          <a:xfrm rot="10800000">
            <a:off x="8581997" y="2216443"/>
            <a:ext cx="9704415" cy="119030"/>
            <a:chOff x="-3174" y="6111441"/>
            <a:chExt cx="9704415" cy="11903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3" name="正方形/長方形 42"/>
            <p:cNvSpPr/>
            <p:nvPr userDrawn="1"/>
          </p:nvSpPr>
          <p:spPr>
            <a:xfrm>
              <a:off x="-3174" y="6111441"/>
              <a:ext cx="9660456" cy="119030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直角三角形 43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4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829466" y="5365110"/>
            <a:ext cx="7412834" cy="367539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6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0054379" y="5746266"/>
            <a:ext cx="7412834" cy="3294236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3557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932912" y="1964027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618927" y="2670204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944479" y="4239204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5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630494" y="4945381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61113DA8-6156-4AB1-665F-C9EAC9AFD8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32912" y="6514381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0CA4B8E6-4432-E3CD-1DA5-10A76C5268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618927" y="7220558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2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378700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42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092" y="3580116"/>
            <a:ext cx="13486230" cy="24688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57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2440" y="6528698"/>
            <a:ext cx="10201533" cy="189762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68575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50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26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0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77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5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28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0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138143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2663" y="3957066"/>
            <a:ext cx="6407100" cy="46529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06648" y="3957066"/>
            <a:ext cx="6404815" cy="46529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736407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4948" y="3470150"/>
            <a:ext cx="6404816" cy="1056131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2850" b="0" cap="all" spc="150" baseline="0">
                <a:solidFill>
                  <a:schemeClr val="tx2"/>
                </a:solidFill>
              </a:defRPr>
            </a:lvl1pPr>
            <a:lvl2pPr marL="685754" indent="0">
              <a:buNone/>
              <a:defRPr sz="2850" b="1"/>
            </a:lvl2pPr>
            <a:lvl3pPr marL="1371509" indent="0">
              <a:buNone/>
              <a:defRPr sz="2700" b="1"/>
            </a:lvl3pPr>
            <a:lvl4pPr marL="2057263" indent="0">
              <a:buNone/>
              <a:defRPr sz="2400" b="1"/>
            </a:lvl4pPr>
            <a:lvl5pPr marL="2743017" indent="0">
              <a:buNone/>
              <a:defRPr sz="2400" b="1"/>
            </a:lvl5pPr>
            <a:lvl6pPr marL="3428771" indent="0">
              <a:buNone/>
              <a:defRPr sz="2400" b="1"/>
            </a:lvl6pPr>
            <a:lvl7pPr marL="4114526" indent="0">
              <a:buNone/>
              <a:defRPr sz="2400" b="1"/>
            </a:lvl7pPr>
            <a:lvl8pPr marL="4800280" indent="0">
              <a:buNone/>
              <a:defRPr sz="2400" b="1"/>
            </a:lvl8pPr>
            <a:lvl9pPr marL="5486034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4948" y="4714875"/>
            <a:ext cx="6404816" cy="38951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06649" y="4714875"/>
            <a:ext cx="6379672" cy="389516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506649" y="3470150"/>
            <a:ext cx="6404816" cy="1056131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2850" b="0" cap="all" spc="150" baseline="0">
                <a:solidFill>
                  <a:schemeClr val="tx2"/>
                </a:solidFill>
              </a:defRPr>
            </a:lvl1pPr>
            <a:lvl2pPr marL="685754" indent="0">
              <a:buNone/>
              <a:defRPr sz="2850" b="1"/>
            </a:lvl2pPr>
            <a:lvl3pPr marL="1371509" indent="0">
              <a:buNone/>
              <a:defRPr sz="2700" b="1"/>
            </a:lvl3pPr>
            <a:lvl4pPr marL="2057263" indent="0">
              <a:buNone/>
              <a:defRPr sz="2400" b="1"/>
            </a:lvl4pPr>
            <a:lvl5pPr marL="2743017" indent="0">
              <a:buNone/>
              <a:defRPr sz="2400" b="1"/>
            </a:lvl5pPr>
            <a:lvl6pPr marL="3428771" indent="0">
              <a:buNone/>
              <a:defRPr sz="2400" b="1"/>
            </a:lvl6pPr>
            <a:lvl7pPr marL="4114526" indent="0">
              <a:buNone/>
              <a:defRPr sz="2400" b="1"/>
            </a:lvl7pPr>
            <a:lvl8pPr marL="4800280" indent="0">
              <a:buNone/>
              <a:defRPr sz="2400" b="1"/>
            </a:lvl8pPr>
            <a:lvl9pPr marL="5486034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785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745819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0EA2-EA6E-4DBB-9C83-B207BB1F3D98}" type="datetimeFigureOut">
              <a:rPr lang="es-EC" smtClean="0"/>
              <a:t>14/11/2022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FADA-0F71-42B4-A033-BC76AF94A3B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821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9143206" y="0"/>
            <a:ext cx="9143207" cy="1028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903" y="3365743"/>
            <a:ext cx="6729400" cy="171224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33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3243" y="1207008"/>
            <a:ext cx="7223133" cy="7872984"/>
          </a:xfrm>
        </p:spPr>
        <p:txBody>
          <a:bodyPr>
            <a:normAutofit/>
          </a:bodyPr>
          <a:lstStyle>
            <a:lvl1pPr>
              <a:defRPr sz="285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3207" y="5324877"/>
            <a:ext cx="5691646" cy="3291054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2250">
                <a:solidFill>
                  <a:schemeClr val="tx1"/>
                </a:solidFill>
              </a:defRPr>
            </a:lvl1pPr>
            <a:lvl2pPr marL="685754" indent="0">
              <a:buNone/>
              <a:defRPr sz="2100"/>
            </a:lvl2pPr>
            <a:lvl3pPr marL="1371509" indent="0">
              <a:buNone/>
              <a:defRPr sz="1800"/>
            </a:lvl3pPr>
            <a:lvl4pPr marL="2057263" indent="0">
              <a:buNone/>
              <a:defRPr sz="1500"/>
            </a:lvl4pPr>
            <a:lvl5pPr marL="2743017" indent="0">
              <a:buNone/>
              <a:defRPr sz="1500"/>
            </a:lvl5pPr>
            <a:lvl6pPr marL="3428771" indent="0">
              <a:buNone/>
              <a:defRPr sz="1500"/>
            </a:lvl6pPr>
            <a:lvl7pPr marL="4114526" indent="0">
              <a:buNone/>
              <a:defRPr sz="1500"/>
            </a:lvl7pPr>
            <a:lvl8pPr marL="4800280" indent="0">
              <a:buNone/>
              <a:defRPr sz="1500"/>
            </a:lvl8pPr>
            <a:lvl9pPr marL="5486034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206904" y="9354312"/>
            <a:ext cx="7686528" cy="48006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015570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679" y="3365742"/>
            <a:ext cx="6741912" cy="170196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33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3206" y="0"/>
            <a:ext cx="9152351" cy="10287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1pPr>
            <a:lvl2pPr marL="685754" indent="0">
              <a:buNone/>
              <a:defRPr sz="4200"/>
            </a:lvl2pPr>
            <a:lvl3pPr marL="1371509" indent="0">
              <a:buNone/>
              <a:defRPr sz="3600"/>
            </a:lvl3pPr>
            <a:lvl4pPr marL="2057263" indent="0">
              <a:buNone/>
              <a:defRPr sz="3000"/>
            </a:lvl4pPr>
            <a:lvl5pPr marL="2743017" indent="0">
              <a:buNone/>
              <a:defRPr sz="3000"/>
            </a:lvl5pPr>
            <a:lvl6pPr marL="3428771" indent="0">
              <a:buNone/>
              <a:defRPr sz="3000"/>
            </a:lvl6pPr>
            <a:lvl7pPr marL="4114526" indent="0">
              <a:buNone/>
              <a:defRPr sz="3000"/>
            </a:lvl7pPr>
            <a:lvl8pPr marL="4800280" indent="0">
              <a:buNone/>
              <a:defRPr sz="3000"/>
            </a:lvl8pPr>
            <a:lvl9pPr marL="5486034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3207" y="5324878"/>
            <a:ext cx="5691646" cy="329105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2250">
                <a:solidFill>
                  <a:schemeClr val="tx1"/>
                </a:solidFill>
              </a:defRPr>
            </a:lvl1pPr>
            <a:lvl2pPr marL="685754" indent="0">
              <a:buNone/>
              <a:defRPr sz="2100"/>
            </a:lvl2pPr>
            <a:lvl3pPr marL="1371509" indent="0">
              <a:buNone/>
              <a:defRPr sz="1800"/>
            </a:lvl3pPr>
            <a:lvl4pPr marL="2057263" indent="0">
              <a:buNone/>
              <a:defRPr sz="1500"/>
            </a:lvl4pPr>
            <a:lvl5pPr marL="2743017" indent="0">
              <a:buNone/>
              <a:defRPr sz="1500"/>
            </a:lvl5pPr>
            <a:lvl6pPr marL="3428771" indent="0">
              <a:buNone/>
              <a:defRPr sz="1500"/>
            </a:lvl6pPr>
            <a:lvl7pPr marL="4114526" indent="0">
              <a:buNone/>
              <a:defRPr sz="1500"/>
            </a:lvl7pPr>
            <a:lvl8pPr marL="4800280" indent="0">
              <a:buNone/>
              <a:defRPr sz="1500"/>
            </a:lvl8pPr>
            <a:lvl9pPr marL="5486034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206904" y="9354312"/>
            <a:ext cx="7686528" cy="48006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49163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414" y="1447038"/>
            <a:ext cx="11593586" cy="178308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414" y="3957067"/>
            <a:ext cx="11593586" cy="46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1125" y="9358224"/>
            <a:ext cx="4130261" cy="485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E3E03D6-46DD-FD4A-A62F-58FCD4DB3259}" type="datetimeFigureOut">
              <a:rPr lang="es-ES_tradnl" smtClean="0"/>
              <a:t>14/11/2022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093" y="9354312"/>
            <a:ext cx="8851015" cy="4800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36983" y="9326880"/>
            <a:ext cx="548592" cy="54864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650" spc="0" baseline="0">
                <a:solidFill>
                  <a:srgbClr val="FFFFFF"/>
                </a:solidFill>
              </a:defRPr>
            </a:lvl1pPr>
          </a:lstStyle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F5F7F5-B84D-80DA-3147-7D352D6AEDC7}"/>
              </a:ext>
            </a:extLst>
          </p:cNvPr>
          <p:cNvSpPr/>
          <p:nvPr userDrawn="1"/>
        </p:nvSpPr>
        <p:spPr>
          <a:xfrm>
            <a:off x="5756564" y="9661390"/>
            <a:ext cx="10079181" cy="313883"/>
          </a:xfrm>
          <a:prstGeom prst="rect">
            <a:avLst/>
          </a:prstGeom>
          <a:solidFill>
            <a:srgbClr val="C0000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5E64989-477B-534C-2BE2-751BFC7A682C}"/>
              </a:ext>
            </a:extLst>
          </p:cNvPr>
          <p:cNvSpPr/>
          <p:nvPr userDrawn="1"/>
        </p:nvSpPr>
        <p:spPr>
          <a:xfrm>
            <a:off x="1" y="9676668"/>
            <a:ext cx="1203158" cy="298605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B408FC2-FB85-153C-6B47-8D1BD11E1B03}"/>
              </a:ext>
            </a:extLst>
          </p:cNvPr>
          <p:cNvSpPr/>
          <p:nvPr userDrawn="1"/>
        </p:nvSpPr>
        <p:spPr>
          <a:xfrm>
            <a:off x="17083255" y="9684307"/>
            <a:ext cx="1203158" cy="298605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0CE1ED76-83EF-4885-9D2F-28D1FC535050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1596629" y="9144000"/>
            <a:ext cx="3719683" cy="1047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BDCE2B7-E5CB-DA29-2514-216F6DA964C0}"/>
              </a:ext>
            </a:extLst>
          </p:cNvPr>
          <p:cNvSpPr txBox="1"/>
          <p:nvPr userDrawn="1"/>
        </p:nvSpPr>
        <p:spPr>
          <a:xfrm>
            <a:off x="15835745" y="9505526"/>
            <a:ext cx="1247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B9B6B1-451A-4BDD-BEC3-0AA88183CED8}" type="slidenum">
              <a:rPr lang="es-EC" sz="3600" b="1" smtClean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‹Nº›</a:t>
            </a:fld>
            <a:endParaRPr lang="es-EC" sz="3600" b="1" dirty="0">
              <a:solidFill>
                <a:srgbClr val="2932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775" r:id="rId13"/>
    <p:sldLayoutId id="2147483777" r:id="rId14"/>
    <p:sldLayoutId id="2147483748" r:id="rId15"/>
    <p:sldLayoutId id="2147483774" r:id="rId16"/>
    <p:sldLayoutId id="2147483675" r:id="rId17"/>
    <p:sldLayoutId id="2147483751" r:id="rId18"/>
    <p:sldLayoutId id="2147483676" r:id="rId19"/>
    <p:sldLayoutId id="2147483776" r:id="rId20"/>
  </p:sldLayoutIdLst>
  <p:hf hdr="0" ftr="0" dt="0"/>
  <p:txStyles>
    <p:titleStyle>
      <a:lvl1pPr algn="ctr" defTabSz="1371509" rtl="0" eaLnBrk="1" latinLnBrk="0" hangingPunct="1">
        <a:lnSpc>
          <a:spcPct val="90000"/>
        </a:lnSpc>
        <a:spcBef>
          <a:spcPct val="0"/>
        </a:spcBef>
        <a:buNone/>
        <a:defRPr sz="4200" kern="1200" cap="all" spc="3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342877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754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028631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371509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714386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969163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321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5859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23974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4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09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263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17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771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526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280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034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4419599" y="3581400"/>
            <a:ext cx="10782301" cy="3124200"/>
          </a:xfrm>
        </p:spPr>
        <p:txBody>
          <a:bodyPr/>
          <a:lstStyle/>
          <a:p>
            <a:pPr marL="0" indent="0">
              <a:buNone/>
            </a:pPr>
            <a:r>
              <a:rPr lang="es-EC" sz="5400" b="1" dirty="0">
                <a:solidFill>
                  <a:schemeClr val="bg1"/>
                </a:solidFill>
              </a:rPr>
              <a:t>Sesión Nro. </a:t>
            </a:r>
            <a:r>
              <a:rPr lang="es-EC" sz="5400" b="1" dirty="0" smtClean="0">
                <a:solidFill>
                  <a:schemeClr val="bg1"/>
                </a:solidFill>
              </a:rPr>
              <a:t>015 </a:t>
            </a:r>
            <a:r>
              <a:rPr lang="es-EC" sz="5400" b="1" dirty="0">
                <a:solidFill>
                  <a:schemeClr val="bg1"/>
                </a:solidFill>
              </a:rPr>
              <a:t>Ordinaria</a:t>
            </a:r>
          </a:p>
          <a:p>
            <a:pPr marL="0" indent="0">
              <a:buNone/>
            </a:pPr>
            <a:r>
              <a:rPr lang="es-EC" sz="4000" dirty="0">
                <a:solidFill>
                  <a:schemeClr val="bg1"/>
                </a:solidFill>
              </a:rPr>
              <a:t>Asamblea del Distrito Metropolitano de Quito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Lunes, </a:t>
            </a:r>
            <a:r>
              <a:rPr lang="es-MX" sz="4000" dirty="0" smtClean="0">
                <a:solidFill>
                  <a:schemeClr val="bg1"/>
                </a:solidFill>
              </a:rPr>
              <a:t>14</a:t>
            </a:r>
            <a:r>
              <a:rPr lang="es-MX" sz="4000" dirty="0" smtClean="0">
                <a:solidFill>
                  <a:schemeClr val="bg1"/>
                </a:solidFill>
              </a:rPr>
              <a:t> </a:t>
            </a:r>
            <a:r>
              <a:rPr lang="es-MX" sz="4000" dirty="0">
                <a:solidFill>
                  <a:schemeClr val="bg1"/>
                </a:solidFill>
              </a:rPr>
              <a:t>de </a:t>
            </a:r>
            <a:r>
              <a:rPr lang="es-MX" sz="4000" dirty="0" smtClean="0">
                <a:solidFill>
                  <a:schemeClr val="bg1"/>
                </a:solidFill>
              </a:rPr>
              <a:t>noviembre </a:t>
            </a:r>
            <a:r>
              <a:rPr lang="es-MX" sz="4000" dirty="0">
                <a:solidFill>
                  <a:schemeClr val="bg1"/>
                </a:solidFill>
              </a:rPr>
              <a:t>de 2022.</a:t>
            </a:r>
            <a:endParaRPr lang="es-EC" sz="4000" b="1" dirty="0">
              <a:solidFill>
                <a:schemeClr val="bg1"/>
              </a:solidFill>
            </a:endParaRPr>
          </a:p>
          <a:p>
            <a:endParaRPr lang="es-MX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00165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/>
          <p:cNvSpPr txBox="1">
            <a:spLocks/>
          </p:cNvSpPr>
          <p:nvPr/>
        </p:nvSpPr>
        <p:spPr>
          <a:xfrm>
            <a:off x="-212701" y="1770434"/>
            <a:ext cx="5008386" cy="2524483"/>
          </a:xfrm>
          <a:prstGeom prst="rect">
            <a:avLst/>
          </a:prstGeom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800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5000" b="1" dirty="0">
                <a:solidFill>
                  <a:srgbClr val="C00000"/>
                </a:solidFill>
              </a:rPr>
              <a:t>70%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6D0C365-5C3E-4FA7-9C6E-8CC22BF9AED2}"/>
              </a:ext>
            </a:extLst>
          </p:cNvPr>
          <p:cNvSpPr txBox="1"/>
          <p:nvPr/>
        </p:nvSpPr>
        <p:spPr>
          <a:xfrm>
            <a:off x="4162488" y="2785068"/>
            <a:ext cx="4219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C" sz="1800" b="1" dirty="0">
                <a:solidFill>
                  <a:srgbClr val="000000"/>
                </a:solidFill>
              </a:rPr>
              <a:t>Asignación 2022-2023 de Presupuesto Participativo (Ordenanza Municipal No. 038-2022, sancionada el 30 de agosto de 2022)</a:t>
            </a:r>
            <a:endParaRPr lang="es-EC" sz="1800" dirty="0">
              <a:solidFill>
                <a:srgbClr val="000000"/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F51F8AF-DD02-4269-9BDF-D478870EC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46709"/>
              </p:ext>
            </p:extLst>
          </p:nvPr>
        </p:nvGraphicFramePr>
        <p:xfrm>
          <a:off x="194880" y="4728116"/>
          <a:ext cx="9139620" cy="232806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10120">
                  <a:extLst>
                    <a:ext uri="{9D8B030D-6E8A-4147-A177-3AD203B41FA5}">
                      <a16:colId xmlns:a16="http://schemas.microsoft.com/office/drawing/2014/main" val="201379539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16390274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91832955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45536492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704437719"/>
                    </a:ext>
                  </a:extLst>
                </a:gridCol>
              </a:tblGrid>
              <a:tr h="88175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AÑOS DE GESTIÓN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NUMERO DE ASAMBLEAS BARRIALES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OBRAS</a:t>
                      </a:r>
                      <a:r>
                        <a:rPr lang="es-EC" sz="16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(VIALIDAD E INFRAESTRUCTURA)</a:t>
                      </a:r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IPRIORIZADAS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PROYECTOS SOCIALES PRIORIZADOS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PRESUPUESTO TOTAL PARA ASAMBLEAS DE PPS.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788791"/>
                  </a:ext>
                </a:extLst>
              </a:tr>
              <a:tr h="827181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</a:t>
                      </a:r>
                    </a:p>
                    <a:p>
                      <a:pPr algn="ctr" fontAlgn="b"/>
                      <a:r>
                        <a:rPr lang="es-EC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2021-2022</a:t>
                      </a:r>
                      <a:endParaRPr lang="es-EC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1D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459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000" u="none" strike="noStrike" dirty="0">
                          <a:effectLst/>
                        </a:rPr>
                        <a:t> $       22.267.847,25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598618"/>
                  </a:ext>
                </a:extLst>
              </a:tr>
              <a:tr h="554296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AÑO</a:t>
                      </a:r>
                    </a:p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2022-2023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642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576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 $       22.267.847,25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1950"/>
                  </a:ext>
                </a:extLst>
              </a:tr>
            </a:tbl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62467B15-7980-4734-9EF0-018B94E2C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628723"/>
              </p:ext>
            </p:extLst>
          </p:nvPr>
        </p:nvGraphicFramePr>
        <p:xfrm>
          <a:off x="9639300" y="1638395"/>
          <a:ext cx="7891266" cy="3428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Conector recto 10"/>
          <p:cNvCxnSpPr/>
          <p:nvPr/>
        </p:nvCxnSpPr>
        <p:spPr>
          <a:xfrm>
            <a:off x="9529045" y="1770434"/>
            <a:ext cx="2659" cy="7577793"/>
          </a:xfrm>
          <a:prstGeom prst="line">
            <a:avLst/>
          </a:prstGeom>
          <a:ln w="38100">
            <a:solidFill>
              <a:srgbClr val="3127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D0C365-5C3E-4FA7-9C6E-8CC22BF9AED2}"/>
              </a:ext>
            </a:extLst>
          </p:cNvPr>
          <p:cNvSpPr txBox="1"/>
          <p:nvPr/>
        </p:nvSpPr>
        <p:spPr>
          <a:xfrm>
            <a:off x="9848583" y="5374664"/>
            <a:ext cx="66066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b="1" dirty="0">
                <a:solidFill>
                  <a:srgbClr val="312782"/>
                </a:solidFill>
              </a:rPr>
              <a:t>TOTAL INVERSIÓN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702870"/>
              </p:ext>
            </p:extLst>
          </p:nvPr>
        </p:nvGraphicFramePr>
        <p:xfrm>
          <a:off x="9848583" y="5959439"/>
          <a:ext cx="7658368" cy="1935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361">
                <a:tc>
                  <a:txBody>
                    <a:bodyPr/>
                    <a:lstStyle/>
                    <a:p>
                      <a:r>
                        <a:rPr lang="es-EC" sz="1600" dirty="0"/>
                        <a:t>Presupuesto</a:t>
                      </a:r>
                      <a:r>
                        <a:rPr lang="es-EC" sz="1600" baseline="0" dirty="0"/>
                        <a:t> Participativo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600" dirty="0"/>
                        <a:t>USD 22.267.847,25</a:t>
                      </a:r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61">
                <a:tc>
                  <a:txBody>
                    <a:bodyPr/>
                    <a:lstStyle/>
                    <a:p>
                      <a:r>
                        <a:rPr lang="es-EC" sz="1600" dirty="0"/>
                        <a:t>Infraestructura</a:t>
                      </a:r>
                      <a:r>
                        <a:rPr lang="es-EC" sz="1600" baseline="0" dirty="0"/>
                        <a:t> Comunitaria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9.608.373,18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402">
                <a:tc>
                  <a:txBody>
                    <a:bodyPr/>
                    <a:lstStyle/>
                    <a:p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Programas y proyectos de la SGCTYPC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63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900.000</a:t>
                      </a:r>
                    </a:p>
                    <a:p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443">
                <a:tc>
                  <a:txBody>
                    <a:bodyPr/>
                    <a:lstStyle/>
                    <a:p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Otros Sectores (Seguridad, Salud, Inclusión, Ambiente, Cultura, Desarrollo Productivo): 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63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1.500.000,00</a:t>
                      </a:r>
                    </a:p>
                    <a:p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48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293125" y="2090599"/>
            <a:ext cx="3537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0" b="1" dirty="0">
                <a:solidFill>
                  <a:srgbClr val="C00000"/>
                </a:solidFill>
              </a:rPr>
              <a:t>576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366395" y="4787646"/>
            <a:ext cx="22420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0" b="1" dirty="0">
                <a:solidFill>
                  <a:srgbClr val="C00000"/>
                </a:solidFill>
              </a:rPr>
              <a:t>40</a:t>
            </a:r>
            <a:r>
              <a:rPr lang="es-MX" sz="6600" dirty="0"/>
              <a:t>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32649"/>
              </p:ext>
            </p:extLst>
          </p:nvPr>
        </p:nvGraphicFramePr>
        <p:xfrm>
          <a:off x="8903833" y="2159263"/>
          <a:ext cx="8005118" cy="5408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5796">
                  <a:extLst>
                    <a:ext uri="{9D8B030D-6E8A-4147-A177-3AD203B41FA5}">
                      <a16:colId xmlns:a16="http://schemas.microsoft.com/office/drawing/2014/main" val="1380490949"/>
                    </a:ext>
                  </a:extLst>
                </a:gridCol>
                <a:gridCol w="3559322">
                  <a:extLst>
                    <a:ext uri="{9D8B030D-6E8A-4147-A177-3AD203B41FA5}">
                      <a16:colId xmlns:a16="http://schemas.microsoft.com/office/drawing/2014/main" val="3197079900"/>
                    </a:ext>
                  </a:extLst>
                </a:gridCol>
              </a:tblGrid>
              <a:tr h="3784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RESUMEN ASIGNACIÓN PRESUPUESTOS PARTICIPATIVOS 2023</a:t>
                      </a:r>
                      <a:endParaRPr lang="es-MX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2932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47068"/>
                  </a:ext>
                </a:extLst>
              </a:tr>
              <a:tr h="6933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>
                          <a:effectLst/>
                        </a:rPr>
                        <a:t>SECTOR COORDINACIÓN TERRITORIAL ADMINISTRACIONES ZONALES</a:t>
                      </a:r>
                      <a:endParaRPr lang="es-MX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87559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QUITUMBE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3.668.980,77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176753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ELOY ALFARO 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3.352.464,55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03256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MANUELA SÁENZ 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>
                          <a:effectLst/>
                        </a:rPr>
                        <a:t>2.158.391,59</a:t>
                      </a:r>
                      <a:endParaRPr lang="es-EC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666407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EUGENIO ESPEJO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3.293.334,59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331653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LA DELICIA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2.643.976,17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82208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CALDERÓN 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3.129.134,03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96335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TUMBACO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2.096.361,87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603856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LOS CHILLOS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1.925.203,68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916958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ASIGNACIÓN </a:t>
                      </a:r>
                      <a:endParaRPr lang="es-EC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31D2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22.267.847,25</a:t>
                      </a:r>
                      <a:endParaRPr lang="es-EC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3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76218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A88DAD5-13BA-A1C6-2165-93A702B20A97}"/>
              </a:ext>
            </a:extLst>
          </p:cNvPr>
          <p:cNvSpPr txBox="1"/>
          <p:nvPr/>
        </p:nvSpPr>
        <p:spPr>
          <a:xfrm>
            <a:off x="5366395" y="3916973"/>
            <a:ext cx="3537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rgbClr val="293279"/>
                </a:solidFill>
              </a:rPr>
              <a:t>OBRAS DE INFRAESTRUCTURA Y VIALIDAD PRIORIZADAS</a:t>
            </a:r>
            <a:endParaRPr lang="es-EC" sz="2000" dirty="0">
              <a:solidFill>
                <a:srgbClr val="293279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FEF34E2-9A9F-A471-E86E-316587E8EAF9}"/>
              </a:ext>
            </a:extLst>
          </p:cNvPr>
          <p:cNvSpPr txBox="1"/>
          <p:nvPr/>
        </p:nvSpPr>
        <p:spPr>
          <a:xfrm>
            <a:off x="5366395" y="6811342"/>
            <a:ext cx="3537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rgbClr val="293279"/>
                </a:solidFill>
              </a:rPr>
              <a:t>PROYECTOS SOCIALES </a:t>
            </a:r>
          </a:p>
          <a:p>
            <a:r>
              <a:rPr lang="es-MX" sz="2000" dirty="0">
                <a:solidFill>
                  <a:srgbClr val="293279"/>
                </a:solidFill>
              </a:rPr>
              <a:t>PRIORIZADOS</a:t>
            </a:r>
            <a:endParaRPr lang="es-EC" sz="2000" dirty="0">
              <a:solidFill>
                <a:srgbClr val="2932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9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4"/>
          </p:nvPr>
        </p:nvSpPr>
        <p:spPr>
          <a:xfrm>
            <a:off x="1078310" y="2082467"/>
            <a:ext cx="16200313" cy="5575633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rgbClr val="C31D25"/>
                </a:solidFill>
              </a:rPr>
              <a:t>Código Orgánico de Planificación y Finanzas Públicas</a:t>
            </a:r>
          </a:p>
          <a:p>
            <a:pPr algn="just"/>
            <a:endParaRPr lang="es-EC" dirty="0"/>
          </a:p>
          <a:p>
            <a:pPr algn="just"/>
            <a:r>
              <a:rPr lang="es-EC" sz="3200" b="1" dirty="0"/>
              <a:t>Art. 107.- Presupuestos prorrogados.- </a:t>
            </a:r>
            <a:r>
              <a:rPr lang="es-EC" sz="3200" dirty="0"/>
              <a:t>Hasta que se apruebe el Presupuesto General del Estado del año en que se posesiona la o el Presidente de la República, regirá el presupuesto codificado </a:t>
            </a:r>
            <a:r>
              <a:rPr lang="es-EC" sz="3200" b="1" u="sng" dirty="0"/>
              <a:t>al 31 de diciembre del año anterior</a:t>
            </a:r>
            <a:r>
              <a:rPr lang="es-EC" sz="3200" dirty="0"/>
              <a:t> a excepción de los Gobiernos Autónomos Descentralizados y del Sistema Nacional de Educación y del Sistema, de Educación Superior, que aplicarán el presupuesto codificado al 1 de enero del año anterior.</a:t>
            </a:r>
          </a:p>
          <a:p>
            <a:pPr algn="just"/>
            <a:r>
              <a:rPr lang="es-EC" sz="3200" dirty="0"/>
              <a:t>El mismo procedimiento se aplicará para los Gobiernos Autónomos Descentralizados y sus Empresas Públicas, el Sistema Nacional de Educación y del Sistema de Educación Superior en los años que exista posesión de autoridad de los Gobiernos Autónomos Descentralizados.</a:t>
            </a:r>
          </a:p>
        </p:txBody>
      </p:sp>
    </p:spTree>
    <p:extLst>
      <p:ext uri="{BB962C8B-B14F-4D97-AF65-F5344CB8AC3E}">
        <p14:creationId xmlns:p14="http://schemas.microsoft.com/office/powerpoint/2010/main" val="83446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4"/>
          </p:nvPr>
        </p:nvSpPr>
        <p:spPr>
          <a:xfrm>
            <a:off x="1078310" y="1720517"/>
            <a:ext cx="16200313" cy="6623383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rgbClr val="C31D25"/>
                </a:solidFill>
              </a:rPr>
              <a:t>Reglamento al Código Orgánico de Planificación y Finanzas Públicas</a:t>
            </a:r>
          </a:p>
          <a:p>
            <a:pPr algn="just"/>
            <a:endParaRPr lang="es-EC" dirty="0"/>
          </a:p>
          <a:p>
            <a:pPr algn="just"/>
            <a:r>
              <a:rPr lang="es-EC" sz="3200" b="1" dirty="0"/>
              <a:t>Art. 83</a:t>
            </a:r>
            <a:r>
              <a:rPr lang="es-EC" sz="3200" dirty="0"/>
              <a:t>.- Programación presupuestaria en el año que se posesiona autoridades de elección popular de los gobiernos autónomos descentralizados y sus empresas públicas y entidades adscritas.- Hasta que se apruebe el Presupuesto Público de cada gobierno autónomo descentralizado del año en que se posesiona la autoridad de elección popular, regirá el Presupuesto </a:t>
            </a:r>
            <a:r>
              <a:rPr lang="es-EC" sz="3200" b="1" u="sng" dirty="0"/>
              <a:t>codificado al 31 de diciembre del año anterior</a:t>
            </a:r>
            <a:r>
              <a:rPr lang="es-EC" sz="3200" dirty="0"/>
              <a:t>.</a:t>
            </a:r>
          </a:p>
          <a:p>
            <a:pPr algn="just"/>
            <a:r>
              <a:rPr lang="es-EC" sz="3200" dirty="0"/>
              <a:t>Una vez aprobado el presupuesto público de cada gobierno autónomo descentralizado, de sus empresas públicas y sus entidades adscritas, por parte de sus respectivas instancias de aprobación conforme la legislación aplicable y a este reglamento, la Dirección Financiera correspondiente, en el término de 30 días, actualizará el presupuesto codificado a la fecha de aprobación del presupuesto del año en curso.</a:t>
            </a:r>
          </a:p>
        </p:txBody>
      </p:sp>
    </p:spTree>
    <p:extLst>
      <p:ext uri="{BB962C8B-B14F-4D97-AF65-F5344CB8AC3E}">
        <p14:creationId xmlns:p14="http://schemas.microsoft.com/office/powerpoint/2010/main" val="232231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adroTexto 1"/>
          <p:cNvSpPr txBox="1"/>
          <p:nvPr/>
        </p:nvSpPr>
        <p:spPr>
          <a:xfrm>
            <a:off x="5237003" y="5288095"/>
            <a:ext cx="1408587" cy="5540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1800" b="1" dirty="0">
                <a:solidFill>
                  <a:schemeClr val="bg1"/>
                </a:solidFill>
              </a:rPr>
              <a:t>Inversión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288689" y="7858037"/>
            <a:ext cx="680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350" b="1" dirty="0"/>
              <a:t>Fuente:</a:t>
            </a:r>
            <a:r>
              <a:rPr lang="es-EC" sz="1350" dirty="0"/>
              <a:t> Techos de Reforma 2022 aprobado mediante Ordenanza PMU N.- 007-2022, sancionada el 26 de septiembre de 2022</a:t>
            </a:r>
          </a:p>
          <a:p>
            <a:pPr algn="just"/>
            <a:r>
              <a:rPr lang="es-EC" sz="1350" b="1" dirty="0"/>
              <a:t>Nota: </a:t>
            </a:r>
            <a:r>
              <a:rPr lang="es-EC" sz="1350" dirty="0"/>
              <a:t>(*) En gastos de inversión se incluye el Presupuesto de la Primera Línea del Metro de Quito que asciende a USD 197.382.649</a:t>
            </a:r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123211"/>
              </p:ext>
            </p:extLst>
          </p:nvPr>
        </p:nvGraphicFramePr>
        <p:xfrm>
          <a:off x="663737" y="2573837"/>
          <a:ext cx="7261050" cy="61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730695" y="4559564"/>
            <a:ext cx="201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solidFill>
                  <a:schemeClr val="bg1"/>
                </a:solidFill>
              </a:rPr>
              <a:t>Gastos de Inversión*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051820" y="3859229"/>
            <a:ext cx="201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solidFill>
                  <a:schemeClr val="bg1"/>
                </a:solidFill>
              </a:rPr>
              <a:t>Gastos Corrientes</a:t>
            </a:r>
            <a:endParaRPr lang="es-EC" sz="2800" b="1" dirty="0">
              <a:solidFill>
                <a:schemeClr val="bg1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952591" y="1713621"/>
            <a:ext cx="6010795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>
            <a:spAutoFit/>
          </a:bodyPr>
          <a:lstStyle>
            <a:defPPr>
              <a:defRPr lang="es-EC"/>
            </a:defPPr>
            <a:lvl1pPr fontAlgn="auto">
              <a:spcBef>
                <a:spcPts val="0"/>
              </a:spcBef>
              <a:spcAft>
                <a:spcPts val="0"/>
              </a:spcAft>
              <a:defRPr sz="20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GASTOS 2022 - 2023: $ 961.862.897</a:t>
            </a:r>
          </a:p>
        </p:txBody>
      </p:sp>
      <p:sp>
        <p:nvSpPr>
          <p:cNvPr id="49" name="Rectángulo 48"/>
          <p:cNvSpPr/>
          <p:nvPr/>
        </p:nvSpPr>
        <p:spPr>
          <a:xfrm>
            <a:off x="794004" y="3735167"/>
            <a:ext cx="9893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31D2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33%</a:t>
            </a:r>
          </a:p>
        </p:txBody>
      </p:sp>
      <p:sp>
        <p:nvSpPr>
          <p:cNvPr id="50" name="15 CuadroTexto"/>
          <p:cNvSpPr txBox="1"/>
          <p:nvPr/>
        </p:nvSpPr>
        <p:spPr>
          <a:xfrm>
            <a:off x="11249464" y="571573"/>
            <a:ext cx="5324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/>
              <a:t>Prioridades de inversión</a:t>
            </a:r>
            <a:r>
              <a:rPr lang="es-EC" sz="2800" b="1" baseline="30000" dirty="0"/>
              <a:t>1</a:t>
            </a:r>
          </a:p>
        </p:txBody>
      </p:sp>
      <p:sp>
        <p:nvSpPr>
          <p:cNvPr id="51" name="Abrir llave 50"/>
          <p:cNvSpPr/>
          <p:nvPr/>
        </p:nvSpPr>
        <p:spPr>
          <a:xfrm>
            <a:off x="9847324" y="1303979"/>
            <a:ext cx="518164" cy="6511169"/>
          </a:xfrm>
          <a:prstGeom prst="leftBrace">
            <a:avLst/>
          </a:prstGeom>
          <a:ln w="22225">
            <a:solidFill>
              <a:schemeClr val="accent5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b="1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52" name="Tab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53006"/>
              </p:ext>
            </p:extLst>
          </p:nvPr>
        </p:nvGraphicFramePr>
        <p:xfrm>
          <a:off x="10538790" y="1303979"/>
          <a:ext cx="5579487" cy="6743700"/>
        </p:xfrm>
        <a:graphic>
          <a:graphicData uri="http://schemas.openxmlformats.org/drawingml/2006/table">
            <a:tbl>
              <a:tblPr/>
              <a:tblGrid>
                <a:gridCol w="5579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710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Presupuestos participativos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Obras</a:t>
                      </a:r>
                      <a:r>
                        <a:rPr lang="es-EC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Infraestructura Comunitaria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07">
                <a:tc>
                  <a:txBody>
                    <a:bodyPr/>
                    <a:lstStyle/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de Quito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público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Movilidad segura y sostenible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del espacio público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Uso y Gestión del Suelo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Integral del Patrimonio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de interés social y relocalización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integral de residuos sólidos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ciudadana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riesgos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y protección de derechos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Subsistema educativo municipal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al Día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a grupos vulnerables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07">
                <a:tc>
                  <a:txBody>
                    <a:bodyPr/>
                    <a:lstStyle/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Reactivación económica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Arte, cultura y patrimonio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Repotenciación de infraestructura de mercados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Fauna urbana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Quito activo e infraestructura</a:t>
                      </a:r>
                      <a:r>
                        <a:rPr lang="es-EC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deportiva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0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0516315" y="7896137"/>
            <a:ext cx="91408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sz="1400" b="1" baseline="30000" dirty="0"/>
              <a:t>1</a:t>
            </a:r>
            <a:r>
              <a:rPr lang="es-EC" sz="1400" dirty="0"/>
              <a:t>Líneas estratégicas del Plan Metropolitano de Desarrollo y Ordenamiento Territorial - PMDOT</a:t>
            </a:r>
          </a:p>
        </p:txBody>
      </p:sp>
      <p:cxnSp>
        <p:nvCxnSpPr>
          <p:cNvPr id="10" name="Conector curvado 9"/>
          <p:cNvCxnSpPr>
            <a:cxnSpLocks/>
          </p:cNvCxnSpPr>
          <p:nvPr/>
        </p:nvCxnSpPr>
        <p:spPr>
          <a:xfrm>
            <a:off x="7694022" y="4876831"/>
            <a:ext cx="1869078" cy="12700"/>
          </a:xfrm>
          <a:prstGeom prst="curvedConnector3">
            <a:avLst/>
          </a:prstGeom>
          <a:ln w="44450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27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0629901" y="3594964"/>
            <a:ext cx="581025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000" b="1" dirty="0"/>
              <a:t>Notas</a:t>
            </a:r>
            <a:r>
              <a:rPr lang="es-EC" sz="2000" dirty="0"/>
              <a:t>:    </a:t>
            </a:r>
            <a:r>
              <a:rPr lang="es-ES" sz="2000" dirty="0"/>
              <a:t>Según Art. 230 del COOTAD, los </a:t>
            </a:r>
            <a:r>
              <a:rPr lang="es-ES" sz="2000" b="1" dirty="0"/>
              <a:t>Servicios generales</a:t>
            </a:r>
            <a:r>
              <a:rPr lang="es-ES" sz="2000" dirty="0"/>
              <a:t>, comprende aquellos que normalmente atiende la administración de asuntos internos de la entidad y el control del cumplimiento de la normativa de los </a:t>
            </a:r>
            <a:r>
              <a:rPr lang="es-ES" sz="2000" dirty="0" err="1"/>
              <a:t>GADs</a:t>
            </a:r>
            <a:r>
              <a:rPr lang="es-ES" sz="2000" dirty="0"/>
              <a:t>); los </a:t>
            </a:r>
            <a:r>
              <a:rPr lang="es-ES" sz="2000" b="1" dirty="0"/>
              <a:t>Servicios sociales, </a:t>
            </a:r>
            <a:r>
              <a:rPr lang="es-ES" sz="2000" dirty="0"/>
              <a:t>se relaciona con los servicios destinados a satisfacer necesidades sociales básicas; los </a:t>
            </a:r>
            <a:r>
              <a:rPr lang="es-ES" sz="2000" b="1" dirty="0"/>
              <a:t>Servicios comunales, </a:t>
            </a:r>
            <a:r>
              <a:rPr lang="es-ES" sz="2000" dirty="0"/>
              <a:t>se refiere a las obras y servicios públicos necesarios para la vida de la comunidad; y los </a:t>
            </a:r>
            <a:r>
              <a:rPr lang="es-ES" sz="2000" b="1" dirty="0"/>
              <a:t>Servicios económicos, </a:t>
            </a:r>
            <a:r>
              <a:rPr lang="es-ES" sz="2000" dirty="0"/>
              <a:t>se refiere primordialmente a la provisión de las obras de infraestructura económica del territorio de cada nivel de gobierno.</a:t>
            </a:r>
            <a:r>
              <a:rPr lang="es-EC" sz="2000" dirty="0"/>
              <a:t> </a:t>
            </a:r>
          </a:p>
          <a:p>
            <a:endParaRPr lang="es-EC" sz="1350" dirty="0"/>
          </a:p>
          <a:p>
            <a:endParaRPr lang="es-EC" sz="135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1276441" y="1431423"/>
            <a:ext cx="6010795" cy="461665"/>
          </a:xfrm>
          <a:prstGeom prst="rect">
            <a:avLst/>
          </a:prstGeom>
          <a:solidFill>
            <a:srgbClr val="C31D25"/>
          </a:solidFill>
          <a:ln w="28575">
            <a:noFill/>
          </a:ln>
        </p:spPr>
        <p:txBody>
          <a:bodyPr wrap="square">
            <a:spAutoFit/>
          </a:bodyPr>
          <a:lstStyle>
            <a:defPPr>
              <a:defRPr lang="es-EC"/>
            </a:defPPr>
            <a:lvl1pPr fontAlgn="auto">
              <a:spcBef>
                <a:spcPts val="0"/>
              </a:spcBef>
              <a:spcAft>
                <a:spcPts val="0"/>
              </a:spcAft>
              <a:defRPr sz="20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s-EC" sz="2400" dirty="0">
                <a:solidFill>
                  <a:schemeClr val="bg1"/>
                </a:solidFill>
              </a:rPr>
              <a:t>GASTOS 2022 - 2023: $ 645.191.109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731015"/>
              </p:ext>
            </p:extLst>
          </p:nvPr>
        </p:nvGraphicFramePr>
        <p:xfrm>
          <a:off x="0" y="2339170"/>
          <a:ext cx="11117654" cy="605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1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976882" y="7098456"/>
            <a:ext cx="16081747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b="1" dirty="0"/>
              <a:t>Fuente:</a:t>
            </a:r>
            <a:r>
              <a:rPr lang="es-EC" sz="1400" dirty="0"/>
              <a:t> Techos de Reforma 2022 aprobado mediante Ordenanza PMU N.- 007-2022, sancionada el 26 de septiembre de 2022.</a:t>
            </a:r>
          </a:p>
          <a:p>
            <a:pPr algn="just"/>
            <a:r>
              <a:rPr lang="es-EC" sz="1400" b="1" dirty="0"/>
              <a:t>Notas:</a:t>
            </a:r>
            <a:r>
              <a:rPr lang="es-EC" sz="1400" dirty="0"/>
              <a:t> (*) Techos por sector pueden ser modificados conforme Art.- 256 Traspasos del COOTAD. (**) En el Sector de Coordinación Territorial y Participación Ciudadana se Incluyen los proyectos de Presupuestos Participativos e Infraestructura Comunitaria.</a:t>
            </a:r>
          </a:p>
          <a:p>
            <a:endParaRPr lang="es-EC" sz="135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21420"/>
              </p:ext>
            </p:extLst>
          </p:nvPr>
        </p:nvGraphicFramePr>
        <p:xfrm>
          <a:off x="976882" y="1139953"/>
          <a:ext cx="16081747" cy="5626610"/>
        </p:xfrm>
        <a:graphic>
          <a:graphicData uri="http://schemas.openxmlformats.org/drawingml/2006/table">
            <a:tbl>
              <a:tblPr/>
              <a:tblGrid>
                <a:gridCol w="9343846">
                  <a:extLst>
                    <a:ext uri="{9D8B030D-6E8A-4147-A177-3AD203B41FA5}">
                      <a16:colId xmlns:a16="http://schemas.microsoft.com/office/drawing/2014/main" val="3203351689"/>
                    </a:ext>
                  </a:extLst>
                </a:gridCol>
                <a:gridCol w="3776658">
                  <a:extLst>
                    <a:ext uri="{9D8B030D-6E8A-4147-A177-3AD203B41FA5}">
                      <a16:colId xmlns:a16="http://schemas.microsoft.com/office/drawing/2014/main" val="3253561112"/>
                    </a:ext>
                  </a:extLst>
                </a:gridCol>
                <a:gridCol w="2961243">
                  <a:extLst>
                    <a:ext uri="{9D8B030D-6E8A-4147-A177-3AD203B41FA5}">
                      <a16:colId xmlns:a16="http://schemas.microsoft.com/office/drawing/2014/main" val="324113562"/>
                    </a:ext>
                  </a:extLst>
                </a:gridCol>
              </a:tblGrid>
              <a:tr h="65842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TECHO PRESUPUESTARIO*</a:t>
                      </a:r>
                    </a:p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(USD)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NÚMERO DE 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68163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COORDINACIÓN TERRITORIAL Y PARTICIPACIÓN CIUDADANA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37.461.148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138**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47277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AMBIENTE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19.132.664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29144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MOVILIDAD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424.700.974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26461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SEGURIDAD Y GOBERNABILIDAD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3.528.881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553756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TERRITORIO HÁBITAT Y VIVIENDA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23.020.922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401845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AGENCIA DE COORDINACIÓN DISTRITAL DE COMERCIO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8.992.317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550611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DESARROLLO PRODUCTIVO Y COMPETITIVIDAD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14.037.236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44759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ADMINISTRACIÓN GENERAL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48.292.057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78328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AGENCIA METROPOLITANA DE CONTROL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400.000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03291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COMUNICACIÓN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2.600.000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1527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COORDINACIÓN DE ALCALDIA Y SECRETARÍA DEL CONCEJO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1.702.768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00666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PLANIFICACIÓN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566.624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7733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CULTURA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18.632.165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82727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EDUCACIÓN, RECREACIÓN Y DEPORTE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12.028.625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43356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INCLUSIÓN SOCIAL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12.295.361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527266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SALUD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17.799.368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23776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(USD)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645.191.109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16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74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ceso alternativo 2"/>
          <p:cNvSpPr/>
          <p:nvPr/>
        </p:nvSpPr>
        <p:spPr>
          <a:xfrm>
            <a:off x="3535839" y="1047825"/>
            <a:ext cx="11214733" cy="753533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PRESUPUESTO DE INGRESOS GADDMQ 2022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4206161" y="8189462"/>
            <a:ext cx="9466818" cy="59235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58" indent="-25715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Presupuesto 2022, aprobado mediante Ordenanza PMU No. 006-2021 de fecha 7 de diciembre de 2021.</a:t>
            </a:r>
          </a:p>
          <a:p>
            <a:pPr marL="257158" indent="-25715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Reforma al presupuesto 2022, aprobada mediante Ordenanza PMU No. 007-2022 de 23 de septiembre de 2022.</a:t>
            </a:r>
          </a:p>
        </p:txBody>
      </p:sp>
      <p:pic>
        <p:nvPicPr>
          <p:cNvPr id="6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783489" y="8252829"/>
            <a:ext cx="357029" cy="35132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4832" y="2320147"/>
            <a:ext cx="10549669" cy="564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2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ceso alternativo 2"/>
          <p:cNvSpPr/>
          <p:nvPr/>
        </p:nvSpPr>
        <p:spPr>
          <a:xfrm>
            <a:off x="3479112" y="563025"/>
            <a:ext cx="11214733" cy="753533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PRESUPUESTO DE GASTOS GADDMQ 2022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4178547" y="8337937"/>
            <a:ext cx="9929318" cy="59235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58" indent="-25715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Presupuesto 2022, aprobado mediante Ordenanza PMU No. 006-2021 de fecha 7 de diciembre de 2021.</a:t>
            </a:r>
          </a:p>
          <a:p>
            <a:pPr marL="257158" indent="-25715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Reforma al presupuesto 2022, aprobada mediante Ordenanza PMU No. 007-2022 de 23 de septiembre de 2022.</a:t>
            </a:r>
          </a:p>
        </p:txBody>
      </p:sp>
      <p:pic>
        <p:nvPicPr>
          <p:cNvPr id="6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21518" y="8422843"/>
            <a:ext cx="357029" cy="35132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1635" y="1512835"/>
            <a:ext cx="11575386" cy="66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2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01804"/>
              </p:ext>
            </p:extLst>
          </p:nvPr>
        </p:nvGraphicFramePr>
        <p:xfrm>
          <a:off x="777207" y="1314450"/>
          <a:ext cx="16731997" cy="3331777"/>
        </p:xfrm>
        <a:graphic>
          <a:graphicData uri="http://schemas.openxmlformats.org/drawingml/2006/table">
            <a:tbl>
              <a:tblPr/>
              <a:tblGrid>
                <a:gridCol w="4731481">
                  <a:extLst>
                    <a:ext uri="{9D8B030D-6E8A-4147-A177-3AD203B41FA5}">
                      <a16:colId xmlns:a16="http://schemas.microsoft.com/office/drawing/2014/main" val="4025996833"/>
                    </a:ext>
                  </a:extLst>
                </a:gridCol>
                <a:gridCol w="3462703">
                  <a:extLst>
                    <a:ext uri="{9D8B030D-6E8A-4147-A177-3AD203B41FA5}">
                      <a16:colId xmlns:a16="http://schemas.microsoft.com/office/drawing/2014/main" val="2727020347"/>
                    </a:ext>
                  </a:extLst>
                </a:gridCol>
                <a:gridCol w="3251242">
                  <a:extLst>
                    <a:ext uri="{9D8B030D-6E8A-4147-A177-3AD203B41FA5}">
                      <a16:colId xmlns:a16="http://schemas.microsoft.com/office/drawing/2014/main" val="3107434933"/>
                    </a:ext>
                  </a:extLst>
                </a:gridCol>
                <a:gridCol w="2431823">
                  <a:extLst>
                    <a:ext uri="{9D8B030D-6E8A-4147-A177-3AD203B41FA5}">
                      <a16:colId xmlns:a16="http://schemas.microsoft.com/office/drawing/2014/main" val="2191717860"/>
                    </a:ext>
                  </a:extLst>
                </a:gridCol>
                <a:gridCol w="2854748">
                  <a:extLst>
                    <a:ext uri="{9D8B030D-6E8A-4147-A177-3AD203B41FA5}">
                      <a16:colId xmlns:a16="http://schemas.microsoft.com/office/drawing/2014/main" val="3148495283"/>
                    </a:ext>
                  </a:extLst>
                </a:gridCol>
              </a:tblGrid>
              <a:tr h="105785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2022</a:t>
                      </a:r>
                    </a:p>
                    <a:p>
                      <a:pPr algn="ctr" fontAlgn="b"/>
                      <a:endParaRPr lang="es-EC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60127"/>
                  </a:ext>
                </a:extLst>
              </a:tr>
              <a:tr h="100003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DE GESTIÓN</a:t>
                      </a:r>
                    </a:p>
                  </a:txBody>
                  <a:tcPr marL="14286" marR="14286" marT="14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PRESUPUESTARIO PRESUPUESTOS PARTICIPATIVOS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ASIGNADO INGRAESTRUCTURA COMUNITARIA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OBRAS DE  IC,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 VIAL Y EXPROPIACIONES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14495"/>
                  </a:ext>
                </a:extLst>
              </a:tr>
              <a:tr h="728599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COORDINACIÓN TERRITORIAL</a:t>
                      </a:r>
                    </a:p>
                  </a:txBody>
                  <a:tcPr marL="14286" marR="14286" marT="1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22.267.847,25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7.143.363,10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1.500.000,00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965.010,08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37024"/>
                  </a:ext>
                </a:extLst>
              </a:tr>
              <a:tr h="3714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s-EC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PPs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22.267.847,25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IC </a:t>
                      </a:r>
                    </a:p>
                  </a:txBody>
                  <a:tcPr marL="14286" marR="14286" marT="1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9.608.373,18 </a:t>
                      </a:r>
                    </a:p>
                  </a:txBody>
                  <a:tcPr marL="14286" marR="14286" marT="1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33267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67356"/>
              </p:ext>
            </p:extLst>
          </p:nvPr>
        </p:nvGraphicFramePr>
        <p:xfrm>
          <a:off x="1748757" y="5018821"/>
          <a:ext cx="8792662" cy="2933582"/>
        </p:xfrm>
        <a:graphic>
          <a:graphicData uri="http://schemas.openxmlformats.org/drawingml/2006/table">
            <a:tbl>
              <a:tblPr/>
              <a:tblGrid>
                <a:gridCol w="3634842">
                  <a:extLst>
                    <a:ext uri="{9D8B030D-6E8A-4147-A177-3AD203B41FA5}">
                      <a16:colId xmlns:a16="http://schemas.microsoft.com/office/drawing/2014/main" val="1234936243"/>
                    </a:ext>
                  </a:extLst>
                </a:gridCol>
                <a:gridCol w="2660135">
                  <a:extLst>
                    <a:ext uri="{9D8B030D-6E8A-4147-A177-3AD203B41FA5}">
                      <a16:colId xmlns:a16="http://schemas.microsoft.com/office/drawing/2014/main" val="1385407705"/>
                    </a:ext>
                  </a:extLst>
                </a:gridCol>
                <a:gridCol w="2497685">
                  <a:extLst>
                    <a:ext uri="{9D8B030D-6E8A-4147-A177-3AD203B41FA5}">
                      <a16:colId xmlns:a16="http://schemas.microsoft.com/office/drawing/2014/main" val="1740446270"/>
                    </a:ext>
                  </a:extLst>
                </a:gridCol>
              </a:tblGrid>
              <a:tr h="11949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C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2023</a:t>
                      </a:r>
                    </a:p>
                    <a:p>
                      <a:pPr algn="ctr" fontAlgn="b"/>
                      <a:endParaRPr lang="es-EC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662718"/>
                  </a:ext>
                </a:extLst>
              </a:tr>
              <a:tr h="9368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DE GESTIÓN</a:t>
                      </a:r>
                    </a:p>
                  </a:txBody>
                  <a:tcPr marL="14286" marR="14286" marT="14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PRESUPUESTARIO PRESUPUESTOS PARTICIPATIVOS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ASIGNADO INGRAESTRUCTURA COMUNITARIA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14615"/>
                  </a:ext>
                </a:extLst>
              </a:tr>
              <a:tr h="80176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COORDINACIÓN TERRITORIAL</a:t>
                      </a:r>
                    </a:p>
                  </a:txBody>
                  <a:tcPr marL="14286" marR="14286" marT="1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22.267.847,25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9.608.373,18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579015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0853952" y="6199862"/>
            <a:ext cx="5624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596" indent="-428596" algn="just">
              <a:buFont typeface="Wingdings" panose="05000000000000000000" pitchFamily="2" charset="2"/>
              <a:buChar char="Ø"/>
            </a:pPr>
            <a:endParaRPr lang="es-EC" sz="2100" dirty="0"/>
          </a:p>
          <a:p>
            <a:pPr marL="428596" indent="-428596" algn="just">
              <a:buFont typeface="Wingdings" panose="05000000000000000000" pitchFamily="2" charset="2"/>
              <a:buChar char="Ø"/>
            </a:pPr>
            <a:r>
              <a:rPr lang="es-EC" sz="2100" dirty="0"/>
              <a:t>Para el año 2023 se mantiene la asignación en sus componentes , ya que es presupuesto prorrogado.</a:t>
            </a:r>
          </a:p>
        </p:txBody>
      </p:sp>
    </p:spTree>
    <p:extLst>
      <p:ext uri="{BB962C8B-B14F-4D97-AF65-F5344CB8AC3E}">
        <p14:creationId xmlns:p14="http://schemas.microsoft.com/office/powerpoint/2010/main" val="1380979661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{D6652B9A-82F9-6544-A224-88D065DC70DE}tf10001120</Template>
  <TotalTime>32944</TotalTime>
  <Words>1140</Words>
  <Application>Microsoft Office PowerPoint</Application>
  <PresentationFormat>Personalizado</PresentationFormat>
  <Paragraphs>201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Gill Sans MT</vt:lpstr>
      <vt:lpstr>HGｺﾞｼｯｸE</vt:lpstr>
      <vt:lpstr>Route 159 SemiBold</vt:lpstr>
      <vt:lpstr>Wingdings</vt:lpstr>
      <vt:lpstr>Paquete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</dc:title>
  <dc:creator>Jun</dc:creator>
  <cp:lastModifiedBy>Angelo Rodriguez Condor</cp:lastModifiedBy>
  <cp:revision>1468</cp:revision>
  <cp:lastPrinted>2022-10-24T18:59:35Z</cp:lastPrinted>
  <dcterms:created xsi:type="dcterms:W3CDTF">2015-09-05T11:42:45Z</dcterms:created>
  <dcterms:modified xsi:type="dcterms:W3CDTF">2022-11-14T17:22:25Z</dcterms:modified>
</cp:coreProperties>
</file>