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920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29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34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60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43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69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1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6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03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2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0530-E2CF-4E3A-A49B-F403B1E7581B}" type="datetimeFigureOut">
              <a:rPr lang="es-ES" smtClean="0"/>
              <a:t>14/11/2022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446E-3B7E-49AB-96C8-BE7E08AC2B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46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0891" y="129693"/>
            <a:ext cx="10071463" cy="1371601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FF0000"/>
                </a:solidFill>
              </a:rPr>
              <a:t>Selección de los Comités de seguridad al Consejo Metropolitano de Seguridad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0891" y="1501294"/>
            <a:ext cx="10789920" cy="4040358"/>
          </a:xfrm>
        </p:spPr>
        <p:txBody>
          <a:bodyPr>
            <a:normAutofit/>
          </a:bodyPr>
          <a:lstStyle/>
          <a:p>
            <a:pPr algn="just"/>
            <a:r>
              <a:rPr lang="es-EC" sz="2000" dirty="0" smtClean="0"/>
              <a:t>1.- Se conforma los Comités </a:t>
            </a:r>
            <a:r>
              <a:rPr lang="es-EC" sz="2000" dirty="0"/>
              <a:t>Z</a:t>
            </a:r>
            <a:r>
              <a:rPr lang="es-EC" sz="2000" dirty="0" smtClean="0"/>
              <a:t>onales de seguridad en base a convocatoria realizada por cada una de las 9 administraciones zonales. (Ordenanza 035 art. 12, 18 y 19) </a:t>
            </a:r>
          </a:p>
          <a:p>
            <a:pPr algn="just"/>
            <a:r>
              <a:rPr lang="es-EC" sz="2000" dirty="0" smtClean="0"/>
              <a:t>2.- La Secretaria de Seguridad, una ves que se han elegido a los representantes zonales verifica la probidad de sus integrantes mediante el </a:t>
            </a:r>
            <a:r>
              <a:rPr lang="es-EC" sz="2000" dirty="0" err="1" smtClean="0"/>
              <a:t>eSATJE</a:t>
            </a:r>
            <a:r>
              <a:rPr lang="es-EC" sz="2000" dirty="0" smtClean="0"/>
              <a:t> y consulta de Noticias del delito de la Fiscalía. Además de solicitarles el reporte del CNE sobre Apoliticismo. (</a:t>
            </a:r>
            <a:r>
              <a:rPr lang="es-EC" sz="2000" dirty="0"/>
              <a:t>Ordenanza 035 art. </a:t>
            </a:r>
            <a:r>
              <a:rPr lang="es-EC" sz="2000" dirty="0" smtClean="0"/>
              <a:t>16, 17 </a:t>
            </a:r>
            <a:r>
              <a:rPr lang="es-EC" sz="2000" dirty="0"/>
              <a:t>y </a:t>
            </a:r>
            <a:r>
              <a:rPr lang="es-EC" sz="2000" dirty="0" smtClean="0"/>
              <a:t>)</a:t>
            </a:r>
          </a:p>
          <a:p>
            <a:pPr algn="l"/>
            <a:r>
              <a:rPr lang="es-EC" sz="2000" dirty="0" smtClean="0"/>
              <a:t>3.- Se verifica el tiempo comprometido con la comunidad en cada uno de sus barrios.</a:t>
            </a:r>
            <a:endParaRPr lang="es-ES" sz="20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15410"/>
            <a:ext cx="6091707" cy="2425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387" y="6104289"/>
            <a:ext cx="1929040" cy="562637"/>
          </a:xfrm>
          <a:prstGeom prst="rect">
            <a:avLst/>
          </a:prstGeom>
        </p:spPr>
      </p:pic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433674"/>
              </p:ext>
            </p:extLst>
          </p:nvPr>
        </p:nvGraphicFramePr>
        <p:xfrm>
          <a:off x="748695" y="3521473"/>
          <a:ext cx="10537614" cy="2440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411">
                  <a:extLst>
                    <a:ext uri="{9D8B030D-6E8A-4147-A177-3AD203B41FA5}">
                      <a16:colId xmlns:a16="http://schemas.microsoft.com/office/drawing/2014/main" val="1520145139"/>
                    </a:ext>
                  </a:extLst>
                </a:gridCol>
                <a:gridCol w="1386059">
                  <a:extLst>
                    <a:ext uri="{9D8B030D-6E8A-4147-A177-3AD203B41FA5}">
                      <a16:colId xmlns:a16="http://schemas.microsoft.com/office/drawing/2014/main" val="3831739281"/>
                    </a:ext>
                  </a:extLst>
                </a:gridCol>
                <a:gridCol w="3771682">
                  <a:extLst>
                    <a:ext uri="{9D8B030D-6E8A-4147-A177-3AD203B41FA5}">
                      <a16:colId xmlns:a16="http://schemas.microsoft.com/office/drawing/2014/main" val="1857421455"/>
                    </a:ext>
                  </a:extLst>
                </a:gridCol>
                <a:gridCol w="1066200">
                  <a:extLst>
                    <a:ext uri="{9D8B030D-6E8A-4147-A177-3AD203B41FA5}">
                      <a16:colId xmlns:a16="http://schemas.microsoft.com/office/drawing/2014/main" val="2787209400"/>
                    </a:ext>
                  </a:extLst>
                </a:gridCol>
                <a:gridCol w="866289">
                  <a:extLst>
                    <a:ext uri="{9D8B030D-6E8A-4147-A177-3AD203B41FA5}">
                      <a16:colId xmlns:a16="http://schemas.microsoft.com/office/drawing/2014/main" val="1035044985"/>
                    </a:ext>
                  </a:extLst>
                </a:gridCol>
                <a:gridCol w="706359">
                  <a:extLst>
                    <a:ext uri="{9D8B030D-6E8A-4147-A177-3AD203B41FA5}">
                      <a16:colId xmlns:a16="http://schemas.microsoft.com/office/drawing/2014/main" val="533791830"/>
                    </a:ext>
                  </a:extLst>
                </a:gridCol>
                <a:gridCol w="1212803">
                  <a:extLst>
                    <a:ext uri="{9D8B030D-6E8A-4147-A177-3AD203B41FA5}">
                      <a16:colId xmlns:a16="http://schemas.microsoft.com/office/drawing/2014/main" val="3677914304"/>
                    </a:ext>
                  </a:extLst>
                </a:gridCol>
                <a:gridCol w="941811">
                  <a:extLst>
                    <a:ext uri="{9D8B030D-6E8A-4147-A177-3AD203B41FA5}">
                      <a16:colId xmlns:a16="http://schemas.microsoft.com/office/drawing/2014/main" val="414752259"/>
                    </a:ext>
                  </a:extLst>
                </a:gridCol>
              </a:tblGrid>
              <a:tr h="1905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REPRESENTANTES  AL CONSEJO ZONAL DEL DMQ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5476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N°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Administración Zonal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Nombres  y apellidos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 err="1">
                          <a:effectLst/>
                        </a:rPr>
                        <a:t>eSATJE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Fiscalia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Apoliticismo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Tiempo directiva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Observación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47300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Calderón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Jácome Mónica Patricia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No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No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 año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 smtClean="0">
                          <a:effectLst/>
                        </a:rPr>
                        <a:t>SI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94371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Manuela Sáenz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Conde Hinojosa Ruth Elizabeth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No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1 año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1046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3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La Delicia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Carlosama castro Adriana Elizabeth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No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 año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6762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4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Eloy Alfaro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Peñaherrera Tamayo Ivonne de los Ángeles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3 años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31315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5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Quitumbe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Samanate Zapata Rubén Darío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si esta afiliado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2 años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9133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6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Los Chillos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Jiménez Ordóñez Tanya Alexandra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1 año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4113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7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Eugenio Espejo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Segarra Pacheco Luis Alberto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Si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 smtClean="0">
                          <a:effectLst/>
                        </a:rPr>
                        <a:t>SI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16795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8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Tumbaco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Meneses Raza Patricio Daniel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 dirty="0" smtClean="0">
                          <a:effectLst/>
                        </a:rPr>
                        <a:t>SI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6598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9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Mariscal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Juan Fernando Rueda Rosero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7760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676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0891" y="129693"/>
            <a:ext cx="10071463" cy="1371601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FF0000"/>
                </a:solidFill>
              </a:rPr>
              <a:t>Selección de los Comités de seguridad al Consejo Metropolitano de Seguridad</a:t>
            </a:r>
            <a:endParaRPr lang="es-ES" sz="40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0891" y="1501293"/>
            <a:ext cx="10789920" cy="460299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C" dirty="0"/>
              <a:t>4.- Se presenta la terna a la Asamblea del Distrito Metropolitano de Quito. (Ordenanza 035 art. 17 inciso 2do) </a:t>
            </a:r>
          </a:p>
          <a:p>
            <a:pPr algn="just"/>
            <a:endParaRPr lang="es-EC" sz="2000" dirty="0" smtClean="0"/>
          </a:p>
          <a:p>
            <a:pPr algn="just"/>
            <a:endParaRPr lang="es-EC" sz="2000" dirty="0"/>
          </a:p>
          <a:p>
            <a:pPr algn="just"/>
            <a:endParaRPr lang="es-EC" sz="2000" dirty="0" smtClean="0"/>
          </a:p>
          <a:p>
            <a:pPr algn="just"/>
            <a:r>
              <a:rPr lang="es-EC" dirty="0"/>
              <a:t>5.- Sus Funciones están determinadas en la Ordenanza 035 art. 16: </a:t>
            </a:r>
          </a:p>
          <a:p>
            <a:pPr algn="just"/>
            <a:r>
              <a:rPr lang="es-ES" dirty="0"/>
              <a:t>El Consejo Metropolitano de Seguridad y Convivencia Ciudadana es una instancia de coproducción de políticas públicas en materia de seguridad, responsable de analizar, formular y la planificación estratégica metropolitana en este ámbito, para lo cual se encargará de coordinar las acciones metropolitanas con la fuerza pública y con las entidades gubernamentales, no gubernamentales y la ciudadanía a través de los mecanismos de participación ciudadana. </a:t>
            </a:r>
          </a:p>
          <a:p>
            <a:pPr algn="just"/>
            <a:r>
              <a:rPr lang="es-ES" dirty="0"/>
              <a:t>El Consejo propondrá, además, las políticas de seguridad y convivencia ciudadana, tendientes a orientar en forma ética, democrática y socialmente responsable, a la ciudadanía. Promoverá la participación ciudadana, recomendando el diseño de mecanismos, planes y programas que garanticen y aseguren el compromiso de la comunidad en materia de seguridad y convivencia ciudadana. También, conocerá de la creación de Consejos Zonales y mantendrá un registro a través de su Secretaría.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15410"/>
            <a:ext cx="6091707" cy="24259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387" y="6104289"/>
            <a:ext cx="1929040" cy="56263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236081"/>
              </p:ext>
            </p:extLst>
          </p:nvPr>
        </p:nvGraphicFramePr>
        <p:xfrm>
          <a:off x="694676" y="2012416"/>
          <a:ext cx="10591633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1307">
                  <a:extLst>
                    <a:ext uri="{9D8B030D-6E8A-4147-A177-3AD203B41FA5}">
                      <a16:colId xmlns:a16="http://schemas.microsoft.com/office/drawing/2014/main" val="1577717949"/>
                    </a:ext>
                  </a:extLst>
                </a:gridCol>
                <a:gridCol w="3718693">
                  <a:extLst>
                    <a:ext uri="{9D8B030D-6E8A-4147-A177-3AD203B41FA5}">
                      <a16:colId xmlns:a16="http://schemas.microsoft.com/office/drawing/2014/main" val="4252238702"/>
                    </a:ext>
                  </a:extLst>
                </a:gridCol>
                <a:gridCol w="5511633">
                  <a:extLst>
                    <a:ext uri="{9D8B030D-6E8A-4147-A177-3AD203B41FA5}">
                      <a16:colId xmlns:a16="http://schemas.microsoft.com/office/drawing/2014/main" val="138055902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N°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Administración Zonal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Nombres  y apellidos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25310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1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Manuela Sáenz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Conde Hinojosa Ruth Elizabeth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388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2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Los Chillos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Jiménez Ordóñez Tanya Alexandra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9959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3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Eloy Alfaro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 err="1">
                          <a:effectLst/>
                        </a:rPr>
                        <a:t>Peñaherrera</a:t>
                      </a:r>
                      <a:r>
                        <a:rPr lang="es-ES" sz="1100" u="none" strike="noStrike" dirty="0">
                          <a:effectLst/>
                        </a:rPr>
                        <a:t> Tamayo Ivonne de los Ángeles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7073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6093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467</Words>
  <Application>Microsoft Office PowerPoint</Application>
  <PresentationFormat>Panorámica</PresentationFormat>
  <Paragraphs>105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Selección de los Comités de seguridad al Consejo Metropolitano de Seguridad</vt:lpstr>
      <vt:lpstr>Selección de los Comités de seguridad al Consejo Metropolitano de Seguridad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Pro-mejoras de la urbanización “Jardines de la Pampa”</dc:title>
  <dc:creator>Alejandro Marcelo Uzcategui Carvajal</dc:creator>
  <cp:lastModifiedBy>Maria Jose Escobar Vera</cp:lastModifiedBy>
  <cp:revision>12</cp:revision>
  <dcterms:created xsi:type="dcterms:W3CDTF">2022-03-16T13:41:25Z</dcterms:created>
  <dcterms:modified xsi:type="dcterms:W3CDTF">2022-11-14T16:05:17Z</dcterms:modified>
</cp:coreProperties>
</file>