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77" r:id="rId4"/>
    <p:sldId id="278" r:id="rId5"/>
    <p:sldId id="279" r:id="rId6"/>
    <p:sldId id="282" r:id="rId7"/>
    <p:sldId id="283" r:id="rId8"/>
    <p:sldId id="289" r:id="rId9"/>
    <p:sldId id="287" r:id="rId10"/>
    <p:sldId id="292" r:id="rId11"/>
    <p:sldId id="269" r:id="rId12"/>
    <p:sldId id="290" r:id="rId13"/>
    <p:sldId id="293" r:id="rId14"/>
    <p:sldId id="291" r:id="rId15"/>
    <p:sldId id="284" r:id="rId16"/>
    <p:sldId id="295" r:id="rId17"/>
    <p:sldId id="285" r:id="rId18"/>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onica.ruales" initials="Verito197"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41" autoAdjust="0"/>
    <p:restoredTop sz="94660"/>
  </p:normalViewPr>
  <p:slideViewPr>
    <p:cSldViewPr snapToGrid="0">
      <p:cViewPr varScale="1">
        <p:scale>
          <a:sx n="67" d="100"/>
          <a:sy n="67" d="100"/>
        </p:scale>
        <p:origin x="-61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C"/>
          </a:p>
        </p:txBody>
      </p:sp>
      <p:sp>
        <p:nvSpPr>
          <p:cNvPr id="4" name="Marcador de fecha 3"/>
          <p:cNvSpPr>
            <a:spLocks noGrp="1"/>
          </p:cNvSpPr>
          <p:nvPr>
            <p:ph type="dt" sz="half" idx="10"/>
          </p:nvPr>
        </p:nvSpPr>
        <p:spPr/>
        <p:txBody>
          <a:bodyPr/>
          <a:lstStyle/>
          <a:p>
            <a:fld id="{B6C3B215-F5E3-4A90-8888-CC32EFA2B227}" type="datetimeFigureOut">
              <a:rPr lang="es-EC" smtClean="0"/>
              <a:t>3/7/2018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676D5A96-2FC0-4B07-A931-3442CFBCBBDF}" type="slidenum">
              <a:rPr lang="es-EC" smtClean="0"/>
              <a:t>‹Nº›</a:t>
            </a:fld>
            <a:endParaRPr lang="es-EC"/>
          </a:p>
        </p:txBody>
      </p:sp>
    </p:spTree>
    <p:extLst>
      <p:ext uri="{BB962C8B-B14F-4D97-AF65-F5344CB8AC3E}">
        <p14:creationId xmlns:p14="http://schemas.microsoft.com/office/powerpoint/2010/main" val="3567228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B6C3B215-F5E3-4A90-8888-CC32EFA2B227}" type="datetimeFigureOut">
              <a:rPr lang="es-EC" smtClean="0"/>
              <a:t>3/7/2018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676D5A96-2FC0-4B07-A931-3442CFBCBBDF}" type="slidenum">
              <a:rPr lang="es-EC" smtClean="0"/>
              <a:t>‹Nº›</a:t>
            </a:fld>
            <a:endParaRPr lang="es-EC"/>
          </a:p>
        </p:txBody>
      </p:sp>
    </p:spTree>
    <p:extLst>
      <p:ext uri="{BB962C8B-B14F-4D97-AF65-F5344CB8AC3E}">
        <p14:creationId xmlns:p14="http://schemas.microsoft.com/office/powerpoint/2010/main" val="553721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B6C3B215-F5E3-4A90-8888-CC32EFA2B227}" type="datetimeFigureOut">
              <a:rPr lang="es-EC" smtClean="0"/>
              <a:t>3/7/2018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676D5A96-2FC0-4B07-A931-3442CFBCBBDF}" type="slidenum">
              <a:rPr lang="es-EC" smtClean="0"/>
              <a:t>‹Nº›</a:t>
            </a:fld>
            <a:endParaRPr lang="es-EC"/>
          </a:p>
        </p:txBody>
      </p:sp>
    </p:spTree>
    <p:extLst>
      <p:ext uri="{BB962C8B-B14F-4D97-AF65-F5344CB8AC3E}">
        <p14:creationId xmlns:p14="http://schemas.microsoft.com/office/powerpoint/2010/main" val="57619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B6C3B215-F5E3-4A90-8888-CC32EFA2B227}" type="datetimeFigureOut">
              <a:rPr lang="es-EC" smtClean="0"/>
              <a:t>3/7/2018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676D5A96-2FC0-4B07-A931-3442CFBCBBDF}" type="slidenum">
              <a:rPr lang="es-EC" smtClean="0"/>
              <a:t>‹Nº›</a:t>
            </a:fld>
            <a:endParaRPr lang="es-EC"/>
          </a:p>
        </p:txBody>
      </p:sp>
    </p:spTree>
    <p:extLst>
      <p:ext uri="{BB962C8B-B14F-4D97-AF65-F5344CB8AC3E}">
        <p14:creationId xmlns:p14="http://schemas.microsoft.com/office/powerpoint/2010/main" val="221190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6C3B215-F5E3-4A90-8888-CC32EFA2B227}" type="datetimeFigureOut">
              <a:rPr lang="es-EC" smtClean="0"/>
              <a:t>3/7/2018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676D5A96-2FC0-4B07-A931-3442CFBCBBDF}" type="slidenum">
              <a:rPr lang="es-EC" smtClean="0"/>
              <a:t>‹Nº›</a:t>
            </a:fld>
            <a:endParaRPr lang="es-EC"/>
          </a:p>
        </p:txBody>
      </p:sp>
    </p:spTree>
    <p:extLst>
      <p:ext uri="{BB962C8B-B14F-4D97-AF65-F5344CB8AC3E}">
        <p14:creationId xmlns:p14="http://schemas.microsoft.com/office/powerpoint/2010/main" val="382665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B6C3B215-F5E3-4A90-8888-CC32EFA2B227}" type="datetimeFigureOut">
              <a:rPr lang="es-EC" smtClean="0"/>
              <a:t>3/7/2018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676D5A96-2FC0-4B07-A931-3442CFBCBBDF}" type="slidenum">
              <a:rPr lang="es-EC" smtClean="0"/>
              <a:t>‹Nº›</a:t>
            </a:fld>
            <a:endParaRPr lang="es-EC"/>
          </a:p>
        </p:txBody>
      </p:sp>
    </p:spTree>
    <p:extLst>
      <p:ext uri="{BB962C8B-B14F-4D97-AF65-F5344CB8AC3E}">
        <p14:creationId xmlns:p14="http://schemas.microsoft.com/office/powerpoint/2010/main" val="886152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B6C3B215-F5E3-4A90-8888-CC32EFA2B227}" type="datetimeFigureOut">
              <a:rPr lang="es-EC" smtClean="0"/>
              <a:t>3/7/2018</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676D5A96-2FC0-4B07-A931-3442CFBCBBDF}" type="slidenum">
              <a:rPr lang="es-EC" smtClean="0"/>
              <a:t>‹Nº›</a:t>
            </a:fld>
            <a:endParaRPr lang="es-EC"/>
          </a:p>
        </p:txBody>
      </p:sp>
    </p:spTree>
    <p:extLst>
      <p:ext uri="{BB962C8B-B14F-4D97-AF65-F5344CB8AC3E}">
        <p14:creationId xmlns:p14="http://schemas.microsoft.com/office/powerpoint/2010/main" val="997775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B6C3B215-F5E3-4A90-8888-CC32EFA2B227}" type="datetimeFigureOut">
              <a:rPr lang="es-EC" smtClean="0"/>
              <a:t>3/7/2018</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676D5A96-2FC0-4B07-A931-3442CFBCBBDF}" type="slidenum">
              <a:rPr lang="es-EC" smtClean="0"/>
              <a:t>‹Nº›</a:t>
            </a:fld>
            <a:endParaRPr lang="es-EC"/>
          </a:p>
        </p:txBody>
      </p:sp>
    </p:spTree>
    <p:extLst>
      <p:ext uri="{BB962C8B-B14F-4D97-AF65-F5344CB8AC3E}">
        <p14:creationId xmlns:p14="http://schemas.microsoft.com/office/powerpoint/2010/main" val="3385315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6C3B215-F5E3-4A90-8888-CC32EFA2B227}" type="datetimeFigureOut">
              <a:rPr lang="es-EC" smtClean="0"/>
              <a:t>3/7/2018</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676D5A96-2FC0-4B07-A931-3442CFBCBBDF}" type="slidenum">
              <a:rPr lang="es-EC" smtClean="0"/>
              <a:t>‹Nº›</a:t>
            </a:fld>
            <a:endParaRPr lang="es-EC"/>
          </a:p>
        </p:txBody>
      </p:sp>
    </p:spTree>
    <p:extLst>
      <p:ext uri="{BB962C8B-B14F-4D97-AF65-F5344CB8AC3E}">
        <p14:creationId xmlns:p14="http://schemas.microsoft.com/office/powerpoint/2010/main" val="80871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C3B215-F5E3-4A90-8888-CC32EFA2B227}" type="datetimeFigureOut">
              <a:rPr lang="es-EC" smtClean="0"/>
              <a:t>3/7/2018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676D5A96-2FC0-4B07-A931-3442CFBCBBDF}" type="slidenum">
              <a:rPr lang="es-EC" smtClean="0"/>
              <a:t>‹Nº›</a:t>
            </a:fld>
            <a:endParaRPr lang="es-EC"/>
          </a:p>
        </p:txBody>
      </p:sp>
    </p:spTree>
    <p:extLst>
      <p:ext uri="{BB962C8B-B14F-4D97-AF65-F5344CB8AC3E}">
        <p14:creationId xmlns:p14="http://schemas.microsoft.com/office/powerpoint/2010/main" val="2664678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C3B215-F5E3-4A90-8888-CC32EFA2B227}" type="datetimeFigureOut">
              <a:rPr lang="es-EC" smtClean="0"/>
              <a:t>3/7/2018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676D5A96-2FC0-4B07-A931-3442CFBCBBDF}" type="slidenum">
              <a:rPr lang="es-EC" smtClean="0"/>
              <a:t>‹Nº›</a:t>
            </a:fld>
            <a:endParaRPr lang="es-EC"/>
          </a:p>
        </p:txBody>
      </p:sp>
    </p:spTree>
    <p:extLst>
      <p:ext uri="{BB962C8B-B14F-4D97-AF65-F5344CB8AC3E}">
        <p14:creationId xmlns:p14="http://schemas.microsoft.com/office/powerpoint/2010/main" val="3181519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C3B215-F5E3-4A90-8888-CC32EFA2B227}" type="datetimeFigureOut">
              <a:rPr lang="es-EC" smtClean="0"/>
              <a:t>3/7/2018</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D5A96-2FC0-4B07-A931-3442CFBCBBDF}" type="slidenum">
              <a:rPr lang="es-EC" smtClean="0"/>
              <a:t>‹Nº›</a:t>
            </a:fld>
            <a:endParaRPr lang="es-EC"/>
          </a:p>
        </p:txBody>
      </p:sp>
    </p:spTree>
    <p:extLst>
      <p:ext uri="{BB962C8B-B14F-4D97-AF65-F5344CB8AC3E}">
        <p14:creationId xmlns:p14="http://schemas.microsoft.com/office/powerpoint/2010/main" val="3163414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5524" y="4365104"/>
            <a:ext cx="5964311" cy="1145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5524" y="764704"/>
            <a:ext cx="5964311" cy="2988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6446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68342" y="699732"/>
            <a:ext cx="9066727" cy="5170646"/>
          </a:xfrm>
          <a:prstGeom prst="rect">
            <a:avLst/>
          </a:prstGeom>
          <a:noFill/>
        </p:spPr>
        <p:txBody>
          <a:bodyPr wrap="square" rtlCol="0">
            <a:spAutoFit/>
          </a:bodyPr>
          <a:lstStyle/>
          <a:p>
            <a:pPr algn="just"/>
            <a:r>
              <a:rPr lang="es-EC" sz="2200" dirty="0" smtClean="0">
                <a:cs typeface="Times New Roman"/>
              </a:rPr>
              <a:t>Conforme la resolución adoptada en el Taller, a partir del 16 de abril de 2018 se realizaron reuniones con representantes de cada Empresa Metropolitana, con el objeto de establecer la pre liquidación de pago del aporte </a:t>
            </a:r>
            <a:r>
              <a:rPr lang="es-EC" sz="2200" dirty="0">
                <a:cs typeface="Times New Roman"/>
              </a:rPr>
              <a:t>a</a:t>
            </a:r>
            <a:r>
              <a:rPr lang="es-EC" sz="2200" dirty="0" smtClean="0">
                <a:cs typeface="Times New Roman"/>
              </a:rPr>
              <a:t>l Fondo de Emergencia.  </a:t>
            </a:r>
          </a:p>
          <a:p>
            <a:pPr algn="just"/>
            <a:endParaRPr lang="es-EC" sz="2200" dirty="0">
              <a:cs typeface="Times New Roman"/>
            </a:endParaRPr>
          </a:p>
          <a:p>
            <a:pPr algn="just"/>
            <a:r>
              <a:rPr lang="es-EC" sz="2200" dirty="0" smtClean="0">
                <a:cs typeface="Times New Roman"/>
              </a:rPr>
              <a:t>En las reuniones, los representantes de las Empresas Metropolitanas manifestaron que entregarán la liquidación una vez que la Procuraduría del Municipio del DMQ se pronuncie sobre la aplicación de la Ordenanza 201 y la base imponible del aporte, a fin de evitar una doble imposición sobre la base imponible ya que las </a:t>
            </a:r>
            <a:r>
              <a:rPr lang="es-EC" sz="2200" dirty="0">
                <a:cs typeface="Times New Roman"/>
              </a:rPr>
              <a:t>E</a:t>
            </a:r>
            <a:r>
              <a:rPr lang="es-EC" sz="2200" dirty="0" smtClean="0">
                <a:cs typeface="Times New Roman"/>
              </a:rPr>
              <a:t>mpresas Metropolitanas se financian con recursos asignados por el Municipio de Quito.</a:t>
            </a:r>
          </a:p>
          <a:p>
            <a:pPr algn="just"/>
            <a:endParaRPr lang="es-EC" sz="2200" dirty="0">
              <a:cs typeface="Times New Roman"/>
            </a:endParaRPr>
          </a:p>
          <a:p>
            <a:pPr algn="just"/>
            <a:r>
              <a:rPr lang="es-EC" sz="2200" dirty="0" smtClean="0">
                <a:cs typeface="Times New Roman"/>
              </a:rPr>
              <a:t>Hasta la fecha, (18-06-2018) la única empresa que ha remitido la liquidación preliminar ha sido EMASEO por un monto de USD. 1’640.790,82 de los cuáles ya transfirió USD. 392.634,18.</a:t>
            </a:r>
            <a:endParaRPr lang="es-EC" sz="2200" dirty="0"/>
          </a:p>
        </p:txBody>
      </p:sp>
      <p:pic>
        <p:nvPicPr>
          <p:cNvPr id="3" name="Picture 2" descr="EMSEGURID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237312"/>
            <a:ext cx="9144000" cy="78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4411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Marcador de contenido"/>
          <p:cNvSpPr txBox="1">
            <a:spLocks/>
          </p:cNvSpPr>
          <p:nvPr/>
        </p:nvSpPr>
        <p:spPr>
          <a:xfrm>
            <a:off x="2175592" y="2264144"/>
            <a:ext cx="7776864" cy="1973994"/>
          </a:xfrm>
          <a:prstGeom prst="rect">
            <a:avLst/>
          </a:prstGeom>
          <a:solidFill>
            <a:schemeClr val="accent5">
              <a:lumMod val="20000"/>
              <a:lumOff val="80000"/>
            </a:schemeClr>
          </a:solidFill>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s-EC" sz="3600" dirty="0" smtClean="0"/>
          </a:p>
          <a:p>
            <a:pPr marL="0" indent="0" algn="ctr">
              <a:buNone/>
            </a:pPr>
            <a:r>
              <a:rPr lang="es-EC" sz="3600" b="1" dirty="0" smtClean="0"/>
              <a:t>INFORMACIÓN   </a:t>
            </a:r>
            <a:r>
              <a:rPr lang="es-EC" sz="3600" dirty="0" smtClean="0"/>
              <a:t> </a:t>
            </a:r>
            <a:r>
              <a:rPr lang="es-EC" sz="3600" b="1" dirty="0" smtClean="0"/>
              <a:t>FINANCIERA</a:t>
            </a:r>
            <a:endParaRPr lang="es-EC" sz="3600" b="1" dirty="0"/>
          </a:p>
        </p:txBody>
      </p:sp>
      <p:pic>
        <p:nvPicPr>
          <p:cNvPr id="5" name="Picture 2" descr="EMSEGURID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237312"/>
            <a:ext cx="9144000" cy="78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72845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MSEGURID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237312"/>
            <a:ext cx="9144000" cy="787400"/>
          </a:xfrm>
          <a:prstGeom prst="rect">
            <a:avLst/>
          </a:prstGeom>
          <a:noFill/>
          <a:extLst>
            <a:ext uri="{909E8E84-426E-40DD-AFC4-6F175D3DCCD1}">
              <a14:hiddenFill xmlns:a14="http://schemas.microsoft.com/office/drawing/2010/main">
                <a:solidFill>
                  <a:srgbClr val="FFFFFF"/>
                </a:solidFill>
              </a14:hiddenFill>
            </a:ext>
          </a:extLst>
        </p:spPr>
      </p:pic>
      <p:sp>
        <p:nvSpPr>
          <p:cNvPr id="6" name="6 Rectángulo"/>
          <p:cNvSpPr/>
          <p:nvPr/>
        </p:nvSpPr>
        <p:spPr>
          <a:xfrm>
            <a:off x="35690" y="182219"/>
            <a:ext cx="12120620" cy="1110213"/>
          </a:xfrm>
          <a:prstGeom prst="rect">
            <a:avLst/>
          </a:prstGeom>
        </p:spPr>
        <p:txBody>
          <a:bodyPr wrap="square" lIns="93636" tIns="46818" rIns="93636" bIns="468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r>
              <a:rPr lang="es-EC" sz="2200" b="1" dirty="0" smtClean="0"/>
              <a:t>ORDENANZA 201</a:t>
            </a:r>
          </a:p>
          <a:p>
            <a:pPr lvl="0" algn="ctr"/>
            <a:r>
              <a:rPr lang="es-EC" sz="2200" b="1" dirty="0" smtClean="0"/>
              <a:t>VALORES RECIBIDOS DE EMPRESAS PÚBLICAS METROPOLITANAS</a:t>
            </a:r>
          </a:p>
          <a:p>
            <a:pPr lvl="0" algn="ctr"/>
            <a:r>
              <a:rPr lang="es-EC" sz="2200" b="1" dirty="0" smtClean="0"/>
              <a:t>AL 18 DE JUNIO DE 2018</a:t>
            </a:r>
            <a:endParaRPr lang="es-EC" sz="2200" b="1" dirty="0"/>
          </a:p>
        </p:txBody>
      </p:sp>
      <p:graphicFrame>
        <p:nvGraphicFramePr>
          <p:cNvPr id="2" name="Tabla 1"/>
          <p:cNvGraphicFramePr>
            <a:graphicFrameLocks noGrp="1"/>
          </p:cNvGraphicFramePr>
          <p:nvPr>
            <p:extLst>
              <p:ext uri="{D42A27DB-BD31-4B8C-83A1-F6EECF244321}">
                <p14:modId xmlns:p14="http://schemas.microsoft.com/office/powerpoint/2010/main" val="3506145372"/>
              </p:ext>
            </p:extLst>
          </p:nvPr>
        </p:nvGraphicFramePr>
        <p:xfrm>
          <a:off x="193179" y="1468193"/>
          <a:ext cx="11797051" cy="4717571"/>
        </p:xfrm>
        <a:graphic>
          <a:graphicData uri="http://schemas.openxmlformats.org/drawingml/2006/table">
            <a:tbl>
              <a:tblPr>
                <a:tableStyleId>{5C22544A-7EE6-4342-B048-85BDC9FD1C3A}</a:tableStyleId>
              </a:tblPr>
              <a:tblGrid>
                <a:gridCol w="2290689"/>
                <a:gridCol w="929002"/>
                <a:gridCol w="929002"/>
                <a:gridCol w="929002"/>
                <a:gridCol w="929002"/>
                <a:gridCol w="929002"/>
                <a:gridCol w="929002"/>
                <a:gridCol w="929002"/>
                <a:gridCol w="1005358"/>
                <a:gridCol w="1005358"/>
                <a:gridCol w="992632"/>
              </a:tblGrid>
              <a:tr h="284368">
                <a:tc>
                  <a:txBody>
                    <a:bodyPr/>
                    <a:lstStyle/>
                    <a:p>
                      <a:pPr algn="ctr" fontAlgn="ctr"/>
                      <a:r>
                        <a:rPr lang="es-EC" sz="1200" b="1" u="none" strike="noStrike" dirty="0">
                          <a:effectLst/>
                        </a:rPr>
                        <a:t>EMPRESA</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s-EC" sz="1200" b="1" u="none" strike="noStrike" dirty="0">
                          <a:effectLst/>
                        </a:rPr>
                        <a:t>2010</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s-EC" sz="1200" b="1" u="none" strike="noStrike" dirty="0">
                          <a:effectLst/>
                        </a:rPr>
                        <a:t>2011</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s-EC" sz="1200" b="1" u="none" strike="noStrike" dirty="0">
                          <a:effectLst/>
                        </a:rPr>
                        <a:t>2012</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s-EC" sz="1200" b="1" u="none" strike="noStrike" dirty="0">
                          <a:effectLst/>
                        </a:rPr>
                        <a:t>2013</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s-EC" sz="1200" b="1" u="none" strike="noStrike" dirty="0">
                          <a:effectLst/>
                        </a:rPr>
                        <a:t>2014</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s-EC" sz="1200" b="1" u="none" strike="noStrike" dirty="0">
                          <a:effectLst/>
                        </a:rPr>
                        <a:t>2015</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s-EC" sz="1200" b="1" u="none" strike="noStrike" dirty="0">
                          <a:effectLst/>
                        </a:rPr>
                        <a:t>2016</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s-EC" sz="1200" b="1" u="none" strike="noStrike" dirty="0">
                          <a:effectLst/>
                        </a:rPr>
                        <a:t>2017</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s-EC" sz="1200" b="1" u="none" strike="noStrike" dirty="0">
                          <a:effectLst/>
                        </a:rPr>
                        <a:t>2018</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s-EC" sz="1200" b="1" u="none" strike="noStrike" dirty="0">
                          <a:effectLst/>
                        </a:rPr>
                        <a:t>TOTAL RECIBIDO</a:t>
                      </a:r>
                      <a:endParaRPr lang="es-EC" sz="1200" b="1" i="0" u="none" strike="noStrike" dirty="0">
                        <a:solidFill>
                          <a:srgbClr val="000000"/>
                        </a:solidFill>
                        <a:effectLst/>
                        <a:latin typeface="Calibri" panose="020F0502020204030204" pitchFamily="34" charset="0"/>
                      </a:endParaRPr>
                    </a:p>
                  </a:txBody>
                  <a:tcPr marL="0" marR="0" marT="0" marB="0" anchor="ctr">
                    <a:solidFill>
                      <a:schemeClr val="accent1">
                        <a:lumMod val="40000"/>
                        <a:lumOff val="60000"/>
                      </a:schemeClr>
                    </a:solidFill>
                  </a:tcPr>
                </a:tc>
              </a:tr>
              <a:tr h="568735">
                <a:tc>
                  <a:txBody>
                    <a:bodyPr/>
                    <a:lstStyle/>
                    <a:p>
                      <a:pPr algn="l" fontAlgn="b"/>
                      <a:r>
                        <a:rPr lang="es-EC" sz="1200" b="1" u="none" strike="noStrike" dirty="0">
                          <a:effectLst/>
                        </a:rPr>
                        <a:t>EP EMASEO</a:t>
                      </a:r>
                      <a:endParaRPr lang="es-EC" sz="1200" b="1"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129.504,00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marL="0" algn="r" defTabSz="914400" rtl="0" eaLnBrk="1" fontAlgn="b" latinLnBrk="0" hangingPunct="1"/>
                      <a:r>
                        <a:rPr lang="es-EC" sz="1200" b="0" u="none" strike="noStrike" kern="1200" dirty="0">
                          <a:solidFill>
                            <a:schemeClr val="dk1"/>
                          </a:solidFill>
                          <a:effectLst/>
                          <a:latin typeface="+mn-lt"/>
                          <a:ea typeface="+mn-ea"/>
                          <a:cs typeface="+mn-cs"/>
                        </a:rPr>
                        <a:t>           200.000,00 </a:t>
                      </a:r>
                    </a:p>
                  </a:txBody>
                  <a:tcPr marL="0" marR="0" marT="0" marB="0" anchor="ctr"/>
                </a:tc>
                <a:tc>
                  <a:txBody>
                    <a:bodyPr/>
                    <a:lstStyle/>
                    <a:p>
                      <a:pPr marL="0" algn="r" defTabSz="914400" rtl="0" eaLnBrk="1" fontAlgn="b" latinLnBrk="0" hangingPunct="1"/>
                      <a:r>
                        <a:rPr lang="es-EC" sz="1200" b="1" u="none" strike="noStrike" kern="1200" dirty="0">
                          <a:solidFill>
                            <a:schemeClr val="dk1"/>
                          </a:solidFill>
                          <a:effectLst/>
                          <a:latin typeface="+mn-lt"/>
                          <a:ea typeface="+mn-ea"/>
                          <a:cs typeface="+mn-cs"/>
                        </a:rPr>
                        <a:t>          329.504,00 </a:t>
                      </a:r>
                    </a:p>
                  </a:txBody>
                  <a:tcPr marL="0" marR="0" marT="0" marB="0" anchor="ctr"/>
                </a:tc>
              </a:tr>
              <a:tr h="568735">
                <a:tc>
                  <a:txBody>
                    <a:bodyPr/>
                    <a:lstStyle/>
                    <a:p>
                      <a:pPr algn="l" fontAlgn="b"/>
                      <a:r>
                        <a:rPr lang="es-EC" sz="1200" b="1" u="none" strike="noStrike" dirty="0">
                          <a:effectLst/>
                        </a:rPr>
                        <a:t>EP EMGIRS</a:t>
                      </a:r>
                      <a:endParaRPr lang="es-EC" sz="1200" b="1"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41.691,62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77.211,70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103.544,78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145.089,25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a:effectLst/>
                        </a:rPr>
                        <a:t>          70.569,07 </a:t>
                      </a:r>
                      <a:endParaRPr lang="es-EC" sz="1200" b="0" i="0" u="none" strike="noStrike">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a:effectLst/>
                        </a:rPr>
                        <a:t>          69.620,97 </a:t>
                      </a:r>
                      <a:endParaRPr lang="es-EC" sz="1200" b="0" i="0" u="none" strike="noStrike">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153.330,62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marL="0" algn="r" defTabSz="914400" rtl="0" eaLnBrk="1" fontAlgn="b" latinLnBrk="0" hangingPunct="1"/>
                      <a:r>
                        <a:rPr lang="es-EC" sz="1200" b="0" u="none" strike="noStrike" kern="1200" dirty="0">
                          <a:solidFill>
                            <a:schemeClr val="dk1"/>
                          </a:solidFill>
                          <a:effectLst/>
                          <a:latin typeface="+mn-lt"/>
                          <a:ea typeface="+mn-ea"/>
                          <a:cs typeface="+mn-cs"/>
                        </a:rPr>
                        <a:t>           105.211,87 </a:t>
                      </a:r>
                    </a:p>
                  </a:txBody>
                  <a:tcPr marL="0" marR="0" marT="0" marB="0" anchor="ctr"/>
                </a:tc>
                <a:tc>
                  <a:txBody>
                    <a:bodyPr/>
                    <a:lstStyle/>
                    <a:p>
                      <a:pPr marL="0" algn="r" defTabSz="914400" rtl="0" eaLnBrk="1" fontAlgn="b" latinLnBrk="0" hangingPunct="1"/>
                      <a:r>
                        <a:rPr lang="es-EC" sz="1200" b="1" u="none" strike="noStrike" kern="1200" dirty="0">
                          <a:solidFill>
                            <a:schemeClr val="dk1"/>
                          </a:solidFill>
                          <a:effectLst/>
                          <a:latin typeface="+mn-lt"/>
                          <a:ea typeface="+mn-ea"/>
                          <a:cs typeface="+mn-cs"/>
                        </a:rPr>
                        <a:t>          766.269,88 </a:t>
                      </a:r>
                    </a:p>
                  </a:txBody>
                  <a:tcPr marL="0" marR="0" marT="0" marB="0" anchor="ctr"/>
                </a:tc>
              </a:tr>
              <a:tr h="317498">
                <a:tc>
                  <a:txBody>
                    <a:bodyPr/>
                    <a:lstStyle/>
                    <a:p>
                      <a:pPr algn="l" fontAlgn="b"/>
                      <a:r>
                        <a:rPr lang="es-EC" sz="1200" b="1" u="none" strike="noStrike" dirty="0">
                          <a:effectLst/>
                        </a:rPr>
                        <a:t>EP HABITAT Y VIVIENDA</a:t>
                      </a:r>
                      <a:endParaRPr lang="es-EC" sz="1200" b="1"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15.000,00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15.149,61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a:effectLst/>
                        </a:rPr>
                        <a:t>          21.628,52 </a:t>
                      </a:r>
                      <a:endParaRPr lang="es-EC" sz="1200" b="0" i="0" u="none" strike="noStrike">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41.498,24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65.437,92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28.039,50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a:effectLst/>
                        </a:rPr>
                        <a:t>          28.039,50 </a:t>
                      </a:r>
                      <a:endParaRPr lang="es-EC" sz="1200" b="0" i="0" u="none" strike="noStrike">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3.921,00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marL="0" algn="r" defTabSz="914400" rtl="0" eaLnBrk="1" fontAlgn="b" latinLnBrk="0" hangingPunct="1"/>
                      <a:r>
                        <a:rPr lang="es-EC" sz="1200" b="0" u="none" strike="noStrike" kern="1200" dirty="0">
                          <a:solidFill>
                            <a:schemeClr val="dk1"/>
                          </a:solidFill>
                          <a:effectLst/>
                          <a:latin typeface="+mn-lt"/>
                          <a:ea typeface="+mn-ea"/>
                          <a:cs typeface="+mn-cs"/>
                        </a:rPr>
                        <a:t>             60.000,00 </a:t>
                      </a:r>
                    </a:p>
                  </a:txBody>
                  <a:tcPr marL="0" marR="0" marT="0" marB="0" anchor="ctr"/>
                </a:tc>
                <a:tc>
                  <a:txBody>
                    <a:bodyPr/>
                    <a:lstStyle/>
                    <a:p>
                      <a:pPr marL="0" algn="r" defTabSz="914400" rtl="0" eaLnBrk="1" fontAlgn="b" latinLnBrk="0" hangingPunct="1"/>
                      <a:r>
                        <a:rPr lang="es-EC" sz="1200" b="1" u="none" strike="noStrike" kern="1200" dirty="0">
                          <a:solidFill>
                            <a:schemeClr val="dk1"/>
                          </a:solidFill>
                          <a:effectLst/>
                          <a:latin typeface="+mn-lt"/>
                          <a:ea typeface="+mn-ea"/>
                          <a:cs typeface="+mn-cs"/>
                        </a:rPr>
                        <a:t>          278.714,29 </a:t>
                      </a:r>
                    </a:p>
                  </a:txBody>
                  <a:tcPr marL="0" marR="0" marT="0" marB="0" anchor="ctr"/>
                </a:tc>
              </a:tr>
              <a:tr h="568735">
                <a:tc>
                  <a:txBody>
                    <a:bodyPr/>
                    <a:lstStyle/>
                    <a:p>
                      <a:pPr algn="l" fontAlgn="b"/>
                      <a:r>
                        <a:rPr lang="es-EC" sz="1200" b="1" u="none" strike="noStrike" dirty="0">
                          <a:effectLst/>
                        </a:rPr>
                        <a:t>EP MERCADO MAYORISTA</a:t>
                      </a:r>
                      <a:endParaRPr lang="es-EC" sz="1200" b="1"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5.542,37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3.976,28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marL="0" algn="r" defTabSz="914400" rtl="0" eaLnBrk="1" fontAlgn="b" latinLnBrk="0" hangingPunct="1"/>
                      <a:r>
                        <a:rPr lang="es-EC" sz="1200" b="0" u="none" strike="noStrike" kern="1200" dirty="0">
                          <a:solidFill>
                            <a:schemeClr val="dk1"/>
                          </a:solidFill>
                          <a:effectLst/>
                          <a:latin typeface="+mn-lt"/>
                          <a:ea typeface="+mn-ea"/>
                          <a:cs typeface="+mn-cs"/>
                        </a:rPr>
                        <a:t>               6.263,81 </a:t>
                      </a:r>
                    </a:p>
                  </a:txBody>
                  <a:tcPr marL="0" marR="0" marT="0" marB="0" anchor="ctr"/>
                </a:tc>
                <a:tc>
                  <a:txBody>
                    <a:bodyPr/>
                    <a:lstStyle/>
                    <a:p>
                      <a:pPr marL="0" algn="r" defTabSz="914400" rtl="0" eaLnBrk="1" fontAlgn="b" latinLnBrk="0" hangingPunct="1"/>
                      <a:r>
                        <a:rPr lang="es-EC" sz="1200" b="1" u="none" strike="noStrike" kern="1200" dirty="0">
                          <a:solidFill>
                            <a:schemeClr val="dk1"/>
                          </a:solidFill>
                          <a:effectLst/>
                          <a:latin typeface="+mn-lt"/>
                          <a:ea typeface="+mn-ea"/>
                          <a:cs typeface="+mn-cs"/>
                        </a:rPr>
                        <a:t>             15.782,46 </a:t>
                      </a:r>
                    </a:p>
                  </a:txBody>
                  <a:tcPr marL="0" marR="0" marT="0" marB="0" anchor="ctr"/>
                </a:tc>
              </a:tr>
              <a:tr h="317498">
                <a:tc>
                  <a:txBody>
                    <a:bodyPr/>
                    <a:lstStyle/>
                    <a:p>
                      <a:pPr algn="l" fontAlgn="b"/>
                      <a:r>
                        <a:rPr lang="es-EC" sz="1200" b="1" u="none" strike="noStrike" dirty="0">
                          <a:effectLst/>
                        </a:rPr>
                        <a:t>EP QUITO TURISMO</a:t>
                      </a:r>
                      <a:endParaRPr lang="es-EC" sz="1200" b="1"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a:effectLst/>
                        </a:rPr>
                        <a:t>          26.235,53 </a:t>
                      </a:r>
                      <a:endParaRPr lang="es-EC" sz="1200" b="0" i="0" u="none" strike="noStrike">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34.204,10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24.157,45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21.493,49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marL="0" algn="r" defTabSz="914400" rtl="0" eaLnBrk="1" fontAlgn="b" latinLnBrk="0" hangingPunct="1"/>
                      <a:r>
                        <a:rPr lang="es-EC" sz="1200" b="0" u="none" strike="noStrike" kern="1200" dirty="0">
                          <a:solidFill>
                            <a:schemeClr val="dk1"/>
                          </a:solidFill>
                          <a:effectLst/>
                          <a:latin typeface="+mn-lt"/>
                          <a:ea typeface="+mn-ea"/>
                          <a:cs typeface="+mn-cs"/>
                        </a:rPr>
                        <a:t>               1.576,66 </a:t>
                      </a:r>
                    </a:p>
                  </a:txBody>
                  <a:tcPr marL="0" marR="0" marT="0" marB="0" anchor="ctr"/>
                </a:tc>
                <a:tc>
                  <a:txBody>
                    <a:bodyPr/>
                    <a:lstStyle/>
                    <a:p>
                      <a:pPr marL="0" algn="r" defTabSz="914400" rtl="0" eaLnBrk="1" fontAlgn="b" latinLnBrk="0" hangingPunct="1"/>
                      <a:r>
                        <a:rPr lang="es-EC" sz="1200" b="1" u="none" strike="noStrike" kern="1200" dirty="0">
                          <a:solidFill>
                            <a:schemeClr val="dk1"/>
                          </a:solidFill>
                          <a:effectLst/>
                          <a:latin typeface="+mn-lt"/>
                          <a:ea typeface="+mn-ea"/>
                          <a:cs typeface="+mn-cs"/>
                        </a:rPr>
                        <a:t>          107.667,23 </a:t>
                      </a:r>
                    </a:p>
                  </a:txBody>
                  <a:tcPr marL="0" marR="0" marT="0" marB="0" anchor="ctr"/>
                </a:tc>
              </a:tr>
              <a:tr h="490327">
                <a:tc>
                  <a:txBody>
                    <a:bodyPr/>
                    <a:lstStyle/>
                    <a:p>
                      <a:pPr algn="l" fontAlgn="b"/>
                      <a:r>
                        <a:rPr lang="es-EC" sz="1200" b="1" u="none" strike="noStrike" dirty="0">
                          <a:effectLst/>
                        </a:rPr>
                        <a:t>EP RASTRO</a:t>
                      </a:r>
                      <a:endParaRPr lang="es-EC" sz="1200" b="1"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a:effectLst/>
                        </a:rPr>
                        <a:t>          16.912,22 </a:t>
                      </a:r>
                      <a:endParaRPr lang="es-EC" sz="1200" b="0" i="0" u="none" strike="noStrike">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a:effectLst/>
                        </a:rPr>
                        <a:t>          15.832,66 </a:t>
                      </a:r>
                      <a:endParaRPr lang="es-EC" sz="1200" b="0" i="0" u="none" strike="noStrike">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15.894,60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15.894,60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marL="0" algn="r" defTabSz="914400" rtl="0" eaLnBrk="1" fontAlgn="b" latinLnBrk="0" hangingPunct="1"/>
                      <a:r>
                        <a:rPr lang="es-EC" sz="1200" b="0" u="none" strike="noStrike" kern="1200" dirty="0">
                          <a:solidFill>
                            <a:schemeClr val="dk1"/>
                          </a:solidFill>
                          <a:effectLst/>
                          <a:latin typeface="+mn-lt"/>
                          <a:ea typeface="+mn-ea"/>
                          <a:cs typeface="+mn-cs"/>
                        </a:rPr>
                        <a:t>             18.701,05 </a:t>
                      </a:r>
                    </a:p>
                  </a:txBody>
                  <a:tcPr marL="0" marR="0" marT="0" marB="0" anchor="ctr"/>
                </a:tc>
                <a:tc>
                  <a:txBody>
                    <a:bodyPr/>
                    <a:lstStyle/>
                    <a:p>
                      <a:pPr marL="0" algn="r" defTabSz="914400" rtl="0" eaLnBrk="1" fontAlgn="b" latinLnBrk="0" hangingPunct="1"/>
                      <a:r>
                        <a:rPr lang="es-EC" sz="1200" b="1" u="none" strike="noStrike" kern="1200" dirty="0">
                          <a:solidFill>
                            <a:schemeClr val="dk1"/>
                          </a:solidFill>
                          <a:effectLst/>
                          <a:latin typeface="+mn-lt"/>
                          <a:ea typeface="+mn-ea"/>
                          <a:cs typeface="+mn-cs"/>
                        </a:rPr>
                        <a:t>             83.235,13 </a:t>
                      </a:r>
                    </a:p>
                  </a:txBody>
                  <a:tcPr marL="0" marR="0" marT="0" marB="0" anchor="ctr"/>
                </a:tc>
              </a:tr>
              <a:tr h="317498">
                <a:tc>
                  <a:txBody>
                    <a:bodyPr/>
                    <a:lstStyle/>
                    <a:p>
                      <a:pPr algn="l" fontAlgn="b"/>
                      <a:r>
                        <a:rPr lang="es-EC" sz="1200" b="1" u="none" strike="noStrike" dirty="0">
                          <a:effectLst/>
                        </a:rPr>
                        <a:t>EP SERVICIOS AEROPORTUARIOS</a:t>
                      </a:r>
                      <a:endParaRPr lang="es-EC" sz="1200" b="1"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a:effectLst/>
                        </a:rPr>
                        <a:t>          71.593,05 </a:t>
                      </a:r>
                      <a:endParaRPr lang="es-EC" sz="1200" b="0" i="0" u="none" strike="noStrike">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a:effectLst/>
                        </a:rPr>
                        <a:t>          58.892,88 </a:t>
                      </a:r>
                      <a:endParaRPr lang="es-EC" sz="1200" b="0" i="0" u="none" strike="noStrike">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a:effectLst/>
                        </a:rPr>
                        <a:t>          61.030,98 </a:t>
                      </a:r>
                      <a:endParaRPr lang="es-EC" sz="1200" b="0" i="0" u="none" strike="noStrike">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a:effectLst/>
                        </a:rPr>
                        <a:t>          58.283,96 </a:t>
                      </a:r>
                      <a:endParaRPr lang="es-EC" sz="1200" b="0" i="0" u="none" strike="noStrike">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a:effectLst/>
                        </a:rPr>
                        <a:t>          52.356,52 </a:t>
                      </a:r>
                      <a:endParaRPr lang="es-EC" sz="1200" b="0" i="0" u="none" strike="noStrike">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a:effectLst/>
                        </a:rPr>
                        <a:t>          69.173,83 </a:t>
                      </a:r>
                      <a:endParaRPr lang="es-EC" sz="1200" b="0" i="0" u="none" strike="noStrike">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69.350,00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56.946,50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marL="0" algn="r" defTabSz="914400" rtl="0" eaLnBrk="1" fontAlgn="b" latinLnBrk="0" hangingPunct="1"/>
                      <a:r>
                        <a:rPr lang="es-EC" sz="1200" b="0" u="none" strike="noStrike" kern="1200" dirty="0">
                          <a:solidFill>
                            <a:schemeClr val="dk1"/>
                          </a:solidFill>
                          <a:effectLst/>
                          <a:latin typeface="+mn-lt"/>
                          <a:ea typeface="+mn-ea"/>
                          <a:cs typeface="+mn-cs"/>
                        </a:rPr>
                        <a:t>                            </a:t>
                      </a:r>
                      <a:r>
                        <a:rPr lang="es-EC" sz="1200" b="0" u="none" strike="noStrike" kern="1200" dirty="0" smtClean="0">
                          <a:solidFill>
                            <a:schemeClr val="dk1"/>
                          </a:solidFill>
                          <a:effectLst/>
                          <a:latin typeface="+mn-lt"/>
                          <a:ea typeface="+mn-ea"/>
                          <a:cs typeface="+mn-cs"/>
                        </a:rPr>
                        <a:t>*   </a:t>
                      </a:r>
                      <a:endParaRPr lang="es-EC" sz="1200" b="0" u="none" strike="noStrike" kern="1200" dirty="0">
                        <a:solidFill>
                          <a:schemeClr val="dk1"/>
                        </a:solidFill>
                        <a:effectLst/>
                        <a:latin typeface="+mn-lt"/>
                        <a:ea typeface="+mn-ea"/>
                        <a:cs typeface="+mn-cs"/>
                      </a:endParaRPr>
                    </a:p>
                  </a:txBody>
                  <a:tcPr marL="0" marR="0" marT="0" marB="0" anchor="ctr"/>
                </a:tc>
                <a:tc>
                  <a:txBody>
                    <a:bodyPr/>
                    <a:lstStyle/>
                    <a:p>
                      <a:pPr marL="0" algn="r" defTabSz="914400" rtl="0" eaLnBrk="1" fontAlgn="b" latinLnBrk="0" hangingPunct="1"/>
                      <a:r>
                        <a:rPr lang="es-EC" sz="1200" b="1" u="none" strike="noStrike" kern="1200" dirty="0">
                          <a:solidFill>
                            <a:schemeClr val="dk1"/>
                          </a:solidFill>
                          <a:effectLst/>
                          <a:latin typeface="+mn-lt"/>
                          <a:ea typeface="+mn-ea"/>
                          <a:cs typeface="+mn-cs"/>
                        </a:rPr>
                        <a:t>          497.627,72 </a:t>
                      </a:r>
                    </a:p>
                  </a:txBody>
                  <a:tcPr marL="0" marR="0" marT="0" marB="0" anchor="ctr"/>
                </a:tc>
              </a:tr>
              <a:tr h="489264">
                <a:tc>
                  <a:txBody>
                    <a:bodyPr/>
                    <a:lstStyle/>
                    <a:p>
                      <a:pPr algn="l" fontAlgn="b"/>
                      <a:r>
                        <a:rPr lang="es-EC" sz="1200" b="1" u="none" strike="noStrike" dirty="0">
                          <a:effectLst/>
                        </a:rPr>
                        <a:t>EPDUQ</a:t>
                      </a:r>
                      <a:endParaRPr lang="es-EC" sz="1200" b="1"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a:effectLst/>
                        </a:rPr>
                        <a:t>          22.336,32 </a:t>
                      </a:r>
                      <a:endParaRPr lang="es-EC" sz="1200" b="0" i="0" u="none" strike="noStrike">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algn="r" fontAlgn="b"/>
                      <a:r>
                        <a:rPr lang="es-EC" sz="1200" u="none" strike="noStrike" dirty="0">
                          <a:effectLst/>
                        </a:rPr>
                        <a:t>                            </a:t>
                      </a:r>
                      <a:r>
                        <a:rPr lang="es-EC" sz="1200" u="none" strike="noStrike" dirty="0" smtClean="0">
                          <a:effectLst/>
                        </a:rPr>
                        <a:t>*   </a:t>
                      </a:r>
                      <a:endParaRPr lang="es-EC" sz="1200" b="0" i="0" u="none" strike="noStrike" dirty="0">
                        <a:solidFill>
                          <a:srgbClr val="000000"/>
                        </a:solidFill>
                        <a:effectLst/>
                        <a:latin typeface="Calibri" panose="020F0502020204030204" pitchFamily="34" charset="0"/>
                      </a:endParaRPr>
                    </a:p>
                  </a:txBody>
                  <a:tcPr marL="0" marR="0" marT="0" marB="0" anchor="ctr" anchorCtr="1"/>
                </a:tc>
                <a:tc>
                  <a:txBody>
                    <a:bodyPr/>
                    <a:lstStyle/>
                    <a:p>
                      <a:pPr marL="0" algn="r" defTabSz="914400" rtl="0" eaLnBrk="1" fontAlgn="b" latinLnBrk="0" hangingPunct="1"/>
                      <a:r>
                        <a:rPr lang="es-EC" sz="1200" b="0" u="none" strike="noStrike" kern="1200" dirty="0">
                          <a:solidFill>
                            <a:schemeClr val="dk1"/>
                          </a:solidFill>
                          <a:effectLst/>
                          <a:latin typeface="+mn-lt"/>
                          <a:ea typeface="+mn-ea"/>
                          <a:cs typeface="+mn-cs"/>
                        </a:rPr>
                        <a:t>                            </a:t>
                      </a:r>
                      <a:r>
                        <a:rPr lang="es-EC" sz="1200" b="0" u="none" strike="noStrike" kern="1200" dirty="0" smtClean="0">
                          <a:solidFill>
                            <a:schemeClr val="dk1"/>
                          </a:solidFill>
                          <a:effectLst/>
                          <a:latin typeface="+mn-lt"/>
                          <a:ea typeface="+mn-ea"/>
                          <a:cs typeface="+mn-cs"/>
                        </a:rPr>
                        <a:t>*   </a:t>
                      </a:r>
                      <a:endParaRPr lang="es-EC" sz="1200" b="0" u="none" strike="noStrike" kern="1200" dirty="0">
                        <a:solidFill>
                          <a:schemeClr val="dk1"/>
                        </a:solidFill>
                        <a:effectLst/>
                        <a:latin typeface="+mn-lt"/>
                        <a:ea typeface="+mn-ea"/>
                        <a:cs typeface="+mn-cs"/>
                      </a:endParaRPr>
                    </a:p>
                  </a:txBody>
                  <a:tcPr marL="0" marR="0" marT="0" marB="0" anchor="ctr"/>
                </a:tc>
                <a:tc>
                  <a:txBody>
                    <a:bodyPr/>
                    <a:lstStyle/>
                    <a:p>
                      <a:pPr marL="0" algn="r" defTabSz="914400" rtl="0" eaLnBrk="1" fontAlgn="b" latinLnBrk="0" hangingPunct="1"/>
                      <a:r>
                        <a:rPr lang="es-EC" sz="1200" b="1" u="none" strike="noStrike" kern="1200" dirty="0">
                          <a:solidFill>
                            <a:schemeClr val="dk1"/>
                          </a:solidFill>
                          <a:effectLst/>
                          <a:latin typeface="+mn-lt"/>
                          <a:ea typeface="+mn-ea"/>
                          <a:cs typeface="+mn-cs"/>
                        </a:rPr>
                        <a:t>             22.336,32 </a:t>
                      </a:r>
                    </a:p>
                  </a:txBody>
                  <a:tcPr marL="0" marR="0" marT="0" marB="0" anchor="ctr"/>
                </a:tc>
              </a:tr>
              <a:tr h="568735">
                <a:tc>
                  <a:txBody>
                    <a:bodyPr/>
                    <a:lstStyle/>
                    <a:p>
                      <a:pPr algn="ctr" fontAlgn="b"/>
                      <a:r>
                        <a:rPr lang="es-EC" sz="1200" b="1" u="none" strike="noStrike" dirty="0">
                          <a:effectLst/>
                        </a:rPr>
                        <a:t>TOTAL RECIBIDO</a:t>
                      </a:r>
                      <a:endParaRPr lang="es-EC" sz="1200" b="1" i="0" u="none" strike="noStrike" dirty="0">
                        <a:solidFill>
                          <a:srgbClr val="000000"/>
                        </a:solidFill>
                        <a:effectLst/>
                        <a:latin typeface="Calibri" panose="020F0502020204030204" pitchFamily="34" charset="0"/>
                      </a:endParaRPr>
                    </a:p>
                  </a:txBody>
                  <a:tcPr marL="0" marR="0" marT="0" marB="0" anchor="ctr" anchorCtr="1">
                    <a:solidFill>
                      <a:schemeClr val="accent1">
                        <a:lumMod val="40000"/>
                        <a:lumOff val="60000"/>
                      </a:schemeClr>
                    </a:solidFill>
                  </a:tcPr>
                </a:tc>
                <a:tc>
                  <a:txBody>
                    <a:bodyPr/>
                    <a:lstStyle/>
                    <a:p>
                      <a:pPr algn="ctr" fontAlgn="b"/>
                      <a:r>
                        <a:rPr lang="es-EC" sz="1200" b="1" u="none" strike="noStrike" dirty="0">
                          <a:effectLst/>
                        </a:rPr>
                        <a:t>        </a:t>
                      </a:r>
                      <a:r>
                        <a:rPr lang="es-EC" sz="1200" b="1" u="none" strike="noStrike" dirty="0" smtClean="0">
                          <a:effectLst/>
                        </a:rPr>
                        <a:t>86.593,05 </a:t>
                      </a:r>
                      <a:endParaRPr lang="es-EC" sz="1200" b="1" i="0" u="none" strike="noStrike" dirty="0">
                        <a:solidFill>
                          <a:srgbClr val="000000"/>
                        </a:solidFill>
                        <a:effectLst/>
                        <a:latin typeface="Calibri" panose="020F0502020204030204" pitchFamily="34" charset="0"/>
                      </a:endParaRPr>
                    </a:p>
                  </a:txBody>
                  <a:tcPr marL="0" marR="0" marT="0" marB="0" anchor="ctr" anchorCtr="1">
                    <a:solidFill>
                      <a:schemeClr val="accent1">
                        <a:lumMod val="40000"/>
                        <a:lumOff val="60000"/>
                      </a:schemeClr>
                    </a:solidFill>
                  </a:tcPr>
                </a:tc>
                <a:tc>
                  <a:txBody>
                    <a:bodyPr/>
                    <a:lstStyle/>
                    <a:p>
                      <a:pPr algn="ctr" fontAlgn="b"/>
                      <a:r>
                        <a:rPr lang="es-EC" sz="1200" b="1" u="none" strike="noStrike" dirty="0">
                          <a:effectLst/>
                        </a:rPr>
                        <a:t>      </a:t>
                      </a:r>
                      <a:r>
                        <a:rPr lang="es-EC" sz="1200" b="1" u="none" strike="noStrike" dirty="0" smtClean="0">
                          <a:effectLst/>
                        </a:rPr>
                        <a:t>115.734,11 </a:t>
                      </a:r>
                      <a:endParaRPr lang="es-EC" sz="1200" b="1" i="0" u="none" strike="noStrike" dirty="0">
                        <a:solidFill>
                          <a:srgbClr val="000000"/>
                        </a:solidFill>
                        <a:effectLst/>
                        <a:latin typeface="Calibri" panose="020F0502020204030204" pitchFamily="34" charset="0"/>
                      </a:endParaRPr>
                    </a:p>
                  </a:txBody>
                  <a:tcPr marL="0" marR="0" marT="0" marB="0" anchor="ctr" anchorCtr="1">
                    <a:solidFill>
                      <a:schemeClr val="accent1">
                        <a:lumMod val="40000"/>
                        <a:lumOff val="60000"/>
                      </a:schemeClr>
                    </a:solidFill>
                  </a:tcPr>
                </a:tc>
                <a:tc>
                  <a:txBody>
                    <a:bodyPr/>
                    <a:lstStyle/>
                    <a:p>
                      <a:pPr algn="ctr" fontAlgn="b"/>
                      <a:r>
                        <a:rPr lang="es-EC" sz="1200" b="1" u="none" strike="noStrike" dirty="0">
                          <a:effectLst/>
                        </a:rPr>
                        <a:t>      </a:t>
                      </a:r>
                      <a:r>
                        <a:rPr lang="es-EC" sz="1200" b="1" u="none" strike="noStrike" dirty="0" smtClean="0">
                          <a:effectLst/>
                        </a:rPr>
                        <a:t>159.871,20 </a:t>
                      </a:r>
                      <a:endParaRPr lang="es-EC" sz="1200" b="1" i="0" u="none" strike="noStrike" dirty="0">
                        <a:solidFill>
                          <a:srgbClr val="000000"/>
                        </a:solidFill>
                        <a:effectLst/>
                        <a:latin typeface="Calibri" panose="020F0502020204030204" pitchFamily="34" charset="0"/>
                      </a:endParaRPr>
                    </a:p>
                  </a:txBody>
                  <a:tcPr marL="0" marR="0" marT="0" marB="0" anchor="ctr" anchorCtr="1">
                    <a:solidFill>
                      <a:schemeClr val="accent1">
                        <a:lumMod val="40000"/>
                        <a:lumOff val="60000"/>
                      </a:schemeClr>
                    </a:solidFill>
                  </a:tcPr>
                </a:tc>
                <a:tc>
                  <a:txBody>
                    <a:bodyPr/>
                    <a:lstStyle/>
                    <a:p>
                      <a:pPr algn="ctr" fontAlgn="b"/>
                      <a:r>
                        <a:rPr lang="es-EC" sz="1200" b="1" u="none" strike="noStrike" dirty="0">
                          <a:effectLst/>
                        </a:rPr>
                        <a:t>      </a:t>
                      </a:r>
                      <a:r>
                        <a:rPr lang="es-EC" sz="1200" b="1" u="none" strike="noStrike" dirty="0" smtClean="0">
                          <a:effectLst/>
                        </a:rPr>
                        <a:t>203.326,98 </a:t>
                      </a:r>
                      <a:endParaRPr lang="es-EC" sz="1200" b="1" i="0" u="none" strike="noStrike" dirty="0">
                        <a:solidFill>
                          <a:srgbClr val="000000"/>
                        </a:solidFill>
                        <a:effectLst/>
                        <a:latin typeface="Calibri" panose="020F0502020204030204" pitchFamily="34" charset="0"/>
                      </a:endParaRPr>
                    </a:p>
                  </a:txBody>
                  <a:tcPr marL="0" marR="0" marT="0" marB="0" anchor="ctr" anchorCtr="1">
                    <a:solidFill>
                      <a:schemeClr val="accent1">
                        <a:lumMod val="40000"/>
                        <a:lumOff val="60000"/>
                      </a:schemeClr>
                    </a:solidFill>
                  </a:tcPr>
                </a:tc>
                <a:tc>
                  <a:txBody>
                    <a:bodyPr/>
                    <a:lstStyle/>
                    <a:p>
                      <a:pPr algn="ctr" fontAlgn="b"/>
                      <a:r>
                        <a:rPr lang="es-EC" sz="1200" b="1" u="none" strike="noStrike" dirty="0">
                          <a:effectLst/>
                        </a:rPr>
                        <a:t>      </a:t>
                      </a:r>
                      <a:r>
                        <a:rPr lang="es-EC" sz="1200" b="1" u="none" strike="noStrike" dirty="0" smtClean="0">
                          <a:effectLst/>
                        </a:rPr>
                        <a:t>328.367,76 </a:t>
                      </a:r>
                      <a:endParaRPr lang="es-EC" sz="1200" b="1" i="0" u="none" strike="noStrike" dirty="0">
                        <a:solidFill>
                          <a:srgbClr val="000000"/>
                        </a:solidFill>
                        <a:effectLst/>
                        <a:latin typeface="Calibri" panose="020F0502020204030204" pitchFamily="34" charset="0"/>
                      </a:endParaRPr>
                    </a:p>
                  </a:txBody>
                  <a:tcPr marL="0" marR="0" marT="0" marB="0" anchor="ctr" anchorCtr="1">
                    <a:solidFill>
                      <a:schemeClr val="accent1">
                        <a:lumMod val="40000"/>
                        <a:lumOff val="60000"/>
                      </a:schemeClr>
                    </a:solidFill>
                  </a:tcPr>
                </a:tc>
                <a:tc>
                  <a:txBody>
                    <a:bodyPr/>
                    <a:lstStyle/>
                    <a:p>
                      <a:pPr algn="ctr" fontAlgn="b"/>
                      <a:r>
                        <a:rPr lang="es-EC" sz="1200" b="1" u="none" strike="noStrike" dirty="0">
                          <a:effectLst/>
                        </a:rPr>
                        <a:t>      </a:t>
                      </a:r>
                      <a:r>
                        <a:rPr lang="es-EC" sz="1200" b="1" u="none" strike="noStrike" dirty="0" smtClean="0">
                          <a:effectLst/>
                        </a:rPr>
                        <a:t>347.323,16 </a:t>
                      </a:r>
                      <a:endParaRPr lang="es-EC" sz="1200" b="1" i="0" u="none" strike="noStrike" dirty="0">
                        <a:solidFill>
                          <a:srgbClr val="000000"/>
                        </a:solidFill>
                        <a:effectLst/>
                        <a:latin typeface="Calibri" panose="020F0502020204030204" pitchFamily="34" charset="0"/>
                      </a:endParaRPr>
                    </a:p>
                  </a:txBody>
                  <a:tcPr marL="0" marR="0" marT="0" marB="0" anchor="ctr" anchorCtr="1">
                    <a:solidFill>
                      <a:schemeClr val="accent1">
                        <a:lumMod val="40000"/>
                        <a:lumOff val="60000"/>
                      </a:schemeClr>
                    </a:solidFill>
                  </a:tcPr>
                </a:tc>
                <a:tc>
                  <a:txBody>
                    <a:bodyPr/>
                    <a:lstStyle/>
                    <a:p>
                      <a:pPr algn="ctr" fontAlgn="b"/>
                      <a:r>
                        <a:rPr lang="es-EC" sz="1200" b="1" u="none" strike="noStrike" dirty="0">
                          <a:effectLst/>
                        </a:rPr>
                        <a:t>      </a:t>
                      </a:r>
                      <a:r>
                        <a:rPr lang="es-EC" sz="1200" b="1" u="none" strike="noStrike" dirty="0" smtClean="0">
                          <a:effectLst/>
                        </a:rPr>
                        <a:t>212.604,89 </a:t>
                      </a:r>
                      <a:endParaRPr lang="es-EC" sz="1200" b="1" i="0" u="none" strike="noStrike" dirty="0">
                        <a:solidFill>
                          <a:srgbClr val="000000"/>
                        </a:solidFill>
                        <a:effectLst/>
                        <a:latin typeface="Calibri" panose="020F0502020204030204" pitchFamily="34" charset="0"/>
                      </a:endParaRPr>
                    </a:p>
                  </a:txBody>
                  <a:tcPr marL="0" marR="0" marT="0" marB="0" anchor="ctr" anchorCtr="1">
                    <a:solidFill>
                      <a:schemeClr val="accent1">
                        <a:lumMod val="40000"/>
                        <a:lumOff val="60000"/>
                      </a:schemeClr>
                    </a:solidFill>
                  </a:tcPr>
                </a:tc>
                <a:tc>
                  <a:txBody>
                    <a:bodyPr/>
                    <a:lstStyle/>
                    <a:p>
                      <a:pPr algn="ctr" fontAlgn="b"/>
                      <a:r>
                        <a:rPr lang="es-EC" sz="1200" b="1" u="none" strike="noStrike" dirty="0">
                          <a:effectLst/>
                        </a:rPr>
                        <a:t>        </a:t>
                      </a:r>
                      <a:r>
                        <a:rPr lang="es-EC" sz="1200" b="1" u="none" strike="noStrike" dirty="0" smtClean="0">
                          <a:effectLst/>
                        </a:rPr>
                        <a:t>255.562,49 </a:t>
                      </a:r>
                      <a:endParaRPr lang="es-EC" sz="1200" b="1" i="0" u="none" strike="noStrike" dirty="0">
                        <a:solidFill>
                          <a:srgbClr val="000000"/>
                        </a:solidFill>
                        <a:effectLst/>
                        <a:latin typeface="Calibri" panose="020F0502020204030204" pitchFamily="34" charset="0"/>
                      </a:endParaRPr>
                    </a:p>
                  </a:txBody>
                  <a:tcPr marL="0" marR="0" marT="0" marB="0" anchor="ctr" anchorCtr="1">
                    <a:solidFill>
                      <a:schemeClr val="accent1">
                        <a:lumMod val="40000"/>
                        <a:lumOff val="60000"/>
                      </a:schemeClr>
                    </a:solidFill>
                  </a:tcPr>
                </a:tc>
                <a:tc>
                  <a:txBody>
                    <a:bodyPr/>
                    <a:lstStyle/>
                    <a:p>
                      <a:pPr marL="0" algn="ctr" defTabSz="914400" rtl="0" eaLnBrk="1" fontAlgn="b" latinLnBrk="0" hangingPunct="1"/>
                      <a:r>
                        <a:rPr lang="es-EC" sz="1200" b="1" u="none" strike="noStrike" kern="1200" dirty="0">
                          <a:solidFill>
                            <a:schemeClr val="dk1"/>
                          </a:solidFill>
                          <a:effectLst/>
                          <a:latin typeface="+mn-lt"/>
                          <a:ea typeface="+mn-ea"/>
                          <a:cs typeface="+mn-cs"/>
                        </a:rPr>
                        <a:t>        </a:t>
                      </a:r>
                      <a:r>
                        <a:rPr lang="es-EC" sz="1200" b="1" u="none" strike="noStrike" kern="1200" dirty="0" smtClean="0">
                          <a:solidFill>
                            <a:schemeClr val="dk1"/>
                          </a:solidFill>
                          <a:effectLst/>
                          <a:latin typeface="+mn-lt"/>
                          <a:ea typeface="+mn-ea"/>
                          <a:cs typeface="+mn-cs"/>
                        </a:rPr>
                        <a:t>391.753,39 </a:t>
                      </a:r>
                      <a:endParaRPr lang="es-EC" sz="1200" b="1" u="none" strike="noStrike" kern="1200" dirty="0">
                        <a:solidFill>
                          <a:schemeClr val="dk1"/>
                        </a:solidFill>
                        <a:effectLst/>
                        <a:latin typeface="+mn-lt"/>
                        <a:ea typeface="+mn-ea"/>
                        <a:cs typeface="+mn-cs"/>
                      </a:endParaRPr>
                    </a:p>
                  </a:txBody>
                  <a:tcPr marL="0" marR="0" marT="0" marB="0" anchor="ctr">
                    <a:solidFill>
                      <a:schemeClr val="accent1">
                        <a:lumMod val="40000"/>
                        <a:lumOff val="60000"/>
                      </a:schemeClr>
                    </a:solidFill>
                  </a:tcPr>
                </a:tc>
                <a:tc>
                  <a:txBody>
                    <a:bodyPr/>
                    <a:lstStyle/>
                    <a:p>
                      <a:pPr marL="0" algn="ctr" defTabSz="914400" rtl="0" eaLnBrk="1" fontAlgn="b" latinLnBrk="0" hangingPunct="1"/>
                      <a:r>
                        <a:rPr lang="es-EC" sz="1200" b="1" u="none" strike="noStrike" kern="1200" dirty="0">
                          <a:solidFill>
                            <a:schemeClr val="dk1"/>
                          </a:solidFill>
                          <a:effectLst/>
                          <a:latin typeface="+mn-lt"/>
                          <a:ea typeface="+mn-ea"/>
                          <a:cs typeface="+mn-cs"/>
                        </a:rPr>
                        <a:t>    </a:t>
                      </a:r>
                      <a:r>
                        <a:rPr lang="es-EC" sz="1200" b="1" u="none" strike="noStrike" kern="1200" dirty="0" smtClean="0">
                          <a:solidFill>
                            <a:schemeClr val="dk1"/>
                          </a:solidFill>
                          <a:effectLst/>
                          <a:latin typeface="+mn-lt"/>
                          <a:ea typeface="+mn-ea"/>
                          <a:cs typeface="+mn-cs"/>
                        </a:rPr>
                        <a:t>2.101.137,03 </a:t>
                      </a:r>
                      <a:endParaRPr lang="es-EC" sz="1200" b="1" u="none" strike="noStrike" kern="1200" dirty="0">
                        <a:solidFill>
                          <a:schemeClr val="dk1"/>
                        </a:solidFill>
                        <a:effectLst/>
                        <a:latin typeface="+mn-lt"/>
                        <a:ea typeface="+mn-ea"/>
                        <a:cs typeface="+mn-cs"/>
                      </a:endParaRPr>
                    </a:p>
                  </a:txBody>
                  <a:tcPr marL="0" marR="0" marT="0"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34242287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MSEGURID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237312"/>
            <a:ext cx="9144000" cy="787400"/>
          </a:xfrm>
          <a:prstGeom prst="rect">
            <a:avLst/>
          </a:prstGeom>
          <a:noFill/>
          <a:extLst>
            <a:ext uri="{909E8E84-426E-40DD-AFC4-6F175D3DCCD1}">
              <a14:hiddenFill xmlns:a14="http://schemas.microsoft.com/office/drawing/2010/main">
                <a:solidFill>
                  <a:srgbClr val="FFFFFF"/>
                </a:solidFill>
              </a14:hiddenFill>
            </a:ext>
          </a:extLst>
        </p:spPr>
      </p:pic>
      <p:sp>
        <p:nvSpPr>
          <p:cNvPr id="6" name="6 Rectángulo"/>
          <p:cNvSpPr/>
          <p:nvPr/>
        </p:nvSpPr>
        <p:spPr>
          <a:xfrm>
            <a:off x="35690" y="182219"/>
            <a:ext cx="12120620" cy="1110213"/>
          </a:xfrm>
          <a:prstGeom prst="rect">
            <a:avLst/>
          </a:prstGeom>
        </p:spPr>
        <p:txBody>
          <a:bodyPr wrap="square" lIns="93636" tIns="46818" rIns="93636" bIns="468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r>
              <a:rPr lang="es-EC" sz="2200" b="1" dirty="0" smtClean="0"/>
              <a:t>ORDENANZA 201</a:t>
            </a:r>
          </a:p>
          <a:p>
            <a:pPr lvl="0" algn="ctr"/>
            <a:r>
              <a:rPr lang="es-EC" sz="2200" b="1" dirty="0" smtClean="0"/>
              <a:t>VALORES PENDIENTES DE RECIBIR DE LAS </a:t>
            </a:r>
            <a:r>
              <a:rPr lang="es-EC" sz="2200" b="1" dirty="0"/>
              <a:t>EMPRESAS </a:t>
            </a:r>
            <a:r>
              <a:rPr lang="es-EC" sz="2200" b="1" dirty="0" smtClean="0"/>
              <a:t>PÚBLICAS METROPOLITANAS </a:t>
            </a:r>
          </a:p>
          <a:p>
            <a:pPr lvl="0" algn="ctr"/>
            <a:r>
              <a:rPr lang="es-EC" sz="2200" b="1" dirty="0" smtClean="0"/>
              <a:t>AL 18 DE JUNIO DE 2018</a:t>
            </a:r>
            <a:endParaRPr lang="es-EC" sz="2200" b="1" dirty="0"/>
          </a:p>
        </p:txBody>
      </p:sp>
      <p:graphicFrame>
        <p:nvGraphicFramePr>
          <p:cNvPr id="3" name="Tabla 2"/>
          <p:cNvGraphicFramePr>
            <a:graphicFrameLocks noGrp="1"/>
          </p:cNvGraphicFramePr>
          <p:nvPr>
            <p:extLst>
              <p:ext uri="{D42A27DB-BD31-4B8C-83A1-F6EECF244321}">
                <p14:modId xmlns:p14="http://schemas.microsoft.com/office/powerpoint/2010/main" val="4006750499"/>
              </p:ext>
            </p:extLst>
          </p:nvPr>
        </p:nvGraphicFramePr>
        <p:xfrm>
          <a:off x="283335" y="1998521"/>
          <a:ext cx="11655381" cy="3989415"/>
        </p:xfrm>
        <a:graphic>
          <a:graphicData uri="http://schemas.openxmlformats.org/drawingml/2006/table">
            <a:tbl>
              <a:tblPr>
                <a:tableStyleId>{5C22544A-7EE6-4342-B048-85BDC9FD1C3A}</a:tableStyleId>
              </a:tblPr>
              <a:tblGrid>
                <a:gridCol w="1519678"/>
                <a:gridCol w="990504"/>
                <a:gridCol w="990504"/>
                <a:gridCol w="990504"/>
                <a:gridCol w="990504"/>
                <a:gridCol w="990504"/>
                <a:gridCol w="990504"/>
                <a:gridCol w="990504"/>
                <a:gridCol w="1071914"/>
                <a:gridCol w="1071914"/>
                <a:gridCol w="1058347"/>
              </a:tblGrid>
              <a:tr h="265961">
                <a:tc>
                  <a:txBody>
                    <a:bodyPr/>
                    <a:lstStyle/>
                    <a:p>
                      <a:pPr algn="ctr" fontAlgn="ctr"/>
                      <a:r>
                        <a:rPr lang="es-EC" sz="1100" b="1" u="none" strike="noStrike" dirty="0">
                          <a:effectLst/>
                          <a:latin typeface="Calibri cuerpo"/>
                        </a:rPr>
                        <a:t>EMPRESA</a:t>
                      </a:r>
                      <a:endParaRPr lang="es-EC" sz="1100" b="1" i="0" u="none" strike="noStrike" dirty="0">
                        <a:solidFill>
                          <a:srgbClr val="000000"/>
                        </a:solidFill>
                        <a:effectLst/>
                        <a:latin typeface="Calibri cuerpo"/>
                      </a:endParaRPr>
                    </a:p>
                  </a:txBody>
                  <a:tcPr marL="0" marR="0" marT="0" marB="0" anchor="ctr"/>
                </a:tc>
                <a:tc>
                  <a:txBody>
                    <a:bodyPr/>
                    <a:lstStyle/>
                    <a:p>
                      <a:pPr algn="ctr" fontAlgn="ctr"/>
                      <a:r>
                        <a:rPr lang="es-EC" sz="1100" b="1" u="none" strike="noStrike">
                          <a:effectLst/>
                          <a:latin typeface="Calibri cuerpo"/>
                        </a:rPr>
                        <a:t>2010</a:t>
                      </a:r>
                      <a:endParaRPr lang="es-EC" sz="1100" b="1" i="0" u="none" strike="noStrike">
                        <a:solidFill>
                          <a:srgbClr val="000000"/>
                        </a:solidFill>
                        <a:effectLst/>
                        <a:latin typeface="Calibri cuerpo"/>
                      </a:endParaRPr>
                    </a:p>
                  </a:txBody>
                  <a:tcPr marL="0" marR="0" marT="0" marB="0" anchor="ctr"/>
                </a:tc>
                <a:tc>
                  <a:txBody>
                    <a:bodyPr/>
                    <a:lstStyle/>
                    <a:p>
                      <a:pPr algn="ctr" fontAlgn="ctr"/>
                      <a:r>
                        <a:rPr lang="es-EC" sz="1100" b="1" u="none" strike="noStrike">
                          <a:effectLst/>
                          <a:latin typeface="Calibri cuerpo"/>
                        </a:rPr>
                        <a:t>2011</a:t>
                      </a:r>
                      <a:endParaRPr lang="es-EC" sz="1100" b="1" i="0" u="none" strike="noStrike">
                        <a:solidFill>
                          <a:srgbClr val="000000"/>
                        </a:solidFill>
                        <a:effectLst/>
                        <a:latin typeface="Calibri cuerpo"/>
                      </a:endParaRPr>
                    </a:p>
                  </a:txBody>
                  <a:tcPr marL="0" marR="0" marT="0" marB="0" anchor="ctr"/>
                </a:tc>
                <a:tc>
                  <a:txBody>
                    <a:bodyPr/>
                    <a:lstStyle/>
                    <a:p>
                      <a:pPr algn="ctr" fontAlgn="ctr"/>
                      <a:r>
                        <a:rPr lang="es-EC" sz="1100" b="1" u="none" strike="noStrike">
                          <a:effectLst/>
                          <a:latin typeface="Calibri cuerpo"/>
                        </a:rPr>
                        <a:t>2012</a:t>
                      </a:r>
                      <a:endParaRPr lang="es-EC" sz="1100" b="1" i="0" u="none" strike="noStrike">
                        <a:solidFill>
                          <a:srgbClr val="000000"/>
                        </a:solidFill>
                        <a:effectLst/>
                        <a:latin typeface="Calibri cuerpo"/>
                      </a:endParaRPr>
                    </a:p>
                  </a:txBody>
                  <a:tcPr marL="0" marR="0" marT="0" marB="0" anchor="ctr"/>
                </a:tc>
                <a:tc>
                  <a:txBody>
                    <a:bodyPr/>
                    <a:lstStyle/>
                    <a:p>
                      <a:pPr algn="ctr" fontAlgn="ctr"/>
                      <a:r>
                        <a:rPr lang="es-EC" sz="1100" b="1" u="none" strike="noStrike">
                          <a:effectLst/>
                          <a:latin typeface="Calibri cuerpo"/>
                        </a:rPr>
                        <a:t>2013</a:t>
                      </a:r>
                      <a:endParaRPr lang="es-EC" sz="1100" b="1" i="0" u="none" strike="noStrike">
                        <a:solidFill>
                          <a:srgbClr val="000000"/>
                        </a:solidFill>
                        <a:effectLst/>
                        <a:latin typeface="Calibri cuerpo"/>
                      </a:endParaRPr>
                    </a:p>
                  </a:txBody>
                  <a:tcPr marL="0" marR="0" marT="0" marB="0" anchor="ctr"/>
                </a:tc>
                <a:tc>
                  <a:txBody>
                    <a:bodyPr/>
                    <a:lstStyle/>
                    <a:p>
                      <a:pPr algn="ctr" fontAlgn="ctr"/>
                      <a:r>
                        <a:rPr lang="es-EC" sz="1100" b="1" u="none" strike="noStrike">
                          <a:effectLst/>
                          <a:latin typeface="Calibri cuerpo"/>
                        </a:rPr>
                        <a:t>2014</a:t>
                      </a:r>
                      <a:endParaRPr lang="es-EC" sz="1100" b="1" i="0" u="none" strike="noStrike">
                        <a:solidFill>
                          <a:srgbClr val="000000"/>
                        </a:solidFill>
                        <a:effectLst/>
                        <a:latin typeface="Calibri cuerpo"/>
                      </a:endParaRPr>
                    </a:p>
                  </a:txBody>
                  <a:tcPr marL="0" marR="0" marT="0" marB="0" anchor="ctr"/>
                </a:tc>
                <a:tc>
                  <a:txBody>
                    <a:bodyPr/>
                    <a:lstStyle/>
                    <a:p>
                      <a:pPr algn="ctr" fontAlgn="ctr"/>
                      <a:r>
                        <a:rPr lang="es-EC" sz="1100" b="1" u="none" strike="noStrike">
                          <a:effectLst/>
                          <a:latin typeface="Calibri cuerpo"/>
                        </a:rPr>
                        <a:t>2015</a:t>
                      </a:r>
                      <a:endParaRPr lang="es-EC" sz="1100" b="1" i="0" u="none" strike="noStrike">
                        <a:solidFill>
                          <a:srgbClr val="000000"/>
                        </a:solidFill>
                        <a:effectLst/>
                        <a:latin typeface="Calibri cuerpo"/>
                      </a:endParaRPr>
                    </a:p>
                  </a:txBody>
                  <a:tcPr marL="0" marR="0" marT="0" marB="0" anchor="ctr"/>
                </a:tc>
                <a:tc>
                  <a:txBody>
                    <a:bodyPr/>
                    <a:lstStyle/>
                    <a:p>
                      <a:pPr algn="ctr" fontAlgn="ctr"/>
                      <a:r>
                        <a:rPr lang="es-EC" sz="1100" b="1" u="none" strike="noStrike">
                          <a:effectLst/>
                          <a:latin typeface="Calibri cuerpo"/>
                        </a:rPr>
                        <a:t>2016</a:t>
                      </a:r>
                      <a:endParaRPr lang="es-EC" sz="1100" b="1" i="0" u="none" strike="noStrike">
                        <a:solidFill>
                          <a:srgbClr val="000000"/>
                        </a:solidFill>
                        <a:effectLst/>
                        <a:latin typeface="Calibri cuerpo"/>
                      </a:endParaRPr>
                    </a:p>
                  </a:txBody>
                  <a:tcPr marL="0" marR="0" marT="0" marB="0" anchor="ctr"/>
                </a:tc>
                <a:tc>
                  <a:txBody>
                    <a:bodyPr/>
                    <a:lstStyle/>
                    <a:p>
                      <a:pPr algn="ctr" fontAlgn="ctr"/>
                      <a:r>
                        <a:rPr lang="es-EC" sz="1100" b="1" u="none" strike="noStrike">
                          <a:effectLst/>
                          <a:latin typeface="Calibri cuerpo"/>
                        </a:rPr>
                        <a:t>2017</a:t>
                      </a:r>
                      <a:endParaRPr lang="es-EC" sz="1100" b="1" i="0" u="none" strike="noStrike">
                        <a:solidFill>
                          <a:srgbClr val="000000"/>
                        </a:solidFill>
                        <a:effectLst/>
                        <a:latin typeface="Calibri cuerpo"/>
                      </a:endParaRPr>
                    </a:p>
                  </a:txBody>
                  <a:tcPr marL="0" marR="0" marT="0" marB="0" anchor="ctr"/>
                </a:tc>
                <a:tc>
                  <a:txBody>
                    <a:bodyPr/>
                    <a:lstStyle/>
                    <a:p>
                      <a:pPr algn="ctr" fontAlgn="ctr"/>
                      <a:r>
                        <a:rPr lang="es-EC" sz="1100" b="1" u="none" strike="noStrike">
                          <a:effectLst/>
                          <a:latin typeface="Calibri cuerpo"/>
                        </a:rPr>
                        <a:t>2018</a:t>
                      </a:r>
                      <a:endParaRPr lang="es-EC" sz="1100" b="1" i="0" u="none" strike="noStrike">
                        <a:solidFill>
                          <a:srgbClr val="000000"/>
                        </a:solidFill>
                        <a:effectLst/>
                        <a:latin typeface="Calibri cuerpo"/>
                      </a:endParaRPr>
                    </a:p>
                  </a:txBody>
                  <a:tcPr marL="0" marR="0" marT="0" marB="0" anchor="ctr"/>
                </a:tc>
                <a:tc>
                  <a:txBody>
                    <a:bodyPr/>
                    <a:lstStyle/>
                    <a:p>
                      <a:pPr algn="ctr" fontAlgn="ctr"/>
                      <a:r>
                        <a:rPr lang="es-EC" sz="1100" b="1" u="none" strike="noStrike" dirty="0">
                          <a:effectLst/>
                          <a:latin typeface="Calibri cuerpo"/>
                        </a:rPr>
                        <a:t>TOTAL</a:t>
                      </a:r>
                      <a:endParaRPr lang="es-EC" sz="1100" b="1" i="0" u="none" strike="noStrike" dirty="0">
                        <a:solidFill>
                          <a:srgbClr val="000000"/>
                        </a:solidFill>
                        <a:effectLst/>
                        <a:latin typeface="Calibri cuerpo"/>
                      </a:endParaRPr>
                    </a:p>
                  </a:txBody>
                  <a:tcPr marL="0" marR="0" marT="0" marB="0" anchor="ctr"/>
                </a:tc>
              </a:tr>
              <a:tr h="531922">
                <a:tc>
                  <a:txBody>
                    <a:bodyPr/>
                    <a:lstStyle/>
                    <a:p>
                      <a:pPr algn="ctr" fontAlgn="b"/>
                      <a:r>
                        <a:rPr lang="es-EC" sz="1100" u="none" strike="noStrike" dirty="0">
                          <a:effectLst/>
                          <a:latin typeface="Calibri cuerpo"/>
                        </a:rPr>
                        <a:t>EP EMASEO</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129.459,36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141.174,73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195.426,41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317.030,13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smtClean="0">
                          <a:effectLst/>
                          <a:latin typeface="Calibri cuerpo"/>
                        </a:rPr>
                        <a:t>315.762,81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245.515,29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259.401,99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248.668,80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1.522.935,51 </a:t>
                      </a:r>
                      <a:endParaRPr lang="es-EC" sz="1100" b="0" i="0" u="none" strike="noStrike" dirty="0">
                        <a:solidFill>
                          <a:srgbClr val="000000"/>
                        </a:solidFill>
                        <a:effectLst/>
                        <a:latin typeface="Calibri cuerpo"/>
                      </a:endParaRPr>
                    </a:p>
                  </a:txBody>
                  <a:tcPr marL="0" marR="0" marT="0" marB="0" anchor="ctr"/>
                </a:tc>
              </a:tr>
              <a:tr h="531922">
                <a:tc>
                  <a:txBody>
                    <a:bodyPr/>
                    <a:lstStyle/>
                    <a:p>
                      <a:pPr algn="ctr" fontAlgn="b"/>
                      <a:r>
                        <a:rPr lang="es-EC" sz="1100" u="none" strike="noStrike" dirty="0">
                          <a:effectLst/>
                          <a:latin typeface="Calibri cuerpo"/>
                        </a:rPr>
                        <a:t>EP EPMAPS</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1.029.170,84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877.959,05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890.027,80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884.489,20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951.200,02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4.632.846,91 </a:t>
                      </a:r>
                      <a:endParaRPr lang="es-EC" sz="1100" b="0" i="0" u="none" strike="noStrike" dirty="0">
                        <a:solidFill>
                          <a:srgbClr val="000000"/>
                        </a:solidFill>
                        <a:effectLst/>
                        <a:latin typeface="Calibri cuerpo"/>
                      </a:endParaRPr>
                    </a:p>
                  </a:txBody>
                  <a:tcPr marL="0" marR="0" marT="0" marB="0" anchor="ctr"/>
                </a:tc>
              </a:tr>
              <a:tr h="531922">
                <a:tc>
                  <a:txBody>
                    <a:bodyPr/>
                    <a:lstStyle/>
                    <a:p>
                      <a:pPr algn="ctr" fontAlgn="b"/>
                      <a:r>
                        <a:rPr lang="es-EC" sz="1100" u="none" strike="noStrike">
                          <a:effectLst/>
                          <a:latin typeface="Calibri cuerpo"/>
                        </a:rPr>
                        <a:t>EP EPMMOP</a:t>
                      </a:r>
                      <a:endParaRPr lang="es-EC" sz="1100" b="0" i="0" u="none" strike="noStrike">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412.908,67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a:effectLst/>
                          <a:latin typeface="Calibri cuerpo"/>
                        </a:rPr>
                        <a:t>    1.315.115,48 </a:t>
                      </a:r>
                      <a:endParaRPr lang="es-EC" sz="1100" b="0" i="0" u="none" strike="noStrike">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867.896,53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a:effectLst/>
                          <a:latin typeface="Calibri cuerpo"/>
                        </a:rPr>
                        <a:t>    1.537.950,64 </a:t>
                      </a:r>
                      <a:endParaRPr lang="es-EC" sz="1100" b="0" i="0" u="none" strike="noStrike">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1.065.678,64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773.105,27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a:effectLst/>
                          <a:latin typeface="Calibri cuerpo"/>
                        </a:rPr>
                        <a:t>    1.089.637,35 </a:t>
                      </a:r>
                      <a:endParaRPr lang="es-EC" sz="1100" b="0" i="0" u="none" strike="noStrike">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887.222,04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7.949.514,63 </a:t>
                      </a:r>
                      <a:endParaRPr lang="es-EC" sz="1100" b="0" i="0" u="none" strike="noStrike" dirty="0">
                        <a:solidFill>
                          <a:srgbClr val="000000"/>
                        </a:solidFill>
                        <a:effectLst/>
                        <a:latin typeface="Calibri cuerpo"/>
                      </a:endParaRPr>
                    </a:p>
                  </a:txBody>
                  <a:tcPr marL="0" marR="0" marT="0" marB="0" anchor="ctr"/>
                </a:tc>
              </a:tr>
              <a:tr h="531922">
                <a:tc>
                  <a:txBody>
                    <a:bodyPr/>
                    <a:lstStyle/>
                    <a:p>
                      <a:pPr algn="ctr" fontAlgn="b"/>
                      <a:r>
                        <a:rPr lang="es-EC" sz="1100" u="none" strike="noStrike">
                          <a:effectLst/>
                          <a:latin typeface="Calibri cuerpo"/>
                        </a:rPr>
                        <a:t>EP METRO DE QUITO</a:t>
                      </a:r>
                      <a:endParaRPr lang="es-EC" sz="1100" b="0" i="0" u="none" strike="noStrike">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230.096,95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443.690,20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396.501,84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193.406,17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126.328,75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118.380,74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122.051,42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1.630.456,06 </a:t>
                      </a:r>
                      <a:endParaRPr lang="es-EC" sz="1100" b="0" i="0" u="none" strike="noStrike" dirty="0">
                        <a:solidFill>
                          <a:srgbClr val="000000"/>
                        </a:solidFill>
                        <a:effectLst/>
                        <a:latin typeface="Calibri cuerpo"/>
                      </a:endParaRPr>
                    </a:p>
                  </a:txBody>
                  <a:tcPr marL="0" marR="0" marT="0" marB="0" anchor="ctr"/>
                </a:tc>
              </a:tr>
              <a:tr h="531922">
                <a:tc>
                  <a:txBody>
                    <a:bodyPr/>
                    <a:lstStyle/>
                    <a:p>
                      <a:pPr algn="ctr" fontAlgn="b"/>
                      <a:r>
                        <a:rPr lang="es-EC" sz="1100" u="none" strike="noStrike">
                          <a:effectLst/>
                          <a:latin typeface="Calibri cuerpo"/>
                        </a:rPr>
                        <a:t>EP PASAJEROS</a:t>
                      </a:r>
                      <a:endParaRPr lang="es-EC" sz="1100" b="0" i="0" u="none" strike="noStrike">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187.272,97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193.024,03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360.009,65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448.891,35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501.593,26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531.226,98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461.300,07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225.000,00 </a:t>
                      </a:r>
                      <a:endParaRPr lang="es-EC" sz="1100" b="0" i="0" u="none" strike="noStrike" dirty="0">
                        <a:solidFill>
                          <a:srgbClr val="000000"/>
                        </a:solidFill>
                        <a:effectLst/>
                        <a:latin typeface="Calibri cuerpo"/>
                      </a:endParaRPr>
                    </a:p>
                  </a:txBody>
                  <a:tcPr marL="0" marR="0" marT="0" marB="0" anchor="ctr"/>
                </a:tc>
                <a:tc>
                  <a:txBody>
                    <a:bodyPr/>
                    <a:lstStyle/>
                    <a:p>
                      <a:pPr algn="ctr" fontAlgn="b"/>
                      <a:r>
                        <a:rPr lang="es-EC" sz="1100" u="none" strike="noStrike" dirty="0">
                          <a:effectLst/>
                          <a:latin typeface="Calibri cuerpo"/>
                        </a:rPr>
                        <a:t>      </a:t>
                      </a:r>
                      <a:r>
                        <a:rPr lang="es-EC" sz="1100" u="none" strike="noStrike" dirty="0" smtClean="0">
                          <a:effectLst/>
                          <a:latin typeface="Calibri cuerpo"/>
                        </a:rPr>
                        <a:t>2.908.318,31 </a:t>
                      </a:r>
                      <a:endParaRPr lang="es-EC" sz="1100" b="0" i="0" u="none" strike="noStrike" dirty="0">
                        <a:solidFill>
                          <a:srgbClr val="000000"/>
                        </a:solidFill>
                        <a:effectLst/>
                        <a:latin typeface="Calibri cuerpo"/>
                      </a:endParaRPr>
                    </a:p>
                  </a:txBody>
                  <a:tcPr marL="0" marR="0" marT="0" marB="0" anchor="ctr"/>
                </a:tc>
              </a:tr>
              <a:tr h="531922">
                <a:tc>
                  <a:txBody>
                    <a:bodyPr/>
                    <a:lstStyle/>
                    <a:p>
                      <a:pPr algn="ctr" fontAlgn="b"/>
                      <a:r>
                        <a:rPr lang="es-EC" sz="1100" b="1" u="none" strike="noStrike" dirty="0">
                          <a:effectLst/>
                          <a:latin typeface="Calibri cuerpo"/>
                        </a:rPr>
                        <a:t>TOTAL</a:t>
                      </a:r>
                      <a:endParaRPr lang="es-EC" sz="1100" b="1" i="0" u="none" strike="noStrike" dirty="0">
                        <a:solidFill>
                          <a:srgbClr val="000000"/>
                        </a:solidFill>
                        <a:effectLst/>
                        <a:latin typeface="Calibri cuerpo"/>
                      </a:endParaRPr>
                    </a:p>
                  </a:txBody>
                  <a:tcPr marL="0" marR="0" marT="0" marB="0" anchor="ctr"/>
                </a:tc>
                <a:tc>
                  <a:txBody>
                    <a:bodyPr/>
                    <a:lstStyle/>
                    <a:p>
                      <a:pPr algn="ctr" fontAlgn="b"/>
                      <a:r>
                        <a:rPr lang="es-EC" sz="1100" b="1" u="none" strike="noStrike" dirty="0">
                          <a:effectLst/>
                          <a:latin typeface="Calibri cuerpo"/>
                        </a:rPr>
                        <a:t>       </a:t>
                      </a:r>
                      <a:r>
                        <a:rPr lang="es-EC" sz="1100" b="1" u="none" strike="noStrike" dirty="0" smtClean="0">
                          <a:effectLst/>
                          <a:latin typeface="Calibri cuerpo"/>
                        </a:rPr>
                        <a:t>412.908,67 </a:t>
                      </a:r>
                      <a:endParaRPr lang="es-EC" sz="1100" b="1" i="0" u="none" strike="noStrike" dirty="0">
                        <a:solidFill>
                          <a:srgbClr val="000000"/>
                        </a:solidFill>
                        <a:effectLst/>
                        <a:latin typeface="Calibri cuerpo"/>
                      </a:endParaRPr>
                    </a:p>
                  </a:txBody>
                  <a:tcPr marL="0" marR="0" marT="0" marB="0" anchor="ctr"/>
                </a:tc>
                <a:tc>
                  <a:txBody>
                    <a:bodyPr/>
                    <a:lstStyle/>
                    <a:p>
                      <a:pPr algn="ctr" fontAlgn="b"/>
                      <a:r>
                        <a:rPr lang="es-EC" sz="1100" b="1" u="none" strike="noStrike">
                          <a:effectLst/>
                          <a:latin typeface="Calibri cuerpo"/>
                        </a:rPr>
                        <a:t>    1.631.847,81 </a:t>
                      </a:r>
                      <a:endParaRPr lang="es-EC" sz="1100" b="1" i="0" u="none" strike="noStrike">
                        <a:solidFill>
                          <a:srgbClr val="000000"/>
                        </a:solidFill>
                        <a:effectLst/>
                        <a:latin typeface="Calibri cuerpo"/>
                      </a:endParaRPr>
                    </a:p>
                  </a:txBody>
                  <a:tcPr marL="0" marR="0" marT="0" marB="0" anchor="ctr"/>
                </a:tc>
                <a:tc>
                  <a:txBody>
                    <a:bodyPr/>
                    <a:lstStyle/>
                    <a:p>
                      <a:pPr algn="ctr" fontAlgn="b"/>
                      <a:r>
                        <a:rPr lang="es-EC" sz="1100" b="1" u="none" strike="noStrike">
                          <a:effectLst/>
                          <a:latin typeface="Calibri cuerpo"/>
                        </a:rPr>
                        <a:t>    1.432.192,24 </a:t>
                      </a:r>
                      <a:endParaRPr lang="es-EC" sz="1100" b="1" i="0" u="none" strike="noStrike">
                        <a:solidFill>
                          <a:srgbClr val="000000"/>
                        </a:solidFill>
                        <a:effectLst/>
                        <a:latin typeface="Calibri cuerpo"/>
                      </a:endParaRPr>
                    </a:p>
                  </a:txBody>
                  <a:tcPr marL="0" marR="0" marT="0" marB="0" anchor="ctr"/>
                </a:tc>
                <a:tc>
                  <a:txBody>
                    <a:bodyPr/>
                    <a:lstStyle/>
                    <a:p>
                      <a:pPr algn="ctr" fontAlgn="b"/>
                      <a:r>
                        <a:rPr lang="es-EC" sz="1100" b="1" u="none" strike="noStrike">
                          <a:effectLst/>
                          <a:latin typeface="Calibri cuerpo"/>
                        </a:rPr>
                        <a:t>    3.566.247,74 </a:t>
                      </a:r>
                      <a:endParaRPr lang="es-EC" sz="1100" b="1" i="0" u="none" strike="noStrike">
                        <a:solidFill>
                          <a:srgbClr val="000000"/>
                        </a:solidFill>
                        <a:effectLst/>
                        <a:latin typeface="Calibri cuerpo"/>
                      </a:endParaRPr>
                    </a:p>
                  </a:txBody>
                  <a:tcPr marL="0" marR="0" marT="0" marB="0" anchor="ctr"/>
                </a:tc>
                <a:tc>
                  <a:txBody>
                    <a:bodyPr/>
                    <a:lstStyle/>
                    <a:p>
                      <a:pPr algn="ctr" fontAlgn="b"/>
                      <a:r>
                        <a:rPr lang="es-EC" sz="1100" b="1" u="none" strike="noStrike">
                          <a:effectLst/>
                          <a:latin typeface="Calibri cuerpo"/>
                        </a:rPr>
                        <a:t>    3.106.061,01 </a:t>
                      </a:r>
                      <a:endParaRPr lang="es-EC" sz="1100" b="1" i="0" u="none" strike="noStrike">
                        <a:solidFill>
                          <a:srgbClr val="000000"/>
                        </a:solidFill>
                        <a:effectLst/>
                        <a:latin typeface="Calibri cuerpo"/>
                      </a:endParaRPr>
                    </a:p>
                  </a:txBody>
                  <a:tcPr marL="0" marR="0" marT="0" marB="0" anchor="ctr"/>
                </a:tc>
                <a:tc>
                  <a:txBody>
                    <a:bodyPr/>
                    <a:lstStyle/>
                    <a:p>
                      <a:pPr algn="ctr" fontAlgn="b"/>
                      <a:r>
                        <a:rPr lang="es-EC" sz="1100" b="1" u="none" strike="noStrike">
                          <a:effectLst/>
                          <a:latin typeface="Calibri cuerpo"/>
                        </a:rPr>
                        <a:t>    2.673.895,30 </a:t>
                      </a:r>
                      <a:endParaRPr lang="es-EC" sz="1100" b="1" i="0" u="none" strike="noStrike">
                        <a:solidFill>
                          <a:srgbClr val="000000"/>
                        </a:solidFill>
                        <a:effectLst/>
                        <a:latin typeface="Calibri cuerpo"/>
                      </a:endParaRPr>
                    </a:p>
                  </a:txBody>
                  <a:tcPr marL="0" marR="0" marT="0" marB="0" anchor="ctr"/>
                </a:tc>
                <a:tc>
                  <a:txBody>
                    <a:bodyPr/>
                    <a:lstStyle/>
                    <a:p>
                      <a:pPr algn="ctr" fontAlgn="b"/>
                      <a:r>
                        <a:rPr lang="es-EC" sz="1100" b="1" u="none" strike="noStrike">
                          <a:effectLst/>
                          <a:latin typeface="Calibri cuerpo"/>
                        </a:rPr>
                        <a:t>    2.877.197,57 </a:t>
                      </a:r>
                      <a:endParaRPr lang="es-EC" sz="1100" b="1" i="0" u="none" strike="noStrike">
                        <a:solidFill>
                          <a:srgbClr val="000000"/>
                        </a:solidFill>
                        <a:effectLst/>
                        <a:latin typeface="Calibri cuerpo"/>
                      </a:endParaRPr>
                    </a:p>
                  </a:txBody>
                  <a:tcPr marL="0" marR="0" marT="0" marB="0" anchor="ctr"/>
                </a:tc>
                <a:tc>
                  <a:txBody>
                    <a:bodyPr/>
                    <a:lstStyle/>
                    <a:p>
                      <a:pPr algn="ctr" fontAlgn="b"/>
                      <a:r>
                        <a:rPr lang="es-EC" sz="1100" b="1" u="none" strike="noStrike" dirty="0">
                          <a:effectLst/>
                          <a:latin typeface="Calibri cuerpo"/>
                        </a:rPr>
                        <a:t>      </a:t>
                      </a:r>
                      <a:r>
                        <a:rPr lang="es-EC" sz="1100" b="1" u="none" strike="noStrike" dirty="0" smtClean="0">
                          <a:effectLst/>
                          <a:latin typeface="Calibri cuerpo"/>
                        </a:rPr>
                        <a:t>2.677.504,87 </a:t>
                      </a:r>
                      <a:endParaRPr lang="es-EC" sz="1100" b="1" i="0" u="none" strike="noStrike" dirty="0">
                        <a:solidFill>
                          <a:srgbClr val="000000"/>
                        </a:solidFill>
                        <a:effectLst/>
                        <a:latin typeface="Calibri cuerpo"/>
                      </a:endParaRPr>
                    </a:p>
                  </a:txBody>
                  <a:tcPr marL="0" marR="0" marT="0" marB="0" anchor="ctr"/>
                </a:tc>
                <a:tc>
                  <a:txBody>
                    <a:bodyPr/>
                    <a:lstStyle/>
                    <a:p>
                      <a:pPr algn="ctr" fontAlgn="b"/>
                      <a:r>
                        <a:rPr lang="es-EC" sz="1100" b="1" u="none" strike="noStrike" dirty="0">
                          <a:effectLst/>
                          <a:latin typeface="Calibri cuerpo"/>
                        </a:rPr>
                        <a:t>         </a:t>
                      </a:r>
                      <a:r>
                        <a:rPr lang="es-EC" sz="1100" b="1" u="none" strike="noStrike" dirty="0" smtClean="0">
                          <a:effectLst/>
                          <a:latin typeface="Calibri cuerpo"/>
                        </a:rPr>
                        <a:t>595.720,22 </a:t>
                      </a:r>
                      <a:endParaRPr lang="es-EC" sz="1100" b="1" i="0" u="none" strike="noStrike" dirty="0">
                        <a:solidFill>
                          <a:srgbClr val="000000"/>
                        </a:solidFill>
                        <a:effectLst/>
                        <a:latin typeface="Calibri cuerpo"/>
                      </a:endParaRPr>
                    </a:p>
                  </a:txBody>
                  <a:tcPr marL="0" marR="0" marT="0" marB="0" anchor="ctr"/>
                </a:tc>
                <a:tc>
                  <a:txBody>
                    <a:bodyPr/>
                    <a:lstStyle/>
                    <a:p>
                      <a:pPr algn="ctr" fontAlgn="b"/>
                      <a:r>
                        <a:rPr lang="es-EC" sz="1100" b="1" u="none" strike="noStrike" dirty="0">
                          <a:effectLst/>
                          <a:latin typeface="Calibri cuerpo"/>
                        </a:rPr>
                        <a:t>    </a:t>
                      </a:r>
                      <a:r>
                        <a:rPr lang="es-EC" sz="1100" b="1" u="none" strike="noStrike" dirty="0" smtClean="0">
                          <a:effectLst/>
                          <a:latin typeface="Calibri cuerpo"/>
                        </a:rPr>
                        <a:t>18’644.071,42 </a:t>
                      </a:r>
                      <a:endParaRPr lang="es-EC" sz="1100" b="1" i="0" u="none" strike="noStrike" dirty="0">
                        <a:solidFill>
                          <a:srgbClr val="000000"/>
                        </a:solidFill>
                        <a:effectLst/>
                        <a:latin typeface="Calibri cuerpo"/>
                      </a:endParaRPr>
                    </a:p>
                  </a:txBody>
                  <a:tcPr marL="0" marR="0" marT="0" marB="0" anchor="ctr"/>
                </a:tc>
              </a:tr>
              <a:tr h="531922">
                <a:tc>
                  <a:txBody>
                    <a:bodyPr/>
                    <a:lstStyle/>
                    <a:p>
                      <a:pPr algn="ctr" fontAlgn="b"/>
                      <a:r>
                        <a:rPr lang="es-EC" sz="1100" b="1" u="none" strike="noStrike" dirty="0">
                          <a:effectLst/>
                          <a:latin typeface="Calibri cuerpo"/>
                        </a:rPr>
                        <a:t>                                           </a:t>
                      </a:r>
                      <a:r>
                        <a:rPr lang="es-EC" sz="1100" b="1" u="none" strike="noStrike" dirty="0" smtClean="0">
                          <a:effectLst/>
                          <a:latin typeface="Calibri cuerpo"/>
                        </a:rPr>
                        <a:t>*   </a:t>
                      </a:r>
                      <a:endParaRPr lang="es-EC" sz="1100" b="1" i="1" u="none" strike="noStrike" dirty="0">
                        <a:solidFill>
                          <a:srgbClr val="000000"/>
                        </a:solidFill>
                        <a:effectLst/>
                        <a:latin typeface="Calibri cuerpo"/>
                      </a:endParaRPr>
                    </a:p>
                  </a:txBody>
                  <a:tcPr marL="0" marR="0" marT="0" marB="0" anchor="ctr"/>
                </a:tc>
                <a:tc gridSpan="4">
                  <a:txBody>
                    <a:bodyPr/>
                    <a:lstStyle/>
                    <a:p>
                      <a:pPr algn="ctr" fontAlgn="b"/>
                      <a:r>
                        <a:rPr lang="es-EC" sz="900" b="1" u="none" strike="noStrike" dirty="0">
                          <a:effectLst/>
                          <a:latin typeface="Calibri cuerpo"/>
                        </a:rPr>
                        <a:t>NO DISPONE DE INFORMACIÓN EN LA PÁGINA WEB</a:t>
                      </a:r>
                      <a:endParaRPr lang="es-EC" sz="900" b="1" i="0" u="none" strike="noStrike" dirty="0">
                        <a:solidFill>
                          <a:srgbClr val="000000"/>
                        </a:solidFill>
                        <a:effectLst/>
                        <a:latin typeface="Calibri cuerpo"/>
                      </a:endParaRPr>
                    </a:p>
                  </a:txBody>
                  <a:tcPr marL="0" marR="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a:txBody>
                    <a:bodyPr/>
                    <a:lstStyle/>
                    <a:p>
                      <a:pPr algn="ctr" fontAlgn="b"/>
                      <a:endParaRPr lang="es-EC" sz="1100" b="1" i="0" u="none" strike="noStrike">
                        <a:solidFill>
                          <a:srgbClr val="000000"/>
                        </a:solidFill>
                        <a:effectLst/>
                        <a:latin typeface="Calibri cuerpo"/>
                      </a:endParaRPr>
                    </a:p>
                  </a:txBody>
                  <a:tcPr marL="0" marR="0" marT="0" marB="0" anchor="ctr"/>
                </a:tc>
                <a:tc>
                  <a:txBody>
                    <a:bodyPr/>
                    <a:lstStyle/>
                    <a:p>
                      <a:pPr algn="ctr" fontAlgn="b"/>
                      <a:endParaRPr lang="es-EC" sz="1100" b="1" i="0" u="none" strike="noStrike">
                        <a:solidFill>
                          <a:srgbClr val="000000"/>
                        </a:solidFill>
                        <a:effectLst/>
                        <a:latin typeface="Calibri cuerpo"/>
                      </a:endParaRPr>
                    </a:p>
                  </a:txBody>
                  <a:tcPr marL="0" marR="0" marT="0" marB="0" anchor="ctr"/>
                </a:tc>
                <a:tc>
                  <a:txBody>
                    <a:bodyPr/>
                    <a:lstStyle/>
                    <a:p>
                      <a:pPr algn="ctr" fontAlgn="b"/>
                      <a:endParaRPr lang="es-EC" sz="1100" b="1" i="0" u="none" strike="noStrike">
                        <a:solidFill>
                          <a:srgbClr val="000000"/>
                        </a:solidFill>
                        <a:effectLst/>
                        <a:latin typeface="Calibri cuerpo"/>
                      </a:endParaRPr>
                    </a:p>
                  </a:txBody>
                  <a:tcPr marL="0" marR="0" marT="0" marB="0" anchor="ctr"/>
                </a:tc>
                <a:tc>
                  <a:txBody>
                    <a:bodyPr/>
                    <a:lstStyle/>
                    <a:p>
                      <a:pPr algn="ctr" fontAlgn="b"/>
                      <a:endParaRPr lang="es-EC" sz="1100" b="1" i="0" u="none" strike="noStrike">
                        <a:solidFill>
                          <a:srgbClr val="000000"/>
                        </a:solidFill>
                        <a:effectLst/>
                        <a:latin typeface="Calibri cuerpo"/>
                      </a:endParaRPr>
                    </a:p>
                  </a:txBody>
                  <a:tcPr marL="0" marR="0" marT="0" marB="0" anchor="ctr"/>
                </a:tc>
                <a:tc>
                  <a:txBody>
                    <a:bodyPr/>
                    <a:lstStyle/>
                    <a:p>
                      <a:pPr algn="ctr" fontAlgn="b"/>
                      <a:endParaRPr lang="es-EC" sz="1100" b="1" i="0" u="none" strike="noStrike" dirty="0">
                        <a:solidFill>
                          <a:srgbClr val="000000"/>
                        </a:solidFill>
                        <a:effectLst/>
                        <a:latin typeface="Calibri cuerpo"/>
                      </a:endParaRPr>
                    </a:p>
                  </a:txBody>
                  <a:tcPr marL="0" marR="0" marT="0" marB="0" anchor="ctr"/>
                </a:tc>
                <a:tc>
                  <a:txBody>
                    <a:bodyPr/>
                    <a:lstStyle/>
                    <a:p>
                      <a:pPr algn="ctr" fontAlgn="b"/>
                      <a:endParaRPr lang="es-EC" sz="1100" b="1" i="0" u="none" strike="noStrike" dirty="0">
                        <a:solidFill>
                          <a:srgbClr val="000000"/>
                        </a:solidFill>
                        <a:effectLst/>
                        <a:latin typeface="Calibri cuerpo"/>
                      </a:endParaRPr>
                    </a:p>
                  </a:txBody>
                  <a:tcPr marL="0" marR="0" marT="0" marB="0" anchor="ctr"/>
                </a:tc>
              </a:tr>
            </a:tbl>
          </a:graphicData>
        </a:graphic>
      </p:graphicFrame>
    </p:spTree>
    <p:extLst>
      <p:ext uri="{BB962C8B-B14F-4D97-AF65-F5344CB8AC3E}">
        <p14:creationId xmlns:p14="http://schemas.microsoft.com/office/powerpoint/2010/main" val="9316796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6 Rectángulo"/>
          <p:cNvSpPr/>
          <p:nvPr/>
        </p:nvSpPr>
        <p:spPr>
          <a:xfrm>
            <a:off x="0" y="182219"/>
            <a:ext cx="12120620" cy="1110213"/>
          </a:xfrm>
          <a:prstGeom prst="rect">
            <a:avLst/>
          </a:prstGeom>
        </p:spPr>
        <p:txBody>
          <a:bodyPr wrap="square" lIns="93636" tIns="46818" rIns="93636" bIns="468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r>
              <a:rPr lang="es-EC" sz="2200" b="1" dirty="0" smtClean="0"/>
              <a:t>ORDENANZA 201 Y ORDENANZA 265</a:t>
            </a:r>
          </a:p>
          <a:p>
            <a:pPr lvl="0" algn="ctr"/>
            <a:r>
              <a:rPr lang="es-EC" sz="2200" b="1" dirty="0" smtClean="0"/>
              <a:t>VALORES RECIBIDOS </a:t>
            </a:r>
            <a:r>
              <a:rPr lang="es-EC" sz="2200" b="1" dirty="0"/>
              <a:t>D</a:t>
            </a:r>
            <a:r>
              <a:rPr lang="es-EC" sz="2200" b="1" dirty="0" smtClean="0"/>
              <a:t>EL GAD MUNICIPIO DE QUITO</a:t>
            </a:r>
          </a:p>
          <a:p>
            <a:pPr lvl="0" algn="ctr"/>
            <a:r>
              <a:rPr lang="es-EC" sz="2200" b="1" dirty="0" smtClean="0"/>
              <a:t>AL 18 DE JUNIO DE 2018</a:t>
            </a:r>
            <a:endParaRPr lang="es-EC" sz="2200" b="1" dirty="0"/>
          </a:p>
        </p:txBody>
      </p:sp>
      <p:graphicFrame>
        <p:nvGraphicFramePr>
          <p:cNvPr id="4" name="Tabla 3"/>
          <p:cNvGraphicFramePr>
            <a:graphicFrameLocks noGrp="1"/>
          </p:cNvGraphicFramePr>
          <p:nvPr>
            <p:extLst>
              <p:ext uri="{D42A27DB-BD31-4B8C-83A1-F6EECF244321}">
                <p14:modId xmlns:p14="http://schemas.microsoft.com/office/powerpoint/2010/main" val="2830941229"/>
              </p:ext>
            </p:extLst>
          </p:nvPr>
        </p:nvGraphicFramePr>
        <p:xfrm>
          <a:off x="1658106" y="1504612"/>
          <a:ext cx="8987165" cy="4691472"/>
        </p:xfrm>
        <a:graphic>
          <a:graphicData uri="http://schemas.openxmlformats.org/drawingml/2006/table">
            <a:tbl>
              <a:tblPr>
                <a:tableStyleId>{5C22544A-7EE6-4342-B048-85BDC9FD1C3A}</a:tableStyleId>
              </a:tblPr>
              <a:tblGrid>
                <a:gridCol w="798508"/>
                <a:gridCol w="4121624"/>
                <a:gridCol w="1282889"/>
                <a:gridCol w="1405720"/>
                <a:gridCol w="1378424"/>
              </a:tblGrid>
              <a:tr h="665384">
                <a:tc>
                  <a:txBody>
                    <a:bodyPr/>
                    <a:lstStyle/>
                    <a:p>
                      <a:pPr algn="ctr" fontAlgn="ctr"/>
                      <a:r>
                        <a:rPr lang="es-EC" sz="1200" b="1" u="none" strike="noStrike" dirty="0">
                          <a:effectLst/>
                          <a:latin typeface="Calibri cuerpo"/>
                        </a:rPr>
                        <a:t>AÑO</a:t>
                      </a:r>
                      <a:endParaRPr lang="es-EC" sz="1200" b="1" i="0" u="none" strike="noStrike" dirty="0">
                        <a:solidFill>
                          <a:srgbClr val="000000"/>
                        </a:solidFill>
                        <a:effectLst/>
                        <a:latin typeface="Calibri cuerpo"/>
                      </a:endParaRPr>
                    </a:p>
                  </a:txBody>
                  <a:tcPr marL="0" marR="0" marT="0" marB="0" anchor="ctr"/>
                </a:tc>
                <a:tc>
                  <a:txBody>
                    <a:bodyPr/>
                    <a:lstStyle/>
                    <a:p>
                      <a:pPr algn="ctr" fontAlgn="ctr"/>
                      <a:r>
                        <a:rPr lang="es-EC" sz="1200" b="1" u="none" strike="noStrike" dirty="0">
                          <a:effectLst/>
                          <a:latin typeface="Calibri cuerpo"/>
                        </a:rPr>
                        <a:t>CONCEPTO</a:t>
                      </a:r>
                      <a:endParaRPr lang="es-EC" sz="1200" b="1" i="0" u="none" strike="noStrike" dirty="0">
                        <a:solidFill>
                          <a:srgbClr val="000000"/>
                        </a:solidFill>
                        <a:effectLst/>
                        <a:latin typeface="Calibri cuerpo"/>
                      </a:endParaRPr>
                    </a:p>
                  </a:txBody>
                  <a:tcPr marL="0" marR="0" marT="0" marB="0" anchor="ctr"/>
                </a:tc>
                <a:tc>
                  <a:txBody>
                    <a:bodyPr/>
                    <a:lstStyle/>
                    <a:p>
                      <a:pPr algn="ctr" fontAlgn="ctr"/>
                      <a:r>
                        <a:rPr lang="es-EC" sz="1200" b="1" u="none" strike="noStrike" dirty="0">
                          <a:effectLst/>
                          <a:latin typeface="Calibri cuerpo"/>
                        </a:rPr>
                        <a:t>FONDO DE EMERGENCIA</a:t>
                      </a:r>
                      <a:br>
                        <a:rPr lang="es-EC" sz="1200" b="1" u="none" strike="noStrike" dirty="0">
                          <a:effectLst/>
                          <a:latin typeface="Calibri cuerpo"/>
                        </a:rPr>
                      </a:br>
                      <a:r>
                        <a:rPr lang="es-EC" sz="1200" b="1" u="none" strike="noStrike" dirty="0">
                          <a:effectLst/>
                          <a:latin typeface="Calibri cuerpo"/>
                        </a:rPr>
                        <a:t>(ORD. 201)</a:t>
                      </a:r>
                      <a:endParaRPr lang="es-EC" sz="1200" b="1" i="0" u="none" strike="noStrike" dirty="0">
                        <a:solidFill>
                          <a:srgbClr val="000000"/>
                        </a:solidFill>
                        <a:effectLst/>
                        <a:latin typeface="Calibri cuerpo"/>
                      </a:endParaRPr>
                    </a:p>
                  </a:txBody>
                  <a:tcPr marL="0" marR="0" marT="0" marB="0" anchor="ctr"/>
                </a:tc>
                <a:tc>
                  <a:txBody>
                    <a:bodyPr/>
                    <a:lstStyle/>
                    <a:p>
                      <a:pPr algn="ctr" fontAlgn="ctr"/>
                      <a:r>
                        <a:rPr lang="es-EC" sz="1200" b="1" u="none" strike="noStrike" dirty="0">
                          <a:effectLst/>
                          <a:latin typeface="Calibri cuerpo"/>
                        </a:rPr>
                        <a:t>FONDO DE GESTIÓN DE RIESGOS</a:t>
                      </a:r>
                      <a:br>
                        <a:rPr lang="es-EC" sz="1200" b="1" u="none" strike="noStrike" dirty="0">
                          <a:effectLst/>
                          <a:latin typeface="Calibri cuerpo"/>
                        </a:rPr>
                      </a:br>
                      <a:r>
                        <a:rPr lang="es-EC" sz="1200" b="1" u="none" strike="noStrike" dirty="0">
                          <a:effectLst/>
                          <a:latin typeface="Calibri cuerpo"/>
                        </a:rPr>
                        <a:t>(ORD. 265)</a:t>
                      </a:r>
                      <a:endParaRPr lang="es-EC" sz="1200" b="1" i="0" u="none" strike="noStrike" dirty="0">
                        <a:solidFill>
                          <a:srgbClr val="000000"/>
                        </a:solidFill>
                        <a:effectLst/>
                        <a:latin typeface="Calibri cuerpo"/>
                      </a:endParaRPr>
                    </a:p>
                  </a:txBody>
                  <a:tcPr marL="0" marR="0" marT="0" marB="0" anchor="ctr"/>
                </a:tc>
                <a:tc>
                  <a:txBody>
                    <a:bodyPr/>
                    <a:lstStyle/>
                    <a:p>
                      <a:pPr algn="ctr" fontAlgn="ctr"/>
                      <a:r>
                        <a:rPr lang="es-EC" sz="1200" b="1" u="none" strike="noStrike" dirty="0">
                          <a:effectLst/>
                          <a:latin typeface="Calibri cuerpo"/>
                        </a:rPr>
                        <a:t>TOTAL</a:t>
                      </a:r>
                      <a:endParaRPr lang="es-EC" sz="1200" b="1" i="0" u="none" strike="noStrike" dirty="0">
                        <a:solidFill>
                          <a:srgbClr val="000000"/>
                        </a:solidFill>
                        <a:effectLst/>
                        <a:latin typeface="Calibri cuerpo"/>
                      </a:endParaRPr>
                    </a:p>
                  </a:txBody>
                  <a:tcPr marL="0" marR="0" marT="0" marB="0" anchor="ctr"/>
                </a:tc>
              </a:tr>
              <a:tr h="209361">
                <a:tc>
                  <a:txBody>
                    <a:bodyPr/>
                    <a:lstStyle/>
                    <a:p>
                      <a:pPr algn="ctr" fontAlgn="ctr"/>
                      <a:r>
                        <a:rPr lang="es-EC" sz="1200" u="none" strike="noStrike">
                          <a:effectLst/>
                          <a:latin typeface="Calibri cuerpo"/>
                        </a:rPr>
                        <a:t>2010</a:t>
                      </a:r>
                      <a:endParaRPr lang="es-EC" sz="1200" b="0" i="0" u="none" strike="noStrike">
                        <a:solidFill>
                          <a:srgbClr val="000000"/>
                        </a:solidFill>
                        <a:effectLst/>
                        <a:latin typeface="Calibri cuerpo"/>
                      </a:endParaRPr>
                    </a:p>
                  </a:txBody>
                  <a:tcPr marL="0" marR="0" marT="0" marB="0" anchor="ctr"/>
                </a:tc>
                <a:tc>
                  <a:txBody>
                    <a:bodyPr/>
                    <a:lstStyle/>
                    <a:p>
                      <a:pPr algn="l" fontAlgn="ctr"/>
                      <a:r>
                        <a:rPr lang="es-EC" sz="1200" u="none" strike="noStrike" dirty="0" smtClean="0">
                          <a:effectLst/>
                          <a:latin typeface="Calibri cuerpo"/>
                        </a:rPr>
                        <a:t>FONDO </a:t>
                      </a:r>
                      <a:r>
                        <a:rPr lang="es-EC" sz="1200" u="none" strike="noStrike" dirty="0">
                          <a:effectLst/>
                          <a:latin typeface="Calibri cuerpo"/>
                        </a:rPr>
                        <a:t>DE EMERGENCIA Y GESTIÓN DE RIESGOS </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500.000,00 </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500.000,00 </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1.000.000,00 </a:t>
                      </a:r>
                      <a:endParaRPr lang="es-EC" sz="1200" b="0" i="0" u="none" strike="noStrike" dirty="0">
                        <a:solidFill>
                          <a:srgbClr val="000000"/>
                        </a:solidFill>
                        <a:effectLst/>
                        <a:latin typeface="Calibri cuerpo"/>
                      </a:endParaRPr>
                    </a:p>
                  </a:txBody>
                  <a:tcPr marL="0" marR="0" marT="0" marB="0" anchor="ctr"/>
                </a:tc>
              </a:tr>
              <a:tr h="209361">
                <a:tc>
                  <a:txBody>
                    <a:bodyPr/>
                    <a:lstStyle/>
                    <a:p>
                      <a:pPr algn="ctr" fontAlgn="ctr"/>
                      <a:r>
                        <a:rPr lang="es-EC" sz="1200" u="none" strike="noStrike">
                          <a:effectLst/>
                          <a:latin typeface="Calibri cuerpo"/>
                        </a:rPr>
                        <a:t>2011</a:t>
                      </a:r>
                      <a:endParaRPr lang="es-EC" sz="1200" b="0" i="0" u="none" strike="noStrike">
                        <a:solidFill>
                          <a:srgbClr val="000000"/>
                        </a:solidFill>
                        <a:effectLst/>
                        <a:latin typeface="Calibri cuerpo"/>
                      </a:endParaRPr>
                    </a:p>
                  </a:txBody>
                  <a:tcPr marL="0" marR="0" marT="0" marB="0" anchor="ctr"/>
                </a:tc>
                <a:tc>
                  <a:txBody>
                    <a:bodyPr/>
                    <a:lstStyle/>
                    <a:p>
                      <a:pPr algn="l" fontAlgn="ctr"/>
                      <a:r>
                        <a:rPr lang="es-EC" sz="1200" u="none" strike="noStrike" dirty="0" smtClean="0">
                          <a:effectLst/>
                          <a:latin typeface="Calibri cuerpo"/>
                        </a:rPr>
                        <a:t>FONDO </a:t>
                      </a:r>
                      <a:r>
                        <a:rPr lang="es-EC" sz="1200" u="none" strike="noStrike" dirty="0">
                          <a:effectLst/>
                          <a:latin typeface="Calibri cuerpo"/>
                        </a:rPr>
                        <a:t>DE EMERGENCIA Y GESTIÓN DE RIESGOS </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500.000,00 </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500.000,00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1.000.000,00 </a:t>
                      </a:r>
                      <a:endParaRPr lang="es-EC" sz="1200" b="0" i="0" u="none" strike="noStrike">
                        <a:solidFill>
                          <a:srgbClr val="000000"/>
                        </a:solidFill>
                        <a:effectLst/>
                        <a:latin typeface="Calibri cuerpo"/>
                      </a:endParaRPr>
                    </a:p>
                  </a:txBody>
                  <a:tcPr marL="0" marR="0" marT="0" marB="0" anchor="ctr"/>
                </a:tc>
              </a:tr>
              <a:tr h="209361">
                <a:tc>
                  <a:txBody>
                    <a:bodyPr/>
                    <a:lstStyle/>
                    <a:p>
                      <a:pPr algn="ctr" fontAlgn="ctr"/>
                      <a:r>
                        <a:rPr lang="es-EC" sz="1200" u="none" strike="noStrike">
                          <a:effectLst/>
                          <a:latin typeface="Calibri cuerpo"/>
                        </a:rPr>
                        <a:t>2012</a:t>
                      </a:r>
                      <a:endParaRPr lang="es-EC" sz="1200" b="0" i="0" u="none" strike="noStrike">
                        <a:solidFill>
                          <a:srgbClr val="000000"/>
                        </a:solidFill>
                        <a:effectLst/>
                        <a:latin typeface="Calibri cuerpo"/>
                      </a:endParaRPr>
                    </a:p>
                  </a:txBody>
                  <a:tcPr marL="0" marR="0" marT="0" marB="0" anchor="ctr"/>
                </a:tc>
                <a:tc>
                  <a:txBody>
                    <a:bodyPr/>
                    <a:lstStyle/>
                    <a:p>
                      <a:pPr algn="l" fontAlgn="ctr"/>
                      <a:r>
                        <a:rPr lang="es-EC" sz="1200" u="none" strike="noStrike" dirty="0">
                          <a:effectLst/>
                          <a:latin typeface="Calibri cuerpo"/>
                        </a:rPr>
                        <a:t>FONDO DE EMERGENCIA Y GESTIÓN DE RIESGOS</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500.000,00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500.000,00 </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1.000.000,00 </a:t>
                      </a:r>
                      <a:endParaRPr lang="es-EC" sz="1200" b="0" i="0" u="none" strike="noStrike" dirty="0">
                        <a:solidFill>
                          <a:srgbClr val="000000"/>
                        </a:solidFill>
                        <a:effectLst/>
                        <a:latin typeface="Calibri cuerpo"/>
                      </a:endParaRPr>
                    </a:p>
                  </a:txBody>
                  <a:tcPr marL="0" marR="0" marT="0" marB="0" anchor="ctr"/>
                </a:tc>
              </a:tr>
              <a:tr h="209361">
                <a:tc>
                  <a:txBody>
                    <a:bodyPr/>
                    <a:lstStyle/>
                    <a:p>
                      <a:pPr algn="ctr" fontAlgn="ctr"/>
                      <a:r>
                        <a:rPr lang="es-EC" sz="1200" u="none" strike="noStrike">
                          <a:effectLst/>
                          <a:latin typeface="Calibri cuerpo"/>
                        </a:rPr>
                        <a:t>2013</a:t>
                      </a:r>
                      <a:endParaRPr lang="es-EC" sz="1200" b="0" i="0" u="none" strike="noStrike">
                        <a:solidFill>
                          <a:srgbClr val="000000"/>
                        </a:solidFill>
                        <a:effectLst/>
                        <a:latin typeface="Calibri cuerpo"/>
                      </a:endParaRPr>
                    </a:p>
                  </a:txBody>
                  <a:tcPr marL="0" marR="0" marT="0" marB="0" anchor="ctr"/>
                </a:tc>
                <a:tc>
                  <a:txBody>
                    <a:bodyPr/>
                    <a:lstStyle/>
                    <a:p>
                      <a:pPr algn="l" fontAlgn="ctr"/>
                      <a:r>
                        <a:rPr lang="es-EC" sz="1200" u="none" strike="noStrike">
                          <a:effectLst/>
                          <a:latin typeface="Calibri cuerpo"/>
                        </a:rPr>
                        <a:t>FONDO DE EMERGENCIA Y GESTIÓN DE RIESGOS</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500.000,00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500.000,00 </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1.000.000,00 </a:t>
                      </a:r>
                      <a:endParaRPr lang="es-EC" sz="1200" b="0" i="0" u="none" strike="noStrike">
                        <a:solidFill>
                          <a:srgbClr val="000000"/>
                        </a:solidFill>
                        <a:effectLst/>
                        <a:latin typeface="Calibri cuerpo"/>
                      </a:endParaRPr>
                    </a:p>
                  </a:txBody>
                  <a:tcPr marL="0" marR="0" marT="0" marB="0" anchor="ctr"/>
                </a:tc>
              </a:tr>
              <a:tr h="209361">
                <a:tc>
                  <a:txBody>
                    <a:bodyPr/>
                    <a:lstStyle/>
                    <a:p>
                      <a:pPr algn="ctr" fontAlgn="ctr"/>
                      <a:r>
                        <a:rPr lang="es-EC" sz="1200" u="none" strike="noStrike">
                          <a:effectLst/>
                          <a:latin typeface="Calibri cuerpo"/>
                        </a:rPr>
                        <a:t>2014</a:t>
                      </a:r>
                      <a:endParaRPr lang="es-EC" sz="1200" b="0" i="0" u="none" strike="noStrike">
                        <a:solidFill>
                          <a:srgbClr val="000000"/>
                        </a:solidFill>
                        <a:effectLst/>
                        <a:latin typeface="Calibri cuerpo"/>
                      </a:endParaRPr>
                    </a:p>
                  </a:txBody>
                  <a:tcPr marL="0" marR="0" marT="0" marB="0" anchor="ctr"/>
                </a:tc>
                <a:tc>
                  <a:txBody>
                    <a:bodyPr/>
                    <a:lstStyle/>
                    <a:p>
                      <a:pPr algn="l" fontAlgn="ctr"/>
                      <a:r>
                        <a:rPr lang="es-EC" sz="1200" u="none" strike="noStrike">
                          <a:effectLst/>
                          <a:latin typeface="Calibri cuerpo"/>
                        </a:rPr>
                        <a:t>FONDO DE EMERGENCIA Y GESTIÓN DE RIESGOS</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500.000,00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500.000,00 </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1.000.000,00 </a:t>
                      </a:r>
                      <a:endParaRPr lang="es-EC" sz="1200" b="0" i="0" u="none" strike="noStrike">
                        <a:solidFill>
                          <a:srgbClr val="000000"/>
                        </a:solidFill>
                        <a:effectLst/>
                        <a:latin typeface="Calibri cuerpo"/>
                      </a:endParaRPr>
                    </a:p>
                  </a:txBody>
                  <a:tcPr marL="0" marR="0" marT="0" marB="0" anchor="ctr"/>
                </a:tc>
              </a:tr>
              <a:tr h="209361">
                <a:tc rowSpan="4">
                  <a:txBody>
                    <a:bodyPr/>
                    <a:lstStyle/>
                    <a:p>
                      <a:pPr algn="ctr" fontAlgn="ctr"/>
                      <a:r>
                        <a:rPr lang="es-EC" sz="1200" u="none" strike="noStrike">
                          <a:effectLst/>
                          <a:latin typeface="Calibri cuerpo"/>
                        </a:rPr>
                        <a:t>2015</a:t>
                      </a:r>
                      <a:endParaRPr lang="es-EC" sz="1200" b="0" i="0" u="none" strike="noStrike">
                        <a:solidFill>
                          <a:srgbClr val="000000"/>
                        </a:solidFill>
                        <a:effectLst/>
                        <a:latin typeface="Calibri cuerpo"/>
                      </a:endParaRPr>
                    </a:p>
                  </a:txBody>
                  <a:tcPr marL="0" marR="0" marT="0" marB="0" anchor="ctr"/>
                </a:tc>
                <a:tc>
                  <a:txBody>
                    <a:bodyPr/>
                    <a:lstStyle/>
                    <a:p>
                      <a:pPr algn="l" fontAlgn="ctr"/>
                      <a:r>
                        <a:rPr lang="es-EC" sz="1200" u="none" strike="noStrike" dirty="0">
                          <a:effectLst/>
                          <a:latin typeface="Calibri cuerpo"/>
                        </a:rPr>
                        <a:t>FONDO DE EMERGENCIA Y GESTIÓN DE RIESGOS</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500.000,00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500.000,00 </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1.000.000,00 </a:t>
                      </a:r>
                      <a:endParaRPr lang="es-EC" sz="1200" b="0" i="0" u="none" strike="noStrike">
                        <a:solidFill>
                          <a:srgbClr val="000000"/>
                        </a:solidFill>
                        <a:effectLst/>
                        <a:latin typeface="Calibri cuerpo"/>
                      </a:endParaRPr>
                    </a:p>
                  </a:txBody>
                  <a:tcPr marL="0" marR="0" marT="0" marB="0" anchor="ctr"/>
                </a:tc>
              </a:tr>
              <a:tr h="209361">
                <a:tc vMerge="1">
                  <a:txBody>
                    <a:bodyPr/>
                    <a:lstStyle/>
                    <a:p>
                      <a:endParaRPr lang="es-EC"/>
                    </a:p>
                  </a:txBody>
                  <a:tcPr/>
                </a:tc>
                <a:tc>
                  <a:txBody>
                    <a:bodyPr/>
                    <a:lstStyle/>
                    <a:p>
                      <a:pPr algn="l" fontAlgn="ctr"/>
                      <a:r>
                        <a:rPr lang="es-EC" sz="1200" u="none" strike="noStrike">
                          <a:effectLst/>
                          <a:latin typeface="Calibri cuerpo"/>
                        </a:rPr>
                        <a:t>FONDO PARA EMERGENCIA VOLCAN COTOPAXI</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400.000,00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a:t>
                      </a:r>
                      <a:r>
                        <a:rPr lang="es-EC" sz="1200" u="none" strike="noStrike" dirty="0" smtClean="0">
                          <a:effectLst/>
                          <a:latin typeface="Calibri cuerpo"/>
                        </a:rPr>
                        <a:t>*   </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400.000,00 </a:t>
                      </a:r>
                      <a:endParaRPr lang="es-EC" sz="1200" b="0" i="0" u="none" strike="noStrike">
                        <a:solidFill>
                          <a:srgbClr val="000000"/>
                        </a:solidFill>
                        <a:effectLst/>
                        <a:latin typeface="Calibri cuerpo"/>
                      </a:endParaRPr>
                    </a:p>
                  </a:txBody>
                  <a:tcPr marL="0" marR="0" marT="0" marB="0" anchor="ctr"/>
                </a:tc>
              </a:tr>
              <a:tr h="209361">
                <a:tc vMerge="1">
                  <a:txBody>
                    <a:bodyPr/>
                    <a:lstStyle/>
                    <a:p>
                      <a:endParaRPr lang="es-EC"/>
                    </a:p>
                  </a:txBody>
                  <a:tcPr/>
                </a:tc>
                <a:tc>
                  <a:txBody>
                    <a:bodyPr/>
                    <a:lstStyle/>
                    <a:p>
                      <a:pPr algn="l" fontAlgn="ctr"/>
                      <a:r>
                        <a:rPr lang="es-EC" sz="1200" u="none" strike="noStrike">
                          <a:effectLst/>
                          <a:latin typeface="Calibri cuerpo"/>
                        </a:rPr>
                        <a:t>FONDO DE GESTIÓN DE RIESGOS VOLCAN COTOPAXI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339.000,00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661.000,00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1.000.000,00 </a:t>
                      </a:r>
                      <a:endParaRPr lang="es-EC" sz="1200" b="0" i="0" u="none" strike="noStrike" dirty="0">
                        <a:solidFill>
                          <a:srgbClr val="000000"/>
                        </a:solidFill>
                        <a:effectLst/>
                        <a:latin typeface="Calibri cuerpo"/>
                      </a:endParaRPr>
                    </a:p>
                  </a:txBody>
                  <a:tcPr marL="0" marR="0" marT="0" marB="0" anchor="ctr"/>
                </a:tc>
              </a:tr>
              <a:tr h="209361">
                <a:tc vMerge="1">
                  <a:txBody>
                    <a:bodyPr/>
                    <a:lstStyle/>
                    <a:p>
                      <a:endParaRPr lang="es-EC"/>
                    </a:p>
                  </a:txBody>
                  <a:tcPr/>
                </a:tc>
                <a:tc>
                  <a:txBody>
                    <a:bodyPr/>
                    <a:lstStyle/>
                    <a:p>
                      <a:pPr algn="l" fontAlgn="ctr"/>
                      <a:r>
                        <a:rPr lang="es-EC" sz="1200" u="none" strike="noStrike">
                          <a:effectLst/>
                          <a:latin typeface="Calibri cuerpo"/>
                        </a:rPr>
                        <a:t>FONDO DE GESTIÓN DE RIESGOS</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76.988,91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416.125,01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493.113,92 </a:t>
                      </a:r>
                      <a:endParaRPr lang="es-EC" sz="1200" b="0" i="0" u="none" strike="noStrike" dirty="0">
                        <a:solidFill>
                          <a:srgbClr val="000000"/>
                        </a:solidFill>
                        <a:effectLst/>
                        <a:latin typeface="Calibri cuerpo"/>
                      </a:endParaRPr>
                    </a:p>
                  </a:txBody>
                  <a:tcPr marL="0" marR="0" marT="0" marB="0" anchor="ctr"/>
                </a:tc>
              </a:tr>
              <a:tr h="209361">
                <a:tc>
                  <a:txBody>
                    <a:bodyPr/>
                    <a:lstStyle/>
                    <a:p>
                      <a:pPr algn="ctr" fontAlgn="ctr"/>
                      <a:r>
                        <a:rPr lang="es-EC" sz="1200" u="none" strike="noStrike">
                          <a:effectLst/>
                          <a:latin typeface="Calibri cuerpo"/>
                        </a:rPr>
                        <a:t> </a:t>
                      </a:r>
                      <a:endParaRPr lang="es-EC" sz="1200" b="0" i="0" u="none" strike="noStrike">
                        <a:solidFill>
                          <a:srgbClr val="000000"/>
                        </a:solidFill>
                        <a:effectLst/>
                        <a:latin typeface="Calibri cuerpo"/>
                      </a:endParaRPr>
                    </a:p>
                  </a:txBody>
                  <a:tcPr marL="0" marR="0" marT="0" marB="0" anchor="ctr"/>
                </a:tc>
                <a:tc>
                  <a:txBody>
                    <a:bodyPr/>
                    <a:lstStyle/>
                    <a:p>
                      <a:pPr algn="l" fontAlgn="ctr"/>
                      <a:r>
                        <a:rPr lang="es-EC" sz="1200" u="none" strike="noStrike">
                          <a:effectLst/>
                          <a:latin typeface="Calibri cuerpo"/>
                        </a:rPr>
                        <a:t>FONDO DE EMERGENCIA Y GESTIÓN DE RIESGOS</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500.000,00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500.000,00 </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1.000.000,00 </a:t>
                      </a:r>
                      <a:endParaRPr lang="es-EC" sz="1200" b="0" i="0" u="none" strike="noStrike" dirty="0">
                        <a:solidFill>
                          <a:srgbClr val="000000"/>
                        </a:solidFill>
                        <a:effectLst/>
                        <a:latin typeface="Calibri cuerpo"/>
                      </a:endParaRPr>
                    </a:p>
                  </a:txBody>
                  <a:tcPr marL="0" marR="0" marT="0" marB="0" anchor="ctr"/>
                </a:tc>
              </a:tr>
              <a:tr h="209361">
                <a:tc rowSpan="2">
                  <a:txBody>
                    <a:bodyPr/>
                    <a:lstStyle/>
                    <a:p>
                      <a:pPr algn="ctr" fontAlgn="ctr"/>
                      <a:r>
                        <a:rPr lang="es-EC" sz="1200" u="none" strike="noStrike">
                          <a:effectLst/>
                          <a:latin typeface="Calibri cuerpo"/>
                        </a:rPr>
                        <a:t>2017</a:t>
                      </a:r>
                      <a:endParaRPr lang="es-EC" sz="1200" b="0" i="0" u="none" strike="noStrike">
                        <a:solidFill>
                          <a:srgbClr val="000000"/>
                        </a:solidFill>
                        <a:effectLst/>
                        <a:latin typeface="Calibri cuerpo"/>
                      </a:endParaRPr>
                    </a:p>
                  </a:txBody>
                  <a:tcPr marL="0" marR="0" marT="0" marB="0" anchor="ctr"/>
                </a:tc>
                <a:tc>
                  <a:txBody>
                    <a:bodyPr/>
                    <a:lstStyle/>
                    <a:p>
                      <a:pPr algn="l" fontAlgn="ctr"/>
                      <a:r>
                        <a:rPr lang="es-EC" sz="1200" u="none" strike="noStrike">
                          <a:effectLst/>
                          <a:latin typeface="Calibri cuerpo"/>
                        </a:rPr>
                        <a:t>FONDO DE EMERGENCIA Y GESTIÓN DE RIESGOS</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500.000,00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500.000,00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1.000.000,00 </a:t>
                      </a:r>
                      <a:endParaRPr lang="es-EC" sz="1200" b="0" i="0" u="none" strike="noStrike" dirty="0">
                        <a:solidFill>
                          <a:srgbClr val="000000"/>
                        </a:solidFill>
                        <a:effectLst/>
                        <a:latin typeface="Calibri cuerpo"/>
                      </a:endParaRPr>
                    </a:p>
                  </a:txBody>
                  <a:tcPr marL="0" marR="0" marT="0" marB="0" anchor="ctr"/>
                </a:tc>
              </a:tr>
              <a:tr h="209361">
                <a:tc vMerge="1">
                  <a:txBody>
                    <a:bodyPr/>
                    <a:lstStyle/>
                    <a:p>
                      <a:endParaRPr lang="es-EC"/>
                    </a:p>
                  </a:txBody>
                  <a:tcPr/>
                </a:tc>
                <a:tc>
                  <a:txBody>
                    <a:bodyPr/>
                    <a:lstStyle/>
                    <a:p>
                      <a:pPr algn="l" fontAlgn="ctr"/>
                      <a:r>
                        <a:rPr lang="es-EC" sz="1200" u="none" strike="noStrike">
                          <a:effectLst/>
                          <a:latin typeface="Calibri cuerpo"/>
                        </a:rPr>
                        <a:t>FONDO DE EMERGENCIA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500.000,00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a:t>
                      </a:r>
                      <a:r>
                        <a:rPr lang="es-EC" sz="1200" u="none" strike="noStrike" dirty="0" smtClean="0">
                          <a:effectLst/>
                          <a:latin typeface="Calibri cuerpo"/>
                        </a:rPr>
                        <a:t>*   </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500.000,00 </a:t>
                      </a:r>
                      <a:endParaRPr lang="es-EC" sz="1200" b="0" i="0" u="none" strike="noStrike" dirty="0">
                        <a:solidFill>
                          <a:srgbClr val="000000"/>
                        </a:solidFill>
                        <a:effectLst/>
                        <a:latin typeface="Calibri cuerpo"/>
                      </a:endParaRPr>
                    </a:p>
                  </a:txBody>
                  <a:tcPr marL="0" marR="0" marT="0" marB="0" anchor="ctr"/>
                </a:tc>
              </a:tr>
              <a:tr h="209361">
                <a:tc rowSpan="5">
                  <a:txBody>
                    <a:bodyPr/>
                    <a:lstStyle/>
                    <a:p>
                      <a:pPr algn="ctr" fontAlgn="ctr"/>
                      <a:r>
                        <a:rPr lang="es-EC" sz="1200" u="none" strike="noStrike">
                          <a:effectLst/>
                          <a:latin typeface="Calibri cuerpo"/>
                        </a:rPr>
                        <a:t>2018</a:t>
                      </a:r>
                      <a:endParaRPr lang="es-EC" sz="1200" b="0" i="0" u="none" strike="noStrike">
                        <a:solidFill>
                          <a:srgbClr val="000000"/>
                        </a:solidFill>
                        <a:effectLst/>
                        <a:latin typeface="Calibri cuerpo"/>
                      </a:endParaRPr>
                    </a:p>
                  </a:txBody>
                  <a:tcPr marL="0" marR="0" marT="0" marB="0" anchor="ctr"/>
                </a:tc>
                <a:tc>
                  <a:txBody>
                    <a:bodyPr/>
                    <a:lstStyle/>
                    <a:p>
                      <a:pPr algn="l" fontAlgn="ctr"/>
                      <a:r>
                        <a:rPr lang="es-EC" sz="1200" u="none" strike="noStrike">
                          <a:effectLst/>
                          <a:latin typeface="Calibri cuerpo"/>
                        </a:rPr>
                        <a:t>FONDO DE EMERGENCIA  CXC 2015</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441.911,46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a:t>
                      </a:r>
                      <a:r>
                        <a:rPr lang="es-EC" sz="1200" u="none" strike="noStrike" dirty="0" smtClean="0">
                          <a:effectLst/>
                          <a:latin typeface="Calibri cuerpo"/>
                        </a:rPr>
                        <a:t>*   </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441.911,46 </a:t>
                      </a:r>
                      <a:endParaRPr lang="es-EC" sz="1200" b="0" i="0" u="none" strike="noStrike" dirty="0">
                        <a:solidFill>
                          <a:srgbClr val="000000"/>
                        </a:solidFill>
                        <a:effectLst/>
                        <a:latin typeface="Calibri cuerpo"/>
                      </a:endParaRPr>
                    </a:p>
                  </a:txBody>
                  <a:tcPr marL="0" marR="0" marT="0" marB="0" anchor="ctr"/>
                </a:tc>
              </a:tr>
              <a:tr h="209361">
                <a:tc vMerge="1">
                  <a:txBody>
                    <a:bodyPr/>
                    <a:lstStyle/>
                    <a:p>
                      <a:endParaRPr lang="es-EC"/>
                    </a:p>
                  </a:txBody>
                  <a:tcPr/>
                </a:tc>
                <a:tc>
                  <a:txBody>
                    <a:bodyPr/>
                    <a:lstStyle/>
                    <a:p>
                      <a:pPr algn="l" fontAlgn="ctr"/>
                      <a:r>
                        <a:rPr lang="es-EC" sz="1200" u="none" strike="noStrike">
                          <a:effectLst/>
                          <a:latin typeface="Calibri cuerpo"/>
                        </a:rPr>
                        <a:t>FONDO DE EMERGENCIA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200.000,00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a:t>
                      </a:r>
                      <a:r>
                        <a:rPr lang="es-EC" sz="1200" u="none" strike="noStrike" dirty="0" smtClean="0">
                          <a:effectLst/>
                          <a:latin typeface="Calibri cuerpo"/>
                        </a:rPr>
                        <a:t>*   </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200.000,00 </a:t>
                      </a:r>
                      <a:endParaRPr lang="es-EC" sz="1200" b="0" i="0" u="none" strike="noStrike" dirty="0">
                        <a:solidFill>
                          <a:srgbClr val="000000"/>
                        </a:solidFill>
                        <a:effectLst/>
                        <a:latin typeface="Calibri cuerpo"/>
                      </a:endParaRPr>
                    </a:p>
                  </a:txBody>
                  <a:tcPr marL="0" marR="0" marT="0" marB="0" anchor="ctr"/>
                </a:tc>
              </a:tr>
              <a:tr h="209361">
                <a:tc vMerge="1">
                  <a:txBody>
                    <a:bodyPr/>
                    <a:lstStyle/>
                    <a:p>
                      <a:endParaRPr lang="es-EC"/>
                    </a:p>
                  </a:txBody>
                  <a:tcPr/>
                </a:tc>
                <a:tc>
                  <a:txBody>
                    <a:bodyPr/>
                    <a:lstStyle/>
                    <a:p>
                      <a:pPr algn="l" fontAlgn="ctr"/>
                      <a:r>
                        <a:rPr lang="es-EC" sz="1200" u="none" strike="noStrike">
                          <a:effectLst/>
                          <a:latin typeface="Calibri cuerpo"/>
                        </a:rPr>
                        <a:t>FONDO DE EMERGENCIA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300.000,00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a:t>
                      </a:r>
                      <a:r>
                        <a:rPr lang="es-EC" sz="1200" u="none" strike="noStrike" dirty="0" smtClean="0">
                          <a:effectLst/>
                          <a:latin typeface="Calibri cuerpo"/>
                        </a:rPr>
                        <a:t>*   </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300.000,00 </a:t>
                      </a:r>
                      <a:endParaRPr lang="es-EC" sz="1200" b="0" i="0" u="none" strike="noStrike" dirty="0">
                        <a:solidFill>
                          <a:srgbClr val="000000"/>
                        </a:solidFill>
                        <a:effectLst/>
                        <a:latin typeface="Calibri cuerpo"/>
                      </a:endParaRPr>
                    </a:p>
                  </a:txBody>
                  <a:tcPr marL="0" marR="0" marT="0" marB="0" anchor="ctr"/>
                </a:tc>
              </a:tr>
              <a:tr h="209361">
                <a:tc vMerge="1">
                  <a:txBody>
                    <a:bodyPr/>
                    <a:lstStyle/>
                    <a:p>
                      <a:endParaRPr lang="es-EC"/>
                    </a:p>
                  </a:txBody>
                  <a:tcPr/>
                </a:tc>
                <a:tc>
                  <a:txBody>
                    <a:bodyPr/>
                    <a:lstStyle/>
                    <a:p>
                      <a:pPr algn="l" fontAlgn="ctr"/>
                      <a:r>
                        <a:rPr lang="es-EC" sz="1200" u="none" strike="noStrike">
                          <a:effectLst/>
                          <a:latin typeface="Calibri cuerpo"/>
                        </a:rPr>
                        <a:t>FONDO DE GESTIÓN DE RIESGOS</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a:t>
                      </a:r>
                      <a:r>
                        <a:rPr lang="es-EC" sz="1200" u="none" strike="noStrike" dirty="0" smtClean="0">
                          <a:effectLst/>
                          <a:latin typeface="Calibri cuerpo"/>
                        </a:rPr>
                        <a:t>*   </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500.000,00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500.000,00 </a:t>
                      </a:r>
                      <a:endParaRPr lang="es-EC" sz="1200" b="0" i="0" u="none" strike="noStrike" dirty="0">
                        <a:solidFill>
                          <a:srgbClr val="000000"/>
                        </a:solidFill>
                        <a:effectLst/>
                        <a:latin typeface="Calibri cuerpo"/>
                      </a:endParaRPr>
                    </a:p>
                  </a:txBody>
                  <a:tcPr marL="0" marR="0" marT="0" marB="0" anchor="ctr"/>
                </a:tc>
              </a:tr>
              <a:tr h="209361">
                <a:tc vMerge="1">
                  <a:txBody>
                    <a:bodyPr/>
                    <a:lstStyle/>
                    <a:p>
                      <a:endParaRPr lang="es-EC"/>
                    </a:p>
                  </a:txBody>
                  <a:tcPr/>
                </a:tc>
                <a:tc>
                  <a:txBody>
                    <a:bodyPr/>
                    <a:lstStyle/>
                    <a:p>
                      <a:pPr algn="l" fontAlgn="ctr"/>
                      <a:r>
                        <a:rPr lang="es-EC" sz="1200" u="none" strike="noStrike" dirty="0">
                          <a:effectLst/>
                          <a:latin typeface="Calibri cuerpo"/>
                        </a:rPr>
                        <a:t>FONDO DE GESTIÓN DE RIESGOS (TERRANOVA)</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a:t>
                      </a:r>
                      <a:r>
                        <a:rPr lang="es-EC" sz="1200" u="none" strike="noStrike" dirty="0" smtClean="0">
                          <a:effectLst/>
                          <a:latin typeface="Calibri cuerpo"/>
                        </a:rPr>
                        <a:t>*   </a:t>
                      </a:r>
                      <a:endParaRPr lang="es-EC" sz="1200" b="0" i="0" u="none" strike="noStrike" dirty="0">
                        <a:solidFill>
                          <a:srgbClr val="000000"/>
                        </a:solidFill>
                        <a:effectLst/>
                        <a:latin typeface="Calibri cuerpo"/>
                      </a:endParaRPr>
                    </a:p>
                  </a:txBody>
                  <a:tcPr marL="0" marR="0" marT="0" marB="0" anchor="ctr"/>
                </a:tc>
                <a:tc>
                  <a:txBody>
                    <a:bodyPr/>
                    <a:lstStyle/>
                    <a:p>
                      <a:pPr algn="r" fontAlgn="ctr"/>
                      <a:r>
                        <a:rPr lang="es-EC" sz="1200" u="none" strike="noStrike">
                          <a:effectLst/>
                          <a:latin typeface="Calibri cuerpo"/>
                        </a:rPr>
                        <a:t>    1.000.000,00 </a:t>
                      </a:r>
                      <a:endParaRPr lang="es-EC" sz="1200" b="0" i="0" u="none" strike="noStrike">
                        <a:solidFill>
                          <a:srgbClr val="000000"/>
                        </a:solidFill>
                        <a:effectLst/>
                        <a:latin typeface="Calibri cuerpo"/>
                      </a:endParaRPr>
                    </a:p>
                  </a:txBody>
                  <a:tcPr marL="0" marR="0" marT="0" marB="0" anchor="ctr"/>
                </a:tc>
                <a:tc>
                  <a:txBody>
                    <a:bodyPr/>
                    <a:lstStyle/>
                    <a:p>
                      <a:pPr algn="r" fontAlgn="ctr"/>
                      <a:r>
                        <a:rPr lang="es-EC" sz="1200" u="none" strike="noStrike" dirty="0">
                          <a:effectLst/>
                          <a:latin typeface="Calibri cuerpo"/>
                        </a:rPr>
                        <a:t>      1.000.000,00 </a:t>
                      </a:r>
                      <a:endParaRPr lang="es-EC" sz="1200" b="0" i="0" u="none" strike="noStrike" dirty="0">
                        <a:solidFill>
                          <a:srgbClr val="000000"/>
                        </a:solidFill>
                        <a:effectLst/>
                        <a:latin typeface="Calibri cuerpo"/>
                      </a:endParaRPr>
                    </a:p>
                  </a:txBody>
                  <a:tcPr marL="0" marR="0" marT="0" marB="0" anchor="ctr"/>
                </a:tc>
              </a:tr>
              <a:tr h="400815">
                <a:tc>
                  <a:txBody>
                    <a:bodyPr/>
                    <a:lstStyle/>
                    <a:p>
                      <a:pPr algn="l" fontAlgn="ctr"/>
                      <a:endParaRPr lang="es-EC" sz="1200" b="1" i="0" u="none" strike="noStrike" dirty="0">
                        <a:solidFill>
                          <a:srgbClr val="000000"/>
                        </a:solidFill>
                        <a:effectLst/>
                        <a:latin typeface="Calibri cuerpo"/>
                      </a:endParaRPr>
                    </a:p>
                  </a:txBody>
                  <a:tcPr marL="0" marR="0" marT="0" marB="0" anchor="ctr">
                    <a:solidFill>
                      <a:schemeClr val="accent1">
                        <a:lumMod val="40000"/>
                        <a:lumOff val="60000"/>
                      </a:schemeClr>
                    </a:solidFill>
                  </a:tcPr>
                </a:tc>
                <a:tc>
                  <a:txBody>
                    <a:bodyPr/>
                    <a:lstStyle/>
                    <a:p>
                      <a:pPr algn="ctr" fontAlgn="ctr"/>
                      <a:r>
                        <a:rPr lang="es-EC" sz="1200" b="1" i="0" u="none" strike="noStrike" dirty="0" smtClean="0">
                          <a:solidFill>
                            <a:srgbClr val="000000"/>
                          </a:solidFill>
                          <a:effectLst/>
                          <a:latin typeface="Calibri cuerpo"/>
                        </a:rPr>
                        <a:t>TOTAL   RECIBIDO</a:t>
                      </a:r>
                      <a:endParaRPr lang="es-EC" sz="1200" b="1" i="0" u="none" strike="noStrike" dirty="0">
                        <a:solidFill>
                          <a:srgbClr val="000000"/>
                        </a:solidFill>
                        <a:effectLst/>
                        <a:latin typeface="Calibri cuerpo"/>
                      </a:endParaRPr>
                    </a:p>
                  </a:txBody>
                  <a:tcPr marL="0" marR="0" marT="0" marB="0" anchor="ctr">
                    <a:solidFill>
                      <a:schemeClr val="accent1">
                        <a:lumMod val="40000"/>
                        <a:lumOff val="60000"/>
                      </a:schemeClr>
                    </a:solidFill>
                  </a:tcPr>
                </a:tc>
                <a:tc>
                  <a:txBody>
                    <a:bodyPr/>
                    <a:lstStyle/>
                    <a:p>
                      <a:pPr algn="r" fontAlgn="ctr"/>
                      <a:r>
                        <a:rPr lang="es-EC" sz="1200" b="1" u="none" strike="noStrike" dirty="0">
                          <a:effectLst/>
                          <a:latin typeface="Calibri cuerpo"/>
                        </a:rPr>
                        <a:t>    6.257.900,37 </a:t>
                      </a:r>
                      <a:endParaRPr lang="es-EC" sz="1200" b="1" i="0" u="none" strike="noStrike" dirty="0">
                        <a:solidFill>
                          <a:srgbClr val="000000"/>
                        </a:solidFill>
                        <a:effectLst/>
                        <a:latin typeface="Calibri cuerpo"/>
                      </a:endParaRPr>
                    </a:p>
                  </a:txBody>
                  <a:tcPr marL="0" marR="0" marT="0" marB="0" anchor="ctr">
                    <a:solidFill>
                      <a:schemeClr val="accent1">
                        <a:lumMod val="40000"/>
                        <a:lumOff val="60000"/>
                      </a:schemeClr>
                    </a:solidFill>
                  </a:tcPr>
                </a:tc>
                <a:tc>
                  <a:txBody>
                    <a:bodyPr/>
                    <a:lstStyle/>
                    <a:p>
                      <a:pPr algn="r" fontAlgn="ctr"/>
                      <a:r>
                        <a:rPr lang="es-EC" sz="1200" b="1" u="none" strike="noStrike" dirty="0">
                          <a:effectLst/>
                          <a:latin typeface="Calibri cuerpo"/>
                        </a:rPr>
                        <a:t>    6.577.125,01 </a:t>
                      </a:r>
                      <a:endParaRPr lang="es-EC" sz="1200" b="1" i="0" u="none" strike="noStrike" dirty="0">
                        <a:solidFill>
                          <a:srgbClr val="000000"/>
                        </a:solidFill>
                        <a:effectLst/>
                        <a:latin typeface="Calibri cuerpo"/>
                      </a:endParaRPr>
                    </a:p>
                  </a:txBody>
                  <a:tcPr marL="0" marR="0" marT="0" marB="0" anchor="ctr">
                    <a:solidFill>
                      <a:schemeClr val="accent1">
                        <a:lumMod val="40000"/>
                        <a:lumOff val="60000"/>
                      </a:schemeClr>
                    </a:solidFill>
                  </a:tcPr>
                </a:tc>
                <a:tc>
                  <a:txBody>
                    <a:bodyPr/>
                    <a:lstStyle/>
                    <a:p>
                      <a:pPr algn="r" fontAlgn="ctr"/>
                      <a:r>
                        <a:rPr lang="es-EC" sz="1200" b="1" u="none" strike="noStrike" dirty="0">
                          <a:effectLst/>
                          <a:latin typeface="Calibri cuerpo"/>
                        </a:rPr>
                        <a:t>    12.835.025,38 </a:t>
                      </a:r>
                      <a:endParaRPr lang="es-EC" sz="1200" b="1" i="0" u="none" strike="noStrike" dirty="0">
                        <a:solidFill>
                          <a:srgbClr val="000000"/>
                        </a:solidFill>
                        <a:effectLst/>
                        <a:latin typeface="Calibri cuerpo"/>
                      </a:endParaRPr>
                    </a:p>
                  </a:txBody>
                  <a:tcPr marL="0" marR="0" marT="0"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1070129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MSEGURID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37312"/>
            <a:ext cx="9144000" cy="787400"/>
          </a:xfrm>
          <a:prstGeom prst="rect">
            <a:avLst/>
          </a:prstGeom>
          <a:noFill/>
          <a:extLst>
            <a:ext uri="{909E8E84-426E-40DD-AFC4-6F175D3DCCD1}">
              <a14:hiddenFill xmlns:a14="http://schemas.microsoft.com/office/drawing/2010/main">
                <a:solidFill>
                  <a:srgbClr val="FFFFFF"/>
                </a:solidFill>
              </a14:hiddenFill>
            </a:ext>
          </a:extLst>
        </p:spPr>
      </p:pic>
      <p:sp>
        <p:nvSpPr>
          <p:cNvPr id="5" name="6 Rectángulo"/>
          <p:cNvSpPr/>
          <p:nvPr/>
        </p:nvSpPr>
        <p:spPr>
          <a:xfrm>
            <a:off x="-10396" y="50902"/>
            <a:ext cx="12120620" cy="1510323"/>
          </a:xfrm>
          <a:prstGeom prst="rect">
            <a:avLst/>
          </a:prstGeom>
        </p:spPr>
        <p:txBody>
          <a:bodyPr wrap="square" lIns="93636" tIns="46818" rIns="93636" bIns="468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r>
              <a:rPr lang="es-EC" sz="2400" b="1" dirty="0"/>
              <a:t>ORDENANZA 201 “FONDO DE EMERGENCIAS”, Y</a:t>
            </a:r>
          </a:p>
          <a:p>
            <a:pPr lvl="0" algn="ctr"/>
            <a:r>
              <a:rPr lang="es-EC" sz="2400" b="1" dirty="0"/>
              <a:t>ORDENANZA 265 “FONDO DE GESTIÓN DE RIESGOS”</a:t>
            </a:r>
          </a:p>
          <a:p>
            <a:pPr algn="ctr"/>
            <a:r>
              <a:rPr lang="es-EC" sz="2200" b="1" dirty="0" smtClean="0"/>
              <a:t>VALORES </a:t>
            </a:r>
            <a:r>
              <a:rPr lang="es-EC" sz="2200" b="1" dirty="0"/>
              <a:t>PENDIENTES DE RECIBIR DEL GAD MUNICIPIO DE QUITO</a:t>
            </a:r>
          </a:p>
          <a:p>
            <a:pPr lvl="0" algn="ctr"/>
            <a:r>
              <a:rPr lang="es-EC" sz="2200" b="1" dirty="0" smtClean="0"/>
              <a:t>AL 18 DE JUNIO DE 2018</a:t>
            </a:r>
          </a:p>
        </p:txBody>
      </p:sp>
      <p:sp>
        <p:nvSpPr>
          <p:cNvPr id="7" name="6 CuadroTexto"/>
          <p:cNvSpPr txBox="1"/>
          <p:nvPr/>
        </p:nvSpPr>
        <p:spPr>
          <a:xfrm>
            <a:off x="2297970" y="5179673"/>
            <a:ext cx="7637599" cy="338554"/>
          </a:xfrm>
          <a:prstGeom prst="rect">
            <a:avLst/>
          </a:prstGeom>
          <a:noFill/>
        </p:spPr>
        <p:txBody>
          <a:bodyPr wrap="square" rtlCol="0">
            <a:spAutoFit/>
          </a:bodyPr>
          <a:lstStyle/>
          <a:p>
            <a:r>
              <a:rPr lang="es-EC" sz="1600" b="1" dirty="0" smtClean="0"/>
              <a:t>VALOR TOTAL:  USD. 55’506.525,50</a:t>
            </a:r>
            <a:endParaRPr lang="es-EC" sz="1600" b="1" dirty="0"/>
          </a:p>
        </p:txBody>
      </p:sp>
      <p:sp>
        <p:nvSpPr>
          <p:cNvPr id="11" name="CuadroTexto 10"/>
          <p:cNvSpPr txBox="1"/>
          <p:nvPr/>
        </p:nvSpPr>
        <p:spPr>
          <a:xfrm>
            <a:off x="2209029" y="5651444"/>
            <a:ext cx="7753837" cy="523220"/>
          </a:xfrm>
          <a:prstGeom prst="rect">
            <a:avLst/>
          </a:prstGeom>
          <a:noFill/>
        </p:spPr>
        <p:txBody>
          <a:bodyPr wrap="square" rtlCol="0">
            <a:spAutoFit/>
          </a:bodyPr>
          <a:lstStyle/>
          <a:p>
            <a:r>
              <a:rPr lang="es-EC" sz="1400" b="1" dirty="0"/>
              <a:t>NOTA:</a:t>
            </a:r>
            <a:r>
              <a:rPr lang="es-EC" sz="1400" dirty="0"/>
              <a:t> </a:t>
            </a:r>
            <a:r>
              <a:rPr lang="es-EC" sz="1400" dirty="0" smtClean="0"/>
              <a:t>     Los </a:t>
            </a:r>
            <a:r>
              <a:rPr lang="es-EC" sz="1400" dirty="0"/>
              <a:t>valores de los ingresos </a:t>
            </a:r>
            <a:r>
              <a:rPr lang="es-EC" sz="1400" dirty="0" smtClean="0"/>
              <a:t>devengados del total del presupuesto por </a:t>
            </a:r>
            <a:r>
              <a:rPr lang="es-EC" sz="1400" dirty="0"/>
              <a:t>cada año fueron </a:t>
            </a:r>
            <a:r>
              <a:rPr lang="es-EC" sz="1400" dirty="0" smtClean="0"/>
              <a:t>tomados</a:t>
            </a:r>
          </a:p>
          <a:p>
            <a:r>
              <a:rPr lang="es-EC" sz="1400" dirty="0"/>
              <a:t> </a:t>
            </a:r>
            <a:r>
              <a:rPr lang="es-EC" sz="1400" dirty="0" smtClean="0"/>
              <a:t>                 de </a:t>
            </a:r>
            <a:r>
              <a:rPr lang="es-EC" sz="1400" dirty="0"/>
              <a:t>la página del </a:t>
            </a:r>
            <a:r>
              <a:rPr lang="es-EC" sz="1400" dirty="0" smtClean="0"/>
              <a:t>MDMQ – LOTAIP.</a:t>
            </a:r>
            <a:endParaRPr lang="es-EC" sz="1400" dirty="0"/>
          </a:p>
        </p:txBody>
      </p:sp>
      <p:graphicFrame>
        <p:nvGraphicFramePr>
          <p:cNvPr id="2" name="Tabla 1"/>
          <p:cNvGraphicFramePr>
            <a:graphicFrameLocks noGrp="1"/>
          </p:cNvGraphicFramePr>
          <p:nvPr>
            <p:extLst>
              <p:ext uri="{D42A27DB-BD31-4B8C-83A1-F6EECF244321}">
                <p14:modId xmlns:p14="http://schemas.microsoft.com/office/powerpoint/2010/main" val="598765503"/>
              </p:ext>
            </p:extLst>
          </p:nvPr>
        </p:nvGraphicFramePr>
        <p:xfrm>
          <a:off x="2253014" y="1929857"/>
          <a:ext cx="7668906" cy="3044547"/>
        </p:xfrm>
        <a:graphic>
          <a:graphicData uri="http://schemas.openxmlformats.org/drawingml/2006/table">
            <a:tbl>
              <a:tblPr>
                <a:tableStyleId>{5C22544A-7EE6-4342-B048-85BDC9FD1C3A}</a:tableStyleId>
              </a:tblPr>
              <a:tblGrid>
                <a:gridCol w="1063405"/>
                <a:gridCol w="2238217"/>
                <a:gridCol w="2210937"/>
                <a:gridCol w="2156347"/>
              </a:tblGrid>
              <a:tr h="472154">
                <a:tc>
                  <a:txBody>
                    <a:bodyPr/>
                    <a:lstStyle/>
                    <a:p>
                      <a:pPr algn="ctr" fontAlgn="ctr"/>
                      <a:r>
                        <a:rPr lang="es-EC" sz="1200" b="1" u="none" strike="noStrike" dirty="0">
                          <a:effectLst/>
                        </a:rPr>
                        <a:t>AÑOS</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s-EC" sz="1200" b="1" u="none" strike="noStrike" dirty="0">
                          <a:effectLst/>
                        </a:rPr>
                        <a:t> INGRESOS TOTALES DEL PRESUPUESTO DEL MDMQ </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s-EC" sz="1200" b="1" u="none" strike="noStrike" dirty="0">
                          <a:effectLst/>
                        </a:rPr>
                        <a:t> SALDO PENDIENTE DE RECIBIR POR ORDENANZA 201 </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s-EC" sz="1200" b="1" u="none" strike="noStrike" dirty="0">
                          <a:effectLst/>
                        </a:rPr>
                        <a:t> SALDO PENDIENTE DE RECIBIR POR ORDENANZA </a:t>
                      </a:r>
                      <a:r>
                        <a:rPr lang="es-EC" sz="1200" b="1" u="none" strike="noStrike" dirty="0" smtClean="0">
                          <a:effectLst/>
                        </a:rPr>
                        <a:t>265</a:t>
                      </a:r>
                      <a:endParaRPr lang="es-EC" sz="1200" b="1" i="0" u="none" strike="noStrike" dirty="0">
                        <a:solidFill>
                          <a:srgbClr val="000000"/>
                        </a:solidFill>
                        <a:effectLst/>
                        <a:latin typeface="Calibri" panose="020F0502020204030204" pitchFamily="34" charset="0"/>
                      </a:endParaRPr>
                    </a:p>
                  </a:txBody>
                  <a:tcPr marL="0" marR="0" marT="0" marB="0" anchor="ctr"/>
                </a:tc>
              </a:tr>
              <a:tr h="245659">
                <a:tc>
                  <a:txBody>
                    <a:bodyPr/>
                    <a:lstStyle/>
                    <a:p>
                      <a:pPr algn="ctr" fontAlgn="b"/>
                      <a:r>
                        <a:rPr lang="es-EC" sz="1200" u="none" strike="noStrike" dirty="0">
                          <a:effectLst/>
                        </a:rPr>
                        <a:t>2010</a:t>
                      </a:r>
                      <a:endParaRPr lang="es-EC"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427.280.442,43 </a:t>
                      </a:r>
                      <a:endParaRPr lang="es-EC"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1.636.402,21 </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a:effectLst/>
                        </a:rPr>
                        <a:t>                1.636.402,21 </a:t>
                      </a:r>
                      <a:endParaRPr lang="es-EC" sz="1200" b="1" i="0" u="none" strike="noStrike">
                        <a:solidFill>
                          <a:srgbClr val="000000"/>
                        </a:solidFill>
                        <a:effectLst/>
                        <a:latin typeface="Calibri" panose="020F0502020204030204" pitchFamily="34" charset="0"/>
                      </a:endParaRPr>
                    </a:p>
                  </a:txBody>
                  <a:tcPr marL="0" marR="0" marT="0" marB="0" anchor="ctr"/>
                </a:tc>
              </a:tr>
              <a:tr h="218364">
                <a:tc>
                  <a:txBody>
                    <a:bodyPr/>
                    <a:lstStyle/>
                    <a:p>
                      <a:pPr algn="ctr" fontAlgn="b"/>
                      <a:r>
                        <a:rPr lang="es-EC" sz="1200" u="none" strike="noStrike" dirty="0">
                          <a:effectLst/>
                        </a:rPr>
                        <a:t>2011</a:t>
                      </a:r>
                      <a:endParaRPr lang="es-EC"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532.522.954,12 </a:t>
                      </a:r>
                      <a:endParaRPr lang="es-EC"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a:effectLst/>
                        </a:rPr>
                        <a:t>                2.162.614,77 </a:t>
                      </a:r>
                      <a:endParaRPr lang="es-EC" sz="1200" b="1"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a:effectLst/>
                        </a:rPr>
                        <a:t>                2.162.614,77 </a:t>
                      </a:r>
                      <a:endParaRPr lang="es-EC" sz="1200" b="1" i="0" u="none" strike="noStrike">
                        <a:solidFill>
                          <a:srgbClr val="000000"/>
                        </a:solidFill>
                        <a:effectLst/>
                        <a:latin typeface="Calibri" panose="020F0502020204030204" pitchFamily="34" charset="0"/>
                      </a:endParaRPr>
                    </a:p>
                  </a:txBody>
                  <a:tcPr marL="0" marR="0" marT="0" marB="0" anchor="ctr"/>
                </a:tc>
              </a:tr>
              <a:tr h="259308">
                <a:tc>
                  <a:txBody>
                    <a:bodyPr/>
                    <a:lstStyle/>
                    <a:p>
                      <a:pPr algn="ctr" fontAlgn="b"/>
                      <a:r>
                        <a:rPr lang="es-EC" sz="1200" u="none" strike="noStrike">
                          <a:effectLst/>
                        </a:rPr>
                        <a:t>2012</a:t>
                      </a:r>
                      <a:endParaRPr lang="es-EC"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682.265.161,00 </a:t>
                      </a:r>
                      <a:endParaRPr lang="es-EC"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2.911.325,81 </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a:effectLst/>
                        </a:rPr>
                        <a:t>                2.911.325,81 </a:t>
                      </a:r>
                      <a:endParaRPr lang="es-EC" sz="1200" b="1" i="0" u="none" strike="noStrike">
                        <a:solidFill>
                          <a:srgbClr val="000000"/>
                        </a:solidFill>
                        <a:effectLst/>
                        <a:latin typeface="Calibri" panose="020F0502020204030204" pitchFamily="34" charset="0"/>
                      </a:endParaRPr>
                    </a:p>
                  </a:txBody>
                  <a:tcPr marL="0" marR="0" marT="0" marB="0" anchor="ctr"/>
                </a:tc>
              </a:tr>
              <a:tr h="259307">
                <a:tc>
                  <a:txBody>
                    <a:bodyPr/>
                    <a:lstStyle/>
                    <a:p>
                      <a:pPr algn="ctr" fontAlgn="b"/>
                      <a:r>
                        <a:rPr lang="es-EC" sz="1200" u="none" strike="noStrike">
                          <a:effectLst/>
                        </a:rPr>
                        <a:t>2013</a:t>
                      </a:r>
                      <a:endParaRPr lang="es-EC"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872.308.653,00 </a:t>
                      </a:r>
                      <a:endParaRPr lang="es-EC"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3.861.543,27 </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3.861.543,27 </a:t>
                      </a:r>
                      <a:endParaRPr lang="es-EC" sz="1200" b="1" i="0" u="none" strike="noStrike" dirty="0">
                        <a:solidFill>
                          <a:srgbClr val="000000"/>
                        </a:solidFill>
                        <a:effectLst/>
                        <a:latin typeface="Calibri" panose="020F0502020204030204" pitchFamily="34" charset="0"/>
                      </a:endParaRPr>
                    </a:p>
                  </a:txBody>
                  <a:tcPr marL="0" marR="0" marT="0" marB="0" anchor="ctr"/>
                </a:tc>
              </a:tr>
              <a:tr h="218364">
                <a:tc>
                  <a:txBody>
                    <a:bodyPr/>
                    <a:lstStyle/>
                    <a:p>
                      <a:pPr algn="ctr" fontAlgn="b"/>
                      <a:r>
                        <a:rPr lang="es-EC" sz="1200" u="none" strike="noStrike">
                          <a:effectLst/>
                        </a:rPr>
                        <a:t>2014</a:t>
                      </a:r>
                      <a:endParaRPr lang="es-EC"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746.149.493,17 </a:t>
                      </a:r>
                      <a:endParaRPr lang="es-EC"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3.230.747,47 </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3.230.747,47 </a:t>
                      </a:r>
                      <a:endParaRPr lang="es-EC" sz="1200" b="1" i="0" u="none" strike="noStrike" dirty="0">
                        <a:solidFill>
                          <a:srgbClr val="000000"/>
                        </a:solidFill>
                        <a:effectLst/>
                        <a:latin typeface="Calibri" panose="020F0502020204030204" pitchFamily="34" charset="0"/>
                      </a:endParaRPr>
                    </a:p>
                  </a:txBody>
                  <a:tcPr marL="0" marR="0" marT="0" marB="0" anchor="ctr"/>
                </a:tc>
              </a:tr>
              <a:tr h="232012">
                <a:tc>
                  <a:txBody>
                    <a:bodyPr/>
                    <a:lstStyle/>
                    <a:p>
                      <a:pPr algn="ctr" fontAlgn="b"/>
                      <a:r>
                        <a:rPr lang="es-EC" sz="1200" u="none" strike="noStrike">
                          <a:effectLst/>
                        </a:rPr>
                        <a:t>2015</a:t>
                      </a:r>
                      <a:endParaRPr lang="es-EC"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825.830.158,34 </a:t>
                      </a:r>
                      <a:endParaRPr lang="es-EC"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2.813.161,88 </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2.552.025,78 </a:t>
                      </a:r>
                      <a:endParaRPr lang="es-EC" sz="1200" b="1" i="0" u="none" strike="noStrike" dirty="0">
                        <a:solidFill>
                          <a:srgbClr val="000000"/>
                        </a:solidFill>
                        <a:effectLst/>
                        <a:latin typeface="Calibri" panose="020F0502020204030204" pitchFamily="34" charset="0"/>
                      </a:endParaRPr>
                    </a:p>
                  </a:txBody>
                  <a:tcPr marL="0" marR="0" marT="0" marB="0" anchor="ctr"/>
                </a:tc>
              </a:tr>
              <a:tr h="218365">
                <a:tc>
                  <a:txBody>
                    <a:bodyPr/>
                    <a:lstStyle/>
                    <a:p>
                      <a:pPr algn="ctr" fontAlgn="b"/>
                      <a:r>
                        <a:rPr lang="es-EC" sz="1200" u="none" strike="noStrike">
                          <a:effectLst/>
                        </a:rPr>
                        <a:t>2016</a:t>
                      </a:r>
                      <a:endParaRPr lang="es-EC"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a:effectLst/>
                        </a:rPr>
                        <a:t>       989.389.176,27 </a:t>
                      </a:r>
                      <a:endParaRPr lang="es-EC"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4.446.945,88 </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4.446.945,88 </a:t>
                      </a:r>
                      <a:endParaRPr lang="es-EC" sz="1200" b="1" i="0" u="none" strike="noStrike" dirty="0">
                        <a:solidFill>
                          <a:srgbClr val="000000"/>
                        </a:solidFill>
                        <a:effectLst/>
                        <a:latin typeface="Calibri" panose="020F0502020204030204" pitchFamily="34" charset="0"/>
                      </a:endParaRPr>
                    </a:p>
                  </a:txBody>
                  <a:tcPr marL="0" marR="0" marT="0" marB="0" anchor="ctr"/>
                </a:tc>
              </a:tr>
              <a:tr h="232012">
                <a:tc>
                  <a:txBody>
                    <a:bodyPr/>
                    <a:lstStyle/>
                    <a:p>
                      <a:pPr algn="ctr" fontAlgn="b"/>
                      <a:r>
                        <a:rPr lang="es-EC" sz="1200" u="none" strike="noStrike">
                          <a:effectLst/>
                        </a:rPr>
                        <a:t>2017</a:t>
                      </a:r>
                      <a:endParaRPr lang="es-EC"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a:effectLst/>
                        </a:rPr>
                        <a:t>   1.058.811.960,00 </a:t>
                      </a:r>
                      <a:endParaRPr lang="es-EC"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4.294.059,80 </a:t>
                      </a:r>
                      <a:endParaRPr lang="es-EC"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4.794.059,80 </a:t>
                      </a:r>
                      <a:endParaRPr lang="es-EC" sz="1200" b="1" i="0" u="none" strike="noStrike" dirty="0">
                        <a:solidFill>
                          <a:srgbClr val="000000"/>
                        </a:solidFill>
                        <a:effectLst/>
                        <a:latin typeface="Calibri" panose="020F0502020204030204" pitchFamily="34" charset="0"/>
                      </a:endParaRPr>
                    </a:p>
                  </a:txBody>
                  <a:tcPr marL="0" marR="0" marT="0" marB="0" anchor="ctr"/>
                </a:tc>
              </a:tr>
              <a:tr h="232011">
                <a:tc>
                  <a:txBody>
                    <a:bodyPr/>
                    <a:lstStyle/>
                    <a:p>
                      <a:pPr algn="ctr" fontAlgn="b"/>
                      <a:r>
                        <a:rPr lang="es-EC" sz="1200" u="none" strike="noStrike" dirty="0">
                          <a:effectLst/>
                        </a:rPr>
                        <a:t>2018</a:t>
                      </a:r>
                      <a:endParaRPr lang="es-EC"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a:effectLst/>
                        </a:rPr>
                        <a:t>       699.597.089,63 </a:t>
                      </a:r>
                      <a:endParaRPr lang="es-EC"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a:effectLst/>
                        </a:rPr>
                        <a:t>                2.556.073,99 </a:t>
                      </a:r>
                      <a:endParaRPr lang="es-EC" sz="1200" b="1"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s-EC" sz="1200" u="none" strike="noStrike" dirty="0">
                          <a:effectLst/>
                        </a:rPr>
                        <a:t>                1.997.985,45 </a:t>
                      </a:r>
                      <a:endParaRPr lang="es-EC" sz="1200" b="1" i="0" u="none" strike="noStrike" dirty="0">
                        <a:solidFill>
                          <a:srgbClr val="000000"/>
                        </a:solidFill>
                        <a:effectLst/>
                        <a:latin typeface="Calibri" panose="020F0502020204030204" pitchFamily="34" charset="0"/>
                      </a:endParaRPr>
                    </a:p>
                  </a:txBody>
                  <a:tcPr marL="0" marR="0" marT="0" marB="0" anchor="ctr"/>
                </a:tc>
              </a:tr>
              <a:tr h="456991">
                <a:tc>
                  <a:txBody>
                    <a:bodyPr/>
                    <a:lstStyle/>
                    <a:p>
                      <a:pPr algn="ctr" fontAlgn="b"/>
                      <a:r>
                        <a:rPr lang="es-EC" sz="1200" b="1" u="none" strike="noStrike" dirty="0">
                          <a:effectLst/>
                        </a:rPr>
                        <a:t>TOTAL</a:t>
                      </a:r>
                      <a:endParaRPr lang="es-EC" sz="1200" b="1" i="0" u="none" strike="noStrike" dirty="0">
                        <a:solidFill>
                          <a:srgbClr val="000000"/>
                        </a:solidFill>
                        <a:effectLst/>
                        <a:latin typeface="Calibri" panose="020F0502020204030204" pitchFamily="34" charset="0"/>
                      </a:endParaRPr>
                    </a:p>
                  </a:txBody>
                  <a:tcPr marL="0" marR="0" marT="0" marB="0" anchor="ctr">
                    <a:solidFill>
                      <a:schemeClr val="accent1">
                        <a:lumMod val="40000"/>
                        <a:lumOff val="60000"/>
                      </a:schemeClr>
                    </a:solidFill>
                  </a:tcPr>
                </a:tc>
                <a:tc>
                  <a:txBody>
                    <a:bodyPr/>
                    <a:lstStyle/>
                    <a:p>
                      <a:pPr algn="ctr" fontAlgn="b"/>
                      <a:r>
                        <a:rPr lang="es-EC" sz="1200" b="1" u="none" strike="noStrike" dirty="0">
                          <a:effectLst/>
                        </a:rPr>
                        <a:t>   6.834.155.087,96 </a:t>
                      </a:r>
                      <a:endParaRPr lang="es-EC" sz="1200" b="1" i="0" u="none" strike="noStrike" dirty="0">
                        <a:solidFill>
                          <a:srgbClr val="000000"/>
                        </a:solidFill>
                        <a:effectLst/>
                        <a:latin typeface="Calibri" panose="020F0502020204030204" pitchFamily="34" charset="0"/>
                      </a:endParaRPr>
                    </a:p>
                  </a:txBody>
                  <a:tcPr marL="0" marR="0" marT="0" marB="0" anchor="ctr">
                    <a:solidFill>
                      <a:schemeClr val="accent1">
                        <a:lumMod val="40000"/>
                        <a:lumOff val="60000"/>
                      </a:schemeClr>
                    </a:solidFill>
                  </a:tcPr>
                </a:tc>
                <a:tc>
                  <a:txBody>
                    <a:bodyPr/>
                    <a:lstStyle/>
                    <a:p>
                      <a:pPr algn="ctr" fontAlgn="b"/>
                      <a:r>
                        <a:rPr lang="es-EC" sz="1200" b="1" u="none" strike="noStrike" dirty="0">
                          <a:effectLst/>
                        </a:rPr>
                        <a:t>             27.912.875,07 </a:t>
                      </a:r>
                      <a:endParaRPr lang="es-EC" sz="1200" b="1" i="0" u="none" strike="noStrike" dirty="0">
                        <a:solidFill>
                          <a:srgbClr val="000000"/>
                        </a:solidFill>
                        <a:effectLst/>
                        <a:latin typeface="Calibri" panose="020F0502020204030204" pitchFamily="34" charset="0"/>
                      </a:endParaRPr>
                    </a:p>
                  </a:txBody>
                  <a:tcPr marL="0" marR="0" marT="0" marB="0" anchor="ctr">
                    <a:solidFill>
                      <a:schemeClr val="accent1">
                        <a:lumMod val="40000"/>
                        <a:lumOff val="60000"/>
                      </a:schemeClr>
                    </a:solidFill>
                  </a:tcPr>
                </a:tc>
                <a:tc>
                  <a:txBody>
                    <a:bodyPr/>
                    <a:lstStyle/>
                    <a:p>
                      <a:pPr algn="ctr" fontAlgn="b"/>
                      <a:r>
                        <a:rPr lang="es-EC" sz="1200" b="1" u="none" strike="noStrike" dirty="0">
                          <a:effectLst/>
                        </a:rPr>
                        <a:t>             27.593.650,43 </a:t>
                      </a:r>
                      <a:endParaRPr lang="es-EC" sz="1200" b="1" i="0" u="none" strike="noStrike" dirty="0">
                        <a:solidFill>
                          <a:srgbClr val="000000"/>
                        </a:solidFill>
                        <a:effectLst/>
                        <a:latin typeface="Calibri" panose="020F0502020204030204" pitchFamily="34" charset="0"/>
                      </a:endParaRPr>
                    </a:p>
                  </a:txBody>
                  <a:tcPr marL="0" marR="0" marT="0"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1580375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sz="2200" b="1" dirty="0" smtClean="0">
                <a:latin typeface="+mn-lt"/>
                <a:ea typeface="+mn-ea"/>
                <a:cs typeface="+mn-cs"/>
              </a:rPr>
              <a:t>RESUMEN DE TRANSFERENCIAS PENDIENTES DE RECIBIR </a:t>
            </a:r>
            <a:br>
              <a:rPr lang="es-EC" sz="2200" b="1" dirty="0" smtClean="0">
                <a:latin typeface="+mn-lt"/>
                <a:ea typeface="+mn-ea"/>
                <a:cs typeface="+mn-cs"/>
              </a:rPr>
            </a:br>
            <a:r>
              <a:rPr lang="es-EC" sz="2200" b="1" dirty="0" smtClean="0">
                <a:latin typeface="+mn-lt"/>
                <a:ea typeface="+mn-ea"/>
                <a:cs typeface="+mn-cs"/>
              </a:rPr>
              <a:t>DEL MUNICIPIO DEL DMQ Y  DE LAS </a:t>
            </a:r>
            <a:br>
              <a:rPr lang="es-EC" sz="2200" b="1" dirty="0" smtClean="0">
                <a:latin typeface="+mn-lt"/>
                <a:ea typeface="+mn-ea"/>
                <a:cs typeface="+mn-cs"/>
              </a:rPr>
            </a:br>
            <a:r>
              <a:rPr lang="es-EC" sz="2200" b="1" dirty="0" smtClean="0">
                <a:latin typeface="+mn-lt"/>
                <a:ea typeface="+mn-ea"/>
                <a:cs typeface="+mn-cs"/>
              </a:rPr>
              <a:t>EMPRESAS PÚBLICAS METROPOLITANAS</a:t>
            </a:r>
            <a:r>
              <a:rPr lang="es-EC" sz="2200" b="1" dirty="0">
                <a:latin typeface="+mn-lt"/>
                <a:ea typeface="+mn-ea"/>
                <a:cs typeface="+mn-cs"/>
              </a:rPr>
              <a:t/>
            </a:r>
            <a:br>
              <a:rPr lang="es-EC" sz="2200" b="1" dirty="0">
                <a:latin typeface="+mn-lt"/>
                <a:ea typeface="+mn-ea"/>
                <a:cs typeface="+mn-cs"/>
              </a:rPr>
            </a:br>
            <a:endParaRPr lang="es-EC" sz="2200" b="1" dirty="0">
              <a:latin typeface="+mn-lt"/>
              <a:ea typeface="+mn-ea"/>
              <a:cs typeface="+mn-cs"/>
            </a:endParaRPr>
          </a:p>
        </p:txBody>
      </p:sp>
      <p:graphicFrame>
        <p:nvGraphicFramePr>
          <p:cNvPr id="4" name="Tabla 1"/>
          <p:cNvGraphicFramePr>
            <a:graphicFrameLocks noGrp="1"/>
          </p:cNvGraphicFramePr>
          <p:nvPr>
            <p:ph idx="1"/>
            <p:extLst>
              <p:ext uri="{D42A27DB-BD31-4B8C-83A1-F6EECF244321}">
                <p14:modId xmlns:p14="http://schemas.microsoft.com/office/powerpoint/2010/main" val="1774988326"/>
              </p:ext>
            </p:extLst>
          </p:nvPr>
        </p:nvGraphicFramePr>
        <p:xfrm>
          <a:off x="2434442" y="2312513"/>
          <a:ext cx="7659584" cy="2900367"/>
        </p:xfrm>
        <a:graphic>
          <a:graphicData uri="http://schemas.openxmlformats.org/drawingml/2006/table">
            <a:tbl>
              <a:tblPr>
                <a:tableStyleId>{5C22544A-7EE6-4342-B048-85BDC9FD1C3A}</a:tableStyleId>
              </a:tblPr>
              <a:tblGrid>
                <a:gridCol w="2161308"/>
                <a:gridCol w="2505694"/>
                <a:gridCol w="2992582"/>
              </a:tblGrid>
              <a:tr h="739445">
                <a:tc>
                  <a:txBody>
                    <a:bodyPr/>
                    <a:lstStyle/>
                    <a:p>
                      <a:pPr algn="ctr" fontAlgn="ctr"/>
                      <a:endParaRPr lang="es-EC" sz="1600" b="0" i="0" u="none" strike="noStrike" dirty="0">
                        <a:solidFill>
                          <a:srgbClr val="000000"/>
                        </a:solidFill>
                        <a:effectLst/>
                        <a:latin typeface="+mn-lt"/>
                      </a:endParaRPr>
                    </a:p>
                  </a:txBody>
                  <a:tcPr marL="0" marR="0" marT="0" marB="0" anchor="ct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EC" sz="1600" b="1" u="none" strike="noStrike" dirty="0" smtClean="0">
                          <a:effectLst/>
                          <a:latin typeface="+mn-lt"/>
                        </a:rPr>
                        <a:t>ORDENANZA </a:t>
                      </a:r>
                      <a:r>
                        <a:rPr lang="es-EC" sz="1600" b="1" u="none" strike="noStrike" dirty="0">
                          <a:effectLst/>
                          <a:latin typeface="+mn-lt"/>
                        </a:rPr>
                        <a:t>201 </a:t>
                      </a:r>
                      <a:endParaRPr lang="es-EC" sz="1600" b="1" u="none" strike="noStrike" dirty="0" smtClean="0">
                        <a:effectLst/>
                        <a:latin typeface="+mn-lt"/>
                      </a:endParaRPr>
                    </a:p>
                    <a:p>
                      <a:pPr algn="ctr" fontAlgn="ctr"/>
                      <a:r>
                        <a:rPr lang="es-EC" sz="1600" b="0" i="0" u="none" strike="noStrike" dirty="0" smtClean="0">
                          <a:solidFill>
                            <a:srgbClr val="000000"/>
                          </a:solidFill>
                          <a:effectLst/>
                          <a:latin typeface="+mn-lt"/>
                        </a:rPr>
                        <a:t>FONDO</a:t>
                      </a:r>
                      <a:r>
                        <a:rPr lang="es-EC" sz="1600" b="0" i="0" u="none" strike="noStrike" baseline="0" dirty="0" smtClean="0">
                          <a:solidFill>
                            <a:srgbClr val="000000"/>
                          </a:solidFill>
                          <a:effectLst/>
                          <a:latin typeface="+mn-lt"/>
                        </a:rPr>
                        <a:t> DE EMERGENCIA</a:t>
                      </a:r>
                      <a:endParaRPr lang="es-EC" sz="1600" b="0" i="0" u="none" strike="noStrike" dirty="0">
                        <a:solidFill>
                          <a:srgbClr val="000000"/>
                        </a:solidFill>
                        <a:effectLst/>
                        <a:latin typeface="+mn-lt"/>
                      </a:endParaRPr>
                    </a:p>
                  </a:txBody>
                  <a:tcPr marL="0" marR="0" marT="0" marB="0" anchor="ct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EC" sz="1600" b="1" u="none" strike="noStrike" dirty="0" smtClean="0">
                          <a:effectLst/>
                          <a:latin typeface="+mn-lt"/>
                        </a:rPr>
                        <a:t>ORDENANZA 265</a:t>
                      </a:r>
                    </a:p>
                    <a:p>
                      <a:pPr algn="ctr" fontAlgn="ctr"/>
                      <a:r>
                        <a:rPr lang="es-EC" sz="1600" b="0" i="0" u="none" strike="noStrike" dirty="0" smtClean="0">
                          <a:solidFill>
                            <a:srgbClr val="000000"/>
                          </a:solidFill>
                          <a:effectLst/>
                          <a:latin typeface="+mn-lt"/>
                        </a:rPr>
                        <a:t>FONDO DE GESTIÓN</a:t>
                      </a:r>
                      <a:r>
                        <a:rPr lang="es-EC" sz="1600" b="0" i="0" u="none" strike="noStrike" baseline="0" dirty="0" smtClean="0">
                          <a:solidFill>
                            <a:srgbClr val="000000"/>
                          </a:solidFill>
                          <a:effectLst/>
                          <a:latin typeface="+mn-lt"/>
                        </a:rPr>
                        <a:t> DE RIESGOS</a:t>
                      </a:r>
                      <a:endParaRPr lang="es-EC" sz="1600" b="0" i="0" u="none" strike="noStrike" dirty="0">
                        <a:solidFill>
                          <a:srgbClr val="000000"/>
                        </a:solidFill>
                        <a:effectLst/>
                        <a:latin typeface="+mn-lt"/>
                      </a:endParaRPr>
                    </a:p>
                  </a:txBody>
                  <a:tcPr marL="0" marR="0" marT="0" marB="0" anchor="ct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r>
              <a:tr h="593379">
                <a:tc>
                  <a:txBody>
                    <a:bodyPr/>
                    <a:lstStyle/>
                    <a:p>
                      <a:pPr algn="ctr" fontAlgn="b"/>
                      <a:r>
                        <a:rPr lang="es-EC" sz="1600" b="0" u="none" strike="noStrike" dirty="0" smtClean="0">
                          <a:effectLst/>
                          <a:latin typeface="+mn-lt"/>
                        </a:rPr>
                        <a:t>MUNICIPIO</a:t>
                      </a:r>
                      <a:r>
                        <a:rPr lang="es-EC" sz="1600" b="0" u="none" strike="noStrike" baseline="0" dirty="0" smtClean="0">
                          <a:effectLst/>
                          <a:latin typeface="+mn-lt"/>
                        </a:rPr>
                        <a:t> DEL DMQ</a:t>
                      </a:r>
                      <a:endParaRPr lang="es-EC" sz="1600" b="0" i="0" u="none" strike="noStrike" dirty="0">
                        <a:solidFill>
                          <a:srgbClr val="000000"/>
                        </a:solidFill>
                        <a:effectLst/>
                        <a:latin typeface="+mn-lt"/>
                      </a:endParaRPr>
                    </a:p>
                  </a:txBody>
                  <a:tcPr marL="0" marR="0" marT="0" marB="0" anchor="ct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C" sz="1600" b="0" u="none" strike="noStrike" dirty="0" smtClean="0">
                          <a:effectLst/>
                          <a:latin typeface="+mn-lt"/>
                        </a:rPr>
                        <a:t> 27’912.875,07                </a:t>
                      </a:r>
                      <a:endParaRPr lang="es-EC" sz="1600" b="0" i="0" u="none" strike="noStrike" dirty="0">
                        <a:solidFill>
                          <a:srgbClr val="000000"/>
                        </a:solidFill>
                        <a:effectLst/>
                        <a:latin typeface="+mn-lt"/>
                      </a:endParaRPr>
                    </a:p>
                  </a:txBody>
                  <a:tcPr marL="0" marR="0" marT="0" marB="0" anchor="ct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C" sz="1600" b="0" u="none" strike="noStrike" dirty="0" smtClean="0">
                          <a:effectLst/>
                          <a:latin typeface="+mn-lt"/>
                        </a:rPr>
                        <a:t> 27’593.650,43 </a:t>
                      </a:r>
                      <a:endParaRPr lang="es-EC" sz="1600" b="0" i="0" u="none" strike="noStrike" dirty="0">
                        <a:solidFill>
                          <a:srgbClr val="000000"/>
                        </a:solidFill>
                        <a:effectLst/>
                        <a:latin typeface="+mn-lt"/>
                      </a:endParaRPr>
                    </a:p>
                  </a:txBody>
                  <a:tcPr marL="0" marR="0" marT="0" marB="0" anchor="ct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r>
              <a:tr h="807522">
                <a:tc>
                  <a:txBody>
                    <a:bodyPr/>
                    <a:lstStyle/>
                    <a:p>
                      <a:pPr algn="ctr" fontAlgn="b"/>
                      <a:r>
                        <a:rPr lang="es-EC" sz="1600" b="0" i="0" u="none" strike="noStrike" dirty="0" smtClean="0">
                          <a:solidFill>
                            <a:schemeClr val="dk1"/>
                          </a:solidFill>
                          <a:effectLst/>
                          <a:latin typeface="+mn-lt"/>
                        </a:rPr>
                        <a:t>EMPRESAS</a:t>
                      </a:r>
                      <a:r>
                        <a:rPr lang="es-EC" sz="1600" b="0" i="0" u="none" strike="noStrike" baseline="0" dirty="0" smtClean="0">
                          <a:solidFill>
                            <a:schemeClr val="dk1"/>
                          </a:solidFill>
                          <a:effectLst/>
                          <a:latin typeface="+mn-lt"/>
                        </a:rPr>
                        <a:t> PÚBLICAS</a:t>
                      </a:r>
                    </a:p>
                    <a:p>
                      <a:pPr algn="ctr" fontAlgn="b"/>
                      <a:r>
                        <a:rPr lang="es-EC" sz="1600" b="0" i="0" u="none" strike="noStrike" baseline="0" dirty="0" smtClean="0">
                          <a:solidFill>
                            <a:schemeClr val="dk1"/>
                          </a:solidFill>
                          <a:effectLst/>
                          <a:latin typeface="+mn-lt"/>
                        </a:rPr>
                        <a:t>METROPOLITANAS</a:t>
                      </a:r>
                      <a:endParaRPr lang="es-EC" sz="1600" b="0" i="0" u="none" strike="noStrike" dirty="0">
                        <a:solidFill>
                          <a:srgbClr val="000000"/>
                        </a:solidFill>
                        <a:effectLst/>
                        <a:latin typeface="+mn-lt"/>
                      </a:endParaRPr>
                    </a:p>
                  </a:txBody>
                  <a:tcPr marL="0" marR="0" marT="0" marB="0" anchor="ct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C" sz="1600" b="0" u="none" strike="noStrike" dirty="0" smtClean="0">
                          <a:effectLst/>
                          <a:latin typeface="+mn-lt"/>
                        </a:rPr>
                        <a:t> 18’644.071,42 </a:t>
                      </a:r>
                      <a:endParaRPr lang="es-EC" sz="1600" b="0" i="0" u="none" strike="noStrike" dirty="0">
                        <a:solidFill>
                          <a:srgbClr val="000000"/>
                        </a:solidFill>
                        <a:effectLst/>
                        <a:latin typeface="+mn-lt"/>
                      </a:endParaRPr>
                    </a:p>
                  </a:txBody>
                  <a:tcPr marL="0" marR="0" marT="0" marB="0" anchor="ct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C" sz="1600" b="0" u="none" strike="noStrike" dirty="0" smtClean="0">
                          <a:effectLst/>
                          <a:latin typeface="+mn-lt"/>
                        </a:rPr>
                        <a:t>0</a:t>
                      </a:r>
                      <a:endParaRPr lang="es-EC" sz="1600" b="0" i="0" u="none" strike="noStrike" dirty="0">
                        <a:solidFill>
                          <a:srgbClr val="000000"/>
                        </a:solidFill>
                        <a:effectLst/>
                        <a:latin typeface="+mn-lt"/>
                      </a:endParaRPr>
                    </a:p>
                  </a:txBody>
                  <a:tcPr marL="0" marR="0" marT="0" marB="0" anchor="ct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r>
              <a:tr h="760021">
                <a:tc>
                  <a:txBody>
                    <a:bodyPr/>
                    <a:lstStyle/>
                    <a:p>
                      <a:pPr algn="ctr" fontAlgn="b"/>
                      <a:r>
                        <a:rPr lang="es-EC" sz="1600" b="1" u="none" strike="noStrike" dirty="0">
                          <a:effectLst/>
                          <a:latin typeface="+mn-lt"/>
                        </a:rPr>
                        <a:t>TOTAL</a:t>
                      </a:r>
                      <a:endParaRPr lang="es-EC" sz="1600" b="1" i="0" u="none" strike="noStrike" dirty="0">
                        <a:solidFill>
                          <a:srgbClr val="000000"/>
                        </a:solidFill>
                        <a:effectLst/>
                        <a:latin typeface="+mn-lt"/>
                      </a:endParaRPr>
                    </a:p>
                  </a:txBody>
                  <a:tcPr marL="0" marR="0" marT="0" marB="0" anchor="ct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b"/>
                      <a:r>
                        <a:rPr lang="es-EC" sz="1600" b="1" u="none" strike="noStrike" dirty="0" smtClean="0">
                          <a:effectLst/>
                          <a:latin typeface="+mn-lt"/>
                        </a:rPr>
                        <a:t>46’556.946.49</a:t>
                      </a:r>
                      <a:endParaRPr lang="es-EC" sz="1600" b="1" i="0" u="none" strike="noStrike" dirty="0">
                        <a:solidFill>
                          <a:srgbClr val="000000"/>
                        </a:solidFill>
                        <a:effectLst/>
                        <a:latin typeface="+mn-lt"/>
                      </a:endParaRPr>
                    </a:p>
                  </a:txBody>
                  <a:tcPr marL="0" marR="0" marT="0" marB="0" anchor="ct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b"/>
                      <a:r>
                        <a:rPr lang="es-EC" sz="1600" b="1" u="none" strike="noStrike" dirty="0">
                          <a:effectLst/>
                          <a:latin typeface="+mn-lt"/>
                        </a:rPr>
                        <a:t>   </a:t>
                      </a:r>
                      <a:r>
                        <a:rPr lang="es-EC" sz="1600" b="1" u="none" strike="noStrike" dirty="0" smtClean="0">
                          <a:effectLst/>
                          <a:latin typeface="+mn-lt"/>
                        </a:rPr>
                        <a:t>27’593.650,43 </a:t>
                      </a:r>
                      <a:endParaRPr lang="es-EC" sz="1600" b="1" i="0" u="none" strike="noStrike" dirty="0">
                        <a:solidFill>
                          <a:srgbClr val="000000"/>
                        </a:solidFill>
                        <a:effectLst/>
                        <a:latin typeface="+mn-lt"/>
                      </a:endParaRPr>
                    </a:p>
                  </a:txBody>
                  <a:tcPr marL="0" marR="0" marT="0" marB="0" anchor="ct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bl>
          </a:graphicData>
        </a:graphic>
      </p:graphicFrame>
    </p:spTree>
    <p:extLst>
      <p:ext uri="{BB962C8B-B14F-4D97-AF65-F5344CB8AC3E}">
        <p14:creationId xmlns:p14="http://schemas.microsoft.com/office/powerpoint/2010/main" val="1205595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9172" y="3870850"/>
            <a:ext cx="3997017" cy="767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7073" y="1390963"/>
            <a:ext cx="3921213" cy="1921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48316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8 Marcador de texto"/>
          <p:cNvSpPr txBox="1">
            <a:spLocks/>
          </p:cNvSpPr>
          <p:nvPr/>
        </p:nvSpPr>
        <p:spPr>
          <a:xfrm>
            <a:off x="1524000" y="4957011"/>
            <a:ext cx="9144000" cy="128030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s-ES" sz="2000" dirty="0" smtClean="0">
              <a:solidFill>
                <a:schemeClr val="tx2">
                  <a:lumMod val="50000"/>
                </a:schemeClr>
              </a:solidFill>
              <a:latin typeface="Vrinda" panose="020B0502040204020203" pitchFamily="34" charset="0"/>
              <a:ea typeface="Ebrima" panose="02000000000000000000" pitchFamily="2" charset="0"/>
              <a:cs typeface="Vrinda" panose="020B0502040204020203" pitchFamily="34" charset="0"/>
            </a:endParaRPr>
          </a:p>
          <a:p>
            <a:pPr marL="0" indent="0" algn="ctr">
              <a:buNone/>
            </a:pPr>
            <a:r>
              <a:rPr lang="es-ES" sz="2400" b="1" dirty="0" smtClean="0">
                <a:solidFill>
                  <a:schemeClr val="tx2">
                    <a:lumMod val="50000"/>
                  </a:schemeClr>
                </a:solidFill>
                <a:latin typeface="Vrinda" panose="020B0502040204020203" pitchFamily="34" charset="0"/>
                <a:ea typeface="Ebrima" panose="02000000000000000000" pitchFamily="2" charset="0"/>
                <a:cs typeface="Vrinda" panose="020B0502040204020203" pitchFamily="34" charset="0"/>
              </a:rPr>
              <a:t>Quito</a:t>
            </a:r>
            <a:r>
              <a:rPr lang="es-ES" sz="2400" b="1" dirty="0">
                <a:solidFill>
                  <a:schemeClr val="tx2">
                    <a:lumMod val="50000"/>
                  </a:schemeClr>
                </a:solidFill>
                <a:latin typeface="Vrinda" panose="020B0502040204020203" pitchFamily="34" charset="0"/>
                <a:ea typeface="Ebrima" panose="02000000000000000000" pitchFamily="2" charset="0"/>
                <a:cs typeface="Vrinda" panose="020B0502040204020203" pitchFamily="34" charset="0"/>
              </a:rPr>
              <a:t>, 3</a:t>
            </a:r>
            <a:r>
              <a:rPr lang="es-ES" sz="2400" b="1" dirty="0" smtClean="0">
                <a:solidFill>
                  <a:schemeClr val="tx2">
                    <a:lumMod val="50000"/>
                  </a:schemeClr>
                </a:solidFill>
                <a:latin typeface="Vrinda" panose="020B0502040204020203" pitchFamily="34" charset="0"/>
                <a:ea typeface="Ebrima" panose="02000000000000000000" pitchFamily="2" charset="0"/>
                <a:cs typeface="Vrinda" panose="020B0502040204020203" pitchFamily="34" charset="0"/>
              </a:rPr>
              <a:t> de julio </a:t>
            </a:r>
            <a:r>
              <a:rPr lang="es-ES" sz="2400" b="1" dirty="0">
                <a:solidFill>
                  <a:schemeClr val="tx2">
                    <a:lumMod val="50000"/>
                  </a:schemeClr>
                </a:solidFill>
                <a:latin typeface="Vrinda" panose="020B0502040204020203" pitchFamily="34" charset="0"/>
                <a:ea typeface="Ebrima" panose="02000000000000000000" pitchFamily="2" charset="0"/>
                <a:cs typeface="Vrinda" panose="020B0502040204020203" pitchFamily="34" charset="0"/>
              </a:rPr>
              <a:t>de 2018</a:t>
            </a:r>
          </a:p>
        </p:txBody>
      </p:sp>
      <p:sp>
        <p:nvSpPr>
          <p:cNvPr id="7" name="2 Título"/>
          <p:cNvSpPr txBox="1">
            <a:spLocks/>
          </p:cNvSpPr>
          <p:nvPr/>
        </p:nvSpPr>
        <p:spPr>
          <a:xfrm>
            <a:off x="780586" y="1681495"/>
            <a:ext cx="10771764" cy="2962694"/>
          </a:xfrm>
          <a:prstGeom prst="rect">
            <a:avLst/>
          </a:prstGeo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3600" b="1" dirty="0" smtClean="0">
                <a:ln w="11430"/>
                <a:solidFill>
                  <a:schemeClr val="tx2">
                    <a:lumMod val="50000"/>
                  </a:schemeClr>
                </a:solidFill>
                <a:latin typeface="Vrinda" panose="020B0502040204020203" pitchFamily="34" charset="0"/>
                <a:cs typeface="Vrinda" panose="020B0502040204020203" pitchFamily="34" charset="0"/>
              </a:rPr>
              <a:t>INFORME</a:t>
            </a:r>
          </a:p>
          <a:p>
            <a:r>
              <a:rPr lang="es-EC" sz="3600" b="1" dirty="0" smtClean="0">
                <a:ln w="11430"/>
                <a:solidFill>
                  <a:schemeClr val="tx2">
                    <a:lumMod val="50000"/>
                  </a:schemeClr>
                </a:solidFill>
                <a:latin typeface="Vrinda" panose="020B0502040204020203" pitchFamily="34" charset="0"/>
                <a:cs typeface="Vrinda" panose="020B0502040204020203" pitchFamily="34" charset="0"/>
              </a:rPr>
              <a:t> </a:t>
            </a:r>
          </a:p>
          <a:p>
            <a:r>
              <a:rPr lang="es-EC" sz="3600" b="1" dirty="0" smtClean="0">
                <a:ln w="11430"/>
                <a:solidFill>
                  <a:schemeClr val="tx2">
                    <a:lumMod val="50000"/>
                  </a:schemeClr>
                </a:solidFill>
                <a:latin typeface="Vrinda" panose="020B0502040204020203" pitchFamily="34" charset="0"/>
                <a:cs typeface="Vrinda" panose="020B0502040204020203" pitchFamily="34" charset="0"/>
              </a:rPr>
              <a:t>FONDO DE EMERGENCIA </a:t>
            </a:r>
          </a:p>
          <a:p>
            <a:r>
              <a:rPr lang="es-EC" sz="3600" b="1" dirty="0" smtClean="0">
                <a:ln w="11430"/>
                <a:solidFill>
                  <a:schemeClr val="tx2">
                    <a:lumMod val="50000"/>
                  </a:schemeClr>
                </a:solidFill>
                <a:latin typeface="Vrinda" panose="020B0502040204020203" pitchFamily="34" charset="0"/>
                <a:cs typeface="Vrinda" panose="020B0502040204020203" pitchFamily="34" charset="0"/>
              </a:rPr>
              <a:t>FONDO DE GESTIÓN DE RIESGOS </a:t>
            </a:r>
          </a:p>
          <a:p>
            <a:r>
              <a:rPr lang="es-EC" sz="3600" b="1" dirty="0" smtClean="0">
                <a:ln w="11430"/>
                <a:solidFill>
                  <a:schemeClr val="tx2">
                    <a:lumMod val="50000"/>
                  </a:schemeClr>
                </a:solidFill>
                <a:latin typeface="Vrinda" panose="020B0502040204020203" pitchFamily="34" charset="0"/>
                <a:cs typeface="Vrinda" panose="020B0502040204020203" pitchFamily="34" charset="0"/>
              </a:rPr>
              <a:t>Y ATENCIÓN DE EMERGENCIAS </a:t>
            </a:r>
            <a:endParaRPr lang="es-EC" sz="3600" b="1" dirty="0">
              <a:ln w="11430"/>
              <a:solidFill>
                <a:schemeClr val="tx2">
                  <a:lumMod val="50000"/>
                </a:schemeClr>
              </a:solidFill>
              <a:latin typeface="Vrinda" panose="020B0502040204020203" pitchFamily="34" charset="0"/>
              <a:cs typeface="Vrinda" panose="020B0502040204020203" pitchFamily="34" charset="0"/>
            </a:endParaRPr>
          </a:p>
        </p:txBody>
      </p:sp>
      <p:pic>
        <p:nvPicPr>
          <p:cNvPr id="8" name="Picture 2" descr="EMSEGURID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237312"/>
            <a:ext cx="9144000" cy="78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40008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Marcador de contenido"/>
          <p:cNvSpPr txBox="1">
            <a:spLocks/>
          </p:cNvSpPr>
          <p:nvPr/>
        </p:nvSpPr>
        <p:spPr>
          <a:xfrm>
            <a:off x="2496325" y="2061574"/>
            <a:ext cx="7776864" cy="1973994"/>
          </a:xfrm>
          <a:prstGeom prst="rect">
            <a:avLst/>
          </a:prstGeom>
          <a:solidFill>
            <a:schemeClr val="accent5">
              <a:lumMod val="20000"/>
              <a:lumOff val="80000"/>
            </a:schemeClr>
          </a:solidFill>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s-EC" sz="3600" b="1" dirty="0" smtClean="0"/>
          </a:p>
          <a:p>
            <a:pPr marL="0" indent="0" algn="ctr">
              <a:buNone/>
            </a:pPr>
            <a:r>
              <a:rPr lang="es-EC" sz="3600" b="1" dirty="0" smtClean="0"/>
              <a:t>INFORMACIÓN     LEGAL</a:t>
            </a:r>
            <a:endParaRPr lang="es-EC" sz="3600" b="1" dirty="0"/>
          </a:p>
        </p:txBody>
      </p:sp>
      <p:pic>
        <p:nvPicPr>
          <p:cNvPr id="5" name="Picture 2" descr="EMSEGURID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237312"/>
            <a:ext cx="9144000" cy="78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82693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MSEGURID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237312"/>
            <a:ext cx="9144000" cy="787400"/>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1897039" y="2162628"/>
            <a:ext cx="8770962" cy="2800767"/>
          </a:xfrm>
          <a:prstGeom prst="rect">
            <a:avLst/>
          </a:prstGeom>
          <a:noFill/>
        </p:spPr>
        <p:txBody>
          <a:bodyPr wrap="square" rtlCol="0">
            <a:spAutoFit/>
          </a:bodyPr>
          <a:lstStyle/>
          <a:p>
            <a:pPr algn="just"/>
            <a:r>
              <a:rPr lang="es-EC" sz="2200" dirty="0" smtClean="0"/>
              <a:t>La Ordenanza manifiesta en el: </a:t>
            </a:r>
            <a:r>
              <a:rPr lang="es-EC" sz="2200" dirty="0"/>
              <a:t>“</a:t>
            </a:r>
            <a:r>
              <a:rPr lang="es-EC" sz="2200" b="1" i="1" dirty="0"/>
              <a:t>Art. II. ... (47</a:t>
            </a:r>
            <a:r>
              <a:rPr lang="es-EC" sz="2200" b="1" i="1" dirty="0" smtClean="0"/>
              <a:t>).* </a:t>
            </a:r>
            <a:r>
              <a:rPr lang="es-EC" sz="2200" b="1" i="1" dirty="0"/>
              <a:t>Fondo de emergencias</a:t>
            </a:r>
            <a:r>
              <a:rPr lang="es-EC" sz="2200" b="1" i="1" dirty="0" smtClean="0"/>
              <a:t>.*</a:t>
            </a:r>
            <a:r>
              <a:rPr lang="es-EC" sz="2200" i="1" dirty="0" smtClean="0"/>
              <a:t> </a:t>
            </a:r>
            <a:r>
              <a:rPr lang="es-EC" sz="2200" i="1" dirty="0"/>
              <a:t>El 0,5% de los ingresos totales del presupuesto del Municipio del Distrito Metropolitano de Quito y de las empresas municipales, se destinará a conformar un fondo de emergencias, que será administrado por la Corporación de Seguridad y servirá para solucionar las emergencias que se presenten dentro del Distrito Metropolitano en materia de seguridad y convivencia </a:t>
            </a:r>
            <a:r>
              <a:rPr lang="es-EC" sz="2200" i="1" dirty="0" smtClean="0"/>
              <a:t>ciudadanas</a:t>
            </a:r>
            <a:r>
              <a:rPr lang="es-EC" sz="2400" dirty="0"/>
              <a:t>”</a:t>
            </a:r>
            <a:r>
              <a:rPr lang="es-EC" sz="2200" i="1" dirty="0" smtClean="0"/>
              <a:t>.</a:t>
            </a:r>
          </a:p>
          <a:p>
            <a:pPr algn="just"/>
            <a:endParaRPr lang="es-EC" sz="2000" i="1" dirty="0"/>
          </a:p>
        </p:txBody>
      </p:sp>
      <p:sp>
        <p:nvSpPr>
          <p:cNvPr id="4" name="6 Rectángulo"/>
          <p:cNvSpPr/>
          <p:nvPr/>
        </p:nvSpPr>
        <p:spPr>
          <a:xfrm>
            <a:off x="-10396" y="491312"/>
            <a:ext cx="12202396" cy="833214"/>
          </a:xfrm>
          <a:prstGeom prst="rect">
            <a:avLst/>
          </a:prstGeom>
        </p:spPr>
        <p:txBody>
          <a:bodyPr wrap="square" lIns="93636" tIns="46818" rIns="93636" bIns="468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r>
              <a:rPr lang="es-EC" sz="2400" b="1" dirty="0" smtClean="0"/>
              <a:t>ORDENANZA METROPOLITANA NO. 201</a:t>
            </a:r>
          </a:p>
          <a:p>
            <a:pPr lvl="0" algn="ctr"/>
            <a:r>
              <a:rPr lang="es-EC" sz="2400" b="1" dirty="0" smtClean="0"/>
              <a:t>SANCIONADA EL 13 DE DICIEMBRE DE 2006</a:t>
            </a:r>
            <a:endParaRPr lang="es-EC" sz="2400" b="1" dirty="0"/>
          </a:p>
        </p:txBody>
      </p:sp>
    </p:spTree>
    <p:extLst>
      <p:ext uri="{BB962C8B-B14F-4D97-AF65-F5344CB8AC3E}">
        <p14:creationId xmlns:p14="http://schemas.microsoft.com/office/powerpoint/2010/main" val="340815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MSEGURID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237312"/>
            <a:ext cx="9144000" cy="787400"/>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1524000" y="1893151"/>
            <a:ext cx="9448800" cy="4185761"/>
          </a:xfrm>
          <a:prstGeom prst="rect">
            <a:avLst/>
          </a:prstGeom>
          <a:noFill/>
        </p:spPr>
        <p:txBody>
          <a:bodyPr wrap="square" rtlCol="0">
            <a:spAutoFit/>
          </a:bodyPr>
          <a:lstStyle/>
          <a:p>
            <a:pPr algn="just"/>
            <a:r>
              <a:rPr lang="es-EC" sz="2200" b="1" i="1" dirty="0"/>
              <a:t>Art. I</a:t>
            </a:r>
            <a:r>
              <a:rPr lang="es-EC" sz="2200" b="1" i="1" dirty="0" smtClean="0"/>
              <a:t>...* </a:t>
            </a:r>
            <a:r>
              <a:rPr lang="es-EC" sz="2200" b="1" i="1" dirty="0"/>
              <a:t>Del Fondo Metropolitano para la Gestión de Riesgos y Atención de Emergencias (FMGR</a:t>
            </a:r>
            <a:r>
              <a:rPr lang="es-EC" sz="2200" b="1" i="1" dirty="0" smtClean="0"/>
              <a:t>).* </a:t>
            </a:r>
            <a:r>
              <a:rPr lang="es-EC" sz="2200" i="1" dirty="0"/>
              <a:t>El Fondo Metropolitano para la Gestión de Riesgos y Atención de Emergencias (FMGR) está constituido por un aporte anual no menor al 0,5% del presupuesto general del Municipio del Distrito Metropolitano de Quito, y por un 5% de la recaudación anual de la tasa de seguridad ciudadana. Toda empresa y </a:t>
            </a:r>
            <a:r>
              <a:rPr lang="es-EC" sz="2200" i="1" dirty="0" smtClean="0"/>
              <a:t>dependencia  metropolitana </a:t>
            </a:r>
            <a:r>
              <a:rPr lang="es-EC" sz="2200" i="1" dirty="0"/>
              <a:t>deberá incluir en su presupuesto partidas específicas para la reducción de riesgos y atención de emergencias, que le permitan cumplir con las actividades relativas al tema que son del ámbito de su </a:t>
            </a:r>
            <a:r>
              <a:rPr lang="es-EC" sz="2200" i="1" dirty="0" smtClean="0"/>
              <a:t>competencia</a:t>
            </a:r>
            <a:r>
              <a:rPr lang="es-EC" sz="2400" dirty="0" smtClean="0"/>
              <a:t>”</a:t>
            </a:r>
            <a:r>
              <a:rPr lang="es-EC" sz="2200" i="1" dirty="0" smtClean="0"/>
              <a:t>.</a:t>
            </a:r>
          </a:p>
          <a:p>
            <a:pPr algn="just"/>
            <a:r>
              <a:rPr lang="es-EC" sz="2200" i="1" dirty="0"/>
              <a:t>"</a:t>
            </a:r>
            <a:r>
              <a:rPr lang="es-EC" sz="2200" b="1" i="1" dirty="0"/>
              <a:t>Art. I...* De la Administración del FMGR.*</a:t>
            </a:r>
            <a:r>
              <a:rPr lang="es-EC" sz="2200" i="1" dirty="0"/>
              <a:t> Este fondo será administrado por la Empresa Pública Metropolitana de Logística para la Seguridad y Convivencia Ciudadana.</a:t>
            </a:r>
            <a:endParaRPr lang="es-EC" sz="2200" dirty="0"/>
          </a:p>
        </p:txBody>
      </p:sp>
      <p:sp>
        <p:nvSpPr>
          <p:cNvPr id="4" name="6 Rectángulo"/>
          <p:cNvSpPr/>
          <p:nvPr/>
        </p:nvSpPr>
        <p:spPr>
          <a:xfrm>
            <a:off x="-10396" y="312248"/>
            <a:ext cx="12202396" cy="1202546"/>
          </a:xfrm>
          <a:prstGeom prst="rect">
            <a:avLst/>
          </a:prstGeom>
        </p:spPr>
        <p:txBody>
          <a:bodyPr wrap="square" lIns="93636" tIns="46818" rIns="93636" bIns="468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r>
              <a:rPr lang="es-EC" sz="2400" b="1" dirty="0" smtClean="0"/>
              <a:t>ORDENANZA METROPOLITANA NO. 265, </a:t>
            </a:r>
          </a:p>
          <a:p>
            <a:pPr lvl="0" algn="ctr"/>
            <a:r>
              <a:rPr lang="es-EC" sz="2400" b="1" dirty="0" smtClean="0"/>
              <a:t>SANCIONADA EL 14 DE SEPTIEMBRE DE 2008; </a:t>
            </a:r>
          </a:p>
          <a:p>
            <a:pPr lvl="0" algn="ctr"/>
            <a:r>
              <a:rPr lang="es-EC" sz="2400" b="1" dirty="0" smtClean="0"/>
              <a:t>Y SU REFORMA (O.M. 265)  </a:t>
            </a:r>
            <a:r>
              <a:rPr lang="es-EC" sz="2400" b="1" dirty="0"/>
              <a:t>SANCIONADA EL </a:t>
            </a:r>
            <a:r>
              <a:rPr lang="es-EC" sz="2400" b="1" dirty="0" smtClean="0"/>
              <a:t>10 </a:t>
            </a:r>
            <a:r>
              <a:rPr lang="es-EC" sz="2400" b="1" dirty="0"/>
              <a:t>DE </a:t>
            </a:r>
            <a:r>
              <a:rPr lang="es-EC" sz="2400" b="1" dirty="0" smtClean="0"/>
              <a:t>JULIO </a:t>
            </a:r>
            <a:r>
              <a:rPr lang="es-EC" sz="2400" b="1" dirty="0"/>
              <a:t>DE </a:t>
            </a:r>
            <a:r>
              <a:rPr lang="es-EC" sz="2400" b="1" dirty="0" smtClean="0"/>
              <a:t>2012</a:t>
            </a:r>
            <a:endParaRPr lang="es-EC" sz="2400" b="1" dirty="0"/>
          </a:p>
        </p:txBody>
      </p:sp>
    </p:spTree>
    <p:extLst>
      <p:ext uri="{BB962C8B-B14F-4D97-AF65-F5344CB8AC3E}">
        <p14:creationId xmlns:p14="http://schemas.microsoft.com/office/powerpoint/2010/main" val="13215221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MSEGURID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237312"/>
            <a:ext cx="9144000" cy="7874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378426" y="1665252"/>
            <a:ext cx="9403305" cy="4401205"/>
          </a:xfrm>
          <a:prstGeom prst="rect">
            <a:avLst/>
          </a:prstGeom>
          <a:noFill/>
        </p:spPr>
        <p:txBody>
          <a:bodyPr wrap="square" rtlCol="0">
            <a:spAutoFit/>
          </a:bodyPr>
          <a:lstStyle/>
          <a:p>
            <a:pPr marL="342900" indent="-342900" algn="just">
              <a:buFont typeface="Arial" pitchFamily="34" charset="0"/>
              <a:buChar char="•"/>
            </a:pPr>
            <a:r>
              <a:rPr lang="es-EC" sz="2000" dirty="0" smtClean="0"/>
              <a:t>El </a:t>
            </a:r>
            <a:r>
              <a:rPr lang="es-EC" sz="2000" dirty="0"/>
              <a:t>artículo 8, numeral 1, literal b), establece que la Empresa Publica Metropolitana de Logística para la Seguridad y la Convivencia Ciudadana, tiene como objetivos principales el de proporcionar servicios de logística para el desarrollo de operaciones y actividades destinadas a la ejecución de programas de seguridad y riesgos en el Distrito Metropolitano de Quito, así como en situaciones declaradas de </a:t>
            </a:r>
            <a:r>
              <a:rPr lang="es-EC" sz="2000" dirty="0" smtClean="0"/>
              <a:t>emergencia.</a:t>
            </a:r>
            <a:endParaRPr lang="es-EC" sz="2000" dirty="0"/>
          </a:p>
          <a:p>
            <a:pPr marL="342900" indent="-342900" algn="just">
              <a:buFont typeface="Arial" pitchFamily="34" charset="0"/>
              <a:buChar char="•"/>
            </a:pPr>
            <a:r>
              <a:rPr lang="es-EC" sz="2000" dirty="0" smtClean="0"/>
              <a:t>El </a:t>
            </a:r>
            <a:r>
              <a:rPr lang="es-EC" sz="2000" dirty="0"/>
              <a:t>literal e) Ibídem, señala: “</a:t>
            </a:r>
            <a:r>
              <a:rPr lang="es-EC" sz="2000" i="1" dirty="0"/>
              <a:t>las demás actividades operativas y de prestación de servicios relativas a las competencias que le corresponden al Municipio del Distrito Metropolitano de Quito, de conformidad con el ordenamiento jurídico nacional y metropolitano, en el ámbito de seguridad humana, gestión de riesgos y convivencia </a:t>
            </a:r>
            <a:r>
              <a:rPr lang="es-EC" sz="2000" i="1" dirty="0" smtClean="0"/>
              <a:t>ciudadana</a:t>
            </a:r>
            <a:r>
              <a:rPr lang="es-EC" sz="2000" dirty="0" smtClean="0"/>
              <a:t>”. </a:t>
            </a:r>
          </a:p>
          <a:p>
            <a:pPr marL="342900" indent="-342900" algn="just">
              <a:buFont typeface="Arial" pitchFamily="34" charset="0"/>
              <a:buChar char="•"/>
            </a:pPr>
            <a:r>
              <a:rPr lang="es-EC" sz="2000" dirty="0" smtClean="0"/>
              <a:t>El </a:t>
            </a:r>
            <a:r>
              <a:rPr lang="es-EC" sz="2000" dirty="0"/>
              <a:t>literal d) ibídem señala </a:t>
            </a:r>
            <a:r>
              <a:rPr lang="es-EC" sz="2000" i="1" dirty="0"/>
              <a:t>" (...) </a:t>
            </a:r>
            <a:r>
              <a:rPr lang="es-EC" sz="2000" i="1" dirty="0" smtClean="0"/>
              <a:t>administrar </a:t>
            </a:r>
            <a:r>
              <a:rPr lang="es-EC" sz="2000" i="1" dirty="0"/>
              <a:t>el fondo de emergencia en función de lo que dispone la </a:t>
            </a:r>
            <a:r>
              <a:rPr lang="es-EC" sz="2000" i="1" dirty="0" smtClean="0"/>
              <a:t>ordenanza </a:t>
            </a:r>
            <a:r>
              <a:rPr lang="es-EC" sz="2000" i="1" dirty="0"/>
              <a:t>No. 201, publicada en le registro oficial No84 del 15 de mayo de 2007, de conformidad con las disposiciones emanadas por parte del Alcalde Metropolitano en circunstancias de emergencia </a:t>
            </a:r>
            <a:r>
              <a:rPr lang="es-EC" sz="2000" i="1" dirty="0" smtClean="0"/>
              <a:t>declaradas </a:t>
            </a:r>
            <a:r>
              <a:rPr lang="es-EC" sz="2000" i="1" dirty="0"/>
              <a:t>por </a:t>
            </a:r>
            <a:r>
              <a:rPr lang="es-EC" sz="2000" i="1" dirty="0" smtClean="0"/>
              <a:t>el”.</a:t>
            </a:r>
            <a:endParaRPr lang="es-EC" sz="2000" dirty="0"/>
          </a:p>
        </p:txBody>
      </p:sp>
      <p:sp>
        <p:nvSpPr>
          <p:cNvPr id="6" name="6 Rectángulo"/>
          <p:cNvSpPr/>
          <p:nvPr/>
        </p:nvSpPr>
        <p:spPr>
          <a:xfrm>
            <a:off x="-10396" y="409424"/>
            <a:ext cx="12202396" cy="833214"/>
          </a:xfrm>
          <a:prstGeom prst="rect">
            <a:avLst/>
          </a:prstGeom>
        </p:spPr>
        <p:txBody>
          <a:bodyPr wrap="square" lIns="93636" tIns="46818" rIns="93636" bIns="468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r>
              <a:rPr lang="es-EC" sz="2400" b="1" dirty="0" smtClean="0"/>
              <a:t>ORDENANZA METROPOLITANA NO. 309, </a:t>
            </a:r>
          </a:p>
          <a:p>
            <a:pPr lvl="0" algn="ctr"/>
            <a:r>
              <a:rPr lang="es-EC" sz="2400" b="1" dirty="0" smtClean="0"/>
              <a:t>SANCIONADA </a:t>
            </a:r>
            <a:r>
              <a:rPr lang="es-EC" sz="2400" b="1" dirty="0"/>
              <a:t>EL </a:t>
            </a:r>
            <a:r>
              <a:rPr lang="es-EC" sz="2400" b="1" dirty="0" smtClean="0"/>
              <a:t>19 </a:t>
            </a:r>
            <a:r>
              <a:rPr lang="es-EC" sz="2400" b="1" dirty="0"/>
              <a:t>DE </a:t>
            </a:r>
            <a:r>
              <a:rPr lang="es-EC" sz="2400" b="1" dirty="0" smtClean="0"/>
              <a:t>ABRIL </a:t>
            </a:r>
            <a:r>
              <a:rPr lang="es-EC" sz="2400" b="1" dirty="0"/>
              <a:t>DE </a:t>
            </a:r>
            <a:r>
              <a:rPr lang="es-EC" sz="2400" b="1" dirty="0" smtClean="0"/>
              <a:t>2010</a:t>
            </a:r>
            <a:endParaRPr lang="es-EC" sz="2400" b="1" dirty="0"/>
          </a:p>
        </p:txBody>
      </p:sp>
    </p:spTree>
    <p:extLst>
      <p:ext uri="{BB962C8B-B14F-4D97-AF65-F5344CB8AC3E}">
        <p14:creationId xmlns:p14="http://schemas.microsoft.com/office/powerpoint/2010/main" val="10889066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MSEGURID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237312"/>
            <a:ext cx="9144000" cy="7874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351128" y="1088553"/>
            <a:ext cx="9867332" cy="4832092"/>
          </a:xfrm>
          <a:prstGeom prst="rect">
            <a:avLst/>
          </a:prstGeom>
          <a:noFill/>
        </p:spPr>
        <p:txBody>
          <a:bodyPr wrap="square" rtlCol="0">
            <a:spAutoFit/>
          </a:bodyPr>
          <a:lstStyle/>
          <a:p>
            <a:pPr algn="just"/>
            <a:r>
              <a:rPr lang="es-EC" sz="2200" dirty="0">
                <a:ea typeface="Calibri"/>
                <a:cs typeface="Times New Roman"/>
              </a:rPr>
              <a:t>La Contraloría General del Estado en el </a:t>
            </a:r>
            <a:r>
              <a:rPr lang="es-EC" sz="2200" i="1" dirty="0">
                <a:ea typeface="Calibri"/>
                <a:cs typeface="Times New Roman"/>
              </a:rPr>
              <a:t>“Informe de Examen Especial a los ingresos, gastos de remuneraciones, gastos de inversión e inversiones en bienes de larga duración”</a:t>
            </a:r>
            <a:r>
              <a:rPr lang="es-EC" sz="2200" dirty="0">
                <a:ea typeface="Calibri"/>
                <a:cs typeface="Times New Roman"/>
              </a:rPr>
              <a:t> </a:t>
            </a:r>
            <a:r>
              <a:rPr lang="es-EC" sz="2200" dirty="0" smtClean="0">
                <a:ea typeface="Calibri"/>
                <a:cs typeface="Times New Roman"/>
              </a:rPr>
              <a:t>realizado a </a:t>
            </a:r>
            <a:r>
              <a:rPr lang="es-EC" sz="2200" dirty="0">
                <a:ea typeface="Calibri"/>
                <a:cs typeface="Times New Roman"/>
              </a:rPr>
              <a:t>la empresa por el período comprendido entre el 1 de mayo de 2010 y 31 de diciembre de 2011, se pronunció sobre el cumplimiento de lo establecido en las Ordenanzas 201 y </a:t>
            </a:r>
            <a:r>
              <a:rPr lang="es-EC" sz="2200" dirty="0" smtClean="0">
                <a:ea typeface="Calibri"/>
                <a:cs typeface="Times New Roman"/>
              </a:rPr>
              <a:t>265, y recomendó al Presidente del Directorio de la EP EMSEGURIDAD lo siguiente:</a:t>
            </a:r>
          </a:p>
          <a:p>
            <a:pPr algn="just"/>
            <a:endParaRPr lang="es-EC" sz="2200" dirty="0">
              <a:cs typeface="Times New Roman"/>
            </a:endParaRPr>
          </a:p>
          <a:p>
            <a:pPr algn="just"/>
            <a:r>
              <a:rPr lang="es-ES" sz="2200" b="1" dirty="0"/>
              <a:t>“</a:t>
            </a:r>
            <a:r>
              <a:rPr lang="es-ES" sz="2200" i="1" dirty="0"/>
              <a:t>Dispondrá a la Directora Metropolitana Financiera del Municipio del Distrito Metropolitano de Quito y Directores Financieros de las empresas municipales, a fin de que entreguen los recursos económicos a la Empresa Pública Metropolitana de Logística para la Seguridad y Convivencia Ciudadana, </a:t>
            </a:r>
            <a:r>
              <a:rPr lang="es-ES" sz="2200" i="1" dirty="0" smtClean="0"/>
              <a:t>EMSEGURIDAD*Q</a:t>
            </a:r>
            <a:r>
              <a:rPr lang="es-ES" sz="2200" i="1" dirty="0"/>
              <a:t>., conforme los porcentajes establecidos en las disposiciones contenidas en las Ordenanzas Metropolitanas, lo que permitirá solucionar las emergencias que se presenten dentro del Distrito Metropolitano en materia de seguridad, convivencia ciudadana y riesgos.</a:t>
            </a:r>
            <a:r>
              <a:rPr lang="es-ES" sz="2200" dirty="0"/>
              <a:t>” </a:t>
            </a:r>
            <a:endParaRPr lang="es-EC" sz="2200" dirty="0"/>
          </a:p>
        </p:txBody>
      </p:sp>
      <p:sp>
        <p:nvSpPr>
          <p:cNvPr id="6" name="6 Rectángulo"/>
          <p:cNvSpPr/>
          <p:nvPr/>
        </p:nvSpPr>
        <p:spPr>
          <a:xfrm>
            <a:off x="-10396" y="300240"/>
            <a:ext cx="12120620" cy="463882"/>
          </a:xfrm>
          <a:prstGeom prst="rect">
            <a:avLst/>
          </a:prstGeom>
        </p:spPr>
        <p:txBody>
          <a:bodyPr wrap="square" lIns="93636" tIns="46818" rIns="93636" bIns="468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r>
              <a:rPr lang="es-EC" sz="2400" b="1" dirty="0" smtClean="0"/>
              <a:t>INFORME DE LA CONTRALORÍA GENERAL DEL ESTADO</a:t>
            </a:r>
            <a:endParaRPr lang="es-EC" sz="2400" b="1" dirty="0"/>
          </a:p>
        </p:txBody>
      </p:sp>
    </p:spTree>
    <p:extLst>
      <p:ext uri="{BB962C8B-B14F-4D97-AF65-F5344CB8AC3E}">
        <p14:creationId xmlns:p14="http://schemas.microsoft.com/office/powerpoint/2010/main" val="35597670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MSEGURID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237312"/>
            <a:ext cx="9144000" cy="7874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910687" y="2447771"/>
            <a:ext cx="8584441" cy="2462213"/>
          </a:xfrm>
          <a:prstGeom prst="rect">
            <a:avLst/>
          </a:prstGeom>
          <a:noFill/>
        </p:spPr>
        <p:txBody>
          <a:bodyPr wrap="square" rtlCol="0">
            <a:spAutoFit/>
          </a:bodyPr>
          <a:lstStyle/>
          <a:p>
            <a:pPr algn="just"/>
            <a:r>
              <a:rPr lang="es-EC" sz="2200" dirty="0" smtClean="0">
                <a:ea typeface="Calibri"/>
                <a:cs typeface="Times New Roman"/>
              </a:rPr>
              <a:t>La Empresa Pública Metropolitana de Logística para la Seguridad y la Convivencia Ciudadana, EP EMSEGURIDAD, y su Directorio, desde el año de creación de la empresa han enviado oficios a las diferentes entidades, solicitando la transferencia de los aportes al Fondo de Emergencia y Fondo de Gestión de Riesgos, sin embargo de ello no se ha logrado obtener los recursos determinados en la Ordenanzas Metropolitanas emitidas al respecto</a:t>
            </a:r>
            <a:endParaRPr lang="es-EC" sz="2200" dirty="0"/>
          </a:p>
        </p:txBody>
      </p:sp>
      <p:sp>
        <p:nvSpPr>
          <p:cNvPr id="6" name="6 Rectángulo"/>
          <p:cNvSpPr/>
          <p:nvPr/>
        </p:nvSpPr>
        <p:spPr>
          <a:xfrm>
            <a:off x="-10396" y="614144"/>
            <a:ext cx="12202396" cy="833214"/>
          </a:xfrm>
          <a:prstGeom prst="rect">
            <a:avLst/>
          </a:prstGeom>
        </p:spPr>
        <p:txBody>
          <a:bodyPr wrap="square" lIns="93636" tIns="46818" rIns="93636" bIns="468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r>
              <a:rPr lang="es-EC" sz="2400" b="1" dirty="0" smtClean="0"/>
              <a:t>GESTIONES REALIZADAS ANTE LA ADMINISTRACIÓN GENERAL </a:t>
            </a:r>
          </a:p>
          <a:p>
            <a:pPr lvl="0" algn="ctr"/>
            <a:r>
              <a:rPr lang="es-EC" sz="2400" b="1" dirty="0" smtClean="0"/>
              <a:t>Y LAS EMPRESAS PÚBLICAS METROPOLITANAS</a:t>
            </a:r>
            <a:endParaRPr lang="es-EC" sz="2400" b="1" dirty="0"/>
          </a:p>
        </p:txBody>
      </p:sp>
    </p:spTree>
    <p:extLst>
      <p:ext uri="{BB962C8B-B14F-4D97-AF65-F5344CB8AC3E}">
        <p14:creationId xmlns:p14="http://schemas.microsoft.com/office/powerpoint/2010/main" val="32766474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MSEGURID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237312"/>
            <a:ext cx="9144000" cy="7874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678675" y="2341517"/>
            <a:ext cx="8584441" cy="2800767"/>
          </a:xfrm>
          <a:prstGeom prst="rect">
            <a:avLst/>
          </a:prstGeom>
          <a:noFill/>
        </p:spPr>
        <p:txBody>
          <a:bodyPr wrap="square" rtlCol="0">
            <a:spAutoFit/>
          </a:bodyPr>
          <a:lstStyle/>
          <a:p>
            <a:pPr algn="just"/>
            <a:r>
              <a:rPr lang="es-EC" sz="2200" dirty="0" smtClean="0">
                <a:ea typeface="Calibri"/>
                <a:cs typeface="Times New Roman"/>
              </a:rPr>
              <a:t>El 10 de abril del 2018, en observancia a lo dispuesto por el Directorio de la EP EMSEGURIDAD, se realizó un Taller sobre el cumplimiento de la Ordenanza 201 y Ordenanza 265, con la presencia de las máximas autoridades de las Empresas Públicas Metropolitanas que no han cumplido con la entrega del aporte del Fondo de Emergencia y delegados de la Administración General del Municipio del DMQ, el taller además contó con la presencia de los miembros del Directorio de la EP EMSEGURIDAD. </a:t>
            </a:r>
          </a:p>
        </p:txBody>
      </p:sp>
      <p:sp>
        <p:nvSpPr>
          <p:cNvPr id="6" name="6 Rectángulo"/>
          <p:cNvSpPr/>
          <p:nvPr/>
        </p:nvSpPr>
        <p:spPr>
          <a:xfrm>
            <a:off x="-10396" y="491312"/>
            <a:ext cx="12120620" cy="1202546"/>
          </a:xfrm>
          <a:prstGeom prst="rect">
            <a:avLst/>
          </a:prstGeom>
        </p:spPr>
        <p:txBody>
          <a:bodyPr wrap="square" lIns="93636" tIns="46818" rIns="93636" bIns="468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r>
              <a:rPr lang="es-EC" sz="2400" b="1" dirty="0" smtClean="0"/>
              <a:t>TALLER SOBRE EL CUMPLIMIENTO DE LA</a:t>
            </a:r>
          </a:p>
          <a:p>
            <a:pPr lvl="0" algn="ctr"/>
            <a:r>
              <a:rPr lang="es-EC" sz="2400" b="1" dirty="0" smtClean="0"/>
              <a:t> ORDENANZA 201 “FONDO DE EMERGENCIAS”, Y</a:t>
            </a:r>
          </a:p>
          <a:p>
            <a:pPr lvl="0" algn="ctr"/>
            <a:r>
              <a:rPr lang="es-EC" sz="2400" b="1" dirty="0" smtClean="0"/>
              <a:t>ORDENANZA 265 “FONDO DE GESTIÓN DE RIESGOS”</a:t>
            </a:r>
            <a:endParaRPr lang="es-EC" sz="2400" b="1" dirty="0"/>
          </a:p>
        </p:txBody>
      </p:sp>
    </p:spTree>
    <p:extLst>
      <p:ext uri="{BB962C8B-B14F-4D97-AF65-F5344CB8AC3E}">
        <p14:creationId xmlns:p14="http://schemas.microsoft.com/office/powerpoint/2010/main" val="14165905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855</TotalTime>
  <Words>1830</Words>
  <Application>Microsoft Office PowerPoint</Application>
  <PresentationFormat>Personalizado</PresentationFormat>
  <Paragraphs>390</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RESUMEN DE TRANSFERENCIAS PENDIENTES DE RECIBIR  DEL MUNICIPIO DEL DMQ Y  DE LAS  EMPRESAS PÚBLICAS METROPOLITANAS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Magaly Chamba</dc:creator>
  <cp:lastModifiedBy>Secretaria de Concejo</cp:lastModifiedBy>
  <cp:revision>85</cp:revision>
  <dcterms:created xsi:type="dcterms:W3CDTF">2018-04-09T18:50:47Z</dcterms:created>
  <dcterms:modified xsi:type="dcterms:W3CDTF">2018-07-03T20:19:14Z</dcterms:modified>
</cp:coreProperties>
</file>