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61" r:id="rId2"/>
    <p:sldId id="262" r:id="rId3"/>
    <p:sldId id="263" r:id="rId4"/>
    <p:sldId id="264" r:id="rId5"/>
    <p:sldId id="265" r:id="rId6"/>
    <p:sldId id="267" r:id="rId7"/>
    <p:sldId id="268" r:id="rId8"/>
    <p:sldId id="269" r:id="rId9"/>
    <p:sldId id="270" r:id="rId10"/>
    <p:sldId id="271" r:id="rId11"/>
    <p:sldId id="272" r:id="rId12"/>
    <p:sldId id="273" r:id="rId13"/>
    <p:sldId id="274" r:id="rId14"/>
    <p:sldId id="275" r:id="rId15"/>
    <p:sldId id="276" r:id="rId16"/>
    <p:sldId id="333" r:id="rId17"/>
    <p:sldId id="278" r:id="rId18"/>
    <p:sldId id="279" r:id="rId19"/>
    <p:sldId id="280" r:id="rId20"/>
    <p:sldId id="282" r:id="rId21"/>
    <p:sldId id="339" r:id="rId22"/>
    <p:sldId id="340" r:id="rId23"/>
    <p:sldId id="341" r:id="rId24"/>
    <p:sldId id="338" r:id="rId25"/>
    <p:sldId id="331" r:id="rId26"/>
    <p:sldId id="284" r:id="rId27"/>
    <p:sldId id="287" r:id="rId28"/>
    <p:sldId id="288" r:id="rId29"/>
    <p:sldId id="289" r:id="rId30"/>
    <p:sldId id="290" r:id="rId31"/>
    <p:sldId id="293" r:id="rId32"/>
    <p:sldId id="332" r:id="rId33"/>
    <p:sldId id="294" r:id="rId34"/>
    <p:sldId id="295" r:id="rId35"/>
    <p:sldId id="299" r:id="rId36"/>
    <p:sldId id="300" r:id="rId37"/>
    <p:sldId id="301" r:id="rId38"/>
    <p:sldId id="302" r:id="rId39"/>
    <p:sldId id="303" r:id="rId40"/>
    <p:sldId id="304" r:id="rId41"/>
    <p:sldId id="305" r:id="rId42"/>
    <p:sldId id="307" r:id="rId43"/>
    <p:sldId id="308"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343" autoAdjust="0"/>
  </p:normalViewPr>
  <p:slideViewPr>
    <p:cSldViewPr snapToGrid="0" snapToObjects="1">
      <p:cViewPr varScale="1">
        <p:scale>
          <a:sx n="69" d="100"/>
          <a:sy n="69" d="100"/>
        </p:scale>
        <p:origin x="-7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sburneo\Documents\Santiago%20Burneo%20D\Proyectos\Escombreras\Construcciones%20DMQ.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s-EC" sz="1400"/>
              <a:t>M2</a:t>
            </a:r>
            <a:r>
              <a:rPr lang="es-EC" sz="1400" baseline="0"/>
              <a:t> </a:t>
            </a:r>
            <a:r>
              <a:rPr lang="es-EC" sz="1400"/>
              <a:t>Construidos en el DMQ</a:t>
            </a:r>
          </a:p>
          <a:p>
            <a:pPr>
              <a:defRPr sz="1400" b="1" i="0" u="none" strike="noStrike" kern="1200" baseline="0">
                <a:solidFill>
                  <a:schemeClr val="dk1">
                    <a:lumMod val="65000"/>
                    <a:lumOff val="35000"/>
                  </a:schemeClr>
                </a:solidFill>
                <a:latin typeface="+mn-lt"/>
                <a:ea typeface="+mn-ea"/>
                <a:cs typeface="+mn-cs"/>
              </a:defRPr>
            </a:pPr>
            <a:r>
              <a:rPr lang="es-EC" sz="1400"/>
              <a:t>Año 2013</a:t>
            </a:r>
          </a:p>
        </c:rich>
      </c:tx>
      <c:layout>
        <c:manualLayout>
          <c:xMode val="edge"/>
          <c:yMode val="edge"/>
          <c:x val="0.32989260485991523"/>
          <c:y val="1.6614490190255536E-2"/>
        </c:manualLayout>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816289832598502E-2"/>
          <c:y val="0.16081092251588019"/>
          <c:w val="0.95292627874483327"/>
          <c:h val="0.6998680632566368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B06F-4E44-9F78-D88C78E05745}"/>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B06F-4E44-9F78-D88C78E05745}"/>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5-B06F-4E44-9F78-D88C78E05745}"/>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7-B06F-4E44-9F78-D88C78E05745}"/>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9-B06F-4E44-9F78-D88C78E05745}"/>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B-B06F-4E44-9F78-D88C78E0574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Hoja1!$L$5:$L$10</c:f>
              <c:strCache>
                <c:ptCount val="6"/>
                <c:pt idx="0">
                  <c:v>Viviendas   </c:v>
                </c:pt>
                <c:pt idx="1">
                  <c:v>Comercio </c:v>
                </c:pt>
                <c:pt idx="2">
                  <c:v>Oficinas</c:v>
                </c:pt>
                <c:pt idx="3">
                  <c:v>Bodegas Comerciales </c:v>
                </c:pt>
                <c:pt idx="4">
                  <c:v>Industrias</c:v>
                </c:pt>
                <c:pt idx="5">
                  <c:v>Equipamientos   </c:v>
                </c:pt>
              </c:strCache>
            </c:strRef>
          </c:cat>
          <c:val>
            <c:numRef>
              <c:f>Hoja1!$M$5:$M$10</c:f>
              <c:numCache>
                <c:formatCode>#,##0.00</c:formatCode>
                <c:ptCount val="6"/>
                <c:pt idx="0">
                  <c:v>1040465.6</c:v>
                </c:pt>
                <c:pt idx="1">
                  <c:v>103715.74</c:v>
                </c:pt>
                <c:pt idx="2">
                  <c:v>182841.24</c:v>
                </c:pt>
                <c:pt idx="3">
                  <c:v>126877.47</c:v>
                </c:pt>
                <c:pt idx="4">
                  <c:v>89149.119999999995</c:v>
                </c:pt>
                <c:pt idx="5">
                  <c:v>208579.31</c:v>
                </c:pt>
              </c:numCache>
            </c:numRef>
          </c:val>
          <c:extLst xmlns:c16r2="http://schemas.microsoft.com/office/drawing/2015/06/chart">
            <c:ext xmlns:c16="http://schemas.microsoft.com/office/drawing/2014/chart" uri="{C3380CC4-5D6E-409C-BE32-E72D297353CC}">
              <c16:uniqueId val="{0000000C-B06F-4E44-9F78-D88C78E05745}"/>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chart>
  <c:spPr>
    <a:noFill/>
    <a:ln w="9525" cap="flat" cmpd="sng" algn="ctr">
      <a:noFill/>
      <a:round/>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2BFB5-35C8-46E3-A8DA-7DF0324513D9}"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496B3FAB-8A5C-48F9-BA8E-9AA0D86BB8F2}">
      <dgm:prSet custT="1"/>
      <dgm:spPr/>
      <dgm:t>
        <a:bodyPr/>
        <a:lstStyle/>
        <a:p>
          <a:pPr rtl="0"/>
          <a:r>
            <a:rPr lang="es-EC" sz="2800" b="1" dirty="0" smtClean="0"/>
            <a:t>Financiado por tasa de recolección (EMASEO):</a:t>
          </a:r>
          <a:endParaRPr lang="es-EC" sz="2800" dirty="0"/>
        </a:p>
      </dgm:t>
    </dgm:pt>
    <dgm:pt modelId="{F2C67AA3-9CDB-4C4E-AB22-0C4D622DE2F6}" type="parTrans" cxnId="{FCE0D00B-014F-47DC-9145-3CD478605253}">
      <dgm:prSet/>
      <dgm:spPr/>
      <dgm:t>
        <a:bodyPr/>
        <a:lstStyle/>
        <a:p>
          <a:endParaRPr lang="es-ES" sz="1200"/>
        </a:p>
      </dgm:t>
    </dgm:pt>
    <dgm:pt modelId="{DA147965-1224-4B29-8022-1857FF7DB7A8}" type="sibTrans" cxnId="{FCE0D00B-014F-47DC-9145-3CD478605253}">
      <dgm:prSet/>
      <dgm:spPr/>
      <dgm:t>
        <a:bodyPr/>
        <a:lstStyle/>
        <a:p>
          <a:endParaRPr lang="es-ES" sz="1200"/>
        </a:p>
      </dgm:t>
    </dgm:pt>
    <dgm:pt modelId="{BA9DBF4E-D2F4-4544-A1BD-7581A0FB7F5C}">
      <dgm:prSet custT="1"/>
      <dgm:spPr/>
      <dgm:t>
        <a:bodyPr/>
        <a:lstStyle/>
        <a:p>
          <a:pPr rtl="0"/>
          <a:r>
            <a:rPr lang="es-EC" sz="2000" dirty="0" smtClean="0"/>
            <a:t>Disposición de residuos sólidos comunes asimilables a domésticos del DMQ.</a:t>
          </a:r>
          <a:endParaRPr lang="es-EC" sz="2000" dirty="0"/>
        </a:p>
      </dgm:t>
    </dgm:pt>
    <dgm:pt modelId="{EE4F959B-7232-48BB-8B33-679E88DE9D8F}" type="parTrans" cxnId="{A74D7D72-0253-4551-9F50-397EBE687885}">
      <dgm:prSet/>
      <dgm:spPr/>
      <dgm:t>
        <a:bodyPr/>
        <a:lstStyle/>
        <a:p>
          <a:endParaRPr lang="es-ES" sz="1200"/>
        </a:p>
      </dgm:t>
    </dgm:pt>
    <dgm:pt modelId="{83C9B10F-D849-4EF3-82E1-1A29296699BE}" type="sibTrans" cxnId="{A74D7D72-0253-4551-9F50-397EBE687885}">
      <dgm:prSet/>
      <dgm:spPr/>
      <dgm:t>
        <a:bodyPr/>
        <a:lstStyle/>
        <a:p>
          <a:endParaRPr lang="es-ES" sz="1200"/>
        </a:p>
      </dgm:t>
    </dgm:pt>
    <dgm:pt modelId="{6804AAE7-F01C-4A29-B93E-6B7CC1B3B91A}">
      <dgm:prSet custT="1"/>
      <dgm:spPr/>
      <dgm:t>
        <a:bodyPr/>
        <a:lstStyle/>
        <a:p>
          <a:pPr rtl="0"/>
          <a:r>
            <a:rPr lang="es-EC" sz="2800" b="1" dirty="0" smtClean="0"/>
            <a:t>Financiados con tarifas propias:</a:t>
          </a:r>
          <a:endParaRPr lang="es-EC" sz="2800" dirty="0"/>
        </a:p>
      </dgm:t>
    </dgm:pt>
    <dgm:pt modelId="{5CEDDBD9-6003-40B0-8F78-32298E30CDAB}" type="parTrans" cxnId="{51531969-D05B-457F-96A3-123C41DC047C}">
      <dgm:prSet/>
      <dgm:spPr/>
      <dgm:t>
        <a:bodyPr/>
        <a:lstStyle/>
        <a:p>
          <a:endParaRPr lang="es-ES" sz="1200"/>
        </a:p>
      </dgm:t>
    </dgm:pt>
    <dgm:pt modelId="{45435CD4-DBE5-487B-A489-E04A7ECD1AB4}" type="sibTrans" cxnId="{51531969-D05B-457F-96A3-123C41DC047C}">
      <dgm:prSet/>
      <dgm:spPr/>
      <dgm:t>
        <a:bodyPr/>
        <a:lstStyle/>
        <a:p>
          <a:endParaRPr lang="es-ES" sz="1200"/>
        </a:p>
      </dgm:t>
    </dgm:pt>
    <dgm:pt modelId="{368E26FE-932C-46EA-B66E-66C8F04582C3}">
      <dgm:prSet custT="1"/>
      <dgm:spPr/>
      <dgm:t>
        <a:bodyPr/>
        <a:lstStyle/>
        <a:p>
          <a:pPr rtl="0"/>
          <a:r>
            <a:rPr lang="es-EC" sz="2000" dirty="0" smtClean="0"/>
            <a:t>Disposición de residuos sólidos comunes asimilables a domésticos de Gestores Ambientales</a:t>
          </a:r>
          <a:endParaRPr lang="es-EC" sz="2000" dirty="0"/>
        </a:p>
      </dgm:t>
    </dgm:pt>
    <dgm:pt modelId="{CD6572D0-E5F6-4878-9A39-BAD4511D0435}" type="parTrans" cxnId="{F3A99966-A816-49AD-A874-8DB78092BFA4}">
      <dgm:prSet/>
      <dgm:spPr/>
      <dgm:t>
        <a:bodyPr/>
        <a:lstStyle/>
        <a:p>
          <a:endParaRPr lang="es-ES" sz="1200"/>
        </a:p>
      </dgm:t>
    </dgm:pt>
    <dgm:pt modelId="{83622647-ABCD-4635-8F53-35C949C49EC3}" type="sibTrans" cxnId="{F3A99966-A816-49AD-A874-8DB78092BFA4}">
      <dgm:prSet/>
      <dgm:spPr/>
      <dgm:t>
        <a:bodyPr/>
        <a:lstStyle/>
        <a:p>
          <a:endParaRPr lang="es-ES" sz="1200"/>
        </a:p>
      </dgm:t>
    </dgm:pt>
    <dgm:pt modelId="{0B220905-F1FF-4CDC-9080-43F0D3CA03EC}">
      <dgm:prSet custT="1"/>
      <dgm:spPr/>
      <dgm:t>
        <a:bodyPr/>
        <a:lstStyle/>
        <a:p>
          <a:pPr rtl="0"/>
          <a:r>
            <a:rPr lang="es-EC" sz="2000" dirty="0" smtClean="0"/>
            <a:t>Disposición de residuos sólidos comunes asimilables a domésticos del Cantón Rumiñahui</a:t>
          </a:r>
          <a:endParaRPr lang="es-EC" sz="2000" dirty="0"/>
        </a:p>
      </dgm:t>
    </dgm:pt>
    <dgm:pt modelId="{CCE42876-9977-4685-A358-A7CC93E7652B}" type="parTrans" cxnId="{9A3129A4-CCF8-4BA4-922A-7A20630BAF01}">
      <dgm:prSet/>
      <dgm:spPr/>
      <dgm:t>
        <a:bodyPr/>
        <a:lstStyle/>
        <a:p>
          <a:endParaRPr lang="es-ES" sz="1200"/>
        </a:p>
      </dgm:t>
    </dgm:pt>
    <dgm:pt modelId="{E8C09F30-8E69-4330-836B-4F6ED28EB3F0}" type="sibTrans" cxnId="{9A3129A4-CCF8-4BA4-922A-7A20630BAF01}">
      <dgm:prSet/>
      <dgm:spPr/>
      <dgm:t>
        <a:bodyPr/>
        <a:lstStyle/>
        <a:p>
          <a:endParaRPr lang="es-ES" sz="1200"/>
        </a:p>
      </dgm:t>
    </dgm:pt>
    <dgm:pt modelId="{F74CC761-3CD7-4420-A918-7B8C2378380D}">
      <dgm:prSet custT="1"/>
      <dgm:spPr/>
      <dgm:t>
        <a:bodyPr/>
        <a:lstStyle/>
        <a:p>
          <a:pPr rtl="0"/>
          <a:r>
            <a:rPr lang="es-EC" sz="2000" dirty="0" smtClean="0"/>
            <a:t>Disposición de Escombros</a:t>
          </a:r>
          <a:endParaRPr lang="es-EC" sz="2000" dirty="0"/>
        </a:p>
      </dgm:t>
    </dgm:pt>
    <dgm:pt modelId="{BA882026-EC42-4A7B-B30E-C19626DF35DB}" type="parTrans" cxnId="{4022E9DE-1A6E-4AFD-AD04-13A8B32D5A30}">
      <dgm:prSet/>
      <dgm:spPr/>
      <dgm:t>
        <a:bodyPr/>
        <a:lstStyle/>
        <a:p>
          <a:endParaRPr lang="es-ES" sz="1200"/>
        </a:p>
      </dgm:t>
    </dgm:pt>
    <dgm:pt modelId="{1966666C-CFE6-4E8E-B3FB-04FE7B188F29}" type="sibTrans" cxnId="{4022E9DE-1A6E-4AFD-AD04-13A8B32D5A30}">
      <dgm:prSet/>
      <dgm:spPr/>
      <dgm:t>
        <a:bodyPr/>
        <a:lstStyle/>
        <a:p>
          <a:endParaRPr lang="es-ES" sz="1200"/>
        </a:p>
      </dgm:t>
    </dgm:pt>
    <dgm:pt modelId="{7DBD0FF0-B07A-46F5-8E8E-0958ECFED822}">
      <dgm:prSet custT="1"/>
      <dgm:spPr/>
      <dgm:t>
        <a:bodyPr/>
        <a:lstStyle/>
        <a:p>
          <a:pPr rtl="0"/>
          <a:r>
            <a:rPr lang="es-EC" sz="2000" dirty="0" smtClean="0"/>
            <a:t>Recolección, transporte, tratamiento y disposición final de residuos sanitarios (Infecciosos, Biológicos y </a:t>
          </a:r>
          <a:r>
            <a:rPr lang="es-EC" sz="2000" dirty="0" err="1" smtClean="0"/>
            <a:t>Cortopunzantes</a:t>
          </a:r>
          <a:r>
            <a:rPr lang="es-EC" sz="2000" dirty="0" smtClean="0"/>
            <a:t>)</a:t>
          </a:r>
          <a:endParaRPr lang="es-EC" sz="2000" dirty="0"/>
        </a:p>
      </dgm:t>
    </dgm:pt>
    <dgm:pt modelId="{15933587-9DA6-45EC-8BF8-E9F572CE85E2}" type="parTrans" cxnId="{411942D4-3C64-417B-A71D-C10B14C1E345}">
      <dgm:prSet/>
      <dgm:spPr/>
      <dgm:t>
        <a:bodyPr/>
        <a:lstStyle/>
        <a:p>
          <a:endParaRPr lang="es-ES" sz="1200"/>
        </a:p>
      </dgm:t>
    </dgm:pt>
    <dgm:pt modelId="{78FDF2D8-C1EA-4CFD-9C49-E7FF9DA43FC7}" type="sibTrans" cxnId="{411942D4-3C64-417B-A71D-C10B14C1E345}">
      <dgm:prSet/>
      <dgm:spPr/>
      <dgm:t>
        <a:bodyPr/>
        <a:lstStyle/>
        <a:p>
          <a:endParaRPr lang="es-ES" sz="1200"/>
        </a:p>
      </dgm:t>
    </dgm:pt>
    <dgm:pt modelId="{7985B0E5-66F4-4735-8A1C-C7AC40A0B538}">
      <dgm:prSet custT="1"/>
      <dgm:spPr/>
      <dgm:t>
        <a:bodyPr/>
        <a:lstStyle/>
        <a:p>
          <a:pPr rtl="0"/>
          <a:r>
            <a:rPr lang="es-EC" sz="2000" dirty="0" smtClean="0"/>
            <a:t>Incineración de Fauna Urbana Muerta</a:t>
          </a:r>
          <a:endParaRPr lang="es-EC" sz="2000" dirty="0"/>
        </a:p>
      </dgm:t>
    </dgm:pt>
    <dgm:pt modelId="{2ACD906F-8C26-46A0-9C73-5CA555AA0D59}" type="parTrans" cxnId="{F621AEE4-2C56-4AB6-849C-60FE1EB2C5F0}">
      <dgm:prSet/>
      <dgm:spPr/>
      <dgm:t>
        <a:bodyPr/>
        <a:lstStyle/>
        <a:p>
          <a:endParaRPr lang="es-ES" sz="1200"/>
        </a:p>
      </dgm:t>
    </dgm:pt>
    <dgm:pt modelId="{1340BAAF-3A3F-459D-9B72-4753F002F787}" type="sibTrans" cxnId="{F621AEE4-2C56-4AB6-849C-60FE1EB2C5F0}">
      <dgm:prSet/>
      <dgm:spPr/>
      <dgm:t>
        <a:bodyPr/>
        <a:lstStyle/>
        <a:p>
          <a:endParaRPr lang="es-ES" sz="1200"/>
        </a:p>
      </dgm:t>
    </dgm:pt>
    <dgm:pt modelId="{9852D9BC-D885-4976-A3DB-0A05BFEA4A37}">
      <dgm:prSet custT="1"/>
      <dgm:spPr/>
      <dgm:t>
        <a:bodyPr/>
        <a:lstStyle/>
        <a:p>
          <a:pPr rtl="0"/>
          <a:endParaRPr lang="es-EC" sz="2000"/>
        </a:p>
      </dgm:t>
    </dgm:pt>
    <dgm:pt modelId="{C6C69806-9E8B-4D2A-BC42-DB1E91230662}" type="parTrans" cxnId="{5B6E4444-D71B-4DE2-A736-90885A87B44C}">
      <dgm:prSet/>
      <dgm:spPr/>
      <dgm:t>
        <a:bodyPr/>
        <a:lstStyle/>
        <a:p>
          <a:endParaRPr lang="es-ES"/>
        </a:p>
      </dgm:t>
    </dgm:pt>
    <dgm:pt modelId="{733C288F-ACDF-4837-958B-61ED9CFE24FD}" type="sibTrans" cxnId="{5B6E4444-D71B-4DE2-A736-90885A87B44C}">
      <dgm:prSet/>
      <dgm:spPr/>
      <dgm:t>
        <a:bodyPr/>
        <a:lstStyle/>
        <a:p>
          <a:endParaRPr lang="es-ES"/>
        </a:p>
      </dgm:t>
    </dgm:pt>
    <dgm:pt modelId="{1F2439C0-D108-4721-B2CF-0CFD52CE9B81}">
      <dgm:prSet custT="1"/>
      <dgm:spPr/>
      <dgm:t>
        <a:bodyPr/>
        <a:lstStyle/>
        <a:p>
          <a:pPr rtl="0"/>
          <a:endParaRPr lang="es-EC" sz="2000"/>
        </a:p>
      </dgm:t>
    </dgm:pt>
    <dgm:pt modelId="{5F9DDD24-D748-44BE-B631-6408CD441E41}" type="parTrans" cxnId="{22BCCA0A-E4DE-45B0-84AE-5ECD7E2AE223}">
      <dgm:prSet/>
      <dgm:spPr/>
      <dgm:t>
        <a:bodyPr/>
        <a:lstStyle/>
        <a:p>
          <a:endParaRPr lang="es-ES"/>
        </a:p>
      </dgm:t>
    </dgm:pt>
    <dgm:pt modelId="{0CBE101F-0D5C-4027-B724-7A21F5514981}" type="sibTrans" cxnId="{22BCCA0A-E4DE-45B0-84AE-5ECD7E2AE223}">
      <dgm:prSet/>
      <dgm:spPr/>
      <dgm:t>
        <a:bodyPr/>
        <a:lstStyle/>
        <a:p>
          <a:endParaRPr lang="es-ES"/>
        </a:p>
      </dgm:t>
    </dgm:pt>
    <dgm:pt modelId="{AE7C3732-5A8A-4AF3-932E-D5F149B5819C}" type="pres">
      <dgm:prSet presAssocID="{2A02BFB5-35C8-46E3-A8DA-7DF0324513D9}" presName="linear" presStyleCnt="0">
        <dgm:presLayoutVars>
          <dgm:animLvl val="lvl"/>
          <dgm:resizeHandles val="exact"/>
        </dgm:presLayoutVars>
      </dgm:prSet>
      <dgm:spPr/>
      <dgm:t>
        <a:bodyPr/>
        <a:lstStyle/>
        <a:p>
          <a:endParaRPr lang="es-ES"/>
        </a:p>
      </dgm:t>
    </dgm:pt>
    <dgm:pt modelId="{D95B35EC-86E5-4F34-92C6-3B3445882B22}" type="pres">
      <dgm:prSet presAssocID="{496B3FAB-8A5C-48F9-BA8E-9AA0D86BB8F2}" presName="parentText" presStyleLbl="node1" presStyleIdx="0" presStyleCnt="2" custScaleY="50129">
        <dgm:presLayoutVars>
          <dgm:chMax val="0"/>
          <dgm:bulletEnabled val="1"/>
        </dgm:presLayoutVars>
      </dgm:prSet>
      <dgm:spPr/>
      <dgm:t>
        <a:bodyPr/>
        <a:lstStyle/>
        <a:p>
          <a:endParaRPr lang="es-ES"/>
        </a:p>
      </dgm:t>
    </dgm:pt>
    <dgm:pt modelId="{5602FE6F-590D-4CA9-80BA-21A8B98323C2}" type="pres">
      <dgm:prSet presAssocID="{496B3FAB-8A5C-48F9-BA8E-9AA0D86BB8F2}" presName="childText" presStyleLbl="revTx" presStyleIdx="0" presStyleCnt="2">
        <dgm:presLayoutVars>
          <dgm:bulletEnabled val="1"/>
        </dgm:presLayoutVars>
      </dgm:prSet>
      <dgm:spPr/>
      <dgm:t>
        <a:bodyPr/>
        <a:lstStyle/>
        <a:p>
          <a:endParaRPr lang="es-ES"/>
        </a:p>
      </dgm:t>
    </dgm:pt>
    <dgm:pt modelId="{CCF886F7-CB73-47C5-ADC1-E9DA89207B45}" type="pres">
      <dgm:prSet presAssocID="{6804AAE7-F01C-4A29-B93E-6B7CC1B3B91A}" presName="parentText" presStyleLbl="node1" presStyleIdx="1" presStyleCnt="2" custScaleY="46934">
        <dgm:presLayoutVars>
          <dgm:chMax val="0"/>
          <dgm:bulletEnabled val="1"/>
        </dgm:presLayoutVars>
      </dgm:prSet>
      <dgm:spPr/>
      <dgm:t>
        <a:bodyPr/>
        <a:lstStyle/>
        <a:p>
          <a:endParaRPr lang="es-ES"/>
        </a:p>
      </dgm:t>
    </dgm:pt>
    <dgm:pt modelId="{16A9FFA1-BCC5-464E-B27B-091AC997E095}" type="pres">
      <dgm:prSet presAssocID="{6804AAE7-F01C-4A29-B93E-6B7CC1B3B91A}" presName="childText" presStyleLbl="revTx" presStyleIdx="1" presStyleCnt="2">
        <dgm:presLayoutVars>
          <dgm:bulletEnabled val="1"/>
        </dgm:presLayoutVars>
      </dgm:prSet>
      <dgm:spPr/>
      <dgm:t>
        <a:bodyPr/>
        <a:lstStyle/>
        <a:p>
          <a:endParaRPr lang="es-ES"/>
        </a:p>
      </dgm:t>
    </dgm:pt>
  </dgm:ptLst>
  <dgm:cxnLst>
    <dgm:cxn modelId="{22BCCA0A-E4DE-45B0-84AE-5ECD7E2AE223}" srcId="{496B3FAB-8A5C-48F9-BA8E-9AA0D86BB8F2}" destId="{1F2439C0-D108-4721-B2CF-0CFD52CE9B81}" srcOrd="0" destOrd="0" parTransId="{5F9DDD24-D748-44BE-B631-6408CD441E41}" sibTransId="{0CBE101F-0D5C-4027-B724-7A21F5514981}"/>
    <dgm:cxn modelId="{0292A7EF-A035-44C5-83E4-B2AE2072D2A5}" type="presOf" srcId="{6804AAE7-F01C-4A29-B93E-6B7CC1B3B91A}" destId="{CCF886F7-CB73-47C5-ADC1-E9DA89207B45}" srcOrd="0" destOrd="0" presId="urn:microsoft.com/office/officeart/2005/8/layout/vList2"/>
    <dgm:cxn modelId="{FFA17B33-81E5-4226-A402-C18FA8F2B679}" type="presOf" srcId="{0B220905-F1FF-4CDC-9080-43F0D3CA03EC}" destId="{16A9FFA1-BCC5-464E-B27B-091AC997E095}" srcOrd="0" destOrd="2" presId="urn:microsoft.com/office/officeart/2005/8/layout/vList2"/>
    <dgm:cxn modelId="{EBF2EF10-C72E-4111-84F3-A120A49E832C}" type="presOf" srcId="{BA9DBF4E-D2F4-4544-A1BD-7581A0FB7F5C}" destId="{5602FE6F-590D-4CA9-80BA-21A8B98323C2}" srcOrd="0" destOrd="1" presId="urn:microsoft.com/office/officeart/2005/8/layout/vList2"/>
    <dgm:cxn modelId="{411942D4-3C64-417B-A71D-C10B14C1E345}" srcId="{6804AAE7-F01C-4A29-B93E-6B7CC1B3B91A}" destId="{7DBD0FF0-B07A-46F5-8E8E-0958ECFED822}" srcOrd="4" destOrd="0" parTransId="{15933587-9DA6-45EC-8BF8-E9F572CE85E2}" sibTransId="{78FDF2D8-C1EA-4CFD-9C49-E7FF9DA43FC7}"/>
    <dgm:cxn modelId="{11977B06-1F4A-4341-947E-E0DBD59D2CCA}" type="presOf" srcId="{9852D9BC-D885-4976-A3DB-0A05BFEA4A37}" destId="{16A9FFA1-BCC5-464E-B27B-091AC997E095}" srcOrd="0" destOrd="0" presId="urn:microsoft.com/office/officeart/2005/8/layout/vList2"/>
    <dgm:cxn modelId="{13D97300-C107-4164-AB45-DB5D6AB3B52E}" type="presOf" srcId="{F74CC761-3CD7-4420-A918-7B8C2378380D}" destId="{16A9FFA1-BCC5-464E-B27B-091AC997E095}" srcOrd="0" destOrd="3" presId="urn:microsoft.com/office/officeart/2005/8/layout/vList2"/>
    <dgm:cxn modelId="{5B704A0E-2D8A-4764-9EE9-5CD9AE8D0ABA}" type="presOf" srcId="{496B3FAB-8A5C-48F9-BA8E-9AA0D86BB8F2}" destId="{D95B35EC-86E5-4F34-92C6-3B3445882B22}" srcOrd="0" destOrd="0" presId="urn:microsoft.com/office/officeart/2005/8/layout/vList2"/>
    <dgm:cxn modelId="{C99CD83D-3CC7-4798-8A1B-6A1F0D8705B4}" type="presOf" srcId="{2A02BFB5-35C8-46E3-A8DA-7DF0324513D9}" destId="{AE7C3732-5A8A-4AF3-932E-D5F149B5819C}" srcOrd="0" destOrd="0" presId="urn:microsoft.com/office/officeart/2005/8/layout/vList2"/>
    <dgm:cxn modelId="{11911B69-0965-4319-88A2-1B8D0A6B0F6E}" type="presOf" srcId="{1F2439C0-D108-4721-B2CF-0CFD52CE9B81}" destId="{5602FE6F-590D-4CA9-80BA-21A8B98323C2}" srcOrd="0" destOrd="0" presId="urn:microsoft.com/office/officeart/2005/8/layout/vList2"/>
    <dgm:cxn modelId="{F621AEE4-2C56-4AB6-849C-60FE1EB2C5F0}" srcId="{6804AAE7-F01C-4A29-B93E-6B7CC1B3B91A}" destId="{7985B0E5-66F4-4735-8A1C-C7AC40A0B538}" srcOrd="5" destOrd="0" parTransId="{2ACD906F-8C26-46A0-9C73-5CA555AA0D59}" sibTransId="{1340BAAF-3A3F-459D-9B72-4753F002F787}"/>
    <dgm:cxn modelId="{FCE0D00B-014F-47DC-9145-3CD478605253}" srcId="{2A02BFB5-35C8-46E3-A8DA-7DF0324513D9}" destId="{496B3FAB-8A5C-48F9-BA8E-9AA0D86BB8F2}" srcOrd="0" destOrd="0" parTransId="{F2C67AA3-9CDB-4C4E-AB22-0C4D622DE2F6}" sibTransId="{DA147965-1224-4B29-8022-1857FF7DB7A8}"/>
    <dgm:cxn modelId="{4022E9DE-1A6E-4AFD-AD04-13A8B32D5A30}" srcId="{6804AAE7-F01C-4A29-B93E-6B7CC1B3B91A}" destId="{F74CC761-3CD7-4420-A918-7B8C2378380D}" srcOrd="3" destOrd="0" parTransId="{BA882026-EC42-4A7B-B30E-C19626DF35DB}" sibTransId="{1966666C-CFE6-4E8E-B3FB-04FE7B188F29}"/>
    <dgm:cxn modelId="{73D11CFE-9759-4FE5-8584-FA10D0E9E09D}" type="presOf" srcId="{7DBD0FF0-B07A-46F5-8E8E-0958ECFED822}" destId="{16A9FFA1-BCC5-464E-B27B-091AC997E095}" srcOrd="0" destOrd="4" presId="urn:microsoft.com/office/officeart/2005/8/layout/vList2"/>
    <dgm:cxn modelId="{5B6E4444-D71B-4DE2-A736-90885A87B44C}" srcId="{6804AAE7-F01C-4A29-B93E-6B7CC1B3B91A}" destId="{9852D9BC-D885-4976-A3DB-0A05BFEA4A37}" srcOrd="0" destOrd="0" parTransId="{C6C69806-9E8B-4D2A-BC42-DB1E91230662}" sibTransId="{733C288F-ACDF-4837-958B-61ED9CFE24FD}"/>
    <dgm:cxn modelId="{F3A99966-A816-49AD-A874-8DB78092BFA4}" srcId="{6804AAE7-F01C-4A29-B93E-6B7CC1B3B91A}" destId="{368E26FE-932C-46EA-B66E-66C8F04582C3}" srcOrd="1" destOrd="0" parTransId="{CD6572D0-E5F6-4878-9A39-BAD4511D0435}" sibTransId="{83622647-ABCD-4635-8F53-35C949C49EC3}"/>
    <dgm:cxn modelId="{AA653516-FE12-4B25-B549-FEA00EFBB029}" type="presOf" srcId="{7985B0E5-66F4-4735-8A1C-C7AC40A0B538}" destId="{16A9FFA1-BCC5-464E-B27B-091AC997E095}" srcOrd="0" destOrd="5" presId="urn:microsoft.com/office/officeart/2005/8/layout/vList2"/>
    <dgm:cxn modelId="{63F4A02A-6CD0-44E5-901D-80D24904B675}" type="presOf" srcId="{368E26FE-932C-46EA-B66E-66C8F04582C3}" destId="{16A9FFA1-BCC5-464E-B27B-091AC997E095}" srcOrd="0" destOrd="1" presId="urn:microsoft.com/office/officeart/2005/8/layout/vList2"/>
    <dgm:cxn modelId="{9A3129A4-CCF8-4BA4-922A-7A20630BAF01}" srcId="{6804AAE7-F01C-4A29-B93E-6B7CC1B3B91A}" destId="{0B220905-F1FF-4CDC-9080-43F0D3CA03EC}" srcOrd="2" destOrd="0" parTransId="{CCE42876-9977-4685-A358-A7CC93E7652B}" sibTransId="{E8C09F30-8E69-4330-836B-4F6ED28EB3F0}"/>
    <dgm:cxn modelId="{51531969-D05B-457F-96A3-123C41DC047C}" srcId="{2A02BFB5-35C8-46E3-A8DA-7DF0324513D9}" destId="{6804AAE7-F01C-4A29-B93E-6B7CC1B3B91A}" srcOrd="1" destOrd="0" parTransId="{5CEDDBD9-6003-40B0-8F78-32298E30CDAB}" sibTransId="{45435CD4-DBE5-487B-A489-E04A7ECD1AB4}"/>
    <dgm:cxn modelId="{A74D7D72-0253-4551-9F50-397EBE687885}" srcId="{496B3FAB-8A5C-48F9-BA8E-9AA0D86BB8F2}" destId="{BA9DBF4E-D2F4-4544-A1BD-7581A0FB7F5C}" srcOrd="1" destOrd="0" parTransId="{EE4F959B-7232-48BB-8B33-679E88DE9D8F}" sibTransId="{83C9B10F-D849-4EF3-82E1-1A29296699BE}"/>
    <dgm:cxn modelId="{0DC867BC-C29B-4726-964C-E8CF8574CAB9}" type="presParOf" srcId="{AE7C3732-5A8A-4AF3-932E-D5F149B5819C}" destId="{D95B35EC-86E5-4F34-92C6-3B3445882B22}" srcOrd="0" destOrd="0" presId="urn:microsoft.com/office/officeart/2005/8/layout/vList2"/>
    <dgm:cxn modelId="{0B5F5473-AF6E-4AB5-A8EC-4942AE96B8D2}" type="presParOf" srcId="{AE7C3732-5A8A-4AF3-932E-D5F149B5819C}" destId="{5602FE6F-590D-4CA9-80BA-21A8B98323C2}" srcOrd="1" destOrd="0" presId="urn:microsoft.com/office/officeart/2005/8/layout/vList2"/>
    <dgm:cxn modelId="{6D39ACD0-494E-4E2C-9FB3-B68C467A2A92}" type="presParOf" srcId="{AE7C3732-5A8A-4AF3-932E-D5F149B5819C}" destId="{CCF886F7-CB73-47C5-ADC1-E9DA89207B45}" srcOrd="2" destOrd="0" presId="urn:microsoft.com/office/officeart/2005/8/layout/vList2"/>
    <dgm:cxn modelId="{68393426-59B4-40F4-AE75-DFCB59D16457}" type="presParOf" srcId="{AE7C3732-5A8A-4AF3-932E-D5F149B5819C}" destId="{16A9FFA1-BCC5-464E-B27B-091AC997E09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CFA90B-9F07-4442-B124-3F2D56B992D3}" type="doc">
      <dgm:prSet loTypeId="urn:microsoft.com/office/officeart/2005/8/layout/vList3" loCatId="list" qsTypeId="urn:microsoft.com/office/officeart/2005/8/quickstyle/simple5" qsCatId="simple" csTypeId="urn:microsoft.com/office/officeart/2005/8/colors/accent0_3" csCatId="mainScheme" phldr="1"/>
      <dgm:spPr/>
      <dgm:t>
        <a:bodyPr/>
        <a:lstStyle/>
        <a:p>
          <a:endParaRPr lang="es-ES"/>
        </a:p>
      </dgm:t>
    </dgm:pt>
    <dgm:pt modelId="{6CE4C904-0ED1-42A3-8E3B-FAD2B69C8F16}">
      <dgm:prSet custT="1"/>
      <dgm:spPr/>
      <dgm:t>
        <a:bodyPr/>
        <a:lstStyle/>
        <a:p>
          <a:pPr algn="l" rtl="0"/>
          <a:r>
            <a:rPr lang="es-EC" sz="1600" dirty="0" smtClean="0"/>
            <a:t>Recolección, transporte, tratamiento y disposición de Residuos Sanitarios - </a:t>
          </a:r>
          <a:r>
            <a:rPr lang="es-EC" sz="1600" b="1" dirty="0" err="1" smtClean="0"/>
            <a:t>Anátomo</a:t>
          </a:r>
          <a:r>
            <a:rPr lang="es-EC" sz="1600" b="1" dirty="0" smtClean="0"/>
            <a:t>-Patológicos provenientes de unidades médicas</a:t>
          </a:r>
          <a:endParaRPr lang="es-EC" sz="1600" dirty="0"/>
        </a:p>
      </dgm:t>
    </dgm:pt>
    <dgm:pt modelId="{D3C33FEF-346C-452B-B319-14E6AD8B9DBF}" type="parTrans" cxnId="{993178B3-B61B-486B-A804-EFEC561BF812}">
      <dgm:prSet/>
      <dgm:spPr/>
      <dgm:t>
        <a:bodyPr/>
        <a:lstStyle/>
        <a:p>
          <a:pPr algn="l"/>
          <a:endParaRPr lang="es-ES" sz="2400"/>
        </a:p>
      </dgm:t>
    </dgm:pt>
    <dgm:pt modelId="{1505C0BE-F807-46FA-A6AE-5289B42F208B}" type="sibTrans" cxnId="{993178B3-B61B-486B-A804-EFEC561BF812}">
      <dgm:prSet/>
      <dgm:spPr/>
      <dgm:t>
        <a:bodyPr/>
        <a:lstStyle/>
        <a:p>
          <a:pPr algn="l"/>
          <a:endParaRPr lang="es-ES" sz="2400"/>
        </a:p>
      </dgm:t>
    </dgm:pt>
    <dgm:pt modelId="{00D47CFC-D373-4636-87CA-B85845E3C9B2}">
      <dgm:prSet custT="1"/>
      <dgm:spPr/>
      <dgm:t>
        <a:bodyPr/>
        <a:lstStyle/>
        <a:p>
          <a:pPr algn="l" rtl="0"/>
          <a:r>
            <a:rPr lang="es-EC" sz="1600" smtClean="0"/>
            <a:t>Recolección, transporte, tratamiento y disposición de Fauna Urbana muerta (</a:t>
          </a:r>
          <a:r>
            <a:rPr lang="es-EC" sz="1600" b="1" smtClean="0"/>
            <a:t>cadaveres de animales provenientes de veterinarias, granjas</a:t>
          </a:r>
          <a:r>
            <a:rPr lang="es-EC" sz="1600" smtClean="0"/>
            <a:t>, etc)</a:t>
          </a:r>
          <a:endParaRPr lang="es-EC" sz="1600"/>
        </a:p>
      </dgm:t>
    </dgm:pt>
    <dgm:pt modelId="{EB1F24A7-3782-4EE8-B68A-34EC98D2A99F}" type="parTrans" cxnId="{E1CB7439-834A-4043-A80B-EF10B2DE5545}">
      <dgm:prSet/>
      <dgm:spPr/>
      <dgm:t>
        <a:bodyPr/>
        <a:lstStyle/>
        <a:p>
          <a:pPr algn="l"/>
          <a:endParaRPr lang="es-ES" sz="2400"/>
        </a:p>
      </dgm:t>
    </dgm:pt>
    <dgm:pt modelId="{3736D8BC-9817-4362-A0E8-B7A8C6F32753}" type="sibTrans" cxnId="{E1CB7439-834A-4043-A80B-EF10B2DE5545}">
      <dgm:prSet/>
      <dgm:spPr/>
      <dgm:t>
        <a:bodyPr/>
        <a:lstStyle/>
        <a:p>
          <a:pPr algn="l"/>
          <a:endParaRPr lang="es-ES" sz="2400"/>
        </a:p>
      </dgm:t>
    </dgm:pt>
    <dgm:pt modelId="{4239B499-71F8-4B79-B31B-C171ECDFBC5C}">
      <dgm:prSet custT="1"/>
      <dgm:spPr/>
      <dgm:t>
        <a:bodyPr/>
        <a:lstStyle/>
        <a:p>
          <a:pPr algn="l" rtl="0"/>
          <a:r>
            <a:rPr lang="es-EC" sz="1600" dirty="0" smtClean="0"/>
            <a:t>Recolección, transporte, tratamiento y disposición final de partes </a:t>
          </a:r>
          <a:r>
            <a:rPr lang="es-EC" sz="1600" b="1" dirty="0" smtClean="0"/>
            <a:t>anatómicas provenientes de procesos de </a:t>
          </a:r>
          <a:r>
            <a:rPr lang="es-EC" sz="1600" b="1" dirty="0" err="1" smtClean="0"/>
            <a:t>faenamiento</a:t>
          </a:r>
          <a:r>
            <a:rPr lang="es-EC" sz="1600" b="1" dirty="0" smtClean="0"/>
            <a:t> de bovinos, porcinos, ovinos y pollos</a:t>
          </a:r>
          <a:endParaRPr lang="es-EC" sz="1600" dirty="0"/>
        </a:p>
      </dgm:t>
    </dgm:pt>
    <dgm:pt modelId="{C378E709-259C-42CA-AEC5-766B34810F1F}" type="parTrans" cxnId="{FF29B5E9-6B61-4635-89D2-FC16D8FD5FD8}">
      <dgm:prSet/>
      <dgm:spPr/>
      <dgm:t>
        <a:bodyPr/>
        <a:lstStyle/>
        <a:p>
          <a:pPr algn="l"/>
          <a:endParaRPr lang="es-ES" sz="2400"/>
        </a:p>
      </dgm:t>
    </dgm:pt>
    <dgm:pt modelId="{A140B641-1308-40B8-8668-49F7DD6BE1C3}" type="sibTrans" cxnId="{FF29B5E9-6B61-4635-89D2-FC16D8FD5FD8}">
      <dgm:prSet/>
      <dgm:spPr/>
      <dgm:t>
        <a:bodyPr/>
        <a:lstStyle/>
        <a:p>
          <a:pPr algn="l"/>
          <a:endParaRPr lang="es-ES" sz="2400"/>
        </a:p>
      </dgm:t>
    </dgm:pt>
    <dgm:pt modelId="{0B2478E5-B971-4C41-99E7-91717F28C276}">
      <dgm:prSet custT="1"/>
      <dgm:spPr/>
      <dgm:t>
        <a:bodyPr/>
        <a:lstStyle/>
        <a:p>
          <a:pPr algn="l" rtl="0"/>
          <a:r>
            <a:rPr lang="es-EC" sz="1600" smtClean="0"/>
            <a:t>Recolección, transporte, tratamiento o recuperación y disposición final de </a:t>
          </a:r>
          <a:r>
            <a:rPr lang="es-EC" sz="1600" b="1" smtClean="0"/>
            <a:t>neumáticos</a:t>
          </a:r>
          <a:r>
            <a:rPr lang="es-EC" sz="1600" smtClean="0"/>
            <a:t> fuera de uso hasta RIN 24.5 de origen industrial</a:t>
          </a:r>
          <a:endParaRPr lang="es-EC" sz="1600"/>
        </a:p>
      </dgm:t>
    </dgm:pt>
    <dgm:pt modelId="{537ED459-4F03-42A3-95E7-9656C24F38FF}" type="parTrans" cxnId="{0ADE5819-0CE7-4913-B23F-6056639BDBE3}">
      <dgm:prSet/>
      <dgm:spPr/>
      <dgm:t>
        <a:bodyPr/>
        <a:lstStyle/>
        <a:p>
          <a:pPr algn="l"/>
          <a:endParaRPr lang="es-ES" sz="2400"/>
        </a:p>
      </dgm:t>
    </dgm:pt>
    <dgm:pt modelId="{88A631EE-0665-4336-9E15-61C79AA42079}" type="sibTrans" cxnId="{0ADE5819-0CE7-4913-B23F-6056639BDBE3}">
      <dgm:prSet/>
      <dgm:spPr/>
      <dgm:t>
        <a:bodyPr/>
        <a:lstStyle/>
        <a:p>
          <a:pPr algn="l"/>
          <a:endParaRPr lang="es-ES" sz="2400"/>
        </a:p>
      </dgm:t>
    </dgm:pt>
    <dgm:pt modelId="{C8991549-9924-4A50-B282-71E52810B5E7}">
      <dgm:prSet custT="1"/>
      <dgm:spPr/>
      <dgm:t>
        <a:bodyPr/>
        <a:lstStyle/>
        <a:p>
          <a:pPr algn="l" rtl="0"/>
          <a:r>
            <a:rPr lang="es-EC" sz="1600" smtClean="0"/>
            <a:t>Recolección, transporte, clasificación, tratamiento (reciclaje) y disposición final de </a:t>
          </a:r>
          <a:r>
            <a:rPr lang="es-EC" sz="1600" b="1" smtClean="0"/>
            <a:t>equipos eléctricos y electrónicos </a:t>
          </a:r>
          <a:r>
            <a:rPr lang="es-EC" sz="1600" smtClean="0"/>
            <a:t>que no han sido separados sus componentes o elementos constitutivos</a:t>
          </a:r>
          <a:endParaRPr lang="es-EC" sz="1600"/>
        </a:p>
      </dgm:t>
    </dgm:pt>
    <dgm:pt modelId="{D0A2EBCC-9DB6-4C57-AEDC-4D393C0991E6}" type="parTrans" cxnId="{E0ACE265-4BF6-4DAD-807E-55059CF77A7A}">
      <dgm:prSet/>
      <dgm:spPr/>
      <dgm:t>
        <a:bodyPr/>
        <a:lstStyle/>
        <a:p>
          <a:pPr algn="l"/>
          <a:endParaRPr lang="es-ES" sz="2400"/>
        </a:p>
      </dgm:t>
    </dgm:pt>
    <dgm:pt modelId="{B9F8BFAD-F0F7-41AB-A2B9-873A89AD8F26}" type="sibTrans" cxnId="{E0ACE265-4BF6-4DAD-807E-55059CF77A7A}">
      <dgm:prSet/>
      <dgm:spPr/>
      <dgm:t>
        <a:bodyPr/>
        <a:lstStyle/>
        <a:p>
          <a:pPr algn="l"/>
          <a:endParaRPr lang="es-ES" sz="2400"/>
        </a:p>
      </dgm:t>
    </dgm:pt>
    <dgm:pt modelId="{76901483-0D88-474A-B25A-B9849A4B670F}">
      <dgm:prSet custT="1"/>
      <dgm:spPr/>
      <dgm:t>
        <a:bodyPr/>
        <a:lstStyle/>
        <a:p>
          <a:pPr algn="l" rtl="0"/>
          <a:r>
            <a:rPr lang="es-EC" sz="1600" dirty="0" smtClean="0"/>
            <a:t>Recolección, transporte y disposición final de</a:t>
          </a:r>
          <a:r>
            <a:rPr lang="es-EC" sz="1600" b="1" dirty="0" smtClean="0"/>
            <a:t> Pilas y baterías </a:t>
          </a:r>
          <a:r>
            <a:rPr lang="es-EC" sz="1600" dirty="0" smtClean="0"/>
            <a:t>en desuso que contienen metales pesados</a:t>
          </a:r>
          <a:endParaRPr lang="es-EC" sz="1600" dirty="0"/>
        </a:p>
      </dgm:t>
    </dgm:pt>
    <dgm:pt modelId="{8D86E387-C5C3-434B-9DC0-D5F6ABC2A33C}" type="parTrans" cxnId="{1C1A5276-CEAF-4694-9A27-F37DB2706D8F}">
      <dgm:prSet/>
      <dgm:spPr/>
      <dgm:t>
        <a:bodyPr/>
        <a:lstStyle/>
        <a:p>
          <a:pPr algn="l"/>
          <a:endParaRPr lang="es-ES" sz="2400"/>
        </a:p>
      </dgm:t>
    </dgm:pt>
    <dgm:pt modelId="{0722A15B-DC07-4A0F-B27D-68A737D4009B}" type="sibTrans" cxnId="{1C1A5276-CEAF-4694-9A27-F37DB2706D8F}">
      <dgm:prSet/>
      <dgm:spPr/>
      <dgm:t>
        <a:bodyPr/>
        <a:lstStyle/>
        <a:p>
          <a:pPr algn="l"/>
          <a:endParaRPr lang="es-ES" sz="2400"/>
        </a:p>
      </dgm:t>
    </dgm:pt>
    <dgm:pt modelId="{D2B0BDD1-084B-4C5E-9685-BD1C9219BB5E}">
      <dgm:prSet custT="1"/>
      <dgm:spPr/>
      <dgm:t>
        <a:bodyPr/>
        <a:lstStyle/>
        <a:p>
          <a:pPr algn="l"/>
          <a:r>
            <a:rPr lang="es-EC" sz="1600" dirty="0" smtClean="0"/>
            <a:t>Recolección, transporte, tratamiento y disposición de Medicina Caducada y Equipo de Protección Personal</a:t>
          </a:r>
          <a:endParaRPr lang="es-EC" sz="1600" dirty="0"/>
        </a:p>
      </dgm:t>
    </dgm:pt>
    <dgm:pt modelId="{1B20AE66-E9CB-4570-B6B7-50B5F5AAD26F}" type="parTrans" cxnId="{4929B7BE-42E0-4ADB-BEE9-93B548D14117}">
      <dgm:prSet/>
      <dgm:spPr/>
      <dgm:t>
        <a:bodyPr/>
        <a:lstStyle/>
        <a:p>
          <a:pPr algn="l"/>
          <a:endParaRPr lang="es-ES" sz="2400"/>
        </a:p>
      </dgm:t>
    </dgm:pt>
    <dgm:pt modelId="{1DB71B72-DBEE-4C6B-9DEB-52E0F81BBD52}" type="sibTrans" cxnId="{4929B7BE-42E0-4ADB-BEE9-93B548D14117}">
      <dgm:prSet/>
      <dgm:spPr/>
      <dgm:t>
        <a:bodyPr/>
        <a:lstStyle/>
        <a:p>
          <a:pPr algn="l"/>
          <a:endParaRPr lang="es-ES" sz="2400"/>
        </a:p>
      </dgm:t>
    </dgm:pt>
    <dgm:pt modelId="{571050D7-F165-4CBA-8D7F-597D568BBAC2}">
      <dgm:prSet custT="1"/>
      <dgm:spPr/>
      <dgm:t>
        <a:bodyPr/>
        <a:lstStyle/>
        <a:p>
          <a:pPr algn="l" rtl="0"/>
          <a:r>
            <a:rPr lang="es-EC" sz="1600" dirty="0" smtClean="0"/>
            <a:t>Disposición final de lodos no contaminados</a:t>
          </a:r>
          <a:endParaRPr lang="es-EC" sz="1600" dirty="0"/>
        </a:p>
      </dgm:t>
    </dgm:pt>
    <dgm:pt modelId="{C9019D08-8542-4072-85D8-5E9DB206E11A}" type="parTrans" cxnId="{4A10C2F7-F624-4846-BBBE-EFA9A88CF4E2}">
      <dgm:prSet/>
      <dgm:spPr/>
      <dgm:t>
        <a:bodyPr/>
        <a:lstStyle/>
        <a:p>
          <a:pPr algn="l"/>
          <a:endParaRPr lang="es-ES" sz="2400"/>
        </a:p>
      </dgm:t>
    </dgm:pt>
    <dgm:pt modelId="{81046BDB-0CE1-44D6-9D4D-51549B6EDE2E}" type="sibTrans" cxnId="{4A10C2F7-F624-4846-BBBE-EFA9A88CF4E2}">
      <dgm:prSet/>
      <dgm:spPr/>
      <dgm:t>
        <a:bodyPr/>
        <a:lstStyle/>
        <a:p>
          <a:pPr algn="l"/>
          <a:endParaRPr lang="es-ES" sz="2400"/>
        </a:p>
      </dgm:t>
    </dgm:pt>
    <dgm:pt modelId="{0EBDF29A-396A-4831-B757-3CAB1760E5F8}" type="pres">
      <dgm:prSet presAssocID="{C5CFA90B-9F07-4442-B124-3F2D56B992D3}" presName="linearFlow" presStyleCnt="0">
        <dgm:presLayoutVars>
          <dgm:dir/>
          <dgm:resizeHandles val="exact"/>
        </dgm:presLayoutVars>
      </dgm:prSet>
      <dgm:spPr/>
      <dgm:t>
        <a:bodyPr/>
        <a:lstStyle/>
        <a:p>
          <a:endParaRPr lang="es-ES"/>
        </a:p>
      </dgm:t>
    </dgm:pt>
    <dgm:pt modelId="{14561227-6466-456C-8B51-D25FD3D6C49B}" type="pres">
      <dgm:prSet presAssocID="{6CE4C904-0ED1-42A3-8E3B-FAD2B69C8F16}" presName="composite" presStyleCnt="0"/>
      <dgm:spPr/>
      <dgm:t>
        <a:bodyPr/>
        <a:lstStyle/>
        <a:p>
          <a:endParaRPr lang="es-ES"/>
        </a:p>
      </dgm:t>
    </dgm:pt>
    <dgm:pt modelId="{DBEC48CA-E6BA-4B00-87A5-04CDC57F43F6}" type="pres">
      <dgm:prSet presAssocID="{6CE4C904-0ED1-42A3-8E3B-FAD2B69C8F16}" presName="imgShp" presStyleLbl="fgImgPlace1" presStyleIdx="0" presStyleCnt="8" custLinFactNeighborX="-49007" custLinFactNeighborY="1614"/>
      <dgm:spPr>
        <a:blipFill rotWithShape="1">
          <a:blip xmlns:r="http://schemas.openxmlformats.org/officeDocument/2006/relationships" r:embed="rId1">
            <a:duotone>
              <a:schemeClr val="accent6">
                <a:shade val="45000"/>
                <a:satMod val="135000"/>
              </a:schemeClr>
              <a:prstClr val="white"/>
            </a:duotone>
          </a:blip>
          <a:stretch>
            <a:fillRect/>
          </a:stretch>
        </a:blipFill>
      </dgm:spPr>
      <dgm:t>
        <a:bodyPr/>
        <a:lstStyle/>
        <a:p>
          <a:endParaRPr lang="es-ES"/>
        </a:p>
      </dgm:t>
    </dgm:pt>
    <dgm:pt modelId="{C4511229-B1EE-41A4-8848-27E9345D7443}" type="pres">
      <dgm:prSet presAssocID="{6CE4C904-0ED1-42A3-8E3B-FAD2B69C8F16}" presName="txShp" presStyleLbl="node1" presStyleIdx="0" presStyleCnt="8">
        <dgm:presLayoutVars>
          <dgm:bulletEnabled val="1"/>
        </dgm:presLayoutVars>
      </dgm:prSet>
      <dgm:spPr/>
      <dgm:t>
        <a:bodyPr/>
        <a:lstStyle/>
        <a:p>
          <a:endParaRPr lang="es-ES"/>
        </a:p>
      </dgm:t>
    </dgm:pt>
    <dgm:pt modelId="{7DB3F374-7BC7-4950-A6D3-01C35E08524E}" type="pres">
      <dgm:prSet presAssocID="{1505C0BE-F807-46FA-A6AE-5289B42F208B}" presName="spacing" presStyleCnt="0"/>
      <dgm:spPr/>
      <dgm:t>
        <a:bodyPr/>
        <a:lstStyle/>
        <a:p>
          <a:endParaRPr lang="es-ES"/>
        </a:p>
      </dgm:t>
    </dgm:pt>
    <dgm:pt modelId="{578014A4-1BEC-4AC3-A297-AD03393982D1}" type="pres">
      <dgm:prSet presAssocID="{D2B0BDD1-084B-4C5E-9685-BD1C9219BB5E}" presName="composite" presStyleCnt="0"/>
      <dgm:spPr/>
      <dgm:t>
        <a:bodyPr/>
        <a:lstStyle/>
        <a:p>
          <a:endParaRPr lang="es-ES"/>
        </a:p>
      </dgm:t>
    </dgm:pt>
    <dgm:pt modelId="{A263B30B-4C61-4E78-B6A9-489280E9FFD5}" type="pres">
      <dgm:prSet presAssocID="{D2B0BDD1-084B-4C5E-9685-BD1C9219BB5E}" presName="imgShp" presStyleLbl="fgImgPlace1" presStyleIdx="1" presStyleCnt="8" custLinFactNeighborX="-50372" custLinFactNeighborY="22"/>
      <dgm:spPr>
        <a:blipFill rotWithShape="1">
          <a:blip xmlns:r="http://schemas.openxmlformats.org/officeDocument/2006/relationships" r:embed="rId2">
            <a:duotone>
              <a:schemeClr val="accent6">
                <a:shade val="45000"/>
                <a:satMod val="135000"/>
              </a:schemeClr>
              <a:prstClr val="white"/>
            </a:duotone>
          </a:blip>
          <a:stretch>
            <a:fillRect/>
          </a:stretch>
        </a:blipFill>
      </dgm:spPr>
      <dgm:t>
        <a:bodyPr/>
        <a:lstStyle/>
        <a:p>
          <a:endParaRPr lang="es-ES"/>
        </a:p>
      </dgm:t>
    </dgm:pt>
    <dgm:pt modelId="{4B4B66BB-D9C9-4E15-8DFE-D2E5C1D0F08B}" type="pres">
      <dgm:prSet presAssocID="{D2B0BDD1-084B-4C5E-9685-BD1C9219BB5E}" presName="txShp" presStyleLbl="node1" presStyleIdx="1" presStyleCnt="8">
        <dgm:presLayoutVars>
          <dgm:bulletEnabled val="1"/>
        </dgm:presLayoutVars>
      </dgm:prSet>
      <dgm:spPr/>
      <dgm:t>
        <a:bodyPr/>
        <a:lstStyle/>
        <a:p>
          <a:endParaRPr lang="es-ES"/>
        </a:p>
      </dgm:t>
    </dgm:pt>
    <dgm:pt modelId="{7EBFE42C-B059-4A41-8C21-C2038EF527C2}" type="pres">
      <dgm:prSet presAssocID="{1DB71B72-DBEE-4C6B-9DEB-52E0F81BBD52}" presName="spacing" presStyleCnt="0"/>
      <dgm:spPr/>
      <dgm:t>
        <a:bodyPr/>
        <a:lstStyle/>
        <a:p>
          <a:endParaRPr lang="es-ES"/>
        </a:p>
      </dgm:t>
    </dgm:pt>
    <dgm:pt modelId="{65734431-BF54-4D23-8C71-23816D81B6E1}" type="pres">
      <dgm:prSet presAssocID="{00D47CFC-D373-4636-87CA-B85845E3C9B2}" presName="composite" presStyleCnt="0"/>
      <dgm:spPr/>
      <dgm:t>
        <a:bodyPr/>
        <a:lstStyle/>
        <a:p>
          <a:endParaRPr lang="es-ES"/>
        </a:p>
      </dgm:t>
    </dgm:pt>
    <dgm:pt modelId="{4CC23723-6222-4E2D-84C7-AAE75A4FD089}" type="pres">
      <dgm:prSet presAssocID="{00D47CFC-D373-4636-87CA-B85845E3C9B2}" presName="imgShp" presStyleLbl="fgImgPlace1" presStyleIdx="2" presStyleCnt="8" custLinFactNeighborX="-49007" custLinFactNeighborY="-1600"/>
      <dgm:spPr>
        <a:blipFill rotWithShape="1">
          <a:blip xmlns:r="http://schemas.openxmlformats.org/officeDocument/2006/relationships" r:embed="rId3">
            <a:duotone>
              <a:schemeClr val="accent6">
                <a:shade val="45000"/>
                <a:satMod val="135000"/>
              </a:schemeClr>
              <a:prstClr val="white"/>
            </a:duotone>
          </a:blip>
          <a:stretch>
            <a:fillRect/>
          </a:stretch>
        </a:blipFill>
      </dgm:spPr>
      <dgm:t>
        <a:bodyPr/>
        <a:lstStyle/>
        <a:p>
          <a:endParaRPr lang="es-ES"/>
        </a:p>
      </dgm:t>
    </dgm:pt>
    <dgm:pt modelId="{1D284784-23B0-4DED-81F9-898A7E4FD6CA}" type="pres">
      <dgm:prSet presAssocID="{00D47CFC-D373-4636-87CA-B85845E3C9B2}" presName="txShp" presStyleLbl="node1" presStyleIdx="2" presStyleCnt="8">
        <dgm:presLayoutVars>
          <dgm:bulletEnabled val="1"/>
        </dgm:presLayoutVars>
      </dgm:prSet>
      <dgm:spPr/>
      <dgm:t>
        <a:bodyPr/>
        <a:lstStyle/>
        <a:p>
          <a:endParaRPr lang="es-ES"/>
        </a:p>
      </dgm:t>
    </dgm:pt>
    <dgm:pt modelId="{99E83074-0E3D-449F-BEDB-CCD790628A14}" type="pres">
      <dgm:prSet presAssocID="{3736D8BC-9817-4362-A0E8-B7A8C6F32753}" presName="spacing" presStyleCnt="0"/>
      <dgm:spPr/>
      <dgm:t>
        <a:bodyPr/>
        <a:lstStyle/>
        <a:p>
          <a:endParaRPr lang="es-ES"/>
        </a:p>
      </dgm:t>
    </dgm:pt>
    <dgm:pt modelId="{7816516E-FA3D-4AF0-B6E5-9698A55C269F}" type="pres">
      <dgm:prSet presAssocID="{4239B499-71F8-4B79-B31B-C171ECDFBC5C}" presName="composite" presStyleCnt="0"/>
      <dgm:spPr/>
      <dgm:t>
        <a:bodyPr/>
        <a:lstStyle/>
        <a:p>
          <a:endParaRPr lang="es-ES"/>
        </a:p>
      </dgm:t>
    </dgm:pt>
    <dgm:pt modelId="{CD7BB2C8-965D-495D-9B5A-A1AB9F0FA87B}" type="pres">
      <dgm:prSet presAssocID="{4239B499-71F8-4B79-B31B-C171ECDFBC5C}" presName="imgShp" presStyleLbl="fgImgPlace1" presStyleIdx="3" presStyleCnt="8" custLinFactNeighborX="-49007" custLinFactNeighborY="-3028"/>
      <dgm:spPr>
        <a:blipFill rotWithShape="1">
          <a:blip xmlns:r="http://schemas.openxmlformats.org/officeDocument/2006/relationships" r:embed="rId4">
            <a:duotone>
              <a:schemeClr val="accent6">
                <a:shade val="45000"/>
                <a:satMod val="135000"/>
              </a:schemeClr>
              <a:prstClr val="white"/>
            </a:duotone>
          </a:blip>
          <a:stretch>
            <a:fillRect/>
          </a:stretch>
        </a:blipFill>
      </dgm:spPr>
      <dgm:t>
        <a:bodyPr/>
        <a:lstStyle/>
        <a:p>
          <a:endParaRPr lang="es-ES"/>
        </a:p>
      </dgm:t>
    </dgm:pt>
    <dgm:pt modelId="{D58F74B3-AF2B-445F-B371-53C98624EF5A}" type="pres">
      <dgm:prSet presAssocID="{4239B499-71F8-4B79-B31B-C171ECDFBC5C}" presName="txShp" presStyleLbl="node1" presStyleIdx="3" presStyleCnt="8">
        <dgm:presLayoutVars>
          <dgm:bulletEnabled val="1"/>
        </dgm:presLayoutVars>
      </dgm:prSet>
      <dgm:spPr/>
      <dgm:t>
        <a:bodyPr/>
        <a:lstStyle/>
        <a:p>
          <a:endParaRPr lang="es-ES"/>
        </a:p>
      </dgm:t>
    </dgm:pt>
    <dgm:pt modelId="{24393009-222B-4BD0-9EC5-B8F402360CE5}" type="pres">
      <dgm:prSet presAssocID="{A140B641-1308-40B8-8668-49F7DD6BE1C3}" presName="spacing" presStyleCnt="0"/>
      <dgm:spPr/>
      <dgm:t>
        <a:bodyPr/>
        <a:lstStyle/>
        <a:p>
          <a:endParaRPr lang="es-ES"/>
        </a:p>
      </dgm:t>
    </dgm:pt>
    <dgm:pt modelId="{095936A1-F063-4F23-B50B-1FB5C83A98A2}" type="pres">
      <dgm:prSet presAssocID="{0B2478E5-B971-4C41-99E7-91717F28C276}" presName="composite" presStyleCnt="0"/>
      <dgm:spPr/>
      <dgm:t>
        <a:bodyPr/>
        <a:lstStyle/>
        <a:p>
          <a:endParaRPr lang="es-ES"/>
        </a:p>
      </dgm:t>
    </dgm:pt>
    <dgm:pt modelId="{29C3890E-B733-435F-ACBC-64462C6C177B}" type="pres">
      <dgm:prSet presAssocID="{0B2478E5-B971-4C41-99E7-91717F28C276}" presName="imgShp" presStyleLbl="fgImgPlace1" presStyleIdx="4" presStyleCnt="8" custLinFactNeighborX="-49007" custLinFactNeighborY="-4672"/>
      <dgm:spPr>
        <a:blipFill rotWithShape="1">
          <a:blip xmlns:r="http://schemas.openxmlformats.org/officeDocument/2006/relationships" r:embed="rId5">
            <a:duotone>
              <a:schemeClr val="accent6">
                <a:shade val="45000"/>
                <a:satMod val="135000"/>
              </a:schemeClr>
              <a:prstClr val="white"/>
            </a:duotone>
          </a:blip>
          <a:stretch>
            <a:fillRect/>
          </a:stretch>
        </a:blipFill>
      </dgm:spPr>
      <dgm:t>
        <a:bodyPr/>
        <a:lstStyle/>
        <a:p>
          <a:endParaRPr lang="es-ES"/>
        </a:p>
      </dgm:t>
    </dgm:pt>
    <dgm:pt modelId="{4CBD85E1-45E8-42D1-A44C-7364049C3327}" type="pres">
      <dgm:prSet presAssocID="{0B2478E5-B971-4C41-99E7-91717F28C276}" presName="txShp" presStyleLbl="node1" presStyleIdx="4" presStyleCnt="8">
        <dgm:presLayoutVars>
          <dgm:bulletEnabled val="1"/>
        </dgm:presLayoutVars>
      </dgm:prSet>
      <dgm:spPr/>
      <dgm:t>
        <a:bodyPr/>
        <a:lstStyle/>
        <a:p>
          <a:endParaRPr lang="es-ES"/>
        </a:p>
      </dgm:t>
    </dgm:pt>
    <dgm:pt modelId="{45D43E4A-B21F-4264-9AE1-E11100B7EEA8}" type="pres">
      <dgm:prSet presAssocID="{88A631EE-0665-4336-9E15-61C79AA42079}" presName="spacing" presStyleCnt="0"/>
      <dgm:spPr/>
      <dgm:t>
        <a:bodyPr/>
        <a:lstStyle/>
        <a:p>
          <a:endParaRPr lang="es-ES"/>
        </a:p>
      </dgm:t>
    </dgm:pt>
    <dgm:pt modelId="{DC35F9C5-D165-4170-AE9F-85F1782E185E}" type="pres">
      <dgm:prSet presAssocID="{C8991549-9924-4A50-B282-71E52810B5E7}" presName="composite" presStyleCnt="0"/>
      <dgm:spPr/>
      <dgm:t>
        <a:bodyPr/>
        <a:lstStyle/>
        <a:p>
          <a:endParaRPr lang="es-ES"/>
        </a:p>
      </dgm:t>
    </dgm:pt>
    <dgm:pt modelId="{9FBE5800-1EB1-4338-BBE9-A325B472B8FE}" type="pres">
      <dgm:prSet presAssocID="{C8991549-9924-4A50-B282-71E52810B5E7}" presName="imgShp" presStyleLbl="fgImgPlace1" presStyleIdx="5" presStyleCnt="8" custLinFactNeighborX="-49007" custLinFactNeighborY="2528"/>
      <dgm:spPr>
        <a:blipFill rotWithShape="1">
          <a:blip xmlns:r="http://schemas.openxmlformats.org/officeDocument/2006/relationships" r:embed="rId6">
            <a:duotone>
              <a:schemeClr val="accent6">
                <a:shade val="45000"/>
                <a:satMod val="135000"/>
              </a:schemeClr>
              <a:prstClr val="white"/>
            </a:duotone>
          </a:blip>
          <a:stretch>
            <a:fillRect/>
          </a:stretch>
        </a:blipFill>
      </dgm:spPr>
      <dgm:t>
        <a:bodyPr/>
        <a:lstStyle/>
        <a:p>
          <a:endParaRPr lang="es-ES"/>
        </a:p>
      </dgm:t>
    </dgm:pt>
    <dgm:pt modelId="{C2C975B3-ECF3-4EBF-9EBE-C611C552BF0D}" type="pres">
      <dgm:prSet presAssocID="{C8991549-9924-4A50-B282-71E52810B5E7}" presName="txShp" presStyleLbl="node1" presStyleIdx="5" presStyleCnt="8">
        <dgm:presLayoutVars>
          <dgm:bulletEnabled val="1"/>
        </dgm:presLayoutVars>
      </dgm:prSet>
      <dgm:spPr/>
      <dgm:t>
        <a:bodyPr/>
        <a:lstStyle/>
        <a:p>
          <a:endParaRPr lang="es-ES"/>
        </a:p>
      </dgm:t>
    </dgm:pt>
    <dgm:pt modelId="{AF30EE14-259B-4147-A78F-CBDD3E32A68E}" type="pres">
      <dgm:prSet presAssocID="{B9F8BFAD-F0F7-41AB-A2B9-873A89AD8F26}" presName="spacing" presStyleCnt="0"/>
      <dgm:spPr/>
      <dgm:t>
        <a:bodyPr/>
        <a:lstStyle/>
        <a:p>
          <a:endParaRPr lang="es-ES"/>
        </a:p>
      </dgm:t>
    </dgm:pt>
    <dgm:pt modelId="{8C842B1C-3B67-4151-B1B9-5F50F8CE51D0}" type="pres">
      <dgm:prSet presAssocID="{76901483-0D88-474A-B25A-B9849A4B670F}" presName="composite" presStyleCnt="0"/>
      <dgm:spPr/>
      <dgm:t>
        <a:bodyPr/>
        <a:lstStyle/>
        <a:p>
          <a:endParaRPr lang="es-ES"/>
        </a:p>
      </dgm:t>
    </dgm:pt>
    <dgm:pt modelId="{56E8609A-A023-4746-916A-41779153DEC8}" type="pres">
      <dgm:prSet presAssocID="{76901483-0D88-474A-B25A-B9849A4B670F}" presName="imgShp" presStyleLbl="fgImgPlace1" presStyleIdx="6" presStyleCnt="8" custLinFactNeighborX="-39217" custLinFactNeighborY="-61"/>
      <dgm:spPr>
        <a:blipFill rotWithShape="1">
          <a:blip xmlns:r="http://schemas.openxmlformats.org/officeDocument/2006/relationships" r:embed="rId7">
            <a:duotone>
              <a:schemeClr val="accent6">
                <a:shade val="45000"/>
                <a:satMod val="135000"/>
              </a:schemeClr>
              <a:prstClr val="white"/>
            </a:duotone>
          </a:blip>
          <a:stretch>
            <a:fillRect/>
          </a:stretch>
        </a:blipFill>
      </dgm:spPr>
      <dgm:t>
        <a:bodyPr/>
        <a:lstStyle/>
        <a:p>
          <a:endParaRPr lang="es-ES"/>
        </a:p>
      </dgm:t>
    </dgm:pt>
    <dgm:pt modelId="{0C17F06E-07C4-434F-9779-438FB62B4A99}" type="pres">
      <dgm:prSet presAssocID="{76901483-0D88-474A-B25A-B9849A4B670F}" presName="txShp" presStyleLbl="node1" presStyleIdx="6" presStyleCnt="8">
        <dgm:presLayoutVars>
          <dgm:bulletEnabled val="1"/>
        </dgm:presLayoutVars>
      </dgm:prSet>
      <dgm:spPr/>
      <dgm:t>
        <a:bodyPr/>
        <a:lstStyle/>
        <a:p>
          <a:endParaRPr lang="es-ES"/>
        </a:p>
      </dgm:t>
    </dgm:pt>
    <dgm:pt modelId="{EACD95AE-95E7-4619-8DB2-BD7D18FC6BA5}" type="pres">
      <dgm:prSet presAssocID="{0722A15B-DC07-4A0F-B27D-68A737D4009B}" presName="spacing" presStyleCnt="0"/>
      <dgm:spPr/>
      <dgm:t>
        <a:bodyPr/>
        <a:lstStyle/>
        <a:p>
          <a:endParaRPr lang="es-ES"/>
        </a:p>
      </dgm:t>
    </dgm:pt>
    <dgm:pt modelId="{7C26D07E-95C5-4A22-AB4D-E04702FB5914}" type="pres">
      <dgm:prSet presAssocID="{571050D7-F165-4CBA-8D7F-597D568BBAC2}" presName="composite" presStyleCnt="0"/>
      <dgm:spPr/>
      <dgm:t>
        <a:bodyPr/>
        <a:lstStyle/>
        <a:p>
          <a:endParaRPr lang="es-ES"/>
        </a:p>
      </dgm:t>
    </dgm:pt>
    <dgm:pt modelId="{2F6622D4-117F-40FC-A013-D119FB1C116E}" type="pres">
      <dgm:prSet presAssocID="{571050D7-F165-4CBA-8D7F-597D568BBAC2}" presName="imgShp" presStyleLbl="fgImgPlace1" presStyleIdx="7" presStyleCnt="8" custLinFactNeighborX="-48280" custLinFactNeighborY="-2918"/>
      <dgm:spPr>
        <a:blipFill rotWithShape="1">
          <a:blip xmlns:r="http://schemas.openxmlformats.org/officeDocument/2006/relationships" r:embed="rId8">
            <a:duotone>
              <a:schemeClr val="accent6">
                <a:shade val="45000"/>
                <a:satMod val="135000"/>
              </a:schemeClr>
              <a:prstClr val="white"/>
            </a:duotone>
          </a:blip>
          <a:stretch>
            <a:fillRect/>
          </a:stretch>
        </a:blipFill>
      </dgm:spPr>
      <dgm:t>
        <a:bodyPr/>
        <a:lstStyle/>
        <a:p>
          <a:endParaRPr lang="es-ES"/>
        </a:p>
      </dgm:t>
    </dgm:pt>
    <dgm:pt modelId="{390B5ED4-369F-49B1-91A9-62F831FC2015}" type="pres">
      <dgm:prSet presAssocID="{571050D7-F165-4CBA-8D7F-597D568BBAC2}" presName="txShp" presStyleLbl="node1" presStyleIdx="7" presStyleCnt="8">
        <dgm:presLayoutVars>
          <dgm:bulletEnabled val="1"/>
        </dgm:presLayoutVars>
      </dgm:prSet>
      <dgm:spPr/>
      <dgm:t>
        <a:bodyPr/>
        <a:lstStyle/>
        <a:p>
          <a:endParaRPr lang="es-ES"/>
        </a:p>
      </dgm:t>
    </dgm:pt>
  </dgm:ptLst>
  <dgm:cxnLst>
    <dgm:cxn modelId="{4A10C2F7-F624-4846-BBBE-EFA9A88CF4E2}" srcId="{C5CFA90B-9F07-4442-B124-3F2D56B992D3}" destId="{571050D7-F165-4CBA-8D7F-597D568BBAC2}" srcOrd="7" destOrd="0" parTransId="{C9019D08-8542-4072-85D8-5E9DB206E11A}" sibTransId="{81046BDB-0CE1-44D6-9D4D-51549B6EDE2E}"/>
    <dgm:cxn modelId="{A7C3025A-21A6-4C1D-B9B8-80A9DB45C991}" type="presOf" srcId="{C8991549-9924-4A50-B282-71E52810B5E7}" destId="{C2C975B3-ECF3-4EBF-9EBE-C611C552BF0D}" srcOrd="0" destOrd="0" presId="urn:microsoft.com/office/officeart/2005/8/layout/vList3"/>
    <dgm:cxn modelId="{0ADE5819-0CE7-4913-B23F-6056639BDBE3}" srcId="{C5CFA90B-9F07-4442-B124-3F2D56B992D3}" destId="{0B2478E5-B971-4C41-99E7-91717F28C276}" srcOrd="4" destOrd="0" parTransId="{537ED459-4F03-42A3-95E7-9656C24F38FF}" sibTransId="{88A631EE-0665-4336-9E15-61C79AA42079}"/>
    <dgm:cxn modelId="{993178B3-B61B-486B-A804-EFEC561BF812}" srcId="{C5CFA90B-9F07-4442-B124-3F2D56B992D3}" destId="{6CE4C904-0ED1-42A3-8E3B-FAD2B69C8F16}" srcOrd="0" destOrd="0" parTransId="{D3C33FEF-346C-452B-B319-14E6AD8B9DBF}" sibTransId="{1505C0BE-F807-46FA-A6AE-5289B42F208B}"/>
    <dgm:cxn modelId="{1C1A5276-CEAF-4694-9A27-F37DB2706D8F}" srcId="{C5CFA90B-9F07-4442-B124-3F2D56B992D3}" destId="{76901483-0D88-474A-B25A-B9849A4B670F}" srcOrd="6" destOrd="0" parTransId="{8D86E387-C5C3-434B-9DC0-D5F6ABC2A33C}" sibTransId="{0722A15B-DC07-4A0F-B27D-68A737D4009B}"/>
    <dgm:cxn modelId="{146E7B85-8768-42A6-87DA-08D7763FC055}" type="presOf" srcId="{76901483-0D88-474A-B25A-B9849A4B670F}" destId="{0C17F06E-07C4-434F-9779-438FB62B4A99}" srcOrd="0" destOrd="0" presId="urn:microsoft.com/office/officeart/2005/8/layout/vList3"/>
    <dgm:cxn modelId="{B766DC18-B227-4064-8A78-A8C2B5188005}" type="presOf" srcId="{0B2478E5-B971-4C41-99E7-91717F28C276}" destId="{4CBD85E1-45E8-42D1-A44C-7364049C3327}" srcOrd="0" destOrd="0" presId="urn:microsoft.com/office/officeart/2005/8/layout/vList3"/>
    <dgm:cxn modelId="{E1CB7439-834A-4043-A80B-EF10B2DE5545}" srcId="{C5CFA90B-9F07-4442-B124-3F2D56B992D3}" destId="{00D47CFC-D373-4636-87CA-B85845E3C9B2}" srcOrd="2" destOrd="0" parTransId="{EB1F24A7-3782-4EE8-B68A-34EC98D2A99F}" sibTransId="{3736D8BC-9817-4362-A0E8-B7A8C6F32753}"/>
    <dgm:cxn modelId="{8DC2762E-DB2F-410A-BDB3-966C2BCB0121}" type="presOf" srcId="{D2B0BDD1-084B-4C5E-9685-BD1C9219BB5E}" destId="{4B4B66BB-D9C9-4E15-8DFE-D2E5C1D0F08B}" srcOrd="0" destOrd="0" presId="urn:microsoft.com/office/officeart/2005/8/layout/vList3"/>
    <dgm:cxn modelId="{E0ACE265-4BF6-4DAD-807E-55059CF77A7A}" srcId="{C5CFA90B-9F07-4442-B124-3F2D56B992D3}" destId="{C8991549-9924-4A50-B282-71E52810B5E7}" srcOrd="5" destOrd="0" parTransId="{D0A2EBCC-9DB6-4C57-AEDC-4D393C0991E6}" sibTransId="{B9F8BFAD-F0F7-41AB-A2B9-873A89AD8F26}"/>
    <dgm:cxn modelId="{D8DA7478-4FFB-488E-AC1F-D3477D5234F8}" type="presOf" srcId="{571050D7-F165-4CBA-8D7F-597D568BBAC2}" destId="{390B5ED4-369F-49B1-91A9-62F831FC2015}" srcOrd="0" destOrd="0" presId="urn:microsoft.com/office/officeart/2005/8/layout/vList3"/>
    <dgm:cxn modelId="{402DAAF9-7072-470D-9618-8BC9EE140725}" type="presOf" srcId="{4239B499-71F8-4B79-B31B-C171ECDFBC5C}" destId="{D58F74B3-AF2B-445F-B371-53C98624EF5A}" srcOrd="0" destOrd="0" presId="urn:microsoft.com/office/officeart/2005/8/layout/vList3"/>
    <dgm:cxn modelId="{E9BF720E-CC8C-4F53-BF33-2CE4BC53922B}" type="presOf" srcId="{C5CFA90B-9F07-4442-B124-3F2D56B992D3}" destId="{0EBDF29A-396A-4831-B757-3CAB1760E5F8}" srcOrd="0" destOrd="0" presId="urn:microsoft.com/office/officeart/2005/8/layout/vList3"/>
    <dgm:cxn modelId="{58073DC0-4FE7-426C-B976-B0779F4290E0}" type="presOf" srcId="{6CE4C904-0ED1-42A3-8E3B-FAD2B69C8F16}" destId="{C4511229-B1EE-41A4-8848-27E9345D7443}" srcOrd="0" destOrd="0" presId="urn:microsoft.com/office/officeart/2005/8/layout/vList3"/>
    <dgm:cxn modelId="{4929B7BE-42E0-4ADB-BEE9-93B548D14117}" srcId="{C5CFA90B-9F07-4442-B124-3F2D56B992D3}" destId="{D2B0BDD1-084B-4C5E-9685-BD1C9219BB5E}" srcOrd="1" destOrd="0" parTransId="{1B20AE66-E9CB-4570-B6B7-50B5F5AAD26F}" sibTransId="{1DB71B72-DBEE-4C6B-9DEB-52E0F81BBD52}"/>
    <dgm:cxn modelId="{FF29B5E9-6B61-4635-89D2-FC16D8FD5FD8}" srcId="{C5CFA90B-9F07-4442-B124-3F2D56B992D3}" destId="{4239B499-71F8-4B79-B31B-C171ECDFBC5C}" srcOrd="3" destOrd="0" parTransId="{C378E709-259C-42CA-AEC5-766B34810F1F}" sibTransId="{A140B641-1308-40B8-8668-49F7DD6BE1C3}"/>
    <dgm:cxn modelId="{389329E2-2A15-4462-81A7-6AFE0E0DD065}" type="presOf" srcId="{00D47CFC-D373-4636-87CA-B85845E3C9B2}" destId="{1D284784-23B0-4DED-81F9-898A7E4FD6CA}" srcOrd="0" destOrd="0" presId="urn:microsoft.com/office/officeart/2005/8/layout/vList3"/>
    <dgm:cxn modelId="{D0DF323E-C697-4775-B78D-903696F2BC85}" type="presParOf" srcId="{0EBDF29A-396A-4831-B757-3CAB1760E5F8}" destId="{14561227-6466-456C-8B51-D25FD3D6C49B}" srcOrd="0" destOrd="0" presId="urn:microsoft.com/office/officeart/2005/8/layout/vList3"/>
    <dgm:cxn modelId="{9F4466C2-D7B0-4B19-BA1E-81E410F9A82E}" type="presParOf" srcId="{14561227-6466-456C-8B51-D25FD3D6C49B}" destId="{DBEC48CA-E6BA-4B00-87A5-04CDC57F43F6}" srcOrd="0" destOrd="0" presId="urn:microsoft.com/office/officeart/2005/8/layout/vList3"/>
    <dgm:cxn modelId="{1657CC4A-1FB0-4AAF-A101-23AF6D2A1DDF}" type="presParOf" srcId="{14561227-6466-456C-8B51-D25FD3D6C49B}" destId="{C4511229-B1EE-41A4-8848-27E9345D7443}" srcOrd="1" destOrd="0" presId="urn:microsoft.com/office/officeart/2005/8/layout/vList3"/>
    <dgm:cxn modelId="{162AF7BC-053F-4EB4-8EA3-0DA67C4DD0A9}" type="presParOf" srcId="{0EBDF29A-396A-4831-B757-3CAB1760E5F8}" destId="{7DB3F374-7BC7-4950-A6D3-01C35E08524E}" srcOrd="1" destOrd="0" presId="urn:microsoft.com/office/officeart/2005/8/layout/vList3"/>
    <dgm:cxn modelId="{A160FE64-93A5-42C9-A344-445E693A0E0D}" type="presParOf" srcId="{0EBDF29A-396A-4831-B757-3CAB1760E5F8}" destId="{578014A4-1BEC-4AC3-A297-AD03393982D1}" srcOrd="2" destOrd="0" presId="urn:microsoft.com/office/officeart/2005/8/layout/vList3"/>
    <dgm:cxn modelId="{B84CC04A-077E-4AAF-A0C4-1325E692291F}" type="presParOf" srcId="{578014A4-1BEC-4AC3-A297-AD03393982D1}" destId="{A263B30B-4C61-4E78-B6A9-489280E9FFD5}" srcOrd="0" destOrd="0" presId="urn:microsoft.com/office/officeart/2005/8/layout/vList3"/>
    <dgm:cxn modelId="{1773B755-3C80-44B7-80D8-DC693972915F}" type="presParOf" srcId="{578014A4-1BEC-4AC3-A297-AD03393982D1}" destId="{4B4B66BB-D9C9-4E15-8DFE-D2E5C1D0F08B}" srcOrd="1" destOrd="0" presId="urn:microsoft.com/office/officeart/2005/8/layout/vList3"/>
    <dgm:cxn modelId="{3524D94A-EEB7-47B5-9AD5-83A5997EA8B1}" type="presParOf" srcId="{0EBDF29A-396A-4831-B757-3CAB1760E5F8}" destId="{7EBFE42C-B059-4A41-8C21-C2038EF527C2}" srcOrd="3" destOrd="0" presId="urn:microsoft.com/office/officeart/2005/8/layout/vList3"/>
    <dgm:cxn modelId="{68EB9AD4-CA33-4ECD-991B-34E6AF38CC3A}" type="presParOf" srcId="{0EBDF29A-396A-4831-B757-3CAB1760E5F8}" destId="{65734431-BF54-4D23-8C71-23816D81B6E1}" srcOrd="4" destOrd="0" presId="urn:microsoft.com/office/officeart/2005/8/layout/vList3"/>
    <dgm:cxn modelId="{0DED466A-26D4-45D8-8B7D-DC0129B79106}" type="presParOf" srcId="{65734431-BF54-4D23-8C71-23816D81B6E1}" destId="{4CC23723-6222-4E2D-84C7-AAE75A4FD089}" srcOrd="0" destOrd="0" presId="urn:microsoft.com/office/officeart/2005/8/layout/vList3"/>
    <dgm:cxn modelId="{3CB781B8-9792-4879-BCF9-E72AE884AAF2}" type="presParOf" srcId="{65734431-BF54-4D23-8C71-23816D81B6E1}" destId="{1D284784-23B0-4DED-81F9-898A7E4FD6CA}" srcOrd="1" destOrd="0" presId="urn:microsoft.com/office/officeart/2005/8/layout/vList3"/>
    <dgm:cxn modelId="{DECA75D2-A482-4326-8AD9-C460C38024BF}" type="presParOf" srcId="{0EBDF29A-396A-4831-B757-3CAB1760E5F8}" destId="{99E83074-0E3D-449F-BEDB-CCD790628A14}" srcOrd="5" destOrd="0" presId="urn:microsoft.com/office/officeart/2005/8/layout/vList3"/>
    <dgm:cxn modelId="{981E4E7D-7236-4286-A822-7C4B2BBA5072}" type="presParOf" srcId="{0EBDF29A-396A-4831-B757-3CAB1760E5F8}" destId="{7816516E-FA3D-4AF0-B6E5-9698A55C269F}" srcOrd="6" destOrd="0" presId="urn:microsoft.com/office/officeart/2005/8/layout/vList3"/>
    <dgm:cxn modelId="{4C01F6AE-C0A4-4E35-B2F5-A966A07A58E3}" type="presParOf" srcId="{7816516E-FA3D-4AF0-B6E5-9698A55C269F}" destId="{CD7BB2C8-965D-495D-9B5A-A1AB9F0FA87B}" srcOrd="0" destOrd="0" presId="urn:microsoft.com/office/officeart/2005/8/layout/vList3"/>
    <dgm:cxn modelId="{E82F554C-0D7C-4703-AF4E-66A3F40D7069}" type="presParOf" srcId="{7816516E-FA3D-4AF0-B6E5-9698A55C269F}" destId="{D58F74B3-AF2B-445F-B371-53C98624EF5A}" srcOrd="1" destOrd="0" presId="urn:microsoft.com/office/officeart/2005/8/layout/vList3"/>
    <dgm:cxn modelId="{1C22402A-478F-4216-9E63-451C7E646CFE}" type="presParOf" srcId="{0EBDF29A-396A-4831-B757-3CAB1760E5F8}" destId="{24393009-222B-4BD0-9EC5-B8F402360CE5}" srcOrd="7" destOrd="0" presId="urn:microsoft.com/office/officeart/2005/8/layout/vList3"/>
    <dgm:cxn modelId="{A4D339FE-6B80-40FA-8211-6DEFF5B6716B}" type="presParOf" srcId="{0EBDF29A-396A-4831-B757-3CAB1760E5F8}" destId="{095936A1-F063-4F23-B50B-1FB5C83A98A2}" srcOrd="8" destOrd="0" presId="urn:microsoft.com/office/officeart/2005/8/layout/vList3"/>
    <dgm:cxn modelId="{9D8A0543-BED3-41C0-A76B-9CC4110CE893}" type="presParOf" srcId="{095936A1-F063-4F23-B50B-1FB5C83A98A2}" destId="{29C3890E-B733-435F-ACBC-64462C6C177B}" srcOrd="0" destOrd="0" presId="urn:microsoft.com/office/officeart/2005/8/layout/vList3"/>
    <dgm:cxn modelId="{A41FDA86-C90C-4405-8CD5-A3BB2936A043}" type="presParOf" srcId="{095936A1-F063-4F23-B50B-1FB5C83A98A2}" destId="{4CBD85E1-45E8-42D1-A44C-7364049C3327}" srcOrd="1" destOrd="0" presId="urn:microsoft.com/office/officeart/2005/8/layout/vList3"/>
    <dgm:cxn modelId="{7229114B-DB58-42B8-A53D-210A72E4B71A}" type="presParOf" srcId="{0EBDF29A-396A-4831-B757-3CAB1760E5F8}" destId="{45D43E4A-B21F-4264-9AE1-E11100B7EEA8}" srcOrd="9" destOrd="0" presId="urn:microsoft.com/office/officeart/2005/8/layout/vList3"/>
    <dgm:cxn modelId="{9FD4E678-6D10-4A58-BBC7-3F0E189D674D}" type="presParOf" srcId="{0EBDF29A-396A-4831-B757-3CAB1760E5F8}" destId="{DC35F9C5-D165-4170-AE9F-85F1782E185E}" srcOrd="10" destOrd="0" presId="urn:microsoft.com/office/officeart/2005/8/layout/vList3"/>
    <dgm:cxn modelId="{376137A1-7DAB-4461-8A30-C888B7AD06D4}" type="presParOf" srcId="{DC35F9C5-D165-4170-AE9F-85F1782E185E}" destId="{9FBE5800-1EB1-4338-BBE9-A325B472B8FE}" srcOrd="0" destOrd="0" presId="urn:microsoft.com/office/officeart/2005/8/layout/vList3"/>
    <dgm:cxn modelId="{0AA13850-C853-4454-94A1-FBDA31B9D37A}" type="presParOf" srcId="{DC35F9C5-D165-4170-AE9F-85F1782E185E}" destId="{C2C975B3-ECF3-4EBF-9EBE-C611C552BF0D}" srcOrd="1" destOrd="0" presId="urn:microsoft.com/office/officeart/2005/8/layout/vList3"/>
    <dgm:cxn modelId="{3B8360A0-2CA2-44DE-B42E-075341A52A22}" type="presParOf" srcId="{0EBDF29A-396A-4831-B757-3CAB1760E5F8}" destId="{AF30EE14-259B-4147-A78F-CBDD3E32A68E}" srcOrd="11" destOrd="0" presId="urn:microsoft.com/office/officeart/2005/8/layout/vList3"/>
    <dgm:cxn modelId="{180F7478-4307-4EA5-B619-183CD658AEDA}" type="presParOf" srcId="{0EBDF29A-396A-4831-B757-3CAB1760E5F8}" destId="{8C842B1C-3B67-4151-B1B9-5F50F8CE51D0}" srcOrd="12" destOrd="0" presId="urn:microsoft.com/office/officeart/2005/8/layout/vList3"/>
    <dgm:cxn modelId="{637FC423-9C59-4041-81EC-D0169E8B6F65}" type="presParOf" srcId="{8C842B1C-3B67-4151-B1B9-5F50F8CE51D0}" destId="{56E8609A-A023-4746-916A-41779153DEC8}" srcOrd="0" destOrd="0" presId="urn:microsoft.com/office/officeart/2005/8/layout/vList3"/>
    <dgm:cxn modelId="{98136485-8E3E-4C35-A5AE-785B693CE3A7}" type="presParOf" srcId="{8C842B1C-3B67-4151-B1B9-5F50F8CE51D0}" destId="{0C17F06E-07C4-434F-9779-438FB62B4A99}" srcOrd="1" destOrd="0" presId="urn:microsoft.com/office/officeart/2005/8/layout/vList3"/>
    <dgm:cxn modelId="{638A4A3B-6AA7-4C46-A07E-9CAEE69BD6DB}" type="presParOf" srcId="{0EBDF29A-396A-4831-B757-3CAB1760E5F8}" destId="{EACD95AE-95E7-4619-8DB2-BD7D18FC6BA5}" srcOrd="13" destOrd="0" presId="urn:microsoft.com/office/officeart/2005/8/layout/vList3"/>
    <dgm:cxn modelId="{C5D1D818-BCB4-4193-9E05-50B74C16E73F}" type="presParOf" srcId="{0EBDF29A-396A-4831-B757-3CAB1760E5F8}" destId="{7C26D07E-95C5-4A22-AB4D-E04702FB5914}" srcOrd="14" destOrd="0" presId="urn:microsoft.com/office/officeart/2005/8/layout/vList3"/>
    <dgm:cxn modelId="{D873AAFE-DD12-46A6-93B8-EBEF9AEB8921}" type="presParOf" srcId="{7C26D07E-95C5-4A22-AB4D-E04702FB5914}" destId="{2F6622D4-117F-40FC-A013-D119FB1C116E}" srcOrd="0" destOrd="0" presId="urn:microsoft.com/office/officeart/2005/8/layout/vList3"/>
    <dgm:cxn modelId="{1D509A07-5AA3-40DE-855B-248C6622D4DB}" type="presParOf" srcId="{7C26D07E-95C5-4A22-AB4D-E04702FB5914}" destId="{390B5ED4-369F-49B1-91A9-62F831FC201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64F484-C2A4-4909-9BC8-56EEFAE56C27}" type="doc">
      <dgm:prSet loTypeId="urn:microsoft.com/office/officeart/2005/8/layout/process1" loCatId="process" qsTypeId="urn:microsoft.com/office/officeart/2005/8/quickstyle/simple5" qsCatId="simple" csTypeId="urn:microsoft.com/office/officeart/2005/8/colors/colorful1" csCatId="colorful" phldr="1"/>
      <dgm:spPr/>
    </dgm:pt>
    <dgm:pt modelId="{DA49608E-51B9-4015-B538-5D2DB8EB0B7E}">
      <dgm:prSet phldrT="[Texto]"/>
      <dgm:spPr/>
      <dgm:t>
        <a:bodyPr/>
        <a:lstStyle/>
        <a:p>
          <a:r>
            <a:rPr lang="es-ES" dirty="0" smtClean="0"/>
            <a:t>Profesional</a:t>
          </a:r>
          <a:endParaRPr lang="es-ES" dirty="0"/>
        </a:p>
      </dgm:t>
    </dgm:pt>
    <dgm:pt modelId="{A2EBE9EF-1F29-4A33-9837-60D57AC500ED}" type="parTrans" cxnId="{4BD6A5DC-07C1-4DD6-B99B-19836DE7963C}">
      <dgm:prSet/>
      <dgm:spPr/>
      <dgm:t>
        <a:bodyPr/>
        <a:lstStyle/>
        <a:p>
          <a:endParaRPr lang="es-ES"/>
        </a:p>
      </dgm:t>
    </dgm:pt>
    <dgm:pt modelId="{4CC6AA62-DB7B-4982-8B50-443C68202487}" type="sibTrans" cxnId="{4BD6A5DC-07C1-4DD6-B99B-19836DE7963C}">
      <dgm:prSet/>
      <dgm:spPr/>
      <dgm:t>
        <a:bodyPr/>
        <a:lstStyle/>
        <a:p>
          <a:endParaRPr lang="es-ES"/>
        </a:p>
      </dgm:t>
    </dgm:pt>
    <dgm:pt modelId="{44BF9E78-E510-4561-8146-688138CC82B7}">
      <dgm:prSet phldrT="[Texto]"/>
      <dgm:spPr/>
      <dgm:t>
        <a:bodyPr/>
        <a:lstStyle/>
        <a:p>
          <a:r>
            <a:rPr lang="es-ES" dirty="0" smtClean="0"/>
            <a:t>Entidad Colaboradora</a:t>
          </a:r>
          <a:endParaRPr lang="es-ES" dirty="0"/>
        </a:p>
      </dgm:t>
    </dgm:pt>
    <dgm:pt modelId="{F2C89C78-B14F-4B1B-8B58-3402E333AFD9}" type="parTrans" cxnId="{0F2FF493-2DFC-49D5-AEEE-B500A9B73C57}">
      <dgm:prSet/>
      <dgm:spPr/>
      <dgm:t>
        <a:bodyPr/>
        <a:lstStyle/>
        <a:p>
          <a:endParaRPr lang="es-ES"/>
        </a:p>
      </dgm:t>
    </dgm:pt>
    <dgm:pt modelId="{F76BBDEF-8DA4-4F2B-824B-F9B0E4A2EAC2}" type="sibTrans" cxnId="{0F2FF493-2DFC-49D5-AEEE-B500A9B73C57}">
      <dgm:prSet/>
      <dgm:spPr/>
      <dgm:t>
        <a:bodyPr/>
        <a:lstStyle/>
        <a:p>
          <a:endParaRPr lang="es-ES"/>
        </a:p>
      </dgm:t>
    </dgm:pt>
    <dgm:pt modelId="{5B1B11DE-3773-4379-BEE1-56FB0A6B2DB9}">
      <dgm:prSet phldrT="[Texto]"/>
      <dgm:spPr/>
      <dgm:t>
        <a:bodyPr/>
        <a:lstStyle/>
        <a:p>
          <a:r>
            <a:rPr lang="es-ES" dirty="0" err="1" smtClean="0"/>
            <a:t>Adm</a:t>
          </a:r>
          <a:r>
            <a:rPr lang="es-ES" dirty="0" smtClean="0"/>
            <a:t>. Zonal</a:t>
          </a:r>
          <a:endParaRPr lang="es-ES" dirty="0"/>
        </a:p>
      </dgm:t>
    </dgm:pt>
    <dgm:pt modelId="{86A5E762-ACEC-467F-BF95-B9F72D1F62CC}" type="parTrans" cxnId="{384D0946-2B50-4497-9A7E-0120D136AD5F}">
      <dgm:prSet/>
      <dgm:spPr/>
      <dgm:t>
        <a:bodyPr/>
        <a:lstStyle/>
        <a:p>
          <a:endParaRPr lang="es-ES"/>
        </a:p>
      </dgm:t>
    </dgm:pt>
    <dgm:pt modelId="{6091C35A-0983-4A2C-9FA5-ACD4D0DBC317}" type="sibTrans" cxnId="{384D0946-2B50-4497-9A7E-0120D136AD5F}">
      <dgm:prSet/>
      <dgm:spPr/>
      <dgm:t>
        <a:bodyPr/>
        <a:lstStyle/>
        <a:p>
          <a:endParaRPr lang="es-ES"/>
        </a:p>
      </dgm:t>
    </dgm:pt>
    <dgm:pt modelId="{CD1D78E0-398B-4E59-BDEF-4243E9651BF3}">
      <dgm:prSet phldrT="[Texto]"/>
      <dgm:spPr/>
      <dgm:t>
        <a:bodyPr/>
        <a:lstStyle/>
        <a:p>
          <a:r>
            <a:rPr lang="es-ES" dirty="0" smtClean="0"/>
            <a:t>AMC</a:t>
          </a:r>
          <a:endParaRPr lang="es-ES" dirty="0"/>
        </a:p>
      </dgm:t>
    </dgm:pt>
    <dgm:pt modelId="{99D1DF92-2B34-46E0-9B4F-895C06E7C8AC}" type="parTrans" cxnId="{C3A2AECA-EB96-4C1B-B3B0-3B2E9273A3B2}">
      <dgm:prSet/>
      <dgm:spPr/>
      <dgm:t>
        <a:bodyPr/>
        <a:lstStyle/>
        <a:p>
          <a:endParaRPr lang="es-ES"/>
        </a:p>
      </dgm:t>
    </dgm:pt>
    <dgm:pt modelId="{2FE40946-7955-4CE7-9580-3B3FBB190CC2}" type="sibTrans" cxnId="{C3A2AECA-EB96-4C1B-B3B0-3B2E9273A3B2}">
      <dgm:prSet/>
      <dgm:spPr/>
      <dgm:t>
        <a:bodyPr/>
        <a:lstStyle/>
        <a:p>
          <a:endParaRPr lang="es-ES"/>
        </a:p>
      </dgm:t>
    </dgm:pt>
    <dgm:pt modelId="{57D5BEC9-2FEB-494E-81F5-E828AA0F0BD6}" type="pres">
      <dgm:prSet presAssocID="{EF64F484-C2A4-4909-9BC8-56EEFAE56C27}" presName="Name0" presStyleCnt="0">
        <dgm:presLayoutVars>
          <dgm:dir/>
          <dgm:resizeHandles val="exact"/>
        </dgm:presLayoutVars>
      </dgm:prSet>
      <dgm:spPr/>
    </dgm:pt>
    <dgm:pt modelId="{AA321EA9-0A1E-456C-A941-78DDD4B18939}" type="pres">
      <dgm:prSet presAssocID="{DA49608E-51B9-4015-B538-5D2DB8EB0B7E}" presName="node" presStyleLbl="node1" presStyleIdx="0" presStyleCnt="4">
        <dgm:presLayoutVars>
          <dgm:bulletEnabled val="1"/>
        </dgm:presLayoutVars>
      </dgm:prSet>
      <dgm:spPr/>
      <dgm:t>
        <a:bodyPr/>
        <a:lstStyle/>
        <a:p>
          <a:endParaRPr lang="es-ES"/>
        </a:p>
      </dgm:t>
    </dgm:pt>
    <dgm:pt modelId="{7174F820-EF3B-4436-9294-42803084D965}" type="pres">
      <dgm:prSet presAssocID="{4CC6AA62-DB7B-4982-8B50-443C68202487}" presName="sibTrans" presStyleLbl="sibTrans2D1" presStyleIdx="0" presStyleCnt="3"/>
      <dgm:spPr/>
      <dgm:t>
        <a:bodyPr/>
        <a:lstStyle/>
        <a:p>
          <a:endParaRPr lang="es-ES"/>
        </a:p>
      </dgm:t>
    </dgm:pt>
    <dgm:pt modelId="{D985BFD6-D0C1-4036-9A92-3541D5B193BB}" type="pres">
      <dgm:prSet presAssocID="{4CC6AA62-DB7B-4982-8B50-443C68202487}" presName="connectorText" presStyleLbl="sibTrans2D1" presStyleIdx="0" presStyleCnt="3"/>
      <dgm:spPr/>
      <dgm:t>
        <a:bodyPr/>
        <a:lstStyle/>
        <a:p>
          <a:endParaRPr lang="es-ES"/>
        </a:p>
      </dgm:t>
    </dgm:pt>
    <dgm:pt modelId="{24FE4EB6-D8CA-49A3-9D7E-D686ACBA6403}" type="pres">
      <dgm:prSet presAssocID="{44BF9E78-E510-4561-8146-688138CC82B7}" presName="node" presStyleLbl="node1" presStyleIdx="1" presStyleCnt="4">
        <dgm:presLayoutVars>
          <dgm:bulletEnabled val="1"/>
        </dgm:presLayoutVars>
      </dgm:prSet>
      <dgm:spPr/>
      <dgm:t>
        <a:bodyPr/>
        <a:lstStyle/>
        <a:p>
          <a:endParaRPr lang="es-ES"/>
        </a:p>
      </dgm:t>
    </dgm:pt>
    <dgm:pt modelId="{1585A7BE-B565-4639-A520-4931047BB692}" type="pres">
      <dgm:prSet presAssocID="{F76BBDEF-8DA4-4F2B-824B-F9B0E4A2EAC2}" presName="sibTrans" presStyleLbl="sibTrans2D1" presStyleIdx="1" presStyleCnt="3"/>
      <dgm:spPr/>
      <dgm:t>
        <a:bodyPr/>
        <a:lstStyle/>
        <a:p>
          <a:endParaRPr lang="es-ES"/>
        </a:p>
      </dgm:t>
    </dgm:pt>
    <dgm:pt modelId="{A9CC606E-226C-4A70-9058-27330F0E1086}" type="pres">
      <dgm:prSet presAssocID="{F76BBDEF-8DA4-4F2B-824B-F9B0E4A2EAC2}" presName="connectorText" presStyleLbl="sibTrans2D1" presStyleIdx="1" presStyleCnt="3"/>
      <dgm:spPr/>
      <dgm:t>
        <a:bodyPr/>
        <a:lstStyle/>
        <a:p>
          <a:endParaRPr lang="es-ES"/>
        </a:p>
      </dgm:t>
    </dgm:pt>
    <dgm:pt modelId="{837015C5-FFFB-4A85-8648-EEC6E507FB79}" type="pres">
      <dgm:prSet presAssocID="{5B1B11DE-3773-4379-BEE1-56FB0A6B2DB9}" presName="node" presStyleLbl="node1" presStyleIdx="2" presStyleCnt="4">
        <dgm:presLayoutVars>
          <dgm:bulletEnabled val="1"/>
        </dgm:presLayoutVars>
      </dgm:prSet>
      <dgm:spPr/>
      <dgm:t>
        <a:bodyPr/>
        <a:lstStyle/>
        <a:p>
          <a:endParaRPr lang="es-ES"/>
        </a:p>
      </dgm:t>
    </dgm:pt>
    <dgm:pt modelId="{683ADC63-2AD4-45CD-A85C-DBFD831A7F36}" type="pres">
      <dgm:prSet presAssocID="{6091C35A-0983-4A2C-9FA5-ACD4D0DBC317}" presName="sibTrans" presStyleLbl="sibTrans2D1" presStyleIdx="2" presStyleCnt="3"/>
      <dgm:spPr/>
      <dgm:t>
        <a:bodyPr/>
        <a:lstStyle/>
        <a:p>
          <a:endParaRPr lang="es-ES"/>
        </a:p>
      </dgm:t>
    </dgm:pt>
    <dgm:pt modelId="{B29D998C-28C2-452B-A8D1-DECF8B9E2E01}" type="pres">
      <dgm:prSet presAssocID="{6091C35A-0983-4A2C-9FA5-ACD4D0DBC317}" presName="connectorText" presStyleLbl="sibTrans2D1" presStyleIdx="2" presStyleCnt="3"/>
      <dgm:spPr/>
      <dgm:t>
        <a:bodyPr/>
        <a:lstStyle/>
        <a:p>
          <a:endParaRPr lang="es-ES"/>
        </a:p>
      </dgm:t>
    </dgm:pt>
    <dgm:pt modelId="{063DED28-E51D-441E-AEB6-7A7E902306FF}" type="pres">
      <dgm:prSet presAssocID="{CD1D78E0-398B-4E59-BDEF-4243E9651BF3}" presName="node" presStyleLbl="node1" presStyleIdx="3" presStyleCnt="4">
        <dgm:presLayoutVars>
          <dgm:bulletEnabled val="1"/>
        </dgm:presLayoutVars>
      </dgm:prSet>
      <dgm:spPr/>
      <dgm:t>
        <a:bodyPr/>
        <a:lstStyle/>
        <a:p>
          <a:endParaRPr lang="es-ES"/>
        </a:p>
      </dgm:t>
    </dgm:pt>
  </dgm:ptLst>
  <dgm:cxnLst>
    <dgm:cxn modelId="{1E9E4BE7-7631-4095-A166-868BC0DD7043}" type="presOf" srcId="{6091C35A-0983-4A2C-9FA5-ACD4D0DBC317}" destId="{B29D998C-28C2-452B-A8D1-DECF8B9E2E01}" srcOrd="1" destOrd="0" presId="urn:microsoft.com/office/officeart/2005/8/layout/process1"/>
    <dgm:cxn modelId="{6DC1E8E2-7C6E-44C5-9484-7162D62FE24C}" type="presOf" srcId="{5B1B11DE-3773-4379-BEE1-56FB0A6B2DB9}" destId="{837015C5-FFFB-4A85-8648-EEC6E507FB79}" srcOrd="0" destOrd="0" presId="urn:microsoft.com/office/officeart/2005/8/layout/process1"/>
    <dgm:cxn modelId="{509743B0-1494-44E1-B561-05A49B4FE0FD}" type="presOf" srcId="{DA49608E-51B9-4015-B538-5D2DB8EB0B7E}" destId="{AA321EA9-0A1E-456C-A941-78DDD4B18939}" srcOrd="0" destOrd="0" presId="urn:microsoft.com/office/officeart/2005/8/layout/process1"/>
    <dgm:cxn modelId="{C3A2AECA-EB96-4C1B-B3B0-3B2E9273A3B2}" srcId="{EF64F484-C2A4-4909-9BC8-56EEFAE56C27}" destId="{CD1D78E0-398B-4E59-BDEF-4243E9651BF3}" srcOrd="3" destOrd="0" parTransId="{99D1DF92-2B34-46E0-9B4F-895C06E7C8AC}" sibTransId="{2FE40946-7955-4CE7-9580-3B3FBB190CC2}"/>
    <dgm:cxn modelId="{4BD6A5DC-07C1-4DD6-B99B-19836DE7963C}" srcId="{EF64F484-C2A4-4909-9BC8-56EEFAE56C27}" destId="{DA49608E-51B9-4015-B538-5D2DB8EB0B7E}" srcOrd="0" destOrd="0" parTransId="{A2EBE9EF-1F29-4A33-9837-60D57AC500ED}" sibTransId="{4CC6AA62-DB7B-4982-8B50-443C68202487}"/>
    <dgm:cxn modelId="{6E5A9673-DC27-4076-AB70-B09BB1B64166}" type="presOf" srcId="{F76BBDEF-8DA4-4F2B-824B-F9B0E4A2EAC2}" destId="{A9CC606E-226C-4A70-9058-27330F0E1086}" srcOrd="1" destOrd="0" presId="urn:microsoft.com/office/officeart/2005/8/layout/process1"/>
    <dgm:cxn modelId="{5CD0403B-0766-4465-AC6F-037CA28089E4}" type="presOf" srcId="{F76BBDEF-8DA4-4F2B-824B-F9B0E4A2EAC2}" destId="{1585A7BE-B565-4639-A520-4931047BB692}" srcOrd="0" destOrd="0" presId="urn:microsoft.com/office/officeart/2005/8/layout/process1"/>
    <dgm:cxn modelId="{09E55932-8208-41DD-8B4B-E9F325C436C5}" type="presOf" srcId="{6091C35A-0983-4A2C-9FA5-ACD4D0DBC317}" destId="{683ADC63-2AD4-45CD-A85C-DBFD831A7F36}" srcOrd="0" destOrd="0" presId="urn:microsoft.com/office/officeart/2005/8/layout/process1"/>
    <dgm:cxn modelId="{0F2FF493-2DFC-49D5-AEEE-B500A9B73C57}" srcId="{EF64F484-C2A4-4909-9BC8-56EEFAE56C27}" destId="{44BF9E78-E510-4561-8146-688138CC82B7}" srcOrd="1" destOrd="0" parTransId="{F2C89C78-B14F-4B1B-8B58-3402E333AFD9}" sibTransId="{F76BBDEF-8DA4-4F2B-824B-F9B0E4A2EAC2}"/>
    <dgm:cxn modelId="{26B5CD9A-88A8-45D7-99F7-4A39C8C623E6}" type="presOf" srcId="{4CC6AA62-DB7B-4982-8B50-443C68202487}" destId="{7174F820-EF3B-4436-9294-42803084D965}" srcOrd="0" destOrd="0" presId="urn:microsoft.com/office/officeart/2005/8/layout/process1"/>
    <dgm:cxn modelId="{9178831F-B7F4-46BB-99E7-6C87F55AD0CE}" type="presOf" srcId="{44BF9E78-E510-4561-8146-688138CC82B7}" destId="{24FE4EB6-D8CA-49A3-9D7E-D686ACBA6403}" srcOrd="0" destOrd="0" presId="urn:microsoft.com/office/officeart/2005/8/layout/process1"/>
    <dgm:cxn modelId="{23266A4C-CC33-49BD-A80D-36ACDADDE105}" type="presOf" srcId="{EF64F484-C2A4-4909-9BC8-56EEFAE56C27}" destId="{57D5BEC9-2FEB-494E-81F5-E828AA0F0BD6}" srcOrd="0" destOrd="0" presId="urn:microsoft.com/office/officeart/2005/8/layout/process1"/>
    <dgm:cxn modelId="{0B50EA3D-1BDA-4DFF-8FE3-00535BDCAFE7}" type="presOf" srcId="{CD1D78E0-398B-4E59-BDEF-4243E9651BF3}" destId="{063DED28-E51D-441E-AEB6-7A7E902306FF}" srcOrd="0" destOrd="0" presId="urn:microsoft.com/office/officeart/2005/8/layout/process1"/>
    <dgm:cxn modelId="{384D0946-2B50-4497-9A7E-0120D136AD5F}" srcId="{EF64F484-C2A4-4909-9BC8-56EEFAE56C27}" destId="{5B1B11DE-3773-4379-BEE1-56FB0A6B2DB9}" srcOrd="2" destOrd="0" parTransId="{86A5E762-ACEC-467F-BF95-B9F72D1F62CC}" sibTransId="{6091C35A-0983-4A2C-9FA5-ACD4D0DBC317}"/>
    <dgm:cxn modelId="{7E51865B-5F72-4AE2-80DB-087E8DDC205E}" type="presOf" srcId="{4CC6AA62-DB7B-4982-8B50-443C68202487}" destId="{D985BFD6-D0C1-4036-9A92-3541D5B193BB}" srcOrd="1" destOrd="0" presId="urn:microsoft.com/office/officeart/2005/8/layout/process1"/>
    <dgm:cxn modelId="{4E057374-4E4D-4B9E-8F7F-5AFD55C2D050}" type="presParOf" srcId="{57D5BEC9-2FEB-494E-81F5-E828AA0F0BD6}" destId="{AA321EA9-0A1E-456C-A941-78DDD4B18939}" srcOrd="0" destOrd="0" presId="urn:microsoft.com/office/officeart/2005/8/layout/process1"/>
    <dgm:cxn modelId="{8CEF2DBA-3650-4F16-AEF0-35CA3FCCC61A}" type="presParOf" srcId="{57D5BEC9-2FEB-494E-81F5-E828AA0F0BD6}" destId="{7174F820-EF3B-4436-9294-42803084D965}" srcOrd="1" destOrd="0" presId="urn:microsoft.com/office/officeart/2005/8/layout/process1"/>
    <dgm:cxn modelId="{BD5E8FA1-EF8A-4C49-959F-D9C901B9A5D8}" type="presParOf" srcId="{7174F820-EF3B-4436-9294-42803084D965}" destId="{D985BFD6-D0C1-4036-9A92-3541D5B193BB}" srcOrd="0" destOrd="0" presId="urn:microsoft.com/office/officeart/2005/8/layout/process1"/>
    <dgm:cxn modelId="{3D588E23-AA1E-4F24-B536-93310963732C}" type="presParOf" srcId="{57D5BEC9-2FEB-494E-81F5-E828AA0F0BD6}" destId="{24FE4EB6-D8CA-49A3-9D7E-D686ACBA6403}" srcOrd="2" destOrd="0" presId="urn:microsoft.com/office/officeart/2005/8/layout/process1"/>
    <dgm:cxn modelId="{DBDAAAE3-7510-428F-B8B6-84F1869512F2}" type="presParOf" srcId="{57D5BEC9-2FEB-494E-81F5-E828AA0F0BD6}" destId="{1585A7BE-B565-4639-A520-4931047BB692}" srcOrd="3" destOrd="0" presId="urn:microsoft.com/office/officeart/2005/8/layout/process1"/>
    <dgm:cxn modelId="{272D27DB-7B3D-4406-993C-3F0E8A1A427E}" type="presParOf" srcId="{1585A7BE-B565-4639-A520-4931047BB692}" destId="{A9CC606E-226C-4A70-9058-27330F0E1086}" srcOrd="0" destOrd="0" presId="urn:microsoft.com/office/officeart/2005/8/layout/process1"/>
    <dgm:cxn modelId="{EF07AF58-BEA5-4877-8956-B18379D64673}" type="presParOf" srcId="{57D5BEC9-2FEB-494E-81F5-E828AA0F0BD6}" destId="{837015C5-FFFB-4A85-8648-EEC6E507FB79}" srcOrd="4" destOrd="0" presId="urn:microsoft.com/office/officeart/2005/8/layout/process1"/>
    <dgm:cxn modelId="{AB5C15AF-AD67-457C-B49A-E1B19BBC84C8}" type="presParOf" srcId="{57D5BEC9-2FEB-494E-81F5-E828AA0F0BD6}" destId="{683ADC63-2AD4-45CD-A85C-DBFD831A7F36}" srcOrd="5" destOrd="0" presId="urn:microsoft.com/office/officeart/2005/8/layout/process1"/>
    <dgm:cxn modelId="{BDA14E79-74A4-4094-8E58-B614C53C7479}" type="presParOf" srcId="{683ADC63-2AD4-45CD-A85C-DBFD831A7F36}" destId="{B29D998C-28C2-452B-A8D1-DECF8B9E2E01}" srcOrd="0" destOrd="0" presId="urn:microsoft.com/office/officeart/2005/8/layout/process1"/>
    <dgm:cxn modelId="{222C8B71-3FCB-4C52-A467-D6BA914A65C0}" type="presParOf" srcId="{57D5BEC9-2FEB-494E-81F5-E828AA0F0BD6}" destId="{063DED28-E51D-441E-AEB6-7A7E902306F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22887D-D4D9-448E-A520-6FCE5116945D}"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CB34CAB3-0F30-45F6-B976-9CAC40841AAF}">
      <dgm:prSet phldrT="[Texto]"/>
      <dgm:spPr/>
      <dgm:t>
        <a:bodyPr/>
        <a:lstStyle/>
        <a:p>
          <a:r>
            <a:rPr lang="es-ES" dirty="0" smtClean="0"/>
            <a:t>Recoge el comportamiento de los principales componentes de costos</a:t>
          </a:r>
          <a:endParaRPr lang="es-ES" dirty="0"/>
        </a:p>
      </dgm:t>
    </dgm:pt>
    <dgm:pt modelId="{73D3D654-85D5-406F-B4CD-40B2C75C74FA}" type="parTrans" cxnId="{8A88851D-4860-4FDC-AC7A-30D53C33DDB7}">
      <dgm:prSet/>
      <dgm:spPr/>
      <dgm:t>
        <a:bodyPr/>
        <a:lstStyle/>
        <a:p>
          <a:endParaRPr lang="es-ES"/>
        </a:p>
      </dgm:t>
    </dgm:pt>
    <dgm:pt modelId="{3A89D72D-E2CB-462D-9055-0B45CF8F6882}" type="sibTrans" cxnId="{8A88851D-4860-4FDC-AC7A-30D53C33DDB7}">
      <dgm:prSet/>
      <dgm:spPr/>
      <dgm:t>
        <a:bodyPr/>
        <a:lstStyle/>
        <a:p>
          <a:endParaRPr lang="es-ES"/>
        </a:p>
      </dgm:t>
    </dgm:pt>
    <dgm:pt modelId="{634ACB35-F288-4D90-98AD-C41FBF24120B}">
      <dgm:prSet phldrT="[Texto]"/>
      <dgm:spPr/>
      <dgm:t>
        <a:bodyPr/>
        <a:lstStyle/>
        <a:p>
          <a:r>
            <a:rPr lang="es-ES" dirty="0" smtClean="0"/>
            <a:t>Permite modificar la tarifa a la alza o baja de acuerdo al comportamiento de los precios, salarios o la estructura de costos</a:t>
          </a:r>
          <a:endParaRPr lang="es-ES" dirty="0"/>
        </a:p>
      </dgm:t>
    </dgm:pt>
    <dgm:pt modelId="{08395DD8-9E30-4B30-801F-C71F5EFF459F}" type="parTrans" cxnId="{1E3082E2-FA04-451A-B311-37BFBA248DA7}">
      <dgm:prSet/>
      <dgm:spPr/>
      <dgm:t>
        <a:bodyPr/>
        <a:lstStyle/>
        <a:p>
          <a:endParaRPr lang="es-ES"/>
        </a:p>
      </dgm:t>
    </dgm:pt>
    <dgm:pt modelId="{40A3385A-646A-4509-A108-23ECFE9D8DEB}" type="sibTrans" cxnId="{1E3082E2-FA04-451A-B311-37BFBA248DA7}">
      <dgm:prSet/>
      <dgm:spPr/>
      <dgm:t>
        <a:bodyPr/>
        <a:lstStyle/>
        <a:p>
          <a:endParaRPr lang="es-ES"/>
        </a:p>
      </dgm:t>
    </dgm:pt>
    <dgm:pt modelId="{2362E6E2-9346-4050-818A-4F79D1A0DDB7}">
      <dgm:prSet phldrT="[Texto]"/>
      <dgm:spPr/>
      <dgm:t>
        <a:bodyPr/>
        <a:lstStyle/>
        <a:p>
          <a:r>
            <a:rPr lang="es-ES" dirty="0" smtClean="0"/>
            <a:t>Evita recurrir al Concejo Metropolitano cada vez que se requiera una modificación.</a:t>
          </a:r>
          <a:endParaRPr lang="es-ES" dirty="0"/>
        </a:p>
      </dgm:t>
    </dgm:pt>
    <dgm:pt modelId="{146736BB-921E-4B28-908C-B94D4C00820B}" type="parTrans" cxnId="{DAA0F225-0A54-4F4B-99F5-B416ED6BBEC3}">
      <dgm:prSet/>
      <dgm:spPr/>
      <dgm:t>
        <a:bodyPr/>
        <a:lstStyle/>
        <a:p>
          <a:endParaRPr lang="es-ES"/>
        </a:p>
      </dgm:t>
    </dgm:pt>
    <dgm:pt modelId="{ECB75FF2-5BA3-4AA9-90AF-9F07C18157C0}" type="sibTrans" cxnId="{DAA0F225-0A54-4F4B-99F5-B416ED6BBEC3}">
      <dgm:prSet/>
      <dgm:spPr/>
      <dgm:t>
        <a:bodyPr/>
        <a:lstStyle/>
        <a:p>
          <a:endParaRPr lang="es-ES"/>
        </a:p>
      </dgm:t>
    </dgm:pt>
    <dgm:pt modelId="{FA41F81A-16FB-4229-B690-1C8E61B9C781}">
      <dgm:prSet phldrT="[Texto]"/>
      <dgm:spPr/>
      <dgm:t>
        <a:bodyPr/>
        <a:lstStyle/>
        <a:p>
          <a:r>
            <a:rPr lang="es-ES" dirty="0" smtClean="0"/>
            <a:t>Por su transparencia, es fácilmente auditable.</a:t>
          </a:r>
          <a:endParaRPr lang="es-ES" dirty="0"/>
        </a:p>
      </dgm:t>
    </dgm:pt>
    <dgm:pt modelId="{3E5AC4E8-C174-450E-81BC-F83CF4CFDCA1}" type="parTrans" cxnId="{2CFD87DB-AB87-4CE2-AC44-786368E440DF}">
      <dgm:prSet/>
      <dgm:spPr/>
      <dgm:t>
        <a:bodyPr/>
        <a:lstStyle/>
        <a:p>
          <a:endParaRPr lang="es-ES"/>
        </a:p>
      </dgm:t>
    </dgm:pt>
    <dgm:pt modelId="{29EAFB53-2C0E-4E27-9AD9-985892DE3428}" type="sibTrans" cxnId="{2CFD87DB-AB87-4CE2-AC44-786368E440DF}">
      <dgm:prSet/>
      <dgm:spPr/>
      <dgm:t>
        <a:bodyPr/>
        <a:lstStyle/>
        <a:p>
          <a:endParaRPr lang="es-ES"/>
        </a:p>
      </dgm:t>
    </dgm:pt>
    <dgm:pt modelId="{0666E7BD-4B33-4D59-B042-53D6BFE31708}" type="pres">
      <dgm:prSet presAssocID="{C322887D-D4D9-448E-A520-6FCE5116945D}" presName="linear" presStyleCnt="0">
        <dgm:presLayoutVars>
          <dgm:animLvl val="lvl"/>
          <dgm:resizeHandles val="exact"/>
        </dgm:presLayoutVars>
      </dgm:prSet>
      <dgm:spPr/>
      <dgm:t>
        <a:bodyPr/>
        <a:lstStyle/>
        <a:p>
          <a:endParaRPr lang="es-ES"/>
        </a:p>
      </dgm:t>
    </dgm:pt>
    <dgm:pt modelId="{D0C84C47-D2E0-46A4-805D-A0D12C13C2C2}" type="pres">
      <dgm:prSet presAssocID="{CB34CAB3-0F30-45F6-B976-9CAC40841AAF}" presName="parentText" presStyleLbl="node1" presStyleIdx="0" presStyleCnt="4">
        <dgm:presLayoutVars>
          <dgm:chMax val="0"/>
          <dgm:bulletEnabled val="1"/>
        </dgm:presLayoutVars>
      </dgm:prSet>
      <dgm:spPr/>
      <dgm:t>
        <a:bodyPr/>
        <a:lstStyle/>
        <a:p>
          <a:endParaRPr lang="es-ES"/>
        </a:p>
      </dgm:t>
    </dgm:pt>
    <dgm:pt modelId="{F645388F-6EF2-40CD-AA29-DD1DB139F5AD}" type="pres">
      <dgm:prSet presAssocID="{3A89D72D-E2CB-462D-9055-0B45CF8F6882}" presName="spacer" presStyleCnt="0"/>
      <dgm:spPr/>
    </dgm:pt>
    <dgm:pt modelId="{5C4A38B4-0B86-4A5E-9A68-098ACBD0A880}" type="pres">
      <dgm:prSet presAssocID="{634ACB35-F288-4D90-98AD-C41FBF24120B}" presName="parentText" presStyleLbl="node1" presStyleIdx="1" presStyleCnt="4">
        <dgm:presLayoutVars>
          <dgm:chMax val="0"/>
          <dgm:bulletEnabled val="1"/>
        </dgm:presLayoutVars>
      </dgm:prSet>
      <dgm:spPr/>
      <dgm:t>
        <a:bodyPr/>
        <a:lstStyle/>
        <a:p>
          <a:endParaRPr lang="es-ES"/>
        </a:p>
      </dgm:t>
    </dgm:pt>
    <dgm:pt modelId="{47BC11A2-F789-4AD4-94A9-73233178D9B2}" type="pres">
      <dgm:prSet presAssocID="{40A3385A-646A-4509-A108-23ECFE9D8DEB}" presName="spacer" presStyleCnt="0"/>
      <dgm:spPr/>
    </dgm:pt>
    <dgm:pt modelId="{51FDBD93-8111-4D1F-9FFF-DE3AF8721168}" type="pres">
      <dgm:prSet presAssocID="{2362E6E2-9346-4050-818A-4F79D1A0DDB7}" presName="parentText" presStyleLbl="node1" presStyleIdx="2" presStyleCnt="4">
        <dgm:presLayoutVars>
          <dgm:chMax val="0"/>
          <dgm:bulletEnabled val="1"/>
        </dgm:presLayoutVars>
      </dgm:prSet>
      <dgm:spPr/>
      <dgm:t>
        <a:bodyPr/>
        <a:lstStyle/>
        <a:p>
          <a:endParaRPr lang="es-ES"/>
        </a:p>
      </dgm:t>
    </dgm:pt>
    <dgm:pt modelId="{7303A21A-7319-4F84-89E4-EF29EFC5283D}" type="pres">
      <dgm:prSet presAssocID="{ECB75FF2-5BA3-4AA9-90AF-9F07C18157C0}" presName="spacer" presStyleCnt="0"/>
      <dgm:spPr/>
    </dgm:pt>
    <dgm:pt modelId="{F7D01E6F-C066-4209-A495-A701F9565FD7}" type="pres">
      <dgm:prSet presAssocID="{FA41F81A-16FB-4229-B690-1C8E61B9C781}" presName="parentText" presStyleLbl="node1" presStyleIdx="3" presStyleCnt="4">
        <dgm:presLayoutVars>
          <dgm:chMax val="0"/>
          <dgm:bulletEnabled val="1"/>
        </dgm:presLayoutVars>
      </dgm:prSet>
      <dgm:spPr/>
      <dgm:t>
        <a:bodyPr/>
        <a:lstStyle/>
        <a:p>
          <a:endParaRPr lang="es-ES"/>
        </a:p>
      </dgm:t>
    </dgm:pt>
  </dgm:ptLst>
  <dgm:cxnLst>
    <dgm:cxn modelId="{A25FD58D-8F82-4747-A101-D91B9461981E}" type="presOf" srcId="{634ACB35-F288-4D90-98AD-C41FBF24120B}" destId="{5C4A38B4-0B86-4A5E-9A68-098ACBD0A880}" srcOrd="0" destOrd="0" presId="urn:microsoft.com/office/officeart/2005/8/layout/vList2"/>
    <dgm:cxn modelId="{1E3082E2-FA04-451A-B311-37BFBA248DA7}" srcId="{C322887D-D4D9-448E-A520-6FCE5116945D}" destId="{634ACB35-F288-4D90-98AD-C41FBF24120B}" srcOrd="1" destOrd="0" parTransId="{08395DD8-9E30-4B30-801F-C71F5EFF459F}" sibTransId="{40A3385A-646A-4509-A108-23ECFE9D8DEB}"/>
    <dgm:cxn modelId="{914D3BC9-B7F5-4758-8E79-89274C5D3B7F}" type="presOf" srcId="{2362E6E2-9346-4050-818A-4F79D1A0DDB7}" destId="{51FDBD93-8111-4D1F-9FFF-DE3AF8721168}" srcOrd="0" destOrd="0" presId="urn:microsoft.com/office/officeart/2005/8/layout/vList2"/>
    <dgm:cxn modelId="{2CFD87DB-AB87-4CE2-AC44-786368E440DF}" srcId="{C322887D-D4D9-448E-A520-6FCE5116945D}" destId="{FA41F81A-16FB-4229-B690-1C8E61B9C781}" srcOrd="3" destOrd="0" parTransId="{3E5AC4E8-C174-450E-81BC-F83CF4CFDCA1}" sibTransId="{29EAFB53-2C0E-4E27-9AD9-985892DE3428}"/>
    <dgm:cxn modelId="{84794117-0D46-4CA0-924A-939EE5A4F754}" type="presOf" srcId="{C322887D-D4D9-448E-A520-6FCE5116945D}" destId="{0666E7BD-4B33-4D59-B042-53D6BFE31708}" srcOrd="0" destOrd="0" presId="urn:microsoft.com/office/officeart/2005/8/layout/vList2"/>
    <dgm:cxn modelId="{8A88851D-4860-4FDC-AC7A-30D53C33DDB7}" srcId="{C322887D-D4D9-448E-A520-6FCE5116945D}" destId="{CB34CAB3-0F30-45F6-B976-9CAC40841AAF}" srcOrd="0" destOrd="0" parTransId="{73D3D654-85D5-406F-B4CD-40B2C75C74FA}" sibTransId="{3A89D72D-E2CB-462D-9055-0B45CF8F6882}"/>
    <dgm:cxn modelId="{D316DE08-C929-4E98-8392-DF345AFCDB71}" type="presOf" srcId="{CB34CAB3-0F30-45F6-B976-9CAC40841AAF}" destId="{D0C84C47-D2E0-46A4-805D-A0D12C13C2C2}" srcOrd="0" destOrd="0" presId="urn:microsoft.com/office/officeart/2005/8/layout/vList2"/>
    <dgm:cxn modelId="{312A99B7-7815-4C00-9916-C9D41910D0F3}" type="presOf" srcId="{FA41F81A-16FB-4229-B690-1C8E61B9C781}" destId="{F7D01E6F-C066-4209-A495-A701F9565FD7}" srcOrd="0" destOrd="0" presId="urn:microsoft.com/office/officeart/2005/8/layout/vList2"/>
    <dgm:cxn modelId="{DAA0F225-0A54-4F4B-99F5-B416ED6BBEC3}" srcId="{C322887D-D4D9-448E-A520-6FCE5116945D}" destId="{2362E6E2-9346-4050-818A-4F79D1A0DDB7}" srcOrd="2" destOrd="0" parTransId="{146736BB-921E-4B28-908C-B94D4C00820B}" sibTransId="{ECB75FF2-5BA3-4AA9-90AF-9F07C18157C0}"/>
    <dgm:cxn modelId="{BBFA47C6-104C-4BE3-BFA0-B16C68B694F9}" type="presParOf" srcId="{0666E7BD-4B33-4D59-B042-53D6BFE31708}" destId="{D0C84C47-D2E0-46A4-805D-A0D12C13C2C2}" srcOrd="0" destOrd="0" presId="urn:microsoft.com/office/officeart/2005/8/layout/vList2"/>
    <dgm:cxn modelId="{3D002B62-3229-45DC-B25A-406DA76A34A9}" type="presParOf" srcId="{0666E7BD-4B33-4D59-B042-53D6BFE31708}" destId="{F645388F-6EF2-40CD-AA29-DD1DB139F5AD}" srcOrd="1" destOrd="0" presId="urn:microsoft.com/office/officeart/2005/8/layout/vList2"/>
    <dgm:cxn modelId="{8E95E1C9-47D8-42FE-A589-B2DD61FBA69B}" type="presParOf" srcId="{0666E7BD-4B33-4D59-B042-53D6BFE31708}" destId="{5C4A38B4-0B86-4A5E-9A68-098ACBD0A880}" srcOrd="2" destOrd="0" presId="urn:microsoft.com/office/officeart/2005/8/layout/vList2"/>
    <dgm:cxn modelId="{9E132BA3-52A3-4DAC-B057-349400FFEB55}" type="presParOf" srcId="{0666E7BD-4B33-4D59-B042-53D6BFE31708}" destId="{47BC11A2-F789-4AD4-94A9-73233178D9B2}" srcOrd="3" destOrd="0" presId="urn:microsoft.com/office/officeart/2005/8/layout/vList2"/>
    <dgm:cxn modelId="{882B7A98-0BEF-4950-BCB4-7D4DA5C74334}" type="presParOf" srcId="{0666E7BD-4B33-4D59-B042-53D6BFE31708}" destId="{51FDBD93-8111-4D1F-9FFF-DE3AF8721168}" srcOrd="4" destOrd="0" presId="urn:microsoft.com/office/officeart/2005/8/layout/vList2"/>
    <dgm:cxn modelId="{FCC0F669-8482-4303-8328-8034CE22E20D}" type="presParOf" srcId="{0666E7BD-4B33-4D59-B042-53D6BFE31708}" destId="{7303A21A-7319-4F84-89E4-EF29EFC5283D}" srcOrd="5" destOrd="0" presId="urn:microsoft.com/office/officeart/2005/8/layout/vList2"/>
    <dgm:cxn modelId="{F3650B42-6572-470D-AB97-46558DFACEFD}" type="presParOf" srcId="{0666E7BD-4B33-4D59-B042-53D6BFE31708}" destId="{F7D01E6F-C066-4209-A495-A701F9565FD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160BA1-B51A-4243-81D1-55E30AC61CE6}"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s-ES"/>
        </a:p>
      </dgm:t>
    </dgm:pt>
    <dgm:pt modelId="{3F651F89-A18B-4BAE-B801-807FD2A7913C}">
      <dgm:prSet phldrT="[Texto]"/>
      <dgm:spPr/>
      <dgm:t>
        <a:bodyPr/>
        <a:lstStyle/>
        <a:p>
          <a:r>
            <a:rPr lang="es-ES" dirty="0" smtClean="0"/>
            <a:t>Volumen (promedio anual) = </a:t>
          </a:r>
          <a:r>
            <a:rPr lang="es-EC" b="0" i="0" u="none" dirty="0" smtClean="0"/>
            <a:t>3.260.000,00 kilos </a:t>
          </a:r>
          <a:endParaRPr lang="es-ES" dirty="0"/>
        </a:p>
      </dgm:t>
    </dgm:pt>
    <dgm:pt modelId="{17DC5BD5-DABE-4F81-974D-54F1B37AF521}" type="parTrans" cxnId="{92290D8C-D276-4D22-9D74-881FC475B102}">
      <dgm:prSet/>
      <dgm:spPr/>
      <dgm:t>
        <a:bodyPr/>
        <a:lstStyle/>
        <a:p>
          <a:endParaRPr lang="es-ES"/>
        </a:p>
      </dgm:t>
    </dgm:pt>
    <dgm:pt modelId="{70C8A0A0-47F5-43D1-8E70-A65D8F61131F}" type="sibTrans" cxnId="{92290D8C-D276-4D22-9D74-881FC475B102}">
      <dgm:prSet/>
      <dgm:spPr/>
      <dgm:t>
        <a:bodyPr/>
        <a:lstStyle/>
        <a:p>
          <a:endParaRPr lang="es-ES"/>
        </a:p>
      </dgm:t>
    </dgm:pt>
    <dgm:pt modelId="{22041D6C-4C7C-4B8E-9AAD-D1EE9D05154C}">
      <dgm:prSet/>
      <dgm:spPr>
        <a:solidFill>
          <a:schemeClr val="tx2"/>
        </a:solidFill>
      </dgm:spPr>
      <dgm:t>
        <a:bodyPr/>
        <a:lstStyle/>
        <a:p>
          <a:r>
            <a:rPr lang="es-ES" b="1" dirty="0" smtClean="0"/>
            <a:t>Costo por kilo= </a:t>
          </a:r>
          <a:r>
            <a:rPr lang="es-EC" b="0" i="0" u="none" dirty="0" smtClean="0"/>
            <a:t>$                     0,38</a:t>
          </a:r>
          <a:endParaRPr lang="es-ES" dirty="0"/>
        </a:p>
      </dgm:t>
    </dgm:pt>
    <dgm:pt modelId="{A39A0897-087B-475C-B306-03CBFD3E9229}" type="sibTrans" cxnId="{BFAA22B4-AA57-4A2F-8DCE-68CBF0B6697C}">
      <dgm:prSet/>
      <dgm:spPr/>
      <dgm:t>
        <a:bodyPr/>
        <a:lstStyle/>
        <a:p>
          <a:endParaRPr lang="es-ES"/>
        </a:p>
      </dgm:t>
    </dgm:pt>
    <dgm:pt modelId="{99E4155A-4FED-439F-8010-B8664AF913B6}" type="parTrans" cxnId="{BFAA22B4-AA57-4A2F-8DCE-68CBF0B6697C}">
      <dgm:prSet/>
      <dgm:spPr/>
      <dgm:t>
        <a:bodyPr/>
        <a:lstStyle/>
        <a:p>
          <a:endParaRPr lang="es-ES"/>
        </a:p>
      </dgm:t>
    </dgm:pt>
    <dgm:pt modelId="{103AA1EE-BCD3-4F55-BC51-CEF3461137C3}" type="pres">
      <dgm:prSet presAssocID="{8A160BA1-B51A-4243-81D1-55E30AC61CE6}" presName="CompostProcess" presStyleCnt="0">
        <dgm:presLayoutVars>
          <dgm:dir/>
          <dgm:resizeHandles val="exact"/>
        </dgm:presLayoutVars>
      </dgm:prSet>
      <dgm:spPr/>
      <dgm:t>
        <a:bodyPr/>
        <a:lstStyle/>
        <a:p>
          <a:endParaRPr lang="es-ES"/>
        </a:p>
      </dgm:t>
    </dgm:pt>
    <dgm:pt modelId="{69435B83-E8C9-4F42-B09C-AEDAF3612764}" type="pres">
      <dgm:prSet presAssocID="{8A160BA1-B51A-4243-81D1-55E30AC61CE6}" presName="arrow" presStyleLbl="bgShp" presStyleIdx="0" presStyleCnt="1"/>
      <dgm:spPr/>
    </dgm:pt>
    <dgm:pt modelId="{72998D51-5D10-4CE5-B4C8-47E84D0DC321}" type="pres">
      <dgm:prSet presAssocID="{8A160BA1-B51A-4243-81D1-55E30AC61CE6}" presName="linearProcess" presStyleCnt="0"/>
      <dgm:spPr/>
    </dgm:pt>
    <dgm:pt modelId="{34D775A7-AB5F-4D32-8D17-FE89A91CC3A2}" type="pres">
      <dgm:prSet presAssocID="{3F651F89-A18B-4BAE-B801-807FD2A7913C}" presName="textNode" presStyleLbl="node1" presStyleIdx="0" presStyleCnt="2">
        <dgm:presLayoutVars>
          <dgm:bulletEnabled val="1"/>
        </dgm:presLayoutVars>
      </dgm:prSet>
      <dgm:spPr/>
      <dgm:t>
        <a:bodyPr/>
        <a:lstStyle/>
        <a:p>
          <a:endParaRPr lang="es-ES"/>
        </a:p>
      </dgm:t>
    </dgm:pt>
    <dgm:pt modelId="{951D1EEF-1819-4079-9F7D-6A0220921B67}" type="pres">
      <dgm:prSet presAssocID="{70C8A0A0-47F5-43D1-8E70-A65D8F61131F}" presName="sibTrans" presStyleCnt="0"/>
      <dgm:spPr/>
    </dgm:pt>
    <dgm:pt modelId="{9FF4BA50-14CF-496F-87E1-FC4AA2E88006}" type="pres">
      <dgm:prSet presAssocID="{22041D6C-4C7C-4B8E-9AAD-D1EE9D05154C}" presName="textNode" presStyleLbl="node1" presStyleIdx="1" presStyleCnt="2">
        <dgm:presLayoutVars>
          <dgm:bulletEnabled val="1"/>
        </dgm:presLayoutVars>
      </dgm:prSet>
      <dgm:spPr/>
      <dgm:t>
        <a:bodyPr/>
        <a:lstStyle/>
        <a:p>
          <a:endParaRPr lang="es-ES"/>
        </a:p>
      </dgm:t>
    </dgm:pt>
  </dgm:ptLst>
  <dgm:cxnLst>
    <dgm:cxn modelId="{92290D8C-D276-4D22-9D74-881FC475B102}" srcId="{8A160BA1-B51A-4243-81D1-55E30AC61CE6}" destId="{3F651F89-A18B-4BAE-B801-807FD2A7913C}" srcOrd="0" destOrd="0" parTransId="{17DC5BD5-DABE-4F81-974D-54F1B37AF521}" sibTransId="{70C8A0A0-47F5-43D1-8E70-A65D8F61131F}"/>
    <dgm:cxn modelId="{BFAA22B4-AA57-4A2F-8DCE-68CBF0B6697C}" srcId="{8A160BA1-B51A-4243-81D1-55E30AC61CE6}" destId="{22041D6C-4C7C-4B8E-9AAD-D1EE9D05154C}" srcOrd="1" destOrd="0" parTransId="{99E4155A-4FED-439F-8010-B8664AF913B6}" sibTransId="{A39A0897-087B-475C-B306-03CBFD3E9229}"/>
    <dgm:cxn modelId="{372647FC-4320-476B-8DA0-56CCA3F61904}" type="presOf" srcId="{3F651F89-A18B-4BAE-B801-807FD2A7913C}" destId="{34D775A7-AB5F-4D32-8D17-FE89A91CC3A2}" srcOrd="0" destOrd="0" presId="urn:microsoft.com/office/officeart/2005/8/layout/hProcess9"/>
    <dgm:cxn modelId="{EC5D895A-CC19-4EF3-8E00-A179B836CD25}" type="presOf" srcId="{22041D6C-4C7C-4B8E-9AAD-D1EE9D05154C}" destId="{9FF4BA50-14CF-496F-87E1-FC4AA2E88006}" srcOrd="0" destOrd="0" presId="urn:microsoft.com/office/officeart/2005/8/layout/hProcess9"/>
    <dgm:cxn modelId="{75976C2A-5492-49F0-A8FB-A06D5B86AF54}" type="presOf" srcId="{8A160BA1-B51A-4243-81D1-55E30AC61CE6}" destId="{103AA1EE-BCD3-4F55-BC51-CEF3461137C3}" srcOrd="0" destOrd="0" presId="urn:microsoft.com/office/officeart/2005/8/layout/hProcess9"/>
    <dgm:cxn modelId="{CC60C690-CC4E-4212-ACF2-9A1C81153236}" type="presParOf" srcId="{103AA1EE-BCD3-4F55-BC51-CEF3461137C3}" destId="{69435B83-E8C9-4F42-B09C-AEDAF3612764}" srcOrd="0" destOrd="0" presId="urn:microsoft.com/office/officeart/2005/8/layout/hProcess9"/>
    <dgm:cxn modelId="{08334F1F-BCFB-4F29-9ECB-30CC6C575A60}" type="presParOf" srcId="{103AA1EE-BCD3-4F55-BC51-CEF3461137C3}" destId="{72998D51-5D10-4CE5-B4C8-47E84D0DC321}" srcOrd="1" destOrd="0" presId="urn:microsoft.com/office/officeart/2005/8/layout/hProcess9"/>
    <dgm:cxn modelId="{970289A3-0272-4A6C-8BB2-CD162A9CFE81}" type="presParOf" srcId="{72998D51-5D10-4CE5-B4C8-47E84D0DC321}" destId="{34D775A7-AB5F-4D32-8D17-FE89A91CC3A2}" srcOrd="0" destOrd="0" presId="urn:microsoft.com/office/officeart/2005/8/layout/hProcess9"/>
    <dgm:cxn modelId="{836F1353-9CBB-4DAE-B2E5-17563279582B}" type="presParOf" srcId="{72998D51-5D10-4CE5-B4C8-47E84D0DC321}" destId="{951D1EEF-1819-4079-9F7D-6A0220921B67}" srcOrd="1" destOrd="0" presId="urn:microsoft.com/office/officeart/2005/8/layout/hProcess9"/>
    <dgm:cxn modelId="{FAEE96CB-B541-45F8-9978-A375A1027C3C}" type="presParOf" srcId="{72998D51-5D10-4CE5-B4C8-47E84D0DC321}" destId="{9FF4BA50-14CF-496F-87E1-FC4AA2E88006}"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E0CFE3-F39B-4AC9-9EDD-6794A11EC28B}"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99C795B8-07B7-4905-A1A5-1F087D365174}">
      <dgm:prSet phldrT="[Texto]"/>
      <dgm:spPr/>
      <dgm:t>
        <a:bodyPr/>
        <a:lstStyle/>
        <a:p>
          <a:r>
            <a:rPr lang="es-ES" dirty="0" smtClean="0"/>
            <a:t>La totalidad de los ingresos adicionales irá a la empresa resultante de la fusión.</a:t>
          </a:r>
          <a:endParaRPr lang="es-ES" dirty="0"/>
        </a:p>
      </dgm:t>
    </dgm:pt>
    <dgm:pt modelId="{D956958F-996E-46FF-9B2E-0D511D28C6DE}" type="parTrans" cxnId="{BCDF122E-D36A-44FC-87DB-5C3A5A91D00C}">
      <dgm:prSet/>
      <dgm:spPr/>
      <dgm:t>
        <a:bodyPr/>
        <a:lstStyle/>
        <a:p>
          <a:endParaRPr lang="es-ES"/>
        </a:p>
      </dgm:t>
    </dgm:pt>
    <dgm:pt modelId="{DAA0D1E4-C113-4FCA-B2FD-0A167F589E0E}" type="sibTrans" cxnId="{BCDF122E-D36A-44FC-87DB-5C3A5A91D00C}">
      <dgm:prSet/>
      <dgm:spPr/>
      <dgm:t>
        <a:bodyPr/>
        <a:lstStyle/>
        <a:p>
          <a:endParaRPr lang="es-ES"/>
        </a:p>
      </dgm:t>
    </dgm:pt>
    <dgm:pt modelId="{E1363DB9-F428-498A-9645-0497A9FE5C76}">
      <dgm:prSet phldrT="[Texto]"/>
      <dgm:spPr/>
      <dgm:t>
        <a:bodyPr/>
        <a:lstStyle/>
        <a:p>
          <a:r>
            <a:rPr lang="es-ES" dirty="0" smtClean="0"/>
            <a:t>Se garantiza el 100% de sostenibilidad de los servicios correspondientes a esta ordenanza.</a:t>
          </a:r>
          <a:endParaRPr lang="es-ES" dirty="0"/>
        </a:p>
      </dgm:t>
    </dgm:pt>
    <dgm:pt modelId="{077E477F-C400-467E-8254-6D3D30DB9AAA}" type="parTrans" cxnId="{3F087450-369D-437C-96EA-D676154253E8}">
      <dgm:prSet/>
      <dgm:spPr/>
      <dgm:t>
        <a:bodyPr/>
        <a:lstStyle/>
        <a:p>
          <a:endParaRPr lang="es-ES"/>
        </a:p>
      </dgm:t>
    </dgm:pt>
    <dgm:pt modelId="{62A4A989-4E7A-49C5-8233-749F4E6B9232}" type="sibTrans" cxnId="{3F087450-369D-437C-96EA-D676154253E8}">
      <dgm:prSet/>
      <dgm:spPr/>
      <dgm:t>
        <a:bodyPr/>
        <a:lstStyle/>
        <a:p>
          <a:endParaRPr lang="es-ES"/>
        </a:p>
      </dgm:t>
    </dgm:pt>
    <dgm:pt modelId="{6D05081F-5C99-471C-B229-1B9715E0175E}">
      <dgm:prSet phldrT="[Texto]"/>
      <dgm:spPr/>
      <dgm:t>
        <a:bodyPr/>
        <a:lstStyle/>
        <a:p>
          <a:r>
            <a:rPr lang="es-ES" dirty="0" smtClean="0"/>
            <a:t>La fusión causaría un potencial decremento en los costos administrativos unitarios, lo que bajaría la tarifa de acuerdo a la formula de reajuste</a:t>
          </a:r>
          <a:endParaRPr lang="es-ES" dirty="0"/>
        </a:p>
      </dgm:t>
    </dgm:pt>
    <dgm:pt modelId="{8B4C1C59-18A0-47BE-BE4F-2BB27C210FC8}" type="parTrans" cxnId="{5FD6849E-59F6-494C-B415-9485D3B2E289}">
      <dgm:prSet/>
      <dgm:spPr/>
      <dgm:t>
        <a:bodyPr/>
        <a:lstStyle/>
        <a:p>
          <a:endParaRPr lang="es-ES"/>
        </a:p>
      </dgm:t>
    </dgm:pt>
    <dgm:pt modelId="{DB0F2497-06E8-4835-9BB6-D53BE9D27877}" type="sibTrans" cxnId="{5FD6849E-59F6-494C-B415-9485D3B2E289}">
      <dgm:prSet/>
      <dgm:spPr/>
      <dgm:t>
        <a:bodyPr/>
        <a:lstStyle/>
        <a:p>
          <a:endParaRPr lang="es-ES"/>
        </a:p>
      </dgm:t>
    </dgm:pt>
    <dgm:pt modelId="{9E0212DE-B63A-4FEF-A933-4182672E201A}" type="pres">
      <dgm:prSet presAssocID="{31E0CFE3-F39B-4AC9-9EDD-6794A11EC28B}" presName="linear" presStyleCnt="0">
        <dgm:presLayoutVars>
          <dgm:animLvl val="lvl"/>
          <dgm:resizeHandles val="exact"/>
        </dgm:presLayoutVars>
      </dgm:prSet>
      <dgm:spPr/>
      <dgm:t>
        <a:bodyPr/>
        <a:lstStyle/>
        <a:p>
          <a:endParaRPr lang="es-ES"/>
        </a:p>
      </dgm:t>
    </dgm:pt>
    <dgm:pt modelId="{C2783B74-6657-4574-8B29-E76C849C8236}" type="pres">
      <dgm:prSet presAssocID="{99C795B8-07B7-4905-A1A5-1F087D365174}" presName="parentText" presStyleLbl="node1" presStyleIdx="0" presStyleCnt="3">
        <dgm:presLayoutVars>
          <dgm:chMax val="0"/>
          <dgm:bulletEnabled val="1"/>
        </dgm:presLayoutVars>
      </dgm:prSet>
      <dgm:spPr/>
      <dgm:t>
        <a:bodyPr/>
        <a:lstStyle/>
        <a:p>
          <a:endParaRPr lang="es-ES"/>
        </a:p>
      </dgm:t>
    </dgm:pt>
    <dgm:pt modelId="{650FB80E-130B-428B-8630-65F1B73C516A}" type="pres">
      <dgm:prSet presAssocID="{DAA0D1E4-C113-4FCA-B2FD-0A167F589E0E}" presName="spacer" presStyleCnt="0"/>
      <dgm:spPr/>
    </dgm:pt>
    <dgm:pt modelId="{38745A9C-CC6A-4225-89E1-84ECDB6470DB}" type="pres">
      <dgm:prSet presAssocID="{E1363DB9-F428-498A-9645-0497A9FE5C76}" presName="parentText" presStyleLbl="node1" presStyleIdx="1" presStyleCnt="3">
        <dgm:presLayoutVars>
          <dgm:chMax val="0"/>
          <dgm:bulletEnabled val="1"/>
        </dgm:presLayoutVars>
      </dgm:prSet>
      <dgm:spPr/>
      <dgm:t>
        <a:bodyPr/>
        <a:lstStyle/>
        <a:p>
          <a:endParaRPr lang="es-ES"/>
        </a:p>
      </dgm:t>
    </dgm:pt>
    <dgm:pt modelId="{014234A2-E378-4087-8AA8-B8D363C8C884}" type="pres">
      <dgm:prSet presAssocID="{62A4A989-4E7A-49C5-8233-749F4E6B9232}" presName="spacer" presStyleCnt="0"/>
      <dgm:spPr/>
    </dgm:pt>
    <dgm:pt modelId="{E8DC7294-EB67-4402-8A44-BBAEFA17B13F}" type="pres">
      <dgm:prSet presAssocID="{6D05081F-5C99-471C-B229-1B9715E0175E}" presName="parentText" presStyleLbl="node1" presStyleIdx="2" presStyleCnt="3">
        <dgm:presLayoutVars>
          <dgm:chMax val="0"/>
          <dgm:bulletEnabled val="1"/>
        </dgm:presLayoutVars>
      </dgm:prSet>
      <dgm:spPr/>
      <dgm:t>
        <a:bodyPr/>
        <a:lstStyle/>
        <a:p>
          <a:endParaRPr lang="es-ES"/>
        </a:p>
      </dgm:t>
    </dgm:pt>
  </dgm:ptLst>
  <dgm:cxnLst>
    <dgm:cxn modelId="{709D4683-6D48-4783-BEF3-F9C25C7D6067}" type="presOf" srcId="{31E0CFE3-F39B-4AC9-9EDD-6794A11EC28B}" destId="{9E0212DE-B63A-4FEF-A933-4182672E201A}" srcOrd="0" destOrd="0" presId="urn:microsoft.com/office/officeart/2005/8/layout/vList2"/>
    <dgm:cxn modelId="{3F087450-369D-437C-96EA-D676154253E8}" srcId="{31E0CFE3-F39B-4AC9-9EDD-6794A11EC28B}" destId="{E1363DB9-F428-498A-9645-0497A9FE5C76}" srcOrd="1" destOrd="0" parTransId="{077E477F-C400-467E-8254-6D3D30DB9AAA}" sibTransId="{62A4A989-4E7A-49C5-8233-749F4E6B9232}"/>
    <dgm:cxn modelId="{BCDF122E-D36A-44FC-87DB-5C3A5A91D00C}" srcId="{31E0CFE3-F39B-4AC9-9EDD-6794A11EC28B}" destId="{99C795B8-07B7-4905-A1A5-1F087D365174}" srcOrd="0" destOrd="0" parTransId="{D956958F-996E-46FF-9B2E-0D511D28C6DE}" sibTransId="{DAA0D1E4-C113-4FCA-B2FD-0A167F589E0E}"/>
    <dgm:cxn modelId="{B0F97DCA-9E57-409D-B657-43EC155F641B}" type="presOf" srcId="{99C795B8-07B7-4905-A1A5-1F087D365174}" destId="{C2783B74-6657-4574-8B29-E76C849C8236}" srcOrd="0" destOrd="0" presId="urn:microsoft.com/office/officeart/2005/8/layout/vList2"/>
    <dgm:cxn modelId="{41D4446A-1CAB-43E9-B834-F40F5453E7E0}" type="presOf" srcId="{6D05081F-5C99-471C-B229-1B9715E0175E}" destId="{E8DC7294-EB67-4402-8A44-BBAEFA17B13F}" srcOrd="0" destOrd="0" presId="urn:microsoft.com/office/officeart/2005/8/layout/vList2"/>
    <dgm:cxn modelId="{5FD6849E-59F6-494C-B415-9485D3B2E289}" srcId="{31E0CFE3-F39B-4AC9-9EDD-6794A11EC28B}" destId="{6D05081F-5C99-471C-B229-1B9715E0175E}" srcOrd="2" destOrd="0" parTransId="{8B4C1C59-18A0-47BE-BE4F-2BB27C210FC8}" sibTransId="{DB0F2497-06E8-4835-9BB6-D53BE9D27877}"/>
    <dgm:cxn modelId="{BD204BA8-DDC1-4A65-A516-661361DD14A8}" type="presOf" srcId="{E1363DB9-F428-498A-9645-0497A9FE5C76}" destId="{38745A9C-CC6A-4225-89E1-84ECDB6470DB}" srcOrd="0" destOrd="0" presId="urn:microsoft.com/office/officeart/2005/8/layout/vList2"/>
    <dgm:cxn modelId="{50ED06A4-070C-400E-8A60-F93EA8E8FD2E}" type="presParOf" srcId="{9E0212DE-B63A-4FEF-A933-4182672E201A}" destId="{C2783B74-6657-4574-8B29-E76C849C8236}" srcOrd="0" destOrd="0" presId="urn:microsoft.com/office/officeart/2005/8/layout/vList2"/>
    <dgm:cxn modelId="{9AF00FDE-7E77-49EF-BAC5-9B786B5D7A8A}" type="presParOf" srcId="{9E0212DE-B63A-4FEF-A933-4182672E201A}" destId="{650FB80E-130B-428B-8630-65F1B73C516A}" srcOrd="1" destOrd="0" presId="urn:microsoft.com/office/officeart/2005/8/layout/vList2"/>
    <dgm:cxn modelId="{B17C3C4C-44CC-4B93-9759-06BFBC5D433F}" type="presParOf" srcId="{9E0212DE-B63A-4FEF-A933-4182672E201A}" destId="{38745A9C-CC6A-4225-89E1-84ECDB6470DB}" srcOrd="2" destOrd="0" presId="urn:microsoft.com/office/officeart/2005/8/layout/vList2"/>
    <dgm:cxn modelId="{4B89BBCC-6EA3-465F-B52F-50C75427F8F3}" type="presParOf" srcId="{9E0212DE-B63A-4FEF-A933-4182672E201A}" destId="{014234A2-E378-4087-8AA8-B8D363C8C884}" srcOrd="3" destOrd="0" presId="urn:microsoft.com/office/officeart/2005/8/layout/vList2"/>
    <dgm:cxn modelId="{5A0694A3-A028-4EF5-8C7A-5CBE423C39BF}" type="presParOf" srcId="{9E0212DE-B63A-4FEF-A933-4182672E201A}" destId="{E8DC7294-EB67-4402-8A44-BBAEFA17B13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64F484-C2A4-4909-9BC8-56EEFAE56C27}" type="doc">
      <dgm:prSet loTypeId="urn:microsoft.com/office/officeart/2005/8/layout/process1" loCatId="process" qsTypeId="urn:microsoft.com/office/officeart/2005/8/quickstyle/simple5" qsCatId="simple" csTypeId="urn:microsoft.com/office/officeart/2005/8/colors/colorful1" csCatId="colorful" phldr="1"/>
      <dgm:spPr/>
    </dgm:pt>
    <dgm:pt modelId="{DA49608E-51B9-4015-B538-5D2DB8EB0B7E}">
      <dgm:prSet phldrT="[Texto]"/>
      <dgm:spPr/>
      <dgm:t>
        <a:bodyPr/>
        <a:lstStyle/>
        <a:p>
          <a:r>
            <a:rPr lang="es-ES" dirty="0" smtClean="0"/>
            <a:t>Profesional</a:t>
          </a:r>
          <a:endParaRPr lang="es-ES" dirty="0"/>
        </a:p>
      </dgm:t>
    </dgm:pt>
    <dgm:pt modelId="{A2EBE9EF-1F29-4A33-9837-60D57AC500ED}" type="parTrans" cxnId="{4BD6A5DC-07C1-4DD6-B99B-19836DE7963C}">
      <dgm:prSet/>
      <dgm:spPr/>
      <dgm:t>
        <a:bodyPr/>
        <a:lstStyle/>
        <a:p>
          <a:endParaRPr lang="es-ES"/>
        </a:p>
      </dgm:t>
    </dgm:pt>
    <dgm:pt modelId="{4CC6AA62-DB7B-4982-8B50-443C68202487}" type="sibTrans" cxnId="{4BD6A5DC-07C1-4DD6-B99B-19836DE7963C}">
      <dgm:prSet/>
      <dgm:spPr/>
      <dgm:t>
        <a:bodyPr/>
        <a:lstStyle/>
        <a:p>
          <a:endParaRPr lang="es-ES"/>
        </a:p>
      </dgm:t>
    </dgm:pt>
    <dgm:pt modelId="{44BF9E78-E510-4561-8146-688138CC82B7}">
      <dgm:prSet phldrT="[Texto]"/>
      <dgm:spPr/>
      <dgm:t>
        <a:bodyPr/>
        <a:lstStyle/>
        <a:p>
          <a:r>
            <a:rPr lang="es-ES" dirty="0" smtClean="0"/>
            <a:t>Entidad Colaboradora</a:t>
          </a:r>
          <a:endParaRPr lang="es-ES" dirty="0"/>
        </a:p>
      </dgm:t>
    </dgm:pt>
    <dgm:pt modelId="{F2C89C78-B14F-4B1B-8B58-3402E333AFD9}" type="parTrans" cxnId="{0F2FF493-2DFC-49D5-AEEE-B500A9B73C57}">
      <dgm:prSet/>
      <dgm:spPr/>
      <dgm:t>
        <a:bodyPr/>
        <a:lstStyle/>
        <a:p>
          <a:endParaRPr lang="es-ES"/>
        </a:p>
      </dgm:t>
    </dgm:pt>
    <dgm:pt modelId="{F76BBDEF-8DA4-4F2B-824B-F9B0E4A2EAC2}" type="sibTrans" cxnId="{0F2FF493-2DFC-49D5-AEEE-B500A9B73C57}">
      <dgm:prSet/>
      <dgm:spPr/>
      <dgm:t>
        <a:bodyPr/>
        <a:lstStyle/>
        <a:p>
          <a:endParaRPr lang="es-ES"/>
        </a:p>
      </dgm:t>
    </dgm:pt>
    <dgm:pt modelId="{5B1B11DE-3773-4379-BEE1-56FB0A6B2DB9}">
      <dgm:prSet phldrT="[Texto]"/>
      <dgm:spPr/>
      <dgm:t>
        <a:bodyPr/>
        <a:lstStyle/>
        <a:p>
          <a:r>
            <a:rPr lang="es-ES" dirty="0" err="1" smtClean="0"/>
            <a:t>Adm</a:t>
          </a:r>
          <a:r>
            <a:rPr lang="es-ES" dirty="0" smtClean="0"/>
            <a:t>. Zonal</a:t>
          </a:r>
          <a:endParaRPr lang="es-ES" dirty="0"/>
        </a:p>
      </dgm:t>
    </dgm:pt>
    <dgm:pt modelId="{86A5E762-ACEC-467F-BF95-B9F72D1F62CC}" type="parTrans" cxnId="{384D0946-2B50-4497-9A7E-0120D136AD5F}">
      <dgm:prSet/>
      <dgm:spPr/>
      <dgm:t>
        <a:bodyPr/>
        <a:lstStyle/>
        <a:p>
          <a:endParaRPr lang="es-ES"/>
        </a:p>
      </dgm:t>
    </dgm:pt>
    <dgm:pt modelId="{6091C35A-0983-4A2C-9FA5-ACD4D0DBC317}" type="sibTrans" cxnId="{384D0946-2B50-4497-9A7E-0120D136AD5F}">
      <dgm:prSet/>
      <dgm:spPr/>
      <dgm:t>
        <a:bodyPr/>
        <a:lstStyle/>
        <a:p>
          <a:endParaRPr lang="es-ES"/>
        </a:p>
      </dgm:t>
    </dgm:pt>
    <dgm:pt modelId="{CD1D78E0-398B-4E59-BDEF-4243E9651BF3}">
      <dgm:prSet phldrT="[Texto]"/>
      <dgm:spPr/>
      <dgm:t>
        <a:bodyPr/>
        <a:lstStyle/>
        <a:p>
          <a:r>
            <a:rPr lang="es-ES" dirty="0" smtClean="0"/>
            <a:t>AMC</a:t>
          </a:r>
          <a:endParaRPr lang="es-ES" dirty="0"/>
        </a:p>
      </dgm:t>
    </dgm:pt>
    <dgm:pt modelId="{99D1DF92-2B34-46E0-9B4F-895C06E7C8AC}" type="parTrans" cxnId="{C3A2AECA-EB96-4C1B-B3B0-3B2E9273A3B2}">
      <dgm:prSet/>
      <dgm:spPr/>
      <dgm:t>
        <a:bodyPr/>
        <a:lstStyle/>
        <a:p>
          <a:endParaRPr lang="es-ES"/>
        </a:p>
      </dgm:t>
    </dgm:pt>
    <dgm:pt modelId="{2FE40946-7955-4CE7-9580-3B3FBB190CC2}" type="sibTrans" cxnId="{C3A2AECA-EB96-4C1B-B3B0-3B2E9273A3B2}">
      <dgm:prSet/>
      <dgm:spPr/>
      <dgm:t>
        <a:bodyPr/>
        <a:lstStyle/>
        <a:p>
          <a:endParaRPr lang="es-ES"/>
        </a:p>
      </dgm:t>
    </dgm:pt>
    <dgm:pt modelId="{57D5BEC9-2FEB-494E-81F5-E828AA0F0BD6}" type="pres">
      <dgm:prSet presAssocID="{EF64F484-C2A4-4909-9BC8-56EEFAE56C27}" presName="Name0" presStyleCnt="0">
        <dgm:presLayoutVars>
          <dgm:dir/>
          <dgm:resizeHandles val="exact"/>
        </dgm:presLayoutVars>
      </dgm:prSet>
      <dgm:spPr/>
    </dgm:pt>
    <dgm:pt modelId="{AA321EA9-0A1E-456C-A941-78DDD4B18939}" type="pres">
      <dgm:prSet presAssocID="{DA49608E-51B9-4015-B538-5D2DB8EB0B7E}" presName="node" presStyleLbl="node1" presStyleIdx="0" presStyleCnt="4">
        <dgm:presLayoutVars>
          <dgm:bulletEnabled val="1"/>
        </dgm:presLayoutVars>
      </dgm:prSet>
      <dgm:spPr/>
      <dgm:t>
        <a:bodyPr/>
        <a:lstStyle/>
        <a:p>
          <a:endParaRPr lang="es-ES"/>
        </a:p>
      </dgm:t>
    </dgm:pt>
    <dgm:pt modelId="{7174F820-EF3B-4436-9294-42803084D965}" type="pres">
      <dgm:prSet presAssocID="{4CC6AA62-DB7B-4982-8B50-443C68202487}" presName="sibTrans" presStyleLbl="sibTrans2D1" presStyleIdx="0" presStyleCnt="3"/>
      <dgm:spPr/>
      <dgm:t>
        <a:bodyPr/>
        <a:lstStyle/>
        <a:p>
          <a:endParaRPr lang="es-ES"/>
        </a:p>
      </dgm:t>
    </dgm:pt>
    <dgm:pt modelId="{D985BFD6-D0C1-4036-9A92-3541D5B193BB}" type="pres">
      <dgm:prSet presAssocID="{4CC6AA62-DB7B-4982-8B50-443C68202487}" presName="connectorText" presStyleLbl="sibTrans2D1" presStyleIdx="0" presStyleCnt="3"/>
      <dgm:spPr/>
      <dgm:t>
        <a:bodyPr/>
        <a:lstStyle/>
        <a:p>
          <a:endParaRPr lang="es-ES"/>
        </a:p>
      </dgm:t>
    </dgm:pt>
    <dgm:pt modelId="{24FE4EB6-D8CA-49A3-9D7E-D686ACBA6403}" type="pres">
      <dgm:prSet presAssocID="{44BF9E78-E510-4561-8146-688138CC82B7}" presName="node" presStyleLbl="node1" presStyleIdx="1" presStyleCnt="4">
        <dgm:presLayoutVars>
          <dgm:bulletEnabled val="1"/>
        </dgm:presLayoutVars>
      </dgm:prSet>
      <dgm:spPr/>
      <dgm:t>
        <a:bodyPr/>
        <a:lstStyle/>
        <a:p>
          <a:endParaRPr lang="es-ES"/>
        </a:p>
      </dgm:t>
    </dgm:pt>
    <dgm:pt modelId="{1585A7BE-B565-4639-A520-4931047BB692}" type="pres">
      <dgm:prSet presAssocID="{F76BBDEF-8DA4-4F2B-824B-F9B0E4A2EAC2}" presName="sibTrans" presStyleLbl="sibTrans2D1" presStyleIdx="1" presStyleCnt="3"/>
      <dgm:spPr/>
      <dgm:t>
        <a:bodyPr/>
        <a:lstStyle/>
        <a:p>
          <a:endParaRPr lang="es-ES"/>
        </a:p>
      </dgm:t>
    </dgm:pt>
    <dgm:pt modelId="{A9CC606E-226C-4A70-9058-27330F0E1086}" type="pres">
      <dgm:prSet presAssocID="{F76BBDEF-8DA4-4F2B-824B-F9B0E4A2EAC2}" presName="connectorText" presStyleLbl="sibTrans2D1" presStyleIdx="1" presStyleCnt="3"/>
      <dgm:spPr/>
      <dgm:t>
        <a:bodyPr/>
        <a:lstStyle/>
        <a:p>
          <a:endParaRPr lang="es-ES"/>
        </a:p>
      </dgm:t>
    </dgm:pt>
    <dgm:pt modelId="{837015C5-FFFB-4A85-8648-EEC6E507FB79}" type="pres">
      <dgm:prSet presAssocID="{5B1B11DE-3773-4379-BEE1-56FB0A6B2DB9}" presName="node" presStyleLbl="node1" presStyleIdx="2" presStyleCnt="4">
        <dgm:presLayoutVars>
          <dgm:bulletEnabled val="1"/>
        </dgm:presLayoutVars>
      </dgm:prSet>
      <dgm:spPr/>
      <dgm:t>
        <a:bodyPr/>
        <a:lstStyle/>
        <a:p>
          <a:endParaRPr lang="es-ES"/>
        </a:p>
      </dgm:t>
    </dgm:pt>
    <dgm:pt modelId="{683ADC63-2AD4-45CD-A85C-DBFD831A7F36}" type="pres">
      <dgm:prSet presAssocID="{6091C35A-0983-4A2C-9FA5-ACD4D0DBC317}" presName="sibTrans" presStyleLbl="sibTrans2D1" presStyleIdx="2" presStyleCnt="3"/>
      <dgm:spPr/>
      <dgm:t>
        <a:bodyPr/>
        <a:lstStyle/>
        <a:p>
          <a:endParaRPr lang="es-ES"/>
        </a:p>
      </dgm:t>
    </dgm:pt>
    <dgm:pt modelId="{B29D998C-28C2-452B-A8D1-DECF8B9E2E01}" type="pres">
      <dgm:prSet presAssocID="{6091C35A-0983-4A2C-9FA5-ACD4D0DBC317}" presName="connectorText" presStyleLbl="sibTrans2D1" presStyleIdx="2" presStyleCnt="3"/>
      <dgm:spPr/>
      <dgm:t>
        <a:bodyPr/>
        <a:lstStyle/>
        <a:p>
          <a:endParaRPr lang="es-ES"/>
        </a:p>
      </dgm:t>
    </dgm:pt>
    <dgm:pt modelId="{063DED28-E51D-441E-AEB6-7A7E902306FF}" type="pres">
      <dgm:prSet presAssocID="{CD1D78E0-398B-4E59-BDEF-4243E9651BF3}" presName="node" presStyleLbl="node1" presStyleIdx="3" presStyleCnt="4">
        <dgm:presLayoutVars>
          <dgm:bulletEnabled val="1"/>
        </dgm:presLayoutVars>
      </dgm:prSet>
      <dgm:spPr/>
      <dgm:t>
        <a:bodyPr/>
        <a:lstStyle/>
        <a:p>
          <a:endParaRPr lang="es-ES"/>
        </a:p>
      </dgm:t>
    </dgm:pt>
  </dgm:ptLst>
  <dgm:cxnLst>
    <dgm:cxn modelId="{1E9E4BE7-7631-4095-A166-868BC0DD7043}" type="presOf" srcId="{6091C35A-0983-4A2C-9FA5-ACD4D0DBC317}" destId="{B29D998C-28C2-452B-A8D1-DECF8B9E2E01}" srcOrd="1" destOrd="0" presId="urn:microsoft.com/office/officeart/2005/8/layout/process1"/>
    <dgm:cxn modelId="{6DC1E8E2-7C6E-44C5-9484-7162D62FE24C}" type="presOf" srcId="{5B1B11DE-3773-4379-BEE1-56FB0A6B2DB9}" destId="{837015C5-FFFB-4A85-8648-EEC6E507FB79}" srcOrd="0" destOrd="0" presId="urn:microsoft.com/office/officeart/2005/8/layout/process1"/>
    <dgm:cxn modelId="{509743B0-1494-44E1-B561-05A49B4FE0FD}" type="presOf" srcId="{DA49608E-51B9-4015-B538-5D2DB8EB0B7E}" destId="{AA321EA9-0A1E-456C-A941-78DDD4B18939}" srcOrd="0" destOrd="0" presId="urn:microsoft.com/office/officeart/2005/8/layout/process1"/>
    <dgm:cxn modelId="{C3A2AECA-EB96-4C1B-B3B0-3B2E9273A3B2}" srcId="{EF64F484-C2A4-4909-9BC8-56EEFAE56C27}" destId="{CD1D78E0-398B-4E59-BDEF-4243E9651BF3}" srcOrd="3" destOrd="0" parTransId="{99D1DF92-2B34-46E0-9B4F-895C06E7C8AC}" sibTransId="{2FE40946-7955-4CE7-9580-3B3FBB190CC2}"/>
    <dgm:cxn modelId="{4BD6A5DC-07C1-4DD6-B99B-19836DE7963C}" srcId="{EF64F484-C2A4-4909-9BC8-56EEFAE56C27}" destId="{DA49608E-51B9-4015-B538-5D2DB8EB0B7E}" srcOrd="0" destOrd="0" parTransId="{A2EBE9EF-1F29-4A33-9837-60D57AC500ED}" sibTransId="{4CC6AA62-DB7B-4982-8B50-443C68202487}"/>
    <dgm:cxn modelId="{6E5A9673-DC27-4076-AB70-B09BB1B64166}" type="presOf" srcId="{F76BBDEF-8DA4-4F2B-824B-F9B0E4A2EAC2}" destId="{A9CC606E-226C-4A70-9058-27330F0E1086}" srcOrd="1" destOrd="0" presId="urn:microsoft.com/office/officeart/2005/8/layout/process1"/>
    <dgm:cxn modelId="{5CD0403B-0766-4465-AC6F-037CA28089E4}" type="presOf" srcId="{F76BBDEF-8DA4-4F2B-824B-F9B0E4A2EAC2}" destId="{1585A7BE-B565-4639-A520-4931047BB692}" srcOrd="0" destOrd="0" presId="urn:microsoft.com/office/officeart/2005/8/layout/process1"/>
    <dgm:cxn modelId="{09E55932-8208-41DD-8B4B-E9F325C436C5}" type="presOf" srcId="{6091C35A-0983-4A2C-9FA5-ACD4D0DBC317}" destId="{683ADC63-2AD4-45CD-A85C-DBFD831A7F36}" srcOrd="0" destOrd="0" presId="urn:microsoft.com/office/officeart/2005/8/layout/process1"/>
    <dgm:cxn modelId="{0F2FF493-2DFC-49D5-AEEE-B500A9B73C57}" srcId="{EF64F484-C2A4-4909-9BC8-56EEFAE56C27}" destId="{44BF9E78-E510-4561-8146-688138CC82B7}" srcOrd="1" destOrd="0" parTransId="{F2C89C78-B14F-4B1B-8B58-3402E333AFD9}" sibTransId="{F76BBDEF-8DA4-4F2B-824B-F9B0E4A2EAC2}"/>
    <dgm:cxn modelId="{26B5CD9A-88A8-45D7-99F7-4A39C8C623E6}" type="presOf" srcId="{4CC6AA62-DB7B-4982-8B50-443C68202487}" destId="{7174F820-EF3B-4436-9294-42803084D965}" srcOrd="0" destOrd="0" presId="urn:microsoft.com/office/officeart/2005/8/layout/process1"/>
    <dgm:cxn modelId="{9178831F-B7F4-46BB-99E7-6C87F55AD0CE}" type="presOf" srcId="{44BF9E78-E510-4561-8146-688138CC82B7}" destId="{24FE4EB6-D8CA-49A3-9D7E-D686ACBA6403}" srcOrd="0" destOrd="0" presId="urn:microsoft.com/office/officeart/2005/8/layout/process1"/>
    <dgm:cxn modelId="{23266A4C-CC33-49BD-A80D-36ACDADDE105}" type="presOf" srcId="{EF64F484-C2A4-4909-9BC8-56EEFAE56C27}" destId="{57D5BEC9-2FEB-494E-81F5-E828AA0F0BD6}" srcOrd="0" destOrd="0" presId="urn:microsoft.com/office/officeart/2005/8/layout/process1"/>
    <dgm:cxn modelId="{0B50EA3D-1BDA-4DFF-8FE3-00535BDCAFE7}" type="presOf" srcId="{CD1D78E0-398B-4E59-BDEF-4243E9651BF3}" destId="{063DED28-E51D-441E-AEB6-7A7E902306FF}" srcOrd="0" destOrd="0" presId="urn:microsoft.com/office/officeart/2005/8/layout/process1"/>
    <dgm:cxn modelId="{384D0946-2B50-4497-9A7E-0120D136AD5F}" srcId="{EF64F484-C2A4-4909-9BC8-56EEFAE56C27}" destId="{5B1B11DE-3773-4379-BEE1-56FB0A6B2DB9}" srcOrd="2" destOrd="0" parTransId="{86A5E762-ACEC-467F-BF95-B9F72D1F62CC}" sibTransId="{6091C35A-0983-4A2C-9FA5-ACD4D0DBC317}"/>
    <dgm:cxn modelId="{7E51865B-5F72-4AE2-80DB-087E8DDC205E}" type="presOf" srcId="{4CC6AA62-DB7B-4982-8B50-443C68202487}" destId="{D985BFD6-D0C1-4036-9A92-3541D5B193BB}" srcOrd="1" destOrd="0" presId="urn:microsoft.com/office/officeart/2005/8/layout/process1"/>
    <dgm:cxn modelId="{4E057374-4E4D-4B9E-8F7F-5AFD55C2D050}" type="presParOf" srcId="{57D5BEC9-2FEB-494E-81F5-E828AA0F0BD6}" destId="{AA321EA9-0A1E-456C-A941-78DDD4B18939}" srcOrd="0" destOrd="0" presId="urn:microsoft.com/office/officeart/2005/8/layout/process1"/>
    <dgm:cxn modelId="{8CEF2DBA-3650-4F16-AEF0-35CA3FCCC61A}" type="presParOf" srcId="{57D5BEC9-2FEB-494E-81F5-E828AA0F0BD6}" destId="{7174F820-EF3B-4436-9294-42803084D965}" srcOrd="1" destOrd="0" presId="urn:microsoft.com/office/officeart/2005/8/layout/process1"/>
    <dgm:cxn modelId="{BD5E8FA1-EF8A-4C49-959F-D9C901B9A5D8}" type="presParOf" srcId="{7174F820-EF3B-4436-9294-42803084D965}" destId="{D985BFD6-D0C1-4036-9A92-3541D5B193BB}" srcOrd="0" destOrd="0" presId="urn:microsoft.com/office/officeart/2005/8/layout/process1"/>
    <dgm:cxn modelId="{3D588E23-AA1E-4F24-B536-93310963732C}" type="presParOf" srcId="{57D5BEC9-2FEB-494E-81F5-E828AA0F0BD6}" destId="{24FE4EB6-D8CA-49A3-9D7E-D686ACBA6403}" srcOrd="2" destOrd="0" presId="urn:microsoft.com/office/officeart/2005/8/layout/process1"/>
    <dgm:cxn modelId="{DBDAAAE3-7510-428F-B8B6-84F1869512F2}" type="presParOf" srcId="{57D5BEC9-2FEB-494E-81F5-E828AA0F0BD6}" destId="{1585A7BE-B565-4639-A520-4931047BB692}" srcOrd="3" destOrd="0" presId="urn:microsoft.com/office/officeart/2005/8/layout/process1"/>
    <dgm:cxn modelId="{272D27DB-7B3D-4406-993C-3F0E8A1A427E}" type="presParOf" srcId="{1585A7BE-B565-4639-A520-4931047BB692}" destId="{A9CC606E-226C-4A70-9058-27330F0E1086}" srcOrd="0" destOrd="0" presId="urn:microsoft.com/office/officeart/2005/8/layout/process1"/>
    <dgm:cxn modelId="{EF07AF58-BEA5-4877-8956-B18379D64673}" type="presParOf" srcId="{57D5BEC9-2FEB-494E-81F5-E828AA0F0BD6}" destId="{837015C5-FFFB-4A85-8648-EEC6E507FB79}" srcOrd="4" destOrd="0" presId="urn:microsoft.com/office/officeart/2005/8/layout/process1"/>
    <dgm:cxn modelId="{AB5C15AF-AD67-457C-B49A-E1B19BBC84C8}" type="presParOf" srcId="{57D5BEC9-2FEB-494E-81F5-E828AA0F0BD6}" destId="{683ADC63-2AD4-45CD-A85C-DBFD831A7F36}" srcOrd="5" destOrd="0" presId="urn:microsoft.com/office/officeart/2005/8/layout/process1"/>
    <dgm:cxn modelId="{BDA14E79-74A4-4094-8E58-B614C53C7479}" type="presParOf" srcId="{683ADC63-2AD4-45CD-A85C-DBFD831A7F36}" destId="{B29D998C-28C2-452B-A8D1-DECF8B9E2E01}" srcOrd="0" destOrd="0" presId="urn:microsoft.com/office/officeart/2005/8/layout/process1"/>
    <dgm:cxn modelId="{222C8B71-3FCB-4C52-A467-D6BA914A65C0}" type="presParOf" srcId="{57D5BEC9-2FEB-494E-81F5-E828AA0F0BD6}" destId="{063DED28-E51D-441E-AEB6-7A7E902306F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B35EC-86E5-4F34-92C6-3B3445882B22}">
      <dsp:nvSpPr>
        <dsp:cNvPr id="0" name=""/>
        <dsp:cNvSpPr/>
      </dsp:nvSpPr>
      <dsp:spPr>
        <a:xfrm>
          <a:off x="0" y="391031"/>
          <a:ext cx="11208327" cy="60058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C" sz="2800" b="1" kern="1200" dirty="0" smtClean="0"/>
            <a:t>Financiado por tasa de recolección (EMASEO):</a:t>
          </a:r>
          <a:endParaRPr lang="es-EC" sz="2800" kern="1200" dirty="0"/>
        </a:p>
      </dsp:txBody>
      <dsp:txXfrm>
        <a:off x="29318" y="420349"/>
        <a:ext cx="11149691" cy="541949"/>
      </dsp:txXfrm>
    </dsp:sp>
    <dsp:sp modelId="{5602FE6F-590D-4CA9-80BA-21A8B98323C2}">
      <dsp:nvSpPr>
        <dsp:cNvPr id="0" name=""/>
        <dsp:cNvSpPr/>
      </dsp:nvSpPr>
      <dsp:spPr>
        <a:xfrm>
          <a:off x="0" y="991617"/>
          <a:ext cx="11208327"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864"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s-EC" sz="2000" kern="1200"/>
        </a:p>
        <a:p>
          <a:pPr marL="228600" lvl="1" indent="-228600" algn="l" defTabSz="889000" rtl="0">
            <a:lnSpc>
              <a:spcPct val="90000"/>
            </a:lnSpc>
            <a:spcBef>
              <a:spcPct val="0"/>
            </a:spcBef>
            <a:spcAft>
              <a:spcPct val="20000"/>
            </a:spcAft>
            <a:buChar char="••"/>
          </a:pPr>
          <a:r>
            <a:rPr lang="es-EC" sz="2000" kern="1200" dirty="0" smtClean="0"/>
            <a:t>Disposición de residuos sólidos comunes asimilables a domésticos del DMQ.</a:t>
          </a:r>
          <a:endParaRPr lang="es-EC" sz="2000" kern="1200" dirty="0"/>
        </a:p>
      </dsp:txBody>
      <dsp:txXfrm>
        <a:off x="0" y="991617"/>
        <a:ext cx="11208327" cy="1059840"/>
      </dsp:txXfrm>
    </dsp:sp>
    <dsp:sp modelId="{CCF886F7-CB73-47C5-ADC1-E9DA89207B45}">
      <dsp:nvSpPr>
        <dsp:cNvPr id="0" name=""/>
        <dsp:cNvSpPr/>
      </dsp:nvSpPr>
      <dsp:spPr>
        <a:xfrm>
          <a:off x="0" y="2051457"/>
          <a:ext cx="11208327" cy="56230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C" sz="2800" b="1" kern="1200" dirty="0" smtClean="0"/>
            <a:t>Financiados con tarifas propias:</a:t>
          </a:r>
          <a:endParaRPr lang="es-EC" sz="2800" kern="1200" dirty="0"/>
        </a:p>
      </dsp:txBody>
      <dsp:txXfrm>
        <a:off x="27450" y="2078907"/>
        <a:ext cx="11153427" cy="507406"/>
      </dsp:txXfrm>
    </dsp:sp>
    <dsp:sp modelId="{16A9FFA1-BCC5-464E-B27B-091AC997E095}">
      <dsp:nvSpPr>
        <dsp:cNvPr id="0" name=""/>
        <dsp:cNvSpPr/>
      </dsp:nvSpPr>
      <dsp:spPr>
        <a:xfrm>
          <a:off x="0" y="2613764"/>
          <a:ext cx="11208327"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864"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s-EC" sz="2000" kern="1200"/>
        </a:p>
        <a:p>
          <a:pPr marL="228600" lvl="1" indent="-228600" algn="l" defTabSz="889000" rtl="0">
            <a:lnSpc>
              <a:spcPct val="90000"/>
            </a:lnSpc>
            <a:spcBef>
              <a:spcPct val="0"/>
            </a:spcBef>
            <a:spcAft>
              <a:spcPct val="20000"/>
            </a:spcAft>
            <a:buChar char="••"/>
          </a:pPr>
          <a:r>
            <a:rPr lang="es-EC" sz="2000" kern="1200" dirty="0" smtClean="0"/>
            <a:t>Disposición de residuos sólidos comunes asimilables a domésticos de Gestores Ambientales</a:t>
          </a:r>
          <a:endParaRPr lang="es-EC" sz="2000" kern="1200" dirty="0"/>
        </a:p>
        <a:p>
          <a:pPr marL="228600" lvl="1" indent="-228600" algn="l" defTabSz="889000" rtl="0">
            <a:lnSpc>
              <a:spcPct val="90000"/>
            </a:lnSpc>
            <a:spcBef>
              <a:spcPct val="0"/>
            </a:spcBef>
            <a:spcAft>
              <a:spcPct val="20000"/>
            </a:spcAft>
            <a:buChar char="••"/>
          </a:pPr>
          <a:r>
            <a:rPr lang="es-EC" sz="2000" kern="1200" dirty="0" smtClean="0"/>
            <a:t>Disposición de residuos sólidos comunes asimilables a domésticos del Cantón Rumiñahui</a:t>
          </a:r>
          <a:endParaRPr lang="es-EC" sz="2000" kern="1200" dirty="0"/>
        </a:p>
        <a:p>
          <a:pPr marL="228600" lvl="1" indent="-228600" algn="l" defTabSz="889000" rtl="0">
            <a:lnSpc>
              <a:spcPct val="90000"/>
            </a:lnSpc>
            <a:spcBef>
              <a:spcPct val="0"/>
            </a:spcBef>
            <a:spcAft>
              <a:spcPct val="20000"/>
            </a:spcAft>
            <a:buChar char="••"/>
          </a:pPr>
          <a:r>
            <a:rPr lang="es-EC" sz="2000" kern="1200" dirty="0" smtClean="0"/>
            <a:t>Disposición de Escombros</a:t>
          </a:r>
          <a:endParaRPr lang="es-EC" sz="2000" kern="1200" dirty="0"/>
        </a:p>
        <a:p>
          <a:pPr marL="228600" lvl="1" indent="-228600" algn="l" defTabSz="889000" rtl="0">
            <a:lnSpc>
              <a:spcPct val="90000"/>
            </a:lnSpc>
            <a:spcBef>
              <a:spcPct val="0"/>
            </a:spcBef>
            <a:spcAft>
              <a:spcPct val="20000"/>
            </a:spcAft>
            <a:buChar char="••"/>
          </a:pPr>
          <a:r>
            <a:rPr lang="es-EC" sz="2000" kern="1200" dirty="0" smtClean="0"/>
            <a:t>Recolección, transporte, tratamiento y disposición final de residuos sanitarios (Infecciosos, Biológicos y </a:t>
          </a:r>
          <a:r>
            <a:rPr lang="es-EC" sz="2000" kern="1200" dirty="0" err="1" smtClean="0"/>
            <a:t>Cortopunzantes</a:t>
          </a:r>
          <a:r>
            <a:rPr lang="es-EC" sz="2000" kern="1200" dirty="0" smtClean="0"/>
            <a:t>)</a:t>
          </a:r>
          <a:endParaRPr lang="es-EC" sz="2000" kern="1200" dirty="0"/>
        </a:p>
        <a:p>
          <a:pPr marL="228600" lvl="1" indent="-228600" algn="l" defTabSz="889000" rtl="0">
            <a:lnSpc>
              <a:spcPct val="90000"/>
            </a:lnSpc>
            <a:spcBef>
              <a:spcPct val="0"/>
            </a:spcBef>
            <a:spcAft>
              <a:spcPct val="20000"/>
            </a:spcAft>
            <a:buChar char="••"/>
          </a:pPr>
          <a:r>
            <a:rPr lang="es-EC" sz="2000" kern="1200" dirty="0" smtClean="0"/>
            <a:t>Incineración de Fauna Urbana Muerta</a:t>
          </a:r>
          <a:endParaRPr lang="es-EC" sz="2000" kern="1200" dirty="0"/>
        </a:p>
      </dsp:txBody>
      <dsp:txXfrm>
        <a:off x="0" y="2613764"/>
        <a:ext cx="11208327" cy="231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11229-B1EE-41A4-8848-27E9345D7443}">
      <dsp:nvSpPr>
        <dsp:cNvPr id="0" name=""/>
        <dsp:cNvSpPr/>
      </dsp:nvSpPr>
      <dsp:spPr>
        <a:xfrm rot="10800000">
          <a:off x="2738461" y="564"/>
          <a:ext cx="10401784" cy="473853"/>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956" tIns="60960" rIns="113792" bIns="60960" numCol="1" spcCol="1270" anchor="ctr" anchorCtr="0">
          <a:noAutofit/>
        </a:bodyPr>
        <a:lstStyle/>
        <a:p>
          <a:pPr lvl="0" algn="l" defTabSz="711200" rtl="0">
            <a:lnSpc>
              <a:spcPct val="90000"/>
            </a:lnSpc>
            <a:spcBef>
              <a:spcPct val="0"/>
            </a:spcBef>
            <a:spcAft>
              <a:spcPct val="35000"/>
            </a:spcAft>
          </a:pPr>
          <a:r>
            <a:rPr lang="es-EC" sz="1600" kern="1200" dirty="0" smtClean="0"/>
            <a:t>Recolección, transporte, tratamiento y disposición de Residuos Sanitarios - </a:t>
          </a:r>
          <a:r>
            <a:rPr lang="es-EC" sz="1600" b="1" kern="1200" dirty="0" err="1" smtClean="0"/>
            <a:t>Anátomo</a:t>
          </a:r>
          <a:r>
            <a:rPr lang="es-EC" sz="1600" b="1" kern="1200" dirty="0" smtClean="0"/>
            <a:t>-Patológicos provenientes de unidades médicas</a:t>
          </a:r>
          <a:endParaRPr lang="es-EC" sz="1600" kern="1200" dirty="0"/>
        </a:p>
      </dsp:txBody>
      <dsp:txXfrm rot="10800000">
        <a:off x="2856924" y="564"/>
        <a:ext cx="10283321" cy="473853"/>
      </dsp:txXfrm>
    </dsp:sp>
    <dsp:sp modelId="{DBEC48CA-E6BA-4B00-87A5-04CDC57F43F6}">
      <dsp:nvSpPr>
        <dsp:cNvPr id="0" name=""/>
        <dsp:cNvSpPr/>
      </dsp:nvSpPr>
      <dsp:spPr>
        <a:xfrm>
          <a:off x="2269313" y="8212"/>
          <a:ext cx="473853" cy="473853"/>
        </a:xfrm>
        <a:prstGeom prst="ellipse">
          <a:avLst/>
        </a:prstGeom>
        <a:blipFill rotWithShape="1">
          <a:blip xmlns:r="http://schemas.openxmlformats.org/officeDocument/2006/relationships" r:embed="rId1">
            <a:duotone>
              <a:schemeClr val="accent6">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B4B66BB-D9C9-4E15-8DFE-D2E5C1D0F08B}">
      <dsp:nvSpPr>
        <dsp:cNvPr id="0" name=""/>
        <dsp:cNvSpPr/>
      </dsp:nvSpPr>
      <dsp:spPr>
        <a:xfrm rot="10800000">
          <a:off x="2738461" y="592880"/>
          <a:ext cx="10401784" cy="473853"/>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956" tIns="60960" rIns="113792" bIns="60960" numCol="1" spcCol="1270" anchor="ctr" anchorCtr="0">
          <a:noAutofit/>
        </a:bodyPr>
        <a:lstStyle/>
        <a:p>
          <a:pPr lvl="0" algn="l" defTabSz="711200">
            <a:lnSpc>
              <a:spcPct val="90000"/>
            </a:lnSpc>
            <a:spcBef>
              <a:spcPct val="0"/>
            </a:spcBef>
            <a:spcAft>
              <a:spcPct val="35000"/>
            </a:spcAft>
          </a:pPr>
          <a:r>
            <a:rPr lang="es-EC" sz="1600" kern="1200" dirty="0" smtClean="0"/>
            <a:t>Recolección, transporte, tratamiento y disposición de Medicina Caducada y Equipo de Protección Personal</a:t>
          </a:r>
          <a:endParaRPr lang="es-EC" sz="1600" kern="1200" dirty="0"/>
        </a:p>
      </dsp:txBody>
      <dsp:txXfrm rot="10800000">
        <a:off x="2856924" y="592880"/>
        <a:ext cx="10283321" cy="473853"/>
      </dsp:txXfrm>
    </dsp:sp>
    <dsp:sp modelId="{A263B30B-4C61-4E78-B6A9-489280E9FFD5}">
      <dsp:nvSpPr>
        <dsp:cNvPr id="0" name=""/>
        <dsp:cNvSpPr/>
      </dsp:nvSpPr>
      <dsp:spPr>
        <a:xfrm>
          <a:off x="2262845" y="592985"/>
          <a:ext cx="473853" cy="473853"/>
        </a:xfrm>
        <a:prstGeom prst="ellipse">
          <a:avLst/>
        </a:prstGeom>
        <a:blipFill rotWithShape="1">
          <a:blip xmlns:r="http://schemas.openxmlformats.org/officeDocument/2006/relationships" r:embed="rId2">
            <a:duotone>
              <a:schemeClr val="accent6">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D284784-23B0-4DED-81F9-898A7E4FD6CA}">
      <dsp:nvSpPr>
        <dsp:cNvPr id="0" name=""/>
        <dsp:cNvSpPr/>
      </dsp:nvSpPr>
      <dsp:spPr>
        <a:xfrm rot="10800000">
          <a:off x="2738461" y="1185197"/>
          <a:ext cx="10401784" cy="473853"/>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956" tIns="60960" rIns="113792" bIns="60960" numCol="1" spcCol="1270" anchor="ctr" anchorCtr="0">
          <a:noAutofit/>
        </a:bodyPr>
        <a:lstStyle/>
        <a:p>
          <a:pPr lvl="0" algn="l" defTabSz="711200" rtl="0">
            <a:lnSpc>
              <a:spcPct val="90000"/>
            </a:lnSpc>
            <a:spcBef>
              <a:spcPct val="0"/>
            </a:spcBef>
            <a:spcAft>
              <a:spcPct val="35000"/>
            </a:spcAft>
          </a:pPr>
          <a:r>
            <a:rPr lang="es-EC" sz="1600" kern="1200" smtClean="0"/>
            <a:t>Recolección, transporte, tratamiento y disposición de Fauna Urbana muerta (</a:t>
          </a:r>
          <a:r>
            <a:rPr lang="es-EC" sz="1600" b="1" kern="1200" smtClean="0"/>
            <a:t>cadaveres de animales provenientes de veterinarias, granjas</a:t>
          </a:r>
          <a:r>
            <a:rPr lang="es-EC" sz="1600" kern="1200" smtClean="0"/>
            <a:t>, etc)</a:t>
          </a:r>
          <a:endParaRPr lang="es-EC" sz="1600" kern="1200"/>
        </a:p>
      </dsp:txBody>
      <dsp:txXfrm rot="10800000">
        <a:off x="2856924" y="1185197"/>
        <a:ext cx="10283321" cy="473853"/>
      </dsp:txXfrm>
    </dsp:sp>
    <dsp:sp modelId="{4CC23723-6222-4E2D-84C7-AAE75A4FD089}">
      <dsp:nvSpPr>
        <dsp:cNvPr id="0" name=""/>
        <dsp:cNvSpPr/>
      </dsp:nvSpPr>
      <dsp:spPr>
        <a:xfrm>
          <a:off x="2269313" y="1177615"/>
          <a:ext cx="473853" cy="473853"/>
        </a:xfrm>
        <a:prstGeom prst="ellipse">
          <a:avLst/>
        </a:prstGeom>
        <a:blipFill rotWithShape="1">
          <a:blip xmlns:r="http://schemas.openxmlformats.org/officeDocument/2006/relationships" r:embed="rId3">
            <a:duotone>
              <a:schemeClr val="accent6">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58F74B3-AF2B-445F-B371-53C98624EF5A}">
      <dsp:nvSpPr>
        <dsp:cNvPr id="0" name=""/>
        <dsp:cNvSpPr/>
      </dsp:nvSpPr>
      <dsp:spPr>
        <a:xfrm rot="10800000">
          <a:off x="2738461" y="1777514"/>
          <a:ext cx="10401784" cy="473853"/>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956" tIns="60960" rIns="113792" bIns="60960" numCol="1" spcCol="1270" anchor="ctr" anchorCtr="0">
          <a:noAutofit/>
        </a:bodyPr>
        <a:lstStyle/>
        <a:p>
          <a:pPr lvl="0" algn="l" defTabSz="711200" rtl="0">
            <a:lnSpc>
              <a:spcPct val="90000"/>
            </a:lnSpc>
            <a:spcBef>
              <a:spcPct val="0"/>
            </a:spcBef>
            <a:spcAft>
              <a:spcPct val="35000"/>
            </a:spcAft>
          </a:pPr>
          <a:r>
            <a:rPr lang="es-EC" sz="1600" kern="1200" dirty="0" smtClean="0"/>
            <a:t>Recolección, transporte, tratamiento y disposición final de partes </a:t>
          </a:r>
          <a:r>
            <a:rPr lang="es-EC" sz="1600" b="1" kern="1200" dirty="0" smtClean="0"/>
            <a:t>anatómicas provenientes de procesos de </a:t>
          </a:r>
          <a:r>
            <a:rPr lang="es-EC" sz="1600" b="1" kern="1200" dirty="0" err="1" smtClean="0"/>
            <a:t>faenamiento</a:t>
          </a:r>
          <a:r>
            <a:rPr lang="es-EC" sz="1600" b="1" kern="1200" dirty="0" smtClean="0"/>
            <a:t> de bovinos, porcinos, ovinos y pollos</a:t>
          </a:r>
          <a:endParaRPr lang="es-EC" sz="1600" kern="1200" dirty="0"/>
        </a:p>
      </dsp:txBody>
      <dsp:txXfrm rot="10800000">
        <a:off x="2856924" y="1777514"/>
        <a:ext cx="10283321" cy="473853"/>
      </dsp:txXfrm>
    </dsp:sp>
    <dsp:sp modelId="{CD7BB2C8-965D-495D-9B5A-A1AB9F0FA87B}">
      <dsp:nvSpPr>
        <dsp:cNvPr id="0" name=""/>
        <dsp:cNvSpPr/>
      </dsp:nvSpPr>
      <dsp:spPr>
        <a:xfrm>
          <a:off x="2269313" y="1763166"/>
          <a:ext cx="473853" cy="473853"/>
        </a:xfrm>
        <a:prstGeom prst="ellipse">
          <a:avLst/>
        </a:prstGeom>
        <a:blipFill rotWithShape="1">
          <a:blip xmlns:r="http://schemas.openxmlformats.org/officeDocument/2006/relationships" r:embed="rId4">
            <a:duotone>
              <a:schemeClr val="accent6">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BD85E1-45E8-42D1-A44C-7364049C3327}">
      <dsp:nvSpPr>
        <dsp:cNvPr id="0" name=""/>
        <dsp:cNvSpPr/>
      </dsp:nvSpPr>
      <dsp:spPr>
        <a:xfrm rot="10800000">
          <a:off x="2738461" y="2369831"/>
          <a:ext cx="10401784" cy="473853"/>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956" tIns="60960" rIns="113792" bIns="60960" numCol="1" spcCol="1270" anchor="ctr" anchorCtr="0">
          <a:noAutofit/>
        </a:bodyPr>
        <a:lstStyle/>
        <a:p>
          <a:pPr lvl="0" algn="l" defTabSz="711200" rtl="0">
            <a:lnSpc>
              <a:spcPct val="90000"/>
            </a:lnSpc>
            <a:spcBef>
              <a:spcPct val="0"/>
            </a:spcBef>
            <a:spcAft>
              <a:spcPct val="35000"/>
            </a:spcAft>
          </a:pPr>
          <a:r>
            <a:rPr lang="es-EC" sz="1600" kern="1200" smtClean="0"/>
            <a:t>Recolección, transporte, tratamiento o recuperación y disposición final de </a:t>
          </a:r>
          <a:r>
            <a:rPr lang="es-EC" sz="1600" b="1" kern="1200" smtClean="0"/>
            <a:t>neumáticos</a:t>
          </a:r>
          <a:r>
            <a:rPr lang="es-EC" sz="1600" kern="1200" smtClean="0"/>
            <a:t> fuera de uso hasta RIN 24.5 de origen industrial</a:t>
          </a:r>
          <a:endParaRPr lang="es-EC" sz="1600" kern="1200"/>
        </a:p>
      </dsp:txBody>
      <dsp:txXfrm rot="10800000">
        <a:off x="2856924" y="2369831"/>
        <a:ext cx="10283321" cy="473853"/>
      </dsp:txXfrm>
    </dsp:sp>
    <dsp:sp modelId="{29C3890E-B733-435F-ACBC-64462C6C177B}">
      <dsp:nvSpPr>
        <dsp:cNvPr id="0" name=""/>
        <dsp:cNvSpPr/>
      </dsp:nvSpPr>
      <dsp:spPr>
        <a:xfrm>
          <a:off x="2269313" y="2347692"/>
          <a:ext cx="473853" cy="473853"/>
        </a:xfrm>
        <a:prstGeom prst="ellipse">
          <a:avLst/>
        </a:prstGeom>
        <a:blipFill rotWithShape="1">
          <a:blip xmlns:r="http://schemas.openxmlformats.org/officeDocument/2006/relationships" r:embed="rId5">
            <a:duotone>
              <a:schemeClr val="accent6">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2C975B3-ECF3-4EBF-9EBE-C611C552BF0D}">
      <dsp:nvSpPr>
        <dsp:cNvPr id="0" name=""/>
        <dsp:cNvSpPr/>
      </dsp:nvSpPr>
      <dsp:spPr>
        <a:xfrm rot="10800000">
          <a:off x="2738461" y="2962147"/>
          <a:ext cx="10401784" cy="473853"/>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956" tIns="60960" rIns="113792" bIns="60960" numCol="1" spcCol="1270" anchor="ctr" anchorCtr="0">
          <a:noAutofit/>
        </a:bodyPr>
        <a:lstStyle/>
        <a:p>
          <a:pPr lvl="0" algn="l" defTabSz="711200" rtl="0">
            <a:lnSpc>
              <a:spcPct val="90000"/>
            </a:lnSpc>
            <a:spcBef>
              <a:spcPct val="0"/>
            </a:spcBef>
            <a:spcAft>
              <a:spcPct val="35000"/>
            </a:spcAft>
          </a:pPr>
          <a:r>
            <a:rPr lang="es-EC" sz="1600" kern="1200" smtClean="0"/>
            <a:t>Recolección, transporte, clasificación, tratamiento (reciclaje) y disposición final de </a:t>
          </a:r>
          <a:r>
            <a:rPr lang="es-EC" sz="1600" b="1" kern="1200" smtClean="0"/>
            <a:t>equipos eléctricos y electrónicos </a:t>
          </a:r>
          <a:r>
            <a:rPr lang="es-EC" sz="1600" kern="1200" smtClean="0"/>
            <a:t>que no han sido separados sus componentes o elementos constitutivos</a:t>
          </a:r>
          <a:endParaRPr lang="es-EC" sz="1600" kern="1200"/>
        </a:p>
      </dsp:txBody>
      <dsp:txXfrm rot="10800000">
        <a:off x="2856924" y="2962147"/>
        <a:ext cx="10283321" cy="473853"/>
      </dsp:txXfrm>
    </dsp:sp>
    <dsp:sp modelId="{9FBE5800-1EB1-4338-BBE9-A325B472B8FE}">
      <dsp:nvSpPr>
        <dsp:cNvPr id="0" name=""/>
        <dsp:cNvSpPr/>
      </dsp:nvSpPr>
      <dsp:spPr>
        <a:xfrm>
          <a:off x="2269313" y="2974126"/>
          <a:ext cx="473853" cy="473853"/>
        </a:xfrm>
        <a:prstGeom prst="ellipse">
          <a:avLst/>
        </a:prstGeom>
        <a:blipFill rotWithShape="1">
          <a:blip xmlns:r="http://schemas.openxmlformats.org/officeDocument/2006/relationships" r:embed="rId6">
            <a:duotone>
              <a:schemeClr val="accent6">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C17F06E-07C4-434F-9779-438FB62B4A99}">
      <dsp:nvSpPr>
        <dsp:cNvPr id="0" name=""/>
        <dsp:cNvSpPr/>
      </dsp:nvSpPr>
      <dsp:spPr>
        <a:xfrm rot="10800000">
          <a:off x="2738461" y="3554464"/>
          <a:ext cx="10401784" cy="473853"/>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956" tIns="60960" rIns="113792" bIns="60960" numCol="1" spcCol="1270" anchor="ctr" anchorCtr="0">
          <a:noAutofit/>
        </a:bodyPr>
        <a:lstStyle/>
        <a:p>
          <a:pPr lvl="0" algn="l" defTabSz="711200" rtl="0">
            <a:lnSpc>
              <a:spcPct val="90000"/>
            </a:lnSpc>
            <a:spcBef>
              <a:spcPct val="0"/>
            </a:spcBef>
            <a:spcAft>
              <a:spcPct val="35000"/>
            </a:spcAft>
          </a:pPr>
          <a:r>
            <a:rPr lang="es-EC" sz="1600" kern="1200" dirty="0" smtClean="0"/>
            <a:t>Recolección, transporte y disposición final de</a:t>
          </a:r>
          <a:r>
            <a:rPr lang="es-EC" sz="1600" b="1" kern="1200" dirty="0" smtClean="0"/>
            <a:t> Pilas y baterías </a:t>
          </a:r>
          <a:r>
            <a:rPr lang="es-EC" sz="1600" kern="1200" dirty="0" smtClean="0"/>
            <a:t>en desuso que contienen metales pesados</a:t>
          </a:r>
          <a:endParaRPr lang="es-EC" sz="1600" kern="1200" dirty="0"/>
        </a:p>
      </dsp:txBody>
      <dsp:txXfrm rot="10800000">
        <a:off x="2856924" y="3554464"/>
        <a:ext cx="10283321" cy="473853"/>
      </dsp:txXfrm>
    </dsp:sp>
    <dsp:sp modelId="{56E8609A-A023-4746-916A-41779153DEC8}">
      <dsp:nvSpPr>
        <dsp:cNvPr id="0" name=""/>
        <dsp:cNvSpPr/>
      </dsp:nvSpPr>
      <dsp:spPr>
        <a:xfrm>
          <a:off x="2315703" y="3554175"/>
          <a:ext cx="473853" cy="473853"/>
        </a:xfrm>
        <a:prstGeom prst="ellipse">
          <a:avLst/>
        </a:prstGeom>
        <a:blipFill rotWithShape="1">
          <a:blip xmlns:r="http://schemas.openxmlformats.org/officeDocument/2006/relationships" r:embed="rId7">
            <a:duotone>
              <a:schemeClr val="accent6">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90B5ED4-369F-49B1-91A9-62F831FC2015}">
      <dsp:nvSpPr>
        <dsp:cNvPr id="0" name=""/>
        <dsp:cNvSpPr/>
      </dsp:nvSpPr>
      <dsp:spPr>
        <a:xfrm rot="10800000">
          <a:off x="2738461" y="4146781"/>
          <a:ext cx="10401784" cy="473853"/>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956" tIns="60960" rIns="113792" bIns="60960" numCol="1" spcCol="1270" anchor="ctr" anchorCtr="0">
          <a:noAutofit/>
        </a:bodyPr>
        <a:lstStyle/>
        <a:p>
          <a:pPr lvl="0" algn="l" defTabSz="711200" rtl="0">
            <a:lnSpc>
              <a:spcPct val="90000"/>
            </a:lnSpc>
            <a:spcBef>
              <a:spcPct val="0"/>
            </a:spcBef>
            <a:spcAft>
              <a:spcPct val="35000"/>
            </a:spcAft>
          </a:pPr>
          <a:r>
            <a:rPr lang="es-EC" sz="1600" kern="1200" dirty="0" smtClean="0"/>
            <a:t>Disposición final de lodos no contaminados</a:t>
          </a:r>
          <a:endParaRPr lang="es-EC" sz="1600" kern="1200" dirty="0"/>
        </a:p>
      </dsp:txBody>
      <dsp:txXfrm rot="10800000">
        <a:off x="2856924" y="4146781"/>
        <a:ext cx="10283321" cy="473853"/>
      </dsp:txXfrm>
    </dsp:sp>
    <dsp:sp modelId="{2F6622D4-117F-40FC-A013-D119FB1C116E}">
      <dsp:nvSpPr>
        <dsp:cNvPr id="0" name=""/>
        <dsp:cNvSpPr/>
      </dsp:nvSpPr>
      <dsp:spPr>
        <a:xfrm>
          <a:off x="2272758" y="4132954"/>
          <a:ext cx="473853" cy="473853"/>
        </a:xfrm>
        <a:prstGeom prst="ellipse">
          <a:avLst/>
        </a:prstGeom>
        <a:blipFill rotWithShape="1">
          <a:blip xmlns:r="http://schemas.openxmlformats.org/officeDocument/2006/relationships" r:embed="rId8">
            <a:duotone>
              <a:schemeClr val="accent6">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21EA9-0A1E-456C-A941-78DDD4B18939}">
      <dsp:nvSpPr>
        <dsp:cNvPr id="0" name=""/>
        <dsp:cNvSpPr/>
      </dsp:nvSpPr>
      <dsp:spPr>
        <a:xfrm>
          <a:off x="3726" y="1665584"/>
          <a:ext cx="1629523" cy="9777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Profesional</a:t>
          </a:r>
          <a:endParaRPr lang="es-ES" sz="2000" kern="1200" dirty="0"/>
        </a:p>
      </dsp:txBody>
      <dsp:txXfrm>
        <a:off x="32362" y="1694220"/>
        <a:ext cx="1572251" cy="920442"/>
      </dsp:txXfrm>
    </dsp:sp>
    <dsp:sp modelId="{7174F820-EF3B-4436-9294-42803084D965}">
      <dsp:nvSpPr>
        <dsp:cNvPr id="0" name=""/>
        <dsp:cNvSpPr/>
      </dsp:nvSpPr>
      <dsp:spPr>
        <a:xfrm>
          <a:off x="1796203" y="1952381"/>
          <a:ext cx="345459" cy="404121"/>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1796203" y="2033205"/>
        <a:ext cx="241821" cy="242473"/>
      </dsp:txXfrm>
    </dsp:sp>
    <dsp:sp modelId="{24FE4EB6-D8CA-49A3-9D7E-D686ACBA6403}">
      <dsp:nvSpPr>
        <dsp:cNvPr id="0" name=""/>
        <dsp:cNvSpPr/>
      </dsp:nvSpPr>
      <dsp:spPr>
        <a:xfrm>
          <a:off x="2285060" y="1665584"/>
          <a:ext cx="1629523" cy="97771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Entidad Colaboradora</a:t>
          </a:r>
          <a:endParaRPr lang="es-ES" sz="2000" kern="1200" dirty="0"/>
        </a:p>
      </dsp:txBody>
      <dsp:txXfrm>
        <a:off x="2313696" y="1694220"/>
        <a:ext cx="1572251" cy="920442"/>
      </dsp:txXfrm>
    </dsp:sp>
    <dsp:sp modelId="{1585A7BE-B565-4639-A520-4931047BB692}">
      <dsp:nvSpPr>
        <dsp:cNvPr id="0" name=""/>
        <dsp:cNvSpPr/>
      </dsp:nvSpPr>
      <dsp:spPr>
        <a:xfrm>
          <a:off x="4077536" y="1952381"/>
          <a:ext cx="345459" cy="404121"/>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4077536" y="2033205"/>
        <a:ext cx="241821" cy="242473"/>
      </dsp:txXfrm>
    </dsp:sp>
    <dsp:sp modelId="{837015C5-FFFB-4A85-8648-EEC6E507FB79}">
      <dsp:nvSpPr>
        <dsp:cNvPr id="0" name=""/>
        <dsp:cNvSpPr/>
      </dsp:nvSpPr>
      <dsp:spPr>
        <a:xfrm>
          <a:off x="4566393" y="1665584"/>
          <a:ext cx="1629523" cy="97771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err="1" smtClean="0"/>
            <a:t>Adm</a:t>
          </a:r>
          <a:r>
            <a:rPr lang="es-ES" sz="2000" kern="1200" dirty="0" smtClean="0"/>
            <a:t>. Zonal</a:t>
          </a:r>
          <a:endParaRPr lang="es-ES" sz="2000" kern="1200" dirty="0"/>
        </a:p>
      </dsp:txBody>
      <dsp:txXfrm>
        <a:off x="4595029" y="1694220"/>
        <a:ext cx="1572251" cy="920442"/>
      </dsp:txXfrm>
    </dsp:sp>
    <dsp:sp modelId="{683ADC63-2AD4-45CD-A85C-DBFD831A7F36}">
      <dsp:nvSpPr>
        <dsp:cNvPr id="0" name=""/>
        <dsp:cNvSpPr/>
      </dsp:nvSpPr>
      <dsp:spPr>
        <a:xfrm>
          <a:off x="6358870" y="1952381"/>
          <a:ext cx="345459" cy="404121"/>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6358870" y="2033205"/>
        <a:ext cx="241821" cy="242473"/>
      </dsp:txXfrm>
    </dsp:sp>
    <dsp:sp modelId="{063DED28-E51D-441E-AEB6-7A7E902306FF}">
      <dsp:nvSpPr>
        <dsp:cNvPr id="0" name=""/>
        <dsp:cNvSpPr/>
      </dsp:nvSpPr>
      <dsp:spPr>
        <a:xfrm>
          <a:off x="6847727" y="1665584"/>
          <a:ext cx="1629523" cy="97771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AMC</a:t>
          </a:r>
          <a:endParaRPr lang="es-ES" sz="2000" kern="1200" dirty="0"/>
        </a:p>
      </dsp:txBody>
      <dsp:txXfrm>
        <a:off x="6876363" y="1694220"/>
        <a:ext cx="1572251" cy="920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84C47-D2E0-46A4-805D-A0D12C13C2C2}">
      <dsp:nvSpPr>
        <dsp:cNvPr id="0" name=""/>
        <dsp:cNvSpPr/>
      </dsp:nvSpPr>
      <dsp:spPr>
        <a:xfrm>
          <a:off x="0" y="405631"/>
          <a:ext cx="7243236" cy="79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Recoge el comportamiento de los principales componentes de costos</a:t>
          </a:r>
          <a:endParaRPr lang="es-ES" sz="2000" kern="1200" dirty="0"/>
        </a:p>
      </dsp:txBody>
      <dsp:txXfrm>
        <a:off x="38838" y="444469"/>
        <a:ext cx="7165560" cy="717924"/>
      </dsp:txXfrm>
    </dsp:sp>
    <dsp:sp modelId="{5C4A38B4-0B86-4A5E-9A68-098ACBD0A880}">
      <dsp:nvSpPr>
        <dsp:cNvPr id="0" name=""/>
        <dsp:cNvSpPr/>
      </dsp:nvSpPr>
      <dsp:spPr>
        <a:xfrm>
          <a:off x="0" y="1258831"/>
          <a:ext cx="7243236" cy="795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Permite modificar la tarifa a la alza o baja de acuerdo al comportamiento de los precios, salarios o la estructura de costos</a:t>
          </a:r>
          <a:endParaRPr lang="es-ES" sz="2000" kern="1200" dirty="0"/>
        </a:p>
      </dsp:txBody>
      <dsp:txXfrm>
        <a:off x="38838" y="1297669"/>
        <a:ext cx="7165560" cy="717924"/>
      </dsp:txXfrm>
    </dsp:sp>
    <dsp:sp modelId="{51FDBD93-8111-4D1F-9FFF-DE3AF8721168}">
      <dsp:nvSpPr>
        <dsp:cNvPr id="0" name=""/>
        <dsp:cNvSpPr/>
      </dsp:nvSpPr>
      <dsp:spPr>
        <a:xfrm>
          <a:off x="0" y="2112031"/>
          <a:ext cx="7243236" cy="7956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Evita recurrir al Concejo Metropolitano cada vez que se requiera una modificación.</a:t>
          </a:r>
          <a:endParaRPr lang="es-ES" sz="2000" kern="1200" dirty="0"/>
        </a:p>
      </dsp:txBody>
      <dsp:txXfrm>
        <a:off x="38838" y="2150869"/>
        <a:ext cx="7165560" cy="717924"/>
      </dsp:txXfrm>
    </dsp:sp>
    <dsp:sp modelId="{F7D01E6F-C066-4209-A495-A701F9565FD7}">
      <dsp:nvSpPr>
        <dsp:cNvPr id="0" name=""/>
        <dsp:cNvSpPr/>
      </dsp:nvSpPr>
      <dsp:spPr>
        <a:xfrm>
          <a:off x="0" y="2965231"/>
          <a:ext cx="7243236" cy="7956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Por su transparencia, es fácilmente auditable.</a:t>
          </a:r>
          <a:endParaRPr lang="es-ES" sz="2000" kern="1200" dirty="0"/>
        </a:p>
      </dsp:txBody>
      <dsp:txXfrm>
        <a:off x="38838" y="3004069"/>
        <a:ext cx="7165560"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35B83-E8C9-4F42-B09C-AEDAF3612764}">
      <dsp:nvSpPr>
        <dsp:cNvPr id="0" name=""/>
        <dsp:cNvSpPr/>
      </dsp:nvSpPr>
      <dsp:spPr>
        <a:xfrm>
          <a:off x="186886" y="0"/>
          <a:ext cx="2118051" cy="260111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775A7-AB5F-4D32-8D17-FE89A91CC3A2}">
      <dsp:nvSpPr>
        <dsp:cNvPr id="0" name=""/>
        <dsp:cNvSpPr/>
      </dsp:nvSpPr>
      <dsp:spPr>
        <a:xfrm>
          <a:off x="195434" y="780334"/>
          <a:ext cx="1020090" cy="10404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Volumen (promedio anual) = </a:t>
          </a:r>
          <a:r>
            <a:rPr lang="es-EC" sz="1200" b="0" i="0" u="none" kern="1200" dirty="0" smtClean="0"/>
            <a:t>3.260.000,00 kilos </a:t>
          </a:r>
          <a:endParaRPr lang="es-ES" sz="1200" kern="1200" dirty="0"/>
        </a:p>
      </dsp:txBody>
      <dsp:txXfrm>
        <a:off x="245231" y="830131"/>
        <a:ext cx="920496" cy="940852"/>
      </dsp:txXfrm>
    </dsp:sp>
    <dsp:sp modelId="{9FF4BA50-14CF-496F-87E1-FC4AA2E88006}">
      <dsp:nvSpPr>
        <dsp:cNvPr id="0" name=""/>
        <dsp:cNvSpPr/>
      </dsp:nvSpPr>
      <dsp:spPr>
        <a:xfrm>
          <a:off x="1276299" y="780334"/>
          <a:ext cx="1020090" cy="1040446"/>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Costo por kilo= </a:t>
          </a:r>
          <a:r>
            <a:rPr lang="es-EC" sz="1200" b="0" i="0" u="none" kern="1200" dirty="0" smtClean="0"/>
            <a:t>$                     0,38</a:t>
          </a:r>
          <a:endParaRPr lang="es-ES" sz="1200" kern="1200" dirty="0"/>
        </a:p>
      </dsp:txBody>
      <dsp:txXfrm>
        <a:off x="1326096" y="830131"/>
        <a:ext cx="920496" cy="940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83B74-6657-4574-8B29-E76C849C8236}">
      <dsp:nvSpPr>
        <dsp:cNvPr id="0" name=""/>
        <dsp:cNvSpPr/>
      </dsp:nvSpPr>
      <dsp:spPr>
        <a:xfrm>
          <a:off x="0" y="20643"/>
          <a:ext cx="6997430" cy="123069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La totalidad de los ingresos adicionales irá a la empresa resultante de la fusión.</a:t>
          </a:r>
          <a:endParaRPr lang="es-ES" sz="2200" kern="1200" dirty="0"/>
        </a:p>
      </dsp:txBody>
      <dsp:txXfrm>
        <a:off x="60077" y="80720"/>
        <a:ext cx="6877276" cy="1110539"/>
      </dsp:txXfrm>
    </dsp:sp>
    <dsp:sp modelId="{38745A9C-CC6A-4225-89E1-84ECDB6470DB}">
      <dsp:nvSpPr>
        <dsp:cNvPr id="0" name=""/>
        <dsp:cNvSpPr/>
      </dsp:nvSpPr>
      <dsp:spPr>
        <a:xfrm>
          <a:off x="0" y="1314697"/>
          <a:ext cx="6997430" cy="123069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Se garantiza el 100% de sostenibilidad de los servicios correspondientes a esta ordenanza.</a:t>
          </a:r>
          <a:endParaRPr lang="es-ES" sz="2200" kern="1200" dirty="0"/>
        </a:p>
      </dsp:txBody>
      <dsp:txXfrm>
        <a:off x="60077" y="1374774"/>
        <a:ext cx="6877276" cy="1110539"/>
      </dsp:txXfrm>
    </dsp:sp>
    <dsp:sp modelId="{E8DC7294-EB67-4402-8A44-BBAEFA17B13F}">
      <dsp:nvSpPr>
        <dsp:cNvPr id="0" name=""/>
        <dsp:cNvSpPr/>
      </dsp:nvSpPr>
      <dsp:spPr>
        <a:xfrm>
          <a:off x="0" y="2608750"/>
          <a:ext cx="6997430" cy="123069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La fusión causaría un potencial decremento en los costos administrativos unitarios, lo que bajaría la tarifa de acuerdo a la formula de reajuste</a:t>
          </a:r>
          <a:endParaRPr lang="es-ES" sz="2200" kern="1200" dirty="0"/>
        </a:p>
      </dsp:txBody>
      <dsp:txXfrm>
        <a:off x="60077" y="2668827"/>
        <a:ext cx="6877276" cy="11105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21EA9-0A1E-456C-A941-78DDD4B18939}">
      <dsp:nvSpPr>
        <dsp:cNvPr id="0" name=""/>
        <dsp:cNvSpPr/>
      </dsp:nvSpPr>
      <dsp:spPr>
        <a:xfrm>
          <a:off x="4456" y="1513885"/>
          <a:ext cx="1948579" cy="11691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Profesional</a:t>
          </a:r>
          <a:endParaRPr lang="es-ES" sz="2400" kern="1200" dirty="0"/>
        </a:p>
      </dsp:txBody>
      <dsp:txXfrm>
        <a:off x="38699" y="1548128"/>
        <a:ext cx="1880093" cy="1100661"/>
      </dsp:txXfrm>
    </dsp:sp>
    <dsp:sp modelId="{7174F820-EF3B-4436-9294-42803084D965}">
      <dsp:nvSpPr>
        <dsp:cNvPr id="0" name=""/>
        <dsp:cNvSpPr/>
      </dsp:nvSpPr>
      <dsp:spPr>
        <a:xfrm>
          <a:off x="2147894" y="1856835"/>
          <a:ext cx="413098" cy="48324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2147894" y="1953484"/>
        <a:ext cx="289169" cy="289949"/>
      </dsp:txXfrm>
    </dsp:sp>
    <dsp:sp modelId="{24FE4EB6-D8CA-49A3-9D7E-D686ACBA6403}">
      <dsp:nvSpPr>
        <dsp:cNvPr id="0" name=""/>
        <dsp:cNvSpPr/>
      </dsp:nvSpPr>
      <dsp:spPr>
        <a:xfrm>
          <a:off x="2732468" y="1513885"/>
          <a:ext cx="1948579" cy="116914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Entidad Colaboradora</a:t>
          </a:r>
          <a:endParaRPr lang="es-ES" sz="2400" kern="1200" dirty="0"/>
        </a:p>
      </dsp:txBody>
      <dsp:txXfrm>
        <a:off x="2766711" y="1548128"/>
        <a:ext cx="1880093" cy="1100661"/>
      </dsp:txXfrm>
    </dsp:sp>
    <dsp:sp modelId="{1585A7BE-B565-4639-A520-4931047BB692}">
      <dsp:nvSpPr>
        <dsp:cNvPr id="0" name=""/>
        <dsp:cNvSpPr/>
      </dsp:nvSpPr>
      <dsp:spPr>
        <a:xfrm>
          <a:off x="4875905" y="1856835"/>
          <a:ext cx="413098" cy="483247"/>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4875905" y="1953484"/>
        <a:ext cx="289169" cy="289949"/>
      </dsp:txXfrm>
    </dsp:sp>
    <dsp:sp modelId="{837015C5-FFFB-4A85-8648-EEC6E507FB79}">
      <dsp:nvSpPr>
        <dsp:cNvPr id="0" name=""/>
        <dsp:cNvSpPr/>
      </dsp:nvSpPr>
      <dsp:spPr>
        <a:xfrm>
          <a:off x="5460479" y="1513885"/>
          <a:ext cx="1948579" cy="116914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err="1" smtClean="0"/>
            <a:t>Adm</a:t>
          </a:r>
          <a:r>
            <a:rPr lang="es-ES" sz="2400" kern="1200" dirty="0" smtClean="0"/>
            <a:t>. Zonal</a:t>
          </a:r>
          <a:endParaRPr lang="es-ES" sz="2400" kern="1200" dirty="0"/>
        </a:p>
      </dsp:txBody>
      <dsp:txXfrm>
        <a:off x="5494722" y="1548128"/>
        <a:ext cx="1880093" cy="1100661"/>
      </dsp:txXfrm>
    </dsp:sp>
    <dsp:sp modelId="{683ADC63-2AD4-45CD-A85C-DBFD831A7F36}">
      <dsp:nvSpPr>
        <dsp:cNvPr id="0" name=""/>
        <dsp:cNvSpPr/>
      </dsp:nvSpPr>
      <dsp:spPr>
        <a:xfrm>
          <a:off x="7603916" y="1856835"/>
          <a:ext cx="413098" cy="483247"/>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7603916" y="1953484"/>
        <a:ext cx="289169" cy="289949"/>
      </dsp:txXfrm>
    </dsp:sp>
    <dsp:sp modelId="{063DED28-E51D-441E-AEB6-7A7E902306FF}">
      <dsp:nvSpPr>
        <dsp:cNvPr id="0" name=""/>
        <dsp:cNvSpPr/>
      </dsp:nvSpPr>
      <dsp:spPr>
        <a:xfrm>
          <a:off x="8188490" y="1513885"/>
          <a:ext cx="1948579" cy="116914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AMC</a:t>
          </a:r>
          <a:endParaRPr lang="es-ES" sz="2400" kern="1200" dirty="0"/>
        </a:p>
      </dsp:txBody>
      <dsp:txXfrm>
        <a:off x="8222733" y="1548128"/>
        <a:ext cx="1880093" cy="11006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48A48-8F14-A249-99CA-07D2C8895AD2}" type="datetimeFigureOut">
              <a:rPr lang="es-ES_tradnl" smtClean="0"/>
              <a:t>02/01/2018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B4F58-4F85-EA4C-9716-488A224FF087}" type="slidenum">
              <a:rPr lang="es-ES_tradnl" smtClean="0"/>
              <a:t>‹Nº›</a:t>
            </a:fld>
            <a:endParaRPr lang="es-ES_tradnl"/>
          </a:p>
        </p:txBody>
      </p:sp>
    </p:spTree>
    <p:extLst>
      <p:ext uri="{BB962C8B-B14F-4D97-AF65-F5344CB8AC3E}">
        <p14:creationId xmlns:p14="http://schemas.microsoft.com/office/powerpoint/2010/main" val="184996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2</a:t>
            </a:fld>
            <a:endParaRPr lang="es-EC"/>
          </a:p>
        </p:txBody>
      </p:sp>
    </p:spTree>
    <p:extLst>
      <p:ext uri="{BB962C8B-B14F-4D97-AF65-F5344CB8AC3E}">
        <p14:creationId xmlns:p14="http://schemas.microsoft.com/office/powerpoint/2010/main" val="299971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Costos a Noviembre</a:t>
            </a:r>
            <a:r>
              <a:rPr lang="es-EC" baseline="0" dirty="0" smtClean="0"/>
              <a:t> 2016</a:t>
            </a:r>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36</a:t>
            </a:fld>
            <a:endParaRPr lang="es-EC"/>
          </a:p>
        </p:txBody>
      </p:sp>
    </p:spTree>
    <p:extLst>
      <p:ext uri="{BB962C8B-B14F-4D97-AF65-F5344CB8AC3E}">
        <p14:creationId xmlns:p14="http://schemas.microsoft.com/office/powerpoint/2010/main" val="148198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40</a:t>
            </a:fld>
            <a:endParaRPr lang="es-EC"/>
          </a:p>
        </p:txBody>
      </p:sp>
    </p:spTree>
    <p:extLst>
      <p:ext uri="{BB962C8B-B14F-4D97-AF65-F5344CB8AC3E}">
        <p14:creationId xmlns:p14="http://schemas.microsoft.com/office/powerpoint/2010/main" val="3595321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41</a:t>
            </a:fld>
            <a:endParaRPr lang="es-EC"/>
          </a:p>
        </p:txBody>
      </p:sp>
    </p:spTree>
    <p:extLst>
      <p:ext uri="{BB962C8B-B14F-4D97-AF65-F5344CB8AC3E}">
        <p14:creationId xmlns:p14="http://schemas.microsoft.com/office/powerpoint/2010/main" val="508176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DDF2C08-0878-7244-A9C9-5019D60E4631}" type="slidenum">
              <a:rPr lang="es-ES" smtClean="0"/>
              <a:pPr/>
              <a:t>44</a:t>
            </a:fld>
            <a:endParaRPr lang="es-ES"/>
          </a:p>
        </p:txBody>
      </p:sp>
    </p:spTree>
    <p:extLst>
      <p:ext uri="{BB962C8B-B14F-4D97-AF65-F5344CB8AC3E}">
        <p14:creationId xmlns:p14="http://schemas.microsoft.com/office/powerpoint/2010/main" val="333351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47</a:t>
            </a:fld>
            <a:endParaRPr lang="es-EC" dirty="0"/>
          </a:p>
        </p:txBody>
      </p:sp>
    </p:spTree>
    <p:extLst>
      <p:ext uri="{BB962C8B-B14F-4D97-AF65-F5344CB8AC3E}">
        <p14:creationId xmlns:p14="http://schemas.microsoft.com/office/powerpoint/2010/main" val="421355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51</a:t>
            </a:fld>
            <a:endParaRPr lang="es-EC"/>
          </a:p>
        </p:txBody>
      </p:sp>
    </p:spTree>
    <p:extLst>
      <p:ext uri="{BB962C8B-B14F-4D97-AF65-F5344CB8AC3E}">
        <p14:creationId xmlns:p14="http://schemas.microsoft.com/office/powerpoint/2010/main" val="109867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3</a:t>
            </a:fld>
            <a:endParaRPr lang="es-EC"/>
          </a:p>
        </p:txBody>
      </p:sp>
    </p:spTree>
    <p:extLst>
      <p:ext uri="{BB962C8B-B14F-4D97-AF65-F5344CB8AC3E}">
        <p14:creationId xmlns:p14="http://schemas.microsoft.com/office/powerpoint/2010/main" val="102611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Hcer</a:t>
            </a:r>
            <a:r>
              <a:rPr lang="es-EC" dirty="0" smtClean="0"/>
              <a:t> mas visual la lista</a:t>
            </a:r>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4</a:t>
            </a:fld>
            <a:endParaRPr lang="es-EC"/>
          </a:p>
        </p:txBody>
      </p:sp>
    </p:spTree>
    <p:extLst>
      <p:ext uri="{BB962C8B-B14F-4D97-AF65-F5344CB8AC3E}">
        <p14:creationId xmlns:p14="http://schemas.microsoft.com/office/powerpoint/2010/main" val="69587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t>
            </a:r>
            <a:r>
              <a:rPr lang="es-EC" baseline="0" dirty="0" smtClean="0"/>
              <a:t> El proceso de recolección y disposición final del DMQ es financiado con la tasa de recolección (esto es un servicio a terceros)</a:t>
            </a:r>
            <a:endParaRPr lang="es-EC" dirty="0" smtClean="0"/>
          </a:p>
          <a:p>
            <a:r>
              <a:rPr lang="es-EC" dirty="0" smtClean="0"/>
              <a:t>- La disposición</a:t>
            </a:r>
            <a:r>
              <a:rPr lang="es-EC" baseline="0" dirty="0" smtClean="0"/>
              <a:t> en RS de residuos no provenientes del DMQ no paga fondo de comunidades</a:t>
            </a:r>
            <a:endParaRPr lang="es-EC" dirty="0" smtClean="0"/>
          </a:p>
          <a:p>
            <a:r>
              <a:rPr lang="es-EC" dirty="0" smtClean="0"/>
              <a:t>- La segunda tarifa por hospitalarios se gana por volumen</a:t>
            </a:r>
            <a:r>
              <a:rPr lang="es-EC" baseline="0" dirty="0" smtClean="0"/>
              <a:t>.</a:t>
            </a:r>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6</a:t>
            </a:fld>
            <a:endParaRPr lang="es-EC"/>
          </a:p>
        </p:txBody>
      </p:sp>
    </p:spTree>
    <p:extLst>
      <p:ext uri="{BB962C8B-B14F-4D97-AF65-F5344CB8AC3E}">
        <p14:creationId xmlns:p14="http://schemas.microsoft.com/office/powerpoint/2010/main" val="245808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- 10% de</a:t>
            </a:r>
            <a:r>
              <a:rPr lang="es-EC" baseline="0" dirty="0" smtClean="0"/>
              <a:t> sostenibilidad cubre las inversiones futuras.</a:t>
            </a:r>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7</a:t>
            </a:fld>
            <a:endParaRPr lang="es-EC"/>
          </a:p>
        </p:txBody>
      </p:sp>
    </p:spTree>
    <p:extLst>
      <p:ext uri="{BB962C8B-B14F-4D97-AF65-F5344CB8AC3E}">
        <p14:creationId xmlns:p14="http://schemas.microsoft.com/office/powerpoint/2010/main" val="273971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El 29 de Noviembre se realizó</a:t>
            </a:r>
            <a:r>
              <a:rPr lang="es-ES_tradnl" baseline="0" dirty="0" smtClean="0"/>
              <a:t> un taller con la ATROVOLQ en el que se llegaron a acuerdos sobre el incremento paulatino de las tarifas</a:t>
            </a:r>
            <a:endParaRPr lang="es-ES_tradnl" dirty="0"/>
          </a:p>
        </p:txBody>
      </p:sp>
      <p:sp>
        <p:nvSpPr>
          <p:cNvPr id="4" name="Marcador de número de diapositiva 3"/>
          <p:cNvSpPr>
            <a:spLocks noGrp="1"/>
          </p:cNvSpPr>
          <p:nvPr>
            <p:ph type="sldNum" sz="quarter" idx="10"/>
          </p:nvPr>
        </p:nvSpPr>
        <p:spPr/>
        <p:txBody>
          <a:bodyPr/>
          <a:lstStyle/>
          <a:p>
            <a:fld id="{1DDF2C08-0878-7244-A9C9-5019D60E4631}" type="slidenum">
              <a:rPr lang="es-ES" smtClean="0"/>
              <a:pPr/>
              <a:t>13</a:t>
            </a:fld>
            <a:endParaRPr lang="es-ES"/>
          </a:p>
        </p:txBody>
      </p:sp>
    </p:spTree>
    <p:extLst>
      <p:ext uri="{BB962C8B-B14F-4D97-AF65-F5344CB8AC3E}">
        <p14:creationId xmlns:p14="http://schemas.microsoft.com/office/powerpoint/2010/main" val="340040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18</a:t>
            </a:fld>
            <a:endParaRPr lang="es-EC"/>
          </a:p>
        </p:txBody>
      </p:sp>
    </p:spTree>
    <p:extLst>
      <p:ext uri="{BB962C8B-B14F-4D97-AF65-F5344CB8AC3E}">
        <p14:creationId xmlns:p14="http://schemas.microsoft.com/office/powerpoint/2010/main" val="199989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2EB4F58-4F85-EA4C-9716-488A224FF087}" type="slidenum">
              <a:rPr lang="es-ES_tradnl" smtClean="0"/>
              <a:t>24</a:t>
            </a:fld>
            <a:endParaRPr lang="es-ES_tradnl"/>
          </a:p>
        </p:txBody>
      </p:sp>
    </p:spTree>
    <p:extLst>
      <p:ext uri="{BB962C8B-B14F-4D97-AF65-F5344CB8AC3E}">
        <p14:creationId xmlns:p14="http://schemas.microsoft.com/office/powerpoint/2010/main" val="1753134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DB8793E-D890-481F-A474-DBB5086FF593}" type="slidenum">
              <a:rPr lang="es-EC" smtClean="0"/>
              <a:pPr/>
              <a:t>34</a:t>
            </a:fld>
            <a:endParaRPr lang="es-EC"/>
          </a:p>
        </p:txBody>
      </p:sp>
    </p:spTree>
    <p:extLst>
      <p:ext uri="{BB962C8B-B14F-4D97-AF65-F5344CB8AC3E}">
        <p14:creationId xmlns:p14="http://schemas.microsoft.com/office/powerpoint/2010/main" val="332158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9EB0E8E8-8AB1-CB42-B173-6F81AE6FA89A}" type="datetimeFigureOut">
              <a:rPr lang="es-ES_tradnl" smtClean="0"/>
              <a:t>02/01/2018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179145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EB0E8E8-8AB1-CB42-B173-6F81AE6FA89A}" type="datetimeFigureOut">
              <a:rPr lang="es-ES_tradnl" smtClean="0"/>
              <a:t>02/01/2018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161697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EB0E8E8-8AB1-CB42-B173-6F81AE6FA89A}" type="datetimeFigureOut">
              <a:rPr lang="es-ES_tradnl" smtClean="0"/>
              <a:t>02/01/2018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14144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EB0E8E8-8AB1-CB42-B173-6F81AE6FA89A}" type="datetimeFigureOut">
              <a:rPr lang="es-ES_tradnl" smtClean="0"/>
              <a:t>02/01/2018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197087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EB0E8E8-8AB1-CB42-B173-6F81AE6FA89A}" type="datetimeFigureOut">
              <a:rPr lang="es-ES_tradnl" smtClean="0"/>
              <a:t>02/01/2018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17596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9EB0E8E8-8AB1-CB42-B173-6F81AE6FA89A}" type="datetimeFigureOut">
              <a:rPr lang="es-ES_tradnl" smtClean="0"/>
              <a:t>02/01/2018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141732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9EB0E8E8-8AB1-CB42-B173-6F81AE6FA89A}" type="datetimeFigureOut">
              <a:rPr lang="es-ES_tradnl" smtClean="0"/>
              <a:t>02/01/2018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104921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fecha 2"/>
          <p:cNvSpPr>
            <a:spLocks noGrp="1"/>
          </p:cNvSpPr>
          <p:nvPr>
            <p:ph type="dt" sz="half" idx="10"/>
          </p:nvPr>
        </p:nvSpPr>
        <p:spPr/>
        <p:txBody>
          <a:bodyPr/>
          <a:lstStyle/>
          <a:p>
            <a:fld id="{9EB0E8E8-8AB1-CB42-B173-6F81AE6FA89A}" type="datetimeFigureOut">
              <a:rPr lang="es-ES_tradnl" smtClean="0"/>
              <a:t>02/01/2018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119148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EB0E8E8-8AB1-CB42-B173-6F81AE6FA89A}" type="datetimeFigureOut">
              <a:rPr lang="es-ES_tradnl" smtClean="0"/>
              <a:t>02/01/2018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8658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B0E8E8-8AB1-CB42-B173-6F81AE6FA89A}" type="datetimeFigureOut">
              <a:rPr lang="es-ES_tradnl" smtClean="0"/>
              <a:t>02/01/2018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132674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B0E8E8-8AB1-CB42-B173-6F81AE6FA89A}" type="datetimeFigureOut">
              <a:rPr lang="es-ES_tradnl" smtClean="0"/>
              <a:t>02/01/2018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120665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0E8E8-8AB1-CB42-B173-6F81AE6FA89A}" type="datetimeFigureOut">
              <a:rPr lang="es-ES_tradnl" smtClean="0"/>
              <a:t>02/01/2018</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1D9E9-FF45-F845-A4AF-DAF9A6B02125}" type="slidenum">
              <a:rPr lang="es-ES_tradnl" smtClean="0"/>
              <a:t>‹Nº›</a:t>
            </a:fld>
            <a:endParaRPr lang="es-ES_tradnl"/>
          </a:p>
        </p:txBody>
      </p:sp>
    </p:spTree>
    <p:extLst>
      <p:ext uri="{BB962C8B-B14F-4D97-AF65-F5344CB8AC3E}">
        <p14:creationId xmlns:p14="http://schemas.microsoft.com/office/powerpoint/2010/main" val="1984934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tiff"/><Relationship Id="rId3" Type="http://schemas.openxmlformats.org/officeDocument/2006/relationships/image" Target="../media/image11.tiff"/><Relationship Id="rId7" Type="http://schemas.openxmlformats.org/officeDocument/2006/relationships/image" Target="../media/image15.tiff"/><Relationship Id="rId12" Type="http://schemas.openxmlformats.org/officeDocument/2006/relationships/image" Target="../media/image20.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tiff"/><Relationship Id="rId11" Type="http://schemas.openxmlformats.org/officeDocument/2006/relationships/image" Target="../media/image19.tiff"/><Relationship Id="rId5" Type="http://schemas.openxmlformats.org/officeDocument/2006/relationships/image" Target="../media/image13.tiff"/><Relationship Id="rId10" Type="http://schemas.openxmlformats.org/officeDocument/2006/relationships/image" Target="../media/image18.tiff"/><Relationship Id="rId4" Type="http://schemas.openxmlformats.org/officeDocument/2006/relationships/image" Target="../media/image12.tiff"/><Relationship Id="rId9" Type="http://schemas.openxmlformats.org/officeDocument/2006/relationships/image" Target="../media/image17.tiff"/><Relationship Id="rId1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tiff"/><Relationship Id="rId3" Type="http://schemas.openxmlformats.org/officeDocument/2006/relationships/image" Target="../media/image11.tiff"/><Relationship Id="rId7" Type="http://schemas.openxmlformats.org/officeDocument/2006/relationships/image" Target="../media/image15.tiff"/><Relationship Id="rId12"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tiff"/><Relationship Id="rId11" Type="http://schemas.openxmlformats.org/officeDocument/2006/relationships/image" Target="../media/image19.tiff"/><Relationship Id="rId5" Type="http://schemas.openxmlformats.org/officeDocument/2006/relationships/image" Target="../media/image13.tiff"/><Relationship Id="rId10" Type="http://schemas.openxmlformats.org/officeDocument/2006/relationships/image" Target="../media/image18.tiff"/><Relationship Id="rId4" Type="http://schemas.openxmlformats.org/officeDocument/2006/relationships/image" Target="../media/image12.tiff"/><Relationship Id="rId9" Type="http://schemas.openxmlformats.org/officeDocument/2006/relationships/image" Target="../media/image17.tiff"/><Relationship Id="rId1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4.jpe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4"/>
          <p:cNvSpPr txBox="1">
            <a:spLocks/>
          </p:cNvSpPr>
          <p:nvPr/>
        </p:nvSpPr>
        <p:spPr>
          <a:xfrm>
            <a:off x="2445841" y="2336333"/>
            <a:ext cx="7050938" cy="2051182"/>
          </a:xfrm>
          <a:prstGeom prst="rect">
            <a:avLst/>
          </a:prstGeom>
        </p:spPr>
        <p:txBody>
          <a:bodyPr vert="horz" lIns="81397" tIns="40699" rIns="81397" bIns="4069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93" dirty="0">
                <a:solidFill>
                  <a:schemeClr val="tx1">
                    <a:lumMod val="75000"/>
                    <a:lumOff val="25000"/>
                  </a:schemeClr>
                </a:solidFill>
              </a:rPr>
              <a:t>Proyecto de Ordenanza </a:t>
            </a:r>
            <a:r>
              <a:rPr lang="es-MX" sz="2493" dirty="0">
                <a:solidFill>
                  <a:schemeClr val="tx1">
                    <a:lumMod val="75000"/>
                    <a:lumOff val="25000"/>
                  </a:schemeClr>
                </a:solidFill>
              </a:rPr>
              <a:t>Metropolitana De Fijación De Tarifas Por Los Servicios Que Presta La Empresa Pública Metropolitana De Gestión Integral De Residuos Sólidos</a:t>
            </a:r>
            <a:endParaRPr lang="es-EC" sz="2493" dirty="0">
              <a:solidFill>
                <a:schemeClr val="tx1">
                  <a:lumMod val="75000"/>
                  <a:lumOff val="25000"/>
                </a:schemeClr>
              </a:solidFill>
            </a:endParaRPr>
          </a:p>
          <a:p>
            <a:r>
              <a:rPr lang="es-MX" sz="2493" dirty="0">
                <a:solidFill>
                  <a:schemeClr val="tx1">
                    <a:lumMod val="75000"/>
                    <a:lumOff val="25000"/>
                  </a:schemeClr>
                </a:solidFill>
              </a:rPr>
              <a:t> EMGIRS EP</a:t>
            </a:r>
            <a:endParaRPr lang="es-EC" sz="2493" dirty="0">
              <a:solidFill>
                <a:schemeClr val="tx1">
                  <a:lumMod val="75000"/>
                  <a:lumOff val="25000"/>
                </a:schemeClr>
              </a:solidFill>
            </a:endParaRPr>
          </a:p>
          <a:p>
            <a:endParaRPr lang="es-EC" sz="2493" dirty="0">
              <a:solidFill>
                <a:schemeClr val="tx1">
                  <a:lumMod val="75000"/>
                  <a:lumOff val="25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771994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95059" y="2895458"/>
            <a:ext cx="7201883" cy="1078757"/>
          </a:xfrm>
          <a:prstGeom prst="rect">
            <a:avLst/>
          </a:prstGeom>
        </p:spPr>
        <p:txBody>
          <a:bodyPr wrap="square">
            <a:spAutoFit/>
          </a:bodyPr>
          <a:lstStyle/>
          <a:p>
            <a:pPr algn="ctr"/>
            <a:r>
              <a:rPr lang="es-ES_tradnl" sz="3205" b="1" dirty="0">
                <a:ea typeface="Century Gothic" charset="0"/>
                <a:cs typeface="Century Gothic" charset="0"/>
              </a:rPr>
              <a:t>PROCESO DE SOCIALIZACIÓN DE NUEVO SISTEMA Y TARIFAS DE ESCOMBROS</a:t>
            </a:r>
            <a:endParaRPr lang="es-ES" sz="3205" b="1" dirty="0">
              <a:ea typeface="Century Gothic" charset="0"/>
              <a:cs typeface="Century Gothic"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900639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261946" y="308389"/>
            <a:ext cx="6355770" cy="794064"/>
          </a:xfrm>
          <a:prstGeom prst="rect">
            <a:avLst/>
          </a:prstGeom>
          <a:noFill/>
        </p:spPr>
        <p:txBody>
          <a:bodyPr wrap="square" rtlCol="0">
            <a:spAutoFit/>
          </a:bodyPr>
          <a:lstStyle/>
          <a:p>
            <a:pPr algn="r"/>
            <a:r>
              <a:rPr lang="es-EC" sz="2280" dirty="0">
                <a:solidFill>
                  <a:schemeClr val="tx1">
                    <a:lumMod val="75000"/>
                    <a:lumOff val="25000"/>
                  </a:schemeClr>
                </a:solidFill>
              </a:rPr>
              <a:t>Nuevo Modelo de Cobro de Tarifa por Generación de Escombros</a:t>
            </a:r>
          </a:p>
        </p:txBody>
      </p:sp>
      <p:graphicFrame>
        <p:nvGraphicFramePr>
          <p:cNvPr id="5" name="Marcador de contenido 4"/>
          <p:cNvGraphicFramePr>
            <a:graphicFrameLocks noGrp="1"/>
          </p:cNvGraphicFramePr>
          <p:nvPr>
            <p:ph idx="1"/>
            <p:extLst/>
          </p:nvPr>
        </p:nvGraphicFramePr>
        <p:xfrm>
          <a:off x="1855512" y="728053"/>
          <a:ext cx="8480978" cy="4308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787115" y="3981808"/>
            <a:ext cx="1778270" cy="2197525"/>
          </a:xfrm>
          <a:prstGeom prst="rect">
            <a:avLst/>
          </a:prstGeom>
          <a:noFill/>
        </p:spPr>
        <p:txBody>
          <a:bodyPr wrap="square" rtlCol="0">
            <a:spAutoFit/>
          </a:bodyPr>
          <a:lstStyle/>
          <a:p>
            <a:pPr marL="271418" indent="-271418">
              <a:buFontTx/>
              <a:buChar char="-"/>
            </a:pPr>
            <a:r>
              <a:rPr lang="es-EC" sz="1520" dirty="0"/>
              <a:t>Diseños Arquitectónicos.</a:t>
            </a:r>
          </a:p>
          <a:p>
            <a:pPr marL="271418" indent="-271418">
              <a:buFontTx/>
              <a:buChar char="-"/>
            </a:pPr>
            <a:r>
              <a:rPr lang="es-EC" sz="1520" dirty="0"/>
              <a:t>Ingenierías:</a:t>
            </a:r>
          </a:p>
          <a:p>
            <a:pPr marL="705686" lvl="1" indent="-271418">
              <a:buFontTx/>
              <a:buChar char="-"/>
            </a:pPr>
            <a:r>
              <a:rPr lang="es-EC" sz="1520" dirty="0"/>
              <a:t>Memorias técnicas de volumen de escombros</a:t>
            </a:r>
          </a:p>
          <a:p>
            <a:endParaRPr lang="es-EC" sz="1520" dirty="0"/>
          </a:p>
        </p:txBody>
      </p:sp>
      <p:sp>
        <p:nvSpPr>
          <p:cNvPr id="8" name="CuadroTexto 7"/>
          <p:cNvSpPr txBox="1"/>
          <p:nvPr/>
        </p:nvSpPr>
        <p:spPr>
          <a:xfrm>
            <a:off x="4044150" y="3925268"/>
            <a:ext cx="1778270" cy="794064"/>
          </a:xfrm>
          <a:prstGeom prst="rect">
            <a:avLst/>
          </a:prstGeom>
          <a:noFill/>
        </p:spPr>
        <p:txBody>
          <a:bodyPr wrap="square" rtlCol="0">
            <a:spAutoFit/>
          </a:bodyPr>
          <a:lstStyle/>
          <a:p>
            <a:pPr marL="271418" indent="-271418">
              <a:buFontTx/>
              <a:buChar char="-"/>
            </a:pPr>
            <a:r>
              <a:rPr lang="es-EC" sz="1520" dirty="0"/>
              <a:t>Certificación de conformidad</a:t>
            </a:r>
          </a:p>
          <a:p>
            <a:endParaRPr lang="es-EC" sz="1520" dirty="0"/>
          </a:p>
        </p:txBody>
      </p:sp>
      <p:sp>
        <p:nvSpPr>
          <p:cNvPr id="9" name="CuadroTexto 8"/>
          <p:cNvSpPr txBox="1"/>
          <p:nvPr/>
        </p:nvSpPr>
        <p:spPr>
          <a:xfrm>
            <a:off x="6301184" y="3896998"/>
            <a:ext cx="2138647" cy="1495794"/>
          </a:xfrm>
          <a:prstGeom prst="rect">
            <a:avLst/>
          </a:prstGeom>
          <a:noFill/>
        </p:spPr>
        <p:txBody>
          <a:bodyPr wrap="square" rtlCol="0">
            <a:spAutoFit/>
          </a:bodyPr>
          <a:lstStyle/>
          <a:p>
            <a:pPr marL="271418" indent="-271418" algn="just">
              <a:buFontTx/>
              <a:buChar char="-"/>
            </a:pPr>
            <a:r>
              <a:rPr lang="es-EC" sz="1520" dirty="0"/>
              <a:t>LMU  10 - 20 (verificar como requisito la tarifa de por generación de escombros)</a:t>
            </a:r>
          </a:p>
          <a:p>
            <a:pPr algn="just"/>
            <a:endParaRPr lang="es-EC" sz="1520" dirty="0"/>
          </a:p>
        </p:txBody>
      </p:sp>
      <p:sp>
        <p:nvSpPr>
          <p:cNvPr id="10" name="CuadroTexto 9"/>
          <p:cNvSpPr txBox="1"/>
          <p:nvPr/>
        </p:nvSpPr>
        <p:spPr>
          <a:xfrm>
            <a:off x="8713412" y="3896998"/>
            <a:ext cx="1778270" cy="1027974"/>
          </a:xfrm>
          <a:prstGeom prst="rect">
            <a:avLst/>
          </a:prstGeom>
          <a:noFill/>
        </p:spPr>
        <p:txBody>
          <a:bodyPr wrap="square" rtlCol="0">
            <a:spAutoFit/>
          </a:bodyPr>
          <a:lstStyle/>
          <a:p>
            <a:pPr marL="271418" indent="-271418">
              <a:buFontTx/>
              <a:buChar char="-"/>
            </a:pPr>
            <a:r>
              <a:rPr lang="es-EC" sz="1520" dirty="0"/>
              <a:t>Notificación de inicio de construcción</a:t>
            </a:r>
          </a:p>
          <a:p>
            <a:endParaRPr lang="es-EC" sz="1520" dirty="0"/>
          </a:p>
        </p:txBody>
      </p:sp>
      <p:cxnSp>
        <p:nvCxnSpPr>
          <p:cNvPr id="12" name="Conector recto de flecha 11"/>
          <p:cNvCxnSpPr/>
          <p:nvPr/>
        </p:nvCxnSpPr>
        <p:spPr>
          <a:xfrm>
            <a:off x="6096000" y="3398454"/>
            <a:ext cx="0" cy="1866444"/>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3565386" y="5880453"/>
            <a:ext cx="1299505" cy="0"/>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4864891" y="5405858"/>
            <a:ext cx="2462219" cy="8435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35" dirty="0">
                <a:solidFill>
                  <a:schemeClr val="tx1"/>
                </a:solidFill>
              </a:rPr>
              <a:t>Tarifa por generación de Escombros (Contrato EMGIRS EP)</a:t>
            </a:r>
          </a:p>
        </p:txBody>
      </p:sp>
      <p:sp>
        <p:nvSpPr>
          <p:cNvPr id="2" name="CuadroTexto 1"/>
          <p:cNvSpPr txBox="1"/>
          <p:nvPr/>
        </p:nvSpPr>
        <p:spPr>
          <a:xfrm>
            <a:off x="1929537" y="1506018"/>
            <a:ext cx="8140628" cy="585417"/>
          </a:xfrm>
          <a:prstGeom prst="rect">
            <a:avLst/>
          </a:prstGeom>
          <a:noFill/>
        </p:spPr>
        <p:txBody>
          <a:bodyPr wrap="square" rtlCol="0">
            <a:spAutoFit/>
          </a:bodyPr>
          <a:lstStyle/>
          <a:p>
            <a:r>
              <a:rPr lang="es-EC" sz="1602" dirty="0"/>
              <a:t>Se ha trabajado con le STHV para la implementación de un nuevo modelo para el cobro directo a los Generadores de Escombros a través de los permisos de Construcción.</a:t>
            </a:r>
          </a:p>
        </p:txBody>
      </p:sp>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8214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455006" y="267709"/>
            <a:ext cx="6355770" cy="794064"/>
          </a:xfrm>
          <a:prstGeom prst="rect">
            <a:avLst/>
          </a:prstGeom>
          <a:noFill/>
        </p:spPr>
        <p:txBody>
          <a:bodyPr wrap="square" rtlCol="0">
            <a:spAutoFit/>
          </a:bodyPr>
          <a:lstStyle/>
          <a:p>
            <a:pPr algn="r"/>
            <a:r>
              <a:rPr lang="es-EC" sz="2280" dirty="0">
                <a:solidFill>
                  <a:schemeClr val="tx1">
                    <a:lumMod val="75000"/>
                    <a:lumOff val="25000"/>
                  </a:schemeClr>
                </a:solidFill>
              </a:rPr>
              <a:t>Nuevo Modelo de Cobro de Tarifa por Generación de Escombros</a:t>
            </a:r>
          </a:p>
        </p:txBody>
      </p:sp>
      <p:pic>
        <p:nvPicPr>
          <p:cNvPr id="7170" name="Picture 2" descr="https://d30y9cdsu7xlg0.cloudfront.net/png/955931-200.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9656" y="1954713"/>
            <a:ext cx="1483859" cy="14838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d30y9cdsu7xlg0.cloudfront.net/png/955931-200.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9656" y="4431832"/>
            <a:ext cx="1483859" cy="148385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2057736" y="1634216"/>
            <a:ext cx="3140872" cy="338875"/>
          </a:xfrm>
          <a:prstGeom prst="rect">
            <a:avLst/>
          </a:prstGeom>
          <a:noFill/>
        </p:spPr>
        <p:txBody>
          <a:bodyPr wrap="square" rtlCol="0">
            <a:spAutoFit/>
          </a:bodyPr>
          <a:lstStyle/>
          <a:p>
            <a:r>
              <a:rPr lang="es-EC" sz="1602" b="1" dirty="0"/>
              <a:t>Construcciones legales:</a:t>
            </a:r>
          </a:p>
        </p:txBody>
      </p:sp>
      <p:sp>
        <p:nvSpPr>
          <p:cNvPr id="17" name="CuadroTexto 16"/>
          <p:cNvSpPr txBox="1"/>
          <p:nvPr/>
        </p:nvSpPr>
        <p:spPr>
          <a:xfrm>
            <a:off x="2057736" y="4090004"/>
            <a:ext cx="3140872" cy="338875"/>
          </a:xfrm>
          <a:prstGeom prst="rect">
            <a:avLst/>
          </a:prstGeom>
          <a:noFill/>
        </p:spPr>
        <p:txBody>
          <a:bodyPr wrap="square" rtlCol="0">
            <a:spAutoFit/>
          </a:bodyPr>
          <a:lstStyle/>
          <a:p>
            <a:r>
              <a:rPr lang="es-EC" sz="1602" b="1" dirty="0"/>
              <a:t>Construcciones Ilegales:</a:t>
            </a:r>
          </a:p>
        </p:txBody>
      </p:sp>
      <p:sp>
        <p:nvSpPr>
          <p:cNvPr id="11" name="CuadroTexto 10"/>
          <p:cNvSpPr txBox="1"/>
          <p:nvPr/>
        </p:nvSpPr>
        <p:spPr>
          <a:xfrm>
            <a:off x="5440168" y="1884737"/>
            <a:ext cx="4615159" cy="1477328"/>
          </a:xfrm>
          <a:prstGeom prst="rect">
            <a:avLst/>
          </a:prstGeom>
          <a:noFill/>
        </p:spPr>
        <p:txBody>
          <a:bodyPr wrap="square" rtlCol="0">
            <a:spAutoFit/>
          </a:bodyPr>
          <a:lstStyle/>
          <a:p>
            <a:pPr marL="305250" indent="-305250" algn="just">
              <a:buFontTx/>
              <a:buChar char="-"/>
            </a:pPr>
            <a:r>
              <a:rPr lang="es-EC" dirty="0"/>
              <a:t>El 100% de la tarifa es cubierta por el constructor en la obtención de los permisos.</a:t>
            </a:r>
          </a:p>
          <a:p>
            <a:pPr marL="305250" indent="-305250" algn="just">
              <a:buFontTx/>
              <a:buChar char="-"/>
            </a:pPr>
            <a:endParaRPr lang="es-EC" dirty="0"/>
          </a:p>
          <a:p>
            <a:pPr marL="305250" indent="-305250" algn="just">
              <a:buFontTx/>
              <a:buChar char="-"/>
            </a:pPr>
            <a:r>
              <a:rPr lang="es-EC" dirty="0"/>
              <a:t>El transportista </a:t>
            </a:r>
            <a:r>
              <a:rPr lang="es-EC" b="1" u="sng" dirty="0"/>
              <a:t>no paga ningún valor </a:t>
            </a:r>
            <a:r>
              <a:rPr lang="es-EC" dirty="0"/>
              <a:t>en la entrada de las escombreras.</a:t>
            </a:r>
          </a:p>
        </p:txBody>
      </p:sp>
      <p:sp>
        <p:nvSpPr>
          <p:cNvPr id="19" name="CuadroTexto 18"/>
          <p:cNvSpPr txBox="1"/>
          <p:nvPr/>
        </p:nvSpPr>
        <p:spPr>
          <a:xfrm>
            <a:off x="5455006" y="4390492"/>
            <a:ext cx="4615159" cy="1754326"/>
          </a:xfrm>
          <a:prstGeom prst="rect">
            <a:avLst/>
          </a:prstGeom>
          <a:noFill/>
        </p:spPr>
        <p:txBody>
          <a:bodyPr wrap="square" rtlCol="0">
            <a:spAutoFit/>
          </a:bodyPr>
          <a:lstStyle/>
          <a:p>
            <a:pPr marL="305250" indent="-305250" algn="just">
              <a:buFontTx/>
              <a:buChar char="-"/>
            </a:pPr>
            <a:r>
              <a:rPr lang="es-EC" dirty="0"/>
              <a:t>El 100% de la tarifa debe ser cubierta por el constructor junto al flete.</a:t>
            </a:r>
          </a:p>
          <a:p>
            <a:pPr marL="305250" indent="-305250" algn="just">
              <a:buFontTx/>
              <a:buChar char="-"/>
            </a:pPr>
            <a:endParaRPr lang="es-EC" dirty="0"/>
          </a:p>
          <a:p>
            <a:pPr marL="305250" indent="-305250" algn="just">
              <a:buFontTx/>
              <a:buChar char="-"/>
            </a:pPr>
            <a:r>
              <a:rPr lang="es-EC" dirty="0"/>
              <a:t>El transportista </a:t>
            </a:r>
            <a:r>
              <a:rPr lang="es-EC" b="1" u="sng" dirty="0"/>
              <a:t>transfiere</a:t>
            </a:r>
            <a:r>
              <a:rPr lang="es-EC" dirty="0"/>
              <a:t> la totalidad del costo de ingreso a las escombreras al generador.</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000980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10242" y="384883"/>
            <a:ext cx="7066577" cy="911019"/>
          </a:xfrm>
          <a:prstGeom prst="rect">
            <a:avLst/>
          </a:prstGeom>
          <a:noFill/>
        </p:spPr>
        <p:txBody>
          <a:bodyPr wrap="square" rtlCol="0">
            <a:spAutoFit/>
          </a:bodyPr>
          <a:lstStyle/>
          <a:p>
            <a:pPr algn="ctr"/>
            <a:r>
              <a:rPr lang="es-ES_tradnl" sz="2660" b="1" dirty="0">
                <a:latin typeface="Century Gothic" charset="0"/>
                <a:ea typeface="Century Gothic" charset="0"/>
                <a:cs typeface="Century Gothic" charset="0"/>
              </a:rPr>
              <a:t>PROCESO DE SOCIALIZACIÓN REALIZADO </a:t>
            </a:r>
          </a:p>
          <a:p>
            <a:pPr algn="ctr"/>
            <a:r>
              <a:rPr lang="es-ES_tradnl" sz="2660" b="1" dirty="0">
                <a:latin typeface="Century Gothic" charset="0"/>
                <a:ea typeface="Century Gothic" charset="0"/>
                <a:cs typeface="Century Gothic" charset="0"/>
              </a:rPr>
              <a:t>ENTRE EL 10 Y 29 DE JULIO DEL 2017</a:t>
            </a:r>
          </a:p>
        </p:txBody>
      </p:sp>
      <p:sp>
        <p:nvSpPr>
          <p:cNvPr id="4" name="CuadroTexto 3"/>
          <p:cNvSpPr txBox="1"/>
          <p:nvPr/>
        </p:nvSpPr>
        <p:spPr>
          <a:xfrm>
            <a:off x="1736462" y="1496694"/>
            <a:ext cx="4359539" cy="2831544"/>
          </a:xfrm>
          <a:prstGeom prst="rect">
            <a:avLst/>
          </a:prstGeom>
          <a:noFill/>
        </p:spPr>
        <p:txBody>
          <a:bodyPr wrap="square" rtlCol="0">
            <a:spAutoFit/>
          </a:bodyPr>
          <a:lstStyle/>
          <a:p>
            <a:r>
              <a:rPr lang="es-ES_tradnl" sz="1780" dirty="0">
                <a:ea typeface="Century Gothic" charset="0"/>
                <a:cs typeface="Century Gothic" charset="0"/>
              </a:rPr>
              <a:t>Socialización con Involucrados:</a:t>
            </a:r>
          </a:p>
          <a:p>
            <a:endParaRPr lang="es-ES_tradnl" sz="1780" dirty="0">
              <a:ea typeface="Century Gothic" charset="0"/>
              <a:cs typeface="Century Gothic" charset="0"/>
            </a:endParaRPr>
          </a:p>
          <a:p>
            <a:r>
              <a:rPr lang="es-ES_tradnl" sz="1780" dirty="0">
                <a:ea typeface="Century Gothic" charset="0"/>
                <a:cs typeface="Century Gothic" charset="0"/>
              </a:rPr>
              <a:t>6 constructoras más grandes del DMQ </a:t>
            </a:r>
          </a:p>
          <a:p>
            <a:r>
              <a:rPr lang="es-ES_tradnl" sz="1780" dirty="0">
                <a:ea typeface="Century Gothic" charset="0"/>
                <a:cs typeface="Century Gothic" charset="0"/>
              </a:rPr>
              <a:t>2 colegios profesionales </a:t>
            </a:r>
          </a:p>
          <a:p>
            <a:r>
              <a:rPr lang="es-ES_tradnl" sz="1780" dirty="0">
                <a:ea typeface="Century Gothic" charset="0"/>
                <a:cs typeface="Century Gothic" charset="0"/>
              </a:rPr>
              <a:t>Cámara de la industria de la construcción</a:t>
            </a:r>
            <a:r>
              <a:rPr lang="es-ES_tradnl" sz="1780" dirty="0" smtClean="0">
                <a:ea typeface="Century Gothic" charset="0"/>
                <a:cs typeface="Century Gothic" charset="0"/>
              </a:rPr>
              <a:t>.</a:t>
            </a:r>
          </a:p>
          <a:p>
            <a:r>
              <a:rPr lang="es-ES_tradnl" sz="1780" dirty="0" smtClean="0">
                <a:ea typeface="Century Gothic" charset="0"/>
                <a:cs typeface="Century Gothic" charset="0"/>
              </a:rPr>
              <a:t>Cámara de industrias de Pichincha</a:t>
            </a:r>
            <a:endParaRPr lang="es-ES_tradnl" sz="1780" dirty="0">
              <a:ea typeface="Century Gothic" charset="0"/>
              <a:cs typeface="Century Gothic" charset="0"/>
            </a:endParaRPr>
          </a:p>
          <a:p>
            <a:r>
              <a:rPr lang="es-ES_tradnl" sz="1780" dirty="0" smtClean="0">
                <a:ea typeface="Century Gothic" charset="0"/>
                <a:cs typeface="Century Gothic" charset="0"/>
              </a:rPr>
              <a:t>ATROVOL-Q.</a:t>
            </a:r>
            <a:endParaRPr lang="es-ES_tradnl" sz="1780" dirty="0">
              <a:ea typeface="Century Gothic" charset="0"/>
              <a:cs typeface="Century Gothic" charset="0"/>
            </a:endParaRPr>
          </a:p>
          <a:p>
            <a:endParaRPr lang="es-ES_tradnl" sz="1780" dirty="0">
              <a:ea typeface="Century Gothic" charset="0"/>
              <a:cs typeface="Century Gothic" charset="0"/>
            </a:endParaRPr>
          </a:p>
          <a:p>
            <a:endParaRPr lang="es-ES_tradnl" sz="1780" dirty="0">
              <a:ea typeface="Century Gothic" charset="0"/>
              <a:cs typeface="Century Gothic" charset="0"/>
            </a:endParaRPr>
          </a:p>
          <a:p>
            <a:endParaRPr lang="es-ES_tradnl" sz="1780" dirty="0">
              <a:ea typeface="Century Gothic" charset="0"/>
              <a:cs typeface="Century Gothic" charset="0"/>
            </a:endParaRPr>
          </a:p>
        </p:txBody>
      </p:sp>
      <p:sp>
        <p:nvSpPr>
          <p:cNvPr id="9" name="CuadroTexto 8"/>
          <p:cNvSpPr txBox="1"/>
          <p:nvPr/>
        </p:nvSpPr>
        <p:spPr>
          <a:xfrm>
            <a:off x="6287522" y="1486127"/>
            <a:ext cx="3974942" cy="1597360"/>
          </a:xfrm>
          <a:prstGeom prst="rect">
            <a:avLst/>
          </a:prstGeom>
          <a:noFill/>
        </p:spPr>
        <p:txBody>
          <a:bodyPr wrap="square" rtlCol="0">
            <a:spAutoFit/>
          </a:bodyPr>
          <a:lstStyle/>
          <a:p>
            <a:r>
              <a:rPr lang="es-ES_tradnl" sz="1780" dirty="0">
                <a:ea typeface="Century Gothic" charset="0"/>
                <a:cs typeface="Century Gothic" charset="0"/>
              </a:rPr>
              <a:t>Difusión por medios impresos:</a:t>
            </a:r>
          </a:p>
          <a:p>
            <a:endParaRPr lang="es-ES_tradnl" sz="1780" dirty="0">
              <a:ea typeface="Century Gothic" charset="0"/>
              <a:cs typeface="Century Gothic" charset="0"/>
            </a:endParaRPr>
          </a:p>
          <a:p>
            <a:r>
              <a:rPr lang="es-ES_tradnl" sz="1780" dirty="0">
                <a:ea typeface="Century Gothic" charset="0"/>
                <a:cs typeface="Century Gothic" charset="0"/>
              </a:rPr>
              <a:t>Dos publicaciones en medios de prensa con difusión masiva</a:t>
            </a:r>
          </a:p>
          <a:p>
            <a:endParaRPr lang="es-ES_tradnl" sz="1330" dirty="0">
              <a:latin typeface="Century Gothic" charset="0"/>
              <a:ea typeface="Century Gothic" charset="0"/>
              <a:cs typeface="Century Gothic" charset="0"/>
            </a:endParaRPr>
          </a:p>
          <a:p>
            <a:endParaRPr lang="es-ES_tradnl" sz="1330" dirty="0">
              <a:latin typeface="Century Gothic" charset="0"/>
              <a:ea typeface="Century Gothic" charset="0"/>
              <a:cs typeface="Century Gothic" charset="0"/>
            </a:endParaRPr>
          </a:p>
        </p:txBody>
      </p:sp>
      <p:pic>
        <p:nvPicPr>
          <p:cNvPr id="10" name="Imagen 9"/>
          <p:cNvPicPr>
            <a:picLocks noChangeAspect="1"/>
          </p:cNvPicPr>
          <p:nvPr/>
        </p:nvPicPr>
        <p:blipFill>
          <a:blip r:embed="rId3"/>
          <a:stretch>
            <a:fillRect/>
          </a:stretch>
        </p:blipFill>
        <p:spPr>
          <a:xfrm>
            <a:off x="2784722" y="3691724"/>
            <a:ext cx="1836992" cy="333998"/>
          </a:xfrm>
          <a:prstGeom prst="rect">
            <a:avLst/>
          </a:prstGeom>
        </p:spPr>
      </p:pic>
      <p:pic>
        <p:nvPicPr>
          <p:cNvPr id="11" name="Imagen 10"/>
          <p:cNvPicPr>
            <a:picLocks noChangeAspect="1"/>
          </p:cNvPicPr>
          <p:nvPr/>
        </p:nvPicPr>
        <p:blipFill>
          <a:blip r:embed="rId4"/>
          <a:stretch>
            <a:fillRect/>
          </a:stretch>
        </p:blipFill>
        <p:spPr>
          <a:xfrm>
            <a:off x="1965633" y="3557199"/>
            <a:ext cx="459666" cy="603048"/>
          </a:xfrm>
          <a:prstGeom prst="rect">
            <a:avLst/>
          </a:prstGeom>
        </p:spPr>
      </p:pic>
      <p:pic>
        <p:nvPicPr>
          <p:cNvPr id="12" name="Imagen 11"/>
          <p:cNvPicPr>
            <a:picLocks noChangeAspect="1"/>
          </p:cNvPicPr>
          <p:nvPr/>
        </p:nvPicPr>
        <p:blipFill>
          <a:blip r:embed="rId5"/>
          <a:stretch>
            <a:fillRect/>
          </a:stretch>
        </p:blipFill>
        <p:spPr>
          <a:xfrm>
            <a:off x="2955128" y="4244359"/>
            <a:ext cx="1043827" cy="322255"/>
          </a:xfrm>
          <a:prstGeom prst="rect">
            <a:avLst/>
          </a:prstGeom>
        </p:spPr>
      </p:pic>
      <p:pic>
        <p:nvPicPr>
          <p:cNvPr id="13" name="Imagen 12"/>
          <p:cNvPicPr>
            <a:picLocks noChangeAspect="1"/>
          </p:cNvPicPr>
          <p:nvPr/>
        </p:nvPicPr>
        <p:blipFill>
          <a:blip r:embed="rId6"/>
          <a:stretch>
            <a:fillRect/>
          </a:stretch>
        </p:blipFill>
        <p:spPr>
          <a:xfrm>
            <a:off x="1965634" y="4118155"/>
            <a:ext cx="553689" cy="572023"/>
          </a:xfrm>
          <a:prstGeom prst="rect">
            <a:avLst/>
          </a:prstGeom>
        </p:spPr>
      </p:pic>
      <p:pic>
        <p:nvPicPr>
          <p:cNvPr id="14" name="Imagen 13"/>
          <p:cNvPicPr>
            <a:picLocks noChangeAspect="1"/>
          </p:cNvPicPr>
          <p:nvPr/>
        </p:nvPicPr>
        <p:blipFill>
          <a:blip r:embed="rId7"/>
          <a:stretch>
            <a:fillRect/>
          </a:stretch>
        </p:blipFill>
        <p:spPr>
          <a:xfrm>
            <a:off x="4586332" y="3716853"/>
            <a:ext cx="612277" cy="283738"/>
          </a:xfrm>
          <a:prstGeom prst="rect">
            <a:avLst/>
          </a:prstGeom>
        </p:spPr>
      </p:pic>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0840" y="4301192"/>
            <a:ext cx="1114166" cy="205946"/>
          </a:xfrm>
          <a:prstGeom prst="rect">
            <a:avLst/>
          </a:prstGeom>
        </p:spPr>
      </p:pic>
      <p:pic>
        <p:nvPicPr>
          <p:cNvPr id="16" name="Imagen 15"/>
          <p:cNvPicPr>
            <a:picLocks noChangeAspect="1"/>
          </p:cNvPicPr>
          <p:nvPr/>
        </p:nvPicPr>
        <p:blipFill>
          <a:blip r:embed="rId9"/>
          <a:stretch>
            <a:fillRect/>
          </a:stretch>
        </p:blipFill>
        <p:spPr>
          <a:xfrm>
            <a:off x="1959896" y="4867216"/>
            <a:ext cx="2096544" cy="415843"/>
          </a:xfrm>
          <a:prstGeom prst="rect">
            <a:avLst/>
          </a:prstGeom>
        </p:spPr>
      </p:pic>
      <p:pic>
        <p:nvPicPr>
          <p:cNvPr id="17" name="Imagen 16"/>
          <p:cNvPicPr>
            <a:picLocks noChangeAspect="1"/>
          </p:cNvPicPr>
          <p:nvPr/>
        </p:nvPicPr>
        <p:blipFill>
          <a:blip r:embed="rId10"/>
          <a:stretch>
            <a:fillRect/>
          </a:stretch>
        </p:blipFill>
        <p:spPr>
          <a:xfrm>
            <a:off x="4124536" y="4626078"/>
            <a:ext cx="1458669" cy="568984"/>
          </a:xfrm>
          <a:prstGeom prst="rect">
            <a:avLst/>
          </a:prstGeom>
        </p:spPr>
      </p:pic>
      <p:pic>
        <p:nvPicPr>
          <p:cNvPr id="18" name="Imagen 17"/>
          <p:cNvPicPr>
            <a:picLocks noChangeAspect="1"/>
          </p:cNvPicPr>
          <p:nvPr/>
        </p:nvPicPr>
        <p:blipFill>
          <a:blip r:embed="rId11"/>
          <a:stretch>
            <a:fillRect/>
          </a:stretch>
        </p:blipFill>
        <p:spPr>
          <a:xfrm>
            <a:off x="3017548" y="5600286"/>
            <a:ext cx="1347767" cy="359443"/>
          </a:xfrm>
          <a:prstGeom prst="rect">
            <a:avLst/>
          </a:prstGeom>
        </p:spPr>
      </p:pic>
      <p:pic>
        <p:nvPicPr>
          <p:cNvPr id="20" name="Imagen 19"/>
          <p:cNvPicPr>
            <a:picLocks noChangeAspect="1"/>
          </p:cNvPicPr>
          <p:nvPr/>
        </p:nvPicPr>
        <p:blipFill>
          <a:blip r:embed="rId12"/>
          <a:stretch>
            <a:fillRect/>
          </a:stretch>
        </p:blipFill>
        <p:spPr>
          <a:xfrm>
            <a:off x="7256616" y="3412568"/>
            <a:ext cx="1852058" cy="1038850"/>
          </a:xfrm>
          <a:prstGeom prst="rect">
            <a:avLst/>
          </a:prstGeom>
        </p:spPr>
      </p:pic>
      <p:pic>
        <p:nvPicPr>
          <p:cNvPr id="21" name="Imagen 20"/>
          <p:cNvPicPr>
            <a:picLocks noChangeAspect="1"/>
          </p:cNvPicPr>
          <p:nvPr/>
        </p:nvPicPr>
        <p:blipFill>
          <a:blip r:embed="rId13"/>
          <a:stretch>
            <a:fillRect/>
          </a:stretch>
        </p:blipFill>
        <p:spPr>
          <a:xfrm>
            <a:off x="6608796" y="4935101"/>
            <a:ext cx="3212368" cy="519921"/>
          </a:xfrm>
          <a:prstGeom prst="rect">
            <a:avLst/>
          </a:prstGeom>
        </p:spPr>
      </p:pic>
      <p:pic>
        <p:nvPicPr>
          <p:cNvPr id="19" name="Imagen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784615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
        <p:nvSpPr>
          <p:cNvPr id="2" name="Título 1"/>
          <p:cNvSpPr>
            <a:spLocks noGrp="1"/>
          </p:cNvSpPr>
          <p:nvPr>
            <p:ph type="title"/>
          </p:nvPr>
        </p:nvSpPr>
        <p:spPr>
          <a:xfrm>
            <a:off x="3732683" y="108267"/>
            <a:ext cx="7816679" cy="1143000"/>
          </a:xfrm>
        </p:spPr>
        <p:txBody>
          <a:bodyPr>
            <a:normAutofit/>
          </a:bodyPr>
          <a:lstStyle/>
          <a:p>
            <a:pPr algn="r"/>
            <a:r>
              <a:rPr lang="es-EC" sz="3600" dirty="0" smtClean="0"/>
              <a:t>Comunicación con ATROVOL-Q</a:t>
            </a:r>
            <a:endParaRPr lang="es-EC" sz="3600" dirty="0"/>
          </a:p>
        </p:txBody>
      </p:sp>
      <p:sp>
        <p:nvSpPr>
          <p:cNvPr id="3" name="Marcador de contenido 2"/>
          <p:cNvSpPr>
            <a:spLocks noGrp="1"/>
          </p:cNvSpPr>
          <p:nvPr>
            <p:ph idx="1"/>
          </p:nvPr>
        </p:nvSpPr>
        <p:spPr>
          <a:xfrm>
            <a:off x="522889" y="1033480"/>
            <a:ext cx="11146221" cy="5231057"/>
          </a:xfrm>
        </p:spPr>
        <p:txBody>
          <a:bodyPr>
            <a:noAutofit/>
          </a:bodyPr>
          <a:lstStyle/>
          <a:p>
            <a:pPr>
              <a:spcBef>
                <a:spcPts val="0"/>
              </a:spcBef>
            </a:pPr>
            <a:r>
              <a:rPr lang="es-EC" sz="1800" b="1" dirty="0"/>
              <a:t>20 de julio de 2017</a:t>
            </a:r>
            <a:r>
              <a:rPr lang="es-EC" sz="1800" dirty="0"/>
              <a:t>, la EMGIRS EP remitió mediante Oficio No EMGIRS EP-GGE-2017-GSC-525, una solicitud para realizar una charla para la socialización del nuevo sistema con su representada y su personeros, misma que fue contestada por su parte mediante Oficio OF-0009-JL-2017 del 25 de julio de 2017, donde solicitó información (inclusive inexistente ya que no existe un Directorio del Concejo Metropolitano) y no confirmó una fecha para la socialización del </a:t>
            </a:r>
            <a:r>
              <a:rPr lang="es-EC" sz="1800" dirty="0" smtClean="0"/>
              <a:t>proyecto.</a:t>
            </a:r>
          </a:p>
          <a:p>
            <a:pPr>
              <a:spcBef>
                <a:spcPts val="0"/>
              </a:spcBef>
            </a:pPr>
            <a:endParaRPr lang="es-EC" sz="1800" dirty="0" smtClean="0"/>
          </a:p>
          <a:p>
            <a:pPr>
              <a:spcBef>
                <a:spcPts val="0"/>
              </a:spcBef>
            </a:pPr>
            <a:r>
              <a:rPr lang="es-EC" sz="1800" dirty="0"/>
              <a:t>EMGIRS EP mediante Oficio No. EMGIRS EP-GGE-2017-GOP-586 </a:t>
            </a:r>
            <a:r>
              <a:rPr lang="es-EC" sz="1800" b="1" dirty="0"/>
              <a:t>de 03 de agosto de 2017</a:t>
            </a:r>
            <a:r>
              <a:rPr lang="es-EC" sz="1800" dirty="0"/>
              <a:t>, remite lo solicitado por su parte; a lo que mediante Oficio No. OF-00013-AG-2017, del 17 de agosto de 2017 su representada se digna en responder que </a:t>
            </a:r>
            <a:r>
              <a:rPr lang="es-EC" sz="1800" b="1" i="1" dirty="0"/>
              <a:t>“no procede dicho pedido”,</a:t>
            </a:r>
            <a:r>
              <a:rPr lang="es-EC" sz="1800" b="1" dirty="0"/>
              <a:t> </a:t>
            </a:r>
            <a:r>
              <a:rPr lang="es-EC" sz="1800" dirty="0"/>
              <a:t>referente a una nueva solicitud de socialización del modelo</a:t>
            </a:r>
            <a:r>
              <a:rPr lang="es-EC" sz="1800" dirty="0" smtClean="0"/>
              <a:t>.</a:t>
            </a:r>
          </a:p>
          <a:p>
            <a:pPr>
              <a:spcBef>
                <a:spcPts val="0"/>
              </a:spcBef>
            </a:pPr>
            <a:endParaRPr lang="es-EC" sz="1800" dirty="0" smtClean="0"/>
          </a:p>
          <a:p>
            <a:pPr>
              <a:spcBef>
                <a:spcPts val="0"/>
              </a:spcBef>
            </a:pPr>
            <a:r>
              <a:rPr lang="es-EC" sz="1800" dirty="0" smtClean="0"/>
              <a:t>Nuevamente </a:t>
            </a:r>
            <a:r>
              <a:rPr lang="es-EC" sz="1800" dirty="0"/>
              <a:t>mediante Oficio No. EMGIRS </a:t>
            </a:r>
            <a:r>
              <a:rPr lang="es-EC" sz="1800" dirty="0" smtClean="0"/>
              <a:t>EP-GGE-2017-GDO-686 </a:t>
            </a:r>
            <a:r>
              <a:rPr lang="es-EC" sz="1800" b="1" dirty="0" smtClean="0"/>
              <a:t>de 17 de Agosto de 2017</a:t>
            </a:r>
            <a:r>
              <a:rPr lang="es-EC" sz="1800" dirty="0" smtClean="0"/>
              <a:t>, se solicita coordinar </a:t>
            </a:r>
            <a:r>
              <a:rPr lang="es-EC" sz="1800" dirty="0"/>
              <a:t>la socialización de la propuesta</a:t>
            </a:r>
            <a:r>
              <a:rPr lang="es-EC" sz="1800" dirty="0" smtClean="0"/>
              <a:t>.</a:t>
            </a:r>
          </a:p>
          <a:p>
            <a:pPr>
              <a:spcBef>
                <a:spcPts val="0"/>
              </a:spcBef>
            </a:pPr>
            <a:endParaRPr lang="es-EC" sz="1800" dirty="0"/>
          </a:p>
          <a:p>
            <a:pPr>
              <a:spcBef>
                <a:spcPts val="0"/>
              </a:spcBef>
            </a:pPr>
            <a:r>
              <a:rPr lang="es-EC" sz="1800" dirty="0"/>
              <a:t>E</a:t>
            </a:r>
            <a:r>
              <a:rPr lang="es-EC" sz="1800" dirty="0" smtClean="0"/>
              <a:t>l </a:t>
            </a:r>
            <a:r>
              <a:rPr lang="es-EC" sz="1800" dirty="0"/>
              <a:t>día </a:t>
            </a:r>
            <a:r>
              <a:rPr lang="es-EC" sz="1800" b="1" dirty="0"/>
              <a:t>04 de octubre de 2017</a:t>
            </a:r>
            <a:r>
              <a:rPr lang="es-EC" sz="1800" dirty="0"/>
              <a:t>, la EMGIRS-EP desarrolló una mesa de trabajo con representantes de la </a:t>
            </a:r>
            <a:r>
              <a:rPr lang="es-EC" sz="1800" dirty="0" smtClean="0"/>
              <a:t>AMC, AMT, ATROVOLQ y </a:t>
            </a:r>
            <a:r>
              <a:rPr lang="es-EC" sz="1800" dirty="0"/>
              <a:t>representantes de </a:t>
            </a:r>
            <a:r>
              <a:rPr lang="es-EC" sz="1800" dirty="0" smtClean="0"/>
              <a:t>Concejales.</a:t>
            </a:r>
          </a:p>
          <a:p>
            <a:pPr>
              <a:spcBef>
                <a:spcPts val="0"/>
              </a:spcBef>
            </a:pPr>
            <a:endParaRPr lang="es-EC" sz="1800" dirty="0"/>
          </a:p>
          <a:p>
            <a:pPr>
              <a:spcBef>
                <a:spcPts val="0"/>
              </a:spcBef>
            </a:pPr>
            <a:r>
              <a:rPr lang="es-EC" sz="1800" dirty="0" smtClean="0"/>
              <a:t>El </a:t>
            </a:r>
            <a:r>
              <a:rPr lang="es-EC" sz="1800" b="1" dirty="0" smtClean="0"/>
              <a:t>07 de noviembre de 2017</a:t>
            </a:r>
            <a:r>
              <a:rPr lang="es-EC" sz="1800" dirty="0" smtClean="0"/>
              <a:t>, se presentó a ATROVOLQ, la propuesta de incremento progresivo de la tarifa</a:t>
            </a:r>
          </a:p>
          <a:p>
            <a:pPr>
              <a:spcBef>
                <a:spcPts val="0"/>
              </a:spcBef>
            </a:pPr>
            <a:endParaRPr lang="es-EC" sz="1800" dirty="0"/>
          </a:p>
          <a:p>
            <a:pPr>
              <a:spcBef>
                <a:spcPts val="0"/>
              </a:spcBef>
            </a:pPr>
            <a:r>
              <a:rPr lang="es-ES_tradnl" sz="1800" dirty="0"/>
              <a:t>El </a:t>
            </a:r>
            <a:r>
              <a:rPr lang="es-ES_tradnl" sz="1800" b="1" dirty="0"/>
              <a:t>29 de </a:t>
            </a:r>
            <a:r>
              <a:rPr lang="es-ES_tradnl" sz="1800" b="1" dirty="0" smtClean="0"/>
              <a:t>Noviembre de 2017 </a:t>
            </a:r>
            <a:r>
              <a:rPr lang="es-ES_tradnl" sz="1800" dirty="0"/>
              <a:t>se realizó un taller con la ATROVOLQ en el que se llegaron a acuerdos sobre el incremento paulatino de las </a:t>
            </a:r>
            <a:r>
              <a:rPr lang="es-ES_tradnl" sz="1800" dirty="0" smtClean="0"/>
              <a:t>tarifas de escombreras.</a:t>
            </a:r>
            <a:endParaRPr lang="es-ES_tradnl" sz="1800" dirty="0"/>
          </a:p>
          <a:p>
            <a:pPr>
              <a:spcBef>
                <a:spcPts val="0"/>
              </a:spcBef>
            </a:pPr>
            <a:endParaRPr lang="es-EC" sz="1800" dirty="0"/>
          </a:p>
        </p:txBody>
      </p:sp>
    </p:spTree>
    <p:extLst>
      <p:ext uri="{BB962C8B-B14F-4D97-AF65-F5344CB8AC3E}">
        <p14:creationId xmlns:p14="http://schemas.microsoft.com/office/powerpoint/2010/main" val="2184990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
        <p:nvSpPr>
          <p:cNvPr id="2" name="Título 1"/>
          <p:cNvSpPr>
            <a:spLocks noGrp="1"/>
          </p:cNvSpPr>
          <p:nvPr>
            <p:ph type="title"/>
          </p:nvPr>
        </p:nvSpPr>
        <p:spPr>
          <a:xfrm>
            <a:off x="4223139" y="31730"/>
            <a:ext cx="7816679" cy="1025591"/>
          </a:xfrm>
        </p:spPr>
        <p:txBody>
          <a:bodyPr>
            <a:noAutofit/>
          </a:bodyPr>
          <a:lstStyle/>
          <a:p>
            <a:pPr algn="r"/>
            <a:r>
              <a:rPr lang="es-EC" sz="2136" dirty="0"/>
              <a:t>Incremento progresivo de Tarifa de Disposición de Escombros</a:t>
            </a:r>
          </a:p>
        </p:txBody>
      </p:sp>
      <p:graphicFrame>
        <p:nvGraphicFramePr>
          <p:cNvPr id="5" name="Tabla 4"/>
          <p:cNvGraphicFramePr>
            <a:graphicFrameLocks noGrp="1"/>
          </p:cNvGraphicFramePr>
          <p:nvPr>
            <p:extLst>
              <p:ext uri="{D42A27DB-BD31-4B8C-83A1-F6EECF244321}">
                <p14:modId xmlns:p14="http://schemas.microsoft.com/office/powerpoint/2010/main" val="246942037"/>
              </p:ext>
            </p:extLst>
          </p:nvPr>
        </p:nvGraphicFramePr>
        <p:xfrm>
          <a:off x="599091" y="900697"/>
          <a:ext cx="11209283" cy="5013038"/>
        </p:xfrm>
        <a:graphic>
          <a:graphicData uri="http://schemas.openxmlformats.org/drawingml/2006/table">
            <a:tbl>
              <a:tblPr firstRow="1" firstCol="1" bandRow="1"/>
              <a:tblGrid>
                <a:gridCol w="2595784">
                  <a:extLst>
                    <a:ext uri="{9D8B030D-6E8A-4147-A177-3AD203B41FA5}">
                      <a16:colId xmlns:a16="http://schemas.microsoft.com/office/drawing/2014/main" xmlns="" val="1532784040"/>
                    </a:ext>
                  </a:extLst>
                </a:gridCol>
                <a:gridCol w="2435015">
                  <a:extLst>
                    <a:ext uri="{9D8B030D-6E8A-4147-A177-3AD203B41FA5}">
                      <a16:colId xmlns:a16="http://schemas.microsoft.com/office/drawing/2014/main" xmlns="" val="951671007"/>
                    </a:ext>
                  </a:extLst>
                </a:gridCol>
                <a:gridCol w="6178484">
                  <a:extLst>
                    <a:ext uri="{9D8B030D-6E8A-4147-A177-3AD203B41FA5}">
                      <a16:colId xmlns:a16="http://schemas.microsoft.com/office/drawing/2014/main" xmlns="" val="2656306874"/>
                    </a:ext>
                  </a:extLst>
                </a:gridCol>
              </a:tblGrid>
              <a:tr h="253102">
                <a:tc gridSpan="3">
                  <a:txBody>
                    <a:bodyPr/>
                    <a:lstStyle/>
                    <a:p>
                      <a:pPr algn="ctr">
                        <a:lnSpc>
                          <a:spcPct val="115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TARIFAS POR M3 DE ESCOMBRO</a:t>
                      </a:r>
                      <a:endParaRPr lang="es-EC" sz="2000" dirty="0">
                        <a:effectLst/>
                        <a:latin typeface="+mn-lt"/>
                        <a:ea typeface="Calibri" panose="020F0502020204030204" pitchFamily="34" charset="0"/>
                        <a:cs typeface="Times New Roman" panose="02020603050405020304" pitchFamily="18" charset="0"/>
                      </a:endParaRPr>
                    </a:p>
                  </a:txBody>
                  <a:tcPr marL="39568" marR="39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060380007"/>
                  </a:ext>
                </a:extLst>
              </a:tr>
              <a:tr h="734132">
                <a:tc>
                  <a:txBody>
                    <a:bodyPr/>
                    <a:lstStyle/>
                    <a:p>
                      <a:pPr algn="ctr">
                        <a:lnSpc>
                          <a:spcPct val="115000"/>
                        </a:lnSpc>
                        <a:spcAft>
                          <a:spcPts val="0"/>
                        </a:spcAft>
                      </a:pPr>
                      <a:r>
                        <a:rPr lang="es-EC" sz="1600" b="1">
                          <a:solidFill>
                            <a:srgbClr val="000000"/>
                          </a:solidFill>
                          <a:effectLst/>
                          <a:latin typeface="+mn-lt"/>
                          <a:ea typeface="Times New Roman" panose="02020603050405020304" pitchFamily="18" charset="0"/>
                          <a:cs typeface="Times New Roman" panose="02020603050405020304" pitchFamily="18" charset="0"/>
                        </a:rPr>
                        <a:t>Disposición de Escombros Horario Diurno </a:t>
                      </a:r>
                      <a:endParaRPr lang="es-EC" sz="2000">
                        <a:effectLst/>
                        <a:latin typeface="+mn-lt"/>
                        <a:ea typeface="Calibri" panose="020F0502020204030204" pitchFamily="34" charset="0"/>
                        <a:cs typeface="Times New Roman" panose="02020603050405020304" pitchFamily="18" charset="0"/>
                      </a:endParaRPr>
                    </a:p>
                  </a:txBody>
                  <a:tcPr marL="39568" marR="39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s-EC" sz="1600" b="1">
                          <a:solidFill>
                            <a:srgbClr val="000000"/>
                          </a:solidFill>
                          <a:effectLst/>
                          <a:latin typeface="+mn-lt"/>
                          <a:ea typeface="Times New Roman" panose="02020603050405020304" pitchFamily="18" charset="0"/>
                          <a:cs typeface="Times New Roman" panose="02020603050405020304" pitchFamily="18" charset="0"/>
                        </a:rPr>
                        <a:t>Disposición de Escombros Horario Nocturno </a:t>
                      </a:r>
                      <a:endParaRPr lang="es-EC" sz="2000">
                        <a:effectLst/>
                        <a:latin typeface="+mn-lt"/>
                        <a:ea typeface="Calibri" panose="020F0502020204030204" pitchFamily="34" charset="0"/>
                        <a:cs typeface="Times New Roman" panose="02020603050405020304" pitchFamily="18" charset="0"/>
                      </a:endParaRPr>
                    </a:p>
                  </a:txBody>
                  <a:tcPr marL="39568" marR="39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s-EC" sz="1600" b="1">
                          <a:solidFill>
                            <a:srgbClr val="000000"/>
                          </a:solidFill>
                          <a:effectLst/>
                          <a:latin typeface="+mn-lt"/>
                          <a:ea typeface="Times New Roman" panose="02020603050405020304" pitchFamily="18" charset="0"/>
                          <a:cs typeface="Times New Roman" panose="02020603050405020304" pitchFamily="18" charset="0"/>
                        </a:rPr>
                        <a:t>Parámetro</a:t>
                      </a:r>
                      <a:endParaRPr lang="es-EC" sz="2000">
                        <a:effectLst/>
                        <a:latin typeface="+mn-lt"/>
                        <a:ea typeface="Calibri" panose="020F0502020204030204" pitchFamily="34" charset="0"/>
                        <a:cs typeface="Times New Roman" panose="02020603050405020304" pitchFamily="18" charset="0"/>
                      </a:endParaRPr>
                    </a:p>
                  </a:txBody>
                  <a:tcPr marL="39568" marR="39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2613131423"/>
                  </a:ext>
                </a:extLst>
              </a:tr>
              <a:tr h="518681">
                <a:tc>
                  <a:txBody>
                    <a:bodyPr/>
                    <a:lstStyle/>
                    <a:p>
                      <a:pPr algn="ctr">
                        <a:lnSpc>
                          <a:spcPct val="115000"/>
                        </a:lnSpc>
                        <a:spcAft>
                          <a:spcPts val="0"/>
                        </a:spcAft>
                      </a:pPr>
                      <a:r>
                        <a:rPr lang="es-EC" sz="1600" kern="1200">
                          <a:solidFill>
                            <a:srgbClr val="000000"/>
                          </a:solidFill>
                          <a:effectLst/>
                          <a:latin typeface="Calibri" panose="020F0502020204030204" pitchFamily="34" charset="0"/>
                          <a:ea typeface="Times New Roman" panose="02020603050405020304" pitchFamily="18" charset="0"/>
                        </a:rPr>
                        <a:t> $ 0,57 </a:t>
                      </a:r>
                      <a:endParaRPr lang="es-EC" sz="200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kern="1200" dirty="0">
                          <a:solidFill>
                            <a:srgbClr val="000000"/>
                          </a:solidFill>
                          <a:effectLst/>
                          <a:latin typeface="Calibri" panose="020F0502020204030204" pitchFamily="34" charset="0"/>
                          <a:ea typeface="Times New Roman" panose="02020603050405020304" pitchFamily="18" charset="0"/>
                        </a:rPr>
                        <a:t> $ </a:t>
                      </a:r>
                      <a:r>
                        <a:rPr lang="es-EC" sz="1600" kern="1200" dirty="0" smtClean="0">
                          <a:solidFill>
                            <a:srgbClr val="000000"/>
                          </a:solidFill>
                          <a:effectLst/>
                          <a:latin typeface="Calibri" panose="020F0502020204030204" pitchFamily="34" charset="0"/>
                          <a:ea typeface="Times New Roman" panose="02020603050405020304" pitchFamily="18" charset="0"/>
                        </a:rPr>
                        <a:t>0,57 </a:t>
                      </a:r>
                      <a:endParaRPr lang="es-EC" sz="2000" dirty="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600" kern="1200">
                          <a:solidFill>
                            <a:srgbClr val="000000"/>
                          </a:solidFill>
                          <a:effectLst/>
                          <a:latin typeface="Calibri" panose="020F0502020204030204" pitchFamily="34" charset="0"/>
                          <a:ea typeface="Times New Roman" panose="02020603050405020304" pitchFamily="18" charset="0"/>
                        </a:rPr>
                        <a:t>Tarifa inicial</a:t>
                      </a:r>
                      <a:endParaRPr lang="es-EC" sz="200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4981309"/>
                  </a:ext>
                </a:extLst>
              </a:tr>
              <a:tr h="1012408">
                <a:tc>
                  <a:txBody>
                    <a:bodyPr/>
                    <a:lstStyle/>
                    <a:p>
                      <a:pPr algn="ctr">
                        <a:lnSpc>
                          <a:spcPct val="115000"/>
                        </a:lnSpc>
                        <a:spcAft>
                          <a:spcPts val="0"/>
                        </a:spcAft>
                      </a:pPr>
                      <a:r>
                        <a:rPr lang="es-EC" sz="1600" kern="1200">
                          <a:solidFill>
                            <a:srgbClr val="000000"/>
                          </a:solidFill>
                          <a:effectLst/>
                          <a:latin typeface="Calibri" panose="020F0502020204030204" pitchFamily="34" charset="0"/>
                          <a:ea typeface="Times New Roman" panose="02020603050405020304" pitchFamily="18" charset="0"/>
                        </a:rPr>
                        <a:t> $ 0,70 </a:t>
                      </a:r>
                      <a:endParaRPr lang="es-EC" sz="200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kern="1200" dirty="0">
                          <a:solidFill>
                            <a:srgbClr val="000000"/>
                          </a:solidFill>
                          <a:effectLst/>
                          <a:latin typeface="Calibri" panose="020F0502020204030204" pitchFamily="34" charset="0"/>
                          <a:ea typeface="Times New Roman" panose="02020603050405020304" pitchFamily="18" charset="0"/>
                        </a:rPr>
                        <a:t> $ </a:t>
                      </a:r>
                      <a:r>
                        <a:rPr lang="es-EC" sz="1600" kern="1200" dirty="0" smtClean="0">
                          <a:solidFill>
                            <a:srgbClr val="000000"/>
                          </a:solidFill>
                          <a:effectLst/>
                          <a:latin typeface="Calibri" panose="020F0502020204030204" pitchFamily="34" charset="0"/>
                          <a:ea typeface="Times New Roman" panose="02020603050405020304" pitchFamily="18" charset="0"/>
                        </a:rPr>
                        <a:t>0,79 </a:t>
                      </a:r>
                      <a:endParaRPr lang="es-EC" sz="2000" dirty="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600" kern="1200">
                          <a:solidFill>
                            <a:srgbClr val="000000"/>
                          </a:solidFill>
                          <a:effectLst/>
                          <a:latin typeface="Calibri" panose="020F0502020204030204" pitchFamily="34" charset="0"/>
                          <a:ea typeface="Times New Roman" panose="02020603050405020304" pitchFamily="18" charset="0"/>
                        </a:rPr>
                        <a:t>Condicionado a que la Secretaría de Ambiente del DMQ, realice un proceso de calificación de los transportistas pesados de Quito como gestores ambientales y desarrolle un modelo de control para el transporte de escombros.</a:t>
                      </a:r>
                      <a:endParaRPr lang="es-EC" sz="200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8349503"/>
                  </a:ext>
                </a:extLst>
              </a:tr>
              <a:tr h="759306">
                <a:tc>
                  <a:txBody>
                    <a:bodyPr/>
                    <a:lstStyle/>
                    <a:p>
                      <a:pPr algn="ctr">
                        <a:lnSpc>
                          <a:spcPct val="115000"/>
                        </a:lnSpc>
                        <a:spcAft>
                          <a:spcPts val="0"/>
                        </a:spcAft>
                      </a:pPr>
                      <a:r>
                        <a:rPr lang="es-EC" sz="1600" kern="1200">
                          <a:solidFill>
                            <a:srgbClr val="000000"/>
                          </a:solidFill>
                          <a:effectLst/>
                          <a:latin typeface="Calibri" panose="020F0502020204030204" pitchFamily="34" charset="0"/>
                          <a:ea typeface="Times New Roman" panose="02020603050405020304" pitchFamily="18" charset="0"/>
                        </a:rPr>
                        <a:t> $ 0,85 </a:t>
                      </a:r>
                      <a:endParaRPr lang="es-EC" sz="200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kern="1200">
                          <a:solidFill>
                            <a:srgbClr val="000000"/>
                          </a:solidFill>
                          <a:effectLst/>
                          <a:latin typeface="Calibri" panose="020F0502020204030204" pitchFamily="34" charset="0"/>
                          <a:ea typeface="Times New Roman" panose="02020603050405020304" pitchFamily="18" charset="0"/>
                        </a:rPr>
                        <a:t> $ 1,01 </a:t>
                      </a:r>
                      <a:endParaRPr lang="es-EC" sz="200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600" kern="1200">
                          <a:solidFill>
                            <a:srgbClr val="000000"/>
                          </a:solidFill>
                          <a:effectLst/>
                          <a:latin typeface="Calibri" panose="020F0502020204030204" pitchFamily="34" charset="0"/>
                          <a:ea typeface="Times New Roman" panose="02020603050405020304" pitchFamily="18" charset="0"/>
                        </a:rPr>
                        <a:t>Condicionado a que la Agencia Metropolitana de Tránsito en conjunto con la Agencia Metropolitana de Control implemente 20 operativos de control a transportistas pesados de escombros.</a:t>
                      </a:r>
                      <a:endParaRPr lang="es-EC" sz="200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840698"/>
                  </a:ext>
                </a:extLst>
              </a:tr>
              <a:tr h="734132">
                <a:tc>
                  <a:txBody>
                    <a:bodyPr/>
                    <a:lstStyle/>
                    <a:p>
                      <a:pPr algn="ctr">
                        <a:lnSpc>
                          <a:spcPct val="115000"/>
                        </a:lnSpc>
                        <a:spcAft>
                          <a:spcPts val="0"/>
                        </a:spcAft>
                      </a:pPr>
                      <a:r>
                        <a:rPr lang="es-EC" sz="1600" kern="1200">
                          <a:solidFill>
                            <a:srgbClr val="000000"/>
                          </a:solidFill>
                          <a:effectLst/>
                          <a:latin typeface="Calibri" panose="020F0502020204030204" pitchFamily="34" charset="0"/>
                          <a:ea typeface="Times New Roman" panose="02020603050405020304" pitchFamily="18" charset="0"/>
                        </a:rPr>
                        <a:t> $ 1,00 </a:t>
                      </a:r>
                      <a:endParaRPr lang="es-EC" sz="200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kern="1200">
                          <a:solidFill>
                            <a:srgbClr val="000000"/>
                          </a:solidFill>
                          <a:effectLst/>
                          <a:latin typeface="Calibri" panose="020F0502020204030204" pitchFamily="34" charset="0"/>
                          <a:ea typeface="Times New Roman" panose="02020603050405020304" pitchFamily="18" charset="0"/>
                        </a:rPr>
                        <a:t> $ 1,23 </a:t>
                      </a:r>
                      <a:endParaRPr lang="es-EC" sz="200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s-EC" sz="1600" kern="1200" dirty="0">
                          <a:solidFill>
                            <a:srgbClr val="000000"/>
                          </a:solidFill>
                          <a:effectLst/>
                          <a:latin typeface="Calibri" panose="020F0502020204030204" pitchFamily="34" charset="0"/>
                          <a:ea typeface="Times New Roman" panose="02020603050405020304" pitchFamily="18" charset="0"/>
                        </a:rPr>
                        <a:t>Condicionado a que la Agencia Metropolitana de Control incremente su personal de inspectores en 20% respecto al mantenido al momento de aprobación de la presente Ordenanza</a:t>
                      </a:r>
                      <a:endParaRPr lang="es-EC" sz="2000" dirty="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9506798"/>
                  </a:ext>
                </a:extLst>
              </a:tr>
              <a:tr h="734132">
                <a:tc>
                  <a:txBody>
                    <a:bodyPr/>
                    <a:lstStyle/>
                    <a:p>
                      <a:pPr algn="ctr">
                        <a:lnSpc>
                          <a:spcPct val="115000"/>
                        </a:lnSpc>
                        <a:spcAft>
                          <a:spcPts val="0"/>
                        </a:spcAft>
                      </a:pPr>
                      <a:r>
                        <a:rPr lang="es-EC" sz="1600" kern="1200">
                          <a:solidFill>
                            <a:srgbClr val="000000"/>
                          </a:solidFill>
                          <a:effectLst/>
                          <a:latin typeface="Calibri" panose="020F0502020204030204" pitchFamily="34" charset="0"/>
                          <a:ea typeface="Times New Roman" panose="02020603050405020304" pitchFamily="18" charset="0"/>
                        </a:rPr>
                        <a:t> $ 1,13 </a:t>
                      </a:r>
                      <a:endParaRPr lang="es-EC" sz="200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kern="1200">
                          <a:solidFill>
                            <a:srgbClr val="000000"/>
                          </a:solidFill>
                          <a:effectLst/>
                          <a:latin typeface="Calibri" panose="020F0502020204030204" pitchFamily="34" charset="0"/>
                          <a:ea typeface="Times New Roman" panose="02020603050405020304" pitchFamily="18" charset="0"/>
                        </a:rPr>
                        <a:t> $ 1,45 </a:t>
                      </a:r>
                      <a:endParaRPr lang="es-EC" sz="200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600" kern="1200" dirty="0">
                          <a:solidFill>
                            <a:srgbClr val="000000"/>
                          </a:solidFill>
                          <a:effectLst/>
                          <a:latin typeface="Calibri" panose="020F0502020204030204" pitchFamily="34" charset="0"/>
                          <a:ea typeface="Times New Roman" panose="02020603050405020304" pitchFamily="18" charset="0"/>
                        </a:rPr>
                        <a:t>Condicionado a que la EMGIRS cuente con 5 escombreras operativas</a:t>
                      </a:r>
                      <a:endParaRPr lang="es-EC" sz="2000" dirty="0">
                        <a:effectLst/>
                        <a:latin typeface="Calibri" panose="020F050202020403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9834343"/>
                  </a:ext>
                </a:extLst>
              </a:tr>
            </a:tbl>
          </a:graphicData>
        </a:graphic>
      </p:graphicFrame>
    </p:spTree>
    <p:extLst>
      <p:ext uri="{BB962C8B-B14F-4D97-AF65-F5344CB8AC3E}">
        <p14:creationId xmlns:p14="http://schemas.microsoft.com/office/powerpoint/2010/main" val="2160582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
        <p:nvSpPr>
          <p:cNvPr id="5" name="Título 1"/>
          <p:cNvSpPr>
            <a:spLocks noGrp="1"/>
          </p:cNvSpPr>
          <p:nvPr>
            <p:ph type="title"/>
          </p:nvPr>
        </p:nvSpPr>
        <p:spPr>
          <a:xfrm>
            <a:off x="4223139" y="31730"/>
            <a:ext cx="7816679" cy="1025591"/>
          </a:xfrm>
        </p:spPr>
        <p:txBody>
          <a:bodyPr>
            <a:noAutofit/>
          </a:bodyPr>
          <a:lstStyle/>
          <a:p>
            <a:pPr algn="r"/>
            <a:r>
              <a:rPr lang="es-EC" sz="2136" dirty="0"/>
              <a:t>Incremento progresivo de Tarifa de Disposición de Escombros</a:t>
            </a:r>
          </a:p>
        </p:txBody>
      </p:sp>
      <p:sp>
        <p:nvSpPr>
          <p:cNvPr id="2" name="CuadroTexto 1"/>
          <p:cNvSpPr txBox="1"/>
          <p:nvPr/>
        </p:nvSpPr>
        <p:spPr>
          <a:xfrm>
            <a:off x="720436" y="1967345"/>
            <a:ext cx="11208328" cy="2585323"/>
          </a:xfrm>
          <a:prstGeom prst="rect">
            <a:avLst/>
          </a:prstGeom>
          <a:noFill/>
        </p:spPr>
        <p:txBody>
          <a:bodyPr wrap="square" rtlCol="0">
            <a:spAutoFit/>
          </a:bodyPr>
          <a:lstStyle/>
          <a:p>
            <a:r>
              <a:rPr lang="es-EC" dirty="0">
                <a:solidFill>
                  <a:schemeClr val="tx1">
                    <a:lumMod val="75000"/>
                    <a:lumOff val="25000"/>
                  </a:schemeClr>
                </a:solidFill>
              </a:rPr>
              <a:t>Para el incremento de las tarifas, el Gerente General de la EMGIRS-EP, deberá evidenciar el cumplimiento de los parámetros y remitir un informe de constatación a la Secretaría del Concejo Metropolitano. Una vez realizadas estas actividades, deberá proceder a su incremento inmediato.</a:t>
            </a:r>
          </a:p>
          <a:p>
            <a:r>
              <a:rPr lang="es-EC" dirty="0">
                <a:solidFill>
                  <a:schemeClr val="tx1">
                    <a:lumMod val="75000"/>
                    <a:lumOff val="25000"/>
                  </a:schemeClr>
                </a:solidFill>
              </a:rPr>
              <a:t> </a:t>
            </a:r>
          </a:p>
          <a:p>
            <a:r>
              <a:rPr lang="es-EC" dirty="0">
                <a:solidFill>
                  <a:schemeClr val="tx1">
                    <a:lumMod val="75000"/>
                    <a:lumOff val="25000"/>
                  </a:schemeClr>
                </a:solidFill>
              </a:rPr>
              <a:t>El incremento de la tarifa se lo realizará únicamente con la constatación de los parámetros establecidos y en el orden de prelación que consta en la presente ordenanza.</a:t>
            </a:r>
          </a:p>
          <a:p>
            <a:r>
              <a:rPr lang="es-EC" dirty="0">
                <a:solidFill>
                  <a:schemeClr val="tx1">
                    <a:lumMod val="75000"/>
                    <a:lumOff val="25000"/>
                  </a:schemeClr>
                </a:solidFill>
              </a:rPr>
              <a:t> </a:t>
            </a:r>
          </a:p>
          <a:p>
            <a:r>
              <a:rPr lang="es-EC" dirty="0">
                <a:solidFill>
                  <a:schemeClr val="tx1">
                    <a:lumMod val="75000"/>
                    <a:lumOff val="25000"/>
                  </a:schemeClr>
                </a:solidFill>
              </a:rPr>
              <a:t>Independiente de cual fuere la tarifa vigente para el servicio, se aplicará de manera anual y de forma automática la fórmula polinómica establecida en el Artículo 9 de la presente Ordenanza</a:t>
            </a:r>
            <a:r>
              <a:rPr lang="es-EC" dirty="0" smtClean="0">
                <a:solidFill>
                  <a:schemeClr val="tx1">
                    <a:lumMod val="75000"/>
                    <a:lumOff val="25000"/>
                  </a:schemeClr>
                </a:solidFill>
              </a:rPr>
              <a:t>.</a:t>
            </a:r>
            <a:endParaRPr lang="es-EC" dirty="0">
              <a:solidFill>
                <a:schemeClr val="tx1">
                  <a:lumMod val="75000"/>
                  <a:lumOff val="25000"/>
                </a:schemeClr>
              </a:solidFill>
            </a:endParaRPr>
          </a:p>
        </p:txBody>
      </p:sp>
    </p:spTree>
    <p:extLst>
      <p:ext uri="{BB962C8B-B14F-4D97-AF65-F5344CB8AC3E}">
        <p14:creationId xmlns:p14="http://schemas.microsoft.com/office/powerpoint/2010/main" val="1963363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30780" y="3196829"/>
            <a:ext cx="6730441" cy="475964"/>
          </a:xfrm>
          <a:prstGeom prst="rect">
            <a:avLst/>
          </a:prstGeom>
          <a:noFill/>
        </p:spPr>
        <p:txBody>
          <a:bodyPr wrap="square" rtlCol="0">
            <a:spAutoFit/>
          </a:bodyPr>
          <a:lstStyle/>
          <a:p>
            <a:pPr algn="ctr"/>
            <a:r>
              <a:rPr lang="es-EC" sz="2493" dirty="0"/>
              <a:t>ESTIMACIÓN DE INGRESOS ADICIONALES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109878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
        <p:nvSpPr>
          <p:cNvPr id="6" name="CuadroTexto 5"/>
          <p:cNvSpPr txBox="1"/>
          <p:nvPr/>
        </p:nvSpPr>
        <p:spPr>
          <a:xfrm>
            <a:off x="3567562" y="416327"/>
            <a:ext cx="5063855" cy="338875"/>
          </a:xfrm>
          <a:prstGeom prst="rect">
            <a:avLst/>
          </a:prstGeom>
          <a:noFill/>
        </p:spPr>
        <p:txBody>
          <a:bodyPr wrap="square" rtlCol="0">
            <a:spAutoFit/>
          </a:bodyPr>
          <a:lstStyle/>
          <a:p>
            <a:pPr algn="ctr"/>
            <a:r>
              <a:rPr lang="es-EC" sz="1602" b="1" dirty="0"/>
              <a:t>Proforma de Ingresos presupuesto EMGIRS-EP 2017</a:t>
            </a:r>
            <a:endParaRPr lang="es-EC" sz="1602" dirty="0"/>
          </a:p>
        </p:txBody>
      </p:sp>
      <p:sp>
        <p:nvSpPr>
          <p:cNvPr id="7" name="CuadroTexto 6"/>
          <p:cNvSpPr txBox="1"/>
          <p:nvPr/>
        </p:nvSpPr>
        <p:spPr>
          <a:xfrm>
            <a:off x="2819788" y="3108503"/>
            <a:ext cx="6552423" cy="338875"/>
          </a:xfrm>
          <a:prstGeom prst="rect">
            <a:avLst/>
          </a:prstGeom>
          <a:noFill/>
        </p:spPr>
        <p:txBody>
          <a:bodyPr wrap="square" rtlCol="0">
            <a:spAutoFit/>
          </a:bodyPr>
          <a:lstStyle/>
          <a:p>
            <a:pPr algn="ctr"/>
            <a:r>
              <a:rPr lang="es-EC" sz="1602" b="1" dirty="0"/>
              <a:t>Proyección de ingresos anuales con aplicación de nuevas tarifas 2018</a:t>
            </a:r>
          </a:p>
        </p:txBody>
      </p:sp>
      <p:graphicFrame>
        <p:nvGraphicFramePr>
          <p:cNvPr id="2" name="Tabla 1"/>
          <p:cNvGraphicFramePr>
            <a:graphicFrameLocks noGrp="1"/>
          </p:cNvGraphicFramePr>
          <p:nvPr>
            <p:extLst/>
          </p:nvPr>
        </p:nvGraphicFramePr>
        <p:xfrm>
          <a:off x="1993636" y="993222"/>
          <a:ext cx="8204728" cy="1922983"/>
        </p:xfrm>
        <a:graphic>
          <a:graphicData uri="http://schemas.openxmlformats.org/drawingml/2006/table">
            <a:tbl>
              <a:tblPr firstRow="1" firstCol="1" bandRow="1"/>
              <a:tblGrid>
                <a:gridCol w="2004677">
                  <a:extLst>
                    <a:ext uri="{9D8B030D-6E8A-4147-A177-3AD203B41FA5}">
                      <a16:colId xmlns:a16="http://schemas.microsoft.com/office/drawing/2014/main" xmlns="" val="3954622753"/>
                    </a:ext>
                  </a:extLst>
                </a:gridCol>
                <a:gridCol w="1246150">
                  <a:extLst>
                    <a:ext uri="{9D8B030D-6E8A-4147-A177-3AD203B41FA5}">
                      <a16:colId xmlns:a16="http://schemas.microsoft.com/office/drawing/2014/main" xmlns="" val="53042810"/>
                    </a:ext>
                  </a:extLst>
                </a:gridCol>
                <a:gridCol w="964411">
                  <a:extLst>
                    <a:ext uri="{9D8B030D-6E8A-4147-A177-3AD203B41FA5}">
                      <a16:colId xmlns:a16="http://schemas.microsoft.com/office/drawing/2014/main" xmlns="" val="2227527055"/>
                    </a:ext>
                  </a:extLst>
                </a:gridCol>
                <a:gridCol w="1152238">
                  <a:extLst>
                    <a:ext uri="{9D8B030D-6E8A-4147-A177-3AD203B41FA5}">
                      <a16:colId xmlns:a16="http://schemas.microsoft.com/office/drawing/2014/main" xmlns="" val="1992289039"/>
                    </a:ext>
                  </a:extLst>
                </a:gridCol>
                <a:gridCol w="1029429">
                  <a:extLst>
                    <a:ext uri="{9D8B030D-6E8A-4147-A177-3AD203B41FA5}">
                      <a16:colId xmlns:a16="http://schemas.microsoft.com/office/drawing/2014/main" xmlns="" val="1340397222"/>
                    </a:ext>
                  </a:extLst>
                </a:gridCol>
                <a:gridCol w="1807823">
                  <a:extLst>
                    <a:ext uri="{9D8B030D-6E8A-4147-A177-3AD203B41FA5}">
                      <a16:colId xmlns:a16="http://schemas.microsoft.com/office/drawing/2014/main" xmlns="" val="4234772921"/>
                    </a:ext>
                  </a:extLst>
                </a:gridCol>
              </a:tblGrid>
              <a:tr h="560870">
                <a:tc>
                  <a:txBody>
                    <a:bodyPr/>
                    <a:lstStyle/>
                    <a:p>
                      <a:pPr algn="ctr">
                        <a:lnSpc>
                          <a:spcPct val="115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Fuente de ingresos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Volumen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Unidad de medida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Tarifa actual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Unidad de medida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Programado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2363304194"/>
                  </a:ext>
                </a:extLst>
              </a:tr>
              <a:tr h="267081">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Escombreras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3.313.440,00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m3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C"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$1.888.660,80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3060786"/>
                  </a:ext>
                </a:extLst>
              </a:tr>
              <a:tr h="267081">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Hospitalarios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4.333.333,33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Kg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$/Kg</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C"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$6.500.000,00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8311628"/>
                  </a:ext>
                </a:extLst>
              </a:tr>
              <a:tr h="267081">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Municipio Rumiñahui</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60.619,19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Tn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C"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$922.624,04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668295"/>
                  </a:ext>
                </a:extLst>
              </a:tr>
              <a:tr h="280435">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Otros gestores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5.108,46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Tn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C"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$131.951,60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8957728"/>
                  </a:ext>
                </a:extLst>
              </a:tr>
              <a:tr h="280435">
                <a:tc>
                  <a:txBody>
                    <a:bodyPr/>
                    <a:lstStyle/>
                    <a:p>
                      <a:pPr algn="ctr">
                        <a:lnSpc>
                          <a:spcPct val="115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general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C"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$9.443.236,44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568" marR="395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8335419"/>
                  </a:ext>
                </a:extLst>
              </a:tr>
            </a:tbl>
          </a:graphicData>
        </a:graphic>
      </p:graphicFrame>
      <p:graphicFrame>
        <p:nvGraphicFramePr>
          <p:cNvPr id="9" name="Tabla 8"/>
          <p:cNvGraphicFramePr>
            <a:graphicFrameLocks noGrp="1"/>
          </p:cNvGraphicFramePr>
          <p:nvPr>
            <p:extLst/>
          </p:nvPr>
        </p:nvGraphicFramePr>
        <p:xfrm>
          <a:off x="1966163" y="3462474"/>
          <a:ext cx="8232200" cy="2402304"/>
        </p:xfrm>
        <a:graphic>
          <a:graphicData uri="http://schemas.openxmlformats.org/drawingml/2006/table">
            <a:tbl>
              <a:tblPr firstRow="1" firstCol="1" bandRow="1"/>
              <a:tblGrid>
                <a:gridCol w="3387019">
                  <a:extLst>
                    <a:ext uri="{9D8B030D-6E8A-4147-A177-3AD203B41FA5}">
                      <a16:colId xmlns:a16="http://schemas.microsoft.com/office/drawing/2014/main" xmlns="" val="3754760530"/>
                    </a:ext>
                  </a:extLst>
                </a:gridCol>
                <a:gridCol w="1237628">
                  <a:extLst>
                    <a:ext uri="{9D8B030D-6E8A-4147-A177-3AD203B41FA5}">
                      <a16:colId xmlns:a16="http://schemas.microsoft.com/office/drawing/2014/main" xmlns="" val="1428291545"/>
                    </a:ext>
                  </a:extLst>
                </a:gridCol>
                <a:gridCol w="789975">
                  <a:extLst>
                    <a:ext uri="{9D8B030D-6E8A-4147-A177-3AD203B41FA5}">
                      <a16:colId xmlns:a16="http://schemas.microsoft.com/office/drawing/2014/main" xmlns="" val="4280236078"/>
                    </a:ext>
                  </a:extLst>
                </a:gridCol>
                <a:gridCol w="789975">
                  <a:extLst>
                    <a:ext uri="{9D8B030D-6E8A-4147-A177-3AD203B41FA5}">
                      <a16:colId xmlns:a16="http://schemas.microsoft.com/office/drawing/2014/main" xmlns="" val="631173565"/>
                    </a:ext>
                  </a:extLst>
                </a:gridCol>
                <a:gridCol w="789975">
                  <a:extLst>
                    <a:ext uri="{9D8B030D-6E8A-4147-A177-3AD203B41FA5}">
                      <a16:colId xmlns:a16="http://schemas.microsoft.com/office/drawing/2014/main" xmlns="" val="599482729"/>
                    </a:ext>
                  </a:extLst>
                </a:gridCol>
                <a:gridCol w="1237628">
                  <a:extLst>
                    <a:ext uri="{9D8B030D-6E8A-4147-A177-3AD203B41FA5}">
                      <a16:colId xmlns:a16="http://schemas.microsoft.com/office/drawing/2014/main" xmlns="" val="2060279822"/>
                    </a:ext>
                  </a:extLst>
                </a:gridCol>
              </a:tblGrid>
              <a:tr h="754442">
                <a:tc>
                  <a:txBody>
                    <a:bodyPr/>
                    <a:lstStyle/>
                    <a:p>
                      <a:pPr algn="ctr" rtl="0" fontAlgn="ctr"/>
                      <a:r>
                        <a:rPr lang="es-EC" sz="1200" b="1" i="0" u="none" strike="noStrike" dirty="0">
                          <a:solidFill>
                            <a:srgbClr val="000000"/>
                          </a:solidFill>
                          <a:effectLst/>
                          <a:latin typeface="Calibri" panose="020F0502020204030204" pitchFamily="34" charset="0"/>
                        </a:rPr>
                        <a:t>Fuente de ingresos</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EC" sz="1200" b="1" i="0" u="none" strike="noStrike">
                          <a:solidFill>
                            <a:srgbClr val="000000"/>
                          </a:solidFill>
                          <a:effectLst/>
                          <a:latin typeface="Calibri" panose="020F0502020204030204" pitchFamily="34" charset="0"/>
                        </a:rPr>
                        <a:t>Volumen</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EC" sz="1200" b="1" i="0" u="none" strike="noStrike">
                          <a:solidFill>
                            <a:srgbClr val="000000"/>
                          </a:solidFill>
                          <a:effectLst/>
                          <a:latin typeface="Calibri" panose="020F0502020204030204" pitchFamily="34" charset="0"/>
                        </a:rPr>
                        <a:t>Unidad de medida</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EC" sz="1200" b="1" i="0" u="none" strike="noStrike">
                          <a:solidFill>
                            <a:srgbClr val="000000"/>
                          </a:solidFill>
                          <a:effectLst/>
                          <a:latin typeface="Calibri" panose="020F0502020204030204" pitchFamily="34" charset="0"/>
                        </a:rPr>
                        <a:t>Tarifa</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EC" sz="1200" b="1" i="0" u="none" strike="noStrike">
                          <a:solidFill>
                            <a:srgbClr val="000000"/>
                          </a:solidFill>
                          <a:effectLst/>
                          <a:latin typeface="Calibri" panose="020F0502020204030204" pitchFamily="34" charset="0"/>
                        </a:rPr>
                        <a:t>Unidad de medida</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EC" sz="1200" b="1" i="0" u="none" strike="noStrike">
                          <a:solidFill>
                            <a:srgbClr val="000000"/>
                          </a:solidFill>
                          <a:effectLst/>
                          <a:latin typeface="Calibri" panose="020F0502020204030204" pitchFamily="34" charset="0"/>
                        </a:rPr>
                        <a:t> Proyectado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2642130166"/>
                  </a:ext>
                </a:extLst>
              </a:tr>
              <a:tr h="258099">
                <a:tc>
                  <a:txBody>
                    <a:bodyPr/>
                    <a:lstStyle/>
                    <a:p>
                      <a:pPr algn="l" rtl="0" fontAlgn="ctr"/>
                      <a:r>
                        <a:rPr lang="es-EC" sz="1200" b="0" i="0" u="none" strike="noStrike">
                          <a:solidFill>
                            <a:srgbClr val="000000"/>
                          </a:solidFill>
                          <a:effectLst/>
                          <a:latin typeface="Calibri" panose="020F0502020204030204" pitchFamily="34" charset="0"/>
                        </a:rPr>
                        <a:t>Escombreras DMQ</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200" b="0" i="0" u="none" strike="noStrike">
                          <a:solidFill>
                            <a:srgbClr val="000000"/>
                          </a:solidFill>
                          <a:effectLst/>
                          <a:latin typeface="Calibri" panose="020F0502020204030204" pitchFamily="34" charset="0"/>
                        </a:rPr>
                        <a:t>879.708,80</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 m3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0,57</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$/m3</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200" b="0" i="0" u="none" strike="noStrike" dirty="0" smtClean="0">
                          <a:solidFill>
                            <a:srgbClr val="000000"/>
                          </a:solidFill>
                          <a:effectLst/>
                          <a:latin typeface="Calibri" panose="020F0502020204030204" pitchFamily="34" charset="0"/>
                        </a:rPr>
                        <a:t>$501.434,02</a:t>
                      </a:r>
                      <a:endParaRPr lang="es-EC" sz="1200" b="0" i="0" u="none" strike="noStrike" dirty="0">
                        <a:solidFill>
                          <a:srgbClr val="000000"/>
                        </a:solidFill>
                        <a:effectLst/>
                        <a:latin typeface="Calibri" panose="020F0502020204030204" pitchFamily="34" charset="0"/>
                      </a:endParaRP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7825912"/>
                  </a:ext>
                </a:extLst>
              </a:tr>
              <a:tr h="258099">
                <a:tc>
                  <a:txBody>
                    <a:bodyPr/>
                    <a:lstStyle/>
                    <a:p>
                      <a:pPr algn="l" rtl="0" fontAlgn="ctr"/>
                      <a:r>
                        <a:rPr lang="es-EC" sz="1200" b="0" i="0" u="none" strike="noStrike">
                          <a:solidFill>
                            <a:srgbClr val="000000"/>
                          </a:solidFill>
                          <a:effectLst/>
                          <a:latin typeface="Calibri" panose="020F0502020204030204" pitchFamily="34" charset="0"/>
                        </a:rPr>
                        <a:t>Escombreras Metro</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200" b="0" i="0" u="none" strike="noStrike">
                          <a:solidFill>
                            <a:srgbClr val="000000"/>
                          </a:solidFill>
                          <a:effectLst/>
                          <a:latin typeface="Calibri" panose="020F0502020204030204" pitchFamily="34" charset="0"/>
                        </a:rPr>
                        <a:t>2.500.000,00</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 m3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1,13</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$/m3</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200" b="0" i="0" u="none" strike="noStrike" dirty="0" smtClean="0">
                          <a:solidFill>
                            <a:srgbClr val="000000"/>
                          </a:solidFill>
                          <a:effectLst/>
                          <a:latin typeface="Calibri" panose="020F0502020204030204" pitchFamily="34" charset="0"/>
                        </a:rPr>
                        <a:t>$2.825.000,00</a:t>
                      </a:r>
                      <a:endParaRPr lang="es-EC" sz="1200" b="0" i="0" u="none" strike="noStrike" dirty="0">
                        <a:solidFill>
                          <a:srgbClr val="000000"/>
                        </a:solidFill>
                        <a:effectLst/>
                        <a:latin typeface="Calibri" panose="020F0502020204030204" pitchFamily="34" charset="0"/>
                      </a:endParaRP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7478450"/>
                  </a:ext>
                </a:extLst>
              </a:tr>
              <a:tr h="258099">
                <a:tc>
                  <a:txBody>
                    <a:bodyPr/>
                    <a:lstStyle/>
                    <a:p>
                      <a:pPr algn="l" rtl="0" fontAlgn="ctr"/>
                      <a:r>
                        <a:rPr lang="es-EC" sz="1200" b="0" i="0" u="none" strike="noStrike">
                          <a:solidFill>
                            <a:srgbClr val="000000"/>
                          </a:solidFill>
                          <a:effectLst/>
                          <a:latin typeface="Calibri" panose="020F0502020204030204" pitchFamily="34" charset="0"/>
                        </a:rPr>
                        <a:t>Hospitalarios</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200" b="0" i="0" u="none" strike="noStrike">
                          <a:solidFill>
                            <a:srgbClr val="000000"/>
                          </a:solidFill>
                          <a:effectLst/>
                          <a:latin typeface="Calibri" panose="020F0502020204030204" pitchFamily="34" charset="0"/>
                        </a:rPr>
                        <a:t>4.420.000,00</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 Kg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1,5</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$/Kg</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200" b="0" i="0" u="none" strike="noStrike" dirty="0" smtClean="0">
                          <a:solidFill>
                            <a:srgbClr val="000000"/>
                          </a:solidFill>
                          <a:effectLst/>
                          <a:latin typeface="Calibri" panose="020F0502020204030204" pitchFamily="34" charset="0"/>
                        </a:rPr>
                        <a:t>$6.629.999,99</a:t>
                      </a:r>
                      <a:endParaRPr lang="es-EC" sz="1200" b="0" i="0" u="none" strike="noStrike" dirty="0">
                        <a:solidFill>
                          <a:srgbClr val="000000"/>
                        </a:solidFill>
                        <a:effectLst/>
                        <a:latin typeface="Calibri" panose="020F0502020204030204" pitchFamily="34" charset="0"/>
                      </a:endParaRP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2263283"/>
                  </a:ext>
                </a:extLst>
              </a:tr>
              <a:tr h="258099">
                <a:tc>
                  <a:txBody>
                    <a:bodyPr/>
                    <a:lstStyle/>
                    <a:p>
                      <a:pPr algn="l" rtl="0" fontAlgn="ctr"/>
                      <a:r>
                        <a:rPr lang="es-EC" sz="1200" b="0" i="0" u="none" strike="noStrike">
                          <a:solidFill>
                            <a:srgbClr val="000000"/>
                          </a:solidFill>
                          <a:effectLst/>
                          <a:latin typeface="Calibri" panose="020F0502020204030204" pitchFamily="34" charset="0"/>
                        </a:rPr>
                        <a:t>Municipio Rumiñahui</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200" b="0" i="0" u="none" strike="noStrike">
                          <a:solidFill>
                            <a:srgbClr val="000000"/>
                          </a:solidFill>
                          <a:effectLst/>
                          <a:latin typeface="Calibri" panose="020F0502020204030204" pitchFamily="34" charset="0"/>
                        </a:rPr>
                        <a:t>61.831,57</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 Tn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21,59</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$/Tn</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200" b="0" i="0" u="none" strike="noStrike" dirty="0" smtClean="0">
                          <a:solidFill>
                            <a:srgbClr val="000000"/>
                          </a:solidFill>
                          <a:effectLst/>
                          <a:latin typeface="Calibri" panose="020F0502020204030204" pitchFamily="34" charset="0"/>
                        </a:rPr>
                        <a:t>$1.334.943,68</a:t>
                      </a:r>
                      <a:endParaRPr lang="es-EC" sz="1200" b="0" i="0" u="none" strike="noStrike" dirty="0">
                        <a:solidFill>
                          <a:srgbClr val="000000"/>
                        </a:solidFill>
                        <a:effectLst/>
                        <a:latin typeface="Calibri" panose="020F0502020204030204" pitchFamily="34" charset="0"/>
                      </a:endParaRP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694671"/>
                  </a:ext>
                </a:extLst>
              </a:tr>
              <a:tr h="258099">
                <a:tc>
                  <a:txBody>
                    <a:bodyPr/>
                    <a:lstStyle/>
                    <a:p>
                      <a:pPr algn="l" rtl="0" fontAlgn="ctr"/>
                      <a:r>
                        <a:rPr lang="es-EC" sz="1200" b="0" i="0" u="none" strike="noStrike">
                          <a:solidFill>
                            <a:srgbClr val="000000"/>
                          </a:solidFill>
                          <a:effectLst/>
                          <a:latin typeface="Calibri" panose="020F0502020204030204" pitchFamily="34" charset="0"/>
                        </a:rPr>
                        <a:t>Otros gestores</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200" b="0" i="0" u="none" strike="noStrike">
                          <a:solidFill>
                            <a:srgbClr val="000000"/>
                          </a:solidFill>
                          <a:effectLst/>
                          <a:latin typeface="Calibri" panose="020F0502020204030204" pitchFamily="34" charset="0"/>
                        </a:rPr>
                        <a:t>5.210,63</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 Tn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26,43</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$/Tn</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200" b="0" i="0" u="none" strike="noStrike" dirty="0" smtClean="0">
                          <a:solidFill>
                            <a:srgbClr val="000000"/>
                          </a:solidFill>
                          <a:effectLst/>
                          <a:latin typeface="Calibri" panose="020F0502020204030204" pitchFamily="34" charset="0"/>
                        </a:rPr>
                        <a:t>$137.716,93</a:t>
                      </a:r>
                      <a:endParaRPr lang="es-EC" sz="1200" b="0" i="0" u="none" strike="noStrike" dirty="0">
                        <a:solidFill>
                          <a:srgbClr val="000000"/>
                        </a:solidFill>
                        <a:effectLst/>
                        <a:latin typeface="Calibri" panose="020F0502020204030204" pitchFamily="34" charset="0"/>
                      </a:endParaRP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4418345"/>
                  </a:ext>
                </a:extLst>
              </a:tr>
              <a:tr h="357367">
                <a:tc>
                  <a:txBody>
                    <a:bodyPr/>
                    <a:lstStyle/>
                    <a:p>
                      <a:pPr algn="l" rtl="0" fontAlgn="ctr"/>
                      <a:r>
                        <a:rPr lang="es-EC" sz="1200" b="1" i="0" u="none" strike="noStrike">
                          <a:solidFill>
                            <a:srgbClr val="000000"/>
                          </a:solidFill>
                          <a:effectLst/>
                          <a:latin typeface="Calibri" panose="020F0502020204030204" pitchFamily="34" charset="0"/>
                        </a:rPr>
                        <a:t>Total general</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EC" sz="1200" b="1" i="0" u="none" strike="noStrike">
                          <a:solidFill>
                            <a:srgbClr val="000000"/>
                          </a:solidFill>
                          <a:effectLst/>
                          <a:latin typeface="Calibri" panose="020F0502020204030204" pitchFamily="34" charset="0"/>
                        </a:rPr>
                        <a:t>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EC" sz="1200" b="1" i="0" u="none" strike="noStrike">
                          <a:solidFill>
                            <a:srgbClr val="000000"/>
                          </a:solidFill>
                          <a:effectLst/>
                          <a:latin typeface="Calibri" panose="020F0502020204030204" pitchFamily="34" charset="0"/>
                        </a:rPr>
                        <a:t>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EC" sz="1200" b="1" i="0" u="none" strike="noStrike">
                          <a:solidFill>
                            <a:srgbClr val="000000"/>
                          </a:solidFill>
                          <a:effectLst/>
                          <a:latin typeface="Calibri" panose="020F0502020204030204" pitchFamily="34" charset="0"/>
                        </a:rPr>
                        <a:t>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EC" sz="1200" b="1" i="0" u="none" strike="noStrike">
                          <a:solidFill>
                            <a:srgbClr val="000000"/>
                          </a:solidFill>
                          <a:effectLst/>
                          <a:latin typeface="Calibri" panose="020F0502020204030204" pitchFamily="34" charset="0"/>
                        </a:rPr>
                        <a:t>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200" b="1" i="0" u="none" strike="noStrike" dirty="0" smtClean="0">
                          <a:solidFill>
                            <a:srgbClr val="000000"/>
                          </a:solidFill>
                          <a:effectLst/>
                          <a:latin typeface="Calibri" panose="020F0502020204030204" pitchFamily="34" charset="0"/>
                        </a:rPr>
                        <a:t>$11.429.094,62</a:t>
                      </a:r>
                      <a:endParaRPr lang="es-EC" sz="1200" b="1" i="0" u="none" strike="noStrike" dirty="0">
                        <a:solidFill>
                          <a:srgbClr val="000000"/>
                        </a:solidFill>
                        <a:effectLst/>
                        <a:latin typeface="Calibri" panose="020F0502020204030204" pitchFamily="34" charset="0"/>
                      </a:endParaRP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934320"/>
                  </a:ext>
                </a:extLst>
              </a:tr>
            </a:tbl>
          </a:graphicData>
        </a:graphic>
      </p:graphicFrame>
      <p:sp>
        <p:nvSpPr>
          <p:cNvPr id="10" name="CuadroTexto 9"/>
          <p:cNvSpPr txBox="1"/>
          <p:nvPr/>
        </p:nvSpPr>
        <p:spPr>
          <a:xfrm>
            <a:off x="1935914" y="5871887"/>
            <a:ext cx="6561110" cy="544380"/>
          </a:xfrm>
          <a:prstGeom prst="rect">
            <a:avLst/>
          </a:prstGeom>
          <a:noFill/>
        </p:spPr>
        <p:txBody>
          <a:bodyPr wrap="square" rtlCol="0">
            <a:spAutoFit/>
          </a:bodyPr>
          <a:lstStyle/>
          <a:p>
            <a:r>
              <a:rPr lang="es-EC" sz="979" dirty="0"/>
              <a:t>2% en el volumen de residuos procesados con respecto al año precedente (promedio histórico) </a:t>
            </a:r>
          </a:p>
          <a:p>
            <a:r>
              <a:rPr lang="es-EC" sz="979" dirty="0"/>
              <a:t>Incremento de $</a:t>
            </a:r>
            <a:r>
              <a:rPr lang="es-EC" sz="979" b="1" dirty="0"/>
              <a:t>1,98 millones</a:t>
            </a:r>
          </a:p>
          <a:p>
            <a:r>
              <a:rPr lang="es-EC" sz="979" dirty="0"/>
              <a:t>Escombreras DMQ podrá incrementar con el cumplimiento de las condiciones establecidas en la Ordenanza</a:t>
            </a:r>
          </a:p>
        </p:txBody>
      </p:sp>
    </p:spTree>
    <p:extLst>
      <p:ext uri="{BB962C8B-B14F-4D97-AF65-F5344CB8AC3E}">
        <p14:creationId xmlns:p14="http://schemas.microsoft.com/office/powerpoint/2010/main" val="2111288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30780" y="3108503"/>
            <a:ext cx="6730441" cy="859594"/>
          </a:xfrm>
          <a:prstGeom prst="rect">
            <a:avLst/>
          </a:prstGeom>
          <a:noFill/>
        </p:spPr>
        <p:txBody>
          <a:bodyPr wrap="square" rtlCol="0">
            <a:spAutoFit/>
          </a:bodyPr>
          <a:lstStyle/>
          <a:p>
            <a:pPr algn="ctr"/>
            <a:r>
              <a:rPr lang="es-EC" sz="2493" dirty="0"/>
              <a:t>FORMULA POLINOMICA DE REAJUSTE AUTOMÁTICO DEL PLIEGO TARIFARIO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604169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647304" y="352227"/>
            <a:ext cx="4615159" cy="530786"/>
          </a:xfrm>
          <a:prstGeom prst="rect">
            <a:avLst/>
          </a:prstGeom>
          <a:noFill/>
        </p:spPr>
        <p:txBody>
          <a:bodyPr wrap="square" rtlCol="0">
            <a:spAutoFit/>
          </a:bodyPr>
          <a:lstStyle/>
          <a:p>
            <a:pPr algn="r"/>
            <a:r>
              <a:rPr lang="es-EC" sz="2849" dirty="0">
                <a:solidFill>
                  <a:schemeClr val="tx1">
                    <a:lumMod val="75000"/>
                    <a:lumOff val="25000"/>
                  </a:schemeClr>
                </a:solidFill>
              </a:rPr>
              <a:t>ANTECEDENTES</a:t>
            </a:r>
            <a:endParaRPr lang="es-EC" sz="2136" dirty="0">
              <a:solidFill>
                <a:schemeClr val="tx1">
                  <a:lumMod val="75000"/>
                  <a:lumOff val="25000"/>
                </a:schemeClr>
              </a:solidFill>
            </a:endParaRPr>
          </a:p>
        </p:txBody>
      </p:sp>
      <p:sp>
        <p:nvSpPr>
          <p:cNvPr id="2" name="CuadroTexto 1"/>
          <p:cNvSpPr txBox="1"/>
          <p:nvPr/>
        </p:nvSpPr>
        <p:spPr>
          <a:xfrm>
            <a:off x="554182" y="1173330"/>
            <a:ext cx="11208327" cy="4339650"/>
          </a:xfrm>
          <a:prstGeom prst="rect">
            <a:avLst/>
          </a:prstGeom>
          <a:noFill/>
        </p:spPr>
        <p:txBody>
          <a:bodyPr wrap="square" rtlCol="0">
            <a:spAutoFit/>
          </a:bodyPr>
          <a:lstStyle/>
          <a:p>
            <a:pPr marL="406999" indent="-406999" algn="just">
              <a:buFont typeface="+mj-lt"/>
              <a:buAutoNum type="arabicPeriod"/>
            </a:pPr>
            <a:r>
              <a:rPr lang="es-EC" dirty="0"/>
              <a:t>Mediante Ordenanza Metropolitana No. 0323 del 14 de octubre de 2010, se crea la Empresa Pública Metropolitana de Gestión Integral de Residuos Sólidos (EMGIRS EP);</a:t>
            </a:r>
          </a:p>
          <a:p>
            <a:pPr marL="406999" indent="-406999" algn="just">
              <a:buFont typeface="+mj-lt"/>
              <a:buAutoNum type="arabicPeriod"/>
            </a:pPr>
            <a:endParaRPr lang="es-EC" sz="2400" dirty="0"/>
          </a:p>
          <a:p>
            <a:pPr marL="406999" indent="-406999" algn="just">
              <a:buFont typeface="+mj-lt"/>
              <a:buAutoNum type="arabicPeriod"/>
            </a:pPr>
            <a:r>
              <a:rPr lang="es-EC" dirty="0"/>
              <a:t>El </a:t>
            </a:r>
            <a:r>
              <a:rPr lang="es-MX" dirty="0"/>
              <a:t>Código Orgánico de Organización Territorial, Autonomía y Descentralización en su </a:t>
            </a:r>
            <a:r>
              <a:rPr lang="es-EC" b="1" dirty="0"/>
              <a:t>Artículo 55.- Competencias exclusivas del gobierno autónomo descentralizado municipal</a:t>
            </a:r>
            <a:r>
              <a:rPr lang="es-EC" dirty="0"/>
              <a:t>.- Los gobiernos autónomos descentralizados municipales tendrán las siguientes competencias exclusivas sin perjuicio de otras que determine la ley:  (…) e) </a:t>
            </a:r>
            <a:r>
              <a:rPr lang="es-EC" b="1" dirty="0"/>
              <a:t>Crear, modificar, exonerar o suprimir mediante ordenanzas, tasas, tarifas </a:t>
            </a:r>
            <a:r>
              <a:rPr lang="es-EC" dirty="0"/>
              <a:t>y contribuciones especiales de mejoras;</a:t>
            </a:r>
          </a:p>
          <a:p>
            <a:pPr marL="406999" indent="-406999" algn="just">
              <a:buFont typeface="+mj-lt"/>
              <a:buAutoNum type="arabicPeriod"/>
            </a:pPr>
            <a:endParaRPr lang="es-EC" dirty="0"/>
          </a:p>
          <a:p>
            <a:pPr marL="406999" indent="-406999" algn="just">
              <a:buFont typeface="+mj-lt"/>
              <a:buAutoNum type="arabicPeriod"/>
            </a:pPr>
            <a:r>
              <a:rPr lang="es-EC" dirty="0"/>
              <a:t>La Ordenanza Metropolitana No. 0332 de Gestión Integral de Residuos Sólidos del DMQ, el su artículo 5:</a:t>
            </a:r>
          </a:p>
          <a:p>
            <a:pPr lvl="1" algn="just"/>
            <a:r>
              <a:rPr lang="es-EC" b="1" i="1" dirty="0"/>
              <a:t>“4.- Internalización de Costos o Quien contamina paga. Es responsabilidad del generador de los residuos (…) velar por el manejo integral de los mismos. Quien genera los residuos asume los costos que implica su acopio, recolección, tratamiento y disposición final (…). </a:t>
            </a:r>
            <a:r>
              <a:rPr lang="es-EC" b="1" i="1" dirty="0">
                <a:solidFill>
                  <a:srgbClr val="FF0000"/>
                </a:solidFill>
              </a:rPr>
              <a:t>El Municipio no debe subsidiar este servicio sino</a:t>
            </a:r>
            <a:r>
              <a:rPr lang="es-EC" b="1" i="1" dirty="0"/>
              <a:t>, por el contrario, </a:t>
            </a:r>
            <a:r>
              <a:rPr lang="es-EC" b="1" i="1" dirty="0">
                <a:solidFill>
                  <a:srgbClr val="FF0000"/>
                </a:solidFill>
              </a:rPr>
              <a:t>internalizar sus costos en la tasa respectiva.</a:t>
            </a:r>
          </a:p>
          <a:p>
            <a:pPr lvl="1" algn="just"/>
            <a:r>
              <a:rPr lang="es-EC" b="1" i="1" dirty="0"/>
              <a:t>“9.- Sostenibilidad económica. La prestación eficiente del Servicio debe ser financiera y económicamente auto sostenible, es decir, </a:t>
            </a:r>
            <a:r>
              <a:rPr lang="es-EC" b="1" i="1" dirty="0">
                <a:solidFill>
                  <a:srgbClr val="FF0000"/>
                </a:solidFill>
              </a:rPr>
              <a:t>los costos de la prestación del servicio serán financiados por los ingresos tarifarios</a:t>
            </a:r>
            <a:r>
              <a:rPr lang="es-EC" b="1" i="1" dirty="0"/>
              <a:t> (…)</a:t>
            </a:r>
            <a:r>
              <a:rPr lang="es-EC" i="1" dirty="0"/>
              <a:t>”</a:t>
            </a:r>
            <a:endParaRPr lang="es-EC"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0067"/>
            <a:ext cx="12192000" cy="1195644"/>
          </a:xfrm>
          <a:prstGeom prst="rect">
            <a:avLst/>
          </a:prstGeom>
        </p:spPr>
      </p:pic>
    </p:spTree>
    <p:extLst>
      <p:ext uri="{BB962C8B-B14F-4D97-AF65-F5344CB8AC3E}">
        <p14:creationId xmlns:p14="http://schemas.microsoft.com/office/powerpoint/2010/main" val="1104963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46036" y="1195352"/>
            <a:ext cx="8332927" cy="1571584"/>
          </a:xfrm>
          <a:prstGeom prst="rect">
            <a:avLst/>
          </a:prstGeom>
          <a:noFill/>
        </p:spPr>
        <p:txBody>
          <a:bodyPr wrap="square" rtlCol="0">
            <a:spAutoFit/>
          </a:bodyPr>
          <a:lstStyle/>
          <a:p>
            <a:pPr algn="just"/>
            <a:r>
              <a:rPr lang="es-EC" sz="1602" dirty="0"/>
              <a:t>A fin de incluir componentes estandarizados que recojan en su mayoría la operatividad incurrida por la EMGIRS EP, se plantea el uso de tres factores:</a:t>
            </a:r>
          </a:p>
          <a:p>
            <a:pPr algn="just"/>
            <a:endParaRPr lang="es-EC" sz="1602" dirty="0"/>
          </a:p>
          <a:p>
            <a:pPr marL="305250" indent="-305250" algn="just">
              <a:buFontTx/>
              <a:buChar char="-"/>
            </a:pPr>
            <a:r>
              <a:rPr lang="es-EC" sz="1602" dirty="0"/>
              <a:t>Índice de Precios al Constructor: Recoge las variaciones en los costos operativos. </a:t>
            </a:r>
          </a:p>
          <a:p>
            <a:pPr marL="305250" indent="-305250" algn="just">
              <a:buFontTx/>
              <a:buChar char="-"/>
            </a:pPr>
            <a:r>
              <a:rPr lang="es-EC" sz="1602" dirty="0"/>
              <a:t>Índice de Precios al Consumidor: Recoge las variaciones en los costos administrativos.</a:t>
            </a:r>
          </a:p>
          <a:p>
            <a:pPr marL="305250" indent="-305250" algn="just">
              <a:buFontTx/>
              <a:buChar char="-"/>
            </a:pPr>
            <a:r>
              <a:rPr lang="es-EC" sz="1602" dirty="0"/>
              <a:t>Salario Básico Unificado: Recoge las variaciones a nivel salarial.</a:t>
            </a:r>
          </a:p>
        </p:txBody>
      </p:sp>
      <p:sp>
        <p:nvSpPr>
          <p:cNvPr id="8" name="CuadroTexto 7"/>
          <p:cNvSpPr txBox="1"/>
          <p:nvPr/>
        </p:nvSpPr>
        <p:spPr>
          <a:xfrm>
            <a:off x="3473341" y="3811610"/>
            <a:ext cx="961492" cy="338875"/>
          </a:xfrm>
          <a:prstGeom prst="rect">
            <a:avLst/>
          </a:prstGeom>
          <a:noFill/>
        </p:spPr>
        <p:txBody>
          <a:bodyPr wrap="square" rtlCol="0">
            <a:spAutoFit/>
          </a:bodyPr>
          <a:lstStyle/>
          <a:p>
            <a:r>
              <a:rPr lang="es-EC" sz="1602" dirty="0"/>
              <a:t>Donde: </a:t>
            </a:r>
          </a:p>
        </p:txBody>
      </p:sp>
      <p:graphicFrame>
        <p:nvGraphicFramePr>
          <p:cNvPr id="9" name="Tabla 8"/>
          <p:cNvGraphicFramePr>
            <a:graphicFrameLocks noGrp="1"/>
          </p:cNvGraphicFramePr>
          <p:nvPr>
            <p:extLst>
              <p:ext uri="{D42A27DB-BD31-4B8C-83A1-F6EECF244321}">
                <p14:modId xmlns:p14="http://schemas.microsoft.com/office/powerpoint/2010/main" val="3373843701"/>
              </p:ext>
            </p:extLst>
          </p:nvPr>
        </p:nvGraphicFramePr>
        <p:xfrm>
          <a:off x="4429415" y="3890830"/>
          <a:ext cx="3333171" cy="1557690"/>
        </p:xfrm>
        <a:graphic>
          <a:graphicData uri="http://schemas.openxmlformats.org/drawingml/2006/table">
            <a:tbl>
              <a:tblPr/>
              <a:tblGrid>
                <a:gridCol w="3333171">
                  <a:extLst>
                    <a:ext uri="{9D8B030D-6E8A-4147-A177-3AD203B41FA5}">
                      <a16:colId xmlns:a16="http://schemas.microsoft.com/office/drawing/2014/main" xmlns="" val="2044106897"/>
                    </a:ext>
                  </a:extLst>
                </a:gridCol>
              </a:tblGrid>
              <a:tr h="309160">
                <a:tc>
                  <a:txBody>
                    <a:bodyPr/>
                    <a:lstStyle/>
                    <a:p>
                      <a:pPr algn="ctr" fontAlgn="ctr"/>
                      <a:r>
                        <a:rPr lang="es-EC" sz="1400" b="1" i="0" u="none" strike="noStrike" dirty="0">
                          <a:solidFill>
                            <a:srgbClr val="FFFFFF"/>
                          </a:solidFill>
                          <a:effectLst/>
                          <a:latin typeface="Calibri" panose="020F0502020204030204" pitchFamily="34" charset="0"/>
                        </a:rPr>
                        <a:t>Componentes de la fórmula polinómica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xmlns="" val="2728062365"/>
                  </a:ext>
                </a:extLst>
              </a:tr>
              <a:tr h="249706">
                <a:tc>
                  <a:txBody>
                    <a:bodyPr/>
                    <a:lstStyle/>
                    <a:p>
                      <a:pPr algn="ctr" fontAlgn="ctr"/>
                      <a:r>
                        <a:rPr lang="es-EC" sz="1400" b="0" i="0" u="none" strike="noStrike" dirty="0">
                          <a:solidFill>
                            <a:srgbClr val="000000"/>
                          </a:solidFill>
                          <a:effectLst/>
                          <a:latin typeface="Calibri" panose="020F0502020204030204" pitchFamily="34" charset="0"/>
                        </a:rPr>
                        <a:t>T</a:t>
                      </a:r>
                      <a:r>
                        <a:rPr lang="es-EC" sz="1400" b="0" i="0" u="none" strike="noStrike" dirty="0" smtClean="0">
                          <a:solidFill>
                            <a:srgbClr val="000000"/>
                          </a:solidFill>
                          <a:effectLst/>
                          <a:latin typeface="Calibri" panose="020F0502020204030204" pitchFamily="34" charset="0"/>
                        </a:rPr>
                        <a:t> </a:t>
                      </a:r>
                      <a:r>
                        <a:rPr lang="es-EC" sz="1400" b="0" i="0" u="none" strike="noStrike" dirty="0">
                          <a:solidFill>
                            <a:srgbClr val="000000"/>
                          </a:solidFill>
                          <a:effectLst/>
                          <a:latin typeface="Calibri" panose="020F0502020204030204" pitchFamily="34" charset="0"/>
                        </a:rPr>
                        <a:t>= </a:t>
                      </a:r>
                      <a:r>
                        <a:rPr lang="es-EC" sz="1400" b="0" i="0" u="none" strike="noStrike" dirty="0" smtClean="0">
                          <a:solidFill>
                            <a:srgbClr val="000000"/>
                          </a:solidFill>
                          <a:effectLst/>
                          <a:latin typeface="Calibri" panose="020F0502020204030204" pitchFamily="34" charset="0"/>
                        </a:rPr>
                        <a:t>Tarifa a reajustar</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4767836"/>
                  </a:ext>
                </a:extLst>
              </a:tr>
              <a:tr h="249706">
                <a:tc>
                  <a:txBody>
                    <a:bodyPr/>
                    <a:lstStyle/>
                    <a:p>
                      <a:pPr algn="ctr" fontAlgn="ctr"/>
                      <a:r>
                        <a:rPr lang="es-EC" sz="1400" b="0" i="0" u="none" strike="noStrike" dirty="0" smtClean="0">
                          <a:solidFill>
                            <a:srgbClr val="000000"/>
                          </a:solidFill>
                          <a:effectLst/>
                          <a:latin typeface="Calibri" panose="020F0502020204030204" pitchFamily="34" charset="0"/>
                        </a:rPr>
                        <a:t>IPCO =</a:t>
                      </a:r>
                      <a:r>
                        <a:rPr lang="es-EC" sz="1400" b="0" i="0" u="none" strike="noStrike" baseline="0" dirty="0" smtClean="0">
                          <a:solidFill>
                            <a:srgbClr val="000000"/>
                          </a:solidFill>
                          <a:effectLst/>
                          <a:latin typeface="Calibri" panose="020F0502020204030204" pitchFamily="34" charset="0"/>
                        </a:rPr>
                        <a:t> Índice de Precios al Constructor</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9345407"/>
                  </a:ext>
                </a:extLst>
              </a:tr>
              <a:tr h="249706">
                <a:tc>
                  <a:txBody>
                    <a:bodyPr/>
                    <a:lstStyle/>
                    <a:p>
                      <a:pPr algn="ctr" fontAlgn="ctr"/>
                      <a:r>
                        <a:rPr lang="es-EC" sz="1400" b="0" i="0" u="none" strike="noStrike" dirty="0" smtClean="0">
                          <a:solidFill>
                            <a:srgbClr val="000000"/>
                          </a:solidFill>
                          <a:effectLst/>
                          <a:latin typeface="Calibri" panose="020F0502020204030204" pitchFamily="34" charset="0"/>
                        </a:rPr>
                        <a:t>IPC =</a:t>
                      </a:r>
                      <a:r>
                        <a:rPr lang="es-EC" sz="1400" b="0" i="0" u="none" strike="noStrike" baseline="0" dirty="0" smtClean="0">
                          <a:solidFill>
                            <a:srgbClr val="000000"/>
                          </a:solidFill>
                          <a:effectLst/>
                          <a:latin typeface="Calibri" panose="020F0502020204030204" pitchFamily="34" charset="0"/>
                        </a:rPr>
                        <a:t> Índice de Precios al Consumidor</a:t>
                      </a:r>
                      <a:r>
                        <a:rPr lang="es-EC" sz="1400" b="0" i="0" u="none" strike="noStrike" dirty="0" smtClean="0">
                          <a:solidFill>
                            <a:srgbClr val="000000"/>
                          </a:solidFill>
                          <a:effectLst/>
                          <a:latin typeface="Calibri" panose="020F0502020204030204" pitchFamily="34" charset="0"/>
                        </a:rPr>
                        <a:t> </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324938"/>
                  </a:ext>
                </a:extLst>
              </a:tr>
              <a:tr h="249706">
                <a:tc>
                  <a:txBody>
                    <a:bodyPr/>
                    <a:lstStyle/>
                    <a:p>
                      <a:pPr algn="ctr" fontAlgn="ctr"/>
                      <a:r>
                        <a:rPr lang="es-EC" sz="1400" b="0" i="0" u="none" strike="noStrike" dirty="0" smtClean="0">
                          <a:solidFill>
                            <a:srgbClr val="000000"/>
                          </a:solidFill>
                          <a:effectLst/>
                          <a:latin typeface="Calibri" panose="020F0502020204030204" pitchFamily="34" charset="0"/>
                        </a:rPr>
                        <a:t>SBU </a:t>
                      </a:r>
                      <a:r>
                        <a:rPr lang="es-EC" sz="1400" b="0" i="0" u="none" strike="noStrike" dirty="0">
                          <a:solidFill>
                            <a:srgbClr val="000000"/>
                          </a:solidFill>
                          <a:effectLst/>
                          <a:latin typeface="Calibri" panose="020F0502020204030204" pitchFamily="34" charset="0"/>
                        </a:rPr>
                        <a:t>= Salario </a:t>
                      </a:r>
                      <a:r>
                        <a:rPr lang="es-EC" sz="1400" b="0" i="0" u="none" strike="noStrike" dirty="0" smtClean="0">
                          <a:solidFill>
                            <a:srgbClr val="000000"/>
                          </a:solidFill>
                          <a:effectLst/>
                          <a:latin typeface="Calibri" panose="020F0502020204030204" pitchFamily="34" charset="0"/>
                        </a:rPr>
                        <a:t>Básico</a:t>
                      </a:r>
                      <a:r>
                        <a:rPr lang="es-EC" sz="1400" b="0" i="0" u="none" strike="noStrike" baseline="0" dirty="0" smtClean="0">
                          <a:solidFill>
                            <a:srgbClr val="000000"/>
                          </a:solidFill>
                          <a:effectLst/>
                          <a:latin typeface="Calibri" panose="020F0502020204030204" pitchFamily="34" charset="0"/>
                        </a:rPr>
                        <a:t> Unificado</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9222067"/>
                  </a:ext>
                </a:extLst>
              </a:tr>
              <a:tr h="249706">
                <a:tc>
                  <a:txBody>
                    <a:bodyPr/>
                    <a:lstStyle/>
                    <a:p>
                      <a:pPr algn="ctr" fontAlgn="ctr"/>
                      <a:r>
                        <a:rPr lang="es-EC" sz="1400" b="0" i="0" u="none" strike="noStrike" dirty="0" smtClean="0">
                          <a:solidFill>
                            <a:srgbClr val="000000"/>
                          </a:solidFill>
                          <a:effectLst/>
                          <a:latin typeface="Calibri" panose="020F0502020204030204" pitchFamily="34" charset="0"/>
                        </a:rPr>
                        <a:t>t = año de reajuste</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0240095"/>
                  </a:ext>
                </a:extLst>
              </a:tr>
            </a:tbl>
          </a:graphicData>
        </a:graphic>
      </p:graphicFrame>
      <p:sp>
        <p:nvSpPr>
          <p:cNvPr id="3" name="CuadroTexto 2"/>
          <p:cNvSpPr txBox="1"/>
          <p:nvPr/>
        </p:nvSpPr>
        <p:spPr>
          <a:xfrm>
            <a:off x="6713486" y="309800"/>
            <a:ext cx="4999756" cy="366254"/>
          </a:xfrm>
          <a:prstGeom prst="rect">
            <a:avLst/>
          </a:prstGeom>
          <a:noFill/>
        </p:spPr>
        <p:txBody>
          <a:bodyPr wrap="square" rtlCol="0">
            <a:spAutoFit/>
          </a:bodyPr>
          <a:lstStyle/>
          <a:p>
            <a:pPr algn="r"/>
            <a:r>
              <a:rPr lang="es-EC" sz="1780" dirty="0"/>
              <a:t>Propuesta de fórmula polinómica de reajuste</a:t>
            </a:r>
          </a:p>
        </p:txBody>
      </p:sp>
      <mc:AlternateContent xmlns:mc="http://schemas.openxmlformats.org/markup-compatibility/2006" xmlns:a14="http://schemas.microsoft.com/office/drawing/2010/main">
        <mc:Choice Requires="a14">
          <p:sp>
            <p:nvSpPr>
              <p:cNvPr id="6" name="CuadroTexto 5"/>
              <p:cNvSpPr txBox="1"/>
              <p:nvPr/>
            </p:nvSpPr>
            <p:spPr>
              <a:xfrm>
                <a:off x="3692272" y="3074060"/>
                <a:ext cx="4807458" cy="424347"/>
              </a:xfrm>
              <a:prstGeom prst="rect">
                <a:avLst/>
              </a:prstGeom>
              <a:noFill/>
            </p:spPr>
            <p:txBody>
              <a:bodyPr wrap="square" lIns="0" tIns="0" rIns="0" bIns="0" rtlCol="0">
                <a:spAutoFit/>
              </a:bodyPr>
              <a:lstStyle/>
              <a:p>
                <a14:m>
                  <m:oMath xmlns:m="http://schemas.openxmlformats.org/officeDocument/2006/math">
                    <m:sSub>
                      <m:sSubPr>
                        <m:ctrlPr>
                          <a:rPr lang="es-EC" sz="1780" i="1">
                            <a:latin typeface="Cambria Math"/>
                          </a:rPr>
                        </m:ctrlPr>
                      </m:sSubPr>
                      <m:e>
                        <m:r>
                          <a:rPr lang="es-EC" sz="1780" i="1">
                            <a:latin typeface="Cambria Math" panose="02040503050406030204" pitchFamily="18" charset="0"/>
                          </a:rPr>
                          <m:t>𝑇</m:t>
                        </m:r>
                      </m:e>
                      <m:sub>
                        <m:r>
                          <a:rPr lang="es-EC" sz="1780" i="1">
                            <a:latin typeface="Cambria Math" panose="02040503050406030204" pitchFamily="18" charset="0"/>
                          </a:rPr>
                          <m:t>𝑡</m:t>
                        </m:r>
                      </m:sub>
                    </m:sSub>
                    <m:r>
                      <a:rPr lang="es-EC" sz="1780" i="1">
                        <a:latin typeface="Cambria Math" panose="02040503050406030204" pitchFamily="18" charset="0"/>
                      </a:rPr>
                      <m:t>=</m:t>
                    </m:r>
                    <m:sSub>
                      <m:sSubPr>
                        <m:ctrlPr>
                          <a:rPr lang="es-EC" sz="1780" i="1">
                            <a:latin typeface="Cambria Math"/>
                          </a:rPr>
                        </m:ctrlPr>
                      </m:sSubPr>
                      <m:e>
                        <m:r>
                          <a:rPr lang="es-EC" sz="1780" i="1">
                            <a:latin typeface="Cambria Math" panose="02040503050406030204" pitchFamily="18" charset="0"/>
                          </a:rPr>
                          <m:t>𝑇</m:t>
                        </m:r>
                      </m:e>
                      <m:sub>
                        <m:r>
                          <a:rPr lang="es-EC" sz="1780" i="1">
                            <a:latin typeface="Cambria Math" panose="02040503050406030204" pitchFamily="18" charset="0"/>
                          </a:rPr>
                          <m:t>𝑡</m:t>
                        </m:r>
                        <m:r>
                          <a:rPr lang="es-EC" sz="1780" i="1">
                            <a:latin typeface="Cambria Math" panose="02040503050406030204" pitchFamily="18" charset="0"/>
                          </a:rPr>
                          <m:t>−1</m:t>
                        </m:r>
                      </m:sub>
                    </m:sSub>
                    <m:r>
                      <a:rPr lang="es-EC" sz="1780" i="1">
                        <a:latin typeface="Cambria Math" panose="02040503050406030204" pitchFamily="18" charset="0"/>
                      </a:rPr>
                      <m:t>(0,6 </m:t>
                    </m:r>
                    <m:f>
                      <m:fPr>
                        <m:ctrlPr>
                          <a:rPr lang="es-EC" sz="1780" i="1">
                            <a:latin typeface="Cambria Math"/>
                          </a:rPr>
                        </m:ctrlPr>
                      </m:fPr>
                      <m:num>
                        <m:sSub>
                          <m:sSubPr>
                            <m:ctrlPr>
                              <a:rPr lang="es-EC" sz="1780" i="1">
                                <a:latin typeface="Cambria Math"/>
                              </a:rPr>
                            </m:ctrlPr>
                          </m:sSubPr>
                          <m:e>
                            <m:r>
                              <a:rPr lang="es-EC" sz="1780" i="1">
                                <a:latin typeface="Cambria Math" panose="02040503050406030204" pitchFamily="18" charset="0"/>
                              </a:rPr>
                              <m:t>𝐼𝑃𝐶𝑂</m:t>
                            </m:r>
                          </m:e>
                          <m:sub>
                            <m:r>
                              <a:rPr lang="es-EC" sz="1780" i="1">
                                <a:latin typeface="Cambria Math" panose="02040503050406030204" pitchFamily="18" charset="0"/>
                              </a:rPr>
                              <m:t>𝑡</m:t>
                            </m:r>
                          </m:sub>
                        </m:sSub>
                      </m:num>
                      <m:den>
                        <m:sSub>
                          <m:sSubPr>
                            <m:ctrlPr>
                              <a:rPr lang="es-EC" sz="1780" i="1">
                                <a:latin typeface="Cambria Math"/>
                              </a:rPr>
                            </m:ctrlPr>
                          </m:sSubPr>
                          <m:e>
                            <m:r>
                              <a:rPr lang="es-EC" sz="1780" i="1">
                                <a:latin typeface="Cambria Math" panose="02040503050406030204" pitchFamily="18" charset="0"/>
                              </a:rPr>
                              <m:t>𝐼𝑃𝐶𝑂</m:t>
                            </m:r>
                          </m:e>
                          <m:sub>
                            <m:r>
                              <a:rPr lang="es-EC" sz="1780" i="1">
                                <a:latin typeface="Cambria Math" panose="02040503050406030204" pitchFamily="18" charset="0"/>
                              </a:rPr>
                              <m:t>𝑡</m:t>
                            </m:r>
                            <m:r>
                              <a:rPr lang="es-EC" sz="1780" i="1">
                                <a:latin typeface="Cambria Math" panose="02040503050406030204" pitchFamily="18" charset="0"/>
                              </a:rPr>
                              <m:t>−1</m:t>
                            </m:r>
                          </m:sub>
                        </m:sSub>
                      </m:den>
                    </m:f>
                    <m:r>
                      <a:rPr lang="es-EC" sz="1780" i="1">
                        <a:latin typeface="Cambria Math" panose="02040503050406030204" pitchFamily="18" charset="0"/>
                      </a:rPr>
                      <m:t>+0,2</m:t>
                    </m:r>
                    <m:f>
                      <m:fPr>
                        <m:ctrlPr>
                          <a:rPr lang="es-EC" sz="1780" i="1">
                            <a:latin typeface="Cambria Math"/>
                          </a:rPr>
                        </m:ctrlPr>
                      </m:fPr>
                      <m:num>
                        <m:sSub>
                          <m:sSubPr>
                            <m:ctrlPr>
                              <a:rPr lang="es-EC" sz="1780" i="1">
                                <a:latin typeface="Cambria Math"/>
                              </a:rPr>
                            </m:ctrlPr>
                          </m:sSubPr>
                          <m:e>
                            <m:r>
                              <a:rPr lang="es-EC" sz="1780" i="1">
                                <a:latin typeface="Cambria Math" panose="02040503050406030204" pitchFamily="18" charset="0"/>
                              </a:rPr>
                              <m:t>𝐼𝑃𝐶</m:t>
                            </m:r>
                          </m:e>
                          <m:sub>
                            <m:r>
                              <a:rPr lang="es-EC" sz="1780" i="1">
                                <a:latin typeface="Cambria Math" panose="02040503050406030204" pitchFamily="18" charset="0"/>
                              </a:rPr>
                              <m:t>𝑡</m:t>
                            </m:r>
                          </m:sub>
                        </m:sSub>
                      </m:num>
                      <m:den>
                        <m:sSub>
                          <m:sSubPr>
                            <m:ctrlPr>
                              <a:rPr lang="es-EC" sz="1780" i="1">
                                <a:latin typeface="Cambria Math"/>
                              </a:rPr>
                            </m:ctrlPr>
                          </m:sSubPr>
                          <m:e>
                            <m:r>
                              <a:rPr lang="es-EC" sz="1780" i="1">
                                <a:latin typeface="Cambria Math" panose="02040503050406030204" pitchFamily="18" charset="0"/>
                              </a:rPr>
                              <m:t>𝐼𝑃𝐶</m:t>
                            </m:r>
                          </m:e>
                          <m:sub>
                            <m:r>
                              <a:rPr lang="es-EC" sz="1780" i="1">
                                <a:latin typeface="Cambria Math" panose="02040503050406030204" pitchFamily="18" charset="0"/>
                              </a:rPr>
                              <m:t>𝑡</m:t>
                            </m:r>
                            <m:r>
                              <a:rPr lang="es-EC" sz="1780" i="1">
                                <a:latin typeface="Cambria Math" panose="02040503050406030204" pitchFamily="18" charset="0"/>
                              </a:rPr>
                              <m:t>−1</m:t>
                            </m:r>
                          </m:sub>
                        </m:sSub>
                      </m:den>
                    </m:f>
                    <m:r>
                      <a:rPr lang="es-EC" sz="1780" i="1">
                        <a:latin typeface="Cambria Math" panose="02040503050406030204" pitchFamily="18" charset="0"/>
                      </a:rPr>
                      <m:t>+0,2 </m:t>
                    </m:r>
                    <m:f>
                      <m:fPr>
                        <m:ctrlPr>
                          <a:rPr lang="es-EC" sz="1780" i="1">
                            <a:latin typeface="Cambria Math"/>
                          </a:rPr>
                        </m:ctrlPr>
                      </m:fPr>
                      <m:num>
                        <m:sSub>
                          <m:sSubPr>
                            <m:ctrlPr>
                              <a:rPr lang="es-EC" sz="1780" i="1">
                                <a:latin typeface="Cambria Math"/>
                              </a:rPr>
                            </m:ctrlPr>
                          </m:sSubPr>
                          <m:e>
                            <m:r>
                              <a:rPr lang="es-EC" sz="1780" i="1">
                                <a:latin typeface="Cambria Math" panose="02040503050406030204" pitchFamily="18" charset="0"/>
                              </a:rPr>
                              <m:t>𝑆𝐵𝑈</m:t>
                            </m:r>
                          </m:e>
                          <m:sub>
                            <m:r>
                              <a:rPr lang="es-EC" sz="1780" i="1">
                                <a:latin typeface="Cambria Math" panose="02040503050406030204" pitchFamily="18" charset="0"/>
                              </a:rPr>
                              <m:t>𝑡</m:t>
                            </m:r>
                          </m:sub>
                        </m:sSub>
                      </m:num>
                      <m:den>
                        <m:sSub>
                          <m:sSubPr>
                            <m:ctrlPr>
                              <a:rPr lang="es-EC" sz="1780" i="1">
                                <a:latin typeface="Cambria Math"/>
                              </a:rPr>
                            </m:ctrlPr>
                          </m:sSubPr>
                          <m:e>
                            <m:r>
                              <a:rPr lang="es-EC" sz="1780" i="1">
                                <a:latin typeface="Cambria Math" panose="02040503050406030204" pitchFamily="18" charset="0"/>
                              </a:rPr>
                              <m:t>𝑆𝐵𝑈</m:t>
                            </m:r>
                          </m:e>
                          <m:sub>
                            <m:r>
                              <a:rPr lang="es-EC" sz="1780" i="1">
                                <a:latin typeface="Cambria Math" panose="02040503050406030204" pitchFamily="18" charset="0"/>
                              </a:rPr>
                              <m:t>𝑡</m:t>
                            </m:r>
                            <m:r>
                              <a:rPr lang="es-EC" sz="1780" i="1">
                                <a:latin typeface="Cambria Math" panose="02040503050406030204" pitchFamily="18" charset="0"/>
                              </a:rPr>
                              <m:t>−1</m:t>
                            </m:r>
                          </m:sub>
                        </m:sSub>
                      </m:den>
                    </m:f>
                  </m:oMath>
                </a14:m>
                <a:r>
                  <a:rPr lang="es-EC" sz="1780" dirty="0"/>
                  <a:t>)</a:t>
                </a:r>
              </a:p>
            </p:txBody>
          </p:sp>
        </mc:Choice>
        <mc:Fallback xmlns="">
          <p:sp>
            <p:nvSpPr>
              <p:cNvPr id="6" name="CuadroTexto 5"/>
              <p:cNvSpPr txBox="1">
                <a:spLocks noRot="1" noChangeAspect="1" noMove="1" noResize="1" noEditPoints="1" noAdjustHandles="1" noChangeArrowheads="1" noChangeShapeType="1" noTextEdit="1"/>
              </p:cNvSpPr>
              <p:nvPr/>
            </p:nvSpPr>
            <p:spPr>
              <a:xfrm>
                <a:off x="3692272" y="3074060"/>
                <a:ext cx="4807458" cy="424347"/>
              </a:xfrm>
              <a:prstGeom prst="rect">
                <a:avLst/>
              </a:prstGeom>
              <a:blipFill>
                <a:blip r:embed="rId2"/>
                <a:stretch>
                  <a:fillRect l="-1650" b="-11429"/>
                </a:stretch>
              </a:blipFill>
            </p:spPr>
            <p:txBody>
              <a:bodyPr/>
              <a:lstStyle/>
              <a:p>
                <a:r>
                  <a:rPr lang="es-EC">
                    <a:noFill/>
                  </a:rPr>
                  <a:t> </a:t>
                </a:r>
              </a:p>
            </p:txBody>
          </p:sp>
        </mc:Fallback>
      </mc:AlternateContent>
      <p:sp>
        <p:nvSpPr>
          <p:cNvPr id="11" name="CuadroTexto 10"/>
          <p:cNvSpPr txBox="1"/>
          <p:nvPr/>
        </p:nvSpPr>
        <p:spPr>
          <a:xfrm>
            <a:off x="3225167" y="5928878"/>
            <a:ext cx="7101396" cy="859210"/>
          </a:xfrm>
          <a:prstGeom prst="rect">
            <a:avLst/>
          </a:prstGeom>
          <a:noFill/>
        </p:spPr>
        <p:txBody>
          <a:bodyPr wrap="square" rtlCol="0">
            <a:spAutoFit/>
          </a:bodyPr>
          <a:lstStyle/>
          <a:p>
            <a:r>
              <a:rPr lang="es-EC" sz="1246" dirty="0"/>
              <a:t>Referencias: Paredes – </a:t>
            </a:r>
            <a:r>
              <a:rPr lang="es-EC" sz="1246" dirty="0" err="1"/>
              <a:t>Gutierrez</a:t>
            </a:r>
            <a:r>
              <a:rPr lang="es-EC" sz="1246" dirty="0"/>
              <a:t>; Variación de los Costos en los Insumos de la Construcción y Reajuste de Precios como Mecanismo Compensatorio; PUCE 2010.</a:t>
            </a:r>
          </a:p>
          <a:p>
            <a:r>
              <a:rPr lang="es-EC" sz="1246" dirty="0"/>
              <a:t>Nota: 32 de los ítems que componen el IPCO son utilizados en los procesos operativos de la EMGIRS EP</a:t>
            </a:r>
          </a:p>
          <a:p>
            <a:endParaRPr lang="es-EC" sz="1246"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369933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30780" y="2950848"/>
            <a:ext cx="6730441" cy="475964"/>
          </a:xfrm>
          <a:prstGeom prst="rect">
            <a:avLst/>
          </a:prstGeom>
          <a:noFill/>
        </p:spPr>
        <p:txBody>
          <a:bodyPr wrap="square" rtlCol="0">
            <a:spAutoFit/>
          </a:bodyPr>
          <a:lstStyle/>
          <a:p>
            <a:pPr algn="ctr"/>
            <a:r>
              <a:rPr lang="es-EC" sz="2493" dirty="0" smtClean="0"/>
              <a:t>DISPOSICIONES TRANSITORIAS</a:t>
            </a:r>
            <a:endParaRPr lang="es-EC" sz="2493"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77184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
        <p:nvSpPr>
          <p:cNvPr id="2" name="CuadroTexto 1"/>
          <p:cNvSpPr txBox="1"/>
          <p:nvPr/>
        </p:nvSpPr>
        <p:spPr>
          <a:xfrm>
            <a:off x="526473" y="1586182"/>
            <a:ext cx="11125200" cy="3754874"/>
          </a:xfrm>
          <a:prstGeom prst="rect">
            <a:avLst/>
          </a:prstGeom>
          <a:noFill/>
        </p:spPr>
        <p:txBody>
          <a:bodyPr wrap="square" rtlCol="0">
            <a:spAutoFit/>
          </a:bodyPr>
          <a:lstStyle/>
          <a:p>
            <a:pPr algn="just"/>
            <a:r>
              <a:rPr lang="es-EC" sz="2000" b="1" dirty="0"/>
              <a:t>DISPOSICIÓN TRANSITORIA SEGUNDA.-</a:t>
            </a:r>
            <a:r>
              <a:rPr lang="es-EC" sz="2000" dirty="0"/>
              <a:t> En un plazo no mayor a 90 días la Agencia Metropolitana de Control y Secretaría de Ambiente deberán presentar en conjunto al Concejo Metropolitano un plan de control de quebradas y puntos vulnerables para el depósito no autorizado de escombros dentro del DMQ.</a:t>
            </a:r>
          </a:p>
          <a:p>
            <a:pPr algn="just"/>
            <a:r>
              <a:rPr lang="es-EC" sz="2000" dirty="0"/>
              <a:t> </a:t>
            </a:r>
          </a:p>
          <a:p>
            <a:pPr algn="just"/>
            <a:r>
              <a:rPr lang="es-EC" sz="2000" b="1" dirty="0"/>
              <a:t>DISPOSICIÓN TRANSITORIA TERCERA.-</a:t>
            </a:r>
            <a:r>
              <a:rPr lang="es-EC" sz="2000" dirty="0"/>
              <a:t> En un plazo no mayor de 120 días se dispone a la Empresa Pública Metropolitana de Gestión Integral de Residuos Sólidos (EMGIRS-EP) o su sucesor en derecho, realice las acciones tendientes y necesarias para contar con los recursos financieros, humanos y técnicos, y dar cumplimiento a lo establecido en el Art. 10 de esta Ordenanza para el incremento de las tarifas de la disposición de escombros; para lo cual, coordinará las acciones legales correspondientes respecto  de las construcciones y vertederos ilegales en el Distrito Metropolitano de Quito con la Agencia Metropolitana de Control dentro del ámbito de sus competencias.</a:t>
            </a:r>
          </a:p>
          <a:p>
            <a:pPr algn="just"/>
            <a:endParaRPr lang="es-EC" sz="2000" dirty="0"/>
          </a:p>
        </p:txBody>
      </p:sp>
    </p:spTree>
    <p:extLst>
      <p:ext uri="{BB962C8B-B14F-4D97-AF65-F5344CB8AC3E}">
        <p14:creationId xmlns:p14="http://schemas.microsoft.com/office/powerpoint/2010/main" val="692587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
        <p:nvSpPr>
          <p:cNvPr id="2" name="CuadroTexto 1"/>
          <p:cNvSpPr txBox="1"/>
          <p:nvPr/>
        </p:nvSpPr>
        <p:spPr>
          <a:xfrm>
            <a:off x="401782" y="1433782"/>
            <a:ext cx="11125200" cy="4062651"/>
          </a:xfrm>
          <a:prstGeom prst="rect">
            <a:avLst/>
          </a:prstGeom>
          <a:noFill/>
        </p:spPr>
        <p:txBody>
          <a:bodyPr wrap="square" rtlCol="0">
            <a:spAutoFit/>
          </a:bodyPr>
          <a:lstStyle/>
          <a:p>
            <a:pPr algn="just"/>
            <a:r>
              <a:rPr lang="es-EC" sz="2000" b="1" dirty="0" smtClean="0"/>
              <a:t>DISPOSICIÓN </a:t>
            </a:r>
            <a:r>
              <a:rPr lang="es-EC" sz="2000" b="1" dirty="0"/>
              <a:t>TRANSITORIA CUARTA.-</a:t>
            </a:r>
            <a:r>
              <a:rPr lang="es-EC" sz="2000" dirty="0"/>
              <a:t> En un plazo no mayor a 120 días la Secretaría de Ambiente deberá comenzar con el proceso de calificación de los transportistas pesados de residuos como Gestores Ambientales, conforme a lo establecido en la Ordenanza Metropolitana No. 332, en conjunto con la Agencia Metropolitana de Tránsito, Agencia Metropolitana de Control y representantes de los transportistas pesados de escombros y materiales pétreos. Adicionalmente, deberán establecer los mecanismos de control para la aplicación de mencionada Ordenanza.</a:t>
            </a:r>
          </a:p>
          <a:p>
            <a:pPr algn="just"/>
            <a:r>
              <a:rPr lang="es-EC" sz="2000" dirty="0"/>
              <a:t> </a:t>
            </a:r>
          </a:p>
          <a:p>
            <a:pPr algn="just"/>
            <a:r>
              <a:rPr lang="es-EC" sz="2000" b="1" dirty="0"/>
              <a:t>DISPOSICIÓN TRANSITORIA QUINTA.-</a:t>
            </a:r>
            <a:r>
              <a:rPr lang="es-EC" sz="2000" dirty="0"/>
              <a:t> En un plazo no mayor a 90 días posteriores al cumplimiento de la Transitoria Cuarta de la presente Ordenanza, la Agencia Metropolitana de Tránsito en conjunto con la Agencia Metropolitana de Control deberán contar con un plan de control al transporte pesado de escombros en el Distrito Metropolitano de Quito, garantizando que éste sea realizado únicamente por Gestores Ambientales calificados por la Secretaría de Ambiente.</a:t>
            </a:r>
          </a:p>
          <a:p>
            <a:pPr algn="just"/>
            <a:endParaRPr lang="es-EC" sz="2000" dirty="0"/>
          </a:p>
        </p:txBody>
      </p:sp>
    </p:spTree>
    <p:extLst>
      <p:ext uri="{BB962C8B-B14F-4D97-AF65-F5344CB8AC3E}">
        <p14:creationId xmlns:p14="http://schemas.microsoft.com/office/powerpoint/2010/main" val="51517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741" y="1219200"/>
            <a:ext cx="8121174" cy="4178380"/>
          </a:xfrm>
          <a:prstGeom prst="rect">
            <a:avLst/>
          </a:prstGeom>
        </p:spPr>
      </p:pic>
    </p:spTree>
    <p:extLst>
      <p:ext uri="{BB962C8B-B14F-4D97-AF65-F5344CB8AC3E}">
        <p14:creationId xmlns:p14="http://schemas.microsoft.com/office/powerpoint/2010/main" val="1250967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30780" y="2950848"/>
            <a:ext cx="6730441" cy="859594"/>
          </a:xfrm>
          <a:prstGeom prst="rect">
            <a:avLst/>
          </a:prstGeom>
          <a:noFill/>
        </p:spPr>
        <p:txBody>
          <a:bodyPr wrap="square" rtlCol="0">
            <a:spAutoFit/>
          </a:bodyPr>
          <a:lstStyle/>
          <a:p>
            <a:pPr algn="ctr"/>
            <a:r>
              <a:rPr lang="es-EC" sz="2493" dirty="0" smtClean="0"/>
              <a:t>SOBRE LAS OBSERVACIONES DEL PRIMER DEBATE EN CONCEJO METROPOLITANO</a:t>
            </a:r>
            <a:endParaRPr lang="es-EC" sz="2493"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28631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0327" y="929122"/>
            <a:ext cx="10986655" cy="5320253"/>
          </a:xfrm>
        </p:spPr>
        <p:txBody>
          <a:bodyPr>
            <a:noAutofit/>
          </a:bodyPr>
          <a:lstStyle/>
          <a:p>
            <a:pPr algn="l"/>
            <a:r>
              <a:rPr lang="es-EC" sz="1600" b="1" dirty="0"/>
              <a:t>Concejal Carlos Páez:</a:t>
            </a:r>
            <a:r>
              <a:rPr lang="es-EC" sz="1600" dirty="0"/>
              <a:t/>
            </a:r>
            <a:br>
              <a:rPr lang="es-EC" sz="1600" dirty="0"/>
            </a:br>
            <a:r>
              <a:rPr lang="es-EC" sz="1600" dirty="0"/>
              <a:t/>
            </a:r>
            <a:br>
              <a:rPr lang="es-EC" sz="1600" dirty="0"/>
            </a:br>
            <a:r>
              <a:rPr lang="es-EC" sz="1600" dirty="0"/>
              <a:t>- Solicita se analice si </a:t>
            </a:r>
            <a:r>
              <a:rPr lang="es-EC" sz="1600" b="1" dirty="0"/>
              <a:t>cabe la fijación de la tarifa a través de una fórmula de ajuste anual</a:t>
            </a:r>
            <a:r>
              <a:rPr lang="es-EC" sz="1600" dirty="0"/>
              <a:t>, en virtud de lo cual el establecimiento de la tarifa no se fijaría por parte del Concejo Metropolitano, </a:t>
            </a:r>
            <a:r>
              <a:rPr lang="es-EC" sz="1600" b="1" dirty="0"/>
              <a:t>contraviniendo lo previsto en el Código Orgánico de Organización Territorial, Autonomía y Descentralización.</a:t>
            </a:r>
            <a:br>
              <a:rPr lang="es-EC" sz="1600" b="1" dirty="0"/>
            </a:br>
            <a:r>
              <a:rPr lang="es-EC" sz="1600" dirty="0"/>
              <a:t/>
            </a:r>
            <a:br>
              <a:rPr lang="es-EC" sz="1600" dirty="0"/>
            </a:br>
            <a:r>
              <a:rPr lang="es-EC" sz="1600" dirty="0"/>
              <a:t>- Igualmente, solicita que se considere que dentro de </a:t>
            </a:r>
            <a:r>
              <a:rPr lang="es-EC" sz="1600" b="1" dirty="0"/>
              <a:t>la estructura de la fórmula el Concejo Metropolitano perdería el control sobre la determinación de la tarifa</a:t>
            </a:r>
            <a:r>
              <a:rPr lang="es-EC" sz="1600" dirty="0"/>
              <a:t>, y la misma dependería, entre otros, de los costos administrativos de la Empresa Pública Metropolitana de Gestión de Residuos Sólidos – EMGIRS. Así, el 80% del factor de incremento de la tarifa corresponde a la eficiencia de la gestión de la referida empresa. Es necesario contar con un pronunciamiento de la Procuraduría Metropolitana sobre estos aspectos. </a:t>
            </a:r>
            <a:br>
              <a:rPr lang="es-EC" sz="1600" dirty="0"/>
            </a:br>
            <a:r>
              <a:rPr lang="es-EC" sz="1600" dirty="0"/>
              <a:t/>
            </a:r>
            <a:br>
              <a:rPr lang="es-EC" sz="1600" dirty="0"/>
            </a:br>
            <a:r>
              <a:rPr lang="es-EC" sz="1600" b="1" dirty="0"/>
              <a:t>Concejala Soledad Benítez:</a:t>
            </a:r>
            <a:r>
              <a:rPr lang="es-EC" sz="1600" dirty="0"/>
              <a:t/>
            </a:r>
            <a:br>
              <a:rPr lang="es-EC" sz="1600" dirty="0"/>
            </a:br>
            <a:r>
              <a:rPr lang="es-EC" sz="1600" dirty="0"/>
              <a:t/>
            </a:r>
            <a:br>
              <a:rPr lang="es-EC" sz="1600" dirty="0"/>
            </a:br>
            <a:r>
              <a:rPr lang="es-EC" sz="1600" dirty="0"/>
              <a:t>- Manifiesta su </a:t>
            </a:r>
            <a:r>
              <a:rPr lang="es-EC" sz="1600" b="1" dirty="0"/>
              <a:t>preocupación por el ajuste de la fórmula polinómica</a:t>
            </a:r>
            <a:r>
              <a:rPr lang="es-EC" sz="1600" dirty="0"/>
              <a:t>, lo cual podría vulnerar lo previsto en el Código Orgánico de Organización Territorial, Autonomía y Descentralización – COOTAD, sobre la competencia para la fijación de tarifa.</a:t>
            </a:r>
            <a:br>
              <a:rPr lang="es-EC" sz="1600" dirty="0"/>
            </a:br>
            <a:r>
              <a:rPr lang="es-EC" sz="1600" dirty="0"/>
              <a:t/>
            </a:r>
            <a:br>
              <a:rPr lang="es-EC" sz="1600" dirty="0"/>
            </a:br>
            <a:r>
              <a:rPr lang="es-EC" sz="1600" b="1" dirty="0"/>
              <a:t>Concejala Anabel Hermosa:</a:t>
            </a:r>
            <a:br>
              <a:rPr lang="es-EC" sz="1600" b="1" dirty="0"/>
            </a:br>
            <a:r>
              <a:rPr lang="es-EC" sz="1600" b="1" dirty="0"/>
              <a:t/>
            </a:r>
            <a:br>
              <a:rPr lang="es-EC" sz="1600" b="1" dirty="0"/>
            </a:br>
            <a:r>
              <a:rPr lang="es-EC" sz="1600" b="1" dirty="0"/>
              <a:t>- </a:t>
            </a:r>
            <a:r>
              <a:rPr lang="es-EC" sz="1600" dirty="0"/>
              <a:t>Señala que </a:t>
            </a:r>
            <a:r>
              <a:rPr lang="es-EC" sz="1600" b="1" dirty="0"/>
              <a:t>no sería adecuado trasladar al usuario el costo de la eficiencia o ineficiencia de la gestión de una empresa pública</a:t>
            </a:r>
          </a:p>
        </p:txBody>
      </p:sp>
      <p:sp>
        <p:nvSpPr>
          <p:cNvPr id="3" name="CuadroTexto 2"/>
          <p:cNvSpPr txBox="1"/>
          <p:nvPr/>
        </p:nvSpPr>
        <p:spPr>
          <a:xfrm>
            <a:off x="3916620" y="288128"/>
            <a:ext cx="4358762" cy="421013"/>
          </a:xfrm>
          <a:prstGeom prst="rect">
            <a:avLst/>
          </a:prstGeom>
          <a:noFill/>
        </p:spPr>
        <p:txBody>
          <a:bodyPr wrap="square" rtlCol="0">
            <a:spAutoFit/>
          </a:bodyPr>
          <a:lstStyle/>
          <a:p>
            <a:pPr algn="ctr"/>
            <a:r>
              <a:rPr lang="es-EC" sz="2136" b="1" dirty="0"/>
              <a:t>OBSERVACIONES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246096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75509" y="129598"/>
            <a:ext cx="10515600" cy="1325563"/>
          </a:xfrm>
        </p:spPr>
        <p:txBody>
          <a:bodyPr>
            <a:normAutofit/>
          </a:bodyPr>
          <a:lstStyle/>
          <a:p>
            <a:pPr algn="r"/>
            <a:r>
              <a:rPr lang="es-EC" sz="3200" b="1" dirty="0" smtClean="0"/>
              <a:t>Legalidad de la Fórmula Polinómica</a:t>
            </a:r>
            <a:endParaRPr lang="es-EC" sz="3200" b="1" dirty="0"/>
          </a:p>
        </p:txBody>
      </p:sp>
      <p:sp>
        <p:nvSpPr>
          <p:cNvPr id="5" name="Marcador de contenido 4"/>
          <p:cNvSpPr>
            <a:spLocks noGrp="1"/>
          </p:cNvSpPr>
          <p:nvPr>
            <p:ph idx="1"/>
          </p:nvPr>
        </p:nvSpPr>
        <p:spPr>
          <a:xfrm>
            <a:off x="360218" y="1811127"/>
            <a:ext cx="11471564" cy="3495263"/>
          </a:xfrm>
        </p:spPr>
        <p:txBody>
          <a:bodyPr>
            <a:noAutofit/>
          </a:bodyPr>
          <a:lstStyle/>
          <a:p>
            <a:pPr marL="0" indent="0" algn="just">
              <a:buNone/>
            </a:pPr>
            <a:r>
              <a:rPr lang="es-EC" sz="2000" dirty="0" smtClean="0"/>
              <a:t>Art. 566 COOTAD.- Las municipalidades y </a:t>
            </a:r>
            <a:r>
              <a:rPr lang="es-EC" sz="2000" b="1" dirty="0" smtClean="0"/>
              <a:t>distritos metropolitanos </a:t>
            </a:r>
            <a:r>
              <a:rPr lang="es-EC" sz="2000" dirty="0" smtClean="0"/>
              <a:t>podrán </a:t>
            </a:r>
            <a:r>
              <a:rPr lang="es-EC" sz="2000" b="1" dirty="0" smtClean="0"/>
              <a:t>aplicar las tasas retributivas de servicios públicos </a:t>
            </a:r>
            <a:r>
              <a:rPr lang="es-EC" sz="2000" dirty="0" smtClean="0"/>
              <a:t>que se establecen en este Código. Podrán también aplicarse tasas sobre otros servicios públicos municipales o metropolitanos </a:t>
            </a:r>
            <a:r>
              <a:rPr lang="es-EC" sz="2000" b="1" dirty="0" smtClean="0"/>
              <a:t>siempre que su monto guarde relación con el costo de producción de dichos servicios</a:t>
            </a:r>
            <a:r>
              <a:rPr lang="es-EC" sz="2000" dirty="0" smtClean="0"/>
              <a:t>. A tal efecto, se entenderá por </a:t>
            </a:r>
            <a:r>
              <a:rPr lang="es-EC" sz="2000" b="1" dirty="0" smtClean="0"/>
              <a:t>costo de producción el que resulte de aplicar reglas contables de general aceptación, debiendo desecharse la inclusión de gastos generales de la administración municipal o metropolitana que no tengan relación directa y evidente con la prestación del servicio</a:t>
            </a:r>
            <a:r>
              <a:rPr lang="es-EC" sz="2000" dirty="0" smtClean="0"/>
              <a:t>. </a:t>
            </a:r>
          </a:p>
          <a:p>
            <a:pPr marL="0" indent="0" algn="just">
              <a:buNone/>
            </a:pPr>
            <a:endParaRPr lang="es-EC" sz="2000" dirty="0" smtClean="0"/>
          </a:p>
          <a:p>
            <a:pPr marL="0" indent="0" algn="just">
              <a:buNone/>
            </a:pPr>
            <a:r>
              <a:rPr lang="es-EC" sz="2000" dirty="0" smtClean="0"/>
              <a:t>Sin embargo, el monto de las tasas podrá ser inferior al costo, cuando se trate de servicios esenciales destinados a satisfacer necesidades colectivas de gran importancia para la comunidad, cuya utilización no debe limitarse por razones económicas y en la medida y siempre que la diferencia entre el costo y la tasa pueda cubrirse con los ingresos generales de la municipalidad o distrito metropolitano. El monto de las tasas autorizadas por este Código se fijará por ordenanza.</a:t>
            </a:r>
            <a:endParaRPr lang="es-EC" sz="20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15122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03218" y="32616"/>
            <a:ext cx="10515600" cy="1325563"/>
          </a:xfrm>
        </p:spPr>
        <p:txBody>
          <a:bodyPr>
            <a:normAutofit/>
          </a:bodyPr>
          <a:lstStyle/>
          <a:p>
            <a:pPr algn="r"/>
            <a:r>
              <a:rPr lang="es-EC" sz="3600" b="1" dirty="0" smtClean="0"/>
              <a:t>Legalidad de la Fórmula Polinómica</a:t>
            </a:r>
            <a:endParaRPr lang="es-EC" sz="3600" b="1" dirty="0"/>
          </a:p>
        </p:txBody>
      </p:sp>
      <p:sp>
        <p:nvSpPr>
          <p:cNvPr id="5" name="Marcador de contenido 4"/>
          <p:cNvSpPr>
            <a:spLocks noGrp="1"/>
          </p:cNvSpPr>
          <p:nvPr>
            <p:ph idx="1"/>
          </p:nvPr>
        </p:nvSpPr>
        <p:spPr>
          <a:xfrm>
            <a:off x="304800" y="2018980"/>
            <a:ext cx="11429999" cy="3367583"/>
          </a:xfrm>
        </p:spPr>
        <p:txBody>
          <a:bodyPr>
            <a:normAutofit fontScale="77500" lnSpcReduction="20000"/>
          </a:bodyPr>
          <a:lstStyle/>
          <a:p>
            <a:pPr algn="just"/>
            <a:r>
              <a:rPr lang="es-EC" b="1" dirty="0" smtClean="0"/>
              <a:t>Fórmula Polinómica</a:t>
            </a:r>
            <a:r>
              <a:rPr lang="es-EC" dirty="0" smtClean="0"/>
              <a:t>: estructura de costos de la EMGIRS-EP, constituida por una sumatoria de términos, que consideran el porcentaje de incidencia cuya sumatoria es igual a la unidad (1).</a:t>
            </a:r>
          </a:p>
          <a:p>
            <a:pPr algn="just"/>
            <a:endParaRPr lang="es-EC" b="1" dirty="0" smtClean="0"/>
          </a:p>
          <a:p>
            <a:pPr algn="just"/>
            <a:r>
              <a:rPr lang="es-EC" b="1" dirty="0" smtClean="0"/>
              <a:t>Composición de la Fórmula Polinómica: </a:t>
            </a:r>
            <a:r>
              <a:rPr lang="es-EC" dirty="0" smtClean="0"/>
              <a:t>Está compuesta por los </a:t>
            </a:r>
            <a:r>
              <a:rPr lang="es-EC" b="1" dirty="0" smtClean="0">
                <a:solidFill>
                  <a:schemeClr val="accent1">
                    <a:lumMod val="75000"/>
                  </a:schemeClr>
                </a:solidFill>
              </a:rPr>
              <a:t>costos de producción u operativos </a:t>
            </a:r>
            <a:r>
              <a:rPr lang="es-EC" dirty="0" smtClean="0"/>
              <a:t>conforme las fichas técnicas (metodología de costeo unitario) y los </a:t>
            </a:r>
            <a:r>
              <a:rPr lang="es-EC" b="1" dirty="0" smtClean="0">
                <a:solidFill>
                  <a:schemeClr val="accent1">
                    <a:lumMod val="75000"/>
                  </a:schemeClr>
                </a:solidFill>
              </a:rPr>
              <a:t>costos administrativos </a:t>
            </a:r>
            <a:r>
              <a:rPr lang="es-EC" dirty="0" smtClean="0"/>
              <a:t>que únicamente tienen relación directa y evidente con al prestación del servicio. </a:t>
            </a:r>
            <a:r>
              <a:rPr lang="es-EC" u="sng" dirty="0" smtClean="0"/>
              <a:t>Incluye</a:t>
            </a:r>
            <a:r>
              <a:rPr lang="es-EC" dirty="0" smtClean="0"/>
              <a:t>: </a:t>
            </a:r>
            <a:r>
              <a:rPr lang="es-EC" b="1" dirty="0" smtClean="0">
                <a:solidFill>
                  <a:schemeClr val="accent1">
                    <a:lumMod val="75000"/>
                  </a:schemeClr>
                </a:solidFill>
              </a:rPr>
              <a:t>componente inflacionario y salarial</a:t>
            </a:r>
            <a:r>
              <a:rPr lang="es-EC" b="1" dirty="0" smtClean="0"/>
              <a:t> </a:t>
            </a:r>
            <a:r>
              <a:rPr lang="es-EC" dirty="0" smtClean="0"/>
              <a:t>para recoger las variaciones anuales con los niveles de precios y salarios.</a:t>
            </a:r>
          </a:p>
          <a:p>
            <a:pPr algn="just"/>
            <a:endParaRPr lang="es-EC" dirty="0" smtClean="0"/>
          </a:p>
          <a:p>
            <a:pPr algn="just"/>
            <a:r>
              <a:rPr lang="es-EC" b="1" dirty="0" smtClean="0"/>
              <a:t>Reajuste anual.</a:t>
            </a:r>
            <a:endParaRPr lang="es-EC" b="1"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15642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09255" y="46470"/>
            <a:ext cx="10515600" cy="1325563"/>
          </a:xfrm>
        </p:spPr>
        <p:txBody>
          <a:bodyPr>
            <a:normAutofit/>
          </a:bodyPr>
          <a:lstStyle/>
          <a:p>
            <a:pPr algn="r"/>
            <a:r>
              <a:rPr lang="es-EC" sz="3200" b="1" dirty="0" smtClean="0"/>
              <a:t>Legalidad de la Fórmula Polinómica</a:t>
            </a:r>
            <a:endParaRPr lang="es-EC" sz="3200" b="1" dirty="0"/>
          </a:p>
        </p:txBody>
      </p:sp>
      <p:sp>
        <p:nvSpPr>
          <p:cNvPr id="5" name="Marcador de contenido 4"/>
          <p:cNvSpPr>
            <a:spLocks noGrp="1"/>
          </p:cNvSpPr>
          <p:nvPr>
            <p:ph idx="1"/>
          </p:nvPr>
        </p:nvSpPr>
        <p:spPr>
          <a:xfrm>
            <a:off x="332509" y="1856201"/>
            <a:ext cx="11263746" cy="3367583"/>
          </a:xfrm>
        </p:spPr>
        <p:txBody>
          <a:bodyPr>
            <a:noAutofit/>
          </a:bodyPr>
          <a:lstStyle/>
          <a:p>
            <a:pPr algn="just"/>
            <a:r>
              <a:rPr lang="es-EC" sz="2136" b="1" dirty="0"/>
              <a:t>Es una fórmula legítima porque:</a:t>
            </a:r>
          </a:p>
          <a:p>
            <a:pPr marL="0" indent="0" algn="just">
              <a:buNone/>
            </a:pPr>
            <a:endParaRPr lang="es-EC" sz="2136" b="1" dirty="0"/>
          </a:p>
          <a:p>
            <a:pPr lvl="1" algn="just"/>
            <a:r>
              <a:rPr lang="es-EC" sz="1780" dirty="0"/>
              <a:t>Acorde al art. 566 de COOTAD, guarda estricta relación con los costos de prestación del servicio.</a:t>
            </a:r>
          </a:p>
          <a:p>
            <a:pPr lvl="1" algn="just"/>
            <a:r>
              <a:rPr lang="es-EC" sz="1780" dirty="0"/>
              <a:t>Permite la auto </a:t>
            </a:r>
            <a:r>
              <a:rPr lang="es-EC" sz="1780" b="1" i="1" dirty="0"/>
              <a:t>sostenibilidad económica </a:t>
            </a:r>
            <a:r>
              <a:rPr lang="es-EC" sz="1780" dirty="0"/>
              <a:t>(Art. 5  </a:t>
            </a:r>
            <a:r>
              <a:rPr lang="es-EC" sz="1780" dirty="0" err="1"/>
              <a:t>num</a:t>
            </a:r>
            <a:r>
              <a:rPr lang="es-EC" sz="1780" dirty="0"/>
              <a:t>. 9 de la OR 332. </a:t>
            </a:r>
            <a:r>
              <a:rPr lang="es-EC" sz="1780" i="1" dirty="0"/>
              <a:t>(derecho a su capacidad efectiva para auto sustentarse)</a:t>
            </a:r>
          </a:p>
          <a:p>
            <a:pPr lvl="1" algn="just"/>
            <a:r>
              <a:rPr lang="es-EC" sz="1780" dirty="0"/>
              <a:t>Comprende el derecho a la </a:t>
            </a:r>
            <a:r>
              <a:rPr lang="es-EC" sz="1780" b="1" i="1" dirty="0"/>
              <a:t>autonomía financiera </a:t>
            </a:r>
            <a:r>
              <a:rPr lang="es-EC" sz="1780" dirty="0"/>
              <a:t>de las empresas públicas (Art. 4 LOEP).</a:t>
            </a:r>
          </a:p>
          <a:p>
            <a:pPr lvl="1" algn="just"/>
            <a:r>
              <a:rPr lang="es-EC" sz="1780" b="1" i="1" dirty="0"/>
              <a:t>Control</a:t>
            </a:r>
            <a:r>
              <a:rPr lang="es-EC" sz="1780" dirty="0"/>
              <a:t> de los niveles de gobierno  superior: Directorio. </a:t>
            </a:r>
          </a:p>
          <a:p>
            <a:pPr lvl="2" algn="just"/>
            <a:r>
              <a:rPr lang="es-EC" sz="1424" dirty="0"/>
              <a:t>No queda a discreción de la empresa ni depende de la eficiencia de la gestión de la empresa. (Art. 9 </a:t>
            </a:r>
            <a:r>
              <a:rPr lang="es-EC" sz="1424" dirty="0" err="1"/>
              <a:t>num</a:t>
            </a:r>
            <a:r>
              <a:rPr lang="es-EC" sz="1424" dirty="0"/>
              <a:t>. 4 LOEP)</a:t>
            </a:r>
          </a:p>
          <a:p>
            <a:pPr lvl="2" algn="just"/>
            <a:r>
              <a:rPr lang="es-EC" sz="1424" dirty="0"/>
              <a:t>Los costos de la operación serán financiados por los ingresos tarifarios que genere la prestación de los servicios, resultantes del aprovechamiento económico de los residuos.</a:t>
            </a:r>
          </a:p>
          <a:p>
            <a:pPr lvl="1" algn="just"/>
            <a:r>
              <a:rPr lang="es-EC" sz="1780" b="1" i="1" dirty="0"/>
              <a:t>No subsidio.</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395645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647304" y="473304"/>
            <a:ext cx="4615159" cy="530786"/>
          </a:xfrm>
          <a:prstGeom prst="rect">
            <a:avLst/>
          </a:prstGeom>
          <a:noFill/>
        </p:spPr>
        <p:txBody>
          <a:bodyPr wrap="square" rtlCol="0">
            <a:spAutoFit/>
          </a:bodyPr>
          <a:lstStyle/>
          <a:p>
            <a:pPr algn="r"/>
            <a:r>
              <a:rPr lang="es-EC" sz="2849" dirty="0">
                <a:solidFill>
                  <a:schemeClr val="tx1">
                    <a:lumMod val="75000"/>
                    <a:lumOff val="25000"/>
                  </a:schemeClr>
                </a:solidFill>
              </a:rPr>
              <a:t>ANTECEDENTES</a:t>
            </a:r>
            <a:endParaRPr lang="es-EC" sz="2136" dirty="0">
              <a:solidFill>
                <a:schemeClr val="tx1">
                  <a:lumMod val="75000"/>
                  <a:lumOff val="25000"/>
                </a:schemeClr>
              </a:solidFill>
            </a:endParaRPr>
          </a:p>
        </p:txBody>
      </p:sp>
      <p:sp>
        <p:nvSpPr>
          <p:cNvPr id="2" name="CuadroTexto 1"/>
          <p:cNvSpPr txBox="1"/>
          <p:nvPr/>
        </p:nvSpPr>
        <p:spPr>
          <a:xfrm>
            <a:off x="554182" y="2197595"/>
            <a:ext cx="10875818" cy="2246769"/>
          </a:xfrm>
          <a:prstGeom prst="rect">
            <a:avLst/>
          </a:prstGeom>
          <a:noFill/>
        </p:spPr>
        <p:txBody>
          <a:bodyPr wrap="square" rtlCol="0">
            <a:spAutoFit/>
          </a:bodyPr>
          <a:lstStyle/>
          <a:p>
            <a:pPr marL="305250" indent="-305250" algn="just">
              <a:buFontTx/>
              <a:buChar char="-"/>
            </a:pPr>
            <a:r>
              <a:rPr lang="es-EC" sz="2000" dirty="0"/>
              <a:t>Entre los años 2016 – 2017 la EMGIRS EP </a:t>
            </a:r>
            <a:r>
              <a:rPr lang="es-EC" sz="2000" b="1" dirty="0"/>
              <a:t>realizó varios estudios de costos </a:t>
            </a:r>
            <a:r>
              <a:rPr lang="es-EC" sz="2000" dirty="0"/>
              <a:t>sobre los servicios proporcionado por la empresa, determinando que </a:t>
            </a:r>
            <a:r>
              <a:rPr lang="es-EC" sz="2000" b="1" dirty="0"/>
              <a:t>en varios casos la tarifa vigente no logra cubrir la totalidad del costo</a:t>
            </a:r>
            <a:r>
              <a:rPr lang="es-EC" sz="2000" dirty="0"/>
              <a:t>, por lo que es necesario un ajuste de las tarifas cobradas por el servicio.</a:t>
            </a:r>
          </a:p>
          <a:p>
            <a:pPr marL="305250" indent="-305250" algn="just">
              <a:buFontTx/>
              <a:buChar char="-"/>
            </a:pPr>
            <a:endParaRPr lang="es-EC" sz="2000" dirty="0"/>
          </a:p>
          <a:p>
            <a:pPr marL="305250" indent="-305250" algn="just">
              <a:buFontTx/>
              <a:buChar char="-"/>
            </a:pPr>
            <a:r>
              <a:rPr lang="es-EC" sz="2000" dirty="0"/>
              <a:t>De acuerdo al Plan Metropolitano de Ordenamiento Territorial (Objetivo 1.2), Plan Maestro de Gestión de Residuos (Objetivo 10) y el Plan Estratégico de la EMGIRS EP (Objetivos 1 y 9), se </a:t>
            </a:r>
            <a:r>
              <a:rPr lang="es-EC" sz="2000" b="1" dirty="0"/>
              <a:t>debe promover la sostenibilidad de los servicios del Sistema de Gestión Integral de Residuos Sólidos</a:t>
            </a:r>
            <a:r>
              <a:rPr lang="es-EC" sz="2000" dirty="0"/>
              <a:t>.</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68416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30780" y="2531608"/>
            <a:ext cx="6730441" cy="2010487"/>
          </a:xfrm>
          <a:prstGeom prst="rect">
            <a:avLst/>
          </a:prstGeom>
          <a:noFill/>
        </p:spPr>
        <p:txBody>
          <a:bodyPr wrap="square" rtlCol="0">
            <a:spAutoFit/>
          </a:bodyPr>
          <a:lstStyle/>
          <a:p>
            <a:pPr algn="ctr"/>
            <a:r>
              <a:rPr lang="es-EC" sz="2493" dirty="0"/>
              <a:t>FORMULA POLINOMICA DE REAJUSTE AUTOMÁTICO DEL PLIEGO TARIFARIO </a:t>
            </a:r>
          </a:p>
          <a:p>
            <a:pPr algn="ctr"/>
            <a:endParaRPr lang="es-EC" sz="2493" dirty="0"/>
          </a:p>
          <a:p>
            <a:pPr algn="ctr"/>
            <a:endParaRPr lang="es-EC" sz="2493" dirty="0"/>
          </a:p>
          <a:p>
            <a:pPr algn="ctr"/>
            <a:r>
              <a:rPr lang="es-EC" sz="2493" dirty="0"/>
              <a:t>COMPOSICIÓN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381072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93636" y="929122"/>
            <a:ext cx="8332927" cy="1571584"/>
          </a:xfrm>
          <a:prstGeom prst="rect">
            <a:avLst/>
          </a:prstGeom>
          <a:noFill/>
        </p:spPr>
        <p:txBody>
          <a:bodyPr wrap="square" rtlCol="0">
            <a:spAutoFit/>
          </a:bodyPr>
          <a:lstStyle/>
          <a:p>
            <a:pPr algn="just"/>
            <a:r>
              <a:rPr lang="es-EC" sz="1602" dirty="0"/>
              <a:t>A fin de incluir componentes estandarizados que recojan en su mayoría la operatividad incurrida por la EMGIRS EP, se plantea el uso de tres factores:</a:t>
            </a:r>
          </a:p>
          <a:p>
            <a:pPr algn="just"/>
            <a:endParaRPr lang="es-EC" sz="1602" dirty="0"/>
          </a:p>
          <a:p>
            <a:pPr marL="305250" indent="-305250" algn="just">
              <a:buFontTx/>
              <a:buChar char="-"/>
            </a:pPr>
            <a:r>
              <a:rPr lang="es-EC" sz="1602" dirty="0"/>
              <a:t>Índice de Precios al Constructor: Recoge las variaciones en los costos operativos. </a:t>
            </a:r>
          </a:p>
          <a:p>
            <a:pPr marL="305250" indent="-305250" algn="just">
              <a:buFontTx/>
              <a:buChar char="-"/>
            </a:pPr>
            <a:r>
              <a:rPr lang="es-EC" sz="1602" dirty="0"/>
              <a:t>Índice de Precios al Consumidor: Recoge las variaciones en los costos administrativos.</a:t>
            </a:r>
          </a:p>
          <a:p>
            <a:pPr marL="305250" indent="-305250" algn="just">
              <a:buFontTx/>
              <a:buChar char="-"/>
            </a:pPr>
            <a:r>
              <a:rPr lang="es-EC" sz="1602" dirty="0"/>
              <a:t>Salario Básico Unificado: Recoge las variaciones a nivel salarial.</a:t>
            </a:r>
          </a:p>
        </p:txBody>
      </p:sp>
      <p:sp>
        <p:nvSpPr>
          <p:cNvPr id="8" name="CuadroTexto 7"/>
          <p:cNvSpPr txBox="1"/>
          <p:nvPr/>
        </p:nvSpPr>
        <p:spPr>
          <a:xfrm>
            <a:off x="3473341" y="3429000"/>
            <a:ext cx="961492" cy="338875"/>
          </a:xfrm>
          <a:prstGeom prst="rect">
            <a:avLst/>
          </a:prstGeom>
          <a:noFill/>
        </p:spPr>
        <p:txBody>
          <a:bodyPr wrap="square" rtlCol="0">
            <a:spAutoFit/>
          </a:bodyPr>
          <a:lstStyle/>
          <a:p>
            <a:r>
              <a:rPr lang="es-EC" sz="1602" dirty="0"/>
              <a:t>Donde: </a:t>
            </a:r>
          </a:p>
        </p:txBody>
      </p:sp>
      <p:graphicFrame>
        <p:nvGraphicFramePr>
          <p:cNvPr id="9" name="Tabla 8"/>
          <p:cNvGraphicFramePr>
            <a:graphicFrameLocks noGrp="1"/>
          </p:cNvGraphicFramePr>
          <p:nvPr>
            <p:extLst/>
          </p:nvPr>
        </p:nvGraphicFramePr>
        <p:xfrm>
          <a:off x="4429415" y="3521756"/>
          <a:ext cx="3333171" cy="1557690"/>
        </p:xfrm>
        <a:graphic>
          <a:graphicData uri="http://schemas.openxmlformats.org/drawingml/2006/table">
            <a:tbl>
              <a:tblPr/>
              <a:tblGrid>
                <a:gridCol w="3333171">
                  <a:extLst>
                    <a:ext uri="{9D8B030D-6E8A-4147-A177-3AD203B41FA5}">
                      <a16:colId xmlns:a16="http://schemas.microsoft.com/office/drawing/2014/main" xmlns="" val="2044106897"/>
                    </a:ext>
                  </a:extLst>
                </a:gridCol>
              </a:tblGrid>
              <a:tr h="309160">
                <a:tc>
                  <a:txBody>
                    <a:bodyPr/>
                    <a:lstStyle/>
                    <a:p>
                      <a:pPr algn="ctr" fontAlgn="ctr"/>
                      <a:r>
                        <a:rPr lang="es-EC" sz="1400" b="1" i="0" u="none" strike="noStrike" dirty="0">
                          <a:solidFill>
                            <a:srgbClr val="FFFFFF"/>
                          </a:solidFill>
                          <a:effectLst/>
                          <a:latin typeface="Calibri" panose="020F0502020204030204" pitchFamily="34" charset="0"/>
                        </a:rPr>
                        <a:t>Componentes de la fórmula polinómica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xmlns="" val="2728062365"/>
                  </a:ext>
                </a:extLst>
              </a:tr>
              <a:tr h="249706">
                <a:tc>
                  <a:txBody>
                    <a:bodyPr/>
                    <a:lstStyle/>
                    <a:p>
                      <a:pPr algn="ctr" fontAlgn="ctr"/>
                      <a:r>
                        <a:rPr lang="es-EC" sz="1400" b="0" i="0" u="none" strike="noStrike" dirty="0">
                          <a:solidFill>
                            <a:srgbClr val="000000"/>
                          </a:solidFill>
                          <a:effectLst/>
                          <a:latin typeface="Calibri" panose="020F0502020204030204" pitchFamily="34" charset="0"/>
                        </a:rPr>
                        <a:t>T</a:t>
                      </a:r>
                      <a:r>
                        <a:rPr lang="es-EC" sz="1400" b="0" i="0" u="none" strike="noStrike" dirty="0" smtClean="0">
                          <a:solidFill>
                            <a:srgbClr val="000000"/>
                          </a:solidFill>
                          <a:effectLst/>
                          <a:latin typeface="Calibri" panose="020F0502020204030204" pitchFamily="34" charset="0"/>
                        </a:rPr>
                        <a:t> </a:t>
                      </a:r>
                      <a:r>
                        <a:rPr lang="es-EC" sz="1400" b="0" i="0" u="none" strike="noStrike" dirty="0">
                          <a:solidFill>
                            <a:srgbClr val="000000"/>
                          </a:solidFill>
                          <a:effectLst/>
                          <a:latin typeface="Calibri" panose="020F0502020204030204" pitchFamily="34" charset="0"/>
                        </a:rPr>
                        <a:t>= </a:t>
                      </a:r>
                      <a:r>
                        <a:rPr lang="es-EC" sz="1400" b="0" i="0" u="none" strike="noStrike" dirty="0" smtClean="0">
                          <a:solidFill>
                            <a:srgbClr val="000000"/>
                          </a:solidFill>
                          <a:effectLst/>
                          <a:latin typeface="Calibri" panose="020F0502020204030204" pitchFamily="34" charset="0"/>
                        </a:rPr>
                        <a:t>Tarifa a reajustar</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4767836"/>
                  </a:ext>
                </a:extLst>
              </a:tr>
              <a:tr h="249706">
                <a:tc>
                  <a:txBody>
                    <a:bodyPr/>
                    <a:lstStyle/>
                    <a:p>
                      <a:pPr algn="ctr" fontAlgn="ctr"/>
                      <a:r>
                        <a:rPr lang="es-EC" sz="1400" b="0" i="0" u="none" strike="noStrike" dirty="0" smtClean="0">
                          <a:solidFill>
                            <a:srgbClr val="000000"/>
                          </a:solidFill>
                          <a:effectLst/>
                          <a:latin typeface="Calibri" panose="020F0502020204030204" pitchFamily="34" charset="0"/>
                        </a:rPr>
                        <a:t>IPCO =</a:t>
                      </a:r>
                      <a:r>
                        <a:rPr lang="es-EC" sz="1400" b="0" i="0" u="none" strike="noStrike" baseline="0" dirty="0" smtClean="0">
                          <a:solidFill>
                            <a:srgbClr val="000000"/>
                          </a:solidFill>
                          <a:effectLst/>
                          <a:latin typeface="Calibri" panose="020F0502020204030204" pitchFamily="34" charset="0"/>
                        </a:rPr>
                        <a:t> Índice de Precios al Constructor</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9345407"/>
                  </a:ext>
                </a:extLst>
              </a:tr>
              <a:tr h="249706">
                <a:tc>
                  <a:txBody>
                    <a:bodyPr/>
                    <a:lstStyle/>
                    <a:p>
                      <a:pPr algn="ctr" fontAlgn="ctr"/>
                      <a:r>
                        <a:rPr lang="es-EC" sz="1400" b="0" i="0" u="none" strike="noStrike" dirty="0" smtClean="0">
                          <a:solidFill>
                            <a:srgbClr val="000000"/>
                          </a:solidFill>
                          <a:effectLst/>
                          <a:latin typeface="Calibri" panose="020F0502020204030204" pitchFamily="34" charset="0"/>
                        </a:rPr>
                        <a:t>IPC =</a:t>
                      </a:r>
                      <a:r>
                        <a:rPr lang="es-EC" sz="1400" b="0" i="0" u="none" strike="noStrike" baseline="0" dirty="0" smtClean="0">
                          <a:solidFill>
                            <a:srgbClr val="000000"/>
                          </a:solidFill>
                          <a:effectLst/>
                          <a:latin typeface="Calibri" panose="020F0502020204030204" pitchFamily="34" charset="0"/>
                        </a:rPr>
                        <a:t> Índice de Precios al Consumidor</a:t>
                      </a:r>
                      <a:r>
                        <a:rPr lang="es-EC" sz="1400" b="0" i="0" u="none" strike="noStrike" dirty="0" smtClean="0">
                          <a:solidFill>
                            <a:srgbClr val="000000"/>
                          </a:solidFill>
                          <a:effectLst/>
                          <a:latin typeface="Calibri" panose="020F0502020204030204" pitchFamily="34" charset="0"/>
                        </a:rPr>
                        <a:t> </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324938"/>
                  </a:ext>
                </a:extLst>
              </a:tr>
              <a:tr h="249706">
                <a:tc>
                  <a:txBody>
                    <a:bodyPr/>
                    <a:lstStyle/>
                    <a:p>
                      <a:pPr algn="ctr" fontAlgn="ctr"/>
                      <a:r>
                        <a:rPr lang="es-EC" sz="1400" b="0" i="0" u="none" strike="noStrike" dirty="0" smtClean="0">
                          <a:solidFill>
                            <a:srgbClr val="000000"/>
                          </a:solidFill>
                          <a:effectLst/>
                          <a:latin typeface="Calibri" panose="020F0502020204030204" pitchFamily="34" charset="0"/>
                        </a:rPr>
                        <a:t>SBU </a:t>
                      </a:r>
                      <a:r>
                        <a:rPr lang="es-EC" sz="1400" b="0" i="0" u="none" strike="noStrike" dirty="0">
                          <a:solidFill>
                            <a:srgbClr val="000000"/>
                          </a:solidFill>
                          <a:effectLst/>
                          <a:latin typeface="Calibri" panose="020F0502020204030204" pitchFamily="34" charset="0"/>
                        </a:rPr>
                        <a:t>= Salario </a:t>
                      </a:r>
                      <a:r>
                        <a:rPr lang="es-EC" sz="1400" b="0" i="0" u="none" strike="noStrike" dirty="0" smtClean="0">
                          <a:solidFill>
                            <a:srgbClr val="000000"/>
                          </a:solidFill>
                          <a:effectLst/>
                          <a:latin typeface="Calibri" panose="020F0502020204030204" pitchFamily="34" charset="0"/>
                        </a:rPr>
                        <a:t>Básico</a:t>
                      </a:r>
                      <a:r>
                        <a:rPr lang="es-EC" sz="1400" b="0" i="0" u="none" strike="noStrike" baseline="0" dirty="0" smtClean="0">
                          <a:solidFill>
                            <a:srgbClr val="000000"/>
                          </a:solidFill>
                          <a:effectLst/>
                          <a:latin typeface="Calibri" panose="020F0502020204030204" pitchFamily="34" charset="0"/>
                        </a:rPr>
                        <a:t> Unificado</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9222067"/>
                  </a:ext>
                </a:extLst>
              </a:tr>
              <a:tr h="249706">
                <a:tc>
                  <a:txBody>
                    <a:bodyPr/>
                    <a:lstStyle/>
                    <a:p>
                      <a:pPr algn="ctr" fontAlgn="ctr"/>
                      <a:r>
                        <a:rPr lang="es-EC" sz="1400" b="0" i="0" u="none" strike="noStrike" dirty="0" smtClean="0">
                          <a:solidFill>
                            <a:srgbClr val="000000"/>
                          </a:solidFill>
                          <a:effectLst/>
                          <a:latin typeface="Calibri" panose="020F0502020204030204" pitchFamily="34" charset="0"/>
                        </a:rPr>
                        <a:t>t = año de reajuste</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0240095"/>
                  </a:ext>
                </a:extLst>
              </a:tr>
            </a:tbl>
          </a:graphicData>
        </a:graphic>
      </p:graphicFrame>
      <p:sp>
        <p:nvSpPr>
          <p:cNvPr id="3" name="CuadroTexto 2"/>
          <p:cNvSpPr txBox="1"/>
          <p:nvPr/>
        </p:nvSpPr>
        <p:spPr>
          <a:xfrm>
            <a:off x="5313166" y="159929"/>
            <a:ext cx="4999756" cy="640175"/>
          </a:xfrm>
          <a:prstGeom prst="rect">
            <a:avLst/>
          </a:prstGeom>
          <a:noFill/>
        </p:spPr>
        <p:txBody>
          <a:bodyPr wrap="square" rtlCol="0">
            <a:spAutoFit/>
          </a:bodyPr>
          <a:lstStyle/>
          <a:p>
            <a:pPr algn="r"/>
            <a:r>
              <a:rPr lang="es-EC" sz="1780" b="1" dirty="0"/>
              <a:t>Propuesta alternativa de fórmula polinómica de reajuste</a:t>
            </a:r>
          </a:p>
        </p:txBody>
      </p:sp>
      <mc:AlternateContent xmlns:mc="http://schemas.openxmlformats.org/markup-compatibility/2006" xmlns:a14="http://schemas.microsoft.com/office/drawing/2010/main">
        <mc:Choice Requires="a14">
          <p:sp>
            <p:nvSpPr>
              <p:cNvPr id="6" name="CuadroTexto 5"/>
              <p:cNvSpPr txBox="1"/>
              <p:nvPr/>
            </p:nvSpPr>
            <p:spPr>
              <a:xfrm>
                <a:off x="3692272" y="2788006"/>
                <a:ext cx="4807458" cy="424347"/>
              </a:xfrm>
              <a:prstGeom prst="rect">
                <a:avLst/>
              </a:prstGeom>
              <a:noFill/>
            </p:spPr>
            <p:txBody>
              <a:bodyPr wrap="square" lIns="0" tIns="0" rIns="0" bIns="0" rtlCol="0">
                <a:spAutoFit/>
              </a:bodyPr>
              <a:lstStyle/>
              <a:p>
                <a14:m>
                  <m:oMath xmlns:m="http://schemas.openxmlformats.org/officeDocument/2006/math">
                    <m:sSub>
                      <m:sSubPr>
                        <m:ctrlPr>
                          <a:rPr lang="es-EC" sz="1780" i="1">
                            <a:latin typeface="Cambria Math"/>
                          </a:rPr>
                        </m:ctrlPr>
                      </m:sSubPr>
                      <m:e>
                        <m:r>
                          <a:rPr lang="es-EC" sz="1780" i="1">
                            <a:latin typeface="Cambria Math" panose="02040503050406030204" pitchFamily="18" charset="0"/>
                          </a:rPr>
                          <m:t>𝑇</m:t>
                        </m:r>
                      </m:e>
                      <m:sub>
                        <m:r>
                          <a:rPr lang="es-EC" sz="1780" i="1">
                            <a:latin typeface="Cambria Math" panose="02040503050406030204" pitchFamily="18" charset="0"/>
                          </a:rPr>
                          <m:t>𝑡</m:t>
                        </m:r>
                      </m:sub>
                    </m:sSub>
                    <m:r>
                      <a:rPr lang="es-EC" sz="1780" i="1">
                        <a:latin typeface="Cambria Math" panose="02040503050406030204" pitchFamily="18" charset="0"/>
                      </a:rPr>
                      <m:t>=</m:t>
                    </m:r>
                    <m:sSub>
                      <m:sSubPr>
                        <m:ctrlPr>
                          <a:rPr lang="es-EC" sz="1780" i="1">
                            <a:latin typeface="Cambria Math"/>
                          </a:rPr>
                        </m:ctrlPr>
                      </m:sSubPr>
                      <m:e>
                        <m:r>
                          <a:rPr lang="es-EC" sz="1780" i="1">
                            <a:latin typeface="Cambria Math" panose="02040503050406030204" pitchFamily="18" charset="0"/>
                          </a:rPr>
                          <m:t>𝑇</m:t>
                        </m:r>
                      </m:e>
                      <m:sub>
                        <m:r>
                          <a:rPr lang="es-EC" sz="1780" i="1">
                            <a:latin typeface="Cambria Math" panose="02040503050406030204" pitchFamily="18" charset="0"/>
                          </a:rPr>
                          <m:t>𝑡</m:t>
                        </m:r>
                        <m:r>
                          <a:rPr lang="es-EC" sz="1780" i="1">
                            <a:latin typeface="Cambria Math" panose="02040503050406030204" pitchFamily="18" charset="0"/>
                          </a:rPr>
                          <m:t>−1</m:t>
                        </m:r>
                      </m:sub>
                    </m:sSub>
                    <m:r>
                      <a:rPr lang="es-EC" sz="1780" i="1">
                        <a:latin typeface="Cambria Math" panose="02040503050406030204" pitchFamily="18" charset="0"/>
                      </a:rPr>
                      <m:t>(0,3 </m:t>
                    </m:r>
                    <m:f>
                      <m:fPr>
                        <m:ctrlPr>
                          <a:rPr lang="es-EC" sz="1780" i="1">
                            <a:latin typeface="Cambria Math"/>
                          </a:rPr>
                        </m:ctrlPr>
                      </m:fPr>
                      <m:num>
                        <m:sSub>
                          <m:sSubPr>
                            <m:ctrlPr>
                              <a:rPr lang="es-EC" sz="1780" i="1">
                                <a:latin typeface="Cambria Math"/>
                              </a:rPr>
                            </m:ctrlPr>
                          </m:sSubPr>
                          <m:e>
                            <m:r>
                              <a:rPr lang="es-EC" sz="1780" i="1">
                                <a:latin typeface="Cambria Math" panose="02040503050406030204" pitchFamily="18" charset="0"/>
                              </a:rPr>
                              <m:t>𝐼𝑃𝐶𝑂</m:t>
                            </m:r>
                          </m:e>
                          <m:sub>
                            <m:r>
                              <a:rPr lang="es-EC" sz="1780" i="1">
                                <a:latin typeface="Cambria Math" panose="02040503050406030204" pitchFamily="18" charset="0"/>
                              </a:rPr>
                              <m:t>𝑡</m:t>
                            </m:r>
                          </m:sub>
                        </m:sSub>
                      </m:num>
                      <m:den>
                        <m:sSub>
                          <m:sSubPr>
                            <m:ctrlPr>
                              <a:rPr lang="es-EC" sz="1780" i="1">
                                <a:latin typeface="Cambria Math"/>
                              </a:rPr>
                            </m:ctrlPr>
                          </m:sSubPr>
                          <m:e>
                            <m:r>
                              <a:rPr lang="es-EC" sz="1780" i="1">
                                <a:latin typeface="Cambria Math" panose="02040503050406030204" pitchFamily="18" charset="0"/>
                              </a:rPr>
                              <m:t>𝐼𝑃𝐶𝑂</m:t>
                            </m:r>
                          </m:e>
                          <m:sub>
                            <m:r>
                              <a:rPr lang="es-EC" sz="1780" i="1">
                                <a:latin typeface="Cambria Math" panose="02040503050406030204" pitchFamily="18" charset="0"/>
                              </a:rPr>
                              <m:t>𝑡</m:t>
                            </m:r>
                            <m:r>
                              <a:rPr lang="es-EC" sz="1780" i="1">
                                <a:latin typeface="Cambria Math" panose="02040503050406030204" pitchFamily="18" charset="0"/>
                              </a:rPr>
                              <m:t>−1</m:t>
                            </m:r>
                          </m:sub>
                        </m:sSub>
                      </m:den>
                    </m:f>
                    <m:r>
                      <a:rPr lang="es-EC" sz="1780" i="1">
                        <a:latin typeface="Cambria Math" panose="02040503050406030204" pitchFamily="18" charset="0"/>
                      </a:rPr>
                      <m:t>+0,4</m:t>
                    </m:r>
                    <m:f>
                      <m:fPr>
                        <m:ctrlPr>
                          <a:rPr lang="es-EC" sz="1780" i="1">
                            <a:latin typeface="Cambria Math"/>
                          </a:rPr>
                        </m:ctrlPr>
                      </m:fPr>
                      <m:num>
                        <m:sSub>
                          <m:sSubPr>
                            <m:ctrlPr>
                              <a:rPr lang="es-EC" sz="1780" i="1">
                                <a:latin typeface="Cambria Math"/>
                              </a:rPr>
                            </m:ctrlPr>
                          </m:sSubPr>
                          <m:e>
                            <m:r>
                              <a:rPr lang="es-EC" sz="1780" i="1">
                                <a:latin typeface="Cambria Math" panose="02040503050406030204" pitchFamily="18" charset="0"/>
                              </a:rPr>
                              <m:t>𝐼𝑃𝐶</m:t>
                            </m:r>
                          </m:e>
                          <m:sub>
                            <m:r>
                              <a:rPr lang="es-EC" sz="1780" i="1">
                                <a:latin typeface="Cambria Math" panose="02040503050406030204" pitchFamily="18" charset="0"/>
                              </a:rPr>
                              <m:t>𝑡</m:t>
                            </m:r>
                          </m:sub>
                        </m:sSub>
                      </m:num>
                      <m:den>
                        <m:sSub>
                          <m:sSubPr>
                            <m:ctrlPr>
                              <a:rPr lang="es-EC" sz="1780" i="1">
                                <a:latin typeface="Cambria Math"/>
                              </a:rPr>
                            </m:ctrlPr>
                          </m:sSubPr>
                          <m:e>
                            <m:r>
                              <a:rPr lang="es-EC" sz="1780" i="1">
                                <a:latin typeface="Cambria Math" panose="02040503050406030204" pitchFamily="18" charset="0"/>
                              </a:rPr>
                              <m:t>𝐼𝑃𝐶</m:t>
                            </m:r>
                          </m:e>
                          <m:sub>
                            <m:r>
                              <a:rPr lang="es-EC" sz="1780" i="1">
                                <a:latin typeface="Cambria Math" panose="02040503050406030204" pitchFamily="18" charset="0"/>
                              </a:rPr>
                              <m:t>𝑡</m:t>
                            </m:r>
                            <m:r>
                              <a:rPr lang="es-EC" sz="1780" i="1">
                                <a:latin typeface="Cambria Math" panose="02040503050406030204" pitchFamily="18" charset="0"/>
                              </a:rPr>
                              <m:t>−1</m:t>
                            </m:r>
                          </m:sub>
                        </m:sSub>
                      </m:den>
                    </m:f>
                    <m:r>
                      <a:rPr lang="es-EC" sz="1780" i="1">
                        <a:latin typeface="Cambria Math" panose="02040503050406030204" pitchFamily="18" charset="0"/>
                      </a:rPr>
                      <m:t>+0,3 </m:t>
                    </m:r>
                    <m:f>
                      <m:fPr>
                        <m:ctrlPr>
                          <a:rPr lang="es-EC" sz="1780" i="1">
                            <a:latin typeface="Cambria Math"/>
                          </a:rPr>
                        </m:ctrlPr>
                      </m:fPr>
                      <m:num>
                        <m:sSub>
                          <m:sSubPr>
                            <m:ctrlPr>
                              <a:rPr lang="es-EC" sz="1780" i="1">
                                <a:latin typeface="Cambria Math"/>
                              </a:rPr>
                            </m:ctrlPr>
                          </m:sSubPr>
                          <m:e>
                            <m:r>
                              <a:rPr lang="es-EC" sz="1780" i="1">
                                <a:latin typeface="Cambria Math" panose="02040503050406030204" pitchFamily="18" charset="0"/>
                              </a:rPr>
                              <m:t>𝑆𝐵𝑈</m:t>
                            </m:r>
                          </m:e>
                          <m:sub>
                            <m:r>
                              <a:rPr lang="es-EC" sz="1780" i="1">
                                <a:latin typeface="Cambria Math" panose="02040503050406030204" pitchFamily="18" charset="0"/>
                              </a:rPr>
                              <m:t>𝑡</m:t>
                            </m:r>
                          </m:sub>
                        </m:sSub>
                      </m:num>
                      <m:den>
                        <m:sSub>
                          <m:sSubPr>
                            <m:ctrlPr>
                              <a:rPr lang="es-EC" sz="1780" i="1">
                                <a:latin typeface="Cambria Math"/>
                              </a:rPr>
                            </m:ctrlPr>
                          </m:sSubPr>
                          <m:e>
                            <m:r>
                              <a:rPr lang="es-EC" sz="1780" i="1">
                                <a:latin typeface="Cambria Math" panose="02040503050406030204" pitchFamily="18" charset="0"/>
                              </a:rPr>
                              <m:t>𝑆𝐵𝑈</m:t>
                            </m:r>
                          </m:e>
                          <m:sub>
                            <m:r>
                              <a:rPr lang="es-EC" sz="1780" i="1">
                                <a:latin typeface="Cambria Math" panose="02040503050406030204" pitchFamily="18" charset="0"/>
                              </a:rPr>
                              <m:t>𝑡</m:t>
                            </m:r>
                            <m:r>
                              <a:rPr lang="es-EC" sz="1780" i="1">
                                <a:latin typeface="Cambria Math" panose="02040503050406030204" pitchFamily="18" charset="0"/>
                              </a:rPr>
                              <m:t>−1</m:t>
                            </m:r>
                          </m:sub>
                        </m:sSub>
                      </m:den>
                    </m:f>
                  </m:oMath>
                </a14:m>
                <a:r>
                  <a:rPr lang="es-EC" sz="1780" dirty="0"/>
                  <a:t>)</a:t>
                </a:r>
              </a:p>
            </p:txBody>
          </p:sp>
        </mc:Choice>
        <mc:Fallback xmlns="">
          <p:sp>
            <p:nvSpPr>
              <p:cNvPr id="6" name="CuadroTexto 5"/>
              <p:cNvSpPr txBox="1">
                <a:spLocks noRot="1" noChangeAspect="1" noMove="1" noResize="1" noEditPoints="1" noAdjustHandles="1" noChangeArrowheads="1" noChangeShapeType="1" noTextEdit="1"/>
              </p:cNvSpPr>
              <p:nvPr/>
            </p:nvSpPr>
            <p:spPr>
              <a:xfrm>
                <a:off x="3692272" y="2788006"/>
                <a:ext cx="4807458" cy="424347"/>
              </a:xfrm>
              <a:prstGeom prst="rect">
                <a:avLst/>
              </a:prstGeom>
              <a:blipFill>
                <a:blip r:embed="rId2"/>
                <a:stretch>
                  <a:fillRect l="-1650" b="-11429"/>
                </a:stretch>
              </a:blipFill>
            </p:spPr>
            <p:txBody>
              <a:bodyPr/>
              <a:lstStyle/>
              <a:p>
                <a:r>
                  <a:rPr lang="es-EC">
                    <a:noFill/>
                  </a:rPr>
                  <a:t> </a:t>
                </a:r>
              </a:p>
            </p:txBody>
          </p:sp>
        </mc:Fallback>
      </mc:AlternateContent>
      <p:sp>
        <p:nvSpPr>
          <p:cNvPr id="11" name="CuadroTexto 10"/>
          <p:cNvSpPr txBox="1"/>
          <p:nvPr/>
        </p:nvSpPr>
        <p:spPr>
          <a:xfrm>
            <a:off x="3481564" y="6205435"/>
            <a:ext cx="7101396" cy="695062"/>
          </a:xfrm>
          <a:prstGeom prst="rect">
            <a:avLst/>
          </a:prstGeom>
          <a:noFill/>
        </p:spPr>
        <p:txBody>
          <a:bodyPr wrap="square" rtlCol="0">
            <a:spAutoFit/>
          </a:bodyPr>
          <a:lstStyle/>
          <a:p>
            <a:r>
              <a:rPr lang="es-EC" sz="979" dirty="0"/>
              <a:t>Referencias: Paredes – </a:t>
            </a:r>
            <a:r>
              <a:rPr lang="es-EC" sz="979" dirty="0" err="1"/>
              <a:t>Gutierrez</a:t>
            </a:r>
            <a:r>
              <a:rPr lang="es-EC" sz="979" dirty="0"/>
              <a:t>; Variación de los Costos en los Insumos de la Construcción y Reajuste de Precios como Mecanismo Compensatorio; PUCE 2010.</a:t>
            </a:r>
          </a:p>
          <a:p>
            <a:r>
              <a:rPr lang="es-EC" sz="979" dirty="0"/>
              <a:t>Nota: 32/108 de los ítems que componen el IPCO son utilizados en los procesos operativos de la EMGIRS EP</a:t>
            </a:r>
          </a:p>
          <a:p>
            <a:endParaRPr lang="es-EC" sz="979" dirty="0"/>
          </a:p>
        </p:txBody>
      </p:sp>
      <p:sp>
        <p:nvSpPr>
          <p:cNvPr id="5" name="CuadroTexto 4"/>
          <p:cNvSpPr txBox="1"/>
          <p:nvPr/>
        </p:nvSpPr>
        <p:spPr>
          <a:xfrm>
            <a:off x="1993636" y="5388595"/>
            <a:ext cx="8140628" cy="585417"/>
          </a:xfrm>
          <a:prstGeom prst="rect">
            <a:avLst/>
          </a:prstGeom>
          <a:noFill/>
        </p:spPr>
        <p:txBody>
          <a:bodyPr wrap="square" rtlCol="0">
            <a:spAutoFit/>
          </a:bodyPr>
          <a:lstStyle/>
          <a:p>
            <a:pPr algn="just"/>
            <a:r>
              <a:rPr lang="es-EC" sz="1602" dirty="0"/>
              <a:t>La ponderación de la formula responde a que el IPCO y el IPCE recogen la variación en el costo operativo (70%), mientras que el SBU (30%) a las variaciones en la nómina total de la empresa.</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368514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70409" y="528098"/>
            <a:ext cx="5256155" cy="421013"/>
          </a:xfrm>
          <a:prstGeom prst="rect">
            <a:avLst/>
          </a:prstGeom>
          <a:noFill/>
        </p:spPr>
        <p:txBody>
          <a:bodyPr wrap="square" rtlCol="0">
            <a:spAutoFit/>
          </a:bodyPr>
          <a:lstStyle/>
          <a:p>
            <a:pPr algn="r"/>
            <a:r>
              <a:rPr lang="es-EC" sz="2136" dirty="0"/>
              <a:t>Beneficios del uso de la fórmula polinómica</a:t>
            </a:r>
          </a:p>
        </p:txBody>
      </p:sp>
      <p:graphicFrame>
        <p:nvGraphicFramePr>
          <p:cNvPr id="6" name="Diagrama 5"/>
          <p:cNvGraphicFramePr/>
          <p:nvPr>
            <p:extLst/>
          </p:nvPr>
        </p:nvGraphicFramePr>
        <p:xfrm>
          <a:off x="2474383" y="1570117"/>
          <a:ext cx="7243236" cy="416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397232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8037" y="1325818"/>
            <a:ext cx="11055926" cy="4322685"/>
          </a:xfrm>
        </p:spPr>
        <p:txBody>
          <a:bodyPr>
            <a:noAutofit/>
          </a:bodyPr>
          <a:lstStyle/>
          <a:p>
            <a:pPr marL="0" indent="0" algn="just">
              <a:buNone/>
            </a:pPr>
            <a:r>
              <a:rPr lang="es-EC" sz="2136" dirty="0"/>
              <a:t>La fórmula alternativa trata de recoger todos los posibles impactos en la variación de los costos operativos, administrativos y salariales que se puedan presentar, a través de indicadores usualmente utilizados para el ajuste de precios como:</a:t>
            </a:r>
          </a:p>
          <a:p>
            <a:pPr marL="543190" lvl="1" indent="-217469" algn="just">
              <a:buFontTx/>
              <a:buChar char="-"/>
            </a:pPr>
            <a:r>
              <a:rPr lang="es-EC" sz="1780" dirty="0"/>
              <a:t>Índice de Precios al Constructor: Recoge las variaciones en los costos operativos. </a:t>
            </a:r>
          </a:p>
          <a:p>
            <a:pPr marL="543190" lvl="1" indent="-217469" algn="just">
              <a:buFontTx/>
              <a:buChar char="-"/>
            </a:pPr>
            <a:r>
              <a:rPr lang="es-EC" sz="1780" dirty="0"/>
              <a:t>Índice de Precios al Consumidor: Recoge las variaciones en los costos administrativos.</a:t>
            </a:r>
          </a:p>
          <a:p>
            <a:pPr marL="543190" lvl="1" indent="-217469" algn="just">
              <a:buFontTx/>
              <a:buChar char="-"/>
            </a:pPr>
            <a:r>
              <a:rPr lang="es-EC" sz="1780" dirty="0"/>
              <a:t>Salario Básico Unificado: Recoge las variaciones a nivel salarial.</a:t>
            </a:r>
          </a:p>
          <a:p>
            <a:pPr marL="0" indent="0" algn="just">
              <a:buNone/>
            </a:pPr>
            <a:endParaRPr lang="es-EC" sz="2136" dirty="0"/>
          </a:p>
          <a:p>
            <a:pPr marL="0" indent="0" algn="just">
              <a:buNone/>
            </a:pPr>
            <a:r>
              <a:rPr lang="es-EC" sz="2136" dirty="0"/>
              <a:t>Según el INEC: “</a:t>
            </a:r>
            <a:r>
              <a:rPr lang="es-EC" sz="2136" i="1" dirty="0"/>
              <a:t>El Índice de Precios de la Construcción (IPCO), es un indicador que mide mensualmente la evolución de los precios, a nivel de productor y/o importador, de los Materiales, Equipo y Maquinaria (…), para ser aplicados en las fórmulas polinómicas de los reajustes de precios (…)”</a:t>
            </a:r>
          </a:p>
          <a:p>
            <a:pPr algn="just"/>
            <a:endParaRPr lang="es-EC" sz="2136"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427186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108918" y="413739"/>
            <a:ext cx="6204004" cy="640175"/>
          </a:xfrm>
          <a:prstGeom prst="rect">
            <a:avLst/>
          </a:prstGeom>
          <a:noFill/>
        </p:spPr>
        <p:txBody>
          <a:bodyPr wrap="square" rtlCol="0">
            <a:spAutoFit/>
          </a:bodyPr>
          <a:lstStyle/>
          <a:p>
            <a:pPr algn="r"/>
            <a:r>
              <a:rPr lang="es-EC" sz="1780" b="1" dirty="0"/>
              <a:t>Comparativo de la aplicación de fórmulas de reajuste</a:t>
            </a:r>
          </a:p>
          <a:p>
            <a:pPr algn="r"/>
            <a:r>
              <a:rPr lang="es-EC" sz="1780" b="1" dirty="0"/>
              <a:t>Escenario real a julio 2017</a:t>
            </a:r>
          </a:p>
        </p:txBody>
      </p:sp>
      <p:graphicFrame>
        <p:nvGraphicFramePr>
          <p:cNvPr id="4" name="Tabla 3"/>
          <p:cNvGraphicFramePr>
            <a:graphicFrameLocks noGrp="1"/>
          </p:cNvGraphicFramePr>
          <p:nvPr>
            <p:extLst/>
          </p:nvPr>
        </p:nvGraphicFramePr>
        <p:xfrm>
          <a:off x="1993636" y="2248845"/>
          <a:ext cx="3845966" cy="1785654"/>
        </p:xfrm>
        <a:graphic>
          <a:graphicData uri="http://schemas.openxmlformats.org/drawingml/2006/table">
            <a:tbl>
              <a:tblPr/>
              <a:tblGrid>
                <a:gridCol w="2521356">
                  <a:extLst>
                    <a:ext uri="{9D8B030D-6E8A-4147-A177-3AD203B41FA5}">
                      <a16:colId xmlns:a16="http://schemas.microsoft.com/office/drawing/2014/main" xmlns="" val="4001247091"/>
                    </a:ext>
                  </a:extLst>
                </a:gridCol>
                <a:gridCol w="1324610">
                  <a:extLst>
                    <a:ext uri="{9D8B030D-6E8A-4147-A177-3AD203B41FA5}">
                      <a16:colId xmlns:a16="http://schemas.microsoft.com/office/drawing/2014/main" xmlns="" val="4240905566"/>
                    </a:ext>
                  </a:extLst>
                </a:gridCol>
              </a:tblGrid>
              <a:tr h="198406">
                <a:tc>
                  <a:txBody>
                    <a:bodyPr/>
                    <a:lstStyle/>
                    <a:p>
                      <a:pPr algn="l" fontAlgn="ctr"/>
                      <a:r>
                        <a:rPr lang="es-EC" sz="1200" b="1" i="0" u="none" strike="noStrike">
                          <a:solidFill>
                            <a:srgbClr val="000000"/>
                          </a:solidFill>
                          <a:effectLst/>
                          <a:latin typeface="Calibri" panose="020F0502020204030204" pitchFamily="34" charset="0"/>
                        </a:rPr>
                        <a:t>FORMULA A</a:t>
                      </a:r>
                    </a:p>
                  </a:txBody>
                  <a:tcPr marL="8479" marR="8479" marT="847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C" sz="1200" b="0" i="0" u="none" strike="noStrike">
                        <a:solidFill>
                          <a:srgbClr val="000000"/>
                        </a:solidFill>
                        <a:effectLst/>
                        <a:latin typeface="Calibri" panose="020F0502020204030204" pitchFamily="34" charset="0"/>
                      </a:endParaRPr>
                    </a:p>
                  </a:txBody>
                  <a:tcPr marL="8479" marR="8479" marT="8479"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6826116"/>
                  </a:ext>
                </a:extLst>
              </a:tr>
              <a:tr h="198406">
                <a:tc>
                  <a:txBody>
                    <a:bodyPr/>
                    <a:lstStyle/>
                    <a:p>
                      <a:pPr algn="l" fontAlgn="ctr"/>
                      <a:r>
                        <a:rPr lang="es-EC" sz="1200" b="1" i="0" u="none" strike="noStrike">
                          <a:solidFill>
                            <a:srgbClr val="000000"/>
                          </a:solidFill>
                          <a:effectLst/>
                          <a:latin typeface="Calibri" panose="020F0502020204030204" pitchFamily="34" charset="0"/>
                        </a:rPr>
                        <a:t>COSTO OPERATIVO 2017</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$ 23.128.395,00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8499233"/>
                  </a:ext>
                </a:extLst>
              </a:tr>
              <a:tr h="198406">
                <a:tc>
                  <a:txBody>
                    <a:bodyPr/>
                    <a:lstStyle/>
                    <a:p>
                      <a:pPr algn="l" fontAlgn="ctr"/>
                      <a:r>
                        <a:rPr lang="es-EC" sz="1200" b="1" i="0" u="none" strike="noStrike">
                          <a:solidFill>
                            <a:srgbClr val="000000"/>
                          </a:solidFill>
                          <a:effectLst/>
                          <a:latin typeface="Calibri" panose="020F0502020204030204" pitchFamily="34" charset="0"/>
                        </a:rPr>
                        <a:t>COSTO OPERATIVO 2016</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$ 22.436.202,00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9530579"/>
                  </a:ext>
                </a:extLst>
              </a:tr>
              <a:tr h="198406">
                <a:tc>
                  <a:txBody>
                    <a:bodyPr/>
                    <a:lstStyle/>
                    <a:p>
                      <a:pPr algn="l" fontAlgn="ctr"/>
                      <a:r>
                        <a:rPr lang="es-EC" sz="1200" b="1" i="0" u="none" strike="noStrike">
                          <a:solidFill>
                            <a:srgbClr val="000000"/>
                          </a:solidFill>
                          <a:effectLst/>
                          <a:latin typeface="Calibri" panose="020F0502020204030204" pitchFamily="34" charset="0"/>
                        </a:rPr>
                        <a:t>COSTO ADMINISTRATIVO 2017</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$ 3.811.273,00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3649596"/>
                  </a:ext>
                </a:extLst>
              </a:tr>
              <a:tr h="198406">
                <a:tc>
                  <a:txBody>
                    <a:bodyPr/>
                    <a:lstStyle/>
                    <a:p>
                      <a:pPr algn="l" fontAlgn="ctr"/>
                      <a:r>
                        <a:rPr lang="es-EC" sz="1200" b="1" i="0" u="none" strike="noStrike">
                          <a:solidFill>
                            <a:srgbClr val="000000"/>
                          </a:solidFill>
                          <a:effectLst/>
                          <a:latin typeface="Calibri" panose="020F0502020204030204" pitchFamily="34" charset="0"/>
                        </a:rPr>
                        <a:t>COSTO ADMINISTRATIVO 2016</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$ 3.690.300,00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2936824"/>
                  </a:ext>
                </a:extLst>
              </a:tr>
              <a:tr h="198406">
                <a:tc>
                  <a:txBody>
                    <a:bodyPr/>
                    <a:lstStyle/>
                    <a:p>
                      <a:pPr algn="l" fontAlgn="ctr"/>
                      <a:r>
                        <a:rPr lang="es-EC" sz="1200" b="1" i="0" u="none" strike="noStrike">
                          <a:solidFill>
                            <a:srgbClr val="000000"/>
                          </a:solidFill>
                          <a:effectLst/>
                          <a:latin typeface="Calibri" panose="020F0502020204030204" pitchFamily="34" charset="0"/>
                        </a:rPr>
                        <a:t>IPC 2017</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105,40</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6430895"/>
                  </a:ext>
                </a:extLst>
              </a:tr>
              <a:tr h="198406">
                <a:tc>
                  <a:txBody>
                    <a:bodyPr/>
                    <a:lstStyle/>
                    <a:p>
                      <a:pPr algn="l" fontAlgn="ctr"/>
                      <a:r>
                        <a:rPr lang="es-EC" sz="1200" b="1" i="0" u="none" strike="noStrike">
                          <a:solidFill>
                            <a:srgbClr val="000000"/>
                          </a:solidFill>
                          <a:effectLst/>
                          <a:latin typeface="Calibri" panose="020F0502020204030204" pitchFamily="34" charset="0"/>
                        </a:rPr>
                        <a:t>IPC 2016</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105,12</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2114643"/>
                  </a:ext>
                </a:extLst>
              </a:tr>
              <a:tr h="198406">
                <a:tc>
                  <a:txBody>
                    <a:bodyPr/>
                    <a:lstStyle/>
                    <a:p>
                      <a:pPr algn="l" fontAlgn="ctr"/>
                      <a:r>
                        <a:rPr lang="es-EC" sz="1200" b="1" i="0" u="none" strike="noStrike">
                          <a:solidFill>
                            <a:srgbClr val="000000"/>
                          </a:solidFill>
                          <a:effectLst/>
                          <a:latin typeface="Calibri" panose="020F0502020204030204" pitchFamily="34" charset="0"/>
                        </a:rPr>
                        <a:t>SM 2017</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$ 375,00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036735"/>
                  </a:ext>
                </a:extLst>
              </a:tr>
              <a:tr h="198406">
                <a:tc>
                  <a:txBody>
                    <a:bodyPr/>
                    <a:lstStyle/>
                    <a:p>
                      <a:pPr algn="l" fontAlgn="ctr"/>
                      <a:r>
                        <a:rPr lang="es-EC" sz="1200" b="1" i="0" u="none" strike="noStrike">
                          <a:solidFill>
                            <a:srgbClr val="000000"/>
                          </a:solidFill>
                          <a:effectLst/>
                          <a:latin typeface="Calibri" panose="020F0502020204030204" pitchFamily="34" charset="0"/>
                        </a:rPr>
                        <a:t>SM2016</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dirty="0">
                          <a:solidFill>
                            <a:srgbClr val="000000"/>
                          </a:solidFill>
                          <a:effectLst/>
                          <a:latin typeface="Calibri" panose="020F0502020204030204" pitchFamily="34" charset="0"/>
                        </a:rPr>
                        <a:t>$ 366,00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430415"/>
                  </a:ext>
                </a:extLst>
              </a:tr>
            </a:tbl>
          </a:graphicData>
        </a:graphic>
      </p:graphicFrame>
      <p:graphicFrame>
        <p:nvGraphicFramePr>
          <p:cNvPr id="5" name="Tabla 4"/>
          <p:cNvGraphicFramePr>
            <a:graphicFrameLocks noGrp="1"/>
          </p:cNvGraphicFramePr>
          <p:nvPr>
            <p:extLst/>
          </p:nvPr>
        </p:nvGraphicFramePr>
        <p:xfrm>
          <a:off x="6352398" y="2280629"/>
          <a:ext cx="3960524" cy="1388842"/>
        </p:xfrm>
        <a:graphic>
          <a:graphicData uri="http://schemas.openxmlformats.org/drawingml/2006/table">
            <a:tbl>
              <a:tblPr/>
              <a:tblGrid>
                <a:gridCol w="2179680">
                  <a:extLst>
                    <a:ext uri="{9D8B030D-6E8A-4147-A177-3AD203B41FA5}">
                      <a16:colId xmlns:a16="http://schemas.microsoft.com/office/drawing/2014/main" xmlns="" val="1183721481"/>
                    </a:ext>
                  </a:extLst>
                </a:gridCol>
                <a:gridCol w="1780844">
                  <a:extLst>
                    <a:ext uri="{9D8B030D-6E8A-4147-A177-3AD203B41FA5}">
                      <a16:colId xmlns:a16="http://schemas.microsoft.com/office/drawing/2014/main" xmlns="" val="2138803608"/>
                    </a:ext>
                  </a:extLst>
                </a:gridCol>
              </a:tblGrid>
              <a:tr h="198406">
                <a:tc>
                  <a:txBody>
                    <a:bodyPr/>
                    <a:lstStyle/>
                    <a:p>
                      <a:pPr algn="l" fontAlgn="ctr"/>
                      <a:r>
                        <a:rPr lang="es-EC" sz="1200" b="1" i="0" u="none" strike="noStrike">
                          <a:solidFill>
                            <a:srgbClr val="000000"/>
                          </a:solidFill>
                          <a:effectLst/>
                          <a:latin typeface="Calibri" panose="020F0502020204030204" pitchFamily="34" charset="0"/>
                        </a:rPr>
                        <a:t>FORMULA B</a:t>
                      </a:r>
                    </a:p>
                  </a:txBody>
                  <a:tcPr marL="8479" marR="8479" marT="847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C" sz="1200" b="0" i="0" u="none" strike="noStrike">
                        <a:solidFill>
                          <a:srgbClr val="000000"/>
                        </a:solidFill>
                        <a:effectLst/>
                        <a:latin typeface="Calibri" panose="020F0502020204030204" pitchFamily="34" charset="0"/>
                      </a:endParaRPr>
                    </a:p>
                  </a:txBody>
                  <a:tcPr marL="8479" marR="8479" marT="8479"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6320542"/>
                  </a:ext>
                </a:extLst>
              </a:tr>
              <a:tr h="198406">
                <a:tc>
                  <a:txBody>
                    <a:bodyPr/>
                    <a:lstStyle/>
                    <a:p>
                      <a:pPr algn="l" fontAlgn="ctr"/>
                      <a:r>
                        <a:rPr lang="es-EC" sz="1200" b="1" i="0" u="none" strike="noStrike">
                          <a:solidFill>
                            <a:srgbClr val="000000"/>
                          </a:solidFill>
                          <a:effectLst/>
                          <a:latin typeface="Calibri" panose="020F0502020204030204" pitchFamily="34" charset="0"/>
                        </a:rPr>
                        <a:t>IPCO 2017</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232,71</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0229018"/>
                  </a:ext>
                </a:extLst>
              </a:tr>
              <a:tr h="198406">
                <a:tc>
                  <a:txBody>
                    <a:bodyPr/>
                    <a:lstStyle/>
                    <a:p>
                      <a:pPr algn="l" fontAlgn="ctr"/>
                      <a:r>
                        <a:rPr lang="es-EC" sz="1200" b="1" i="0" u="none" strike="noStrike">
                          <a:solidFill>
                            <a:srgbClr val="000000"/>
                          </a:solidFill>
                          <a:effectLst/>
                          <a:latin typeface="Calibri" panose="020F0502020204030204" pitchFamily="34" charset="0"/>
                        </a:rPr>
                        <a:t>IPCO 2016</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236,65</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989096"/>
                  </a:ext>
                </a:extLst>
              </a:tr>
              <a:tr h="198406">
                <a:tc>
                  <a:txBody>
                    <a:bodyPr/>
                    <a:lstStyle/>
                    <a:p>
                      <a:pPr algn="l" fontAlgn="ctr"/>
                      <a:r>
                        <a:rPr lang="es-EC" sz="1200" b="1" i="0" u="none" strike="noStrike">
                          <a:solidFill>
                            <a:srgbClr val="000000"/>
                          </a:solidFill>
                          <a:effectLst/>
                          <a:latin typeface="Calibri" panose="020F0502020204030204" pitchFamily="34" charset="0"/>
                        </a:rPr>
                        <a:t>IPC 2017</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105,40</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5230814"/>
                  </a:ext>
                </a:extLst>
              </a:tr>
              <a:tr h="198406">
                <a:tc>
                  <a:txBody>
                    <a:bodyPr/>
                    <a:lstStyle/>
                    <a:p>
                      <a:pPr algn="l" fontAlgn="ctr"/>
                      <a:r>
                        <a:rPr lang="es-EC" sz="1200" b="1" i="0" u="none" strike="noStrike">
                          <a:solidFill>
                            <a:srgbClr val="000000"/>
                          </a:solidFill>
                          <a:effectLst/>
                          <a:latin typeface="Calibri" panose="020F0502020204030204" pitchFamily="34" charset="0"/>
                        </a:rPr>
                        <a:t>IPC 2016</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105,12</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232582"/>
                  </a:ext>
                </a:extLst>
              </a:tr>
              <a:tr h="198406">
                <a:tc>
                  <a:txBody>
                    <a:bodyPr/>
                    <a:lstStyle/>
                    <a:p>
                      <a:pPr algn="l" fontAlgn="ctr"/>
                      <a:r>
                        <a:rPr lang="es-EC" sz="1200" b="1" i="0" u="none" strike="noStrike">
                          <a:solidFill>
                            <a:srgbClr val="000000"/>
                          </a:solidFill>
                          <a:effectLst/>
                          <a:latin typeface="Calibri" panose="020F0502020204030204" pitchFamily="34" charset="0"/>
                        </a:rPr>
                        <a:t>SBU 2017</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a:solidFill>
                            <a:srgbClr val="000000"/>
                          </a:solidFill>
                          <a:effectLst/>
                          <a:latin typeface="Calibri" panose="020F0502020204030204" pitchFamily="34" charset="0"/>
                        </a:rPr>
                        <a:t>$ 375,00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059464"/>
                  </a:ext>
                </a:extLst>
              </a:tr>
              <a:tr h="198406">
                <a:tc>
                  <a:txBody>
                    <a:bodyPr/>
                    <a:lstStyle/>
                    <a:p>
                      <a:pPr algn="l" fontAlgn="ctr"/>
                      <a:r>
                        <a:rPr lang="es-EC" sz="1200" b="1" i="0" u="none" strike="noStrike">
                          <a:solidFill>
                            <a:srgbClr val="000000"/>
                          </a:solidFill>
                          <a:effectLst/>
                          <a:latin typeface="Calibri" panose="020F0502020204030204" pitchFamily="34" charset="0"/>
                        </a:rPr>
                        <a:t>SBU 2016</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s-EC" sz="1200" b="0" i="0" u="none" strike="noStrike" dirty="0">
                          <a:solidFill>
                            <a:srgbClr val="000000"/>
                          </a:solidFill>
                          <a:effectLst/>
                          <a:latin typeface="Calibri" panose="020F0502020204030204" pitchFamily="34" charset="0"/>
                        </a:rPr>
                        <a:t>$ 366,00 </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5248507"/>
                  </a:ext>
                </a:extLst>
              </a:tr>
            </a:tbl>
          </a:graphicData>
        </a:graphic>
      </p:graphicFrame>
      <mc:AlternateContent xmlns:mc="http://schemas.openxmlformats.org/markup-compatibility/2006" xmlns:a14="http://schemas.microsoft.com/office/drawing/2010/main">
        <mc:Choice Requires="a14">
          <p:sp>
            <p:nvSpPr>
              <p:cNvPr id="10" name="CuadroTexto 9"/>
              <p:cNvSpPr txBox="1"/>
              <p:nvPr/>
            </p:nvSpPr>
            <p:spPr>
              <a:xfrm>
                <a:off x="6096001" y="1708658"/>
                <a:ext cx="4807458" cy="339773"/>
              </a:xfrm>
              <a:prstGeom prst="rect">
                <a:avLst/>
              </a:prstGeom>
              <a:noFill/>
            </p:spPr>
            <p:txBody>
              <a:bodyPr wrap="square" lIns="0" tIns="0" rIns="0" bIns="0" rtlCol="0">
                <a:spAutoFit/>
              </a:bodyPr>
              <a:lstStyle/>
              <a:p>
                <a:pPr algn="ctr"/>
                <a14:m>
                  <m:oMath xmlns:m="http://schemas.openxmlformats.org/officeDocument/2006/math">
                    <m:sSub>
                      <m:sSubPr>
                        <m:ctrlPr>
                          <a:rPr lang="es-EC" sz="1424" i="1">
                            <a:latin typeface="Cambria Math"/>
                          </a:rPr>
                        </m:ctrlPr>
                      </m:sSubPr>
                      <m:e>
                        <m:r>
                          <a:rPr lang="es-EC" sz="1424" i="1">
                            <a:latin typeface="Cambria Math" panose="02040503050406030204" pitchFamily="18" charset="0"/>
                          </a:rPr>
                          <m:t>𝑇</m:t>
                        </m:r>
                      </m:e>
                      <m:sub>
                        <m:r>
                          <a:rPr lang="es-EC" sz="1424" i="1">
                            <a:latin typeface="Cambria Math" panose="02040503050406030204" pitchFamily="18" charset="0"/>
                          </a:rPr>
                          <m:t>𝑡</m:t>
                        </m:r>
                      </m:sub>
                    </m:sSub>
                    <m:r>
                      <a:rPr lang="es-EC" sz="1424" i="1">
                        <a:latin typeface="Cambria Math" panose="02040503050406030204" pitchFamily="18" charset="0"/>
                      </a:rPr>
                      <m:t>=</m:t>
                    </m:r>
                    <m:sSub>
                      <m:sSubPr>
                        <m:ctrlPr>
                          <a:rPr lang="es-EC" sz="1424" i="1">
                            <a:latin typeface="Cambria Math"/>
                          </a:rPr>
                        </m:ctrlPr>
                      </m:sSubPr>
                      <m:e>
                        <m:r>
                          <a:rPr lang="es-EC" sz="1424" i="1">
                            <a:latin typeface="Cambria Math" panose="02040503050406030204" pitchFamily="18" charset="0"/>
                          </a:rPr>
                          <m:t>𝑇</m:t>
                        </m:r>
                      </m:e>
                      <m:sub>
                        <m:r>
                          <a:rPr lang="es-EC" sz="1424" i="1">
                            <a:latin typeface="Cambria Math" panose="02040503050406030204" pitchFamily="18" charset="0"/>
                          </a:rPr>
                          <m:t>𝑡</m:t>
                        </m:r>
                        <m:r>
                          <a:rPr lang="es-EC" sz="1424" i="1">
                            <a:latin typeface="Cambria Math" panose="02040503050406030204" pitchFamily="18" charset="0"/>
                          </a:rPr>
                          <m:t>−1</m:t>
                        </m:r>
                      </m:sub>
                    </m:sSub>
                    <m:r>
                      <a:rPr lang="es-EC" sz="1424" i="1">
                        <a:latin typeface="Cambria Math" panose="02040503050406030204" pitchFamily="18" charset="0"/>
                      </a:rPr>
                      <m:t>(0,3 </m:t>
                    </m:r>
                    <m:f>
                      <m:fPr>
                        <m:ctrlPr>
                          <a:rPr lang="es-EC" sz="1424" i="1">
                            <a:latin typeface="Cambria Math"/>
                          </a:rPr>
                        </m:ctrlPr>
                      </m:fPr>
                      <m:num>
                        <m:sSub>
                          <m:sSubPr>
                            <m:ctrlPr>
                              <a:rPr lang="es-EC" sz="1424" i="1">
                                <a:latin typeface="Cambria Math"/>
                              </a:rPr>
                            </m:ctrlPr>
                          </m:sSubPr>
                          <m:e>
                            <m:r>
                              <a:rPr lang="es-EC" sz="1424" i="1">
                                <a:latin typeface="Cambria Math" panose="02040503050406030204" pitchFamily="18" charset="0"/>
                              </a:rPr>
                              <m:t>𝐼𝑃𝐶𝑂</m:t>
                            </m:r>
                          </m:e>
                          <m:sub>
                            <m:r>
                              <a:rPr lang="es-EC" sz="1424" i="1">
                                <a:latin typeface="Cambria Math" panose="02040503050406030204" pitchFamily="18" charset="0"/>
                              </a:rPr>
                              <m:t>𝑡</m:t>
                            </m:r>
                          </m:sub>
                        </m:sSub>
                      </m:num>
                      <m:den>
                        <m:sSub>
                          <m:sSubPr>
                            <m:ctrlPr>
                              <a:rPr lang="es-EC" sz="1424" i="1">
                                <a:latin typeface="Cambria Math"/>
                              </a:rPr>
                            </m:ctrlPr>
                          </m:sSubPr>
                          <m:e>
                            <m:r>
                              <a:rPr lang="es-EC" sz="1424" i="1">
                                <a:latin typeface="Cambria Math" panose="02040503050406030204" pitchFamily="18" charset="0"/>
                              </a:rPr>
                              <m:t>𝐼𝑃𝐶𝑂</m:t>
                            </m:r>
                          </m:e>
                          <m:sub>
                            <m:r>
                              <a:rPr lang="es-EC" sz="1424" i="1">
                                <a:latin typeface="Cambria Math" panose="02040503050406030204" pitchFamily="18" charset="0"/>
                              </a:rPr>
                              <m:t>𝑡</m:t>
                            </m:r>
                            <m:r>
                              <a:rPr lang="es-EC" sz="1424" i="1">
                                <a:latin typeface="Cambria Math" panose="02040503050406030204" pitchFamily="18" charset="0"/>
                              </a:rPr>
                              <m:t>−1</m:t>
                            </m:r>
                          </m:sub>
                        </m:sSub>
                      </m:den>
                    </m:f>
                    <m:r>
                      <a:rPr lang="es-EC" sz="1424" i="1">
                        <a:latin typeface="Cambria Math" panose="02040503050406030204" pitchFamily="18" charset="0"/>
                      </a:rPr>
                      <m:t>+0,4</m:t>
                    </m:r>
                    <m:f>
                      <m:fPr>
                        <m:ctrlPr>
                          <a:rPr lang="es-EC" sz="1424" i="1">
                            <a:latin typeface="Cambria Math"/>
                          </a:rPr>
                        </m:ctrlPr>
                      </m:fPr>
                      <m:num>
                        <m:sSub>
                          <m:sSubPr>
                            <m:ctrlPr>
                              <a:rPr lang="es-EC" sz="1424" i="1">
                                <a:latin typeface="Cambria Math"/>
                              </a:rPr>
                            </m:ctrlPr>
                          </m:sSubPr>
                          <m:e>
                            <m:r>
                              <a:rPr lang="es-EC" sz="1424" i="1">
                                <a:latin typeface="Cambria Math" panose="02040503050406030204" pitchFamily="18" charset="0"/>
                              </a:rPr>
                              <m:t>𝐼𝑃𝐶</m:t>
                            </m:r>
                          </m:e>
                          <m:sub>
                            <m:r>
                              <a:rPr lang="es-EC" sz="1424" i="1">
                                <a:latin typeface="Cambria Math" panose="02040503050406030204" pitchFamily="18" charset="0"/>
                              </a:rPr>
                              <m:t>𝑡</m:t>
                            </m:r>
                          </m:sub>
                        </m:sSub>
                      </m:num>
                      <m:den>
                        <m:sSub>
                          <m:sSubPr>
                            <m:ctrlPr>
                              <a:rPr lang="es-EC" sz="1424" i="1">
                                <a:latin typeface="Cambria Math"/>
                              </a:rPr>
                            </m:ctrlPr>
                          </m:sSubPr>
                          <m:e>
                            <m:r>
                              <a:rPr lang="es-EC" sz="1424" i="1">
                                <a:latin typeface="Cambria Math" panose="02040503050406030204" pitchFamily="18" charset="0"/>
                              </a:rPr>
                              <m:t>𝐼𝑃𝐶</m:t>
                            </m:r>
                          </m:e>
                          <m:sub>
                            <m:r>
                              <a:rPr lang="es-EC" sz="1424" i="1">
                                <a:latin typeface="Cambria Math" panose="02040503050406030204" pitchFamily="18" charset="0"/>
                              </a:rPr>
                              <m:t>𝑡</m:t>
                            </m:r>
                            <m:r>
                              <a:rPr lang="es-EC" sz="1424" i="1">
                                <a:latin typeface="Cambria Math" panose="02040503050406030204" pitchFamily="18" charset="0"/>
                              </a:rPr>
                              <m:t>−1</m:t>
                            </m:r>
                          </m:sub>
                        </m:sSub>
                      </m:den>
                    </m:f>
                    <m:r>
                      <a:rPr lang="es-EC" sz="1424" i="1">
                        <a:latin typeface="Cambria Math" panose="02040503050406030204" pitchFamily="18" charset="0"/>
                      </a:rPr>
                      <m:t>+0,3 </m:t>
                    </m:r>
                    <m:f>
                      <m:fPr>
                        <m:ctrlPr>
                          <a:rPr lang="es-EC" sz="1424" i="1">
                            <a:latin typeface="Cambria Math"/>
                          </a:rPr>
                        </m:ctrlPr>
                      </m:fPr>
                      <m:num>
                        <m:sSub>
                          <m:sSubPr>
                            <m:ctrlPr>
                              <a:rPr lang="es-EC" sz="1424" i="1">
                                <a:latin typeface="Cambria Math"/>
                              </a:rPr>
                            </m:ctrlPr>
                          </m:sSubPr>
                          <m:e>
                            <m:r>
                              <a:rPr lang="es-EC" sz="1424" i="1">
                                <a:latin typeface="Cambria Math" panose="02040503050406030204" pitchFamily="18" charset="0"/>
                              </a:rPr>
                              <m:t>𝑆𝐵𝑈</m:t>
                            </m:r>
                          </m:e>
                          <m:sub>
                            <m:r>
                              <a:rPr lang="es-EC" sz="1424" i="1">
                                <a:latin typeface="Cambria Math" panose="02040503050406030204" pitchFamily="18" charset="0"/>
                              </a:rPr>
                              <m:t>𝑡</m:t>
                            </m:r>
                          </m:sub>
                        </m:sSub>
                      </m:num>
                      <m:den>
                        <m:sSub>
                          <m:sSubPr>
                            <m:ctrlPr>
                              <a:rPr lang="es-EC" sz="1424" i="1">
                                <a:latin typeface="Cambria Math"/>
                              </a:rPr>
                            </m:ctrlPr>
                          </m:sSubPr>
                          <m:e>
                            <m:r>
                              <a:rPr lang="es-EC" sz="1424" i="1">
                                <a:latin typeface="Cambria Math" panose="02040503050406030204" pitchFamily="18" charset="0"/>
                              </a:rPr>
                              <m:t>𝑆𝐵𝑈</m:t>
                            </m:r>
                          </m:e>
                          <m:sub>
                            <m:r>
                              <a:rPr lang="es-EC" sz="1424" i="1">
                                <a:latin typeface="Cambria Math" panose="02040503050406030204" pitchFamily="18" charset="0"/>
                              </a:rPr>
                              <m:t>𝑡</m:t>
                            </m:r>
                            <m:r>
                              <a:rPr lang="es-EC" sz="1424" i="1">
                                <a:latin typeface="Cambria Math" panose="02040503050406030204" pitchFamily="18" charset="0"/>
                              </a:rPr>
                              <m:t>−1</m:t>
                            </m:r>
                          </m:sub>
                        </m:sSub>
                      </m:den>
                    </m:f>
                  </m:oMath>
                </a14:m>
                <a:r>
                  <a:rPr lang="es-EC" sz="1424" dirty="0"/>
                  <a:t>)</a:t>
                </a:r>
              </a:p>
            </p:txBody>
          </p:sp>
        </mc:Choice>
        <mc:Fallback xmlns="">
          <p:sp>
            <p:nvSpPr>
              <p:cNvPr id="10" name="CuadroTexto 9"/>
              <p:cNvSpPr txBox="1">
                <a:spLocks noRot="1" noChangeAspect="1" noMove="1" noResize="1" noEditPoints="1" noAdjustHandles="1" noChangeArrowheads="1" noChangeShapeType="1" noTextEdit="1"/>
              </p:cNvSpPr>
              <p:nvPr/>
            </p:nvSpPr>
            <p:spPr>
              <a:xfrm>
                <a:off x="6096001" y="1708658"/>
                <a:ext cx="4807458" cy="339773"/>
              </a:xfrm>
              <a:prstGeom prst="rect">
                <a:avLst/>
              </a:prstGeom>
              <a:blipFill>
                <a:blip r:embed="rId3"/>
                <a:stretch>
                  <a:fillRect t="-1786" b="-125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CuadroTexto 19"/>
              <p:cNvSpPr txBox="1"/>
              <p:nvPr/>
            </p:nvSpPr>
            <p:spPr>
              <a:xfrm>
                <a:off x="882012" y="1708657"/>
                <a:ext cx="6069215" cy="339773"/>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14:m>
                  <m:oMath xmlns:m="http://schemas.openxmlformats.org/officeDocument/2006/math">
                    <m:r>
                      <a:rPr lang="es-EC" sz="1424" i="1">
                        <a:latin typeface="Cambria Math" panose="02040503050406030204" pitchFamily="18" charset="0"/>
                      </a:rPr>
                      <m:t>𝐾</m:t>
                    </m:r>
                    <m:r>
                      <a:rPr lang="es-EC" sz="1424" i="1">
                        <a:latin typeface="Cambria Math" panose="02040503050406030204" pitchFamily="18" charset="0"/>
                      </a:rPr>
                      <m:t>=0,10 </m:t>
                    </m:r>
                    <m:f>
                      <m:fPr>
                        <m:ctrlPr>
                          <a:rPr lang="es-EC" sz="1424" i="1">
                            <a:latin typeface="Cambria Math"/>
                          </a:rPr>
                        </m:ctrlPr>
                      </m:fPr>
                      <m:num>
                        <m:sSub>
                          <m:sSubPr>
                            <m:ctrlPr>
                              <a:rPr lang="es-EC" sz="1424" i="1">
                                <a:latin typeface="Cambria Math"/>
                              </a:rPr>
                            </m:ctrlPr>
                          </m:sSubPr>
                          <m:e>
                            <m:r>
                              <a:rPr lang="es-EC" sz="1424" i="1">
                                <a:latin typeface="Cambria Math" panose="02040503050406030204" pitchFamily="18" charset="0"/>
                              </a:rPr>
                              <m:t>𝐼</m:t>
                            </m:r>
                          </m:e>
                          <m:sub>
                            <m:r>
                              <a:rPr lang="es-EC" sz="1424" i="1">
                                <a:latin typeface="Cambria Math" panose="02040503050406030204" pitchFamily="18" charset="0"/>
                              </a:rPr>
                              <m:t>𝑡</m:t>
                            </m:r>
                          </m:sub>
                        </m:sSub>
                      </m:num>
                      <m:den>
                        <m:sSub>
                          <m:sSubPr>
                            <m:ctrlPr>
                              <a:rPr lang="es-EC" sz="1424" i="1">
                                <a:latin typeface="Cambria Math"/>
                              </a:rPr>
                            </m:ctrlPr>
                          </m:sSubPr>
                          <m:e>
                            <m:r>
                              <a:rPr lang="es-EC" sz="1424" i="1">
                                <a:latin typeface="Cambria Math" panose="02040503050406030204" pitchFamily="18" charset="0"/>
                              </a:rPr>
                              <m:t>𝐼</m:t>
                            </m:r>
                          </m:e>
                          <m:sub>
                            <m:r>
                              <a:rPr lang="es-EC" sz="1424" i="1">
                                <a:latin typeface="Cambria Math" panose="02040503050406030204" pitchFamily="18" charset="0"/>
                              </a:rPr>
                              <m:t>𝑡</m:t>
                            </m:r>
                            <m:r>
                              <a:rPr lang="es-EC" sz="1424" i="1">
                                <a:latin typeface="Cambria Math" panose="02040503050406030204" pitchFamily="18" charset="0"/>
                              </a:rPr>
                              <m:t>−1</m:t>
                            </m:r>
                          </m:sub>
                        </m:sSub>
                      </m:den>
                    </m:f>
                    <m:r>
                      <a:rPr lang="es-EC" sz="1424">
                        <a:latin typeface="Cambria Math" panose="02040503050406030204" pitchFamily="18" charset="0"/>
                      </a:rPr>
                      <m:t>+0,69</m:t>
                    </m:r>
                    <m:f>
                      <m:fPr>
                        <m:ctrlPr>
                          <a:rPr lang="es-EC" sz="1424" i="1">
                            <a:latin typeface="Cambria Math"/>
                          </a:rPr>
                        </m:ctrlPr>
                      </m:fPr>
                      <m:num>
                        <m:sSub>
                          <m:sSubPr>
                            <m:ctrlPr>
                              <a:rPr lang="es-EC" sz="1424" i="1">
                                <a:latin typeface="Cambria Math"/>
                              </a:rPr>
                            </m:ctrlPr>
                          </m:sSubPr>
                          <m:e>
                            <m:r>
                              <a:rPr lang="es-EC" sz="1424" i="1">
                                <a:latin typeface="Cambria Math" panose="02040503050406030204" pitchFamily="18" charset="0"/>
                              </a:rPr>
                              <m:t>𝐶𝑜𝑝</m:t>
                            </m:r>
                          </m:e>
                          <m:sub>
                            <m:r>
                              <a:rPr lang="es-EC" sz="1424" i="1">
                                <a:latin typeface="Cambria Math" panose="02040503050406030204" pitchFamily="18" charset="0"/>
                              </a:rPr>
                              <m:t>𝑡</m:t>
                            </m:r>
                          </m:sub>
                        </m:sSub>
                      </m:num>
                      <m:den>
                        <m:sSub>
                          <m:sSubPr>
                            <m:ctrlPr>
                              <a:rPr lang="es-EC" sz="1424" i="1">
                                <a:latin typeface="Cambria Math"/>
                              </a:rPr>
                            </m:ctrlPr>
                          </m:sSubPr>
                          <m:e>
                            <m:r>
                              <a:rPr lang="es-EC" sz="1424" i="1">
                                <a:latin typeface="Cambria Math" panose="02040503050406030204" pitchFamily="18" charset="0"/>
                              </a:rPr>
                              <m:t>𝐶𝑜𝑝</m:t>
                            </m:r>
                          </m:e>
                          <m:sub>
                            <m:r>
                              <a:rPr lang="es-EC" sz="1424" i="1">
                                <a:latin typeface="Cambria Math" panose="02040503050406030204" pitchFamily="18" charset="0"/>
                              </a:rPr>
                              <m:t>𝑡</m:t>
                            </m:r>
                            <m:r>
                              <a:rPr lang="es-EC" sz="1424" i="1">
                                <a:latin typeface="Cambria Math" panose="02040503050406030204" pitchFamily="18" charset="0"/>
                              </a:rPr>
                              <m:t>−1</m:t>
                            </m:r>
                          </m:sub>
                        </m:sSub>
                      </m:den>
                    </m:f>
                    <m:r>
                      <a:rPr lang="es-EC" sz="1424">
                        <a:latin typeface="Cambria Math" panose="02040503050406030204" pitchFamily="18" charset="0"/>
                      </a:rPr>
                      <m:t>+0,11</m:t>
                    </m:r>
                  </m:oMath>
                </a14:m>
                <a:r>
                  <a:rPr lang="es-EC" sz="1424" dirty="0"/>
                  <a:t> </a:t>
                </a:r>
                <a14:m>
                  <m:oMath xmlns:m="http://schemas.openxmlformats.org/officeDocument/2006/math">
                    <m:f>
                      <m:fPr>
                        <m:ctrlPr>
                          <a:rPr lang="es-EC" sz="1424" i="1">
                            <a:latin typeface="Cambria Math"/>
                          </a:rPr>
                        </m:ctrlPr>
                      </m:fPr>
                      <m:num>
                        <m:sSub>
                          <m:sSubPr>
                            <m:ctrlPr>
                              <a:rPr lang="es-EC" sz="1424" i="1">
                                <a:latin typeface="Cambria Math"/>
                              </a:rPr>
                            </m:ctrlPr>
                          </m:sSubPr>
                          <m:e>
                            <m:r>
                              <a:rPr lang="es-EC" sz="1424" i="1">
                                <a:latin typeface="Cambria Math" panose="02040503050406030204" pitchFamily="18" charset="0"/>
                              </a:rPr>
                              <m:t>𝐶𝑎</m:t>
                            </m:r>
                          </m:e>
                          <m:sub>
                            <m:r>
                              <a:rPr lang="es-EC" sz="1424" i="1">
                                <a:latin typeface="Cambria Math" panose="02040503050406030204" pitchFamily="18" charset="0"/>
                              </a:rPr>
                              <m:t>𝑡</m:t>
                            </m:r>
                          </m:sub>
                        </m:sSub>
                      </m:num>
                      <m:den>
                        <m:sSub>
                          <m:sSubPr>
                            <m:ctrlPr>
                              <a:rPr lang="es-EC" sz="1424" i="1">
                                <a:latin typeface="Cambria Math"/>
                              </a:rPr>
                            </m:ctrlPr>
                          </m:sSubPr>
                          <m:e>
                            <m:r>
                              <a:rPr lang="es-EC" sz="1424" i="1">
                                <a:latin typeface="Cambria Math" panose="02040503050406030204" pitchFamily="18" charset="0"/>
                              </a:rPr>
                              <m:t>𝐶𝑎</m:t>
                            </m:r>
                          </m:e>
                          <m:sub>
                            <m:r>
                              <a:rPr lang="es-EC" sz="1424" i="1">
                                <a:latin typeface="Cambria Math" panose="02040503050406030204" pitchFamily="18" charset="0"/>
                              </a:rPr>
                              <m:t>𝑡</m:t>
                            </m:r>
                            <m:r>
                              <a:rPr lang="es-EC" sz="1424" i="1">
                                <a:latin typeface="Cambria Math" panose="02040503050406030204" pitchFamily="18" charset="0"/>
                              </a:rPr>
                              <m:t>−1</m:t>
                            </m:r>
                          </m:sub>
                        </m:sSub>
                      </m:den>
                    </m:f>
                    <m:r>
                      <a:rPr lang="es-EC" sz="1424">
                        <a:latin typeface="Cambria Math" panose="02040503050406030204" pitchFamily="18" charset="0"/>
                      </a:rPr>
                      <m:t>+0,10</m:t>
                    </m:r>
                  </m:oMath>
                </a14:m>
                <a:r>
                  <a:rPr lang="es-EC" sz="1424" dirty="0"/>
                  <a:t> </a:t>
                </a:r>
                <a14:m>
                  <m:oMath xmlns:m="http://schemas.openxmlformats.org/officeDocument/2006/math">
                    <m:f>
                      <m:fPr>
                        <m:ctrlPr>
                          <a:rPr lang="es-EC" sz="1246" i="1">
                            <a:latin typeface="Cambria Math"/>
                          </a:rPr>
                        </m:ctrlPr>
                      </m:fPr>
                      <m:num>
                        <m:sSub>
                          <m:sSubPr>
                            <m:ctrlPr>
                              <a:rPr lang="es-EC" sz="1246" i="1">
                                <a:latin typeface="Cambria Math"/>
                              </a:rPr>
                            </m:ctrlPr>
                          </m:sSubPr>
                          <m:e>
                            <m:r>
                              <a:rPr lang="es-EC" sz="1246" i="1">
                                <a:latin typeface="Cambria Math" panose="02040503050406030204" pitchFamily="18" charset="0"/>
                              </a:rPr>
                              <m:t>𝑆𝑚</m:t>
                            </m:r>
                          </m:e>
                          <m:sub>
                            <m:r>
                              <a:rPr lang="es-EC" sz="1246" i="1">
                                <a:latin typeface="Cambria Math" panose="02040503050406030204" pitchFamily="18" charset="0"/>
                              </a:rPr>
                              <m:t>𝑡</m:t>
                            </m:r>
                          </m:sub>
                        </m:sSub>
                      </m:num>
                      <m:den>
                        <m:sSub>
                          <m:sSubPr>
                            <m:ctrlPr>
                              <a:rPr lang="es-EC" sz="1246" i="1">
                                <a:latin typeface="Cambria Math"/>
                              </a:rPr>
                            </m:ctrlPr>
                          </m:sSubPr>
                          <m:e>
                            <m:r>
                              <a:rPr lang="es-EC" sz="1246" i="1">
                                <a:latin typeface="Cambria Math" panose="02040503050406030204" pitchFamily="18" charset="0"/>
                              </a:rPr>
                              <m:t>𝑆𝑚</m:t>
                            </m:r>
                          </m:e>
                          <m:sub>
                            <m:r>
                              <a:rPr lang="es-EC" sz="1246" i="1">
                                <a:latin typeface="Cambria Math" panose="02040503050406030204" pitchFamily="18" charset="0"/>
                              </a:rPr>
                              <m:t>𝑡</m:t>
                            </m:r>
                            <m:r>
                              <a:rPr lang="es-EC" sz="1246" i="1">
                                <a:latin typeface="Cambria Math" panose="02040503050406030204" pitchFamily="18" charset="0"/>
                              </a:rPr>
                              <m:t>−1</m:t>
                            </m:r>
                          </m:sub>
                        </m:sSub>
                      </m:den>
                    </m:f>
                  </m:oMath>
                </a14:m>
                <a:r>
                  <a:rPr lang="es-EC" sz="1246" dirty="0"/>
                  <a:t> </a:t>
                </a:r>
                <a:endParaRPr lang="es-EC" sz="1424" dirty="0"/>
              </a:p>
            </p:txBody>
          </p:sp>
        </mc:Choice>
        <mc:Fallback xmlns="">
          <p:sp>
            <p:nvSpPr>
              <p:cNvPr id="12" name="CuadroTexto 19"/>
              <p:cNvSpPr txBox="1">
                <a:spLocks noRot="1" noChangeAspect="1" noMove="1" noResize="1" noEditPoints="1" noAdjustHandles="1" noChangeArrowheads="1" noChangeShapeType="1" noTextEdit="1"/>
              </p:cNvSpPr>
              <p:nvPr/>
            </p:nvSpPr>
            <p:spPr>
              <a:xfrm>
                <a:off x="882012" y="1708657"/>
                <a:ext cx="6069215" cy="339773"/>
              </a:xfrm>
              <a:prstGeom prst="rect">
                <a:avLst/>
              </a:prstGeom>
              <a:blipFill>
                <a:blip r:embed="rId4"/>
                <a:stretch>
                  <a:fillRect t="-1786" b="-16071"/>
                </a:stretch>
              </a:blipFill>
            </p:spPr>
            <p:txBody>
              <a:bodyPr/>
              <a:lstStyle/>
              <a:p>
                <a:r>
                  <a:rPr lang="es-EC">
                    <a:noFill/>
                  </a:rPr>
                  <a:t> </a:t>
                </a:r>
              </a:p>
            </p:txBody>
          </p:sp>
        </mc:Fallback>
      </mc:AlternateContent>
      <p:sp>
        <p:nvSpPr>
          <p:cNvPr id="7" name="CuadroTexto 6"/>
          <p:cNvSpPr txBox="1"/>
          <p:nvPr/>
        </p:nvSpPr>
        <p:spPr>
          <a:xfrm>
            <a:off x="2618607" y="4364127"/>
            <a:ext cx="2724226" cy="338875"/>
          </a:xfrm>
          <a:prstGeom prst="rect">
            <a:avLst/>
          </a:prstGeom>
          <a:noFill/>
        </p:spPr>
        <p:txBody>
          <a:bodyPr wrap="square" rtlCol="0">
            <a:spAutoFit/>
          </a:bodyPr>
          <a:lstStyle/>
          <a:p>
            <a:pPr algn="ctr"/>
            <a:r>
              <a:rPr lang="es-EC" sz="1602" b="1" dirty="0"/>
              <a:t>Factor de Ajuste = 1,02761</a:t>
            </a:r>
          </a:p>
        </p:txBody>
      </p:sp>
      <p:cxnSp>
        <p:nvCxnSpPr>
          <p:cNvPr id="15" name="Conector recto 14"/>
          <p:cNvCxnSpPr/>
          <p:nvPr/>
        </p:nvCxnSpPr>
        <p:spPr>
          <a:xfrm>
            <a:off x="6096001" y="1185520"/>
            <a:ext cx="0" cy="4294662"/>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6985783" y="4364127"/>
            <a:ext cx="2724226" cy="338875"/>
          </a:xfrm>
          <a:prstGeom prst="rect">
            <a:avLst/>
          </a:prstGeom>
          <a:noFill/>
        </p:spPr>
        <p:txBody>
          <a:bodyPr wrap="square" rtlCol="0">
            <a:spAutoFit/>
          </a:bodyPr>
          <a:lstStyle/>
          <a:p>
            <a:pPr algn="ctr"/>
            <a:r>
              <a:rPr lang="es-EC" sz="1602" b="1" dirty="0"/>
              <a:t>Factor de Ajuste = 1,00345</a:t>
            </a:r>
          </a:p>
        </p:txBody>
      </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58627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764" y="1665956"/>
            <a:ext cx="11236035" cy="3781867"/>
          </a:xfrm>
        </p:spPr>
        <p:txBody>
          <a:bodyPr>
            <a:noAutofit/>
          </a:bodyPr>
          <a:lstStyle/>
          <a:p>
            <a:pPr algn="l"/>
            <a:r>
              <a:rPr lang="es-EC" sz="1780" b="1" dirty="0"/>
              <a:t>Concejal Carlos Páez:</a:t>
            </a:r>
            <a:r>
              <a:rPr lang="es-EC" sz="1780" dirty="0"/>
              <a:t/>
            </a:r>
            <a:br>
              <a:rPr lang="es-EC" sz="1780" dirty="0"/>
            </a:br>
            <a:r>
              <a:rPr lang="es-EC" sz="1780" dirty="0"/>
              <a:t/>
            </a:r>
            <a:br>
              <a:rPr lang="es-EC" sz="1780" dirty="0"/>
            </a:br>
            <a:r>
              <a:rPr lang="es-EC" sz="1780" dirty="0"/>
              <a:t>- Adicionalmente, señala </a:t>
            </a:r>
            <a:r>
              <a:rPr lang="es-EC" sz="1780" b="1" dirty="0"/>
              <a:t>que no está de acuerdo con la disminución de tarifa en manejo de desechos hospitalarios</a:t>
            </a:r>
            <a:r>
              <a:rPr lang="es-EC" sz="1780" dirty="0"/>
              <a:t>, por ser el rubro más importante en ingresos por autogestión de la empresa, por lo que requiere se incorpore a la información sobre el proyecto, el impacto en este rubro, el desglose de ingresos por este tipo de desechos.</a:t>
            </a:r>
          </a:p>
        </p:txBody>
      </p:sp>
      <p:sp>
        <p:nvSpPr>
          <p:cNvPr id="3" name="CuadroTexto 2"/>
          <p:cNvSpPr txBox="1"/>
          <p:nvPr/>
        </p:nvSpPr>
        <p:spPr>
          <a:xfrm>
            <a:off x="3916620" y="1287355"/>
            <a:ext cx="4358762" cy="421013"/>
          </a:xfrm>
          <a:prstGeom prst="rect">
            <a:avLst/>
          </a:prstGeom>
          <a:noFill/>
        </p:spPr>
        <p:txBody>
          <a:bodyPr wrap="square" rtlCol="0">
            <a:spAutoFit/>
          </a:bodyPr>
          <a:lstStyle/>
          <a:p>
            <a:pPr algn="ctr"/>
            <a:r>
              <a:rPr lang="es-EC" sz="2136" b="1" dirty="0"/>
              <a:t>OBSERVACIONES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64522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nvPr>
        </p:nvGraphicFramePr>
        <p:xfrm>
          <a:off x="2378233" y="1450902"/>
          <a:ext cx="2491825" cy="2601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a:stretch>
            <a:fillRect/>
          </a:stretch>
        </p:blipFill>
        <p:spPr>
          <a:xfrm>
            <a:off x="5350115" y="993221"/>
            <a:ext cx="3372640" cy="3672100"/>
          </a:xfrm>
          <a:prstGeom prst="rect">
            <a:avLst/>
          </a:prstGeom>
        </p:spPr>
      </p:pic>
      <p:sp>
        <p:nvSpPr>
          <p:cNvPr id="2" name="Rectángulo redondeado 1"/>
          <p:cNvSpPr/>
          <p:nvPr/>
        </p:nvSpPr>
        <p:spPr>
          <a:xfrm>
            <a:off x="2647060" y="3510623"/>
            <a:ext cx="1954169" cy="81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376" dirty="0"/>
              <a:t>Tarifa a generadores por kilo= $1,5.</a:t>
            </a:r>
          </a:p>
        </p:txBody>
      </p:sp>
      <p:sp>
        <p:nvSpPr>
          <p:cNvPr id="10" name="Título 1"/>
          <p:cNvSpPr txBox="1">
            <a:spLocks/>
          </p:cNvSpPr>
          <p:nvPr/>
        </p:nvSpPr>
        <p:spPr>
          <a:xfrm>
            <a:off x="2947617" y="159929"/>
            <a:ext cx="7490983" cy="944290"/>
          </a:xfrm>
          <a:prstGeom prst="rect">
            <a:avLst/>
          </a:prstGeom>
        </p:spPr>
        <p:txBody>
          <a:bodyPr vert="horz" lIns="81397" tIns="40699" rIns="81397" bIns="4069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1780" dirty="0"/>
              <a:t>Recolección, Tratamiento y Disposición de Residuos Infecciosos</a:t>
            </a:r>
          </a:p>
        </p:txBody>
      </p:sp>
      <p:sp>
        <p:nvSpPr>
          <p:cNvPr id="12" name="Cheurón 4"/>
          <p:cNvSpPr txBox="1"/>
          <p:nvPr/>
        </p:nvSpPr>
        <p:spPr>
          <a:xfrm>
            <a:off x="3479936" y="4903287"/>
            <a:ext cx="2295567" cy="112577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85467" tIns="28489" rIns="28489" bIns="28489" numCol="1" spcCol="1270" anchor="ctr" anchorCtr="0">
            <a:noAutofit/>
          </a:bodyPr>
          <a:lstStyle/>
          <a:p>
            <a:pPr algn="ctr" defTabSz="949665">
              <a:lnSpc>
                <a:spcPct val="90000"/>
              </a:lnSpc>
              <a:spcBef>
                <a:spcPct val="0"/>
              </a:spcBef>
              <a:spcAft>
                <a:spcPct val="35000"/>
              </a:spcAft>
            </a:pPr>
            <a:r>
              <a:rPr lang="es-ES" sz="2136" dirty="0">
                <a:solidFill>
                  <a:schemeClr val="bg1"/>
                </a:solidFill>
              </a:rPr>
              <a:t>Tarifa sanitarios con Recolección</a:t>
            </a:r>
          </a:p>
          <a:p>
            <a:pPr algn="ctr" defTabSz="949665">
              <a:lnSpc>
                <a:spcPct val="90000"/>
              </a:lnSpc>
              <a:spcBef>
                <a:spcPct val="0"/>
              </a:spcBef>
              <a:spcAft>
                <a:spcPct val="35000"/>
              </a:spcAft>
            </a:pPr>
            <a:r>
              <a:rPr lang="es-ES" sz="2136" dirty="0">
                <a:solidFill>
                  <a:schemeClr val="bg1"/>
                </a:solidFill>
              </a:rPr>
              <a:t> Kg =1,50</a:t>
            </a:r>
          </a:p>
        </p:txBody>
      </p:sp>
      <p:sp>
        <p:nvSpPr>
          <p:cNvPr id="9" name="Cheurón 4"/>
          <p:cNvSpPr txBox="1"/>
          <p:nvPr/>
        </p:nvSpPr>
        <p:spPr>
          <a:xfrm>
            <a:off x="6416498" y="4903287"/>
            <a:ext cx="2295567" cy="1125771"/>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85467" tIns="28489" rIns="28489" bIns="28489" numCol="1" spcCol="1270" anchor="ctr" anchorCtr="0">
            <a:noAutofit/>
          </a:bodyPr>
          <a:lstStyle/>
          <a:p>
            <a:pPr algn="ctr" defTabSz="949665">
              <a:lnSpc>
                <a:spcPct val="90000"/>
              </a:lnSpc>
              <a:spcBef>
                <a:spcPct val="0"/>
              </a:spcBef>
              <a:spcAft>
                <a:spcPct val="35000"/>
              </a:spcAft>
            </a:pPr>
            <a:r>
              <a:rPr lang="es-ES" sz="2136" dirty="0">
                <a:solidFill>
                  <a:schemeClr val="bg1"/>
                </a:solidFill>
              </a:rPr>
              <a:t>Tarifa sanitarios sin Recolección</a:t>
            </a:r>
          </a:p>
          <a:p>
            <a:pPr algn="ctr" defTabSz="949665">
              <a:lnSpc>
                <a:spcPct val="90000"/>
              </a:lnSpc>
              <a:spcBef>
                <a:spcPct val="0"/>
              </a:spcBef>
              <a:spcAft>
                <a:spcPct val="35000"/>
              </a:spcAft>
            </a:pPr>
            <a:r>
              <a:rPr lang="es-ES" sz="2136" dirty="0">
                <a:solidFill>
                  <a:schemeClr val="bg1"/>
                </a:solidFill>
              </a:rPr>
              <a:t> Kg =1,35</a:t>
            </a:r>
          </a:p>
        </p:txBody>
      </p:sp>
      <p:sp>
        <p:nvSpPr>
          <p:cNvPr id="3" name="CuadroTexto 2"/>
          <p:cNvSpPr txBox="1"/>
          <p:nvPr/>
        </p:nvSpPr>
        <p:spPr>
          <a:xfrm>
            <a:off x="8907633" y="2741611"/>
            <a:ext cx="1346088" cy="1188146"/>
          </a:xfrm>
          <a:prstGeom prst="rect">
            <a:avLst/>
          </a:prstGeom>
          <a:noFill/>
        </p:spPr>
        <p:txBody>
          <a:bodyPr wrap="square" rtlCol="0">
            <a:spAutoFit/>
          </a:bodyPr>
          <a:lstStyle/>
          <a:p>
            <a:pPr algn="ctr"/>
            <a:r>
              <a:rPr lang="es-EC" sz="1424" dirty="0"/>
              <a:t>El transporte representa el 57% del costo total del servicio. </a:t>
            </a:r>
          </a:p>
        </p:txBody>
      </p:sp>
      <p:sp>
        <p:nvSpPr>
          <p:cNvPr id="4" name="CuadroTexto 3"/>
          <p:cNvSpPr txBox="1"/>
          <p:nvPr/>
        </p:nvSpPr>
        <p:spPr>
          <a:xfrm>
            <a:off x="3111349" y="6221356"/>
            <a:ext cx="5997324" cy="338875"/>
          </a:xfrm>
          <a:prstGeom prst="rect">
            <a:avLst/>
          </a:prstGeom>
          <a:noFill/>
        </p:spPr>
        <p:txBody>
          <a:bodyPr wrap="square" rtlCol="0">
            <a:spAutoFit/>
          </a:bodyPr>
          <a:lstStyle/>
          <a:p>
            <a:pPr algn="ctr"/>
            <a:r>
              <a:rPr lang="es-EC" sz="1602" dirty="0"/>
              <a:t>Actualmente, EMGIRS EP paga $0,22 por Kg trasportado</a:t>
            </a:r>
          </a:p>
        </p:txBody>
      </p:sp>
      <p:pic>
        <p:nvPicPr>
          <p:cNvPr id="11" name="Imagen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91848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4291" y="1665956"/>
            <a:ext cx="10792691" cy="3781867"/>
          </a:xfrm>
        </p:spPr>
        <p:txBody>
          <a:bodyPr>
            <a:noAutofit/>
          </a:bodyPr>
          <a:lstStyle/>
          <a:p>
            <a:pPr algn="l"/>
            <a:r>
              <a:rPr lang="es-EC" sz="1780" b="1" dirty="0"/>
              <a:t>Concejal Carlos Páez:</a:t>
            </a:r>
            <a:r>
              <a:rPr lang="es-EC" sz="1780" dirty="0"/>
              <a:t/>
            </a:r>
            <a:br>
              <a:rPr lang="es-EC" sz="1780" dirty="0"/>
            </a:br>
            <a:r>
              <a:rPr lang="es-EC" sz="1780" dirty="0"/>
              <a:t/>
            </a:r>
            <a:br>
              <a:rPr lang="es-EC" sz="1780" dirty="0"/>
            </a:br>
            <a:r>
              <a:rPr lang="es-EC" sz="1780" dirty="0"/>
              <a:t>- Indica que el valor que </a:t>
            </a:r>
            <a:r>
              <a:rPr lang="es-EC" sz="1780" b="1" dirty="0"/>
              <a:t>se factura por parte de la Empresa Pública Metropolitana de Gestión Integral de Residuos Sólidos –EMGIRS EP, al consorcio que ejecuta la Primera Línea del Metro de Quito es menor al valor que el consorcio factura a la Municipalidad por este concepto</a:t>
            </a:r>
            <a:r>
              <a:rPr lang="es-EC" sz="1780" dirty="0"/>
              <a:t>. En tal sentido, es necesario un informe sobre este aspecto. </a:t>
            </a:r>
          </a:p>
        </p:txBody>
      </p:sp>
      <p:sp>
        <p:nvSpPr>
          <p:cNvPr id="3" name="CuadroTexto 2"/>
          <p:cNvSpPr txBox="1"/>
          <p:nvPr/>
        </p:nvSpPr>
        <p:spPr>
          <a:xfrm>
            <a:off x="3916620" y="1287355"/>
            <a:ext cx="4358762" cy="421013"/>
          </a:xfrm>
          <a:prstGeom prst="rect">
            <a:avLst/>
          </a:prstGeom>
          <a:noFill/>
        </p:spPr>
        <p:txBody>
          <a:bodyPr wrap="square" rtlCol="0">
            <a:spAutoFit/>
          </a:bodyPr>
          <a:lstStyle/>
          <a:p>
            <a:pPr algn="ctr"/>
            <a:r>
              <a:rPr lang="es-EC" sz="2136" b="1" dirty="0"/>
              <a:t>OBSERVACIONES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2816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consorcio linea 1 metro de quito"/>
          <p:cNvPicPr>
            <a:picLocks noChangeAspect="1" noChangeArrowheads="1"/>
          </p:cNvPicPr>
          <p:nvPr/>
        </p:nvPicPr>
        <p:blipFill rotWithShape="1">
          <a:blip r:embed="rId2">
            <a:extLst>
              <a:ext uri="{28A0092B-C50C-407E-A947-70E740481C1C}">
                <a14:useLocalDpi xmlns:a14="http://schemas.microsoft.com/office/drawing/2010/main" val="0"/>
              </a:ext>
            </a:extLst>
          </a:blip>
          <a:srcRect l="70299" t="21858" r="15841" b="56981"/>
          <a:stretch/>
        </p:blipFill>
        <p:spPr bwMode="auto">
          <a:xfrm>
            <a:off x="4789168" y="736824"/>
            <a:ext cx="2613665" cy="130683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187661" y="-32369"/>
            <a:ext cx="7816679" cy="1143000"/>
          </a:xfrm>
        </p:spPr>
        <p:txBody>
          <a:bodyPr>
            <a:normAutofit fontScale="90000"/>
          </a:bodyPr>
          <a:lstStyle/>
          <a:p>
            <a:r>
              <a:rPr lang="es-EC" sz="2849" dirty="0"/>
              <a:t>Estructura de Transferencias de Recursos Disposición de Tierras Provenientes del Proyecto Metro de Quito</a:t>
            </a:r>
          </a:p>
        </p:txBody>
      </p:sp>
      <p:pic>
        <p:nvPicPr>
          <p:cNvPr id="5" name="Picture 2" descr="E:\LOGO 1 COLOR FINAL pequeñ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089" y="3069564"/>
            <a:ext cx="2644035" cy="1279053"/>
          </a:xfrm>
          <a:prstGeom prst="rect">
            <a:avLst/>
          </a:prstGeom>
          <a:pattFill prst="pct5">
            <a:fgClr>
              <a:schemeClr val="accent1"/>
            </a:fgClr>
            <a:bgClr>
              <a:schemeClr val="bg1"/>
            </a:bgClr>
          </a:pattFill>
        </p:spPr>
      </p:pic>
      <p:pic>
        <p:nvPicPr>
          <p:cNvPr id="8" name="Imagen 7"/>
          <p:cNvPicPr>
            <a:picLocks noChangeAspect="1"/>
          </p:cNvPicPr>
          <p:nvPr/>
        </p:nvPicPr>
        <p:blipFill>
          <a:blip r:embed="rId4"/>
          <a:stretch>
            <a:fillRect/>
          </a:stretch>
        </p:blipFill>
        <p:spPr>
          <a:xfrm>
            <a:off x="1416741" y="2633421"/>
            <a:ext cx="3781868" cy="2151340"/>
          </a:xfrm>
          <a:prstGeom prst="rect">
            <a:avLst/>
          </a:prstGeom>
        </p:spPr>
      </p:pic>
      <p:sp>
        <p:nvSpPr>
          <p:cNvPr id="9" name="Flecha derecha 8"/>
          <p:cNvSpPr/>
          <p:nvPr/>
        </p:nvSpPr>
        <p:spPr>
          <a:xfrm rot="19389521">
            <a:off x="3747528" y="2081482"/>
            <a:ext cx="1281989" cy="64099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sz="1602"/>
          </a:p>
        </p:txBody>
      </p:sp>
      <p:sp>
        <p:nvSpPr>
          <p:cNvPr id="10" name="CuadroTexto 9"/>
          <p:cNvSpPr txBox="1"/>
          <p:nvPr/>
        </p:nvSpPr>
        <p:spPr>
          <a:xfrm>
            <a:off x="3030951" y="1494616"/>
            <a:ext cx="1410188" cy="585417"/>
          </a:xfrm>
          <a:prstGeom prst="rect">
            <a:avLst/>
          </a:prstGeom>
          <a:noFill/>
        </p:spPr>
        <p:txBody>
          <a:bodyPr wrap="square" rtlCol="0">
            <a:spAutoFit/>
          </a:bodyPr>
          <a:lstStyle/>
          <a:p>
            <a:pPr algn="ctr"/>
            <a:r>
              <a:rPr lang="es-EC" sz="1602" b="1" dirty="0"/>
              <a:t>Transfiere $1,21 por m3</a:t>
            </a:r>
          </a:p>
        </p:txBody>
      </p:sp>
      <p:sp>
        <p:nvSpPr>
          <p:cNvPr id="12" name="Flecha derecha 11"/>
          <p:cNvSpPr/>
          <p:nvPr/>
        </p:nvSpPr>
        <p:spPr>
          <a:xfrm rot="2060818">
            <a:off x="7471893" y="2061546"/>
            <a:ext cx="1281989" cy="64099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sz="1602"/>
          </a:p>
        </p:txBody>
      </p:sp>
      <p:sp>
        <p:nvSpPr>
          <p:cNvPr id="13" name="CuadroTexto 12"/>
          <p:cNvSpPr txBox="1"/>
          <p:nvPr/>
        </p:nvSpPr>
        <p:spPr>
          <a:xfrm>
            <a:off x="8317429" y="1523107"/>
            <a:ext cx="1410188" cy="585417"/>
          </a:xfrm>
          <a:prstGeom prst="rect">
            <a:avLst/>
          </a:prstGeom>
          <a:noFill/>
        </p:spPr>
        <p:txBody>
          <a:bodyPr wrap="square" rtlCol="0">
            <a:spAutoFit/>
          </a:bodyPr>
          <a:lstStyle/>
          <a:p>
            <a:pPr algn="ctr"/>
            <a:r>
              <a:rPr lang="es-EC" sz="1602" b="1" dirty="0"/>
              <a:t>Transfiere $0,57 por m3</a:t>
            </a:r>
          </a:p>
        </p:txBody>
      </p:sp>
      <p:sp>
        <p:nvSpPr>
          <p:cNvPr id="11" name="CuadroTexto 10"/>
          <p:cNvSpPr txBox="1"/>
          <p:nvPr/>
        </p:nvSpPr>
        <p:spPr>
          <a:xfrm>
            <a:off x="6334345" y="6465194"/>
            <a:ext cx="3966167" cy="243015"/>
          </a:xfrm>
          <a:prstGeom prst="rect">
            <a:avLst/>
          </a:prstGeom>
          <a:noFill/>
        </p:spPr>
        <p:txBody>
          <a:bodyPr wrap="square" rtlCol="0">
            <a:spAutoFit/>
          </a:bodyPr>
          <a:lstStyle/>
          <a:p>
            <a:pPr algn="ctr"/>
            <a:r>
              <a:rPr lang="es-EC" sz="979" dirty="0"/>
              <a:t>Fuente: Gerencia Jurídica, Metro de Quito</a:t>
            </a:r>
          </a:p>
        </p:txBody>
      </p:sp>
      <p:sp>
        <p:nvSpPr>
          <p:cNvPr id="3" name="CuadroTexto 2"/>
          <p:cNvSpPr txBox="1"/>
          <p:nvPr/>
        </p:nvSpPr>
        <p:spPr>
          <a:xfrm>
            <a:off x="1993636" y="4390492"/>
            <a:ext cx="8242775" cy="2064796"/>
          </a:xfrm>
          <a:prstGeom prst="rect">
            <a:avLst/>
          </a:prstGeom>
          <a:noFill/>
        </p:spPr>
        <p:txBody>
          <a:bodyPr wrap="square" rtlCol="0">
            <a:spAutoFit/>
          </a:bodyPr>
          <a:lstStyle/>
          <a:p>
            <a:pPr lvl="0" algn="just"/>
            <a:r>
              <a:rPr lang="es-EC" sz="1424" dirty="0"/>
              <a:t>- Convenio de Cooperación Técnica EMGIRS-METRO DE QUITO: Objeto: Acuerdan desarrollar actividades conjuntas para garantiza el desalojo de los materiales de la construcción de la Segunda Fase de la Construcción del Metro de Quito  en Piedras Negras, Troje 4 y demás escombreras se implementen en el futo por 5 millones de m3.  Suscrito el 29 de abril de 2016. Plazo: 36 meses o hasta que termine la construcción del Metro.</a:t>
            </a:r>
          </a:p>
          <a:p>
            <a:pPr lvl="0" algn="just"/>
            <a:r>
              <a:rPr lang="es-EC" sz="1424" dirty="0"/>
              <a:t>- CONTRATO DE PRESTACION DE SERVICIOS DE DISPOSICION DE ESCOMBROS METRO DE QUITO-EMGIRS:  OBJETO: Prestación del Servicio de Tratamiento y Disposición Final de Escombros en el TROJE 4 de la Construcción del Metro. Suscrito el 17 de enero de 2017. PLAZO: 1 año o hasta que termine la construcción del metro.</a:t>
            </a:r>
          </a:p>
        </p:txBody>
      </p:sp>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01726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7309" y="1357985"/>
            <a:ext cx="11069782" cy="3781867"/>
          </a:xfrm>
        </p:spPr>
        <p:txBody>
          <a:bodyPr>
            <a:noAutofit/>
          </a:bodyPr>
          <a:lstStyle/>
          <a:p>
            <a:pPr algn="l"/>
            <a:r>
              <a:rPr lang="es-EC" sz="1780" b="1" dirty="0"/>
              <a:t>Concejal Carlos Páez:</a:t>
            </a:r>
            <a:r>
              <a:rPr lang="es-EC" sz="1780" dirty="0"/>
              <a:t/>
            </a:r>
            <a:br>
              <a:rPr lang="es-EC" sz="1780" dirty="0"/>
            </a:br>
            <a:r>
              <a:rPr lang="es-EC" sz="1780" dirty="0"/>
              <a:t/>
            </a:r>
            <a:br>
              <a:rPr lang="es-EC" sz="1780" dirty="0"/>
            </a:br>
            <a:r>
              <a:rPr lang="es-EC" sz="1780" dirty="0"/>
              <a:t>- Es necesario contar con </a:t>
            </a:r>
            <a:r>
              <a:rPr lang="es-EC" sz="1780" b="1" dirty="0"/>
              <a:t>información adicional sobre el impacto de la fusión </a:t>
            </a:r>
            <a:r>
              <a:rPr lang="es-EC" sz="1780" dirty="0"/>
              <a:t>entre la Empresa Pública Metropolitana de Gestión Integral de Residuos Sólidos –EMGIRS EP y la Empresa Pública Metropolitana de Aseo – EMASEO, lo cual debe incluir un análisis jurídico por parte de la Procuraduría Metropolitana.</a:t>
            </a:r>
            <a:br>
              <a:rPr lang="es-EC" sz="1780" dirty="0"/>
            </a:br>
            <a:r>
              <a:rPr lang="es-EC" sz="1780" dirty="0"/>
              <a:t/>
            </a:r>
            <a:br>
              <a:rPr lang="es-EC" sz="1780" dirty="0"/>
            </a:br>
            <a:r>
              <a:rPr lang="es-EC" sz="1780" b="1" dirty="0"/>
              <a:t>Concejala Anabel Hermosa:</a:t>
            </a:r>
            <a:br>
              <a:rPr lang="es-EC" sz="1780" b="1" dirty="0"/>
            </a:br>
            <a:r>
              <a:rPr lang="es-EC" sz="1780" b="1" dirty="0"/>
              <a:t/>
            </a:r>
            <a:br>
              <a:rPr lang="es-EC" sz="1780" b="1" dirty="0"/>
            </a:br>
            <a:r>
              <a:rPr lang="es-EC" sz="1780" dirty="0"/>
              <a:t>- Solicita que se presente un informe sobre la estructura para la fusión de la Empresa Pública Metropolitana de Gestión Integral de Residuos Sólidos –EMGIRS EP y la Empresa Pública Metropolitana de Aseo – EMASEO. </a:t>
            </a:r>
          </a:p>
        </p:txBody>
      </p:sp>
      <p:sp>
        <p:nvSpPr>
          <p:cNvPr id="3" name="CuadroTexto 2"/>
          <p:cNvSpPr txBox="1"/>
          <p:nvPr/>
        </p:nvSpPr>
        <p:spPr>
          <a:xfrm>
            <a:off x="3916620" y="352227"/>
            <a:ext cx="4358762" cy="421013"/>
          </a:xfrm>
          <a:prstGeom prst="rect">
            <a:avLst/>
          </a:prstGeom>
          <a:noFill/>
        </p:spPr>
        <p:txBody>
          <a:bodyPr wrap="square" rtlCol="0">
            <a:spAutoFit/>
          </a:bodyPr>
          <a:lstStyle/>
          <a:p>
            <a:pPr algn="ctr"/>
            <a:r>
              <a:rPr lang="es-EC" sz="2136" b="1" dirty="0"/>
              <a:t>OBSERVACIONES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51660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749912" y="473304"/>
            <a:ext cx="5512551" cy="475964"/>
          </a:xfrm>
          <a:prstGeom prst="rect">
            <a:avLst/>
          </a:prstGeom>
          <a:noFill/>
        </p:spPr>
        <p:txBody>
          <a:bodyPr wrap="square" rtlCol="0">
            <a:spAutoFit/>
          </a:bodyPr>
          <a:lstStyle/>
          <a:p>
            <a:pPr algn="r"/>
            <a:r>
              <a:rPr lang="es-EC" sz="2493" dirty="0">
                <a:solidFill>
                  <a:schemeClr val="tx1">
                    <a:lumMod val="75000"/>
                    <a:lumOff val="25000"/>
                  </a:schemeClr>
                </a:solidFill>
              </a:rPr>
              <a:t>SERVICIOS PROVISTOS POR EMGIRS EP</a:t>
            </a:r>
            <a:endParaRPr lang="es-EC" sz="1780" dirty="0">
              <a:solidFill>
                <a:schemeClr val="tx1">
                  <a:lumMod val="75000"/>
                  <a:lumOff val="25000"/>
                </a:schemeClr>
              </a:solidFill>
            </a:endParaRPr>
          </a:p>
        </p:txBody>
      </p:sp>
      <p:graphicFrame>
        <p:nvGraphicFramePr>
          <p:cNvPr id="2" name="Diagrama 1"/>
          <p:cNvGraphicFramePr/>
          <p:nvPr>
            <p:extLst>
              <p:ext uri="{D42A27DB-BD31-4B8C-83A1-F6EECF244321}">
                <p14:modId xmlns:p14="http://schemas.microsoft.com/office/powerpoint/2010/main" val="1986421053"/>
              </p:ext>
            </p:extLst>
          </p:nvPr>
        </p:nvGraphicFramePr>
        <p:xfrm>
          <a:off x="484909" y="939060"/>
          <a:ext cx="11208327" cy="5323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12248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199750" y="879675"/>
            <a:ext cx="3066554" cy="5681964"/>
          </a:xfrm>
          <a:prstGeom prst="rect">
            <a:avLst/>
          </a:prstGeom>
        </p:spPr>
      </p:pic>
      <p:sp>
        <p:nvSpPr>
          <p:cNvPr id="10" name="CuadroTexto 9"/>
          <p:cNvSpPr txBox="1"/>
          <p:nvPr/>
        </p:nvSpPr>
        <p:spPr>
          <a:xfrm>
            <a:off x="1959510" y="159929"/>
            <a:ext cx="2756276" cy="749821"/>
          </a:xfrm>
          <a:prstGeom prst="rect">
            <a:avLst/>
          </a:prstGeom>
          <a:noFill/>
        </p:spPr>
        <p:txBody>
          <a:bodyPr wrap="square" rtlCol="0">
            <a:spAutoFit/>
          </a:bodyPr>
          <a:lstStyle/>
          <a:p>
            <a:pPr algn="ctr"/>
            <a:r>
              <a:rPr lang="es-EC" sz="1424" b="1" dirty="0"/>
              <a:t>Informe Técnico Financiero para la Ordenanza Reformatoria a la O.M. No. 402 que fija la TRYTRS</a:t>
            </a:r>
          </a:p>
        </p:txBody>
      </p:sp>
      <p:sp>
        <p:nvSpPr>
          <p:cNvPr id="5" name="Elipse 4"/>
          <p:cNvSpPr/>
          <p:nvPr/>
        </p:nvSpPr>
        <p:spPr>
          <a:xfrm>
            <a:off x="4278401" y="5416082"/>
            <a:ext cx="833293" cy="256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2"/>
          </a:p>
        </p:txBody>
      </p:sp>
      <p:pic>
        <p:nvPicPr>
          <p:cNvPr id="2" name="Imagen 1"/>
          <p:cNvPicPr>
            <a:picLocks noChangeAspect="1"/>
          </p:cNvPicPr>
          <p:nvPr/>
        </p:nvPicPr>
        <p:blipFill>
          <a:blip r:embed="rId4"/>
          <a:stretch>
            <a:fillRect/>
          </a:stretch>
        </p:blipFill>
        <p:spPr>
          <a:xfrm>
            <a:off x="1929537" y="929122"/>
            <a:ext cx="3088115" cy="5688360"/>
          </a:xfrm>
          <a:prstGeom prst="rect">
            <a:avLst/>
          </a:prstGeom>
        </p:spPr>
      </p:pic>
      <p:sp>
        <p:nvSpPr>
          <p:cNvPr id="11" name="Elipse 10"/>
          <p:cNvSpPr/>
          <p:nvPr/>
        </p:nvSpPr>
        <p:spPr>
          <a:xfrm>
            <a:off x="9590937" y="5363711"/>
            <a:ext cx="833293" cy="256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2"/>
          </a:p>
        </p:txBody>
      </p:sp>
      <p:sp>
        <p:nvSpPr>
          <p:cNvPr id="14" name="CuadroTexto 13"/>
          <p:cNvSpPr txBox="1"/>
          <p:nvPr/>
        </p:nvSpPr>
        <p:spPr>
          <a:xfrm>
            <a:off x="7251308" y="269518"/>
            <a:ext cx="2756276" cy="530658"/>
          </a:xfrm>
          <a:prstGeom prst="rect">
            <a:avLst/>
          </a:prstGeom>
          <a:noFill/>
        </p:spPr>
        <p:txBody>
          <a:bodyPr wrap="square" rtlCol="0">
            <a:spAutoFit/>
          </a:bodyPr>
          <a:lstStyle/>
          <a:p>
            <a:pPr algn="ctr"/>
            <a:r>
              <a:rPr lang="es-EC" sz="1424" b="1" dirty="0"/>
              <a:t>Proyección Ajustada con Alza de Tarifas de Servicios EMGIRS EP</a:t>
            </a:r>
          </a:p>
        </p:txBody>
      </p:sp>
      <p:sp>
        <p:nvSpPr>
          <p:cNvPr id="8" name="Flecha derecha 7"/>
          <p:cNvSpPr/>
          <p:nvPr/>
        </p:nvSpPr>
        <p:spPr>
          <a:xfrm>
            <a:off x="5455006" y="5416083"/>
            <a:ext cx="1281989" cy="206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2"/>
          </a:p>
        </p:txBody>
      </p:sp>
      <p:sp>
        <p:nvSpPr>
          <p:cNvPr id="15" name="CuadroTexto 14"/>
          <p:cNvSpPr txBox="1"/>
          <p:nvPr/>
        </p:nvSpPr>
        <p:spPr>
          <a:xfrm>
            <a:off x="5410525" y="4507837"/>
            <a:ext cx="1281989" cy="859210"/>
          </a:xfrm>
          <a:prstGeom prst="rect">
            <a:avLst/>
          </a:prstGeom>
          <a:noFill/>
        </p:spPr>
        <p:txBody>
          <a:bodyPr wrap="square" rtlCol="0">
            <a:spAutoFit/>
          </a:bodyPr>
          <a:lstStyle/>
          <a:p>
            <a:pPr algn="ctr"/>
            <a:r>
              <a:rPr lang="es-EC" sz="1246" dirty="0"/>
              <a:t>Se presentan resultados positivos para la proyección 2018</a:t>
            </a:r>
          </a:p>
        </p:txBody>
      </p:sp>
      <p:sp>
        <p:nvSpPr>
          <p:cNvPr id="16" name="Rectángulo redondeado 15"/>
          <p:cNvSpPr/>
          <p:nvPr/>
        </p:nvSpPr>
        <p:spPr>
          <a:xfrm>
            <a:off x="5396689" y="5864779"/>
            <a:ext cx="1410188" cy="56040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1246" dirty="0"/>
              <a:t>Eficiencia de la fusión $2,67 MM </a:t>
            </a:r>
          </a:p>
        </p:txBody>
      </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9161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4429415" y="224028"/>
            <a:ext cx="6009185" cy="749692"/>
          </a:xfrm>
          <a:prstGeom prst="rect">
            <a:avLst/>
          </a:prstGeom>
          <a:noFill/>
        </p:spPr>
        <p:txBody>
          <a:bodyPr wrap="square" rtlCol="0">
            <a:spAutoFit/>
          </a:bodyPr>
          <a:lstStyle/>
          <a:p>
            <a:pPr algn="r"/>
            <a:r>
              <a:rPr lang="es-EC" sz="2136" b="1" dirty="0"/>
              <a:t>Posibles impactos de la Propuesta de Ordenanza con la Fusión EMGIRS EP - EMASEO</a:t>
            </a:r>
          </a:p>
        </p:txBody>
      </p:sp>
      <p:graphicFrame>
        <p:nvGraphicFramePr>
          <p:cNvPr id="2" name="Diagrama 1"/>
          <p:cNvGraphicFramePr/>
          <p:nvPr/>
        </p:nvGraphicFramePr>
        <p:xfrm>
          <a:off x="2597286" y="1499663"/>
          <a:ext cx="6997430" cy="386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97043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40818"/>
            <a:ext cx="11166763" cy="5256154"/>
          </a:xfrm>
        </p:spPr>
        <p:txBody>
          <a:bodyPr>
            <a:noAutofit/>
          </a:bodyPr>
          <a:lstStyle/>
          <a:p>
            <a:pPr algn="l"/>
            <a:r>
              <a:rPr lang="es-EC" sz="1780" b="1" dirty="0"/>
              <a:t>Concejala Soledad Benítez:</a:t>
            </a:r>
            <a:r>
              <a:rPr lang="es-EC" sz="1780" dirty="0"/>
              <a:t/>
            </a:r>
            <a:br>
              <a:rPr lang="es-EC" sz="1780" dirty="0"/>
            </a:br>
            <a:r>
              <a:rPr lang="es-EC" sz="1780" dirty="0"/>
              <a:t/>
            </a:r>
            <a:br>
              <a:rPr lang="es-EC" sz="1780" dirty="0"/>
            </a:br>
            <a:r>
              <a:rPr lang="es-EC" sz="1780" dirty="0"/>
              <a:t>- Solicita que se remitan las actas de </a:t>
            </a:r>
            <a:r>
              <a:rPr lang="es-EC" sz="1780" b="1" dirty="0"/>
              <a:t>socialización del proyecto</a:t>
            </a:r>
            <a:r>
              <a:rPr lang="es-EC" sz="1780" dirty="0"/>
              <a:t>; se determine el </a:t>
            </a:r>
            <a:r>
              <a:rPr lang="es-EC" sz="1780" b="1" dirty="0"/>
              <a:t>sujeto pasivo de cada tarifa</a:t>
            </a:r>
            <a:r>
              <a:rPr lang="es-EC" sz="1780" dirty="0"/>
              <a:t>, así como el procedimiento de determinación.</a:t>
            </a:r>
            <a:br>
              <a:rPr lang="es-EC" sz="1780" dirty="0"/>
            </a:br>
            <a:r>
              <a:rPr lang="es-EC" sz="1780" dirty="0"/>
              <a:t/>
            </a:r>
            <a:br>
              <a:rPr lang="es-EC" sz="1780" dirty="0"/>
            </a:br>
            <a:r>
              <a:rPr lang="es-EC" sz="1780" b="1" dirty="0"/>
              <a:t>Concejala Susana Castañeda:</a:t>
            </a:r>
            <a:br>
              <a:rPr lang="es-EC" sz="1780" b="1" dirty="0"/>
            </a:br>
            <a:r>
              <a:rPr lang="es-EC" sz="1780" b="1" dirty="0"/>
              <a:t/>
            </a:r>
            <a:br>
              <a:rPr lang="es-EC" sz="1780" b="1" dirty="0"/>
            </a:br>
            <a:r>
              <a:rPr lang="es-EC" sz="1780" dirty="0"/>
              <a:t>- Requiere información de la </a:t>
            </a:r>
            <a:r>
              <a:rPr lang="es-EC" sz="1780" b="1" dirty="0"/>
              <a:t>socialización del proyecto </a:t>
            </a:r>
            <a:r>
              <a:rPr lang="es-EC" sz="1780" dirty="0"/>
              <a:t>con los transportistas</a:t>
            </a:r>
            <a:br>
              <a:rPr lang="es-EC" sz="1780" dirty="0"/>
            </a:br>
            <a:r>
              <a:rPr lang="es-EC" sz="1780" dirty="0"/>
              <a:t/>
            </a:r>
            <a:br>
              <a:rPr lang="es-EC" sz="1780" dirty="0"/>
            </a:br>
            <a:r>
              <a:rPr lang="es-EC" sz="1780" b="1" dirty="0"/>
              <a:t>Concejala Daniela Chacón:</a:t>
            </a:r>
            <a:br>
              <a:rPr lang="es-EC" sz="1780" b="1" dirty="0"/>
            </a:br>
            <a:r>
              <a:rPr lang="es-EC" sz="1780" b="1" dirty="0"/>
              <a:t/>
            </a:r>
            <a:br>
              <a:rPr lang="es-EC" sz="1780" b="1" dirty="0"/>
            </a:br>
            <a:r>
              <a:rPr lang="es-EC" sz="1780" b="1" dirty="0"/>
              <a:t>- </a:t>
            </a:r>
            <a:r>
              <a:rPr lang="es-EC" sz="1780" dirty="0"/>
              <a:t>Finalmente, debe establecerse claramente </a:t>
            </a:r>
            <a:r>
              <a:rPr lang="es-EC" sz="1780" b="1" dirty="0"/>
              <a:t>quienes son las personas que asumen la responsabilidad del pago</a:t>
            </a:r>
            <a:r>
              <a:rPr lang="es-EC" sz="1780" dirty="0"/>
              <a:t> de las tarifas previstas en el proyecto. </a:t>
            </a:r>
            <a:br>
              <a:rPr lang="es-EC" sz="1780" dirty="0"/>
            </a:br>
            <a:r>
              <a:rPr lang="es-EC" sz="1780" dirty="0"/>
              <a:t/>
            </a:r>
            <a:br>
              <a:rPr lang="es-EC" sz="1780" dirty="0"/>
            </a:br>
            <a:r>
              <a:rPr lang="es-EC" sz="1780" b="1" dirty="0"/>
              <a:t>Concejala </a:t>
            </a:r>
            <a:r>
              <a:rPr lang="es-EC" sz="1780" b="1" dirty="0" err="1"/>
              <a:t>Alioska</a:t>
            </a:r>
            <a:r>
              <a:rPr lang="es-EC" sz="1780" b="1" dirty="0"/>
              <a:t> </a:t>
            </a:r>
            <a:r>
              <a:rPr lang="es-EC" sz="1780" b="1" dirty="0" err="1"/>
              <a:t>Guayasamín</a:t>
            </a:r>
            <a:r>
              <a:rPr lang="es-EC" sz="1780" dirty="0"/>
              <a:t/>
            </a:r>
            <a:br>
              <a:rPr lang="es-EC" sz="1780" dirty="0"/>
            </a:br>
            <a:r>
              <a:rPr lang="es-EC" sz="1780" dirty="0"/>
              <a:t>- Señala que el 60% de inmuebles en Quito no están regularizados, por lo que consulta </a:t>
            </a:r>
            <a:r>
              <a:rPr lang="es-EC" sz="1780" b="1" dirty="0"/>
              <a:t>cuál es el mecanismo </a:t>
            </a:r>
            <a:r>
              <a:rPr lang="es-EC" sz="1780" dirty="0"/>
              <a:t>previsto por la Empresa Pública Metropolitana de Gestión Integral de Residuos Sólidos –EMGIRS EP para la captación de las tarifas en estos casos. </a:t>
            </a:r>
          </a:p>
        </p:txBody>
      </p:sp>
      <p:sp>
        <p:nvSpPr>
          <p:cNvPr id="3" name="CuadroTexto 2"/>
          <p:cNvSpPr txBox="1"/>
          <p:nvPr/>
        </p:nvSpPr>
        <p:spPr>
          <a:xfrm>
            <a:off x="3916620" y="261764"/>
            <a:ext cx="4358762" cy="421013"/>
          </a:xfrm>
          <a:prstGeom prst="rect">
            <a:avLst/>
          </a:prstGeom>
          <a:noFill/>
        </p:spPr>
        <p:txBody>
          <a:bodyPr wrap="square" rtlCol="0">
            <a:spAutoFit/>
          </a:bodyPr>
          <a:lstStyle/>
          <a:p>
            <a:pPr algn="ctr"/>
            <a:r>
              <a:rPr lang="es-EC" sz="2136" b="1" dirty="0"/>
              <a:t>OBSERVACIONES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386481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7661" y="2985390"/>
            <a:ext cx="7816679" cy="1143000"/>
          </a:xfrm>
        </p:spPr>
        <p:txBody>
          <a:bodyPr/>
          <a:lstStyle/>
          <a:p>
            <a:pPr algn="ctr"/>
            <a:r>
              <a:rPr lang="es-EC" dirty="0" smtClean="0"/>
              <a:t>Sobre la Socialización</a:t>
            </a:r>
            <a:endParaRPr lang="es-EC"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91803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70532" y="159929"/>
            <a:ext cx="7066577" cy="911019"/>
          </a:xfrm>
          <a:prstGeom prst="rect">
            <a:avLst/>
          </a:prstGeom>
          <a:noFill/>
        </p:spPr>
        <p:txBody>
          <a:bodyPr wrap="square" rtlCol="0">
            <a:spAutoFit/>
          </a:bodyPr>
          <a:lstStyle/>
          <a:p>
            <a:pPr algn="ctr"/>
            <a:r>
              <a:rPr lang="es-ES_tradnl" sz="2660" b="1" dirty="0">
                <a:latin typeface="Century Gothic" charset="0"/>
                <a:ea typeface="Century Gothic" charset="0"/>
                <a:cs typeface="Century Gothic" charset="0"/>
              </a:rPr>
              <a:t>PROCESO DE SOCIALIZACIÓN REALIZADO </a:t>
            </a:r>
          </a:p>
          <a:p>
            <a:pPr algn="ctr"/>
            <a:r>
              <a:rPr lang="es-ES_tradnl" sz="2660" b="1" dirty="0">
                <a:latin typeface="Century Gothic" charset="0"/>
                <a:ea typeface="Century Gothic" charset="0"/>
                <a:cs typeface="Century Gothic" charset="0"/>
              </a:rPr>
              <a:t>ENTRE EL 10 Y 29 DE JULIO DEL 2017</a:t>
            </a:r>
          </a:p>
        </p:txBody>
      </p:sp>
      <p:sp>
        <p:nvSpPr>
          <p:cNvPr id="4" name="CuadroTexto 3"/>
          <p:cNvSpPr txBox="1"/>
          <p:nvPr/>
        </p:nvSpPr>
        <p:spPr>
          <a:xfrm>
            <a:off x="1736462" y="1185520"/>
            <a:ext cx="4359539" cy="3105466"/>
          </a:xfrm>
          <a:prstGeom prst="rect">
            <a:avLst/>
          </a:prstGeom>
          <a:noFill/>
        </p:spPr>
        <p:txBody>
          <a:bodyPr wrap="square" rtlCol="0">
            <a:spAutoFit/>
          </a:bodyPr>
          <a:lstStyle/>
          <a:p>
            <a:r>
              <a:rPr lang="es-ES_tradnl" sz="1780" dirty="0">
                <a:ea typeface="Century Gothic" charset="0"/>
                <a:cs typeface="Century Gothic" charset="0"/>
              </a:rPr>
              <a:t>Socialización con Involucrados:</a:t>
            </a:r>
          </a:p>
          <a:p>
            <a:endParaRPr lang="es-ES_tradnl" sz="1780" dirty="0">
              <a:ea typeface="Century Gothic" charset="0"/>
              <a:cs typeface="Century Gothic" charset="0"/>
            </a:endParaRPr>
          </a:p>
          <a:p>
            <a:pPr marL="305250" indent="-305250">
              <a:buFont typeface="Arial" panose="020B0604020202020204" pitchFamily="34" charset="0"/>
              <a:buChar char="•"/>
            </a:pPr>
            <a:r>
              <a:rPr lang="es-ES_tradnl" sz="1780" dirty="0">
                <a:ea typeface="Century Gothic" charset="0"/>
                <a:cs typeface="Century Gothic" charset="0"/>
              </a:rPr>
              <a:t>6 constructoras más grandes del DMQ </a:t>
            </a:r>
          </a:p>
          <a:p>
            <a:pPr marL="305250" indent="-305250">
              <a:buFont typeface="Arial" panose="020B0604020202020204" pitchFamily="34" charset="0"/>
              <a:buChar char="•"/>
            </a:pPr>
            <a:r>
              <a:rPr lang="es-ES_tradnl" sz="1780" dirty="0">
                <a:ea typeface="Century Gothic" charset="0"/>
                <a:cs typeface="Century Gothic" charset="0"/>
              </a:rPr>
              <a:t>2 colegios profesionales </a:t>
            </a:r>
          </a:p>
          <a:p>
            <a:pPr marL="305250" indent="-305250">
              <a:buFont typeface="Arial" panose="020B0604020202020204" pitchFamily="34" charset="0"/>
              <a:buChar char="•"/>
            </a:pPr>
            <a:r>
              <a:rPr lang="es-ES_tradnl" sz="1780" dirty="0">
                <a:ea typeface="Century Gothic" charset="0"/>
                <a:cs typeface="Century Gothic" charset="0"/>
              </a:rPr>
              <a:t>Cámara de la industria de la construcción.</a:t>
            </a:r>
          </a:p>
          <a:p>
            <a:pPr marL="305250" indent="-305250">
              <a:buFont typeface="Arial" panose="020B0604020202020204" pitchFamily="34" charset="0"/>
              <a:buChar char="•"/>
            </a:pPr>
            <a:r>
              <a:rPr lang="es-ES_tradnl" sz="1780" dirty="0">
                <a:ea typeface="Century Gothic" charset="0"/>
                <a:cs typeface="Century Gothic" charset="0"/>
              </a:rPr>
              <a:t>Asociación de Transporte Pesado en Volquetas y Maquinaria de Quito ASTROVOLQ (en gestión).</a:t>
            </a:r>
          </a:p>
          <a:p>
            <a:endParaRPr lang="es-ES_tradnl" sz="1780" dirty="0">
              <a:ea typeface="Century Gothic" charset="0"/>
              <a:cs typeface="Century Gothic" charset="0"/>
            </a:endParaRPr>
          </a:p>
          <a:p>
            <a:endParaRPr lang="es-ES_tradnl" sz="1780" dirty="0">
              <a:ea typeface="Century Gothic" charset="0"/>
              <a:cs typeface="Century Gothic" charset="0"/>
            </a:endParaRPr>
          </a:p>
          <a:p>
            <a:endParaRPr lang="es-ES_tradnl" sz="1780" dirty="0">
              <a:ea typeface="Century Gothic" charset="0"/>
              <a:cs typeface="Century Gothic" charset="0"/>
            </a:endParaRPr>
          </a:p>
        </p:txBody>
      </p:sp>
      <p:sp>
        <p:nvSpPr>
          <p:cNvPr id="9" name="CuadroTexto 8"/>
          <p:cNvSpPr txBox="1"/>
          <p:nvPr/>
        </p:nvSpPr>
        <p:spPr>
          <a:xfrm>
            <a:off x="6287522" y="1185520"/>
            <a:ext cx="3974942" cy="1597360"/>
          </a:xfrm>
          <a:prstGeom prst="rect">
            <a:avLst/>
          </a:prstGeom>
          <a:noFill/>
        </p:spPr>
        <p:txBody>
          <a:bodyPr wrap="square" rtlCol="0">
            <a:spAutoFit/>
          </a:bodyPr>
          <a:lstStyle/>
          <a:p>
            <a:pPr algn="just"/>
            <a:r>
              <a:rPr lang="es-ES_tradnl" sz="1780" dirty="0">
                <a:ea typeface="Century Gothic" charset="0"/>
                <a:cs typeface="Century Gothic" charset="0"/>
              </a:rPr>
              <a:t>Difusión por medios impresos:</a:t>
            </a:r>
          </a:p>
          <a:p>
            <a:pPr algn="just"/>
            <a:endParaRPr lang="es-ES_tradnl" sz="1780" dirty="0">
              <a:ea typeface="Century Gothic" charset="0"/>
              <a:cs typeface="Century Gothic" charset="0"/>
            </a:endParaRPr>
          </a:p>
          <a:p>
            <a:pPr marL="305250" indent="-305250" algn="just">
              <a:buFont typeface="Arial" panose="020B0604020202020204" pitchFamily="34" charset="0"/>
              <a:buChar char="•"/>
            </a:pPr>
            <a:r>
              <a:rPr lang="es-ES_tradnl" sz="1780" dirty="0">
                <a:ea typeface="Century Gothic" charset="0"/>
                <a:cs typeface="Century Gothic" charset="0"/>
              </a:rPr>
              <a:t>Dos publicaciones en medios de prensa con difusión masiva</a:t>
            </a:r>
          </a:p>
          <a:p>
            <a:pPr algn="just"/>
            <a:endParaRPr lang="es-ES_tradnl" sz="1330" dirty="0">
              <a:latin typeface="Century Gothic" charset="0"/>
              <a:ea typeface="Century Gothic" charset="0"/>
              <a:cs typeface="Century Gothic" charset="0"/>
            </a:endParaRPr>
          </a:p>
          <a:p>
            <a:pPr algn="just"/>
            <a:endParaRPr lang="es-ES_tradnl" sz="1330" dirty="0">
              <a:latin typeface="Century Gothic" charset="0"/>
              <a:ea typeface="Century Gothic" charset="0"/>
              <a:cs typeface="Century Gothic" charset="0"/>
            </a:endParaRPr>
          </a:p>
        </p:txBody>
      </p:sp>
      <p:pic>
        <p:nvPicPr>
          <p:cNvPr id="10" name="Imagen 9"/>
          <p:cNvPicPr>
            <a:picLocks noChangeAspect="1"/>
          </p:cNvPicPr>
          <p:nvPr/>
        </p:nvPicPr>
        <p:blipFill>
          <a:blip r:embed="rId3"/>
          <a:stretch>
            <a:fillRect/>
          </a:stretch>
        </p:blipFill>
        <p:spPr>
          <a:xfrm>
            <a:off x="2784722" y="3691724"/>
            <a:ext cx="1836992" cy="333998"/>
          </a:xfrm>
          <a:prstGeom prst="rect">
            <a:avLst/>
          </a:prstGeom>
        </p:spPr>
      </p:pic>
      <p:pic>
        <p:nvPicPr>
          <p:cNvPr id="11" name="Imagen 10"/>
          <p:cNvPicPr>
            <a:picLocks noChangeAspect="1"/>
          </p:cNvPicPr>
          <p:nvPr/>
        </p:nvPicPr>
        <p:blipFill>
          <a:blip r:embed="rId4"/>
          <a:stretch>
            <a:fillRect/>
          </a:stretch>
        </p:blipFill>
        <p:spPr>
          <a:xfrm>
            <a:off x="1965633" y="3557199"/>
            <a:ext cx="459666" cy="603048"/>
          </a:xfrm>
          <a:prstGeom prst="rect">
            <a:avLst/>
          </a:prstGeom>
        </p:spPr>
      </p:pic>
      <p:pic>
        <p:nvPicPr>
          <p:cNvPr id="12" name="Imagen 11"/>
          <p:cNvPicPr>
            <a:picLocks noChangeAspect="1"/>
          </p:cNvPicPr>
          <p:nvPr/>
        </p:nvPicPr>
        <p:blipFill>
          <a:blip r:embed="rId5"/>
          <a:stretch>
            <a:fillRect/>
          </a:stretch>
        </p:blipFill>
        <p:spPr>
          <a:xfrm>
            <a:off x="2955128" y="4244359"/>
            <a:ext cx="1043827" cy="322255"/>
          </a:xfrm>
          <a:prstGeom prst="rect">
            <a:avLst/>
          </a:prstGeom>
        </p:spPr>
      </p:pic>
      <p:pic>
        <p:nvPicPr>
          <p:cNvPr id="13" name="Imagen 12"/>
          <p:cNvPicPr>
            <a:picLocks noChangeAspect="1"/>
          </p:cNvPicPr>
          <p:nvPr/>
        </p:nvPicPr>
        <p:blipFill>
          <a:blip r:embed="rId6"/>
          <a:stretch>
            <a:fillRect/>
          </a:stretch>
        </p:blipFill>
        <p:spPr>
          <a:xfrm>
            <a:off x="1965634" y="4118155"/>
            <a:ext cx="553689" cy="572023"/>
          </a:xfrm>
          <a:prstGeom prst="rect">
            <a:avLst/>
          </a:prstGeom>
        </p:spPr>
      </p:pic>
      <p:pic>
        <p:nvPicPr>
          <p:cNvPr id="14" name="Imagen 13"/>
          <p:cNvPicPr>
            <a:picLocks noChangeAspect="1"/>
          </p:cNvPicPr>
          <p:nvPr/>
        </p:nvPicPr>
        <p:blipFill>
          <a:blip r:embed="rId7"/>
          <a:stretch>
            <a:fillRect/>
          </a:stretch>
        </p:blipFill>
        <p:spPr>
          <a:xfrm>
            <a:off x="4586332" y="3716853"/>
            <a:ext cx="612277" cy="283738"/>
          </a:xfrm>
          <a:prstGeom prst="rect">
            <a:avLst/>
          </a:prstGeom>
        </p:spPr>
      </p:pic>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0840" y="4301192"/>
            <a:ext cx="1114166" cy="205946"/>
          </a:xfrm>
          <a:prstGeom prst="rect">
            <a:avLst/>
          </a:prstGeom>
        </p:spPr>
      </p:pic>
      <p:pic>
        <p:nvPicPr>
          <p:cNvPr id="16" name="Imagen 15"/>
          <p:cNvPicPr>
            <a:picLocks noChangeAspect="1"/>
          </p:cNvPicPr>
          <p:nvPr/>
        </p:nvPicPr>
        <p:blipFill>
          <a:blip r:embed="rId9"/>
          <a:stretch>
            <a:fillRect/>
          </a:stretch>
        </p:blipFill>
        <p:spPr>
          <a:xfrm>
            <a:off x="1959896" y="4867216"/>
            <a:ext cx="2096544" cy="415843"/>
          </a:xfrm>
          <a:prstGeom prst="rect">
            <a:avLst/>
          </a:prstGeom>
        </p:spPr>
      </p:pic>
      <p:pic>
        <p:nvPicPr>
          <p:cNvPr id="17" name="Imagen 16"/>
          <p:cNvPicPr>
            <a:picLocks noChangeAspect="1"/>
          </p:cNvPicPr>
          <p:nvPr/>
        </p:nvPicPr>
        <p:blipFill>
          <a:blip r:embed="rId10"/>
          <a:stretch>
            <a:fillRect/>
          </a:stretch>
        </p:blipFill>
        <p:spPr>
          <a:xfrm>
            <a:off x="4124536" y="4626078"/>
            <a:ext cx="1458669" cy="568984"/>
          </a:xfrm>
          <a:prstGeom prst="rect">
            <a:avLst/>
          </a:prstGeom>
        </p:spPr>
      </p:pic>
      <p:pic>
        <p:nvPicPr>
          <p:cNvPr id="18" name="Imagen 17"/>
          <p:cNvPicPr>
            <a:picLocks noChangeAspect="1"/>
          </p:cNvPicPr>
          <p:nvPr/>
        </p:nvPicPr>
        <p:blipFill>
          <a:blip r:embed="rId11"/>
          <a:stretch>
            <a:fillRect/>
          </a:stretch>
        </p:blipFill>
        <p:spPr>
          <a:xfrm>
            <a:off x="3017548" y="5600286"/>
            <a:ext cx="1347767" cy="359443"/>
          </a:xfrm>
          <a:prstGeom prst="rect">
            <a:avLst/>
          </a:prstGeom>
        </p:spPr>
      </p:pic>
      <p:pic>
        <p:nvPicPr>
          <p:cNvPr id="20" name="Imagen 19"/>
          <p:cNvPicPr>
            <a:picLocks noChangeAspect="1"/>
          </p:cNvPicPr>
          <p:nvPr/>
        </p:nvPicPr>
        <p:blipFill>
          <a:blip r:embed="rId12"/>
          <a:stretch>
            <a:fillRect/>
          </a:stretch>
        </p:blipFill>
        <p:spPr>
          <a:xfrm>
            <a:off x="7256616" y="3412568"/>
            <a:ext cx="1852058" cy="1038850"/>
          </a:xfrm>
          <a:prstGeom prst="rect">
            <a:avLst/>
          </a:prstGeom>
        </p:spPr>
      </p:pic>
      <p:pic>
        <p:nvPicPr>
          <p:cNvPr id="21" name="Imagen 20"/>
          <p:cNvPicPr>
            <a:picLocks noChangeAspect="1"/>
          </p:cNvPicPr>
          <p:nvPr/>
        </p:nvPicPr>
        <p:blipFill>
          <a:blip r:embed="rId13"/>
          <a:stretch>
            <a:fillRect/>
          </a:stretch>
        </p:blipFill>
        <p:spPr>
          <a:xfrm>
            <a:off x="6608796" y="4935101"/>
            <a:ext cx="3212368" cy="519921"/>
          </a:xfrm>
          <a:prstGeom prst="rect">
            <a:avLst/>
          </a:prstGeom>
        </p:spPr>
      </p:pic>
      <p:pic>
        <p:nvPicPr>
          <p:cNvPr id="19" name="Imagen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40122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
        <p:nvSpPr>
          <p:cNvPr id="4" name="CuadroTexto 3"/>
          <p:cNvSpPr txBox="1"/>
          <p:nvPr/>
        </p:nvSpPr>
        <p:spPr>
          <a:xfrm>
            <a:off x="4210715" y="188849"/>
            <a:ext cx="7981285" cy="443198"/>
          </a:xfrm>
          <a:prstGeom prst="rect">
            <a:avLst/>
          </a:prstGeom>
          <a:noFill/>
        </p:spPr>
        <p:txBody>
          <a:bodyPr wrap="square" rtlCol="0">
            <a:spAutoFit/>
          </a:bodyPr>
          <a:lstStyle/>
          <a:p>
            <a:pPr algn="r"/>
            <a:r>
              <a:rPr lang="es-EC" sz="2280" dirty="0">
                <a:solidFill>
                  <a:schemeClr val="tx1">
                    <a:lumMod val="75000"/>
                    <a:lumOff val="25000"/>
                  </a:schemeClr>
                </a:solidFill>
              </a:rPr>
              <a:t>Nuevo Modelo de Cobro de Tarifa por Generación de Escombros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602072272"/>
              </p:ext>
            </p:extLst>
          </p:nvPr>
        </p:nvGraphicFramePr>
        <p:xfrm>
          <a:off x="1191491" y="728053"/>
          <a:ext cx="10141527" cy="4196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358345" y="3874842"/>
            <a:ext cx="1778270" cy="2197525"/>
          </a:xfrm>
          <a:prstGeom prst="rect">
            <a:avLst/>
          </a:prstGeom>
          <a:noFill/>
        </p:spPr>
        <p:txBody>
          <a:bodyPr wrap="square" rtlCol="0">
            <a:spAutoFit/>
          </a:bodyPr>
          <a:lstStyle/>
          <a:p>
            <a:pPr marL="271418" indent="-271418">
              <a:buFontTx/>
              <a:buChar char="-"/>
            </a:pPr>
            <a:r>
              <a:rPr lang="es-EC" sz="1520" dirty="0"/>
              <a:t>Diseños Arquitectónicos.</a:t>
            </a:r>
          </a:p>
          <a:p>
            <a:pPr marL="271418" indent="-271418">
              <a:buFontTx/>
              <a:buChar char="-"/>
            </a:pPr>
            <a:r>
              <a:rPr lang="es-EC" sz="1520" dirty="0"/>
              <a:t>Ingenierías:</a:t>
            </a:r>
          </a:p>
          <a:p>
            <a:pPr marL="705686" lvl="1" indent="-271418">
              <a:buFontTx/>
              <a:buChar char="-"/>
            </a:pPr>
            <a:r>
              <a:rPr lang="es-EC" sz="1520" dirty="0"/>
              <a:t>Memorias técnicas de volumen de escombros</a:t>
            </a:r>
          </a:p>
          <a:p>
            <a:endParaRPr lang="es-EC" sz="1520" dirty="0"/>
          </a:p>
        </p:txBody>
      </p:sp>
      <p:sp>
        <p:nvSpPr>
          <p:cNvPr id="8" name="CuadroTexto 7"/>
          <p:cNvSpPr txBox="1"/>
          <p:nvPr/>
        </p:nvSpPr>
        <p:spPr>
          <a:xfrm>
            <a:off x="3849264" y="3925268"/>
            <a:ext cx="1778270" cy="794064"/>
          </a:xfrm>
          <a:prstGeom prst="rect">
            <a:avLst/>
          </a:prstGeom>
          <a:noFill/>
        </p:spPr>
        <p:txBody>
          <a:bodyPr wrap="square" rtlCol="0">
            <a:spAutoFit/>
          </a:bodyPr>
          <a:lstStyle/>
          <a:p>
            <a:pPr marL="271418" indent="-271418">
              <a:buFontTx/>
              <a:buChar char="-"/>
            </a:pPr>
            <a:r>
              <a:rPr lang="es-EC" sz="1520" dirty="0"/>
              <a:t>Certificación de conformidad</a:t>
            </a:r>
          </a:p>
          <a:p>
            <a:endParaRPr lang="es-EC" sz="1520" dirty="0"/>
          </a:p>
        </p:txBody>
      </p:sp>
      <p:sp>
        <p:nvSpPr>
          <p:cNvPr id="9" name="CuadroTexto 8"/>
          <p:cNvSpPr txBox="1"/>
          <p:nvPr/>
        </p:nvSpPr>
        <p:spPr>
          <a:xfrm>
            <a:off x="6301184" y="3896998"/>
            <a:ext cx="2138647" cy="1495794"/>
          </a:xfrm>
          <a:prstGeom prst="rect">
            <a:avLst/>
          </a:prstGeom>
          <a:noFill/>
        </p:spPr>
        <p:txBody>
          <a:bodyPr wrap="square" rtlCol="0">
            <a:spAutoFit/>
          </a:bodyPr>
          <a:lstStyle/>
          <a:p>
            <a:pPr marL="271418" indent="-271418" algn="just">
              <a:buFontTx/>
              <a:buChar char="-"/>
            </a:pPr>
            <a:r>
              <a:rPr lang="es-EC" sz="1520" dirty="0"/>
              <a:t>LMU  10 - 20 (verificar como requisito la tarifa de por generación de escombros)</a:t>
            </a:r>
          </a:p>
          <a:p>
            <a:pPr algn="just"/>
            <a:endParaRPr lang="es-EC" sz="1520" dirty="0"/>
          </a:p>
        </p:txBody>
      </p:sp>
      <p:sp>
        <p:nvSpPr>
          <p:cNvPr id="10" name="CuadroTexto 9"/>
          <p:cNvSpPr txBox="1"/>
          <p:nvPr/>
        </p:nvSpPr>
        <p:spPr>
          <a:xfrm>
            <a:off x="9554748" y="3874842"/>
            <a:ext cx="1778270" cy="1027974"/>
          </a:xfrm>
          <a:prstGeom prst="rect">
            <a:avLst/>
          </a:prstGeom>
          <a:noFill/>
        </p:spPr>
        <p:txBody>
          <a:bodyPr wrap="square" rtlCol="0">
            <a:spAutoFit/>
          </a:bodyPr>
          <a:lstStyle/>
          <a:p>
            <a:pPr marL="271418" indent="-271418">
              <a:buFontTx/>
              <a:buChar char="-"/>
            </a:pPr>
            <a:r>
              <a:rPr lang="es-EC" sz="1520" dirty="0"/>
              <a:t>Notificación de inicio de construcción</a:t>
            </a:r>
          </a:p>
          <a:p>
            <a:endParaRPr lang="es-EC" sz="1520" dirty="0"/>
          </a:p>
        </p:txBody>
      </p:sp>
      <p:cxnSp>
        <p:nvCxnSpPr>
          <p:cNvPr id="12" name="Conector recto de flecha 11"/>
          <p:cNvCxnSpPr/>
          <p:nvPr/>
        </p:nvCxnSpPr>
        <p:spPr>
          <a:xfrm>
            <a:off x="6096000" y="3398454"/>
            <a:ext cx="0" cy="1866444"/>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3398065" y="5858870"/>
            <a:ext cx="1299505" cy="0"/>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4864891" y="5405858"/>
            <a:ext cx="2462219" cy="8435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35" dirty="0">
                <a:solidFill>
                  <a:schemeClr val="tx1"/>
                </a:solidFill>
              </a:rPr>
              <a:t>Tarifa por generación de Escombros (Contrato EMGIRS EP)</a:t>
            </a:r>
          </a:p>
        </p:txBody>
      </p:sp>
      <p:sp>
        <p:nvSpPr>
          <p:cNvPr id="2" name="CuadroTexto 1"/>
          <p:cNvSpPr txBox="1"/>
          <p:nvPr/>
        </p:nvSpPr>
        <p:spPr>
          <a:xfrm>
            <a:off x="845126" y="1228564"/>
            <a:ext cx="10709565" cy="707886"/>
          </a:xfrm>
          <a:prstGeom prst="rect">
            <a:avLst/>
          </a:prstGeom>
          <a:noFill/>
        </p:spPr>
        <p:txBody>
          <a:bodyPr wrap="square" rtlCol="0">
            <a:spAutoFit/>
          </a:bodyPr>
          <a:lstStyle/>
          <a:p>
            <a:r>
              <a:rPr lang="es-EC" sz="2000" dirty="0"/>
              <a:t>Se ha trabajado con le STHV para la implementación de un nuevo modelo para el cobro directo a los Generadores de Escombros a través de los permisos de Construcción.</a:t>
            </a:r>
          </a:p>
        </p:txBody>
      </p:sp>
    </p:spTree>
    <p:extLst>
      <p:ext uri="{BB962C8B-B14F-4D97-AF65-F5344CB8AC3E}">
        <p14:creationId xmlns:p14="http://schemas.microsoft.com/office/powerpoint/2010/main" val="482300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06982" y="132562"/>
            <a:ext cx="8114230" cy="443198"/>
          </a:xfrm>
          <a:prstGeom prst="rect">
            <a:avLst/>
          </a:prstGeom>
          <a:noFill/>
        </p:spPr>
        <p:txBody>
          <a:bodyPr wrap="square" rtlCol="0">
            <a:spAutoFit/>
          </a:bodyPr>
          <a:lstStyle/>
          <a:p>
            <a:pPr algn="r"/>
            <a:r>
              <a:rPr lang="es-EC" sz="2280" dirty="0">
                <a:solidFill>
                  <a:schemeClr val="tx1">
                    <a:lumMod val="75000"/>
                    <a:lumOff val="25000"/>
                  </a:schemeClr>
                </a:solidFill>
              </a:rPr>
              <a:t>Nuevo Modelo de Cobro de Tarifa por Generación de Escombros</a:t>
            </a:r>
          </a:p>
        </p:txBody>
      </p:sp>
      <p:pic>
        <p:nvPicPr>
          <p:cNvPr id="7170" name="Picture 2" descr="https://d30y9cdsu7xlg0.cloudfront.net/png/955931-200.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9656" y="1954713"/>
            <a:ext cx="1483859" cy="14838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d30y9cdsu7xlg0.cloudfront.net/png/955931-200.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9656" y="4431832"/>
            <a:ext cx="1483859" cy="148385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2057736" y="1634216"/>
            <a:ext cx="3140872" cy="338875"/>
          </a:xfrm>
          <a:prstGeom prst="rect">
            <a:avLst/>
          </a:prstGeom>
          <a:noFill/>
        </p:spPr>
        <p:txBody>
          <a:bodyPr wrap="square" rtlCol="0">
            <a:spAutoFit/>
          </a:bodyPr>
          <a:lstStyle/>
          <a:p>
            <a:r>
              <a:rPr lang="es-EC" sz="1602" b="1" dirty="0"/>
              <a:t>Construcciones legales:</a:t>
            </a:r>
          </a:p>
        </p:txBody>
      </p:sp>
      <p:sp>
        <p:nvSpPr>
          <p:cNvPr id="17" name="CuadroTexto 16"/>
          <p:cNvSpPr txBox="1"/>
          <p:nvPr/>
        </p:nvSpPr>
        <p:spPr>
          <a:xfrm>
            <a:off x="2057736" y="4090004"/>
            <a:ext cx="3140872" cy="338875"/>
          </a:xfrm>
          <a:prstGeom prst="rect">
            <a:avLst/>
          </a:prstGeom>
          <a:noFill/>
        </p:spPr>
        <p:txBody>
          <a:bodyPr wrap="square" rtlCol="0">
            <a:spAutoFit/>
          </a:bodyPr>
          <a:lstStyle/>
          <a:p>
            <a:r>
              <a:rPr lang="es-EC" sz="1602" b="1" dirty="0"/>
              <a:t>Construcciones Ilegales:</a:t>
            </a:r>
          </a:p>
        </p:txBody>
      </p:sp>
      <p:sp>
        <p:nvSpPr>
          <p:cNvPr id="11" name="CuadroTexto 10"/>
          <p:cNvSpPr txBox="1"/>
          <p:nvPr/>
        </p:nvSpPr>
        <p:spPr>
          <a:xfrm>
            <a:off x="5440168" y="2018813"/>
            <a:ext cx="4615159" cy="1325043"/>
          </a:xfrm>
          <a:prstGeom prst="rect">
            <a:avLst/>
          </a:prstGeom>
          <a:noFill/>
        </p:spPr>
        <p:txBody>
          <a:bodyPr wrap="square" rtlCol="0">
            <a:spAutoFit/>
          </a:bodyPr>
          <a:lstStyle/>
          <a:p>
            <a:pPr marL="305250" indent="-305250" algn="just">
              <a:buFontTx/>
              <a:buChar char="-"/>
            </a:pPr>
            <a:r>
              <a:rPr lang="es-EC" sz="1602" dirty="0"/>
              <a:t>El 100% de la tarifa es cubierta por el constructor en la obtención de los permisos.</a:t>
            </a:r>
          </a:p>
          <a:p>
            <a:pPr marL="305250" indent="-305250" algn="just">
              <a:buFontTx/>
              <a:buChar char="-"/>
            </a:pPr>
            <a:endParaRPr lang="es-EC" sz="1602" dirty="0"/>
          </a:p>
          <a:p>
            <a:pPr marL="305250" indent="-305250" algn="just">
              <a:buFontTx/>
              <a:buChar char="-"/>
            </a:pPr>
            <a:r>
              <a:rPr lang="es-EC" sz="1602" dirty="0"/>
              <a:t>El transportista </a:t>
            </a:r>
            <a:r>
              <a:rPr lang="es-EC" sz="1602" b="1" u="sng" dirty="0"/>
              <a:t>no paga ningún valor </a:t>
            </a:r>
            <a:r>
              <a:rPr lang="es-EC" sz="1602" dirty="0"/>
              <a:t>en la entrada de las escombreras.</a:t>
            </a:r>
          </a:p>
        </p:txBody>
      </p:sp>
      <p:sp>
        <p:nvSpPr>
          <p:cNvPr id="19" name="CuadroTexto 18"/>
          <p:cNvSpPr txBox="1"/>
          <p:nvPr/>
        </p:nvSpPr>
        <p:spPr>
          <a:xfrm>
            <a:off x="5455006" y="4390492"/>
            <a:ext cx="4615159" cy="1325043"/>
          </a:xfrm>
          <a:prstGeom prst="rect">
            <a:avLst/>
          </a:prstGeom>
          <a:noFill/>
        </p:spPr>
        <p:txBody>
          <a:bodyPr wrap="square" rtlCol="0">
            <a:spAutoFit/>
          </a:bodyPr>
          <a:lstStyle/>
          <a:p>
            <a:pPr marL="305250" indent="-305250" algn="just">
              <a:buFontTx/>
              <a:buChar char="-"/>
            </a:pPr>
            <a:r>
              <a:rPr lang="es-EC" sz="1602" dirty="0"/>
              <a:t>El 100% de la tarifa debe ser cubierta por el constructor junto al flete.</a:t>
            </a:r>
          </a:p>
          <a:p>
            <a:pPr marL="305250" indent="-305250" algn="just">
              <a:buFontTx/>
              <a:buChar char="-"/>
            </a:pPr>
            <a:endParaRPr lang="es-EC" sz="1602" dirty="0"/>
          </a:p>
          <a:p>
            <a:pPr marL="305250" indent="-305250" algn="just">
              <a:buFontTx/>
              <a:buChar char="-"/>
            </a:pPr>
            <a:r>
              <a:rPr lang="es-EC" sz="1602" dirty="0"/>
              <a:t>El transportista </a:t>
            </a:r>
            <a:r>
              <a:rPr lang="es-EC" sz="1602" b="1" u="sng" dirty="0"/>
              <a:t>transfiere</a:t>
            </a:r>
            <a:r>
              <a:rPr lang="es-EC" sz="1602" dirty="0"/>
              <a:t> la totalidad del costo de ingreso a las escombreras al generador.</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073413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arcador de contenido 2"/>
          <p:cNvSpPr>
            <a:spLocks noGrp="1"/>
          </p:cNvSpPr>
          <p:nvPr>
            <p:ph sz="half" idx="1"/>
          </p:nvPr>
        </p:nvSpPr>
        <p:spPr>
          <a:xfrm>
            <a:off x="4839457" y="330184"/>
            <a:ext cx="5576651" cy="467658"/>
          </a:xfrm>
        </p:spPr>
        <p:txBody>
          <a:bodyPr>
            <a:noAutofit/>
          </a:bodyPr>
          <a:lstStyle/>
          <a:p>
            <a:pPr marL="0" indent="0">
              <a:buNone/>
            </a:pPr>
            <a:r>
              <a:rPr lang="es-EC" sz="2315" b="1" u="sng" dirty="0">
                <a:solidFill>
                  <a:schemeClr val="tx1">
                    <a:lumMod val="85000"/>
                    <a:lumOff val="15000"/>
                  </a:schemeClr>
                </a:solidFill>
              </a:rPr>
              <a:t>Resultados Estudio Integral de Escombros: </a:t>
            </a:r>
          </a:p>
          <a:p>
            <a:pPr marL="0" indent="0">
              <a:buNone/>
            </a:pPr>
            <a:endParaRPr lang="es-EC" sz="2315" b="1" u="sng" dirty="0">
              <a:solidFill>
                <a:schemeClr val="tx1">
                  <a:lumMod val="85000"/>
                  <a:lumOff val="15000"/>
                </a:schemeClr>
              </a:solidFill>
            </a:endParaRPr>
          </a:p>
        </p:txBody>
      </p:sp>
      <p:grpSp>
        <p:nvGrpSpPr>
          <p:cNvPr id="7" name="Grupo 6"/>
          <p:cNvGrpSpPr/>
          <p:nvPr/>
        </p:nvGrpSpPr>
        <p:grpSpPr>
          <a:xfrm>
            <a:off x="2025686" y="1268286"/>
            <a:ext cx="4714318" cy="1114772"/>
            <a:chOff x="3974906" y="2743773"/>
            <a:chExt cx="5295969" cy="1252312"/>
          </a:xfrm>
        </p:grpSpPr>
        <p:sp>
          <p:nvSpPr>
            <p:cNvPr id="25" name="Marcador de contenido 2"/>
            <p:cNvSpPr txBox="1">
              <a:spLocks/>
            </p:cNvSpPr>
            <p:nvPr/>
          </p:nvSpPr>
          <p:spPr>
            <a:xfrm>
              <a:off x="3974906" y="2743773"/>
              <a:ext cx="5295969" cy="1252312"/>
            </a:xfrm>
            <a:prstGeom prst="rect">
              <a:avLst/>
            </a:prstGeom>
          </p:spPr>
          <p:txBody>
            <a:bodyPr vert="horz" lIns="81397" tIns="40699" rIns="81397" bIns="40699"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2315" b="1" u="sng" dirty="0">
                  <a:solidFill>
                    <a:schemeClr val="tx1">
                      <a:lumMod val="85000"/>
                      <a:lumOff val="15000"/>
                    </a:schemeClr>
                  </a:solidFill>
                </a:rPr>
                <a:t>Capacidad de transporte común:</a:t>
              </a:r>
            </a:p>
            <a:p>
              <a:pPr marL="0" indent="0">
                <a:buNone/>
              </a:pPr>
              <a:r>
                <a:rPr lang="es-EC" sz="2315" b="1" dirty="0">
                  <a:solidFill>
                    <a:schemeClr val="tx1">
                      <a:lumMod val="85000"/>
                      <a:lumOff val="15000"/>
                    </a:schemeClr>
                  </a:solidFill>
                </a:rPr>
                <a:t>                  8 m</a:t>
              </a:r>
              <a:r>
                <a:rPr lang="es-EC" sz="2849" b="1" baseline="30000" dirty="0">
                  <a:solidFill>
                    <a:schemeClr val="tx1">
                      <a:lumMod val="85000"/>
                      <a:lumOff val="15000"/>
                    </a:schemeClr>
                  </a:solidFill>
                </a:rPr>
                <a:t>3</a:t>
              </a:r>
              <a:endParaRPr lang="es-EC" sz="2315" b="1" baseline="30000" dirty="0">
                <a:solidFill>
                  <a:schemeClr val="tx1">
                    <a:lumMod val="85000"/>
                    <a:lumOff val="15000"/>
                  </a:schemeClr>
                </a:solidFill>
              </a:endParaRPr>
            </a:p>
          </p:txBody>
        </p:sp>
        <p:pic>
          <p:nvPicPr>
            <p:cNvPr id="24" name="Imagen 23"/>
            <p:cNvPicPr>
              <a:picLocks noChangeAspect="1"/>
            </p:cNvPicPr>
            <p:nvPr/>
          </p:nvPicPr>
          <p:blipFill rotWithShape="1">
            <a:blip r:embed="rId3" cstate="print">
              <a:extLst>
                <a:ext uri="{28A0092B-C50C-407E-A947-70E740481C1C}">
                  <a14:useLocalDpi xmlns:a14="http://schemas.microsoft.com/office/drawing/2010/main" val="0"/>
                </a:ext>
              </a:extLst>
            </a:blip>
            <a:srcRect t="40914" r="50000" b="28193"/>
            <a:stretch/>
          </p:blipFill>
          <p:spPr>
            <a:xfrm>
              <a:off x="4374176" y="3379452"/>
              <a:ext cx="623659" cy="423908"/>
            </a:xfrm>
            <a:prstGeom prst="rect">
              <a:avLst/>
            </a:prstGeom>
          </p:spPr>
        </p:pic>
      </p:grpSp>
      <p:grpSp>
        <p:nvGrpSpPr>
          <p:cNvPr id="20" name="Grupo 19"/>
          <p:cNvGrpSpPr/>
          <p:nvPr/>
        </p:nvGrpSpPr>
        <p:grpSpPr>
          <a:xfrm>
            <a:off x="6707224" y="1249619"/>
            <a:ext cx="4714318" cy="1114772"/>
            <a:chOff x="3974906" y="3968032"/>
            <a:chExt cx="5295969" cy="1252312"/>
          </a:xfrm>
        </p:grpSpPr>
        <p:sp>
          <p:nvSpPr>
            <p:cNvPr id="27" name="Marcador de contenido 2"/>
            <p:cNvSpPr txBox="1">
              <a:spLocks/>
            </p:cNvSpPr>
            <p:nvPr/>
          </p:nvSpPr>
          <p:spPr>
            <a:xfrm>
              <a:off x="3974906" y="3968032"/>
              <a:ext cx="5295969" cy="1252312"/>
            </a:xfrm>
            <a:prstGeom prst="rect">
              <a:avLst/>
            </a:prstGeom>
          </p:spPr>
          <p:txBody>
            <a:bodyPr vert="horz" lIns="81397" tIns="40699" rIns="81397" bIns="40699"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2315" b="1" u="sng" dirty="0">
                  <a:solidFill>
                    <a:schemeClr val="tx1">
                      <a:lumMod val="85000"/>
                      <a:lumOff val="15000"/>
                    </a:schemeClr>
                  </a:solidFill>
                </a:rPr>
                <a:t>Procedencia de escombros:</a:t>
              </a:r>
            </a:p>
            <a:p>
              <a:pPr marL="0" indent="0">
                <a:buNone/>
              </a:pPr>
              <a:r>
                <a:rPr lang="es-EC" sz="2315" b="1" dirty="0">
                  <a:solidFill>
                    <a:schemeClr val="tx1">
                      <a:lumMod val="85000"/>
                      <a:lumOff val="15000"/>
                    </a:schemeClr>
                  </a:solidFill>
                </a:rPr>
                <a:t>                  Sur de Quito (47%)</a:t>
              </a:r>
              <a:endParaRPr lang="es-EC" sz="2315" b="1" baseline="30000" dirty="0">
                <a:solidFill>
                  <a:schemeClr val="tx1">
                    <a:lumMod val="85000"/>
                    <a:lumOff val="15000"/>
                  </a:schemeClr>
                </a:solidFill>
              </a:endParaRPr>
            </a:p>
          </p:txBody>
        </p:sp>
        <p:pic>
          <p:nvPicPr>
            <p:cNvPr id="28" name="Imagen 27"/>
            <p:cNvPicPr>
              <a:picLocks noChangeAspect="1"/>
            </p:cNvPicPr>
            <p:nvPr/>
          </p:nvPicPr>
          <p:blipFill rotWithShape="1">
            <a:blip r:embed="rId3" cstate="print">
              <a:extLst>
                <a:ext uri="{28A0092B-C50C-407E-A947-70E740481C1C}">
                  <a14:useLocalDpi xmlns:a14="http://schemas.microsoft.com/office/drawing/2010/main" val="0"/>
                </a:ext>
              </a:extLst>
            </a:blip>
            <a:srcRect t="40914" r="50000" b="28193"/>
            <a:stretch/>
          </p:blipFill>
          <p:spPr>
            <a:xfrm>
              <a:off x="4385384" y="4606614"/>
              <a:ext cx="623659" cy="423908"/>
            </a:xfrm>
            <a:prstGeom prst="rect">
              <a:avLst/>
            </a:prstGeom>
          </p:spPr>
        </p:pic>
      </p:grpSp>
      <p:grpSp>
        <p:nvGrpSpPr>
          <p:cNvPr id="38" name="Grupo 37"/>
          <p:cNvGrpSpPr/>
          <p:nvPr/>
        </p:nvGrpSpPr>
        <p:grpSpPr>
          <a:xfrm>
            <a:off x="2023970" y="2718854"/>
            <a:ext cx="4714318" cy="1114772"/>
            <a:chOff x="4058127" y="5322399"/>
            <a:chExt cx="5295969" cy="1252312"/>
          </a:xfrm>
        </p:grpSpPr>
        <p:sp>
          <p:nvSpPr>
            <p:cNvPr id="29" name="Marcador de contenido 2"/>
            <p:cNvSpPr txBox="1">
              <a:spLocks/>
            </p:cNvSpPr>
            <p:nvPr/>
          </p:nvSpPr>
          <p:spPr>
            <a:xfrm>
              <a:off x="4058127" y="5322399"/>
              <a:ext cx="5295969" cy="1252312"/>
            </a:xfrm>
            <a:prstGeom prst="rect">
              <a:avLst/>
            </a:prstGeom>
          </p:spPr>
          <p:txBody>
            <a:bodyPr vert="horz" lIns="81397" tIns="40699" rIns="81397" bIns="40699"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2315" b="1" u="sng" dirty="0">
                  <a:solidFill>
                    <a:schemeClr val="tx1">
                      <a:lumMod val="85000"/>
                      <a:lumOff val="15000"/>
                    </a:schemeClr>
                  </a:solidFill>
                </a:rPr>
                <a:t>Tipo de construcción:</a:t>
              </a:r>
            </a:p>
            <a:p>
              <a:pPr marL="0" indent="0">
                <a:buNone/>
              </a:pPr>
              <a:r>
                <a:rPr lang="es-EC" sz="2315" b="1" dirty="0">
                  <a:solidFill>
                    <a:schemeClr val="tx1">
                      <a:lumMod val="85000"/>
                      <a:lumOff val="15000"/>
                    </a:schemeClr>
                  </a:solidFill>
                </a:rPr>
                <a:t>                  Obras Públicas (39%)</a:t>
              </a:r>
              <a:endParaRPr lang="es-EC" sz="2315" b="1" baseline="30000" dirty="0">
                <a:solidFill>
                  <a:schemeClr val="tx1">
                    <a:lumMod val="85000"/>
                    <a:lumOff val="15000"/>
                  </a:schemeClr>
                </a:solidFill>
              </a:endParaRPr>
            </a:p>
          </p:txBody>
        </p:sp>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362" y="5796374"/>
              <a:ext cx="704335" cy="704335"/>
            </a:xfrm>
            <a:prstGeom prst="rect">
              <a:avLst/>
            </a:prstGeom>
          </p:spPr>
        </p:pic>
      </p:grpSp>
      <p:grpSp>
        <p:nvGrpSpPr>
          <p:cNvPr id="37" name="Grupo 36"/>
          <p:cNvGrpSpPr/>
          <p:nvPr/>
        </p:nvGrpSpPr>
        <p:grpSpPr>
          <a:xfrm>
            <a:off x="6738288" y="2747021"/>
            <a:ext cx="4714318" cy="1114772"/>
            <a:chOff x="305879" y="3162159"/>
            <a:chExt cx="5295969" cy="1252312"/>
          </a:xfrm>
        </p:grpSpPr>
        <p:sp>
          <p:nvSpPr>
            <p:cNvPr id="32" name="Marcador de contenido 2"/>
            <p:cNvSpPr txBox="1">
              <a:spLocks/>
            </p:cNvSpPr>
            <p:nvPr/>
          </p:nvSpPr>
          <p:spPr>
            <a:xfrm>
              <a:off x="305879" y="3162159"/>
              <a:ext cx="5295969" cy="1252312"/>
            </a:xfrm>
            <a:prstGeom prst="rect">
              <a:avLst/>
            </a:prstGeom>
          </p:spPr>
          <p:txBody>
            <a:bodyPr vert="horz" lIns="81397" tIns="40699" rIns="81397" bIns="40699"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2315" b="1" u="sng" dirty="0">
                  <a:solidFill>
                    <a:schemeClr val="tx1">
                      <a:lumMod val="85000"/>
                      <a:lumOff val="15000"/>
                    </a:schemeClr>
                  </a:solidFill>
                </a:rPr>
                <a:t>Material común ingresado:</a:t>
              </a:r>
            </a:p>
            <a:p>
              <a:pPr marL="0" indent="0">
                <a:buNone/>
              </a:pPr>
              <a:r>
                <a:rPr lang="es-EC" sz="2315" b="1" dirty="0">
                  <a:solidFill>
                    <a:schemeClr val="tx1">
                      <a:lumMod val="85000"/>
                      <a:lumOff val="15000"/>
                    </a:schemeClr>
                  </a:solidFill>
                </a:rPr>
                <a:t>                  Tierra (57%)</a:t>
              </a:r>
              <a:endParaRPr lang="es-EC" sz="2315" b="1" baseline="30000" dirty="0">
                <a:solidFill>
                  <a:schemeClr val="tx1">
                    <a:lumMod val="85000"/>
                    <a:lumOff val="15000"/>
                  </a:schemeClr>
                </a:solidFill>
              </a:endParaRPr>
            </a:p>
          </p:txBody>
        </p:sp>
        <p:pic>
          <p:nvPicPr>
            <p:cNvPr id="33" name="Imagen 32"/>
            <p:cNvPicPr>
              <a:picLocks noChangeAspect="1"/>
            </p:cNvPicPr>
            <p:nvPr/>
          </p:nvPicPr>
          <p:blipFill rotWithShape="1">
            <a:blip r:embed="rId3" cstate="print">
              <a:extLst>
                <a:ext uri="{28A0092B-C50C-407E-A947-70E740481C1C}">
                  <a14:useLocalDpi xmlns:a14="http://schemas.microsoft.com/office/drawing/2010/main" val="0"/>
                </a:ext>
              </a:extLst>
            </a:blip>
            <a:srcRect t="40914" r="50000" b="28193"/>
            <a:stretch/>
          </p:blipFill>
          <p:spPr>
            <a:xfrm>
              <a:off x="705149" y="3708053"/>
              <a:ext cx="623659" cy="423908"/>
            </a:xfrm>
            <a:prstGeom prst="rect">
              <a:avLst/>
            </a:prstGeom>
          </p:spPr>
        </p:pic>
      </p:grpSp>
      <p:sp>
        <p:nvSpPr>
          <p:cNvPr id="34" name="Marcador de contenido 2"/>
          <p:cNvSpPr txBox="1">
            <a:spLocks/>
          </p:cNvSpPr>
          <p:nvPr/>
        </p:nvSpPr>
        <p:spPr>
          <a:xfrm>
            <a:off x="2010075" y="4472978"/>
            <a:ext cx="4714318" cy="1710132"/>
          </a:xfrm>
          <a:prstGeom prst="rect">
            <a:avLst/>
          </a:prstGeom>
        </p:spPr>
        <p:txBody>
          <a:bodyPr vert="horz" lIns="81397" tIns="40699" rIns="81397" bIns="40699"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2315" b="1" u="sng" dirty="0">
                <a:solidFill>
                  <a:schemeClr val="tx1">
                    <a:lumMod val="85000"/>
                    <a:lumOff val="15000"/>
                  </a:schemeClr>
                </a:solidFill>
              </a:rPr>
              <a:t>Contrato o convenio con </a:t>
            </a:r>
          </a:p>
          <a:p>
            <a:pPr marL="0" indent="0">
              <a:buNone/>
            </a:pPr>
            <a:r>
              <a:rPr lang="es-EC" sz="2315" b="1" u="sng" dirty="0">
                <a:solidFill>
                  <a:schemeClr val="tx1">
                    <a:lumMod val="85000"/>
                    <a:lumOff val="15000"/>
                  </a:schemeClr>
                </a:solidFill>
              </a:rPr>
              <a:t>constructor:</a:t>
            </a:r>
          </a:p>
          <a:p>
            <a:pPr marL="0" indent="0">
              <a:buNone/>
            </a:pPr>
            <a:r>
              <a:rPr lang="es-EC" sz="2315" b="1" dirty="0">
                <a:solidFill>
                  <a:schemeClr val="tx1">
                    <a:lumMod val="85000"/>
                    <a:lumOff val="15000"/>
                  </a:schemeClr>
                </a:solidFill>
              </a:rPr>
              <a:t>                          (51%)</a:t>
            </a:r>
            <a:endParaRPr lang="es-EC" sz="2315" b="1" baseline="30000" dirty="0">
              <a:solidFill>
                <a:schemeClr val="tx1">
                  <a:lumMod val="85000"/>
                  <a:lumOff val="15000"/>
                </a:schemeClr>
              </a:solidFill>
            </a:endParaRPr>
          </a:p>
        </p:txBody>
      </p:sp>
      <p:grpSp>
        <p:nvGrpSpPr>
          <p:cNvPr id="40" name="Grupo 39"/>
          <p:cNvGrpSpPr/>
          <p:nvPr/>
        </p:nvGrpSpPr>
        <p:grpSpPr>
          <a:xfrm>
            <a:off x="6738288" y="4485843"/>
            <a:ext cx="4714318" cy="1114772"/>
            <a:chOff x="5599920" y="5329770"/>
            <a:chExt cx="5295969" cy="1252312"/>
          </a:xfrm>
        </p:grpSpPr>
        <p:pic>
          <p:nvPicPr>
            <p:cNvPr id="4" name="Imagen 3"/>
            <p:cNvPicPr>
              <a:picLocks noChangeAspect="1"/>
            </p:cNvPicPr>
            <p:nvPr/>
          </p:nvPicPr>
          <p:blipFill rotWithShape="1">
            <a:blip r:embed="rId5" cstate="print">
              <a:extLst>
                <a:ext uri="{28A0092B-C50C-407E-A947-70E740481C1C}">
                  <a14:useLocalDpi xmlns:a14="http://schemas.microsoft.com/office/drawing/2010/main" val="0"/>
                </a:ext>
              </a:extLst>
            </a:blip>
            <a:srcRect l="5480" t="2610" r="38240" b="38152"/>
            <a:stretch/>
          </p:blipFill>
          <p:spPr>
            <a:xfrm>
              <a:off x="5999190" y="5725985"/>
              <a:ext cx="1357665" cy="709228"/>
            </a:xfrm>
            <a:prstGeom prst="rect">
              <a:avLst/>
            </a:prstGeom>
          </p:spPr>
        </p:pic>
        <p:sp>
          <p:nvSpPr>
            <p:cNvPr id="36" name="Marcador de contenido 2"/>
            <p:cNvSpPr txBox="1">
              <a:spLocks/>
            </p:cNvSpPr>
            <p:nvPr/>
          </p:nvSpPr>
          <p:spPr>
            <a:xfrm>
              <a:off x="5599920" y="5329770"/>
              <a:ext cx="5295969" cy="1252312"/>
            </a:xfrm>
            <a:prstGeom prst="rect">
              <a:avLst/>
            </a:prstGeom>
          </p:spPr>
          <p:txBody>
            <a:bodyPr vert="horz" lIns="81397" tIns="40699" rIns="81397" bIns="40699"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2315" b="1" u="sng" dirty="0">
                  <a:solidFill>
                    <a:schemeClr val="tx1">
                      <a:lumMod val="85000"/>
                      <a:lumOff val="15000"/>
                    </a:schemeClr>
                  </a:solidFill>
                </a:rPr>
                <a:t>Permisos de construcción:</a:t>
              </a:r>
            </a:p>
            <a:p>
              <a:pPr marL="0" indent="0">
                <a:buNone/>
              </a:pPr>
              <a:r>
                <a:rPr lang="es-EC" sz="2315" b="1" dirty="0">
                  <a:solidFill>
                    <a:schemeClr val="tx1">
                      <a:lumMod val="85000"/>
                      <a:lumOff val="15000"/>
                    </a:schemeClr>
                  </a:solidFill>
                </a:rPr>
                <a:t>                                (74%)</a:t>
              </a:r>
              <a:endParaRPr lang="es-EC" sz="2315" b="1" baseline="30000" dirty="0">
                <a:solidFill>
                  <a:schemeClr val="tx1">
                    <a:lumMod val="85000"/>
                    <a:lumOff val="15000"/>
                  </a:schemeClr>
                </a:solidFill>
              </a:endParaRPr>
            </a:p>
          </p:txBody>
        </p:sp>
      </p:grpSp>
      <p:pic>
        <p:nvPicPr>
          <p:cNvPr id="39" name="Imagen 38"/>
          <p:cNvPicPr>
            <a:picLocks noChangeAspect="1"/>
          </p:cNvPicPr>
          <p:nvPr/>
        </p:nvPicPr>
        <p:blipFill rotWithShape="1">
          <a:blip r:embed="rId3" cstate="print">
            <a:extLst>
              <a:ext uri="{28A0092B-C50C-407E-A947-70E740481C1C}">
                <a14:useLocalDpi xmlns:a14="http://schemas.microsoft.com/office/drawing/2010/main" val="0"/>
              </a:ext>
            </a:extLst>
          </a:blip>
          <a:srcRect t="40914" r="50000" b="28193"/>
          <a:stretch/>
        </p:blipFill>
        <p:spPr>
          <a:xfrm>
            <a:off x="2658686" y="5411939"/>
            <a:ext cx="555163" cy="377351"/>
          </a:xfrm>
          <a:prstGeom prst="rect">
            <a:avLst/>
          </a:prstGeom>
        </p:spPr>
      </p:pic>
      <p:sp>
        <p:nvSpPr>
          <p:cNvPr id="2" name="Elipse 1"/>
          <p:cNvSpPr/>
          <p:nvPr/>
        </p:nvSpPr>
        <p:spPr>
          <a:xfrm>
            <a:off x="3660221" y="5130505"/>
            <a:ext cx="1025591" cy="85506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2"/>
          </a:p>
        </p:txBody>
      </p:sp>
      <p:pic>
        <p:nvPicPr>
          <p:cNvPr id="21" name="Imagen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362696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757129" y="91861"/>
            <a:ext cx="4240489" cy="443198"/>
          </a:xfrm>
          <a:prstGeom prst="rect">
            <a:avLst/>
          </a:prstGeom>
          <a:noFill/>
        </p:spPr>
        <p:txBody>
          <a:bodyPr wrap="square" rtlCol="0">
            <a:spAutoFit/>
          </a:bodyPr>
          <a:lstStyle/>
          <a:p>
            <a:r>
              <a:rPr lang="es-EC" sz="2280" b="1" dirty="0">
                <a:solidFill>
                  <a:schemeClr val="tx1">
                    <a:lumMod val="75000"/>
                    <a:lumOff val="25000"/>
                  </a:schemeClr>
                </a:solidFill>
              </a:rPr>
              <a:t>Generación de escombros DMQ</a:t>
            </a:r>
          </a:p>
        </p:txBody>
      </p:sp>
      <p:sp>
        <p:nvSpPr>
          <p:cNvPr id="2" name="Marcador de contenido 1"/>
          <p:cNvSpPr>
            <a:spLocks noGrp="1"/>
          </p:cNvSpPr>
          <p:nvPr>
            <p:ph idx="1"/>
          </p:nvPr>
        </p:nvSpPr>
        <p:spPr>
          <a:xfrm>
            <a:off x="526473" y="865024"/>
            <a:ext cx="11333018" cy="4981594"/>
          </a:xfrm>
        </p:spPr>
        <p:txBody>
          <a:bodyPr>
            <a:normAutofit fontScale="85000" lnSpcReduction="20000"/>
          </a:bodyPr>
          <a:lstStyle/>
          <a:p>
            <a:pPr algn="just"/>
            <a:r>
              <a:rPr lang="es-EC" sz="1710" dirty="0">
                <a:solidFill>
                  <a:schemeClr val="tx1">
                    <a:lumMod val="75000"/>
                    <a:lumOff val="25000"/>
                  </a:schemeClr>
                </a:solidFill>
              </a:rPr>
              <a:t>Al 2013, se entregaron 2.057 licencias de construcción en el DMQ.</a:t>
            </a:r>
          </a:p>
          <a:p>
            <a:pPr algn="just"/>
            <a:r>
              <a:rPr lang="es-EC" sz="1710" dirty="0">
                <a:solidFill>
                  <a:schemeClr val="tx1">
                    <a:lumMod val="75000"/>
                    <a:lumOff val="25000"/>
                  </a:schemeClr>
                </a:solidFill>
              </a:rPr>
              <a:t>Se estima construcciones (área útil) por 1.813.871,07 m2.</a:t>
            </a:r>
          </a:p>
          <a:p>
            <a:pPr algn="just"/>
            <a:endParaRPr lang="es-EC" sz="1710" dirty="0">
              <a:solidFill>
                <a:schemeClr val="tx1">
                  <a:lumMod val="75000"/>
                  <a:lumOff val="25000"/>
                </a:schemeClr>
              </a:solidFill>
            </a:endParaRPr>
          </a:p>
          <a:p>
            <a:pPr algn="just"/>
            <a:endParaRPr lang="es-EC" sz="1710" dirty="0">
              <a:solidFill>
                <a:schemeClr val="tx1">
                  <a:lumMod val="75000"/>
                  <a:lumOff val="25000"/>
                </a:schemeClr>
              </a:solidFill>
            </a:endParaRPr>
          </a:p>
          <a:p>
            <a:pPr algn="just"/>
            <a:endParaRPr lang="es-EC" sz="1710" dirty="0">
              <a:solidFill>
                <a:schemeClr val="tx1">
                  <a:lumMod val="75000"/>
                  <a:lumOff val="25000"/>
                </a:schemeClr>
              </a:solidFill>
            </a:endParaRPr>
          </a:p>
          <a:p>
            <a:pPr algn="just"/>
            <a:endParaRPr lang="es-EC" sz="1710" dirty="0">
              <a:solidFill>
                <a:schemeClr val="tx1">
                  <a:lumMod val="75000"/>
                  <a:lumOff val="25000"/>
                </a:schemeClr>
              </a:solidFill>
            </a:endParaRPr>
          </a:p>
          <a:p>
            <a:pPr algn="just"/>
            <a:endParaRPr lang="es-EC" sz="1710" dirty="0">
              <a:solidFill>
                <a:schemeClr val="tx1">
                  <a:lumMod val="75000"/>
                  <a:lumOff val="25000"/>
                </a:schemeClr>
              </a:solidFill>
            </a:endParaRPr>
          </a:p>
          <a:p>
            <a:pPr algn="just"/>
            <a:endParaRPr lang="es-EC" sz="1710" dirty="0">
              <a:solidFill>
                <a:schemeClr val="tx1">
                  <a:lumMod val="75000"/>
                  <a:lumOff val="25000"/>
                </a:schemeClr>
              </a:solidFill>
            </a:endParaRPr>
          </a:p>
          <a:p>
            <a:pPr algn="just"/>
            <a:endParaRPr lang="es-EC" sz="1710" dirty="0">
              <a:solidFill>
                <a:schemeClr val="tx1">
                  <a:lumMod val="75000"/>
                  <a:lumOff val="25000"/>
                </a:schemeClr>
              </a:solidFill>
            </a:endParaRPr>
          </a:p>
          <a:p>
            <a:pPr algn="just"/>
            <a:endParaRPr lang="es-EC" sz="1710" dirty="0">
              <a:solidFill>
                <a:schemeClr val="tx1">
                  <a:lumMod val="75000"/>
                  <a:lumOff val="25000"/>
                </a:schemeClr>
              </a:solidFill>
            </a:endParaRPr>
          </a:p>
          <a:p>
            <a:pPr algn="just"/>
            <a:endParaRPr lang="es-EC" sz="1710" dirty="0">
              <a:solidFill>
                <a:schemeClr val="tx1">
                  <a:lumMod val="75000"/>
                  <a:lumOff val="25000"/>
                </a:schemeClr>
              </a:solidFill>
            </a:endParaRPr>
          </a:p>
          <a:p>
            <a:pPr algn="just"/>
            <a:endParaRPr lang="es-EC" sz="1710" dirty="0">
              <a:solidFill>
                <a:schemeClr val="tx1">
                  <a:lumMod val="75000"/>
                  <a:lumOff val="25000"/>
                </a:schemeClr>
              </a:solidFill>
            </a:endParaRPr>
          </a:p>
          <a:p>
            <a:pPr algn="just"/>
            <a:endParaRPr lang="es-EC" sz="1710" dirty="0">
              <a:solidFill>
                <a:schemeClr val="tx1">
                  <a:lumMod val="75000"/>
                  <a:lumOff val="25000"/>
                </a:schemeClr>
              </a:solidFill>
            </a:endParaRPr>
          </a:p>
          <a:p>
            <a:pPr algn="just"/>
            <a:endParaRPr lang="es-EC" sz="1710" dirty="0">
              <a:solidFill>
                <a:schemeClr val="tx1">
                  <a:lumMod val="75000"/>
                  <a:lumOff val="25000"/>
                </a:schemeClr>
              </a:solidFill>
            </a:endParaRPr>
          </a:p>
          <a:p>
            <a:pPr algn="just"/>
            <a:endParaRPr lang="es-EC" sz="1710" dirty="0" smtClean="0">
              <a:solidFill>
                <a:schemeClr val="tx1">
                  <a:lumMod val="75000"/>
                  <a:lumOff val="25000"/>
                </a:schemeClr>
              </a:solidFill>
            </a:endParaRPr>
          </a:p>
          <a:p>
            <a:pPr algn="just"/>
            <a:endParaRPr lang="es-EC" sz="1710" dirty="0">
              <a:solidFill>
                <a:schemeClr val="tx1">
                  <a:lumMod val="75000"/>
                  <a:lumOff val="25000"/>
                </a:schemeClr>
              </a:solidFill>
            </a:endParaRPr>
          </a:p>
          <a:p>
            <a:pPr algn="just"/>
            <a:r>
              <a:rPr lang="es-EC" sz="1710" dirty="0" smtClean="0">
                <a:solidFill>
                  <a:schemeClr val="tx1">
                    <a:lumMod val="75000"/>
                    <a:lumOff val="25000"/>
                  </a:schemeClr>
                </a:solidFill>
              </a:rPr>
              <a:t>Entrada </a:t>
            </a:r>
            <a:r>
              <a:rPr lang="es-EC" sz="1710" dirty="0">
                <a:solidFill>
                  <a:schemeClr val="tx1">
                    <a:lumMod val="75000"/>
                    <a:lumOff val="25000"/>
                  </a:schemeClr>
                </a:solidFill>
              </a:rPr>
              <a:t>a escombreras de 816,241 m3 de escombros (coeficiente 0,45 m3 de escombro/m2 de construcción)</a:t>
            </a:r>
          </a:p>
        </p:txBody>
      </p:sp>
      <p:graphicFrame>
        <p:nvGraphicFramePr>
          <p:cNvPr id="6" name="Gráfico 5"/>
          <p:cNvGraphicFramePr>
            <a:graphicFrameLocks/>
          </p:cNvGraphicFramePr>
          <p:nvPr>
            <p:extLst/>
          </p:nvPr>
        </p:nvGraphicFramePr>
        <p:xfrm>
          <a:off x="3454253" y="1578634"/>
          <a:ext cx="5283495" cy="3402203"/>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4677046" y="5052788"/>
            <a:ext cx="2837910" cy="245773"/>
          </a:xfrm>
          <a:prstGeom prst="rect">
            <a:avLst/>
          </a:prstGeom>
          <a:noFill/>
        </p:spPr>
        <p:txBody>
          <a:bodyPr wrap="square" rtlCol="0">
            <a:spAutoFit/>
          </a:bodyPr>
          <a:lstStyle/>
          <a:p>
            <a:r>
              <a:rPr lang="es-EC" sz="997" dirty="0"/>
              <a:t>Fuente: Secretaría de Territorio Hábitat y Vivienda</a:t>
            </a:r>
          </a:p>
        </p:txBody>
      </p:sp>
      <p:sp>
        <p:nvSpPr>
          <p:cNvPr id="5" name="CuadroTexto 4"/>
          <p:cNvSpPr txBox="1"/>
          <p:nvPr/>
        </p:nvSpPr>
        <p:spPr>
          <a:xfrm>
            <a:off x="3917236" y="5743093"/>
            <a:ext cx="4357528" cy="640175"/>
          </a:xfrm>
          <a:prstGeom prst="rect">
            <a:avLst/>
          </a:prstGeom>
          <a:noFill/>
        </p:spPr>
        <p:txBody>
          <a:bodyPr wrap="square" rtlCol="0">
            <a:spAutoFit/>
          </a:bodyPr>
          <a:lstStyle/>
          <a:p>
            <a:r>
              <a:rPr lang="es-EC" sz="1780" b="1" dirty="0"/>
              <a:t>Tarifa por Gestión de Escombros = $1,12 m3</a:t>
            </a:r>
          </a:p>
          <a:p>
            <a:r>
              <a:rPr lang="es-EC" sz="1780" b="1" dirty="0"/>
              <a:t>Costo promedio por disposición = $0,51 m2</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44349"/>
            <a:ext cx="12192000" cy="1195644"/>
          </a:xfrm>
          <a:prstGeom prst="rect">
            <a:avLst/>
          </a:prstGeom>
        </p:spPr>
      </p:pic>
    </p:spTree>
    <p:extLst>
      <p:ext uri="{BB962C8B-B14F-4D97-AF65-F5344CB8AC3E}">
        <p14:creationId xmlns:p14="http://schemas.microsoft.com/office/powerpoint/2010/main" val="54769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3455" y="2578546"/>
            <a:ext cx="11083636" cy="1956688"/>
          </a:xfrm>
        </p:spPr>
        <p:txBody>
          <a:bodyPr>
            <a:normAutofit/>
          </a:bodyPr>
          <a:lstStyle/>
          <a:p>
            <a:pPr algn="just"/>
            <a:r>
              <a:rPr lang="es-EC" sz="2136" b="1" dirty="0"/>
              <a:t>Disposición Transitoria Segunda.- </a:t>
            </a:r>
            <a:r>
              <a:rPr lang="es-EC" sz="2136" dirty="0"/>
              <a:t>En un plazo no mayor a 90 días la Agencia Metropolitana de Control y Secretaría de Ambiente deberán </a:t>
            </a:r>
            <a:r>
              <a:rPr lang="es-EC" sz="2136" dirty="0" err="1"/>
              <a:t>prensentar</a:t>
            </a:r>
            <a:r>
              <a:rPr lang="es-EC" sz="2136" dirty="0"/>
              <a:t> en conjunto al Concejo Metropolitano un plan de control de quebradas y puntos vulnerables para el depósito no autorizado de escombros dentro del DMQ.</a:t>
            </a:r>
          </a:p>
        </p:txBody>
      </p:sp>
      <p:sp>
        <p:nvSpPr>
          <p:cNvPr id="4" name="Rectángulo 3"/>
          <p:cNvSpPr/>
          <p:nvPr/>
        </p:nvSpPr>
        <p:spPr>
          <a:xfrm>
            <a:off x="6547004" y="480426"/>
            <a:ext cx="5438220" cy="475964"/>
          </a:xfrm>
          <a:prstGeom prst="rect">
            <a:avLst/>
          </a:prstGeom>
        </p:spPr>
        <p:txBody>
          <a:bodyPr wrap="none">
            <a:spAutoFit/>
          </a:bodyPr>
          <a:lstStyle/>
          <a:p>
            <a:r>
              <a:rPr lang="es-EC" sz="2493" b="1" dirty="0"/>
              <a:t>Plan de Manejo y Control de Escombros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93223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06016" y="313020"/>
            <a:ext cx="7336602" cy="530786"/>
          </a:xfrm>
          <a:prstGeom prst="rect">
            <a:avLst/>
          </a:prstGeom>
          <a:noFill/>
        </p:spPr>
        <p:txBody>
          <a:bodyPr wrap="square" rtlCol="0">
            <a:spAutoFit/>
          </a:bodyPr>
          <a:lstStyle/>
          <a:p>
            <a:pPr algn="r"/>
            <a:r>
              <a:rPr lang="es-EC" sz="2849" dirty="0">
                <a:solidFill>
                  <a:schemeClr val="tx1">
                    <a:lumMod val="75000"/>
                    <a:lumOff val="25000"/>
                  </a:schemeClr>
                </a:solidFill>
              </a:rPr>
              <a:t>PROPUESTA DE NUEVOS SERVICIOS EMGIRS EP</a:t>
            </a:r>
            <a:endParaRPr lang="es-EC" sz="2136" dirty="0">
              <a:solidFill>
                <a:schemeClr val="tx1">
                  <a:lumMod val="75000"/>
                  <a:lumOff val="25000"/>
                </a:schemeClr>
              </a:solidFill>
            </a:endParaRPr>
          </a:p>
        </p:txBody>
      </p:sp>
      <p:graphicFrame>
        <p:nvGraphicFramePr>
          <p:cNvPr id="3" name="Diagrama 2"/>
          <p:cNvGraphicFramePr/>
          <p:nvPr>
            <p:extLst>
              <p:ext uri="{D42A27DB-BD31-4B8C-83A1-F6EECF244321}">
                <p14:modId xmlns:p14="http://schemas.microsoft.com/office/powerpoint/2010/main" val="3567540695"/>
              </p:ext>
            </p:extLst>
          </p:nvPr>
        </p:nvGraphicFramePr>
        <p:xfrm>
          <a:off x="-1676400" y="1377819"/>
          <a:ext cx="15641781" cy="462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08938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7661" y="2985390"/>
            <a:ext cx="7816679" cy="1143000"/>
          </a:xfrm>
        </p:spPr>
        <p:txBody>
          <a:bodyPr/>
          <a:lstStyle/>
          <a:p>
            <a:pPr algn="ctr"/>
            <a:r>
              <a:rPr lang="es-EC" dirty="0" smtClean="0"/>
              <a:t>Sobre los Sujetos Pasivos</a:t>
            </a:r>
            <a:endParaRPr lang="es-EC"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70914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0218" y="1313719"/>
            <a:ext cx="11388437" cy="4283545"/>
          </a:xfrm>
          <a:prstGeom prst="rect">
            <a:avLst/>
          </a:prstGeom>
          <a:noFill/>
        </p:spPr>
        <p:txBody>
          <a:bodyPr wrap="square" rtlCol="0">
            <a:spAutoFit/>
          </a:bodyPr>
          <a:lstStyle/>
          <a:p>
            <a:pPr algn="just"/>
            <a:r>
              <a:rPr lang="es-EC" sz="1602" b="1" dirty="0"/>
              <a:t>Artículo 4.- Sujetos Pasivos.- </a:t>
            </a:r>
            <a:r>
              <a:rPr lang="es-EC" sz="1602" dirty="0"/>
              <a:t>Son sujetos pasivos de las tarifas reguladas en esta Ordenanza, las personas naturales o jurídicas, sociedades de hecho públicas o privadas,  que reciben los servicios que presta la Empresa Pública Metropolitana de Gestión Integral de Residuos Sólidos, EMGIRS-EP, categorizadas de la siguiente manera:</a:t>
            </a:r>
          </a:p>
          <a:p>
            <a:pPr algn="just"/>
            <a:r>
              <a:rPr lang="es-EC" sz="1602" dirty="0"/>
              <a:t> </a:t>
            </a:r>
          </a:p>
          <a:p>
            <a:pPr marL="406999" indent="-406999" algn="just">
              <a:buFont typeface="+mj-lt"/>
              <a:buAutoNum type="alphaLcPeriod"/>
            </a:pPr>
            <a:r>
              <a:rPr lang="es-EC" sz="1602" dirty="0"/>
              <a:t>Personas naturales o jurídicas, públicas o privadas, </a:t>
            </a:r>
            <a:r>
              <a:rPr lang="es-EC" sz="1602" b="1" dirty="0"/>
              <a:t>generadoras de residuos </a:t>
            </a:r>
            <a:r>
              <a:rPr lang="es-EC" sz="1602" b="1" dirty="0" err="1"/>
              <a:t>categorizables</a:t>
            </a:r>
            <a:r>
              <a:rPr lang="es-EC" sz="1602" b="1" dirty="0"/>
              <a:t> a domésticos</a:t>
            </a:r>
            <a:r>
              <a:rPr lang="es-EC" sz="1602" dirty="0"/>
              <a:t>, dentro del Distrito Metropolitano de Quito y Cantones aledaños. </a:t>
            </a:r>
            <a:endParaRPr lang="es-EC" sz="1602" dirty="0">
              <a:solidFill>
                <a:srgbClr val="FF0000"/>
              </a:solidFill>
            </a:endParaRPr>
          </a:p>
          <a:p>
            <a:pPr marL="406999" indent="-406999" algn="just">
              <a:buFont typeface="+mj-lt"/>
              <a:buAutoNum type="alphaLcPeriod"/>
            </a:pPr>
            <a:r>
              <a:rPr lang="es-EC" sz="1602" dirty="0"/>
              <a:t>Personas naturales o jurídicas, públicas o privadas, </a:t>
            </a:r>
            <a:r>
              <a:rPr lang="es-EC" sz="1602" b="1" dirty="0"/>
              <a:t>generadoras de escombros y lodos no contaminados,</a:t>
            </a:r>
            <a:r>
              <a:rPr lang="es-EC" sz="1602" dirty="0"/>
              <a:t> dentro del Distrito Metropolitano de Quito y Cantones aledaños.</a:t>
            </a:r>
          </a:p>
          <a:p>
            <a:pPr marL="406999" indent="-406999" algn="just">
              <a:buFont typeface="+mj-lt"/>
              <a:buAutoNum type="alphaLcPeriod"/>
            </a:pPr>
            <a:r>
              <a:rPr lang="es-EC" sz="1602" dirty="0"/>
              <a:t>Personas naturales o jurídicas, públicas o privadas, </a:t>
            </a:r>
            <a:r>
              <a:rPr lang="es-EC" sz="1602" b="1" dirty="0"/>
              <a:t>generadoras de residuos sanitarios infecciosos, </a:t>
            </a:r>
            <a:r>
              <a:rPr lang="es-EC" sz="1602" b="1" dirty="0" err="1"/>
              <a:t>anatomopatológicos</a:t>
            </a:r>
            <a:r>
              <a:rPr lang="es-EC" sz="1602" b="1" dirty="0"/>
              <a:t>, fauna muerta o sus despojos, medicina caducada y equipo de protección personal</a:t>
            </a:r>
            <a:r>
              <a:rPr lang="es-EC" sz="1602" dirty="0"/>
              <a:t>, dentro del Distrito Metropolitano de Quito y Cantones aledaños.</a:t>
            </a:r>
          </a:p>
          <a:p>
            <a:pPr marL="406999" indent="-406999" algn="just">
              <a:buFont typeface="+mj-lt"/>
              <a:buAutoNum type="alphaLcPeriod"/>
            </a:pPr>
            <a:r>
              <a:rPr lang="es-EC" sz="1602" dirty="0"/>
              <a:t>Personas naturales o jurídicas, públicas o privadas, </a:t>
            </a:r>
            <a:r>
              <a:rPr lang="es-EC" sz="1602" b="1" dirty="0"/>
              <a:t>generadoras de residuos sólidos no </a:t>
            </a:r>
            <a:r>
              <a:rPr lang="es-EC" sz="1602" b="1" dirty="0" err="1"/>
              <a:t>categorizables</a:t>
            </a:r>
            <a:r>
              <a:rPr lang="es-EC" sz="1602" b="1" dirty="0"/>
              <a:t> a domésticos como neumáticos, equipos eléctricos y electrónicos, pilas y baterías en desuso</a:t>
            </a:r>
            <a:r>
              <a:rPr lang="es-EC" sz="1602" dirty="0"/>
              <a:t>, dentro del Distrito Metropolitano de Quito y Cantones aledaños.</a:t>
            </a:r>
          </a:p>
          <a:p>
            <a:pPr marL="406999" indent="-406999" algn="just">
              <a:buFont typeface="+mj-lt"/>
              <a:buAutoNum type="alphaLcPeriod"/>
            </a:pPr>
            <a:endParaRPr lang="es-EC" sz="1602" dirty="0"/>
          </a:p>
          <a:p>
            <a:pPr lvl="0" algn="just"/>
            <a:r>
              <a:rPr lang="es-EC" sz="1602" dirty="0"/>
              <a:t>El cobro de la tarifa por los servicios de EMGIRS-EP se lo realizará a través de pago directo a la empresa en sus puntos de cobro o en la modalidad de cobro que esta establezca.</a:t>
            </a:r>
          </a:p>
        </p:txBody>
      </p:sp>
      <p:sp>
        <p:nvSpPr>
          <p:cNvPr id="4" name="Título 1"/>
          <p:cNvSpPr>
            <a:spLocks noGrp="1"/>
          </p:cNvSpPr>
          <p:nvPr>
            <p:ph type="title"/>
          </p:nvPr>
        </p:nvSpPr>
        <p:spPr>
          <a:xfrm>
            <a:off x="4256758" y="0"/>
            <a:ext cx="7816679" cy="1143000"/>
          </a:xfrm>
        </p:spPr>
        <p:txBody>
          <a:bodyPr>
            <a:normAutofit/>
          </a:bodyPr>
          <a:lstStyle/>
          <a:p>
            <a:pPr algn="r"/>
            <a:r>
              <a:rPr lang="es-EC" sz="3205" dirty="0"/>
              <a:t>Nueva Propuesta de Ordenanza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338795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455005" y="528098"/>
            <a:ext cx="4807458" cy="421013"/>
          </a:xfrm>
          <a:prstGeom prst="rect">
            <a:avLst/>
          </a:prstGeom>
          <a:noFill/>
        </p:spPr>
        <p:txBody>
          <a:bodyPr wrap="square" rtlCol="0">
            <a:spAutoFit/>
          </a:bodyPr>
          <a:lstStyle/>
          <a:p>
            <a:pPr algn="r"/>
            <a:r>
              <a:rPr lang="es-EC" sz="2136" dirty="0"/>
              <a:t>Número de Usuarios por Servicio</a:t>
            </a:r>
          </a:p>
        </p:txBody>
      </p:sp>
      <p:sp>
        <p:nvSpPr>
          <p:cNvPr id="8" name="CuadroTexto 7"/>
          <p:cNvSpPr txBox="1"/>
          <p:nvPr/>
        </p:nvSpPr>
        <p:spPr>
          <a:xfrm>
            <a:off x="3435874" y="1791877"/>
            <a:ext cx="5320254" cy="585417"/>
          </a:xfrm>
          <a:prstGeom prst="rect">
            <a:avLst/>
          </a:prstGeom>
          <a:noFill/>
        </p:spPr>
        <p:txBody>
          <a:bodyPr wrap="square" rtlCol="0">
            <a:spAutoFit/>
          </a:bodyPr>
          <a:lstStyle/>
          <a:p>
            <a:pPr algn="ctr"/>
            <a:r>
              <a:rPr lang="es-EC" sz="1602" dirty="0"/>
              <a:t>Usuarios que Accedieron a los Servicios de EMGIRS EP</a:t>
            </a:r>
          </a:p>
          <a:p>
            <a:pPr algn="ctr"/>
            <a:r>
              <a:rPr lang="es-EC" sz="1602" dirty="0"/>
              <a:t>AÑO 2016</a:t>
            </a:r>
          </a:p>
        </p:txBody>
      </p:sp>
      <p:graphicFrame>
        <p:nvGraphicFramePr>
          <p:cNvPr id="9" name="Tabla 8"/>
          <p:cNvGraphicFramePr>
            <a:graphicFrameLocks noGrp="1"/>
          </p:cNvGraphicFramePr>
          <p:nvPr/>
        </p:nvGraphicFramePr>
        <p:xfrm>
          <a:off x="2698730" y="2531608"/>
          <a:ext cx="6794541" cy="2307580"/>
        </p:xfrm>
        <a:graphic>
          <a:graphicData uri="http://schemas.openxmlformats.org/drawingml/2006/table">
            <a:tbl>
              <a:tblPr/>
              <a:tblGrid>
                <a:gridCol w="5113546">
                  <a:extLst>
                    <a:ext uri="{9D8B030D-6E8A-4147-A177-3AD203B41FA5}">
                      <a16:colId xmlns:a16="http://schemas.microsoft.com/office/drawing/2014/main" xmlns="" val="1468982688"/>
                    </a:ext>
                  </a:extLst>
                </a:gridCol>
                <a:gridCol w="1680995">
                  <a:extLst>
                    <a:ext uri="{9D8B030D-6E8A-4147-A177-3AD203B41FA5}">
                      <a16:colId xmlns:a16="http://schemas.microsoft.com/office/drawing/2014/main" xmlns="" val="1864890416"/>
                    </a:ext>
                  </a:extLst>
                </a:gridCol>
              </a:tblGrid>
              <a:tr h="236387">
                <a:tc>
                  <a:txBody>
                    <a:bodyPr/>
                    <a:lstStyle/>
                    <a:p>
                      <a:pPr algn="ctr" fontAlgn="ctr"/>
                      <a:r>
                        <a:rPr lang="es-EC" sz="1400" b="1" i="0" u="none" strike="noStrike">
                          <a:solidFill>
                            <a:srgbClr val="FFFFFF"/>
                          </a:solidFill>
                          <a:effectLst/>
                          <a:latin typeface="Calibri" panose="020F0502020204030204" pitchFamily="34" charset="0"/>
                        </a:rPr>
                        <a:t>SERVICIO</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s-EC" sz="1400" b="1" i="0" u="none" strike="noStrike">
                          <a:solidFill>
                            <a:srgbClr val="FFFFFF"/>
                          </a:solidFill>
                          <a:effectLst/>
                          <a:latin typeface="Calibri" panose="020F0502020204030204" pitchFamily="34" charset="0"/>
                        </a:rPr>
                        <a:t># USUARIOS</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xmlns="" val="3941739021"/>
                  </a:ext>
                </a:extLst>
              </a:tr>
              <a:tr h="450260">
                <a:tc>
                  <a:txBody>
                    <a:bodyPr/>
                    <a:lstStyle/>
                    <a:p>
                      <a:pPr algn="l" fontAlgn="ctr"/>
                      <a:r>
                        <a:rPr lang="es-EC" sz="1400" b="0" i="0" u="none" strike="noStrike">
                          <a:solidFill>
                            <a:srgbClr val="000000"/>
                          </a:solidFill>
                          <a:effectLst/>
                          <a:latin typeface="Calibri" panose="020F0502020204030204" pitchFamily="34" charset="0"/>
                        </a:rPr>
                        <a:t>Disposición de residuos sólidos comunes asimilables a domésticos en estaciones de transferencia y relleno sanitario</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 </a:t>
                      </a:r>
                      <a:r>
                        <a:rPr lang="es-EC" sz="1400" b="0" i="0" u="none" strike="noStrike" dirty="0" smtClean="0">
                          <a:solidFill>
                            <a:srgbClr val="000000"/>
                          </a:solidFill>
                          <a:effectLst/>
                          <a:latin typeface="Calibri" panose="020F0502020204030204" pitchFamily="34" charset="0"/>
                        </a:rPr>
                        <a:t>162</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4712202"/>
                  </a:ext>
                </a:extLst>
              </a:tr>
              <a:tr h="675389">
                <a:tc>
                  <a:txBody>
                    <a:bodyPr/>
                    <a:lstStyle/>
                    <a:p>
                      <a:pPr algn="l" fontAlgn="ctr"/>
                      <a:r>
                        <a:rPr lang="es-EC" sz="1400" b="0" i="0" u="none" strike="noStrike">
                          <a:solidFill>
                            <a:srgbClr val="000000"/>
                          </a:solidFill>
                          <a:effectLst/>
                          <a:latin typeface="Calibri" panose="020F0502020204030204" pitchFamily="34" charset="0"/>
                        </a:rPr>
                        <a:t>Disposición final de residuos sólidos comunes asimilables a domésticos en el Relleno Sanitario de desechos sólidos provenientes del GAD Rumiñahui</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a:t>
                      </a:r>
                    </a:p>
                  </a:txBody>
                  <a:tcPr marL="8479" marR="8479" marT="84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1572662"/>
                  </a:ext>
                </a:extLst>
              </a:tr>
              <a:tr h="484029">
                <a:tc>
                  <a:txBody>
                    <a:bodyPr/>
                    <a:lstStyle/>
                    <a:p>
                      <a:pPr algn="l" fontAlgn="ctr"/>
                      <a:r>
                        <a:rPr lang="es-EC" sz="1400" b="0" i="0" u="none" strike="noStrike">
                          <a:solidFill>
                            <a:srgbClr val="000000"/>
                          </a:solidFill>
                          <a:effectLst/>
                          <a:latin typeface="Calibri" panose="020F0502020204030204" pitchFamily="34" charset="0"/>
                        </a:rPr>
                        <a:t>Disposición de Escombros</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3.936</a:t>
                      </a:r>
                    </a:p>
                  </a:txBody>
                  <a:tcPr marL="8479" marR="8479" marT="84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8192036"/>
                  </a:ext>
                </a:extLst>
              </a:tr>
              <a:tr h="461515">
                <a:tc>
                  <a:txBody>
                    <a:bodyPr/>
                    <a:lstStyle/>
                    <a:p>
                      <a:pPr algn="l" fontAlgn="ctr"/>
                      <a:r>
                        <a:rPr lang="es-EC" sz="1400" b="0" i="0" u="none" strike="noStrike">
                          <a:solidFill>
                            <a:srgbClr val="000000"/>
                          </a:solidFill>
                          <a:effectLst/>
                          <a:latin typeface="Calibri" panose="020F0502020204030204" pitchFamily="34" charset="0"/>
                        </a:rPr>
                        <a:t>Recolección, transporte, tratamiento y disposición final de residuos sanitarios (Infecciosos, Biológicos y Cortopunzantes) </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 </a:t>
                      </a:r>
                      <a:r>
                        <a:rPr lang="es-EC" sz="1400" b="0" i="0" u="none" strike="noStrike" dirty="0" smtClean="0">
                          <a:solidFill>
                            <a:srgbClr val="000000"/>
                          </a:solidFill>
                          <a:effectLst/>
                          <a:latin typeface="Calibri" panose="020F0502020204030204" pitchFamily="34" charset="0"/>
                        </a:rPr>
                        <a:t>2800</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6275653"/>
                  </a:ext>
                </a:extLst>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091295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237" y="1665956"/>
            <a:ext cx="11346872" cy="3781867"/>
          </a:xfrm>
        </p:spPr>
        <p:txBody>
          <a:bodyPr>
            <a:noAutofit/>
          </a:bodyPr>
          <a:lstStyle/>
          <a:p>
            <a:pPr lvl="0" algn="l"/>
            <a:r>
              <a:rPr lang="es-EC" sz="2000" b="1" dirty="0"/>
              <a:t>Concejala </a:t>
            </a:r>
            <a:r>
              <a:rPr lang="es-EC" sz="2000" b="1" dirty="0" err="1"/>
              <a:t>Ivone</a:t>
            </a:r>
            <a:r>
              <a:rPr lang="es-EC" sz="2000" b="1" dirty="0"/>
              <a:t> Von </a:t>
            </a:r>
            <a:r>
              <a:rPr lang="es-EC" sz="2000" b="1" dirty="0" err="1"/>
              <a:t>Lippke</a:t>
            </a:r>
            <a:r>
              <a:rPr lang="es-EC" sz="2000" b="1" dirty="0"/>
              <a:t>:</a:t>
            </a:r>
            <a:r>
              <a:rPr lang="es-EC" sz="2000" dirty="0"/>
              <a:t/>
            </a:r>
            <a:br>
              <a:rPr lang="es-EC" sz="2000" dirty="0"/>
            </a:br>
            <a:r>
              <a:rPr lang="es-EC" sz="2000" dirty="0"/>
              <a:t/>
            </a:r>
            <a:br>
              <a:rPr lang="es-EC" sz="2000" dirty="0"/>
            </a:br>
            <a:r>
              <a:rPr lang="es-EC" sz="2000" dirty="0"/>
              <a:t>- Solicita que se revise la exposición de motivos, aclarando cuál es el fundamento y el alcance del proyecto normativo. </a:t>
            </a:r>
            <a:br>
              <a:rPr lang="es-EC" sz="2000" dirty="0"/>
            </a:br>
            <a:r>
              <a:rPr lang="es-EC" sz="2000" dirty="0"/>
              <a:t/>
            </a:r>
            <a:br>
              <a:rPr lang="es-EC" sz="2000" dirty="0"/>
            </a:br>
            <a:r>
              <a:rPr lang="es-EC" sz="2000" dirty="0"/>
              <a:t>- Requiere que se acojan las observaciones de la Procuraduría Metropolitana con relación a la inclusión, a continuación de la frase “</a:t>
            </a:r>
            <a:r>
              <a:rPr lang="es-EC" sz="2000" i="1" dirty="0"/>
              <a:t>EMGIRS-EP</a:t>
            </a:r>
            <a:r>
              <a:rPr lang="es-EC" sz="2000" dirty="0"/>
              <a:t>” el texto: “</a:t>
            </a:r>
            <a:r>
              <a:rPr lang="es-EC" sz="2000" i="1" dirty="0"/>
              <a:t>o su sucesora en derecho</a:t>
            </a:r>
            <a:r>
              <a:rPr lang="es-EC" sz="2000" dirty="0"/>
              <a:t>”.</a:t>
            </a:r>
            <a:br>
              <a:rPr lang="es-EC" sz="2000" dirty="0"/>
            </a:br>
            <a:r>
              <a:rPr lang="es-EC" sz="2000" dirty="0"/>
              <a:t/>
            </a:r>
            <a:br>
              <a:rPr lang="es-EC" sz="2000" dirty="0"/>
            </a:br>
            <a:endParaRPr lang="es-EC" sz="2000" b="1" dirty="0"/>
          </a:p>
        </p:txBody>
      </p:sp>
      <p:sp>
        <p:nvSpPr>
          <p:cNvPr id="3" name="CuadroTexto 2"/>
          <p:cNvSpPr txBox="1"/>
          <p:nvPr/>
        </p:nvSpPr>
        <p:spPr>
          <a:xfrm>
            <a:off x="3916620" y="1287355"/>
            <a:ext cx="4358762" cy="421013"/>
          </a:xfrm>
          <a:prstGeom prst="rect">
            <a:avLst/>
          </a:prstGeom>
          <a:noFill/>
        </p:spPr>
        <p:txBody>
          <a:bodyPr wrap="square" rtlCol="0">
            <a:spAutoFit/>
          </a:bodyPr>
          <a:lstStyle/>
          <a:p>
            <a:pPr algn="ctr"/>
            <a:r>
              <a:rPr lang="es-EC" sz="2136" b="1" dirty="0"/>
              <a:t>OBSERVACIONES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06550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0945" y="810304"/>
            <a:ext cx="11637819" cy="5387156"/>
          </a:xfrm>
        </p:spPr>
        <p:txBody>
          <a:bodyPr>
            <a:normAutofit/>
          </a:bodyPr>
          <a:lstStyle/>
          <a:p>
            <a:pPr algn="just"/>
            <a:r>
              <a:rPr lang="es-EC" sz="1600" dirty="0"/>
              <a:t>Que,</a:t>
            </a:r>
            <a:r>
              <a:rPr lang="es-EC" sz="1600" b="1" dirty="0"/>
              <a:t> 	l</a:t>
            </a:r>
            <a:r>
              <a:rPr lang="es-ES_tradnl" sz="1600" b="1" dirty="0"/>
              <a:t>os servicios </a:t>
            </a:r>
            <a:r>
              <a:rPr lang="es-ES_tradnl" sz="1600" dirty="0"/>
              <a:t>que presta la EMGIRS-EP componen el sistema de manejo integral de residuos sólidos y </a:t>
            </a:r>
            <a:r>
              <a:rPr lang="es-ES_tradnl" sz="1600" b="1" dirty="0"/>
              <a:t>son indispensables para el saneamiento y protección ambiental </a:t>
            </a:r>
            <a:r>
              <a:rPr lang="es-ES_tradnl" sz="1600" dirty="0"/>
              <a:t>del Distrito Metropolitano de Quito y sus cantones aledaños;</a:t>
            </a:r>
            <a:endParaRPr lang="es-EC" sz="1600" dirty="0"/>
          </a:p>
          <a:p>
            <a:pPr marL="0" indent="0" algn="just">
              <a:buNone/>
            </a:pPr>
            <a:r>
              <a:rPr lang="es-EC" sz="1600" dirty="0"/>
              <a:t> </a:t>
            </a:r>
          </a:p>
          <a:p>
            <a:pPr algn="just"/>
            <a:r>
              <a:rPr lang="es-EC" sz="1600" dirty="0"/>
              <a:t>Que,	</a:t>
            </a:r>
            <a:r>
              <a:rPr lang="es-EC" sz="1600" b="1" dirty="0"/>
              <a:t>los servicios </a:t>
            </a:r>
            <a:r>
              <a:rPr lang="es-EC" sz="1600" dirty="0"/>
              <a:t>que presta la EMGIRS-EP han sido reconocidos en su valor y necesidad, siendo necesario preservarlos para su </a:t>
            </a:r>
            <a:r>
              <a:rPr lang="es-EC" sz="1600" b="1" dirty="0"/>
              <a:t>sostenibilidad económica, correspondiente a la protección sanitaria y ambiental </a:t>
            </a:r>
            <a:r>
              <a:rPr lang="es-EC" sz="1600" dirty="0"/>
              <a:t>del </a:t>
            </a:r>
            <a:r>
              <a:rPr lang="es-ES_tradnl" sz="1600" dirty="0"/>
              <a:t>Distrito Metropolitano de Quito y sus cantones aledaños</a:t>
            </a:r>
            <a:r>
              <a:rPr lang="es-EC" sz="1600" dirty="0"/>
              <a:t>;</a:t>
            </a:r>
          </a:p>
          <a:p>
            <a:pPr algn="just"/>
            <a:endParaRPr lang="es-EC" sz="1600" dirty="0"/>
          </a:p>
          <a:p>
            <a:pPr algn="just"/>
            <a:r>
              <a:rPr lang="es-ES_tradnl" sz="1600" dirty="0"/>
              <a:t>Que,	</a:t>
            </a:r>
            <a:r>
              <a:rPr lang="es-ES_tradnl" sz="1600" b="1" dirty="0"/>
              <a:t>los servicios </a:t>
            </a:r>
            <a:r>
              <a:rPr lang="es-ES_tradnl" sz="1600" dirty="0"/>
              <a:t>que presta la EMGIRS-EP </a:t>
            </a:r>
            <a:r>
              <a:rPr lang="es-ES_tradnl" sz="1600" b="1" dirty="0"/>
              <a:t>son de carácter general y de prevalencia e interés público </a:t>
            </a:r>
            <a:r>
              <a:rPr lang="es-ES_tradnl" sz="1600" dirty="0"/>
              <a:t>por lo que es indispensable garantizar que los mismos se adecuen a la realidad, crecimiento y demandas </a:t>
            </a:r>
            <a:r>
              <a:rPr lang="es-EC" sz="1600" dirty="0"/>
              <a:t>del </a:t>
            </a:r>
            <a:r>
              <a:rPr lang="es-ES_tradnl" sz="1600" dirty="0"/>
              <a:t>Distrito Metropolitano de Quito y sus cantones aledaños</a:t>
            </a:r>
            <a:r>
              <a:rPr lang="es-EC" sz="1600" dirty="0"/>
              <a:t>;</a:t>
            </a:r>
          </a:p>
          <a:p>
            <a:pPr algn="just"/>
            <a:endParaRPr lang="es-EC" sz="1600" dirty="0"/>
          </a:p>
          <a:p>
            <a:pPr algn="just"/>
            <a:r>
              <a:rPr lang="es-ES_tradnl" sz="1600" dirty="0"/>
              <a:t>Que, 	el resarcimiento y pago por los servicios públicos que presta la EMGIRS-EP, </a:t>
            </a:r>
            <a:r>
              <a:rPr lang="es-ES_tradnl" sz="1600" b="1" dirty="0"/>
              <a:t>la tarifa </a:t>
            </a:r>
            <a:r>
              <a:rPr lang="es-ES_tradnl" sz="1600" dirty="0"/>
              <a:t>retributiva de su actividad, </a:t>
            </a:r>
            <a:r>
              <a:rPr lang="es-ES_tradnl" sz="1600" b="1" dirty="0"/>
              <a:t>debe establecerse</a:t>
            </a:r>
            <a:r>
              <a:rPr lang="es-ES_tradnl" sz="1600" dirty="0"/>
              <a:t>, en respeto constitucional, sobre </a:t>
            </a:r>
            <a:r>
              <a:rPr lang="es-ES_tradnl" sz="1600" b="1" dirty="0"/>
              <a:t>principios de generalidad, justicia social redistributiva, eficiencia técnica, equidad, transparencia, y suficiencia recaudatoria </a:t>
            </a:r>
            <a:r>
              <a:rPr lang="es-ES_tradnl" sz="1600" dirty="0"/>
              <a:t>que promueva conductas ecológicas, sociales y económicamente responsables;</a:t>
            </a:r>
            <a:endParaRPr lang="es-EC" sz="1600" dirty="0"/>
          </a:p>
          <a:p>
            <a:pPr algn="just"/>
            <a:endParaRPr lang="es-EC" sz="1600" dirty="0"/>
          </a:p>
          <a:p>
            <a:pPr algn="just"/>
            <a:r>
              <a:rPr lang="es-ES_tradnl" sz="1600" dirty="0"/>
              <a:t>Que, 	</a:t>
            </a:r>
            <a:r>
              <a:rPr lang="es-ES_tradnl" sz="1600" b="1" dirty="0"/>
              <a:t>la experiencia contributiva del Distrito Metropolitano de Quito </a:t>
            </a:r>
            <a:r>
              <a:rPr lang="es-ES_tradnl" sz="1600" dirty="0"/>
              <a:t>en favor de la EMGIRS-EP en lo que al aporte particular corresponde y que tiene como base el consumo de energía eléctrica </a:t>
            </a:r>
            <a:r>
              <a:rPr lang="es-ES_tradnl" sz="1600" b="1" dirty="0"/>
              <a:t>es insuficiente para cubrir los costos </a:t>
            </a:r>
            <a:r>
              <a:rPr lang="es-ES_tradnl" sz="1600" dirty="0"/>
              <a:t>de la prestación de los servicios públicos de la empresa, por lo que la tarifa mejora en la equidad de la aportación sin afectar la economía doméstica ni productiva de los </a:t>
            </a:r>
            <a:r>
              <a:rPr lang="es-ES_tradnl" sz="1600" dirty="0" smtClean="0"/>
              <a:t>quiteños</a:t>
            </a:r>
            <a:r>
              <a:rPr lang="es-ES_tradnl" sz="1600" dirty="0"/>
              <a:t>.</a:t>
            </a:r>
            <a:endParaRPr lang="es-EC" sz="1600" dirty="0"/>
          </a:p>
        </p:txBody>
      </p:sp>
      <p:sp>
        <p:nvSpPr>
          <p:cNvPr id="4" name="Título 1"/>
          <p:cNvSpPr>
            <a:spLocks noGrp="1"/>
          </p:cNvSpPr>
          <p:nvPr>
            <p:ph type="title"/>
          </p:nvPr>
        </p:nvSpPr>
        <p:spPr>
          <a:xfrm>
            <a:off x="4243703" y="-132415"/>
            <a:ext cx="7816679" cy="1143000"/>
          </a:xfrm>
        </p:spPr>
        <p:txBody>
          <a:bodyPr>
            <a:normAutofit/>
          </a:bodyPr>
          <a:lstStyle/>
          <a:p>
            <a:pPr algn="r"/>
            <a:r>
              <a:rPr lang="es-EC" sz="2493" dirty="0"/>
              <a:t>Inclusión de Fundamentos de Hecho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99541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 y="1258299"/>
            <a:ext cx="11873345" cy="4871557"/>
          </a:xfrm>
        </p:spPr>
        <p:txBody>
          <a:bodyPr>
            <a:normAutofit/>
          </a:bodyPr>
          <a:lstStyle/>
          <a:p>
            <a:pPr algn="just"/>
            <a:r>
              <a:rPr lang="es-EC" sz="2400" dirty="0" smtClean="0"/>
              <a:t>Se agregan: </a:t>
            </a:r>
          </a:p>
          <a:p>
            <a:pPr algn="just"/>
            <a:endParaRPr lang="es-EC" sz="2400" dirty="0" smtClean="0"/>
          </a:p>
          <a:p>
            <a:pPr lvl="1" algn="just"/>
            <a:r>
              <a:rPr lang="es-EC" sz="2000" dirty="0" smtClean="0"/>
              <a:t>Artículo 240 de la Constitución, facultad legislativa de los gobiernos autónomos descentralizados y distritos metropolitanos.</a:t>
            </a:r>
          </a:p>
          <a:p>
            <a:pPr lvl="1" algn="just"/>
            <a:r>
              <a:rPr lang="es-EC" sz="2000" dirty="0" smtClean="0"/>
              <a:t>Artículo 276 de la Constitución, garantía constitucional del derecho a la naturaleza.</a:t>
            </a:r>
          </a:p>
          <a:p>
            <a:pPr lvl="1" algn="just"/>
            <a:r>
              <a:rPr lang="es-EC" sz="2000" dirty="0" smtClean="0"/>
              <a:t>Artículo 315, facultad del estado de constituir empresas públicas.</a:t>
            </a:r>
          </a:p>
          <a:p>
            <a:pPr lvl="1" algn="just"/>
            <a:r>
              <a:rPr lang="es-EC" sz="2000" dirty="0" smtClean="0"/>
              <a:t>Artículo 4 de la LOEP, definición de empresas públicas.</a:t>
            </a:r>
          </a:p>
          <a:p>
            <a:pPr lvl="1" algn="just"/>
            <a:r>
              <a:rPr lang="es-EC" sz="2000" dirty="0" smtClean="0"/>
              <a:t>Artículo 566 del COOTAD, composición de las tarifas retributivas de servicios públicos.</a:t>
            </a:r>
            <a:endParaRPr lang="es-EC" sz="2000" dirty="0"/>
          </a:p>
          <a:p>
            <a:pPr lvl="1" algn="just"/>
            <a:r>
              <a:rPr lang="es-EC" sz="2000" dirty="0"/>
              <a:t>A</a:t>
            </a:r>
            <a:r>
              <a:rPr lang="es-EC" sz="2000" dirty="0" smtClean="0"/>
              <a:t>rtículo 42 de la LOEP, formas de </a:t>
            </a:r>
            <a:r>
              <a:rPr lang="es-EC" sz="2000" dirty="0" err="1" smtClean="0"/>
              <a:t>financiancimiento</a:t>
            </a:r>
            <a:r>
              <a:rPr lang="es-EC" sz="2000" dirty="0" smtClean="0"/>
              <a:t> de las empresas públicas </a:t>
            </a:r>
            <a:r>
              <a:rPr lang="es-EC" sz="2000" i="1" dirty="0" smtClean="0"/>
              <a:t>“ingresos provenientes de la comercialización de bien y prestación de servicios”.</a:t>
            </a:r>
          </a:p>
          <a:p>
            <a:pPr lvl="1" algn="just"/>
            <a:r>
              <a:rPr lang="es-EC" sz="2000" i="1" dirty="0" smtClean="0"/>
              <a:t>Disposición vigésima segunda transitoria del COOTAD, facultad legislativa de los órganos normativos de los </a:t>
            </a:r>
            <a:r>
              <a:rPr lang="es-EC" sz="2000" i="1" dirty="0" err="1" smtClean="0"/>
              <a:t>GADs</a:t>
            </a:r>
            <a:r>
              <a:rPr lang="es-EC" sz="2000" i="1" dirty="0" smtClean="0"/>
              <a:t>.</a:t>
            </a:r>
          </a:p>
          <a:p>
            <a:pPr lvl="1" algn="just"/>
            <a:r>
              <a:rPr lang="es-EC" sz="2000" i="1" dirty="0" smtClean="0"/>
              <a:t>Artículo 5 Ordenanza Metropolitana 332, corresponsabilidad del generador.</a:t>
            </a:r>
          </a:p>
          <a:p>
            <a:pPr algn="just"/>
            <a:endParaRPr lang="es-EC" sz="2400" dirty="0"/>
          </a:p>
        </p:txBody>
      </p:sp>
      <p:sp>
        <p:nvSpPr>
          <p:cNvPr id="6" name="Título 1"/>
          <p:cNvSpPr txBox="1">
            <a:spLocks/>
          </p:cNvSpPr>
          <p:nvPr/>
        </p:nvSpPr>
        <p:spPr>
          <a:xfrm>
            <a:off x="3891886" y="68476"/>
            <a:ext cx="7816679" cy="1143000"/>
          </a:xfrm>
          <a:prstGeom prst="rect">
            <a:avLst/>
          </a:prstGeom>
        </p:spPr>
        <p:txBody>
          <a:bodyPr vert="horz" lIns="81397" tIns="40699" rIns="81397" bIns="4069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2493" b="1" dirty="0"/>
              <a:t>Inclusión de Fundamentos de Derecho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41116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4800" y="1826514"/>
            <a:ext cx="11623963" cy="3525469"/>
          </a:xfrm>
        </p:spPr>
        <p:txBody>
          <a:bodyPr>
            <a:normAutofit/>
          </a:bodyPr>
          <a:lstStyle/>
          <a:p>
            <a:pPr marL="0" indent="0" algn="just">
              <a:buNone/>
            </a:pPr>
            <a:r>
              <a:rPr lang="es-EC" sz="2136" b="1" dirty="0"/>
              <a:t>DISPOSICIÓN GENERAL PRIMERA.-</a:t>
            </a:r>
            <a:r>
              <a:rPr lang="es-EC" sz="2136" dirty="0"/>
              <a:t> La Empresa Pública Metropolitana de Gestión Integral de Residuos Sólidos, EMGIRS-EP o su sucesor en derecho, será la encargada de la ejecución de la presente Ordenanza.</a:t>
            </a:r>
          </a:p>
          <a:p>
            <a:pPr algn="just"/>
            <a:endParaRPr lang="es-EC" sz="2136" dirty="0"/>
          </a:p>
          <a:p>
            <a:pPr marL="0" indent="0" algn="just">
              <a:buNone/>
            </a:pPr>
            <a:r>
              <a:rPr lang="es-EC" sz="2136" dirty="0"/>
              <a:t>Se entenderá en el contexto de toda esta Ordenanza que cada vez que se mencione a la EMGIRS-EP comprenderá que incluye también tácitamente a su “sucesor en derecho”, como la persona jurídica que a asuma en su totalidad los derechos y obligaciones de la Empresa Pública Metropolitana de Gestión Integral de Residuos Sólidos, EMGIRS-EP.</a:t>
            </a:r>
          </a:p>
          <a:p>
            <a:pPr algn="just"/>
            <a:endParaRPr lang="es-EC" sz="2136" dirty="0"/>
          </a:p>
        </p:txBody>
      </p:sp>
      <p:sp>
        <p:nvSpPr>
          <p:cNvPr id="4" name="Título 1"/>
          <p:cNvSpPr>
            <a:spLocks noGrp="1"/>
          </p:cNvSpPr>
          <p:nvPr>
            <p:ph type="title"/>
          </p:nvPr>
        </p:nvSpPr>
        <p:spPr>
          <a:xfrm>
            <a:off x="3868830" y="159929"/>
            <a:ext cx="7816679" cy="1143000"/>
          </a:xfrm>
        </p:spPr>
        <p:txBody>
          <a:bodyPr>
            <a:normAutofit/>
          </a:bodyPr>
          <a:lstStyle/>
          <a:p>
            <a:pPr algn="r"/>
            <a:r>
              <a:rPr lang="es-EC" sz="2800" dirty="0" smtClean="0"/>
              <a:t>Sobre la inclusión de Sucesor de Derecho</a:t>
            </a:r>
            <a:endParaRPr lang="es-EC" sz="28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86908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909" y="1337229"/>
            <a:ext cx="11222182" cy="3781867"/>
          </a:xfrm>
        </p:spPr>
        <p:txBody>
          <a:bodyPr>
            <a:noAutofit/>
          </a:bodyPr>
          <a:lstStyle/>
          <a:p>
            <a:pPr lvl="0" algn="l"/>
            <a:r>
              <a:rPr lang="es-EC" sz="2000" b="1" dirty="0"/>
              <a:t>Concejala Susana Castañeda:</a:t>
            </a:r>
            <a:r>
              <a:rPr lang="es-EC" sz="2000" dirty="0"/>
              <a:t/>
            </a:r>
            <a:br>
              <a:rPr lang="es-EC" sz="2000" dirty="0"/>
            </a:br>
            <a:r>
              <a:rPr lang="es-EC" sz="2000" dirty="0"/>
              <a:t/>
            </a:r>
            <a:br>
              <a:rPr lang="es-EC" sz="2000" dirty="0"/>
            </a:br>
            <a:r>
              <a:rPr lang="es-EC" sz="2000" dirty="0"/>
              <a:t>- Señala que se determine </a:t>
            </a:r>
            <a:r>
              <a:rPr lang="es-EC" sz="2000" b="1" dirty="0"/>
              <a:t>cómo afecta </a:t>
            </a:r>
            <a:r>
              <a:rPr lang="es-EC" sz="2000" dirty="0"/>
              <a:t>la determinación de las tarifas cuando está en </a:t>
            </a:r>
            <a:r>
              <a:rPr lang="es-EC" sz="2000" b="1" dirty="0"/>
              <a:t>proceso una alianza público privada </a:t>
            </a:r>
            <a:r>
              <a:rPr lang="es-EC" sz="2000" dirty="0"/>
              <a:t>para las plantas de tratamiento en el norte y sur de la ciudad.</a:t>
            </a:r>
            <a:endParaRPr lang="es-EC" sz="2000" b="1" dirty="0"/>
          </a:p>
        </p:txBody>
      </p:sp>
      <p:sp>
        <p:nvSpPr>
          <p:cNvPr id="3" name="CuadroTexto 2"/>
          <p:cNvSpPr txBox="1"/>
          <p:nvPr/>
        </p:nvSpPr>
        <p:spPr>
          <a:xfrm>
            <a:off x="7989856" y="372955"/>
            <a:ext cx="4358762" cy="421013"/>
          </a:xfrm>
          <a:prstGeom prst="rect">
            <a:avLst/>
          </a:prstGeom>
          <a:noFill/>
        </p:spPr>
        <p:txBody>
          <a:bodyPr wrap="square" rtlCol="0">
            <a:spAutoFit/>
          </a:bodyPr>
          <a:lstStyle/>
          <a:p>
            <a:pPr algn="ctr"/>
            <a:r>
              <a:rPr lang="es-EC" sz="2136" b="1" dirty="0"/>
              <a:t>OBSERVACIONES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86317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36596" y="448716"/>
            <a:ext cx="7691932" cy="859594"/>
          </a:xfrm>
          <a:prstGeom prst="rect">
            <a:avLst/>
          </a:prstGeom>
          <a:noFill/>
        </p:spPr>
        <p:txBody>
          <a:bodyPr wrap="square" rtlCol="0">
            <a:spAutoFit/>
          </a:bodyPr>
          <a:lstStyle/>
          <a:p>
            <a:pPr lvl="1" algn="r"/>
            <a:r>
              <a:rPr lang="es-EC" sz="2493" dirty="0"/>
              <a:t>AFECTACIÓN DE LAS TARIFAS A LA ALIANZA ESTRATÉGICA</a:t>
            </a:r>
            <a:endParaRPr lang="es-EC" sz="4273" dirty="0"/>
          </a:p>
        </p:txBody>
      </p:sp>
      <p:pic>
        <p:nvPicPr>
          <p:cNvPr id="6146" name="Picture 2" descr="https://d30y9cdsu7xlg0.cloudfront.net/png/1142877-200.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4032" y="1640434"/>
            <a:ext cx="1384287" cy="13842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d30y9cdsu7xlg0.cloudfront.net/png/1142877-200.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455" y="3773295"/>
            <a:ext cx="1346088" cy="134608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1084654" y="1375251"/>
            <a:ext cx="1217889" cy="239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2" dirty="0">
                <a:solidFill>
                  <a:schemeClr val="bg1"/>
                </a:solidFill>
              </a:rPr>
              <a:t>ET NORTE</a:t>
            </a:r>
          </a:p>
        </p:txBody>
      </p:sp>
      <p:sp>
        <p:nvSpPr>
          <p:cNvPr id="9" name="Rectángulo redondeado 8"/>
          <p:cNvSpPr/>
          <p:nvPr/>
        </p:nvSpPr>
        <p:spPr>
          <a:xfrm>
            <a:off x="1020555" y="3482620"/>
            <a:ext cx="1217889" cy="2396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2" dirty="0">
                <a:solidFill>
                  <a:schemeClr val="bg1"/>
                </a:solidFill>
              </a:rPr>
              <a:t>ET SUR</a:t>
            </a:r>
          </a:p>
        </p:txBody>
      </p:sp>
      <p:sp>
        <p:nvSpPr>
          <p:cNvPr id="8" name="CuadroTexto 7"/>
          <p:cNvSpPr txBox="1"/>
          <p:nvPr/>
        </p:nvSpPr>
        <p:spPr>
          <a:xfrm>
            <a:off x="2535381" y="1722430"/>
            <a:ext cx="8922327" cy="2862322"/>
          </a:xfrm>
          <a:prstGeom prst="rect">
            <a:avLst/>
          </a:prstGeom>
          <a:noFill/>
        </p:spPr>
        <p:txBody>
          <a:bodyPr wrap="square" rtlCol="0">
            <a:spAutoFit/>
          </a:bodyPr>
          <a:lstStyle/>
          <a:p>
            <a:pPr marL="305250" indent="-305250" algn="just">
              <a:buFontTx/>
              <a:buChar char="-"/>
            </a:pPr>
            <a:r>
              <a:rPr lang="es-EC" dirty="0"/>
              <a:t>La Alianza Estratégica solo procesará los residuos ordinarios asimilables a domésticos que lleguen a las estaciones de transferencia.</a:t>
            </a:r>
          </a:p>
          <a:p>
            <a:pPr algn="just"/>
            <a:endParaRPr lang="es-EC" dirty="0"/>
          </a:p>
          <a:p>
            <a:pPr marL="305250" indent="-305250" algn="just">
              <a:buFontTx/>
              <a:buChar char="-"/>
            </a:pPr>
            <a:r>
              <a:rPr lang="es-EC" dirty="0"/>
              <a:t>La EMGIRS EP, seguirá cobrando por el servicio de Disposición Final.</a:t>
            </a:r>
          </a:p>
          <a:p>
            <a:pPr marL="305250" indent="-305250" algn="just">
              <a:buFontTx/>
              <a:buChar char="-"/>
            </a:pPr>
            <a:endParaRPr lang="es-EC" dirty="0"/>
          </a:p>
          <a:p>
            <a:pPr marL="305250" indent="-305250" algn="just">
              <a:buFontTx/>
              <a:buChar char="-"/>
            </a:pPr>
            <a:r>
              <a:rPr lang="es-EC" dirty="0"/>
              <a:t>La tarifa estará acorde a lo aprobado por el Concejo Metropolitano y ajustado de acuerdo a la fórmula polinómica. En el caso que la Alianza Estratégica genere menores costos operativos, la tarifa tenderá a la baja.</a:t>
            </a:r>
          </a:p>
          <a:p>
            <a:pPr marL="305250" indent="-305250" algn="just">
              <a:buFontTx/>
              <a:buChar char="-"/>
            </a:pPr>
            <a:endParaRPr lang="es-EC" dirty="0"/>
          </a:p>
          <a:p>
            <a:pPr marL="305250" indent="-305250" algn="just">
              <a:buFontTx/>
              <a:buChar char="-"/>
            </a:pPr>
            <a:r>
              <a:rPr lang="es-EC" dirty="0"/>
              <a:t>Ninguna otra tarifa o proceso se verá afectado por la Alianza Estratégica</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69315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055" y="1088535"/>
            <a:ext cx="11222181" cy="4807458"/>
          </a:xfrm>
        </p:spPr>
        <p:txBody>
          <a:bodyPr>
            <a:noAutofit/>
          </a:bodyPr>
          <a:lstStyle/>
          <a:p>
            <a:pPr lvl="0" algn="l"/>
            <a:r>
              <a:rPr lang="es-EC" sz="1780" b="1" dirty="0"/>
              <a:t>Concejala Daniela Chacón:</a:t>
            </a:r>
            <a:r>
              <a:rPr lang="es-EC" sz="1780" dirty="0"/>
              <a:t/>
            </a:r>
            <a:br>
              <a:rPr lang="es-EC" sz="1780" dirty="0"/>
            </a:br>
            <a:r>
              <a:rPr lang="es-EC" sz="1780" dirty="0"/>
              <a:t/>
            </a:r>
            <a:br>
              <a:rPr lang="es-EC" sz="1780" dirty="0"/>
            </a:br>
            <a:r>
              <a:rPr lang="es-EC" sz="1780" dirty="0"/>
              <a:t>- Señala que en muchos casos </a:t>
            </a:r>
            <a:r>
              <a:rPr lang="es-EC" sz="1780" b="1" dirty="0"/>
              <a:t>las tarifas no han sido determinadas por el Concejo</a:t>
            </a:r>
            <a:r>
              <a:rPr lang="es-EC" sz="1780" dirty="0"/>
              <a:t>, por lo que requiere un </a:t>
            </a:r>
            <a:r>
              <a:rPr lang="es-EC" sz="1780" b="1" dirty="0"/>
              <a:t>informe de Procuraduría </a:t>
            </a:r>
            <a:r>
              <a:rPr lang="es-EC" sz="1780" dirty="0"/>
              <a:t>Metropolitana sobre este aspecto. </a:t>
            </a:r>
            <a:br>
              <a:rPr lang="es-EC" sz="1780" dirty="0"/>
            </a:br>
            <a:r>
              <a:rPr lang="es-EC" sz="1780" dirty="0"/>
              <a:t/>
            </a:r>
            <a:br>
              <a:rPr lang="es-EC" sz="1780" dirty="0"/>
            </a:br>
            <a:r>
              <a:rPr lang="es-EC" sz="1780" dirty="0"/>
              <a:t>- Solicita que Procuraduría Metropolitana se pronuncie </a:t>
            </a:r>
            <a:r>
              <a:rPr lang="es-EC" sz="1780" b="1" dirty="0"/>
              <a:t>sobre la posibilidad de realizar, a través de Ordenanza, la determinación de la fórmula base de la tarifa</a:t>
            </a:r>
            <a:r>
              <a:rPr lang="es-EC" sz="1780" dirty="0"/>
              <a:t>, la misma que modificaría en función de los factores previstos en la misma. </a:t>
            </a:r>
            <a:br>
              <a:rPr lang="es-EC" sz="1780" dirty="0"/>
            </a:br>
            <a:r>
              <a:rPr lang="es-EC" sz="1780" dirty="0"/>
              <a:t/>
            </a:r>
            <a:br>
              <a:rPr lang="es-EC" sz="1780" dirty="0"/>
            </a:br>
            <a:r>
              <a:rPr lang="es-EC" sz="1780" dirty="0"/>
              <a:t>- Considera que </a:t>
            </a:r>
            <a:r>
              <a:rPr lang="es-EC" sz="1780" b="1" dirty="0"/>
              <a:t>no está clara </a:t>
            </a:r>
            <a:r>
              <a:rPr lang="es-EC" sz="1780" dirty="0"/>
              <a:t>la disposición general de la Ordenanza en la cual se </a:t>
            </a:r>
            <a:r>
              <a:rPr lang="es-EC" sz="1780" b="1" dirty="0"/>
              <a:t>establece el plazo para los reajustes de la tarifa</a:t>
            </a:r>
            <a:r>
              <a:rPr lang="es-EC" sz="1780" dirty="0"/>
              <a:t>.</a:t>
            </a:r>
            <a:br>
              <a:rPr lang="es-EC" sz="1780" dirty="0"/>
            </a:br>
            <a:r>
              <a:rPr lang="es-EC" sz="1780" dirty="0"/>
              <a:t/>
            </a:r>
            <a:br>
              <a:rPr lang="es-EC" sz="1780" dirty="0"/>
            </a:br>
            <a:r>
              <a:rPr lang="es-EC" sz="1780" b="1" dirty="0"/>
              <a:t>Concejala Luisa Maldonado:</a:t>
            </a:r>
            <a:br>
              <a:rPr lang="es-EC" sz="1780" b="1" dirty="0"/>
            </a:br>
            <a:r>
              <a:rPr lang="es-EC" sz="1780" dirty="0"/>
              <a:t/>
            </a:r>
            <a:br>
              <a:rPr lang="es-EC" sz="1780" dirty="0"/>
            </a:br>
            <a:r>
              <a:rPr lang="es-EC" sz="1780" dirty="0"/>
              <a:t>- Señala que conforme lo previsto en el artículo 55 del Código Orgánico de Organización Territorial, Autonomía y Descentralización – COOTAD, </a:t>
            </a:r>
            <a:r>
              <a:rPr lang="es-EC" sz="1780" b="1" dirty="0"/>
              <a:t>no es posible que el Directorio</a:t>
            </a:r>
            <a:r>
              <a:rPr lang="es-EC" sz="1780" dirty="0"/>
              <a:t> de la Empresa Pública Metropolitana de Gestión Integral de Residuos Sólidos –EMGIRS EP </a:t>
            </a:r>
            <a:r>
              <a:rPr lang="es-EC" sz="1780" b="1" dirty="0"/>
              <a:t>defina la tarifa.</a:t>
            </a:r>
          </a:p>
        </p:txBody>
      </p:sp>
      <p:sp>
        <p:nvSpPr>
          <p:cNvPr id="3" name="CuadroTexto 2"/>
          <p:cNvSpPr txBox="1"/>
          <p:nvPr/>
        </p:nvSpPr>
        <p:spPr>
          <a:xfrm>
            <a:off x="3916620" y="480426"/>
            <a:ext cx="4358762" cy="421013"/>
          </a:xfrm>
          <a:prstGeom prst="rect">
            <a:avLst/>
          </a:prstGeom>
          <a:noFill/>
        </p:spPr>
        <p:txBody>
          <a:bodyPr wrap="square" rtlCol="0">
            <a:spAutoFit/>
          </a:bodyPr>
          <a:lstStyle/>
          <a:p>
            <a:pPr algn="ctr"/>
            <a:r>
              <a:rPr lang="es-EC" sz="2136" b="1" dirty="0"/>
              <a:t>OBSERVACIONES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73495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
        <p:nvSpPr>
          <p:cNvPr id="2" name="CuadroTexto 1"/>
          <p:cNvSpPr txBox="1"/>
          <p:nvPr/>
        </p:nvSpPr>
        <p:spPr>
          <a:xfrm>
            <a:off x="5519104" y="31730"/>
            <a:ext cx="6210933" cy="366254"/>
          </a:xfrm>
          <a:prstGeom prst="rect">
            <a:avLst/>
          </a:prstGeom>
          <a:noFill/>
        </p:spPr>
        <p:txBody>
          <a:bodyPr wrap="square" rtlCol="0">
            <a:spAutoFit/>
          </a:bodyPr>
          <a:lstStyle/>
          <a:p>
            <a:pPr algn="r"/>
            <a:r>
              <a:rPr lang="es-EC" sz="1780" dirty="0"/>
              <a:t>Cuadro Resumen de Tarifarias Actuales, Déficit y Propuesta </a:t>
            </a:r>
          </a:p>
        </p:txBody>
      </p:sp>
      <p:graphicFrame>
        <p:nvGraphicFramePr>
          <p:cNvPr id="4" name="Tabla 3"/>
          <p:cNvGraphicFramePr>
            <a:graphicFrameLocks noGrp="1"/>
          </p:cNvGraphicFramePr>
          <p:nvPr>
            <p:extLst>
              <p:ext uri="{D42A27DB-BD31-4B8C-83A1-F6EECF244321}">
                <p14:modId xmlns:p14="http://schemas.microsoft.com/office/powerpoint/2010/main" val="2446722667"/>
              </p:ext>
            </p:extLst>
          </p:nvPr>
        </p:nvGraphicFramePr>
        <p:xfrm>
          <a:off x="1243014" y="767325"/>
          <a:ext cx="9944100" cy="5471453"/>
        </p:xfrm>
        <a:graphic>
          <a:graphicData uri="http://schemas.openxmlformats.org/drawingml/2006/table">
            <a:tbl>
              <a:tblPr/>
              <a:tblGrid>
                <a:gridCol w="3981723">
                  <a:extLst>
                    <a:ext uri="{9D8B030D-6E8A-4147-A177-3AD203B41FA5}">
                      <a16:colId xmlns:a16="http://schemas.microsoft.com/office/drawing/2014/main" xmlns="" val="3809948867"/>
                    </a:ext>
                  </a:extLst>
                </a:gridCol>
                <a:gridCol w="1470176">
                  <a:extLst>
                    <a:ext uri="{9D8B030D-6E8A-4147-A177-3AD203B41FA5}">
                      <a16:colId xmlns:a16="http://schemas.microsoft.com/office/drawing/2014/main" xmlns="" val="3499439766"/>
                    </a:ext>
                  </a:extLst>
                </a:gridCol>
                <a:gridCol w="1204727">
                  <a:extLst>
                    <a:ext uri="{9D8B030D-6E8A-4147-A177-3AD203B41FA5}">
                      <a16:colId xmlns:a16="http://schemas.microsoft.com/office/drawing/2014/main" xmlns="" val="2787920958"/>
                    </a:ext>
                  </a:extLst>
                </a:gridCol>
                <a:gridCol w="898440">
                  <a:extLst>
                    <a:ext uri="{9D8B030D-6E8A-4147-A177-3AD203B41FA5}">
                      <a16:colId xmlns:a16="http://schemas.microsoft.com/office/drawing/2014/main" xmlns="" val="542744699"/>
                    </a:ext>
                  </a:extLst>
                </a:gridCol>
                <a:gridCol w="898440">
                  <a:extLst>
                    <a:ext uri="{9D8B030D-6E8A-4147-A177-3AD203B41FA5}">
                      <a16:colId xmlns:a16="http://schemas.microsoft.com/office/drawing/2014/main" xmlns="" val="3714726872"/>
                    </a:ext>
                  </a:extLst>
                </a:gridCol>
                <a:gridCol w="1490594">
                  <a:extLst>
                    <a:ext uri="{9D8B030D-6E8A-4147-A177-3AD203B41FA5}">
                      <a16:colId xmlns:a16="http://schemas.microsoft.com/office/drawing/2014/main" xmlns="" val="684003014"/>
                    </a:ext>
                  </a:extLst>
                </a:gridCol>
              </a:tblGrid>
              <a:tr h="304473">
                <a:tc>
                  <a:txBody>
                    <a:bodyPr/>
                    <a:lstStyle/>
                    <a:p>
                      <a:pPr algn="ctr" fontAlgn="ctr"/>
                      <a:r>
                        <a:rPr lang="es-EC" sz="1200" b="1" i="0" u="none" strike="noStrike" dirty="0">
                          <a:solidFill>
                            <a:srgbClr val="FFFFFF"/>
                          </a:solidFill>
                          <a:effectLst/>
                          <a:latin typeface="Calibri" panose="020F0502020204030204" pitchFamily="34" charset="0"/>
                        </a:rPr>
                        <a:t>SERVICIO</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s-EC" sz="1200" b="1" i="0" u="none" strike="noStrike">
                          <a:solidFill>
                            <a:srgbClr val="FFFFFF"/>
                          </a:solidFill>
                          <a:effectLst/>
                          <a:latin typeface="Calibri" panose="020F0502020204030204" pitchFamily="34" charset="0"/>
                        </a:rPr>
                        <a:t>UNIDAD DE MEDIDA</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s-EC" sz="1200" b="1" i="0" u="none" strike="noStrike">
                          <a:solidFill>
                            <a:srgbClr val="FFFFFF"/>
                          </a:solidFill>
                          <a:effectLst/>
                          <a:latin typeface="Calibri" panose="020F0502020204030204" pitchFamily="34" charset="0"/>
                        </a:rPr>
                        <a:t>TARIFA ACTUAL $</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s-EC" sz="1200" b="1" i="0" u="none" strike="noStrike">
                          <a:solidFill>
                            <a:srgbClr val="FFFFFF"/>
                          </a:solidFill>
                          <a:effectLst/>
                          <a:latin typeface="Calibri" panose="020F0502020204030204" pitchFamily="34" charset="0"/>
                        </a:rPr>
                        <a:t>COSTO $</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s-EC" sz="1200" b="1" i="0" u="none" strike="noStrike">
                          <a:solidFill>
                            <a:srgbClr val="FFFFFF"/>
                          </a:solidFill>
                          <a:effectLst/>
                          <a:latin typeface="Calibri" panose="020F0502020204030204" pitchFamily="34" charset="0"/>
                        </a:rPr>
                        <a:t>DÉFICIT $</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s-EC" sz="1200" b="1" i="0" u="none" strike="noStrike">
                          <a:solidFill>
                            <a:srgbClr val="FFFFFF"/>
                          </a:solidFill>
                          <a:effectLst/>
                          <a:latin typeface="Calibri" panose="020F0502020204030204" pitchFamily="34" charset="0"/>
                        </a:rPr>
                        <a:t>TARIFA PROPUESTA $</a:t>
                      </a:r>
                      <a:br>
                        <a:rPr lang="es-EC" sz="1200" b="1" i="0" u="none" strike="noStrike">
                          <a:solidFill>
                            <a:srgbClr val="FFFFFF"/>
                          </a:solidFill>
                          <a:effectLst/>
                          <a:latin typeface="Calibri" panose="020F0502020204030204" pitchFamily="34" charset="0"/>
                        </a:rPr>
                      </a:br>
                      <a:r>
                        <a:rPr lang="es-EC" sz="1200" b="1" i="0" u="none" strike="noStrike">
                          <a:solidFill>
                            <a:srgbClr val="FFFFFF"/>
                          </a:solidFill>
                          <a:effectLst/>
                          <a:latin typeface="Calibri" panose="020F0502020204030204" pitchFamily="34" charset="0"/>
                        </a:rPr>
                        <a:t>(SIN IVA)</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xmlns="" val="2088595694"/>
                  </a:ext>
                </a:extLst>
              </a:tr>
              <a:tr h="428323">
                <a:tc>
                  <a:txBody>
                    <a:bodyPr/>
                    <a:lstStyle/>
                    <a:p>
                      <a:pPr algn="l" fontAlgn="ctr"/>
                      <a:r>
                        <a:rPr lang="es-EC" sz="1200" b="0" i="0" u="none" strike="noStrike" dirty="0">
                          <a:solidFill>
                            <a:srgbClr val="000000"/>
                          </a:solidFill>
                          <a:effectLst/>
                          <a:latin typeface="Calibri" panose="020F0502020204030204" pitchFamily="34" charset="0"/>
                        </a:rPr>
                        <a:t>Disposición de residuos sólidos comunes asimilables a domésticos en la Estación de Transferencia Norte</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Tonelada </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25,83</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26,43</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-0,6</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26,43</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163901392"/>
                  </a:ext>
                </a:extLst>
              </a:tr>
              <a:tr h="428323">
                <a:tc>
                  <a:txBody>
                    <a:bodyPr/>
                    <a:lstStyle/>
                    <a:p>
                      <a:pPr algn="l" fontAlgn="ctr"/>
                      <a:r>
                        <a:rPr lang="es-EC" sz="1200" b="0" i="0" u="none" strike="noStrike">
                          <a:solidFill>
                            <a:srgbClr val="000000"/>
                          </a:solidFill>
                          <a:effectLst/>
                          <a:latin typeface="Calibri" panose="020F0502020204030204" pitchFamily="34" charset="0"/>
                        </a:rPr>
                        <a:t>Disposición de residuos sólidos comunes asimilables a domésticos en la Estación de Transferencia Sur</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Tonelada </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25,83</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27,57</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-1,74</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27,57</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132955326"/>
                  </a:ext>
                </a:extLst>
              </a:tr>
              <a:tr h="428323">
                <a:tc>
                  <a:txBody>
                    <a:bodyPr/>
                    <a:lstStyle/>
                    <a:p>
                      <a:pPr algn="l" fontAlgn="ctr"/>
                      <a:r>
                        <a:rPr lang="es-EC" sz="1200" b="0" i="0" u="none" strike="noStrike">
                          <a:solidFill>
                            <a:srgbClr val="000000"/>
                          </a:solidFill>
                          <a:effectLst/>
                          <a:latin typeface="Calibri" panose="020F0502020204030204" pitchFamily="34" charset="0"/>
                        </a:rPr>
                        <a:t>Disposición final de residuos sólidos comunes asimilables a domésticos en el Relleno Sanitario. </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Tonelada </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15,22</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19,94</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-4,72</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19,94</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171387158"/>
                  </a:ext>
                </a:extLst>
              </a:tr>
              <a:tr h="441460">
                <a:tc>
                  <a:txBody>
                    <a:bodyPr/>
                    <a:lstStyle/>
                    <a:p>
                      <a:pPr algn="l" fontAlgn="ctr"/>
                      <a:r>
                        <a:rPr lang="es-EC" sz="1200" b="0" i="0" u="none" strike="noStrike">
                          <a:solidFill>
                            <a:srgbClr val="000000"/>
                          </a:solidFill>
                          <a:effectLst/>
                          <a:latin typeface="Calibri" panose="020F0502020204030204" pitchFamily="34" charset="0"/>
                        </a:rPr>
                        <a:t>Disposición final de residuos sólidos comunes asimilables a domésticos en el Relleno Sanitario de desechos sólidos provenientes del GAD Rumiñahui</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Tonelada </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15,22</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18,74</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-3,52</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21,59</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900073257"/>
                  </a:ext>
                </a:extLst>
              </a:tr>
              <a:tr h="454467">
                <a:tc>
                  <a:txBody>
                    <a:bodyPr/>
                    <a:lstStyle/>
                    <a:p>
                      <a:pPr algn="l" fontAlgn="ctr"/>
                      <a:r>
                        <a:rPr lang="es-EC" sz="1200" b="0" i="0" u="none" strike="noStrike">
                          <a:solidFill>
                            <a:srgbClr val="000000"/>
                          </a:solidFill>
                          <a:effectLst/>
                          <a:latin typeface="Calibri" panose="020F0502020204030204" pitchFamily="34" charset="0"/>
                        </a:rPr>
                        <a:t>Disposición final de residuos sólidos comunes asimilables a Domésticos en el Relleno Sanitario de desechos no provenientes de Distrito Metropolitano de Quito, DMQ</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Tonelada </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15,22</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18,74</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-3,52</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18,74</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386362443"/>
                  </a:ext>
                </a:extLst>
              </a:tr>
              <a:tr h="428323">
                <a:tc>
                  <a:txBody>
                    <a:bodyPr/>
                    <a:lstStyle/>
                    <a:p>
                      <a:pPr algn="l" fontAlgn="ctr"/>
                      <a:r>
                        <a:rPr lang="es-EC" sz="1200" b="0" i="0" u="none" strike="noStrike">
                          <a:solidFill>
                            <a:srgbClr val="000000"/>
                          </a:solidFill>
                          <a:effectLst/>
                          <a:latin typeface="Calibri" panose="020F0502020204030204" pitchFamily="34" charset="0"/>
                        </a:rPr>
                        <a:t>Disposición de Escombros Horario Diurno </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m3 </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0,57</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1,13</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-0,56</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dirty="0">
                          <a:solidFill>
                            <a:srgbClr val="000000"/>
                          </a:solidFill>
                          <a:effectLst/>
                          <a:latin typeface="Calibri" panose="020F0502020204030204" pitchFamily="34" charset="0"/>
                        </a:rPr>
                        <a:t>0,57</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991836872"/>
                  </a:ext>
                </a:extLst>
              </a:tr>
              <a:tr h="428323">
                <a:tc>
                  <a:txBody>
                    <a:bodyPr/>
                    <a:lstStyle/>
                    <a:p>
                      <a:pPr algn="l" fontAlgn="ctr"/>
                      <a:r>
                        <a:rPr lang="es-EC" sz="1200" b="0" i="0" u="none" strike="noStrike">
                          <a:solidFill>
                            <a:srgbClr val="000000"/>
                          </a:solidFill>
                          <a:effectLst/>
                          <a:latin typeface="Calibri" panose="020F0502020204030204" pitchFamily="34" charset="0"/>
                        </a:rPr>
                        <a:t>Disposición de Escombros Horario Nocturno </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m3 </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0,57</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1,45</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-0,88</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dirty="0" smtClean="0">
                          <a:solidFill>
                            <a:srgbClr val="000000"/>
                          </a:solidFill>
                          <a:effectLst/>
                          <a:latin typeface="Calibri" panose="020F0502020204030204" pitchFamily="34" charset="0"/>
                        </a:rPr>
                        <a:t>0,57</a:t>
                      </a:r>
                      <a:endParaRPr lang="es-EC" sz="1200" b="0" i="0" u="none" strike="noStrike" dirty="0">
                        <a:solidFill>
                          <a:srgbClr val="000000"/>
                        </a:solidFill>
                        <a:effectLst/>
                        <a:latin typeface="Calibri" panose="020F0502020204030204" pitchFamily="34" charset="0"/>
                      </a:endParaRP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429530930"/>
                  </a:ext>
                </a:extLst>
              </a:tr>
              <a:tr h="428323">
                <a:tc>
                  <a:txBody>
                    <a:bodyPr/>
                    <a:lstStyle/>
                    <a:p>
                      <a:pPr algn="l" fontAlgn="ctr"/>
                      <a:r>
                        <a:rPr lang="es-EC" sz="1200" b="0" i="0" u="none" strike="noStrike">
                          <a:solidFill>
                            <a:srgbClr val="000000"/>
                          </a:solidFill>
                          <a:effectLst/>
                          <a:latin typeface="Calibri" panose="020F0502020204030204" pitchFamily="34" charset="0"/>
                        </a:rPr>
                        <a:t>Disposición de Escombros provenientes del proyecto Metro de Quito Horario Diurno </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m3 </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0,57</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1,13</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-0,56</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1,13</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838861321"/>
                  </a:ext>
                </a:extLst>
              </a:tr>
              <a:tr h="428323">
                <a:tc>
                  <a:txBody>
                    <a:bodyPr/>
                    <a:lstStyle/>
                    <a:p>
                      <a:pPr algn="l" fontAlgn="ctr"/>
                      <a:r>
                        <a:rPr lang="es-EC" sz="1200" b="0" i="0" u="none" strike="noStrike">
                          <a:solidFill>
                            <a:srgbClr val="000000"/>
                          </a:solidFill>
                          <a:effectLst/>
                          <a:latin typeface="Calibri" panose="020F0502020204030204" pitchFamily="34" charset="0"/>
                        </a:rPr>
                        <a:t>Disposición de Escombros provenientes del proyecto Metro de Quito Horario Nocturno </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m3 </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0,57</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1,45</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-0,88</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1,45</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21645914"/>
                  </a:ext>
                </a:extLst>
              </a:tr>
              <a:tr h="441460">
                <a:tc>
                  <a:txBody>
                    <a:bodyPr/>
                    <a:lstStyle/>
                    <a:p>
                      <a:pPr algn="l" fontAlgn="ctr"/>
                      <a:r>
                        <a:rPr lang="es-EC" sz="1200" b="0" i="0" u="none" strike="noStrike">
                          <a:solidFill>
                            <a:srgbClr val="000000"/>
                          </a:solidFill>
                          <a:effectLst/>
                          <a:latin typeface="Calibri" panose="020F0502020204030204" pitchFamily="34" charset="0"/>
                        </a:rPr>
                        <a:t>Recolección, transporte, tratamiento y disposición final de residuos sanitarios (Infecciosos, Biológicos y Cortopunzantes) </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Kilogramo </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1,5</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0,38</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1,12</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1,50</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460825857"/>
                  </a:ext>
                </a:extLst>
              </a:tr>
              <a:tr h="441460">
                <a:tc>
                  <a:txBody>
                    <a:bodyPr/>
                    <a:lstStyle/>
                    <a:p>
                      <a:pPr algn="l" fontAlgn="ctr"/>
                      <a:r>
                        <a:rPr lang="es-EC" sz="1200" b="0" i="0" u="none" strike="noStrike">
                          <a:solidFill>
                            <a:srgbClr val="000000"/>
                          </a:solidFill>
                          <a:effectLst/>
                          <a:latin typeface="Calibri" panose="020F0502020204030204" pitchFamily="34" charset="0"/>
                        </a:rPr>
                        <a:t>Tratamiento y disposición final de residuos sanitarios (Infecciosos, Biológicos y Cortopunzantes)  (No incluye transporte)</a:t>
                      </a:r>
                    </a:p>
                  </a:txBody>
                  <a:tcPr marL="5013" marR="5013" marT="5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Kilogramo </a:t>
                      </a:r>
                    </a:p>
                  </a:txBody>
                  <a:tcPr marL="5013" marR="5013" marT="50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1,5</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0,38</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a:solidFill>
                            <a:srgbClr val="000000"/>
                          </a:solidFill>
                          <a:effectLst/>
                          <a:latin typeface="Calibri" panose="020F0502020204030204" pitchFamily="34" charset="0"/>
                        </a:rPr>
                        <a:t>1,12</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0" i="0" u="none" strike="noStrike" dirty="0">
                          <a:solidFill>
                            <a:srgbClr val="000000"/>
                          </a:solidFill>
                          <a:effectLst/>
                          <a:latin typeface="Calibri" panose="020F0502020204030204" pitchFamily="34" charset="0"/>
                        </a:rPr>
                        <a:t>1,35</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929458012"/>
                  </a:ext>
                </a:extLst>
              </a:tr>
            </a:tbl>
          </a:graphicData>
        </a:graphic>
      </p:graphicFrame>
    </p:spTree>
    <p:extLst>
      <p:ext uri="{BB962C8B-B14F-4D97-AF65-F5344CB8AC3E}">
        <p14:creationId xmlns:p14="http://schemas.microsoft.com/office/powerpoint/2010/main" val="1088737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6400" y="0"/>
            <a:ext cx="10515600" cy="1325563"/>
          </a:xfrm>
        </p:spPr>
        <p:txBody>
          <a:bodyPr>
            <a:normAutofit/>
          </a:bodyPr>
          <a:lstStyle/>
          <a:p>
            <a:pPr algn="r"/>
            <a:r>
              <a:rPr lang="es-EC" sz="3561" dirty="0"/>
              <a:t>Sobre el informe de Procuraduría</a:t>
            </a:r>
          </a:p>
        </p:txBody>
      </p:sp>
      <p:sp>
        <p:nvSpPr>
          <p:cNvPr id="3" name="Marcador de contenido 2"/>
          <p:cNvSpPr>
            <a:spLocks noGrp="1"/>
          </p:cNvSpPr>
          <p:nvPr>
            <p:ph idx="1"/>
          </p:nvPr>
        </p:nvSpPr>
        <p:spPr>
          <a:xfrm>
            <a:off x="290946" y="1922354"/>
            <a:ext cx="11443854" cy="3269071"/>
          </a:xfrm>
        </p:spPr>
        <p:txBody>
          <a:bodyPr>
            <a:normAutofit/>
          </a:bodyPr>
          <a:lstStyle/>
          <a:p>
            <a:pPr algn="just"/>
            <a:r>
              <a:rPr lang="es-EC" sz="2136" dirty="0"/>
              <a:t>Oficio 13051 del 07 de mayo de 2013 – Pronunciamiento Procuraduría General del Estado: Es competencia exclusiva de Concejos Municipales para crear, modificar, exonerar o extinguir tarifas de servicios públicos delegados.</a:t>
            </a:r>
          </a:p>
          <a:p>
            <a:pPr algn="just"/>
            <a:r>
              <a:rPr lang="es-EC" sz="2136" dirty="0"/>
              <a:t>Expediente No.2017 del 15 de marzo de 2017 – Pronunciamiento Procuraduría Metropolitana: Artículo 55, literal e COOTAD.</a:t>
            </a:r>
          </a:p>
          <a:p>
            <a:pPr algn="just"/>
            <a:r>
              <a:rPr lang="es-EC" sz="2136" dirty="0"/>
              <a:t>Oficio 01387 de 14 de abril de 2011 - Pronunciamiento Procuraduría General del Estado: Artículo 566 COOTAD – Competencia Concejo Metropolitano para fijación de Tarifas</a:t>
            </a:r>
          </a:p>
          <a:p>
            <a:pPr algn="just"/>
            <a:endParaRPr lang="es-EC" sz="2136"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5197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5527" y="1071265"/>
            <a:ext cx="11733277" cy="3635853"/>
          </a:xfrm>
        </p:spPr>
        <p:txBody>
          <a:bodyPr>
            <a:noAutofit/>
          </a:bodyPr>
          <a:lstStyle/>
          <a:p>
            <a:pPr marL="0" indent="0" algn="ctr">
              <a:buNone/>
            </a:pPr>
            <a:endParaRPr lang="es-EC" sz="1800" b="1" u="sng" dirty="0"/>
          </a:p>
          <a:p>
            <a:pPr marL="0" indent="0" algn="ctr">
              <a:buNone/>
            </a:pPr>
            <a:r>
              <a:rPr lang="es-EC" sz="1800" b="1" u="sng" dirty="0"/>
              <a:t>ANTECEDENTES</a:t>
            </a:r>
          </a:p>
          <a:p>
            <a:pPr marL="0" indent="0" algn="ctr">
              <a:buNone/>
            </a:pPr>
            <a:endParaRPr lang="es-EC" sz="1800" b="1" dirty="0"/>
          </a:p>
          <a:p>
            <a:pPr algn="just"/>
            <a:r>
              <a:rPr lang="es-EC" sz="1800" dirty="0"/>
              <a:t>El 13 de marzo de 2015, el Procurador Metropolitano, en base a un criterio del Procurador General del Estado </a:t>
            </a:r>
            <a:r>
              <a:rPr lang="es-EC" sz="1800" b="1" dirty="0"/>
              <a:t>(de aplicación obligatoria) </a:t>
            </a:r>
            <a:r>
              <a:rPr lang="es-EC" sz="1800" dirty="0"/>
              <a:t>señala que la tarifa </a:t>
            </a:r>
            <a:r>
              <a:rPr lang="es-EC" sz="1800" b="1" dirty="0"/>
              <a:t>“</a:t>
            </a:r>
            <a:r>
              <a:rPr lang="es-EC" sz="1800" b="1" i="1" dirty="0"/>
              <a:t>debe estar fijada por el órgano competente en la correspondiente ordenanza de creación.” (Consulta Empresa Publica Costa Limpia).</a:t>
            </a:r>
          </a:p>
          <a:p>
            <a:pPr marL="0" indent="0" algn="just">
              <a:buNone/>
            </a:pPr>
            <a:endParaRPr lang="es-EC" sz="1800" b="1" i="1" dirty="0"/>
          </a:p>
          <a:p>
            <a:pPr algn="just"/>
            <a:r>
              <a:rPr lang="es-EC" sz="1800" dirty="0"/>
              <a:t>EL 30 de agosto de 2017, el P Procurador Metropolitano, ante una consulta de la EMGIRS-EP: </a:t>
            </a:r>
            <a:r>
              <a:rPr lang="es-EC" sz="1800" i="1" dirty="0"/>
              <a:t>“Es el Concejo Metropolitano la autoridad competente para fijar la tarifa por la prestación patrimonial por el uso del servicio publico de disposición de residuos domésticos no peligrosos, que presta la EMGIRS-EP? (</a:t>
            </a:r>
            <a:r>
              <a:rPr lang="es-EC" sz="1800" b="1" dirty="0"/>
              <a:t>Entiéndase </a:t>
            </a:r>
            <a:r>
              <a:rPr lang="es-EC" sz="1800" i="1" dirty="0"/>
              <a:t>residuos domésticos no peligrosos </a:t>
            </a:r>
            <a:r>
              <a:rPr lang="es-EC" sz="1800" b="1" dirty="0"/>
              <a:t>como escombros)</a:t>
            </a:r>
          </a:p>
          <a:p>
            <a:pPr lvl="1" algn="just"/>
            <a:endParaRPr lang="es-EC" sz="1600" b="1" dirty="0">
              <a:solidFill>
                <a:schemeClr val="accent1">
                  <a:lumMod val="50000"/>
                </a:schemeClr>
              </a:solidFill>
            </a:endParaRPr>
          </a:p>
          <a:p>
            <a:pPr marL="325722" lvl="1" indent="0" algn="just">
              <a:buNone/>
            </a:pPr>
            <a:r>
              <a:rPr lang="es-EC" sz="1600" b="1" dirty="0">
                <a:solidFill>
                  <a:schemeClr val="accent1">
                    <a:lumMod val="50000"/>
                  </a:schemeClr>
                </a:solidFill>
              </a:rPr>
              <a:t>RESPUESTA PROCURADURÍA METROPOLITANA: </a:t>
            </a:r>
            <a:r>
              <a:rPr lang="es-EC" sz="1600" i="1" dirty="0">
                <a:solidFill>
                  <a:schemeClr val="accent1">
                    <a:lumMod val="50000"/>
                  </a:schemeClr>
                </a:solidFill>
              </a:rPr>
              <a:t>La potestad exclusiva para fijar los valores por la prestación de un servicio publico, que presten directamente </a:t>
            </a:r>
            <a:r>
              <a:rPr lang="es-EC" sz="1600" i="1" dirty="0" err="1">
                <a:solidFill>
                  <a:schemeClr val="accent1">
                    <a:lumMod val="50000"/>
                  </a:schemeClr>
                </a:solidFill>
              </a:rPr>
              <a:t>lel</a:t>
            </a:r>
            <a:r>
              <a:rPr lang="es-EC" sz="1600" i="1" dirty="0">
                <a:solidFill>
                  <a:schemeClr val="accent1">
                    <a:lumMod val="50000"/>
                  </a:schemeClr>
                </a:solidFill>
              </a:rPr>
              <a:t> GAD o sus Empresas Públicas creadas particularmente para el efecto, le corresponde </a:t>
            </a:r>
            <a:r>
              <a:rPr lang="es-EC" sz="1600" b="1" i="1" u="sng" dirty="0">
                <a:solidFill>
                  <a:schemeClr val="accent1">
                    <a:lumMod val="50000"/>
                  </a:schemeClr>
                </a:solidFill>
              </a:rPr>
              <a:t>realizarlo al Concejo Metropolitano mediante Ordenanza </a:t>
            </a:r>
            <a:r>
              <a:rPr lang="es-EC" sz="1600" i="1" dirty="0">
                <a:solidFill>
                  <a:schemeClr val="accent1">
                    <a:lumMod val="50000"/>
                  </a:schemeClr>
                </a:solidFill>
              </a:rPr>
              <a:t> de conformidad a lo previsto en los Arts. 7,55, 85 y 186 del COOTAD”.</a:t>
            </a:r>
            <a:endParaRPr lang="es-EC" sz="1600" b="1" u="sng" dirty="0">
              <a:solidFill>
                <a:schemeClr val="accent1">
                  <a:lumMod val="50000"/>
                </a:schemeClr>
              </a:solidFill>
            </a:endParaRPr>
          </a:p>
        </p:txBody>
      </p:sp>
      <p:sp>
        <p:nvSpPr>
          <p:cNvPr id="5" name="Título 1"/>
          <p:cNvSpPr txBox="1">
            <a:spLocks/>
          </p:cNvSpPr>
          <p:nvPr/>
        </p:nvSpPr>
        <p:spPr>
          <a:xfrm>
            <a:off x="4152125" y="0"/>
            <a:ext cx="7816679" cy="1143000"/>
          </a:xfrm>
          <a:prstGeom prst="rect">
            <a:avLst/>
          </a:prstGeom>
        </p:spPr>
        <p:txBody>
          <a:bodyPr vert="horz" lIns="81397" tIns="40699" rIns="81397" bIns="4069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561" dirty="0"/>
              <a:t>Sobre el informe de Procuraduría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74490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9491" y="2578546"/>
            <a:ext cx="11471564" cy="1956688"/>
          </a:xfrm>
        </p:spPr>
        <p:txBody>
          <a:bodyPr>
            <a:normAutofit/>
          </a:bodyPr>
          <a:lstStyle/>
          <a:p>
            <a:pPr algn="just"/>
            <a:r>
              <a:rPr lang="es-EC" sz="2136" b="1" dirty="0"/>
              <a:t>Artículo 9.- Reajuste de tarifas.-</a:t>
            </a:r>
            <a:r>
              <a:rPr lang="es-EC" sz="2136" dirty="0"/>
              <a:t> Las tarifas se </a:t>
            </a:r>
            <a:r>
              <a:rPr lang="es-EC" sz="2136" b="1" dirty="0"/>
              <a:t>reajustarán de manera automática una vez al año</a:t>
            </a:r>
            <a:r>
              <a:rPr lang="es-EC" sz="2136" dirty="0"/>
              <a:t>, sobre la base de la aplicación inmediata de la siguiente fórmula polinómica, aplicable a todas las tarifas del Pliego Tarifario establecido en el artículo 8 de esta Ordenanza, con excepción del servicio prestado al Cantón Rumiñahui que se sujeta a un convenio suscrito con EMGIRS-EP</a:t>
            </a:r>
          </a:p>
        </p:txBody>
      </p:sp>
      <p:sp>
        <p:nvSpPr>
          <p:cNvPr id="4" name="Rectángulo 3"/>
          <p:cNvSpPr/>
          <p:nvPr/>
        </p:nvSpPr>
        <p:spPr>
          <a:xfrm>
            <a:off x="6096000" y="416327"/>
            <a:ext cx="5913607" cy="475964"/>
          </a:xfrm>
          <a:prstGeom prst="rect">
            <a:avLst/>
          </a:prstGeom>
        </p:spPr>
        <p:txBody>
          <a:bodyPr wrap="none">
            <a:spAutoFit/>
          </a:bodyPr>
          <a:lstStyle/>
          <a:p>
            <a:r>
              <a:rPr lang="es-EC" sz="2493" b="1" dirty="0"/>
              <a:t>Sobre el plazo para los reajustes de la tarifa</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466779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1783" y="2147011"/>
            <a:ext cx="11249890" cy="2837538"/>
          </a:xfrm>
        </p:spPr>
        <p:txBody>
          <a:bodyPr>
            <a:normAutofit/>
          </a:bodyPr>
          <a:lstStyle/>
          <a:p>
            <a:pPr algn="just"/>
            <a:r>
              <a:rPr lang="es-EC" sz="2136" b="1" dirty="0"/>
              <a:t>Disposición General.- </a:t>
            </a:r>
            <a:r>
              <a:rPr lang="es-EC" sz="2136" dirty="0"/>
              <a:t>La presente normativa no </a:t>
            </a:r>
            <a:r>
              <a:rPr lang="es-EC" sz="2226" dirty="0"/>
              <a:t>contrapone la Ordenanza Metropolitana No. 0175 del Concejo Metropolitano de Quito, Reformatoria del Libro III "De los Tributos Municipales", Título II "De las Tasas", Capítulo I "De las Tasas de Recolección y Tratamiento de Residuos Sólidos" Del Código Municipal para el Distrito Metropolitano de Quito, al tratarse de servicios diferenciados al que mencionada Ordenanza compete.</a:t>
            </a:r>
          </a:p>
        </p:txBody>
      </p:sp>
      <p:sp>
        <p:nvSpPr>
          <p:cNvPr id="4" name="Rectángulo 3"/>
          <p:cNvSpPr/>
          <p:nvPr/>
        </p:nvSpPr>
        <p:spPr>
          <a:xfrm>
            <a:off x="6026728" y="394218"/>
            <a:ext cx="5913607" cy="475964"/>
          </a:xfrm>
          <a:prstGeom prst="rect">
            <a:avLst/>
          </a:prstGeom>
        </p:spPr>
        <p:txBody>
          <a:bodyPr wrap="none">
            <a:spAutoFit/>
          </a:bodyPr>
          <a:lstStyle/>
          <a:p>
            <a:r>
              <a:rPr lang="es-EC" sz="2493" b="1" dirty="0"/>
              <a:t>Sobre el plazo para los reajustes de la tarifa</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227600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9387" y="2371050"/>
            <a:ext cx="7816679" cy="2339939"/>
          </a:xfrm>
        </p:spPr>
        <p:txBody>
          <a:bodyPr>
            <a:noAutofit/>
          </a:bodyPr>
          <a:lstStyle/>
          <a:p>
            <a:pPr lvl="0" algn="l"/>
            <a:r>
              <a:rPr lang="es-EC" sz="1780" b="1" dirty="0"/>
              <a:t>Concejala Luisa Maldonado:</a:t>
            </a:r>
            <a:r>
              <a:rPr lang="es-EC" sz="1780" dirty="0"/>
              <a:t/>
            </a:r>
            <a:br>
              <a:rPr lang="es-EC" sz="1780" dirty="0"/>
            </a:br>
            <a:r>
              <a:rPr lang="es-EC" sz="1780" dirty="0"/>
              <a:t/>
            </a:r>
            <a:br>
              <a:rPr lang="es-EC" sz="1780" dirty="0"/>
            </a:br>
            <a:r>
              <a:rPr lang="es-EC" sz="1780" dirty="0"/>
              <a:t>- Respecto del incremento del 10% previsto en el proyecto, requiere que la Empresa Pública Metropolitana de Gestión Integral de Residuos Sólidos –EMGIRS EP informe a qué se destinará. </a:t>
            </a:r>
            <a:r>
              <a:rPr lang="es-EC" sz="1780" b="1" dirty="0"/>
              <a:t>Se ha eliminado el 10% de sostenibilidad para el cálculo de la tarifa.</a:t>
            </a:r>
          </a:p>
        </p:txBody>
      </p:sp>
      <p:sp>
        <p:nvSpPr>
          <p:cNvPr id="3" name="CuadroTexto 2"/>
          <p:cNvSpPr txBox="1"/>
          <p:nvPr/>
        </p:nvSpPr>
        <p:spPr>
          <a:xfrm>
            <a:off x="3916620" y="1057321"/>
            <a:ext cx="4358762" cy="421013"/>
          </a:xfrm>
          <a:prstGeom prst="rect">
            <a:avLst/>
          </a:prstGeom>
          <a:noFill/>
        </p:spPr>
        <p:txBody>
          <a:bodyPr wrap="square" rtlCol="0">
            <a:spAutoFit/>
          </a:bodyPr>
          <a:lstStyle/>
          <a:p>
            <a:pPr algn="ctr"/>
            <a:r>
              <a:rPr lang="es-EC" sz="2136" b="1" dirty="0"/>
              <a:t>OBSERVACIONES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376135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
        <p:nvSpPr>
          <p:cNvPr id="5" name="CuadroTexto 4"/>
          <p:cNvSpPr txBox="1"/>
          <p:nvPr/>
        </p:nvSpPr>
        <p:spPr>
          <a:xfrm>
            <a:off x="4914900" y="23783"/>
            <a:ext cx="7172325" cy="421013"/>
          </a:xfrm>
          <a:prstGeom prst="rect">
            <a:avLst/>
          </a:prstGeom>
          <a:noFill/>
        </p:spPr>
        <p:txBody>
          <a:bodyPr wrap="square" rtlCol="0">
            <a:spAutoFit/>
          </a:bodyPr>
          <a:lstStyle/>
          <a:p>
            <a:pPr algn="r"/>
            <a:r>
              <a:rPr lang="es-EC" sz="2136" dirty="0"/>
              <a:t>Cuadro Resumen de Tarifarias Actuales, Déficit y Propuesta </a:t>
            </a:r>
          </a:p>
        </p:txBody>
      </p:sp>
      <p:graphicFrame>
        <p:nvGraphicFramePr>
          <p:cNvPr id="2" name="Tabla 1"/>
          <p:cNvGraphicFramePr>
            <a:graphicFrameLocks noGrp="1"/>
          </p:cNvGraphicFramePr>
          <p:nvPr>
            <p:extLst>
              <p:ext uri="{D42A27DB-BD31-4B8C-83A1-F6EECF244321}">
                <p14:modId xmlns:p14="http://schemas.microsoft.com/office/powerpoint/2010/main" val="3911350279"/>
              </p:ext>
            </p:extLst>
          </p:nvPr>
        </p:nvGraphicFramePr>
        <p:xfrm>
          <a:off x="1062922" y="476158"/>
          <a:ext cx="10066156" cy="6015044"/>
        </p:xfrm>
        <a:graphic>
          <a:graphicData uri="http://schemas.openxmlformats.org/drawingml/2006/table">
            <a:tbl>
              <a:tblPr/>
              <a:tblGrid>
                <a:gridCol w="4030597">
                  <a:extLst>
                    <a:ext uri="{9D8B030D-6E8A-4147-A177-3AD203B41FA5}">
                      <a16:colId xmlns:a16="http://schemas.microsoft.com/office/drawing/2014/main" xmlns="" val="2162775200"/>
                    </a:ext>
                  </a:extLst>
                </a:gridCol>
                <a:gridCol w="1488220">
                  <a:extLst>
                    <a:ext uri="{9D8B030D-6E8A-4147-A177-3AD203B41FA5}">
                      <a16:colId xmlns:a16="http://schemas.microsoft.com/office/drawing/2014/main" xmlns="" val="2568594774"/>
                    </a:ext>
                  </a:extLst>
                </a:gridCol>
                <a:gridCol w="1219513">
                  <a:extLst>
                    <a:ext uri="{9D8B030D-6E8A-4147-A177-3AD203B41FA5}">
                      <a16:colId xmlns:a16="http://schemas.microsoft.com/office/drawing/2014/main" xmlns="" val="3682911913"/>
                    </a:ext>
                  </a:extLst>
                </a:gridCol>
                <a:gridCol w="909468">
                  <a:extLst>
                    <a:ext uri="{9D8B030D-6E8A-4147-A177-3AD203B41FA5}">
                      <a16:colId xmlns:a16="http://schemas.microsoft.com/office/drawing/2014/main" xmlns="" val="1925947086"/>
                    </a:ext>
                  </a:extLst>
                </a:gridCol>
                <a:gridCol w="909468">
                  <a:extLst>
                    <a:ext uri="{9D8B030D-6E8A-4147-A177-3AD203B41FA5}">
                      <a16:colId xmlns:a16="http://schemas.microsoft.com/office/drawing/2014/main" xmlns="" val="687074307"/>
                    </a:ext>
                  </a:extLst>
                </a:gridCol>
                <a:gridCol w="1508890">
                  <a:extLst>
                    <a:ext uri="{9D8B030D-6E8A-4147-A177-3AD203B41FA5}">
                      <a16:colId xmlns:a16="http://schemas.microsoft.com/office/drawing/2014/main" xmlns="" val="2961724524"/>
                    </a:ext>
                  </a:extLst>
                </a:gridCol>
              </a:tblGrid>
              <a:tr h="331075">
                <a:tc>
                  <a:txBody>
                    <a:bodyPr/>
                    <a:lstStyle/>
                    <a:p>
                      <a:pPr algn="ctr" fontAlgn="ctr"/>
                      <a:r>
                        <a:rPr lang="es-EC" sz="1200" b="1" i="0" u="none" strike="noStrike">
                          <a:solidFill>
                            <a:srgbClr val="FFFFFF"/>
                          </a:solidFill>
                          <a:effectLst/>
                          <a:latin typeface="Calibri" panose="020F0502020204030204" pitchFamily="34" charset="0"/>
                        </a:rPr>
                        <a:t>SERVICIO</a:t>
                      </a:r>
                    </a:p>
                  </a:txBody>
                  <a:tcPr marL="5486" marR="5486" marT="54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546A"/>
                    </a:solidFill>
                  </a:tcPr>
                </a:tc>
                <a:tc>
                  <a:txBody>
                    <a:bodyPr/>
                    <a:lstStyle/>
                    <a:p>
                      <a:pPr algn="ctr" fontAlgn="ctr"/>
                      <a:r>
                        <a:rPr lang="es-EC" sz="1200" b="1" i="0" u="none" strike="noStrike">
                          <a:solidFill>
                            <a:srgbClr val="FFFFFF"/>
                          </a:solidFill>
                          <a:effectLst/>
                          <a:latin typeface="Calibri" panose="020F0502020204030204" pitchFamily="34" charset="0"/>
                        </a:rPr>
                        <a:t>UNIDAD DE MEDIDA</a:t>
                      </a:r>
                    </a:p>
                  </a:txBody>
                  <a:tcPr marL="5486" marR="5486" marT="54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546A"/>
                    </a:solidFill>
                  </a:tcPr>
                </a:tc>
                <a:tc>
                  <a:txBody>
                    <a:bodyPr/>
                    <a:lstStyle/>
                    <a:p>
                      <a:pPr algn="ctr" fontAlgn="ctr"/>
                      <a:r>
                        <a:rPr lang="es-EC" sz="1200" b="1" i="0" u="none" strike="noStrike">
                          <a:solidFill>
                            <a:srgbClr val="FFFFFF"/>
                          </a:solidFill>
                          <a:effectLst/>
                          <a:latin typeface="Calibri" panose="020F0502020204030204" pitchFamily="34" charset="0"/>
                        </a:rPr>
                        <a:t>TARIFA ACTUAL $</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s-EC" sz="1200" b="1" i="0" u="none" strike="noStrike">
                          <a:solidFill>
                            <a:srgbClr val="FFFFFF"/>
                          </a:solidFill>
                          <a:effectLst/>
                          <a:latin typeface="Calibri" panose="020F0502020204030204" pitchFamily="34" charset="0"/>
                        </a:rPr>
                        <a:t>COSTO $</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s-EC" sz="1200" b="1" i="0" u="none" strike="noStrike">
                          <a:solidFill>
                            <a:srgbClr val="FFFFFF"/>
                          </a:solidFill>
                          <a:effectLst/>
                          <a:latin typeface="Calibri" panose="020F0502020204030204" pitchFamily="34" charset="0"/>
                        </a:rPr>
                        <a:t>DÉFICIT $</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s-EC" sz="1200" b="1" i="0" u="none" strike="noStrike">
                          <a:solidFill>
                            <a:srgbClr val="FFFFFF"/>
                          </a:solidFill>
                          <a:effectLst/>
                          <a:latin typeface="Calibri" panose="020F0502020204030204" pitchFamily="34" charset="0"/>
                        </a:rPr>
                        <a:t>TARIFA PROPUESTA $</a:t>
                      </a:r>
                      <a:br>
                        <a:rPr lang="es-EC" sz="1200" b="1" i="0" u="none" strike="noStrike">
                          <a:solidFill>
                            <a:srgbClr val="FFFFFF"/>
                          </a:solidFill>
                          <a:effectLst/>
                          <a:latin typeface="Calibri" panose="020F0502020204030204" pitchFamily="34" charset="0"/>
                        </a:rPr>
                      </a:br>
                      <a:r>
                        <a:rPr lang="es-EC" sz="1200" b="1" i="0" u="none" strike="noStrike">
                          <a:solidFill>
                            <a:srgbClr val="FFFFFF"/>
                          </a:solidFill>
                          <a:effectLst/>
                          <a:latin typeface="Calibri" panose="020F0502020204030204" pitchFamily="34" charset="0"/>
                        </a:rPr>
                        <a:t>(SIN IVA)</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xmlns="" val="2071215031"/>
                  </a:ext>
                </a:extLst>
              </a:tr>
              <a:tr h="515155">
                <a:tc>
                  <a:txBody>
                    <a:bodyPr/>
                    <a:lstStyle/>
                    <a:p>
                      <a:pPr algn="l" fontAlgn="ctr"/>
                      <a:r>
                        <a:rPr lang="es-EC" sz="1200" b="0" i="0" u="none" strike="noStrike">
                          <a:solidFill>
                            <a:srgbClr val="000000"/>
                          </a:solidFill>
                          <a:effectLst/>
                          <a:latin typeface="Calibri" panose="020F0502020204030204" pitchFamily="34" charset="0"/>
                        </a:rPr>
                        <a:t>Recolección, transporte, tratamiento y disposición de Residuos Sanitarios - Anátomo-Patológicos provenientes de unidades médicas </a:t>
                      </a:r>
                    </a:p>
                  </a:txBody>
                  <a:tcPr marL="5486" marR="5486" marT="54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Kilogramo </a:t>
                      </a:r>
                    </a:p>
                  </a:txBody>
                  <a:tcPr marL="5486" marR="5486" marT="54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s-EC" sz="1200" b="0" i="0" u="none" strike="noStrike">
                          <a:solidFill>
                            <a:srgbClr val="000000"/>
                          </a:solidFill>
                          <a:effectLst/>
                          <a:latin typeface="Calibri" panose="020F0502020204030204" pitchFamily="34" charset="0"/>
                        </a:rPr>
                        <a:t>La EMGIRS EP actualmente no presta este servicio, espera implementarlo con la aprobación de la tarifa</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hMerge="1">
                  <a:txBody>
                    <a:bodyPr/>
                    <a:lstStyle/>
                    <a:p>
                      <a:endParaRPr lang="es-EC"/>
                    </a:p>
                  </a:txBody>
                  <a:tcPr/>
                </a:tc>
                <a:tc>
                  <a:txBody>
                    <a:bodyPr/>
                    <a:lstStyle/>
                    <a:p>
                      <a:pPr algn="ctr" fontAlgn="ctr"/>
                      <a:r>
                        <a:rPr lang="es-EC" sz="1200" b="0" i="0" u="none" strike="noStrike">
                          <a:solidFill>
                            <a:srgbClr val="000000"/>
                          </a:solidFill>
                          <a:effectLst/>
                          <a:latin typeface="Calibri" panose="020F0502020204030204" pitchFamily="34" charset="0"/>
                        </a:rPr>
                        <a:t>1,75</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136593259"/>
                  </a:ext>
                </a:extLst>
              </a:tr>
              <a:tr h="515155">
                <a:tc>
                  <a:txBody>
                    <a:bodyPr/>
                    <a:lstStyle/>
                    <a:p>
                      <a:pPr algn="l" fontAlgn="ctr"/>
                      <a:r>
                        <a:rPr lang="es-EC" sz="1200" b="0" i="0" u="none" strike="noStrike">
                          <a:solidFill>
                            <a:srgbClr val="000000"/>
                          </a:solidFill>
                          <a:effectLst/>
                          <a:latin typeface="Calibri" panose="020F0502020204030204" pitchFamily="34" charset="0"/>
                        </a:rPr>
                        <a:t>Recolección, transporte, tratamiento y disposición de de fármacos caducados o fuera de sus especificaciones y de equipos de protección personal </a:t>
                      </a:r>
                    </a:p>
                  </a:txBody>
                  <a:tcPr marL="5486" marR="5486" marT="54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Kilogramo </a:t>
                      </a:r>
                    </a:p>
                  </a:txBody>
                  <a:tcPr marL="5486" marR="5486" marT="54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1200" b="0" i="0" u="none" strike="noStrike">
                          <a:solidFill>
                            <a:srgbClr val="000000"/>
                          </a:solidFill>
                          <a:effectLst/>
                          <a:latin typeface="Calibri" panose="020F0502020204030204" pitchFamily="34" charset="0"/>
                        </a:rPr>
                        <a:t>La EMGIRS EP actualmente no presta este servicio, espera implementarlo con la aprobación de la tarifa</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hMerge="1">
                  <a:txBody>
                    <a:bodyPr/>
                    <a:lstStyle/>
                    <a:p>
                      <a:endParaRPr lang="es-EC"/>
                    </a:p>
                  </a:txBody>
                  <a:tcPr/>
                </a:tc>
                <a:tc>
                  <a:txBody>
                    <a:bodyPr/>
                    <a:lstStyle/>
                    <a:p>
                      <a:pPr algn="ctr" fontAlgn="ctr"/>
                      <a:r>
                        <a:rPr lang="es-EC" sz="1200" b="0" i="0" u="none" strike="noStrike" dirty="0">
                          <a:solidFill>
                            <a:srgbClr val="000000"/>
                          </a:solidFill>
                          <a:effectLst/>
                          <a:latin typeface="Calibri" panose="020F0502020204030204" pitchFamily="34" charset="0"/>
                        </a:rPr>
                        <a:t>1,75</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237921193"/>
                  </a:ext>
                </a:extLst>
              </a:tr>
              <a:tr h="515155">
                <a:tc>
                  <a:txBody>
                    <a:bodyPr/>
                    <a:lstStyle/>
                    <a:p>
                      <a:pPr algn="l" fontAlgn="ctr"/>
                      <a:r>
                        <a:rPr lang="es-EC" sz="1200" b="0" i="0" u="none" strike="noStrike">
                          <a:solidFill>
                            <a:srgbClr val="000000"/>
                          </a:solidFill>
                          <a:effectLst/>
                          <a:latin typeface="Calibri" panose="020F0502020204030204" pitchFamily="34" charset="0"/>
                        </a:rPr>
                        <a:t>Recolección, transporte, tratamiento y disposición de Fauna Urbana muerta (cadaveres de animales provenientes de veterinarias, granjas, etc)</a:t>
                      </a:r>
                    </a:p>
                  </a:txBody>
                  <a:tcPr marL="5486" marR="5486" marT="54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Kilogramo </a:t>
                      </a:r>
                    </a:p>
                  </a:txBody>
                  <a:tcPr marL="5486" marR="5486" marT="54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1200" b="0" i="0" u="none" strike="noStrike">
                          <a:solidFill>
                            <a:srgbClr val="000000"/>
                          </a:solidFill>
                          <a:effectLst/>
                          <a:latin typeface="Calibri" panose="020F0502020204030204" pitchFamily="34" charset="0"/>
                        </a:rPr>
                        <a:t>La EMGIRS EP actualmente no presta este servicio, espera implementarlo con la aprobación de la tarifa</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hMerge="1">
                  <a:txBody>
                    <a:bodyPr/>
                    <a:lstStyle/>
                    <a:p>
                      <a:endParaRPr lang="es-EC"/>
                    </a:p>
                  </a:txBody>
                  <a:tcPr/>
                </a:tc>
                <a:tc>
                  <a:txBody>
                    <a:bodyPr/>
                    <a:lstStyle/>
                    <a:p>
                      <a:pPr algn="ctr" fontAlgn="ctr"/>
                      <a:r>
                        <a:rPr lang="es-EC" sz="1200" b="0" i="0" u="none" strike="noStrike">
                          <a:solidFill>
                            <a:srgbClr val="000000"/>
                          </a:solidFill>
                          <a:effectLst/>
                          <a:latin typeface="Calibri" panose="020F0502020204030204" pitchFamily="34" charset="0"/>
                        </a:rPr>
                        <a:t>1,75</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417382011"/>
                  </a:ext>
                </a:extLst>
              </a:tr>
              <a:tr h="515155">
                <a:tc>
                  <a:txBody>
                    <a:bodyPr/>
                    <a:lstStyle/>
                    <a:p>
                      <a:pPr algn="l" fontAlgn="ctr"/>
                      <a:r>
                        <a:rPr lang="es-EC" sz="1200" b="0" i="0" u="none" strike="noStrike" dirty="0">
                          <a:solidFill>
                            <a:srgbClr val="000000"/>
                          </a:solidFill>
                          <a:effectLst/>
                          <a:latin typeface="Calibri" panose="020F0502020204030204" pitchFamily="34" charset="0"/>
                        </a:rPr>
                        <a:t>Recolección, transporte, tratamiento y disposición final de partes anatómicas provenientes de procesos de </a:t>
                      </a:r>
                      <a:r>
                        <a:rPr lang="es-EC" sz="1200" b="0" i="0" u="none" strike="noStrike" dirty="0" err="1">
                          <a:solidFill>
                            <a:srgbClr val="000000"/>
                          </a:solidFill>
                          <a:effectLst/>
                          <a:latin typeface="Calibri" panose="020F0502020204030204" pitchFamily="34" charset="0"/>
                        </a:rPr>
                        <a:t>faenamiento</a:t>
                      </a:r>
                      <a:r>
                        <a:rPr lang="es-EC" sz="1200" b="0" i="0" u="none" strike="noStrike" dirty="0">
                          <a:solidFill>
                            <a:srgbClr val="000000"/>
                          </a:solidFill>
                          <a:effectLst/>
                          <a:latin typeface="Calibri" panose="020F0502020204030204" pitchFamily="34" charset="0"/>
                        </a:rPr>
                        <a:t> de bovinos, porcinos, ovinos y pollos</a:t>
                      </a:r>
                    </a:p>
                  </a:txBody>
                  <a:tcPr marL="5486" marR="5486" marT="54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Kilogramo </a:t>
                      </a:r>
                    </a:p>
                  </a:txBody>
                  <a:tcPr marL="5486" marR="5486" marT="54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1200" b="0" i="0" u="none" strike="noStrike">
                          <a:solidFill>
                            <a:srgbClr val="000000"/>
                          </a:solidFill>
                          <a:effectLst/>
                          <a:latin typeface="Calibri" panose="020F0502020204030204" pitchFamily="34" charset="0"/>
                        </a:rPr>
                        <a:t>La EMGIRS EP actualmente no presta este servicio, espera implementarlo con la aprobación de la tarifa</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hMerge="1">
                  <a:txBody>
                    <a:bodyPr/>
                    <a:lstStyle/>
                    <a:p>
                      <a:endParaRPr lang="es-EC"/>
                    </a:p>
                  </a:txBody>
                  <a:tcPr/>
                </a:tc>
                <a:tc>
                  <a:txBody>
                    <a:bodyPr/>
                    <a:lstStyle/>
                    <a:p>
                      <a:pPr algn="ctr" fontAlgn="ctr"/>
                      <a:r>
                        <a:rPr lang="es-EC" sz="1200" b="0" i="0" u="none" strike="noStrike">
                          <a:solidFill>
                            <a:srgbClr val="000000"/>
                          </a:solidFill>
                          <a:effectLst/>
                          <a:latin typeface="Calibri" panose="020F0502020204030204" pitchFamily="34" charset="0"/>
                        </a:rPr>
                        <a:t>0,91</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4186326710"/>
                  </a:ext>
                </a:extLst>
              </a:tr>
              <a:tr h="515155">
                <a:tc>
                  <a:txBody>
                    <a:bodyPr/>
                    <a:lstStyle/>
                    <a:p>
                      <a:pPr algn="l" fontAlgn="ctr"/>
                      <a:r>
                        <a:rPr lang="es-EC" sz="1200" b="0" i="0" u="none" strike="noStrike">
                          <a:solidFill>
                            <a:srgbClr val="000000"/>
                          </a:solidFill>
                          <a:effectLst/>
                          <a:latin typeface="Calibri" panose="020F0502020204030204" pitchFamily="34" charset="0"/>
                        </a:rPr>
                        <a:t>Recolección, transporte, tratamiento o recuperación y disposición final de neumáticos fuera de uso hasta RIN 24.5 de origen industrial </a:t>
                      </a:r>
                    </a:p>
                  </a:txBody>
                  <a:tcPr marL="5486" marR="5486" marT="54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kilogramo</a:t>
                      </a:r>
                    </a:p>
                  </a:txBody>
                  <a:tcPr marL="5486" marR="5486" marT="54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1200" b="0" i="0" u="none" strike="noStrike">
                          <a:solidFill>
                            <a:srgbClr val="000000"/>
                          </a:solidFill>
                          <a:effectLst/>
                          <a:latin typeface="Calibri" panose="020F0502020204030204" pitchFamily="34" charset="0"/>
                        </a:rPr>
                        <a:t>La EMGIRS EP actualmente no presta este servicio, espera implementarlo con la aprobación de la tarifa</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hMerge="1">
                  <a:txBody>
                    <a:bodyPr/>
                    <a:lstStyle/>
                    <a:p>
                      <a:endParaRPr lang="es-EC"/>
                    </a:p>
                  </a:txBody>
                  <a:tcPr/>
                </a:tc>
                <a:tc>
                  <a:txBody>
                    <a:bodyPr/>
                    <a:lstStyle/>
                    <a:p>
                      <a:pPr algn="ctr" fontAlgn="ctr"/>
                      <a:r>
                        <a:rPr lang="es-EC" sz="1200" b="0" i="0" u="none" strike="noStrike">
                          <a:solidFill>
                            <a:srgbClr val="000000"/>
                          </a:solidFill>
                          <a:effectLst/>
                          <a:latin typeface="Calibri" panose="020F0502020204030204" pitchFamily="34" charset="0"/>
                        </a:rPr>
                        <a:t>0,36</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157227065"/>
                  </a:ext>
                </a:extLst>
              </a:tr>
              <a:tr h="656664">
                <a:tc>
                  <a:txBody>
                    <a:bodyPr/>
                    <a:lstStyle/>
                    <a:p>
                      <a:pPr algn="l" fontAlgn="ctr"/>
                      <a:r>
                        <a:rPr lang="es-EC" sz="1200" b="0" i="0" u="none" strike="noStrike">
                          <a:solidFill>
                            <a:srgbClr val="000000"/>
                          </a:solidFill>
                          <a:effectLst/>
                          <a:latin typeface="Calibri" panose="020F0502020204030204" pitchFamily="34" charset="0"/>
                        </a:rPr>
                        <a:t>Recolección, transporte, clasificación, tratamiento (reciclaje) y disposición final de equipos eléctricos y electrónicos que no han sido separados sus componentes o elementos constitutivos </a:t>
                      </a:r>
                    </a:p>
                  </a:txBody>
                  <a:tcPr marL="5486" marR="5486" marT="54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kilogramo </a:t>
                      </a:r>
                    </a:p>
                  </a:txBody>
                  <a:tcPr marL="5486" marR="5486" marT="54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1200" b="0" i="0" u="none" strike="noStrike">
                          <a:solidFill>
                            <a:srgbClr val="000000"/>
                          </a:solidFill>
                          <a:effectLst/>
                          <a:latin typeface="Calibri" panose="020F0502020204030204" pitchFamily="34" charset="0"/>
                        </a:rPr>
                        <a:t>La EMGIRS EP actualmente no presta este servicio, espera implementarlo con la aprobación de la tarifa</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hMerge="1">
                  <a:txBody>
                    <a:bodyPr/>
                    <a:lstStyle/>
                    <a:p>
                      <a:endParaRPr lang="es-EC"/>
                    </a:p>
                  </a:txBody>
                  <a:tcPr/>
                </a:tc>
                <a:tc>
                  <a:txBody>
                    <a:bodyPr/>
                    <a:lstStyle/>
                    <a:p>
                      <a:pPr algn="ctr" fontAlgn="ctr"/>
                      <a:r>
                        <a:rPr lang="es-EC" sz="1200" b="0" i="0" u="none" strike="noStrike">
                          <a:solidFill>
                            <a:srgbClr val="000000"/>
                          </a:solidFill>
                          <a:effectLst/>
                          <a:latin typeface="Calibri" panose="020F0502020204030204" pitchFamily="34" charset="0"/>
                        </a:rPr>
                        <a:t>1,80</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815311782"/>
                  </a:ext>
                </a:extLst>
              </a:tr>
              <a:tr h="515155">
                <a:tc>
                  <a:txBody>
                    <a:bodyPr/>
                    <a:lstStyle/>
                    <a:p>
                      <a:pPr algn="l" fontAlgn="ctr"/>
                      <a:r>
                        <a:rPr lang="es-EC" sz="1200" b="0" i="0" u="none" strike="noStrike">
                          <a:solidFill>
                            <a:srgbClr val="000000"/>
                          </a:solidFill>
                          <a:effectLst/>
                          <a:latin typeface="Calibri" panose="020F0502020204030204" pitchFamily="34" charset="0"/>
                        </a:rPr>
                        <a:t>Recolección, transporte y disposición final de Pilas y baterias en desuso que contienen metales pesados </a:t>
                      </a:r>
                    </a:p>
                  </a:txBody>
                  <a:tcPr marL="5486" marR="5486" marT="54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kilogramo </a:t>
                      </a:r>
                    </a:p>
                  </a:txBody>
                  <a:tcPr marL="5486" marR="5486" marT="54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1200" b="0" i="0" u="none" strike="noStrike">
                          <a:solidFill>
                            <a:srgbClr val="000000"/>
                          </a:solidFill>
                          <a:effectLst/>
                          <a:latin typeface="Calibri" panose="020F0502020204030204" pitchFamily="34" charset="0"/>
                        </a:rPr>
                        <a:t>La EMGIRS EP actualmente no presta este servicio, espera implementarlo con la aprobación de la tarifa</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hMerge="1">
                  <a:txBody>
                    <a:bodyPr/>
                    <a:lstStyle/>
                    <a:p>
                      <a:endParaRPr lang="es-EC"/>
                    </a:p>
                  </a:txBody>
                  <a:tcPr/>
                </a:tc>
                <a:tc>
                  <a:txBody>
                    <a:bodyPr/>
                    <a:lstStyle/>
                    <a:p>
                      <a:pPr algn="ctr" fontAlgn="ctr"/>
                      <a:r>
                        <a:rPr lang="es-EC" sz="1200" b="0" i="0" u="none" strike="noStrike">
                          <a:solidFill>
                            <a:srgbClr val="000000"/>
                          </a:solidFill>
                          <a:effectLst/>
                          <a:latin typeface="Calibri" panose="020F0502020204030204" pitchFamily="34" charset="0"/>
                        </a:rPr>
                        <a:t>1,80</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889053340"/>
                  </a:ext>
                </a:extLst>
              </a:tr>
              <a:tr h="515155">
                <a:tc>
                  <a:txBody>
                    <a:bodyPr/>
                    <a:lstStyle/>
                    <a:p>
                      <a:pPr algn="l" fontAlgn="ctr"/>
                      <a:r>
                        <a:rPr lang="es-EC" sz="1200" b="0" i="0" u="none" strike="noStrike" dirty="0">
                          <a:solidFill>
                            <a:srgbClr val="000000"/>
                          </a:solidFill>
                          <a:effectLst/>
                          <a:latin typeface="Calibri" panose="020F0502020204030204" pitchFamily="34" charset="0"/>
                        </a:rPr>
                        <a:t>Disposición final de lodos no contaminados en zonas urbanas del DMQ</a:t>
                      </a:r>
                    </a:p>
                  </a:txBody>
                  <a:tcPr marL="5486" marR="5486" marT="54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m3 </a:t>
                      </a:r>
                    </a:p>
                  </a:txBody>
                  <a:tcPr marL="5486" marR="5486" marT="54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1200" b="0" i="0" u="none" strike="noStrike">
                          <a:solidFill>
                            <a:srgbClr val="000000"/>
                          </a:solidFill>
                          <a:effectLst/>
                          <a:latin typeface="Calibri" panose="020F0502020204030204" pitchFamily="34" charset="0"/>
                        </a:rPr>
                        <a:t>La EMGIRS EP actualmente no presta este servicio, espera implementarlo con la aprobación de la tarifa</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hMerge="1">
                  <a:txBody>
                    <a:bodyPr/>
                    <a:lstStyle/>
                    <a:p>
                      <a:endParaRPr lang="es-EC"/>
                    </a:p>
                  </a:txBody>
                  <a:tcPr/>
                </a:tc>
                <a:tc>
                  <a:txBody>
                    <a:bodyPr/>
                    <a:lstStyle/>
                    <a:p>
                      <a:pPr algn="ctr" fontAlgn="ctr"/>
                      <a:r>
                        <a:rPr lang="es-EC" sz="1200" b="0" i="0" u="none" strike="noStrike">
                          <a:solidFill>
                            <a:srgbClr val="000000"/>
                          </a:solidFill>
                          <a:effectLst/>
                          <a:latin typeface="Calibri" panose="020F0502020204030204" pitchFamily="34" charset="0"/>
                        </a:rPr>
                        <a:t>3,65</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161117186"/>
                  </a:ext>
                </a:extLst>
              </a:tr>
              <a:tr h="515155">
                <a:tc>
                  <a:txBody>
                    <a:bodyPr/>
                    <a:lstStyle/>
                    <a:p>
                      <a:pPr algn="l" fontAlgn="ctr"/>
                      <a:r>
                        <a:rPr lang="es-EC" sz="1200" b="0" i="0" u="none" strike="noStrike">
                          <a:solidFill>
                            <a:srgbClr val="000000"/>
                          </a:solidFill>
                          <a:effectLst/>
                          <a:latin typeface="Calibri" panose="020F0502020204030204" pitchFamily="34" charset="0"/>
                        </a:rPr>
                        <a:t>Almacenamiento de lodos contaminados</a:t>
                      </a:r>
                    </a:p>
                  </a:txBody>
                  <a:tcPr marL="5486" marR="5486" marT="54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m3 </a:t>
                      </a:r>
                    </a:p>
                  </a:txBody>
                  <a:tcPr marL="5486" marR="5486" marT="54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1200" b="0" i="0" u="none" strike="noStrike">
                          <a:solidFill>
                            <a:srgbClr val="000000"/>
                          </a:solidFill>
                          <a:effectLst/>
                          <a:latin typeface="Calibri" panose="020F0502020204030204" pitchFamily="34" charset="0"/>
                        </a:rPr>
                        <a:t>La EMGIRS EP actualmente no presta este servicio, espera implementarlo con la aprobación de la tarifa</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hMerge="1">
                  <a:txBody>
                    <a:bodyPr/>
                    <a:lstStyle/>
                    <a:p>
                      <a:endParaRPr lang="es-EC"/>
                    </a:p>
                  </a:txBody>
                  <a:tcPr/>
                </a:tc>
                <a:tc>
                  <a:txBody>
                    <a:bodyPr/>
                    <a:lstStyle/>
                    <a:p>
                      <a:pPr algn="ctr" fontAlgn="ctr"/>
                      <a:r>
                        <a:rPr lang="es-EC" sz="1200" b="0" i="0" u="none" strike="noStrike">
                          <a:solidFill>
                            <a:srgbClr val="000000"/>
                          </a:solidFill>
                          <a:effectLst/>
                          <a:latin typeface="Calibri" panose="020F0502020204030204" pitchFamily="34" charset="0"/>
                        </a:rPr>
                        <a:t>10,11</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926765995"/>
                  </a:ext>
                </a:extLst>
              </a:tr>
              <a:tr h="515155">
                <a:tc>
                  <a:txBody>
                    <a:bodyPr/>
                    <a:lstStyle/>
                    <a:p>
                      <a:pPr algn="l" fontAlgn="ctr"/>
                      <a:r>
                        <a:rPr lang="es-EC" sz="1200" b="0" i="0" u="none" strike="noStrike">
                          <a:solidFill>
                            <a:srgbClr val="000000"/>
                          </a:solidFill>
                          <a:effectLst/>
                          <a:latin typeface="Calibri" panose="020F0502020204030204" pitchFamily="34" charset="0"/>
                        </a:rPr>
                        <a:t>Recolección, transporte y disposición final de escombros a través de puntos limpios</a:t>
                      </a:r>
                    </a:p>
                  </a:txBody>
                  <a:tcPr marL="5486" marR="5486" marT="54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m3 </a:t>
                      </a:r>
                    </a:p>
                  </a:txBody>
                  <a:tcPr marL="5486" marR="5486" marT="54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s-EC" sz="1200" b="0" i="0" u="none" strike="noStrike">
                          <a:solidFill>
                            <a:srgbClr val="000000"/>
                          </a:solidFill>
                          <a:effectLst/>
                          <a:latin typeface="Calibri" panose="020F0502020204030204" pitchFamily="34" charset="0"/>
                        </a:rPr>
                        <a:t>La EMGIRS EP actualmente no presta este servicio, espera implementarlo con la aprobación de la tarifa</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EC"/>
                    </a:p>
                  </a:txBody>
                  <a:tcPr/>
                </a:tc>
                <a:tc hMerge="1">
                  <a:txBody>
                    <a:bodyPr/>
                    <a:lstStyle/>
                    <a:p>
                      <a:endParaRPr lang="es-EC"/>
                    </a:p>
                  </a:txBody>
                  <a:tcPr/>
                </a:tc>
                <a:tc>
                  <a:txBody>
                    <a:bodyPr/>
                    <a:lstStyle/>
                    <a:p>
                      <a:pPr algn="ctr" fontAlgn="ctr"/>
                      <a:r>
                        <a:rPr lang="es-EC" sz="1200" b="0" i="0" u="none" strike="noStrike" dirty="0">
                          <a:solidFill>
                            <a:srgbClr val="000000"/>
                          </a:solidFill>
                          <a:effectLst/>
                          <a:latin typeface="Calibri" panose="020F0502020204030204" pitchFamily="34" charset="0"/>
                        </a:rPr>
                        <a:t>7,09</a:t>
                      </a:r>
                    </a:p>
                  </a:txBody>
                  <a:tcPr marL="5486" marR="5486" marT="54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735168984"/>
                  </a:ext>
                </a:extLst>
              </a:tr>
            </a:tbl>
          </a:graphicData>
        </a:graphic>
      </p:graphicFrame>
    </p:spTree>
    <p:extLst>
      <p:ext uri="{BB962C8B-B14F-4D97-AF65-F5344CB8AC3E}">
        <p14:creationId xmlns:p14="http://schemas.microsoft.com/office/powerpoint/2010/main" val="359686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30780" y="3196829"/>
            <a:ext cx="6730441" cy="475964"/>
          </a:xfrm>
          <a:prstGeom prst="rect">
            <a:avLst/>
          </a:prstGeom>
          <a:noFill/>
        </p:spPr>
        <p:txBody>
          <a:bodyPr wrap="square" rtlCol="0">
            <a:spAutoFit/>
          </a:bodyPr>
          <a:lstStyle/>
          <a:p>
            <a:pPr algn="ctr"/>
            <a:r>
              <a:rPr lang="es-EC" sz="2493" dirty="0"/>
              <a:t>USUARIOS DE LOS SERVICIOS EMGIRS EP</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1739180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455005" y="528098"/>
            <a:ext cx="4807458" cy="421013"/>
          </a:xfrm>
          <a:prstGeom prst="rect">
            <a:avLst/>
          </a:prstGeom>
          <a:noFill/>
        </p:spPr>
        <p:txBody>
          <a:bodyPr wrap="square" rtlCol="0">
            <a:spAutoFit/>
          </a:bodyPr>
          <a:lstStyle/>
          <a:p>
            <a:pPr algn="r"/>
            <a:r>
              <a:rPr lang="es-EC" sz="2136" dirty="0"/>
              <a:t>Número de Usuarios por Servicio</a:t>
            </a:r>
          </a:p>
        </p:txBody>
      </p:sp>
      <p:sp>
        <p:nvSpPr>
          <p:cNvPr id="8" name="CuadroTexto 7"/>
          <p:cNvSpPr txBox="1"/>
          <p:nvPr/>
        </p:nvSpPr>
        <p:spPr>
          <a:xfrm>
            <a:off x="3435874" y="1791877"/>
            <a:ext cx="5320254" cy="585417"/>
          </a:xfrm>
          <a:prstGeom prst="rect">
            <a:avLst/>
          </a:prstGeom>
          <a:noFill/>
        </p:spPr>
        <p:txBody>
          <a:bodyPr wrap="square" rtlCol="0">
            <a:spAutoFit/>
          </a:bodyPr>
          <a:lstStyle/>
          <a:p>
            <a:pPr algn="ctr"/>
            <a:r>
              <a:rPr lang="es-EC" sz="1602" dirty="0"/>
              <a:t>Usuarios que Accedieron a los Servicios de EMGIRS EP</a:t>
            </a:r>
          </a:p>
          <a:p>
            <a:pPr algn="ctr"/>
            <a:r>
              <a:rPr lang="es-EC" sz="1602" dirty="0"/>
              <a:t>AÑO 2016</a:t>
            </a:r>
          </a:p>
        </p:txBody>
      </p:sp>
      <p:graphicFrame>
        <p:nvGraphicFramePr>
          <p:cNvPr id="9" name="Tabla 8"/>
          <p:cNvGraphicFramePr>
            <a:graphicFrameLocks noGrp="1"/>
          </p:cNvGraphicFramePr>
          <p:nvPr>
            <p:extLst/>
          </p:nvPr>
        </p:nvGraphicFramePr>
        <p:xfrm>
          <a:off x="2698730" y="2531608"/>
          <a:ext cx="6794541" cy="2307580"/>
        </p:xfrm>
        <a:graphic>
          <a:graphicData uri="http://schemas.openxmlformats.org/drawingml/2006/table">
            <a:tbl>
              <a:tblPr/>
              <a:tblGrid>
                <a:gridCol w="5113546">
                  <a:extLst>
                    <a:ext uri="{9D8B030D-6E8A-4147-A177-3AD203B41FA5}">
                      <a16:colId xmlns:a16="http://schemas.microsoft.com/office/drawing/2014/main" xmlns="" val="1468982688"/>
                    </a:ext>
                  </a:extLst>
                </a:gridCol>
                <a:gridCol w="1680995">
                  <a:extLst>
                    <a:ext uri="{9D8B030D-6E8A-4147-A177-3AD203B41FA5}">
                      <a16:colId xmlns:a16="http://schemas.microsoft.com/office/drawing/2014/main" xmlns="" val="1864890416"/>
                    </a:ext>
                  </a:extLst>
                </a:gridCol>
              </a:tblGrid>
              <a:tr h="236387">
                <a:tc>
                  <a:txBody>
                    <a:bodyPr/>
                    <a:lstStyle/>
                    <a:p>
                      <a:pPr algn="ctr" fontAlgn="ctr"/>
                      <a:r>
                        <a:rPr lang="es-EC" sz="1400" b="1" i="0" u="none" strike="noStrike">
                          <a:solidFill>
                            <a:srgbClr val="FFFFFF"/>
                          </a:solidFill>
                          <a:effectLst/>
                          <a:latin typeface="Calibri" panose="020F0502020204030204" pitchFamily="34" charset="0"/>
                        </a:rPr>
                        <a:t>SERVICIO</a:t>
                      </a:r>
                    </a:p>
                  </a:txBody>
                  <a:tcPr marL="8479" marR="8479" marT="84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s-EC" sz="1400" b="1" i="0" u="none" strike="noStrike">
                          <a:solidFill>
                            <a:srgbClr val="FFFFFF"/>
                          </a:solidFill>
                          <a:effectLst/>
                          <a:latin typeface="Calibri" panose="020F0502020204030204" pitchFamily="34" charset="0"/>
                        </a:rPr>
                        <a:t># USUARIOS</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xmlns="" val="3941739021"/>
                  </a:ext>
                </a:extLst>
              </a:tr>
              <a:tr h="450260">
                <a:tc>
                  <a:txBody>
                    <a:bodyPr/>
                    <a:lstStyle/>
                    <a:p>
                      <a:pPr algn="l" fontAlgn="ctr"/>
                      <a:r>
                        <a:rPr lang="es-EC" sz="1400" b="0" i="0" u="none" strike="noStrike">
                          <a:solidFill>
                            <a:srgbClr val="000000"/>
                          </a:solidFill>
                          <a:effectLst/>
                          <a:latin typeface="Calibri" panose="020F0502020204030204" pitchFamily="34" charset="0"/>
                        </a:rPr>
                        <a:t>Disposición de residuos sólidos comunes asimilables a domésticos en estaciones de transferencia y relleno sanitario</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 </a:t>
                      </a:r>
                      <a:r>
                        <a:rPr lang="es-EC" sz="1400" b="0" i="0" u="none" strike="noStrike" dirty="0" smtClean="0">
                          <a:solidFill>
                            <a:srgbClr val="000000"/>
                          </a:solidFill>
                          <a:effectLst/>
                          <a:latin typeface="Calibri" panose="020F0502020204030204" pitchFamily="34" charset="0"/>
                        </a:rPr>
                        <a:t>162</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4712202"/>
                  </a:ext>
                </a:extLst>
              </a:tr>
              <a:tr h="675389">
                <a:tc>
                  <a:txBody>
                    <a:bodyPr/>
                    <a:lstStyle/>
                    <a:p>
                      <a:pPr algn="l" fontAlgn="ctr"/>
                      <a:r>
                        <a:rPr lang="es-EC" sz="1400" b="0" i="0" u="none" strike="noStrike">
                          <a:solidFill>
                            <a:srgbClr val="000000"/>
                          </a:solidFill>
                          <a:effectLst/>
                          <a:latin typeface="Calibri" panose="020F0502020204030204" pitchFamily="34" charset="0"/>
                        </a:rPr>
                        <a:t>Disposición final de residuos sólidos comunes asimilables a domésticos en el Relleno Sanitario de desechos sólidos provenientes del GAD Rumiñahui</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a:t>
                      </a:r>
                    </a:p>
                  </a:txBody>
                  <a:tcPr marL="8479" marR="8479" marT="84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1572662"/>
                  </a:ext>
                </a:extLst>
              </a:tr>
              <a:tr h="484029">
                <a:tc>
                  <a:txBody>
                    <a:bodyPr/>
                    <a:lstStyle/>
                    <a:p>
                      <a:pPr algn="l" fontAlgn="ctr"/>
                      <a:r>
                        <a:rPr lang="es-EC" sz="1600" b="1" i="0" u="none" strike="noStrike">
                          <a:solidFill>
                            <a:srgbClr val="000000"/>
                          </a:solidFill>
                          <a:effectLst/>
                          <a:latin typeface="Calibri" panose="020F0502020204030204" pitchFamily="34" charset="0"/>
                        </a:rPr>
                        <a:t>Disposición de Escombros</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1" i="0" u="none" strike="noStrike" dirty="0">
                          <a:solidFill>
                            <a:srgbClr val="000000"/>
                          </a:solidFill>
                          <a:effectLst/>
                          <a:latin typeface="Calibri" panose="020F0502020204030204" pitchFamily="34" charset="0"/>
                        </a:rPr>
                        <a:t>3.936</a:t>
                      </a:r>
                    </a:p>
                  </a:txBody>
                  <a:tcPr marL="8479" marR="8479" marT="84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8192036"/>
                  </a:ext>
                </a:extLst>
              </a:tr>
              <a:tr h="461515">
                <a:tc>
                  <a:txBody>
                    <a:bodyPr/>
                    <a:lstStyle/>
                    <a:p>
                      <a:pPr algn="l" fontAlgn="ctr"/>
                      <a:r>
                        <a:rPr lang="es-EC" sz="1400" b="0" i="0" u="none" strike="noStrike">
                          <a:solidFill>
                            <a:srgbClr val="000000"/>
                          </a:solidFill>
                          <a:effectLst/>
                          <a:latin typeface="Calibri" panose="020F0502020204030204" pitchFamily="34" charset="0"/>
                        </a:rPr>
                        <a:t>Recolección, transporte, tratamiento y disposición final de residuos sanitarios (Infecciosos, Biológicos y Cortopunzantes) </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 </a:t>
                      </a:r>
                      <a:r>
                        <a:rPr lang="es-EC" sz="1400" b="0" i="0" u="none" strike="noStrike" dirty="0" smtClean="0">
                          <a:solidFill>
                            <a:srgbClr val="000000"/>
                          </a:solidFill>
                          <a:effectLst/>
                          <a:latin typeface="Calibri" panose="020F0502020204030204" pitchFamily="34" charset="0"/>
                        </a:rPr>
                        <a:t>2800</a:t>
                      </a:r>
                      <a:endParaRPr lang="es-EC" sz="1400" b="0" i="0" u="none" strike="noStrike" dirty="0">
                        <a:solidFill>
                          <a:srgbClr val="000000"/>
                        </a:solidFill>
                        <a:effectLst/>
                        <a:latin typeface="Calibri" panose="020F0502020204030204" pitchFamily="34" charset="0"/>
                      </a:endParaRPr>
                    </a:p>
                  </a:txBody>
                  <a:tcPr marL="8479" marR="8479" marT="84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6275653"/>
                  </a:ext>
                </a:extLst>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2357"/>
            <a:ext cx="12192000" cy="1195644"/>
          </a:xfrm>
          <a:prstGeom prst="rect">
            <a:avLst/>
          </a:prstGeom>
        </p:spPr>
      </p:pic>
    </p:spTree>
    <p:extLst>
      <p:ext uri="{BB962C8B-B14F-4D97-AF65-F5344CB8AC3E}">
        <p14:creationId xmlns:p14="http://schemas.microsoft.com/office/powerpoint/2010/main" val="889635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5161</Words>
  <Application>Microsoft Office PowerPoint</Application>
  <PresentationFormat>Personalizado</PresentationFormat>
  <Paragraphs>650</Paragraphs>
  <Slides>64</Slides>
  <Notes>15</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Comunicación con ATROVOL-Q</vt:lpstr>
      <vt:lpstr>Incremento progresivo de Tarifa de Disposición de Escombros</vt:lpstr>
      <vt:lpstr>Incremento progresivo de Tarifa de Disposición de Escombros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Concejal Carlos Páez:  - Solicita se analice si cabe la fijación de la tarifa a través de una fórmula de ajuste anual, en virtud de lo cual el establecimiento de la tarifa no se fijaría por parte del Concejo Metropolitano, contraviniendo lo previsto en el Código Orgánico de Organización Territorial, Autonomía y Descentralización.  - Igualmente, solicita que se considere que dentro de la estructura de la fórmula el Concejo Metropolitano perdería el control sobre la determinación de la tarifa, y la misma dependería, entre otros, de los costos administrativos de la Empresa Pública Metropolitana de Gestión de Residuos Sólidos – EMGIRS. Así, el 80% del factor de incremento de la tarifa corresponde a la eficiencia de la gestión de la referida empresa. Es necesario contar con un pronunciamiento de la Procuraduría Metropolitana sobre estos aspectos.   Concejala Soledad Benítez:  - Manifiesta su preocupación por el ajuste de la fórmula polinómica, lo cual podría vulnerar lo previsto en el Código Orgánico de Organización Territorial, Autonomía y Descentralización – COOTAD, sobre la competencia para la fijación de tarifa.  Concejala Anabel Hermosa:  - Señala que no sería adecuado trasladar al usuario el costo de la eficiencia o ineficiencia de la gestión de una empresa pública</vt:lpstr>
      <vt:lpstr>Legalidad de la Fórmula Polinómica</vt:lpstr>
      <vt:lpstr>Legalidad de la Fórmula Polinómica</vt:lpstr>
      <vt:lpstr>Legalidad de la Fórmula Polinómica</vt:lpstr>
      <vt:lpstr>Presentación de PowerPoint</vt:lpstr>
      <vt:lpstr>Presentación de PowerPoint</vt:lpstr>
      <vt:lpstr>Presentación de PowerPoint</vt:lpstr>
      <vt:lpstr>Presentación de PowerPoint</vt:lpstr>
      <vt:lpstr>Presentación de PowerPoint</vt:lpstr>
      <vt:lpstr>Concejal Carlos Páez:  - Adicionalmente, señala que no está de acuerdo con la disminución de tarifa en manejo de desechos hospitalarios, por ser el rubro más importante en ingresos por autogestión de la empresa, por lo que requiere se incorpore a la información sobre el proyecto, el impacto en este rubro, el desglose de ingresos por este tipo de desechos.</vt:lpstr>
      <vt:lpstr>Presentación de PowerPoint</vt:lpstr>
      <vt:lpstr>Concejal Carlos Páez:  - Indica que el valor que se factura por parte de la Empresa Pública Metropolitana de Gestión Integral de Residuos Sólidos –EMGIRS EP, al consorcio que ejecuta la Primera Línea del Metro de Quito es menor al valor que el consorcio factura a la Municipalidad por este concepto. En tal sentido, es necesario un informe sobre este aspecto. </vt:lpstr>
      <vt:lpstr>Estructura de Transferencias de Recursos Disposición de Tierras Provenientes del Proyecto Metro de Quito</vt:lpstr>
      <vt:lpstr>Concejal Carlos Páez:  - Es necesario contar con información adicional sobre el impacto de la fusión entre la Empresa Pública Metropolitana de Gestión Integral de Residuos Sólidos –EMGIRS EP y la Empresa Pública Metropolitana de Aseo – EMASEO, lo cual debe incluir un análisis jurídico por parte de la Procuraduría Metropolitana.  Concejala Anabel Hermosa:  - Solicita que se presente un informe sobre la estructura para la fusión de la Empresa Pública Metropolitana de Gestión Integral de Residuos Sólidos –EMGIRS EP y la Empresa Pública Metropolitana de Aseo – EMASEO. </vt:lpstr>
      <vt:lpstr>Presentación de PowerPoint</vt:lpstr>
      <vt:lpstr>Presentación de PowerPoint</vt:lpstr>
      <vt:lpstr>Concejala Soledad Benítez:  - Solicita que se remitan las actas de socialización del proyecto; se determine el sujeto pasivo de cada tarifa, así como el procedimiento de determinación.  Concejala Susana Castañeda:  - Requiere información de la socialización del proyecto con los transportistas  Concejala Daniela Chacón:  - Finalmente, debe establecerse claramente quienes son las personas que asumen la responsabilidad del pago de las tarifas previstas en el proyecto.   Concejala Alioska Guayasamín - Señala que el 60% de inmuebles en Quito no están regularizados, por lo que consulta cuál es el mecanismo previsto por la Empresa Pública Metropolitana de Gestión Integral de Residuos Sólidos –EMGIRS EP para la captación de las tarifas en estos casos. </vt:lpstr>
      <vt:lpstr>Sobre la Socialización</vt:lpstr>
      <vt:lpstr>Presentación de PowerPoint</vt:lpstr>
      <vt:lpstr>Presentación de PowerPoint</vt:lpstr>
      <vt:lpstr>Presentación de PowerPoint</vt:lpstr>
      <vt:lpstr>Presentación de PowerPoint</vt:lpstr>
      <vt:lpstr>Presentación de PowerPoint</vt:lpstr>
      <vt:lpstr>Presentación de PowerPoint</vt:lpstr>
      <vt:lpstr>Sobre los Sujetos Pasivos</vt:lpstr>
      <vt:lpstr>Nueva Propuesta de Ordenanza</vt:lpstr>
      <vt:lpstr>Presentación de PowerPoint</vt:lpstr>
      <vt:lpstr>Concejala Ivone Von Lippke:  - Solicita que se revise la exposición de motivos, aclarando cuál es el fundamento y el alcance del proyecto normativo.   - Requiere que se acojan las observaciones de la Procuraduría Metropolitana con relación a la inclusión, a continuación de la frase “EMGIRS-EP” el texto: “o su sucesora en derecho”.  </vt:lpstr>
      <vt:lpstr>Inclusión de Fundamentos de Hecho</vt:lpstr>
      <vt:lpstr>Presentación de PowerPoint</vt:lpstr>
      <vt:lpstr>Sobre la inclusión de Sucesor de Derecho</vt:lpstr>
      <vt:lpstr>Concejala Susana Castañeda:  - Señala que se determine cómo afecta la determinación de las tarifas cuando está en proceso una alianza público privada para las plantas de tratamiento en el norte y sur de la ciudad.</vt:lpstr>
      <vt:lpstr>Presentación de PowerPoint</vt:lpstr>
      <vt:lpstr>Concejala Daniela Chacón:  - Señala que en muchos casos las tarifas no han sido determinadas por el Concejo, por lo que requiere un informe de Procuraduría Metropolitana sobre este aspecto.   - Solicita que Procuraduría Metropolitana se pronuncie sobre la posibilidad de realizar, a través de Ordenanza, la determinación de la fórmula base de la tarifa, la misma que modificaría en función de los factores previstos en la misma.   - Considera que no está clara la disposición general de la Ordenanza en la cual se establece el plazo para los reajustes de la tarifa.  Concejala Luisa Maldonado:  - Señala que conforme lo previsto en el artículo 55 del Código Orgánico de Organización Territorial, Autonomía y Descentralización – COOTAD, no es posible que el Directorio de la Empresa Pública Metropolitana de Gestión Integral de Residuos Sólidos –EMGIRS EP defina la tarifa.</vt:lpstr>
      <vt:lpstr>Sobre el informe de Procuraduría</vt:lpstr>
      <vt:lpstr>Presentación de PowerPoint</vt:lpstr>
      <vt:lpstr>Presentación de PowerPoint</vt:lpstr>
      <vt:lpstr>Presentación de PowerPoint</vt:lpstr>
      <vt:lpstr>Concejala Luisa Maldonado:  - Respecto del incremento del 10% previsto en el proyecto, requiere que la Empresa Pública Metropolitana de Gestión Integral de Residuos Sólidos –EMGIRS EP informe a qué se destinará. Se ha eliminado el 10% de sostenibilidad para el cálculo de la tarifa.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Secretaria de Concejo</cp:lastModifiedBy>
  <cp:revision>21</cp:revision>
  <dcterms:created xsi:type="dcterms:W3CDTF">2017-11-17T14:17:10Z</dcterms:created>
  <dcterms:modified xsi:type="dcterms:W3CDTF">2018-01-02T16:31:53Z</dcterms:modified>
</cp:coreProperties>
</file>