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91" r:id="rId3"/>
    <p:sldId id="397" r:id="rId4"/>
    <p:sldId id="396" r:id="rId5"/>
    <p:sldId id="399" r:id="rId6"/>
    <p:sldId id="401" r:id="rId7"/>
    <p:sldId id="340" r:id="rId8"/>
    <p:sldId id="398" r:id="rId9"/>
    <p:sldId id="390" r:id="rId10"/>
    <p:sldId id="402" r:id="rId11"/>
    <p:sldId id="400" r:id="rId12"/>
  </p:sldIdLst>
  <p:sldSz cx="9144000" cy="6858000" type="screen4x3"/>
  <p:notesSz cx="6881813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08D"/>
    <a:srgbClr val="C72C81"/>
    <a:srgbClr val="DE5CA7"/>
    <a:srgbClr val="C75496"/>
    <a:srgbClr val="7B1C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Estilo claro 2 - Énfasi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Estilo claro 2 - Énfasis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09" autoAdjust="0"/>
    <p:restoredTop sz="92267" autoAdjust="0"/>
  </p:normalViewPr>
  <p:slideViewPr>
    <p:cSldViewPr snapToGrid="0" snapToObjects="1">
      <p:cViewPr varScale="1">
        <p:scale>
          <a:sx n="71" d="100"/>
          <a:sy n="71" d="100"/>
        </p:scale>
        <p:origin x="126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14DD6B16-914E-495E-AB28-4493A94250A8}" type="datetimeFigureOut">
              <a:rPr lang="es-EC" smtClean="0"/>
              <a:pPr/>
              <a:t>25/09/2017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7D767BB0-4830-4C1D-8FC9-DD4EA7A6B4FF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51892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57C96509-49A1-4DF2-A90F-0D198F2804BE}" type="datetimeFigureOut">
              <a:rPr lang="es-EC" smtClean="0"/>
              <a:pPr/>
              <a:t>25/09/2017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49375" y="1162050"/>
            <a:ext cx="4183063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182" y="4473893"/>
            <a:ext cx="5505450" cy="3660458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2982119" cy="466433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98102" y="8829969"/>
            <a:ext cx="2982119" cy="466433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1764B860-33A4-41AF-AA59-D721514E5D63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68794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E5D0-B444-4AA4-B907-2B1EE50D5EBE}" type="datetime1">
              <a:rPr lang="es-ES" smtClean="0"/>
              <a:t>25/09/2017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0349-1F11-2F4E-9D3B-9F22593E268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291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E4C5-5F88-44ED-83AE-32A770BD57E6}" type="datetime1">
              <a:rPr lang="es-ES" smtClean="0"/>
              <a:t>25/09/2017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0349-1F11-2F4E-9D3B-9F22593E268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269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77B7-8896-40B0-B905-3950D2A0C59D}" type="datetime1">
              <a:rPr lang="es-ES" smtClean="0"/>
              <a:t>25/09/2017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0349-1F11-2F4E-9D3B-9F22593E268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537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2D2-D960-4141-8BB5-F2B93009E0BC}" type="datetime1">
              <a:rPr lang="es-ES" smtClean="0"/>
              <a:t>25/09/2017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0349-1F11-2F4E-9D3B-9F22593E268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1807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ECEF-6633-4831-B02D-1601E53D6BB8}" type="datetime1">
              <a:rPr lang="es-ES" smtClean="0"/>
              <a:t>25/09/2017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0349-1F11-2F4E-9D3B-9F22593E268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8443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3758-40DC-4F9C-A144-3BC3659A01A4}" type="datetime1">
              <a:rPr lang="es-ES" smtClean="0"/>
              <a:t>25/09/2017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0349-1F11-2F4E-9D3B-9F22593E268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7667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7C18C-C454-4CAF-B192-5F13212119AF}" type="datetime1">
              <a:rPr lang="es-ES" smtClean="0"/>
              <a:t>25/09/2017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0349-1F11-2F4E-9D3B-9F22593E268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0035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A62CA-C45A-45CE-A4D9-84170E200159}" type="datetime1">
              <a:rPr lang="es-ES" smtClean="0"/>
              <a:t>25/09/2017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0349-1F11-2F4E-9D3B-9F22593E268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2205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6435-3CEE-4C4F-8B2E-0B88C8C46795}" type="datetime1">
              <a:rPr lang="es-ES" smtClean="0"/>
              <a:t>25/09/2017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0349-1F11-2F4E-9D3B-9F22593E268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414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F65D4-96C7-4AE6-82DC-3B1D891E1FDC}" type="datetime1">
              <a:rPr lang="es-ES" smtClean="0"/>
              <a:t>25/09/2017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0349-1F11-2F4E-9D3B-9F22593E268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741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65ED-6E7D-4060-9088-60DD5F6F8BF3}" type="datetime1">
              <a:rPr lang="es-ES" smtClean="0"/>
              <a:t>25/09/2017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0349-1F11-2F4E-9D3B-9F22593E268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964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28718-FFAB-4FA8-8A3F-D785AC0B2917}" type="datetime1">
              <a:rPr lang="es-ES" smtClean="0"/>
              <a:t>25/09/2017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B0349-1F11-2F4E-9D3B-9F22593E268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829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960" y="1082040"/>
            <a:ext cx="5257800" cy="313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219200" y="5126665"/>
            <a:ext cx="71520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dirty="0" smtClean="0"/>
              <a:t>FINANCIAMIENTO PROYECTOS DE INVERSIÓN</a:t>
            </a:r>
          </a:p>
          <a:p>
            <a:pPr algn="ctr"/>
            <a:endParaRPr lang="es-EC" sz="2000" dirty="0" smtClean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0349-1F11-2F4E-9D3B-9F22593E2681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219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39588" y="1277471"/>
            <a:ext cx="7651376" cy="36844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EC" sz="1400" dirty="0" smtClean="0"/>
          </a:p>
          <a:p>
            <a:pPr marL="0" indent="0" algn="just">
              <a:buNone/>
            </a:pPr>
            <a:r>
              <a:rPr lang="es-ES" sz="2400" dirty="0" smtClean="0"/>
              <a:t>De </a:t>
            </a:r>
            <a:r>
              <a:rPr lang="es-ES" sz="2400" dirty="0"/>
              <a:t>aprobarse </a:t>
            </a:r>
            <a:r>
              <a:rPr lang="es-ES" sz="2400" dirty="0" smtClean="0"/>
              <a:t>el esquema </a:t>
            </a:r>
            <a:r>
              <a:rPr lang="es-ES" sz="2400" dirty="0"/>
              <a:t>de financiamiento, deberá reformarse la Ordenanza Metropolitana No. 383 sancionada el 2 de abril de 2013, a fin de que los flujos económicos provenientes del Nuevo Aeropuerto Internacional de Quito - NAIQ, se destinen a </a:t>
            </a:r>
            <a:r>
              <a:rPr lang="es-ES" sz="2400" dirty="0" smtClean="0"/>
              <a:t>cubrir con las </a:t>
            </a:r>
            <a:r>
              <a:rPr lang="es-ES" sz="2400" dirty="0"/>
              <a:t>obligaciones </a:t>
            </a:r>
            <a:r>
              <a:rPr lang="es-ES" sz="2400" dirty="0" smtClean="0"/>
              <a:t>derivadas </a:t>
            </a:r>
            <a:r>
              <a:rPr lang="es-ES" sz="2400" dirty="0"/>
              <a:t>de este </a:t>
            </a:r>
            <a:r>
              <a:rPr lang="es-ES" sz="2400" dirty="0" smtClean="0"/>
              <a:t>proceso. </a:t>
            </a:r>
            <a:endParaRPr lang="es-EC" sz="240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0349-1F11-2F4E-9D3B-9F22593E2681}" type="slidenum">
              <a:rPr lang="es-ES" smtClean="0"/>
              <a:pPr/>
              <a:t>10</a:t>
            </a:fld>
            <a:endParaRPr lang="es-ES"/>
          </a:p>
        </p:txBody>
      </p:sp>
      <p:grpSp>
        <p:nvGrpSpPr>
          <p:cNvPr id="5" name="Agrupar 11"/>
          <p:cNvGrpSpPr/>
          <p:nvPr/>
        </p:nvGrpSpPr>
        <p:grpSpPr>
          <a:xfrm>
            <a:off x="-13512" y="6503706"/>
            <a:ext cx="9180000" cy="406846"/>
            <a:chOff x="-13512" y="6465069"/>
            <a:chExt cx="9180000" cy="406846"/>
          </a:xfrm>
        </p:grpSpPr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3512" y="6768640"/>
              <a:ext cx="9180000" cy="103275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1806" y="6465069"/>
              <a:ext cx="1371600" cy="165100"/>
            </a:xfrm>
            <a:prstGeom prst="rect">
              <a:avLst/>
            </a:prstGeom>
          </p:spPr>
        </p:pic>
      </p:grp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457200" y="161366"/>
            <a:ext cx="8229600" cy="806822"/>
          </a:xfrm>
        </p:spPr>
        <p:txBody>
          <a:bodyPr>
            <a:normAutofit/>
          </a:bodyPr>
          <a:lstStyle/>
          <a:p>
            <a:r>
              <a:rPr lang="es-EC" sz="3200" dirty="0" smtClean="0">
                <a:latin typeface="+mn-lt"/>
              </a:rPr>
              <a:t>REFORMA ORDENANZA No. 383</a:t>
            </a:r>
            <a:endParaRPr lang="es-EC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828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960" y="1082040"/>
            <a:ext cx="5257800" cy="313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219200" y="5126665"/>
            <a:ext cx="71520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dirty="0" smtClean="0"/>
              <a:t>GRACIAS</a:t>
            </a:r>
          </a:p>
          <a:p>
            <a:pPr algn="ctr"/>
            <a:endParaRPr lang="es-EC" sz="2000" dirty="0" smtClean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0349-1F11-2F4E-9D3B-9F22593E2681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499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2729" y="832410"/>
            <a:ext cx="8068235" cy="56245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EC" sz="1400" dirty="0" smtClean="0"/>
          </a:p>
          <a:p>
            <a:pPr marL="444500" indent="-444500" algn="just"/>
            <a:endParaRPr lang="es-EC" sz="2400" dirty="0" smtClean="0"/>
          </a:p>
          <a:p>
            <a:pPr marL="444500" indent="-444500" algn="just"/>
            <a:endParaRPr lang="es-EC" sz="2400" dirty="0"/>
          </a:p>
          <a:p>
            <a:pPr marL="444500" indent="-444500" algn="just"/>
            <a:endParaRPr lang="es-EC" sz="2400" dirty="0" smtClean="0"/>
          </a:p>
          <a:p>
            <a:pPr marL="444500" indent="-444500" algn="just"/>
            <a:endParaRPr lang="es-EC" sz="2400" dirty="0"/>
          </a:p>
          <a:p>
            <a:pPr marL="444500" indent="-444500" algn="just"/>
            <a:endParaRPr lang="es-EC" sz="2400" dirty="0" smtClean="0"/>
          </a:p>
          <a:p>
            <a:pPr marL="0" indent="0" algn="just">
              <a:buNone/>
            </a:pPr>
            <a:endParaRPr lang="es-EC" sz="2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0349-1F11-2F4E-9D3B-9F22593E2681}" type="slidenum">
              <a:rPr lang="es-ES" smtClean="0"/>
              <a:pPr/>
              <a:t>2</a:t>
            </a:fld>
            <a:endParaRPr lang="es-ES"/>
          </a:p>
        </p:txBody>
      </p:sp>
      <p:grpSp>
        <p:nvGrpSpPr>
          <p:cNvPr id="5" name="Agrupar 11"/>
          <p:cNvGrpSpPr/>
          <p:nvPr/>
        </p:nvGrpSpPr>
        <p:grpSpPr>
          <a:xfrm>
            <a:off x="-13512" y="6503706"/>
            <a:ext cx="9180000" cy="406846"/>
            <a:chOff x="-13512" y="6465069"/>
            <a:chExt cx="9180000" cy="406846"/>
          </a:xfrm>
        </p:grpSpPr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3512" y="6768640"/>
              <a:ext cx="9180000" cy="103275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1806" y="6465069"/>
              <a:ext cx="1371600" cy="165100"/>
            </a:xfrm>
            <a:prstGeom prst="rect">
              <a:avLst/>
            </a:prstGeom>
          </p:spPr>
        </p:pic>
      </p:grpSp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806" y="31171"/>
            <a:ext cx="8339123" cy="647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2694" y="1417638"/>
            <a:ext cx="7853082" cy="323504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C" sz="2400" dirty="0"/>
              <a:t>Tanto la Constitución </a:t>
            </a:r>
            <a:r>
              <a:rPr lang="es-EC" sz="2400" dirty="0" smtClean="0"/>
              <a:t>como </a:t>
            </a:r>
            <a:r>
              <a:rPr lang="es-EC" sz="2400" dirty="0"/>
              <a:t>el </a:t>
            </a:r>
            <a:r>
              <a:rPr lang="es-EC" sz="2400" dirty="0" smtClean="0"/>
              <a:t>COOTAD</a:t>
            </a:r>
            <a:r>
              <a:rPr lang="es-EC" sz="2400" dirty="0"/>
              <a:t>, prevén que los </a:t>
            </a:r>
            <a:r>
              <a:rPr lang="es-EC" sz="2400" dirty="0" err="1"/>
              <a:t>GAD´s</a:t>
            </a:r>
            <a:r>
              <a:rPr lang="es-EC" sz="2400" dirty="0"/>
              <a:t> pueden generar sus propios recursos financieros, a través de la captación del ahorro interno o externo, para financiar prioritariamente proyectos de inversión</a:t>
            </a:r>
            <a:r>
              <a:rPr lang="es-EC" sz="2400" dirty="0" smtClean="0"/>
              <a:t>. </a:t>
            </a:r>
          </a:p>
          <a:p>
            <a:pPr marL="0" indent="0" algn="just">
              <a:buNone/>
            </a:pPr>
            <a:endParaRPr lang="es-EC" sz="2400" dirty="0"/>
          </a:p>
          <a:p>
            <a:pPr marL="0" indent="0" algn="just">
              <a:buNone/>
            </a:pPr>
            <a:r>
              <a:rPr lang="es-EC" sz="2400" dirty="0" smtClean="0"/>
              <a:t>Están </a:t>
            </a:r>
            <a:r>
              <a:rPr lang="es-EC" sz="2400" dirty="0"/>
              <a:t>conformados por los recursos provenientes de la colocación de títulos y valores, de la contratación de deuda pública interna y externa, y de los saldos de ejercicios anteriores.</a:t>
            </a:r>
          </a:p>
          <a:p>
            <a:pPr marL="0" indent="0" algn="just">
              <a:buNone/>
            </a:pPr>
            <a:endParaRPr lang="es-EC" sz="2400" dirty="0"/>
          </a:p>
          <a:p>
            <a:pPr>
              <a:buNone/>
            </a:pPr>
            <a:endParaRPr lang="es-EC" sz="2400" dirty="0"/>
          </a:p>
          <a:p>
            <a:pPr>
              <a:buNone/>
            </a:pPr>
            <a:endParaRPr lang="es-EC" sz="2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0349-1F11-2F4E-9D3B-9F22593E2681}" type="slidenum">
              <a:rPr lang="es-ES" smtClean="0"/>
              <a:pPr/>
              <a:t>3</a:t>
            </a:fld>
            <a:endParaRPr lang="es-ES"/>
          </a:p>
        </p:txBody>
      </p:sp>
      <p:grpSp>
        <p:nvGrpSpPr>
          <p:cNvPr id="5" name="Agrupar 11"/>
          <p:cNvGrpSpPr/>
          <p:nvPr/>
        </p:nvGrpSpPr>
        <p:grpSpPr>
          <a:xfrm>
            <a:off x="-13512" y="6529464"/>
            <a:ext cx="9180000" cy="406846"/>
            <a:chOff x="-13512" y="6465069"/>
            <a:chExt cx="9180000" cy="406846"/>
          </a:xfrm>
        </p:grpSpPr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3512" y="6768640"/>
              <a:ext cx="9180000" cy="103275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1806" y="6465069"/>
              <a:ext cx="1371600" cy="165100"/>
            </a:xfrm>
            <a:prstGeom prst="rect">
              <a:avLst/>
            </a:prstGeom>
          </p:spPr>
        </p:pic>
      </p:grpSp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200" dirty="0" smtClean="0"/>
              <a:t>FINANCIAMIENTO - MARCO LEGAL</a:t>
            </a:r>
            <a:endParaRPr lang="es-EC" sz="3200" dirty="0"/>
          </a:p>
        </p:txBody>
      </p:sp>
    </p:spTree>
    <p:extLst>
      <p:ext uri="{BB962C8B-B14F-4D97-AF65-F5344CB8AC3E}">
        <p14:creationId xmlns:p14="http://schemas.microsoft.com/office/powerpoint/2010/main" val="240331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22928"/>
            <a:ext cx="8229600" cy="44583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C" sz="2400" dirty="0" smtClean="0"/>
          </a:p>
          <a:p>
            <a:pPr marL="0" indent="0" algn="just">
              <a:buNone/>
            </a:pPr>
            <a:endParaRPr lang="es-EC" sz="2400" dirty="0"/>
          </a:p>
          <a:p>
            <a:pPr marL="0" indent="0" algn="just">
              <a:buNone/>
            </a:pPr>
            <a:endParaRPr lang="es-EC" sz="2400" dirty="0" smtClean="0"/>
          </a:p>
          <a:p>
            <a:pPr marL="0" indent="0" algn="just">
              <a:buNone/>
            </a:pPr>
            <a:endParaRPr lang="es-EC" sz="2400" dirty="0" smtClean="0"/>
          </a:p>
          <a:p>
            <a:pPr marL="0" indent="0" algn="just">
              <a:buNone/>
            </a:pPr>
            <a:endParaRPr lang="es-EC" sz="2400" dirty="0" smtClean="0"/>
          </a:p>
          <a:p>
            <a:pPr>
              <a:buNone/>
            </a:pPr>
            <a:endParaRPr lang="es-EC" sz="3400" dirty="0" smtClean="0"/>
          </a:p>
          <a:p>
            <a:pPr>
              <a:buNone/>
            </a:pPr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0349-1F11-2F4E-9D3B-9F22593E2681}" type="slidenum">
              <a:rPr lang="es-ES" smtClean="0"/>
              <a:pPr/>
              <a:t>4</a:t>
            </a:fld>
            <a:endParaRPr lang="es-ES" dirty="0"/>
          </a:p>
        </p:txBody>
      </p:sp>
      <p:grpSp>
        <p:nvGrpSpPr>
          <p:cNvPr id="5" name="Agrupar 11"/>
          <p:cNvGrpSpPr/>
          <p:nvPr/>
        </p:nvGrpSpPr>
        <p:grpSpPr>
          <a:xfrm>
            <a:off x="-13512" y="6529464"/>
            <a:ext cx="9180000" cy="406846"/>
            <a:chOff x="-13512" y="6465069"/>
            <a:chExt cx="9180000" cy="406846"/>
          </a:xfrm>
        </p:grpSpPr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3512" y="6768640"/>
              <a:ext cx="9180000" cy="103275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1806" y="6465069"/>
              <a:ext cx="1371600" cy="165100"/>
            </a:xfrm>
            <a:prstGeom prst="rect">
              <a:avLst/>
            </a:prstGeom>
          </p:spPr>
        </p:pic>
      </p:grpSp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4024" y="2034489"/>
            <a:ext cx="6710082" cy="2631640"/>
          </a:xfrm>
          <a:prstGeom prst="rect">
            <a:avLst/>
          </a:prstGeom>
        </p:spPr>
      </p:pic>
      <p:sp>
        <p:nvSpPr>
          <p:cNvPr id="10" name="Título 9"/>
          <p:cNvSpPr>
            <a:spLocks noGrp="1"/>
          </p:cNvSpPr>
          <p:nvPr>
            <p:ph type="title"/>
          </p:nvPr>
        </p:nvSpPr>
        <p:spPr>
          <a:xfrm>
            <a:off x="441806" y="403412"/>
            <a:ext cx="8229600" cy="1179368"/>
          </a:xfrm>
        </p:spPr>
        <p:txBody>
          <a:bodyPr>
            <a:normAutofit/>
          </a:bodyPr>
          <a:lstStyle/>
          <a:p>
            <a:r>
              <a:rPr lang="es-EC" sz="3200" dirty="0" smtClean="0"/>
              <a:t>LANCE CAPITAL – FIRST SUSTAINABLE</a:t>
            </a:r>
            <a:r>
              <a:rPr lang="es-EC" sz="3200" dirty="0"/>
              <a:t/>
            </a:r>
            <a:br>
              <a:rPr lang="es-EC" sz="3200" dirty="0"/>
            </a:br>
            <a:r>
              <a:rPr lang="es-EC" sz="3200" dirty="0" smtClean="0"/>
              <a:t>Propuesta de financiamiento</a:t>
            </a:r>
            <a:endParaRPr lang="es-EC" sz="3200" dirty="0"/>
          </a:p>
        </p:txBody>
      </p:sp>
      <p:sp>
        <p:nvSpPr>
          <p:cNvPr id="11" name="Rectángulo 10"/>
          <p:cNvSpPr/>
          <p:nvPr/>
        </p:nvSpPr>
        <p:spPr>
          <a:xfrm>
            <a:off x="891988" y="4168588"/>
            <a:ext cx="72614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C" dirty="0" smtClean="0"/>
          </a:p>
          <a:p>
            <a:endParaRPr lang="es-EC" dirty="0" smtClean="0"/>
          </a:p>
          <a:p>
            <a:pPr marL="268288"/>
            <a:r>
              <a:rPr lang="es-EC" dirty="0" smtClean="0"/>
              <a:t>Fuente de pago: Flujos del Nuevo Aeropuerto de Quito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2616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22928"/>
            <a:ext cx="8229600" cy="44583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C" sz="2400" dirty="0" smtClean="0"/>
          </a:p>
          <a:p>
            <a:pPr marL="0" indent="0" algn="just">
              <a:buNone/>
            </a:pPr>
            <a:endParaRPr lang="es-EC" sz="2400" dirty="0"/>
          </a:p>
          <a:p>
            <a:pPr marL="0" indent="0" algn="just">
              <a:buNone/>
            </a:pPr>
            <a:endParaRPr lang="es-EC" sz="2400" dirty="0" smtClean="0"/>
          </a:p>
          <a:p>
            <a:pPr marL="0" indent="0" algn="just">
              <a:buNone/>
            </a:pPr>
            <a:endParaRPr lang="es-EC" sz="2400" dirty="0" smtClean="0"/>
          </a:p>
          <a:p>
            <a:pPr marL="0" indent="0" algn="just">
              <a:buNone/>
            </a:pPr>
            <a:endParaRPr lang="es-EC" sz="2400" dirty="0" smtClean="0"/>
          </a:p>
          <a:p>
            <a:pPr>
              <a:buNone/>
            </a:pPr>
            <a:endParaRPr lang="es-EC" sz="3400" dirty="0" smtClean="0"/>
          </a:p>
          <a:p>
            <a:pPr>
              <a:buNone/>
            </a:pPr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0349-1F11-2F4E-9D3B-9F22593E2681}" type="slidenum">
              <a:rPr lang="es-ES" smtClean="0"/>
              <a:pPr/>
              <a:t>5</a:t>
            </a:fld>
            <a:endParaRPr lang="es-ES" dirty="0"/>
          </a:p>
        </p:txBody>
      </p:sp>
      <p:grpSp>
        <p:nvGrpSpPr>
          <p:cNvPr id="5" name="Agrupar 11"/>
          <p:cNvGrpSpPr/>
          <p:nvPr/>
        </p:nvGrpSpPr>
        <p:grpSpPr>
          <a:xfrm>
            <a:off x="-13512" y="6529464"/>
            <a:ext cx="9180000" cy="406846"/>
            <a:chOff x="-13512" y="6465069"/>
            <a:chExt cx="9180000" cy="406846"/>
          </a:xfrm>
        </p:grpSpPr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3512" y="6768640"/>
              <a:ext cx="9180000" cy="103275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1806" y="6465069"/>
              <a:ext cx="1371600" cy="165100"/>
            </a:xfrm>
            <a:prstGeom prst="rect">
              <a:avLst/>
            </a:prstGeom>
          </p:spPr>
        </p:pic>
      </p:grpSp>
      <p:sp>
        <p:nvSpPr>
          <p:cNvPr id="10" name="Título 9"/>
          <p:cNvSpPr>
            <a:spLocks noGrp="1"/>
          </p:cNvSpPr>
          <p:nvPr>
            <p:ph type="title"/>
          </p:nvPr>
        </p:nvSpPr>
        <p:spPr>
          <a:xfrm>
            <a:off x="441806" y="403412"/>
            <a:ext cx="8229600" cy="1179368"/>
          </a:xfrm>
        </p:spPr>
        <p:txBody>
          <a:bodyPr>
            <a:normAutofit/>
          </a:bodyPr>
          <a:lstStyle/>
          <a:p>
            <a:r>
              <a:rPr lang="es-EC" sz="3200" dirty="0" smtClean="0"/>
              <a:t>LANCE CAPITAL – FIRST SUSTAINABLE</a:t>
            </a:r>
            <a:br>
              <a:rPr lang="es-EC" sz="3200" dirty="0" smtClean="0"/>
            </a:br>
            <a:endParaRPr lang="es-EC" sz="3200" dirty="0"/>
          </a:p>
        </p:txBody>
      </p:sp>
      <p:sp>
        <p:nvSpPr>
          <p:cNvPr id="2" name="Rectángulo 1"/>
          <p:cNvSpPr/>
          <p:nvPr/>
        </p:nvSpPr>
        <p:spPr>
          <a:xfrm>
            <a:off x="954741" y="1305342"/>
            <a:ext cx="739588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0" algn="l"/>
              </a:tabLst>
            </a:pPr>
            <a:r>
              <a:rPr lang="es-EC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encuentran </a:t>
            </a:r>
            <a:r>
              <a:rPr lang="es-EC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domiciliadas en la ciudad de Nueva York. </a:t>
            </a:r>
            <a:endParaRPr lang="es-EC" sz="2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0" algn="l"/>
              </a:tabLst>
            </a:pPr>
            <a:endParaRPr lang="es-EC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0" algn="l"/>
              </a:tabLst>
            </a:pPr>
            <a:r>
              <a:rPr lang="es-EC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Lance </a:t>
            </a:r>
            <a:r>
              <a:rPr lang="es-EC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Capital es una firma multidisciplinaria, centrada en la intermediación de bienes raíces comerciales y corporativos, en la administración de activos institucionales, de financiamiento de deuda y de capital. </a:t>
            </a:r>
            <a:endParaRPr lang="es-EC" sz="2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0" algn="l"/>
              </a:tabLst>
            </a:pPr>
            <a:endParaRPr lang="es-EC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0" algn="l"/>
              </a:tabLst>
            </a:pPr>
            <a:r>
              <a:rPr lang="es-EC" sz="24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es-EC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4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Sustainable</a:t>
            </a:r>
            <a:r>
              <a:rPr lang="es-EC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EC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enfoca principalmente en el desarrollo de soluciones financieras, que proporcionan flujos de efectivo previsibles y de largo plazo. </a:t>
            </a:r>
          </a:p>
          <a:p>
            <a:pPr algn="just">
              <a:spcAft>
                <a:spcPts val="0"/>
              </a:spcAft>
            </a:pPr>
            <a:r>
              <a:rPr lang="es-EC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C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95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332656"/>
            <a:ext cx="7710736" cy="159027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EC" sz="3200" dirty="0" smtClean="0"/>
              <a:t>FINANCIAMIENTO Y COSTOS</a:t>
            </a:r>
            <a:endParaRPr lang="es-EC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22928"/>
            <a:ext cx="8229600" cy="44583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C" sz="2400" dirty="0" smtClean="0"/>
          </a:p>
          <a:p>
            <a:pPr marL="0" indent="0" algn="just">
              <a:buNone/>
            </a:pPr>
            <a:endParaRPr lang="es-EC" sz="2400" dirty="0"/>
          </a:p>
          <a:p>
            <a:pPr marL="0" indent="0" algn="just">
              <a:buNone/>
            </a:pPr>
            <a:endParaRPr lang="es-EC" sz="2400" dirty="0" smtClean="0"/>
          </a:p>
          <a:p>
            <a:pPr marL="0" indent="0" algn="just">
              <a:buNone/>
            </a:pPr>
            <a:endParaRPr lang="es-EC" sz="2400" dirty="0" smtClean="0"/>
          </a:p>
          <a:p>
            <a:pPr marL="0" indent="0" algn="just">
              <a:buNone/>
            </a:pPr>
            <a:endParaRPr lang="es-EC" sz="2400" dirty="0" smtClean="0"/>
          </a:p>
          <a:p>
            <a:pPr>
              <a:buNone/>
            </a:pPr>
            <a:endParaRPr lang="es-EC" sz="3400" dirty="0" smtClean="0"/>
          </a:p>
          <a:p>
            <a:pPr>
              <a:buNone/>
            </a:pPr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0349-1F11-2F4E-9D3B-9F22593E2681}" type="slidenum">
              <a:rPr lang="es-ES" smtClean="0"/>
              <a:pPr/>
              <a:t>6</a:t>
            </a:fld>
            <a:endParaRPr lang="es-ES"/>
          </a:p>
        </p:txBody>
      </p:sp>
      <p:grpSp>
        <p:nvGrpSpPr>
          <p:cNvPr id="5" name="Agrupar 11"/>
          <p:cNvGrpSpPr/>
          <p:nvPr/>
        </p:nvGrpSpPr>
        <p:grpSpPr>
          <a:xfrm>
            <a:off x="-13512" y="6529464"/>
            <a:ext cx="9180000" cy="406846"/>
            <a:chOff x="-13512" y="6465069"/>
            <a:chExt cx="9180000" cy="406846"/>
          </a:xfrm>
        </p:grpSpPr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3512" y="6768640"/>
              <a:ext cx="9180000" cy="103275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1806" y="6465069"/>
              <a:ext cx="1371600" cy="165100"/>
            </a:xfrm>
            <a:prstGeom prst="rect">
              <a:avLst/>
            </a:prstGeom>
          </p:spPr>
        </p:pic>
      </p:grp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4705" y="2772140"/>
            <a:ext cx="6696635" cy="228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48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2729" y="968188"/>
            <a:ext cx="8068235" cy="54887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EC" sz="1400" dirty="0" smtClean="0"/>
          </a:p>
          <a:p>
            <a:pPr marL="444500" indent="-444500" algn="just"/>
            <a:endParaRPr lang="es-EC" sz="2400" dirty="0" smtClean="0"/>
          </a:p>
          <a:p>
            <a:pPr marL="444500" indent="-444500" algn="just"/>
            <a:endParaRPr lang="es-EC" sz="2400" dirty="0"/>
          </a:p>
          <a:p>
            <a:pPr marL="444500" indent="-444500" algn="just"/>
            <a:endParaRPr lang="es-EC" sz="2400" dirty="0" smtClean="0"/>
          </a:p>
          <a:p>
            <a:pPr marL="444500" indent="-444500" algn="just"/>
            <a:endParaRPr lang="es-EC" sz="2400" dirty="0"/>
          </a:p>
          <a:p>
            <a:pPr marL="444500" indent="-444500" algn="just"/>
            <a:endParaRPr lang="es-EC" sz="2400" dirty="0" smtClean="0"/>
          </a:p>
          <a:p>
            <a:pPr marL="0" indent="0" algn="just">
              <a:buNone/>
            </a:pPr>
            <a:endParaRPr lang="es-EC" sz="2400" dirty="0"/>
          </a:p>
          <a:p>
            <a:pPr algn="just"/>
            <a:endParaRPr lang="es-EC" sz="2200" dirty="0" smtClean="0"/>
          </a:p>
          <a:p>
            <a:pPr indent="-168275" algn="just"/>
            <a:r>
              <a:rPr lang="es-EC" sz="2200" dirty="0" smtClean="0"/>
              <a:t>2012 a 2014 variaciones conservadoras</a:t>
            </a:r>
          </a:p>
          <a:p>
            <a:pPr indent="-168275" algn="just" defTabSz="363538"/>
            <a:r>
              <a:rPr lang="es-EC" sz="2200" dirty="0" smtClean="0"/>
              <a:t>2015 incremento en los índices por desembolso de USD 113.8 millones para el Proyecto Metro de Quito.</a:t>
            </a:r>
          </a:p>
          <a:p>
            <a:pPr indent="-168275" algn="just"/>
            <a:r>
              <a:rPr lang="es-EC" sz="2200" dirty="0" smtClean="0"/>
              <a:t>2016 Índices disminuyen</a:t>
            </a:r>
            <a:r>
              <a:rPr lang="es-EC" sz="2200" dirty="0"/>
              <a:t> </a:t>
            </a:r>
            <a:r>
              <a:rPr lang="es-EC" sz="2200" dirty="0" smtClean="0"/>
              <a:t>debido a las </a:t>
            </a:r>
            <a:r>
              <a:rPr lang="es-EC" sz="2200" dirty="0"/>
              <a:t>t</a:t>
            </a:r>
            <a:r>
              <a:rPr lang="es-EC" sz="2200" dirty="0" smtClean="0"/>
              <a:t>ransferencias del gobierno por USD 292.7 millones para el Proyecto Metro</a:t>
            </a:r>
            <a:r>
              <a:rPr lang="es-EC" sz="2200" dirty="0"/>
              <a:t> </a:t>
            </a:r>
            <a:r>
              <a:rPr lang="es-EC" sz="2200" dirty="0" smtClean="0"/>
              <a:t>de Quito.</a:t>
            </a:r>
            <a:endParaRPr lang="es-EC" sz="22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0349-1F11-2F4E-9D3B-9F22593E2681}" type="slidenum">
              <a:rPr lang="es-ES" smtClean="0"/>
              <a:pPr/>
              <a:t>7</a:t>
            </a:fld>
            <a:endParaRPr lang="es-ES"/>
          </a:p>
        </p:txBody>
      </p:sp>
      <p:grpSp>
        <p:nvGrpSpPr>
          <p:cNvPr id="5" name="Agrupar 11"/>
          <p:cNvGrpSpPr/>
          <p:nvPr/>
        </p:nvGrpSpPr>
        <p:grpSpPr>
          <a:xfrm>
            <a:off x="-13512" y="6503706"/>
            <a:ext cx="9180000" cy="406846"/>
            <a:chOff x="-13512" y="6465069"/>
            <a:chExt cx="9180000" cy="406846"/>
          </a:xfrm>
        </p:grpSpPr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3512" y="6768640"/>
              <a:ext cx="9180000" cy="103275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1806" y="6465069"/>
              <a:ext cx="1371600" cy="165100"/>
            </a:xfrm>
            <a:prstGeom prst="rect">
              <a:avLst/>
            </a:prstGeom>
          </p:spPr>
        </p:pic>
      </p:grp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457200" y="161366"/>
            <a:ext cx="8229600" cy="1038504"/>
          </a:xfrm>
        </p:spPr>
        <p:txBody>
          <a:bodyPr>
            <a:normAutofit fontScale="90000"/>
          </a:bodyPr>
          <a:lstStyle/>
          <a:p>
            <a:r>
              <a:rPr lang="es-EC" sz="3200" dirty="0" smtClean="0">
                <a:latin typeface="+mn-lt"/>
              </a:rPr>
              <a:t>INDICES DEL MUNICIPIO DE QUITO</a:t>
            </a:r>
            <a:br>
              <a:rPr lang="es-EC" sz="3200" dirty="0" smtClean="0">
                <a:latin typeface="+mn-lt"/>
              </a:rPr>
            </a:br>
            <a:r>
              <a:rPr lang="es-EC" sz="3200" dirty="0" smtClean="0">
                <a:latin typeface="+mn-lt"/>
              </a:rPr>
              <a:t>Periodo 2012 -2016</a:t>
            </a:r>
            <a:endParaRPr lang="es-EC" sz="3200" dirty="0">
              <a:latin typeface="+mn-lt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272" y="1464406"/>
            <a:ext cx="7449670" cy="2717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2729" y="968188"/>
            <a:ext cx="8068235" cy="54887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EC" sz="1400" dirty="0" smtClean="0"/>
          </a:p>
          <a:p>
            <a:pPr marL="444500" indent="-444500" algn="just"/>
            <a:endParaRPr lang="es-EC" sz="2400" dirty="0" smtClean="0"/>
          </a:p>
          <a:p>
            <a:pPr marL="444500" indent="-444500" algn="just"/>
            <a:endParaRPr lang="es-EC" sz="2400" dirty="0"/>
          </a:p>
          <a:p>
            <a:pPr marL="444500" indent="-444500" algn="just"/>
            <a:endParaRPr lang="es-EC" sz="2400" dirty="0" smtClean="0"/>
          </a:p>
          <a:p>
            <a:pPr marL="444500" indent="-444500" algn="just"/>
            <a:endParaRPr lang="es-EC" sz="2400" dirty="0"/>
          </a:p>
          <a:p>
            <a:pPr marL="444500" indent="-444500" algn="just"/>
            <a:endParaRPr lang="es-EC" sz="2400" dirty="0" smtClean="0"/>
          </a:p>
          <a:p>
            <a:pPr marL="0" indent="0" algn="just">
              <a:buNone/>
            </a:pPr>
            <a:endParaRPr lang="es-EC" sz="2400" dirty="0" smtClean="0"/>
          </a:p>
          <a:p>
            <a:pPr marL="363538" indent="0" algn="just">
              <a:buNone/>
            </a:pPr>
            <a:r>
              <a:rPr lang="es-EC" sz="1600" dirty="0" smtClean="0"/>
              <a:t>Incluye el total de créditos concedidos para el Proyecto</a:t>
            </a:r>
            <a:r>
              <a:rPr lang="es-EC" sz="1600" dirty="0"/>
              <a:t> </a:t>
            </a:r>
            <a:r>
              <a:rPr lang="es-EC" sz="1600" dirty="0" smtClean="0"/>
              <a:t>Metro y posible financiamiento de los proyectos de inversión.</a:t>
            </a:r>
            <a:endParaRPr lang="es-EC" sz="2200" dirty="0" smtClean="0"/>
          </a:p>
          <a:p>
            <a:pPr indent="-168275" algn="just"/>
            <a:r>
              <a:rPr lang="es-EC" sz="2200" dirty="0" smtClean="0"/>
              <a:t>Índices de endeudamiento aumentan significativamente, pero están dentro de los límites definidos en el Código Orgánico de Planificación y Finanzas Públicas.</a:t>
            </a:r>
          </a:p>
          <a:p>
            <a:pPr indent="-168275" algn="just"/>
            <a:r>
              <a:rPr lang="es-EC" sz="2200" dirty="0" smtClean="0"/>
              <a:t>Año 2019 el indicador de deuda alcanzaría el 186,97% </a:t>
            </a:r>
          </a:p>
          <a:p>
            <a:pPr indent="-168275" algn="just"/>
            <a:r>
              <a:rPr lang="es-EC" sz="2200" dirty="0" smtClean="0"/>
              <a:t>Año 2020 el servicio de la deuda se ubicaría en 17,51%</a:t>
            </a:r>
            <a:endParaRPr lang="es-EC" sz="22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0349-1F11-2F4E-9D3B-9F22593E2681}" type="slidenum">
              <a:rPr lang="es-ES" smtClean="0"/>
              <a:pPr/>
              <a:t>8</a:t>
            </a:fld>
            <a:endParaRPr lang="es-ES"/>
          </a:p>
        </p:txBody>
      </p:sp>
      <p:grpSp>
        <p:nvGrpSpPr>
          <p:cNvPr id="5" name="Agrupar 11"/>
          <p:cNvGrpSpPr/>
          <p:nvPr/>
        </p:nvGrpSpPr>
        <p:grpSpPr>
          <a:xfrm>
            <a:off x="-13512" y="6503706"/>
            <a:ext cx="9180000" cy="406846"/>
            <a:chOff x="-13512" y="6465069"/>
            <a:chExt cx="9180000" cy="406846"/>
          </a:xfrm>
        </p:grpSpPr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3512" y="6768640"/>
              <a:ext cx="9180000" cy="103275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1806" y="6465069"/>
              <a:ext cx="1371600" cy="165100"/>
            </a:xfrm>
            <a:prstGeom prst="rect">
              <a:avLst/>
            </a:prstGeom>
          </p:spPr>
        </p:pic>
      </p:grp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457200" y="161366"/>
            <a:ext cx="8229600" cy="806822"/>
          </a:xfrm>
        </p:spPr>
        <p:txBody>
          <a:bodyPr>
            <a:normAutofit fontScale="90000"/>
          </a:bodyPr>
          <a:lstStyle/>
          <a:p>
            <a:r>
              <a:rPr lang="es-EC" sz="3200" dirty="0" smtClean="0">
                <a:latin typeface="+mn-lt"/>
              </a:rPr>
              <a:t>INDICES DEL MUNICIPIO DE QUITO</a:t>
            </a:r>
            <a:br>
              <a:rPr lang="es-EC" sz="3200" dirty="0" smtClean="0">
                <a:latin typeface="+mn-lt"/>
              </a:rPr>
            </a:br>
            <a:r>
              <a:rPr lang="es-EC" sz="3200" dirty="0" smtClean="0">
                <a:latin typeface="+mn-lt"/>
              </a:rPr>
              <a:t>Proyectado 2017 - 2021</a:t>
            </a:r>
            <a:endParaRPr lang="es-EC" sz="3200" dirty="0">
              <a:latin typeface="+mn-lt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275" y="1106661"/>
            <a:ext cx="7528220" cy="2779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0349-1F11-2F4E-9D3B-9F22593E2681}" type="slidenum">
              <a:rPr lang="es-ES" smtClean="0"/>
              <a:pPr/>
              <a:t>9</a:t>
            </a:fld>
            <a:endParaRPr lang="es-ES"/>
          </a:p>
        </p:txBody>
      </p:sp>
      <p:grpSp>
        <p:nvGrpSpPr>
          <p:cNvPr id="5" name="Agrupar 11"/>
          <p:cNvGrpSpPr/>
          <p:nvPr/>
        </p:nvGrpSpPr>
        <p:grpSpPr>
          <a:xfrm>
            <a:off x="-13512" y="6503706"/>
            <a:ext cx="9180000" cy="406846"/>
            <a:chOff x="-13512" y="6465069"/>
            <a:chExt cx="9180000" cy="406846"/>
          </a:xfrm>
        </p:grpSpPr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3512" y="6768640"/>
              <a:ext cx="9180000" cy="103275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1806" y="6465069"/>
              <a:ext cx="1371600" cy="165100"/>
            </a:xfrm>
            <a:prstGeom prst="rect">
              <a:avLst/>
            </a:prstGeom>
          </p:spPr>
        </p:pic>
      </p:grpSp>
      <p:pic>
        <p:nvPicPr>
          <p:cNvPr id="9" name="Marcador de contenido 8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640541" y="3536011"/>
            <a:ext cx="5782236" cy="288189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0542" y="273074"/>
            <a:ext cx="5782236" cy="312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91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9423</TotalTime>
  <Words>351</Words>
  <Application>Microsoft Office PowerPoint</Application>
  <PresentationFormat>Presentación en pantalla (4:3)</PresentationFormat>
  <Paragraphs>77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FINANCIAMIENTO - MARCO LEGAL</vt:lpstr>
      <vt:lpstr>LANCE CAPITAL – FIRST SUSTAINABLE Propuesta de financiamiento</vt:lpstr>
      <vt:lpstr>LANCE CAPITAL – FIRST SUSTAINABLE </vt:lpstr>
      <vt:lpstr>FINANCIAMIENTO Y COSTOS</vt:lpstr>
      <vt:lpstr>INDICES DEL MUNICIPIO DE QUITO Periodo 2012 -2016</vt:lpstr>
      <vt:lpstr>INDICES DEL MUNICIPIO DE QUITO Proyectado 2017 - 2021</vt:lpstr>
      <vt:lpstr>Presentación de PowerPoint</vt:lpstr>
      <vt:lpstr>REFORMA ORDENANZA No. 383</vt:lpstr>
      <vt:lpstr>Presentación de PowerPoint</vt:lpstr>
    </vt:vector>
  </TitlesOfParts>
  <Company>EPM Metrop de Quito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Santiago Vasconez</dc:creator>
  <cp:lastModifiedBy>Ramiro Viteri Casares</cp:lastModifiedBy>
  <cp:revision>340</cp:revision>
  <cp:lastPrinted>2017-09-25T15:56:34Z</cp:lastPrinted>
  <dcterms:created xsi:type="dcterms:W3CDTF">2014-12-09T19:47:09Z</dcterms:created>
  <dcterms:modified xsi:type="dcterms:W3CDTF">2017-09-25T16:55:45Z</dcterms:modified>
</cp:coreProperties>
</file>