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45" r:id="rId2"/>
    <p:sldId id="475" r:id="rId3"/>
    <p:sldId id="476" r:id="rId4"/>
    <p:sldId id="477" r:id="rId5"/>
    <p:sldId id="470" r:id="rId6"/>
    <p:sldId id="471" r:id="rId7"/>
    <p:sldId id="474" r:id="rId8"/>
    <p:sldId id="461" r:id="rId9"/>
    <p:sldId id="462" r:id="rId10"/>
    <p:sldId id="460" r:id="rId11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3" autoAdjust="0"/>
    <p:restoredTop sz="94660"/>
  </p:normalViewPr>
  <p:slideViewPr>
    <p:cSldViewPr>
      <p:cViewPr varScale="1">
        <p:scale>
          <a:sx n="70" d="100"/>
          <a:sy n="70" d="100"/>
        </p:scale>
        <p:origin x="136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8DBEC-18B0-4173-BCFF-A9905B336100}" type="datetimeFigureOut">
              <a:rPr lang="es-EC" smtClean="0"/>
              <a:pPr/>
              <a:t>28/8/2017</a:t>
            </a:fld>
            <a:endParaRPr lang="es-EC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01F11-0DE4-4FB5-B1B6-F119C992080C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002467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289D2-FC39-436F-BD0F-4A5ABE728943}" type="datetimeFigureOut">
              <a:rPr lang="es-EC" smtClean="0"/>
              <a:pPr/>
              <a:t>28/8/2017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375CB-2BCE-46B7-9B3F-364E31167B73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83108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17/03/2017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Coordinación de Planificación y Proyectos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17/03/2017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Coordinación de Planificación y Proyectos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17/03/2017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Coordinación de Planificación y Proyectos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17/03/2017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Coordinación de Planificación y Proyectos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17/03/2017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Coordinación de Planificación y Proyectos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17/03/2017</a:t>
            </a:r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Coordinación de Planificación y Proyectos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17/03/2017</a:t>
            </a:r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Coordinación de Planificación y Proyectos</a:t>
            </a:r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17/03/2017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Coordinación de Planificación y Proyectos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17/03/2017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Coordinación de Planificación y Proyectos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17/03/2017</a:t>
            </a:r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Coordinación de Planificación y Proyectos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17/03/2017</a:t>
            </a:r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Coordinación de Planificación y Proyectos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17/03/2017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C" smtClean="0"/>
              <a:t>Coordinación de Planificación y Proyectos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57534"/>
            <a:ext cx="2000232" cy="728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 l="4532" r="18428"/>
          <a:stretch>
            <a:fillRect/>
          </a:stretch>
        </p:blipFill>
        <p:spPr bwMode="auto">
          <a:xfrm>
            <a:off x="1214414" y="1785926"/>
            <a:ext cx="6570000" cy="3143272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71406" y="71438"/>
            <a:ext cx="2500330" cy="11429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8" name="7 Rectángulo"/>
          <p:cNvSpPr/>
          <p:nvPr/>
        </p:nvSpPr>
        <p:spPr>
          <a:xfrm>
            <a:off x="0" y="6572296"/>
            <a:ext cx="9144000" cy="357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7812"/>
            <a:ext cx="2133600" cy="365125"/>
          </a:xfrm>
        </p:spPr>
        <p:txBody>
          <a:bodyPr/>
          <a:lstStyle/>
          <a:p>
            <a:r>
              <a:rPr lang="es-ES" smtClean="0"/>
              <a:t>17/03/2017</a:t>
            </a:r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427812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427812"/>
            <a:ext cx="2895600" cy="365125"/>
          </a:xfrm>
        </p:spPr>
        <p:txBody>
          <a:bodyPr/>
          <a:lstStyle/>
          <a:p>
            <a:r>
              <a:rPr lang="es-EC" smtClean="0"/>
              <a:t>Coordinación de Planificación y Proyectos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24"/>
            <a:ext cx="2000232" cy="728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 l="13366" t="94999" r="13522" b="833"/>
          <a:stretch>
            <a:fillRect/>
          </a:stretch>
        </p:blipFill>
        <p:spPr bwMode="auto">
          <a:xfrm>
            <a:off x="0" y="6545482"/>
            <a:ext cx="9144000" cy="29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2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43808" y="6539531"/>
            <a:ext cx="3096344" cy="335425"/>
          </a:xfrm>
        </p:spPr>
        <p:txBody>
          <a:bodyPr/>
          <a:lstStyle/>
          <a:p>
            <a:r>
              <a:rPr lang="es-EC" dirty="0" smtClean="0">
                <a:solidFill>
                  <a:schemeClr val="bg1"/>
                </a:solidFill>
              </a:rPr>
              <a:t>Coordinación de Planificación y Proyectos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5" name="2 Rectángulo"/>
          <p:cNvSpPr/>
          <p:nvPr/>
        </p:nvSpPr>
        <p:spPr>
          <a:xfrm>
            <a:off x="2849488" y="194829"/>
            <a:ext cx="62296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C" sz="1600" b="1" dirty="0">
                <a:solidFill>
                  <a:schemeClr val="accent6">
                    <a:lumMod val="75000"/>
                  </a:schemeClr>
                </a:solidFill>
              </a:rPr>
              <a:t>DIRECCIÓN METROPOLITANA DE GESTIÓN DE LA GOBERNABILIDAD</a:t>
            </a:r>
          </a:p>
        </p:txBody>
      </p:sp>
      <p:pic>
        <p:nvPicPr>
          <p:cNvPr id="19" name="6 Imagen"/>
          <p:cNvPicPr/>
          <p:nvPr/>
        </p:nvPicPr>
        <p:blipFill>
          <a:blip r:embed="rId4" cstate="print"/>
          <a:srcRect l="51986" t="12689" r="19472" b="21666"/>
          <a:stretch>
            <a:fillRect/>
          </a:stretch>
        </p:blipFill>
        <p:spPr bwMode="auto">
          <a:xfrm>
            <a:off x="0" y="785793"/>
            <a:ext cx="2000200" cy="575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604991"/>
              </p:ext>
            </p:extLst>
          </p:nvPr>
        </p:nvGraphicFramePr>
        <p:xfrm>
          <a:off x="2148901" y="836712"/>
          <a:ext cx="6729041" cy="33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6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713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5968">
                <a:tc>
                  <a:txBody>
                    <a:bodyPr/>
                    <a:lstStyle/>
                    <a:p>
                      <a:pPr algn="ctr"/>
                      <a:r>
                        <a:rPr lang="es-EC" sz="900" b="1" dirty="0" smtClean="0"/>
                        <a:t>ACTIVIDAD</a:t>
                      </a:r>
                      <a:endParaRPr lang="es-EC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900" b="1" dirty="0" smtClean="0"/>
                        <a:t>LOGROS</a:t>
                      </a:r>
                      <a:endParaRPr lang="es-EC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6023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RESILIENCIA:</a:t>
                      </a:r>
                    </a:p>
                    <a:p>
                      <a:pPr algn="ctr" fontAlgn="ctr"/>
                      <a:r>
                        <a:rPr lang="es-EC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C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Prevención en riesgos, elaboración en planes de emergencia.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 </a:t>
                      </a:r>
                      <a:r>
                        <a:rPr lang="es-EC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capacitaciones realizadas en 8 sectores del</a:t>
                      </a:r>
                      <a:r>
                        <a:rPr lang="es-EC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Distrito con</a:t>
                      </a:r>
                      <a:r>
                        <a:rPr lang="es-EC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la participación de 353</a:t>
                      </a:r>
                      <a:r>
                        <a:rPr lang="es-EC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personas</a:t>
                      </a:r>
                      <a:endParaRPr lang="es-EC" sz="1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21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Prevención social integral  ( MASC y Resiliencia) 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r>
                        <a:rPr lang="es-EC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C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capacitaciones realizadas en 12 sectores</a:t>
                      </a:r>
                      <a:r>
                        <a:rPr lang="es-EC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del Distrito con la participación de 903 personas</a:t>
                      </a:r>
                      <a:endParaRPr lang="es-EC" sz="1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980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Prevención para la concertación social 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 </a:t>
                      </a:r>
                      <a:r>
                        <a:rPr lang="es-EC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capacitaciones realizadas en</a:t>
                      </a:r>
                      <a:r>
                        <a:rPr lang="es-EC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9 sectores del Distrito con la participación de 487 personas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21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Mesas</a:t>
                      </a:r>
                      <a:r>
                        <a:rPr lang="es-EC" sz="1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trabajo</a:t>
                      </a:r>
                      <a:endParaRPr lang="es-EC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Efectuadas</a:t>
                      </a:r>
                      <a:r>
                        <a:rPr lang="es-EC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varias mesas de trabajo con la participación de 2.418 personas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riángulo isósceles 9"/>
          <p:cNvSpPr/>
          <p:nvPr/>
        </p:nvSpPr>
        <p:spPr>
          <a:xfrm>
            <a:off x="1043608" y="2467274"/>
            <a:ext cx="648072" cy="1177750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" name="24 Marcador de fecha"/>
          <p:cNvSpPr>
            <a:spLocks noGrp="1"/>
          </p:cNvSpPr>
          <p:nvPr>
            <p:ph type="dt" sz="half" idx="10"/>
          </p:nvPr>
        </p:nvSpPr>
        <p:spPr>
          <a:xfrm>
            <a:off x="-36512" y="6611540"/>
            <a:ext cx="1600200" cy="273844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24/08/2017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48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79467" y="3119684"/>
            <a:ext cx="74126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2800" b="1" dirty="0" smtClean="0"/>
              <a:t>SEGUIMIENTO PRESUPUESTARIO POR PROYECTO</a:t>
            </a:r>
            <a:endParaRPr lang="es-EC" sz="2800" b="1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24"/>
            <a:ext cx="2000232" cy="728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 l="13366" t="94999" r="13522" b="833"/>
          <a:stretch>
            <a:fillRect/>
          </a:stretch>
        </p:blipFill>
        <p:spPr bwMode="auto">
          <a:xfrm>
            <a:off x="0" y="6545482"/>
            <a:ext cx="9144000" cy="29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2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43808" y="6539531"/>
            <a:ext cx="3096344" cy="335425"/>
          </a:xfrm>
        </p:spPr>
        <p:txBody>
          <a:bodyPr/>
          <a:lstStyle/>
          <a:p>
            <a:r>
              <a:rPr lang="es-EC" dirty="0" smtClean="0">
                <a:solidFill>
                  <a:schemeClr val="bg1"/>
                </a:solidFill>
              </a:rPr>
              <a:t>Coordinación de Planificación y Proyectos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7" name="24 Marcador de fecha"/>
          <p:cNvSpPr>
            <a:spLocks noGrp="1"/>
          </p:cNvSpPr>
          <p:nvPr>
            <p:ph type="dt" sz="half" idx="10"/>
          </p:nvPr>
        </p:nvSpPr>
        <p:spPr>
          <a:xfrm>
            <a:off x="-36512" y="6611540"/>
            <a:ext cx="1600200" cy="273844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24/08/2017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65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208288"/>
              </p:ext>
            </p:extLst>
          </p:nvPr>
        </p:nvGraphicFramePr>
        <p:xfrm>
          <a:off x="107504" y="1628800"/>
          <a:ext cx="8892480" cy="3340837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2274539"/>
                <a:gridCol w="1137269"/>
                <a:gridCol w="1124696"/>
                <a:gridCol w="1152128"/>
                <a:gridCol w="1210801"/>
                <a:gridCol w="971850"/>
                <a:gridCol w="1021197"/>
              </a:tblGrid>
              <a:tr h="41048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u="none" strike="noStrike" dirty="0">
                          <a:effectLst/>
                        </a:rPr>
                        <a:t>NOMBRE PROYECTO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u="none" strike="noStrike" dirty="0">
                          <a:effectLst/>
                        </a:rPr>
                        <a:t>%AVANCE PROGRAMATICO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u="none" strike="noStrike" dirty="0">
                          <a:effectLst/>
                        </a:rPr>
                        <a:t>CODIFICADO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u="none" strike="noStrike" dirty="0">
                          <a:effectLst/>
                        </a:rPr>
                        <a:t>COMPROMETIDO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u="none" strike="noStrike" dirty="0">
                          <a:effectLst/>
                        </a:rPr>
                        <a:t>% COMPROMETIDO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u="none" strike="noStrike" dirty="0">
                          <a:effectLst/>
                        </a:rPr>
                        <a:t>DEVENGADO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 dirty="0">
                          <a:effectLst/>
                        </a:rPr>
                        <a:t>% </a:t>
                      </a:r>
                      <a:endParaRPr lang="es-EC" sz="105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s-EC" sz="1050" b="1" u="none" strike="noStrike" dirty="0" smtClean="0">
                          <a:effectLst/>
                        </a:rPr>
                        <a:t>EJECUCION </a:t>
                      </a:r>
                      <a:r>
                        <a:rPr lang="es-EC" sz="1050" b="1" u="none" strike="noStrike" dirty="0">
                          <a:effectLst/>
                        </a:rPr>
                        <a:t>PRESUPUESTARIA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0174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1" u="none" strike="noStrike" dirty="0">
                          <a:effectLst/>
                        </a:rPr>
                        <a:t>CONVIVENCIA PACIFICA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</a:rPr>
                        <a:t>50%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 smtClean="0">
                          <a:effectLst/>
                        </a:rPr>
                        <a:t>185.000,00 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 smtClean="0">
                          <a:effectLst/>
                        </a:rPr>
                        <a:t>97.328,00 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>
                          <a:effectLst/>
                        </a:rPr>
                        <a:t>52,61%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0174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1" u="none" strike="noStrike" dirty="0">
                          <a:effectLst/>
                        </a:rPr>
                        <a:t>PREVENCION DE VIOLENCIA INTRAFAMILIAR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</a:rPr>
                        <a:t>56%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 smtClean="0">
                          <a:effectLst/>
                        </a:rPr>
                        <a:t>282.000,00 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 smtClean="0">
                          <a:effectLst/>
                        </a:rPr>
                        <a:t>172.085,81 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>
                          <a:effectLst/>
                        </a:rPr>
                        <a:t>61,02%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 smtClean="0">
                          <a:effectLst/>
                        </a:rPr>
                        <a:t>93.408,56 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>
                          <a:effectLst/>
                        </a:rPr>
                        <a:t>33,12%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0174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1" u="none" strike="noStrike" dirty="0">
                          <a:effectLst/>
                        </a:rPr>
                        <a:t>PREVENCION SITUACIONAL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</a:rPr>
                        <a:t>52,31%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 smtClean="0">
                          <a:effectLst/>
                        </a:rPr>
                        <a:t>318.460,00 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 smtClean="0">
                          <a:effectLst/>
                        </a:rPr>
                        <a:t>106.898,65 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>
                          <a:effectLst/>
                        </a:rPr>
                        <a:t>33,57%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0174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1" u="none" strike="noStrike" dirty="0">
                          <a:effectLst/>
                        </a:rPr>
                        <a:t>PREVENCION DE RIESGOS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</a:rPr>
                        <a:t>56,09%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 smtClean="0">
                          <a:effectLst/>
                        </a:rPr>
                        <a:t>289.565,93 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 smtClean="0">
                          <a:effectLst/>
                        </a:rPr>
                        <a:t>284.446,52 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>
                          <a:effectLst/>
                        </a:rPr>
                        <a:t>98,23%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0174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1" u="none" strike="noStrike" dirty="0">
                          <a:effectLst/>
                        </a:rPr>
                        <a:t>REDUCCION DE RIESGOS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</a:rPr>
                        <a:t>57,17%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 smtClean="0">
                          <a:effectLst/>
                        </a:rPr>
                        <a:t>1.139.540,00 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 smtClean="0">
                          <a:effectLst/>
                        </a:rPr>
                        <a:t>1.115.500,00 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>
                          <a:effectLst/>
                        </a:rPr>
                        <a:t>97,89%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 smtClean="0">
                          <a:effectLst/>
                        </a:rPr>
                        <a:t>1.048.105,00 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>
                          <a:effectLst/>
                        </a:rPr>
                        <a:t>91,98%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9267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1" u="none" strike="noStrike" dirty="0">
                          <a:effectLst/>
                        </a:rPr>
                        <a:t>GESTIÓN DE LA GOBERNABILIDAD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</a:rPr>
                        <a:t>58,33%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0174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1" u="none" strike="noStrike" dirty="0">
                          <a:effectLst/>
                        </a:rPr>
                        <a:t>GASTOS ADMINISTRATIVOS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>
                          <a:effectLst/>
                        </a:rPr>
                        <a:t> 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 smtClean="0">
                          <a:effectLst/>
                        </a:rPr>
                        <a:t>28.300,00 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 smtClean="0">
                          <a:effectLst/>
                        </a:rPr>
                        <a:t>19.676,65 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>
                          <a:effectLst/>
                        </a:rPr>
                        <a:t>69,53%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 smtClean="0">
                          <a:effectLst/>
                        </a:rPr>
                        <a:t>16.899,02 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>
                          <a:effectLst/>
                        </a:rPr>
                        <a:t>59,71%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8361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u="none" strike="noStrike" dirty="0">
                          <a:effectLst/>
                        </a:rPr>
                        <a:t>TOTAL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u="none" strike="noStrike" dirty="0">
                          <a:effectLst/>
                        </a:rPr>
                        <a:t> 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u="none" strike="noStrike" dirty="0" smtClean="0">
                          <a:effectLst/>
                        </a:rPr>
                        <a:t>2.242.865,93 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u="none" strike="noStrike" dirty="0" smtClean="0">
                          <a:effectLst/>
                        </a:rPr>
                        <a:t>1.795.935,63 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1" u="none" strike="noStrike" dirty="0">
                          <a:effectLst/>
                        </a:rPr>
                        <a:t>80,07%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u="none" strike="noStrike" dirty="0" smtClean="0">
                          <a:effectLst/>
                        </a:rPr>
                        <a:t>1.158.412,58 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1" u="none" strike="noStrike" dirty="0">
                          <a:effectLst/>
                        </a:rPr>
                        <a:t>51,65%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9267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>
                    <a:solidFill>
                      <a:schemeClr val="bg1"/>
                    </a:solidFill>
                  </a:tcPr>
                </a:tc>
              </a:tr>
              <a:tr h="270174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1" u="none" strike="noStrike" dirty="0">
                          <a:effectLst/>
                        </a:rPr>
                        <a:t>REMUNERACION PERSONAL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 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 smtClean="0">
                          <a:effectLst/>
                        </a:rPr>
                        <a:t>3.348.900,43 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 smtClean="0">
                          <a:effectLst/>
                        </a:rPr>
                        <a:t>1.847.835,82 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1" u="none" strike="noStrike" dirty="0">
                          <a:effectLst/>
                        </a:rPr>
                        <a:t>55,18%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 smtClean="0">
                          <a:effectLst/>
                        </a:rPr>
                        <a:t>1.847.835,82 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1" u="none" strike="noStrike" dirty="0">
                          <a:effectLst/>
                        </a:rPr>
                        <a:t>55,18%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3" marR="7463" marT="7463" marB="0" anchor="ctr"/>
                </a:tc>
              </a:tr>
            </a:tbl>
          </a:graphicData>
        </a:graphic>
      </p:graphicFrame>
      <p:sp>
        <p:nvSpPr>
          <p:cNvPr id="8" name="2 Rectángulo"/>
          <p:cNvSpPr/>
          <p:nvPr/>
        </p:nvSpPr>
        <p:spPr>
          <a:xfrm>
            <a:off x="4603978" y="188640"/>
            <a:ext cx="42504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400" b="1" dirty="0" smtClean="0">
                <a:solidFill>
                  <a:schemeClr val="accent6">
                    <a:lumMod val="75000"/>
                  </a:schemeClr>
                </a:solidFill>
              </a:rPr>
              <a:t>EJECUCIÓN PRESUPUESTARIA</a:t>
            </a:r>
            <a:endParaRPr lang="es-EC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" name="6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24"/>
            <a:ext cx="2000232" cy="728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 l="13366" t="94999" r="13522" b="833"/>
          <a:stretch>
            <a:fillRect/>
          </a:stretch>
        </p:blipFill>
        <p:spPr bwMode="auto">
          <a:xfrm>
            <a:off x="0" y="6545482"/>
            <a:ext cx="9144000" cy="29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24 Marcador de fecha"/>
          <p:cNvSpPr>
            <a:spLocks noGrp="1"/>
          </p:cNvSpPr>
          <p:nvPr>
            <p:ph type="dt" sz="half" idx="10"/>
          </p:nvPr>
        </p:nvSpPr>
        <p:spPr>
          <a:xfrm>
            <a:off x="-36512" y="6611540"/>
            <a:ext cx="1600200" cy="273844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24/08/2017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1" name="2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43808" y="6539531"/>
            <a:ext cx="3096344" cy="335425"/>
          </a:xfrm>
        </p:spPr>
        <p:txBody>
          <a:bodyPr/>
          <a:lstStyle/>
          <a:p>
            <a:r>
              <a:rPr lang="es-EC" dirty="0" smtClean="0">
                <a:solidFill>
                  <a:schemeClr val="bg1"/>
                </a:solidFill>
              </a:rPr>
              <a:t>Coordinación de Planificación y Proyectos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4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79467" y="3119684"/>
            <a:ext cx="78315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2800" b="1" dirty="0" smtClean="0"/>
              <a:t>SEGUIMIENTO PROGRAMÁTICO POR DEPENDENCIA</a:t>
            </a:r>
            <a:endParaRPr lang="es-EC" sz="2800" b="1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24"/>
            <a:ext cx="2000232" cy="728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 l="13366" t="94999" r="13522" b="833"/>
          <a:stretch>
            <a:fillRect/>
          </a:stretch>
        </p:blipFill>
        <p:spPr bwMode="auto">
          <a:xfrm>
            <a:off x="0" y="6545482"/>
            <a:ext cx="9144000" cy="29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24 Marcador de fecha"/>
          <p:cNvSpPr>
            <a:spLocks noGrp="1"/>
          </p:cNvSpPr>
          <p:nvPr>
            <p:ph type="dt" sz="half" idx="10"/>
          </p:nvPr>
        </p:nvSpPr>
        <p:spPr>
          <a:xfrm>
            <a:off x="-36512" y="6611540"/>
            <a:ext cx="1600200" cy="273844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24/08/2017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2" name="2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43808" y="6539531"/>
            <a:ext cx="3096344" cy="335425"/>
          </a:xfrm>
        </p:spPr>
        <p:txBody>
          <a:bodyPr/>
          <a:lstStyle/>
          <a:p>
            <a:r>
              <a:rPr lang="es-EC" dirty="0" smtClean="0">
                <a:solidFill>
                  <a:schemeClr val="bg1"/>
                </a:solidFill>
              </a:rPr>
              <a:t>Coordinación de Planificación y Proyectos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24"/>
            <a:ext cx="2000232" cy="728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 l="13366" t="94999" r="13522" b="833"/>
          <a:stretch>
            <a:fillRect/>
          </a:stretch>
        </p:blipFill>
        <p:spPr bwMode="auto">
          <a:xfrm>
            <a:off x="0" y="6545482"/>
            <a:ext cx="9144000" cy="29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2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43808" y="6539531"/>
            <a:ext cx="3096344" cy="335425"/>
          </a:xfrm>
        </p:spPr>
        <p:txBody>
          <a:bodyPr/>
          <a:lstStyle/>
          <a:p>
            <a:r>
              <a:rPr lang="es-EC" dirty="0" smtClean="0">
                <a:solidFill>
                  <a:schemeClr val="bg1"/>
                </a:solidFill>
              </a:rPr>
              <a:t>Coordinación de Planificación y Proyectos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1" name="2 Rectángulo"/>
          <p:cNvSpPr/>
          <p:nvPr/>
        </p:nvSpPr>
        <p:spPr>
          <a:xfrm>
            <a:off x="4211960" y="25552"/>
            <a:ext cx="48245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600" b="1" dirty="0">
                <a:solidFill>
                  <a:schemeClr val="accent6">
                    <a:lumMod val="75000"/>
                  </a:schemeClr>
                </a:solidFill>
              </a:rPr>
              <a:t>DIRECCIÓN METROPOLITANA DE GESTIÓN DE RIESGOS</a:t>
            </a: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785794"/>
            <a:ext cx="2000200" cy="575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riángulo isósceles 2"/>
          <p:cNvSpPr/>
          <p:nvPr/>
        </p:nvSpPr>
        <p:spPr>
          <a:xfrm>
            <a:off x="1185901" y="2566538"/>
            <a:ext cx="649795" cy="1078486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graphicFrame>
        <p:nvGraphicFramePr>
          <p:cNvPr id="17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296299"/>
              </p:ext>
            </p:extLst>
          </p:nvPr>
        </p:nvGraphicFramePr>
        <p:xfrm>
          <a:off x="2123728" y="903797"/>
          <a:ext cx="6590536" cy="1624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9820"/>
                <a:gridCol w="3450716"/>
              </a:tblGrid>
              <a:tr h="241914">
                <a:tc>
                  <a:txBody>
                    <a:bodyPr/>
                    <a:lstStyle/>
                    <a:p>
                      <a:pPr algn="ctr"/>
                      <a:r>
                        <a:rPr lang="es-EC" sz="1200" b="1" dirty="0" smtClean="0"/>
                        <a:t>ACTIVIDAD</a:t>
                      </a:r>
                      <a:endParaRPr lang="es-EC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b="1" dirty="0" smtClean="0"/>
                        <a:t>LOGROS</a:t>
                      </a:r>
                      <a:endParaRPr lang="es-EC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275177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C" sz="11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ELABORACIÓN</a:t>
                      </a:r>
                      <a:r>
                        <a:rPr lang="es-EC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INFORMES TÉCNICOS DE CALIFICACIÓN DE LA CONDICIÓN DEL RIESGO PARA  EL PROCESO DE REGULARIZACIÓN DE ASENTAMIENTOS HUMANOS DE HECHO Y CONSOLIDADOS</a:t>
                      </a:r>
                      <a:r>
                        <a:rPr lang="es-EC" sz="105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(AHHYC)</a:t>
                      </a:r>
                      <a:endParaRPr lang="es-EC" sz="105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fontAlgn="t"/>
                      <a:endParaRPr lang="es-EC" sz="11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s-EC" sz="11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71450" marR="0" indent="-17145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s-EC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89  Informes</a:t>
                      </a:r>
                      <a:r>
                        <a:rPr lang="es-EC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técnicos  </a:t>
                      </a:r>
                    </a:p>
                    <a:p>
                      <a:pPr marL="171450" marR="0" indent="-17145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s-EC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112 Inspecciones de campo</a:t>
                      </a:r>
                      <a:endParaRPr lang="es-EC" sz="11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71450" marR="0" lvl="0" indent="-17145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s-EC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34 Socializaciones</a:t>
                      </a:r>
                    </a:p>
                    <a:p>
                      <a:pPr marL="171450" marR="0" lvl="0" indent="-17145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s-EC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 Recorridos de campo </a:t>
                      </a:r>
                    </a:p>
                    <a:p>
                      <a:pPr marL="171450" marR="0" lvl="0" indent="-17145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s-EC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 Seminarios de Gestión de Riesgos para la Comunidad en la Adm. Centro y la Adm. Quitumbe.</a:t>
                      </a:r>
                    </a:p>
                    <a:p>
                      <a:pPr algn="just" fontAlgn="t"/>
                      <a:endParaRPr lang="es-EC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6 Rectángulo"/>
          <p:cNvSpPr/>
          <p:nvPr/>
        </p:nvSpPr>
        <p:spPr>
          <a:xfrm>
            <a:off x="2123728" y="535652"/>
            <a:ext cx="1423082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s-EC" sz="1600" b="1" dirty="0" smtClean="0"/>
              <a:t>AREA TÉCNICA</a:t>
            </a:r>
            <a:endParaRPr lang="es-EC" sz="1600" b="1" dirty="0"/>
          </a:p>
        </p:txBody>
      </p:sp>
      <p:sp>
        <p:nvSpPr>
          <p:cNvPr id="19" name="6 Rectángulo"/>
          <p:cNvSpPr/>
          <p:nvPr/>
        </p:nvSpPr>
        <p:spPr>
          <a:xfrm>
            <a:off x="2150568" y="2582005"/>
            <a:ext cx="1653594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s-EC" sz="1600" b="1" dirty="0" smtClean="0"/>
              <a:t>RELOCALIZACIÓN</a:t>
            </a:r>
            <a:endParaRPr lang="es-EC" sz="1600" b="1" dirty="0"/>
          </a:p>
        </p:txBody>
      </p:sp>
      <p:graphicFrame>
        <p:nvGraphicFramePr>
          <p:cNvPr id="20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430940"/>
              </p:ext>
            </p:extLst>
          </p:nvPr>
        </p:nvGraphicFramePr>
        <p:xfrm>
          <a:off x="2121260" y="3017405"/>
          <a:ext cx="6593004" cy="2211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12"/>
                <a:gridCol w="3494192"/>
              </a:tblGrid>
              <a:tr h="267579">
                <a:tc>
                  <a:txBody>
                    <a:bodyPr/>
                    <a:lstStyle/>
                    <a:p>
                      <a:pPr algn="ctr"/>
                      <a:r>
                        <a:rPr lang="es-EC" sz="1200" b="1" dirty="0" smtClean="0"/>
                        <a:t>ACTIVIDAD</a:t>
                      </a:r>
                      <a:endParaRPr lang="es-EC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b="1" dirty="0" smtClean="0"/>
                        <a:t>LOGROS</a:t>
                      </a:r>
                      <a:endParaRPr lang="es-EC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41397">
                <a:tc>
                  <a:txBody>
                    <a:bodyPr/>
                    <a:lstStyle/>
                    <a:p>
                      <a:pPr algn="l"/>
                      <a:r>
                        <a:rPr lang="es-EC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INCORPORACIÓN DE BENEFICIARIOS AL PLAN DE RELOCALIZACIÓN</a:t>
                      </a:r>
                      <a:endParaRPr lang="es-EC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 familias incorporadas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48006">
                <a:tc>
                  <a:txBody>
                    <a:bodyPr/>
                    <a:lstStyle/>
                    <a:p>
                      <a:pPr algn="l"/>
                      <a:r>
                        <a:rPr lang="es-EC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AYUDA HUMANITARIA - POR INCORPORACION AL PLAN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Gestión</a:t>
                      </a:r>
                      <a:r>
                        <a:rPr lang="es-EC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de 14 pagos de Ayuda Humanitaria para 23 familias</a:t>
                      </a:r>
                      <a:endParaRPr lang="es-EC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es-EC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AYUDA HUMANITARIA POR EMERGENCIA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8 pagos de Ayuda Humanitaria por emergencia para 15 familias</a:t>
                      </a:r>
                      <a:endParaRPr lang="es-EC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" name="24 Marcador de fecha"/>
          <p:cNvSpPr>
            <a:spLocks noGrp="1"/>
          </p:cNvSpPr>
          <p:nvPr>
            <p:ph type="dt" sz="half" idx="10"/>
          </p:nvPr>
        </p:nvSpPr>
        <p:spPr>
          <a:xfrm>
            <a:off x="-36512" y="6611540"/>
            <a:ext cx="1600200" cy="273844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24/08/2017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77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24"/>
            <a:ext cx="2000232" cy="728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 l="13366" t="94999" r="13522" b="833"/>
          <a:stretch>
            <a:fillRect/>
          </a:stretch>
        </p:blipFill>
        <p:spPr bwMode="auto">
          <a:xfrm>
            <a:off x="0" y="6545482"/>
            <a:ext cx="9144000" cy="29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2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43808" y="6539531"/>
            <a:ext cx="3096344" cy="335425"/>
          </a:xfrm>
        </p:spPr>
        <p:txBody>
          <a:bodyPr/>
          <a:lstStyle/>
          <a:p>
            <a:r>
              <a:rPr lang="es-EC" dirty="0" smtClean="0">
                <a:solidFill>
                  <a:schemeClr val="bg1"/>
                </a:solidFill>
              </a:rPr>
              <a:t>Coordinación de Planificación y Proyectos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1" name="2 Rectángulo"/>
          <p:cNvSpPr/>
          <p:nvPr/>
        </p:nvSpPr>
        <p:spPr>
          <a:xfrm>
            <a:off x="4211960" y="25552"/>
            <a:ext cx="48245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600" b="1" dirty="0">
                <a:solidFill>
                  <a:schemeClr val="accent6">
                    <a:lumMod val="75000"/>
                  </a:schemeClr>
                </a:solidFill>
              </a:rPr>
              <a:t>DIRECCIÓN METROPOLITANA DE GESTIÓN DE RIESGOS</a:t>
            </a: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785794"/>
            <a:ext cx="2000200" cy="575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riángulo isósceles 2"/>
          <p:cNvSpPr/>
          <p:nvPr/>
        </p:nvSpPr>
        <p:spPr>
          <a:xfrm>
            <a:off x="1185901" y="2566538"/>
            <a:ext cx="649795" cy="1078486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8" name="6 Rectángulo"/>
          <p:cNvSpPr/>
          <p:nvPr/>
        </p:nvSpPr>
        <p:spPr>
          <a:xfrm>
            <a:off x="2123728" y="535652"/>
            <a:ext cx="6725495" cy="2923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s-EC" sz="1300" b="1" dirty="0" smtClean="0"/>
              <a:t>PREPARACIÓN Y ATENCIÓN PARA LA RESPUESTA ANTE EMERGENCIAS Y DESASTRES EN EL DMQ</a:t>
            </a:r>
            <a:endParaRPr lang="es-EC" sz="1300" b="1" dirty="0"/>
          </a:p>
        </p:txBody>
      </p:sp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269008"/>
              </p:ext>
            </p:extLst>
          </p:nvPr>
        </p:nvGraphicFramePr>
        <p:xfrm>
          <a:off x="2123728" y="984197"/>
          <a:ext cx="6552728" cy="2153651"/>
        </p:xfrm>
        <a:graphic>
          <a:graphicData uri="http://schemas.openxmlformats.org/drawingml/2006/table">
            <a:tbl>
              <a:tblPr/>
              <a:tblGrid>
                <a:gridCol w="2849012"/>
                <a:gridCol w="3703716"/>
              </a:tblGrid>
              <a:tr h="4137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ACTIVIDAD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LOGROS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</a:tr>
              <a:tr h="518846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C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</a:t>
                      </a:r>
                      <a:r>
                        <a:rPr lang="es-EC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capacitaciones, </a:t>
                      </a:r>
                      <a:r>
                        <a:rPr lang="es-EC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(14.578 personas)</a:t>
                      </a:r>
                    </a:p>
                    <a:p>
                      <a:pPr algn="ctr" rtl="0" fontAlgn="t"/>
                      <a:r>
                        <a:rPr lang="es-EC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talleres dirigidos a las jefaturas de seguridad (30 personas)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SIMULACROS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C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simulacros</a:t>
                      </a:r>
                      <a:r>
                        <a:rPr lang="es-EC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con 6.542 personas aproximadamente, sobresaliendo el simulacro del Banco Internacional.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36004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EC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ALBERGUES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C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Entrega de materiales para emergencias a las 9 Administraciones Zonales y al COE-M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42892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Mesas de trabajo con los actores para establecer protocolos</a:t>
                      </a:r>
                      <a:endParaRPr lang="es-EC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t"/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21" name="6 Rectángulo"/>
          <p:cNvSpPr/>
          <p:nvPr/>
        </p:nvSpPr>
        <p:spPr>
          <a:xfrm>
            <a:off x="2123728" y="3356992"/>
            <a:ext cx="3263970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s-EC" sz="1600" b="1" dirty="0" smtClean="0"/>
              <a:t>UNIDAD DE CONTROL E INSPECCIÓN</a:t>
            </a:r>
            <a:endParaRPr lang="es-EC" sz="1600" b="1" dirty="0"/>
          </a:p>
        </p:txBody>
      </p:sp>
      <p:graphicFrame>
        <p:nvGraphicFramePr>
          <p:cNvPr id="22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808358"/>
              </p:ext>
            </p:extLst>
          </p:nvPr>
        </p:nvGraphicFramePr>
        <p:xfrm>
          <a:off x="2137420" y="3789040"/>
          <a:ext cx="6552728" cy="2582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3528392"/>
              </a:tblGrid>
              <a:tr h="386925">
                <a:tc>
                  <a:txBody>
                    <a:bodyPr/>
                    <a:lstStyle/>
                    <a:p>
                      <a:pPr algn="ctr"/>
                      <a:r>
                        <a:rPr lang="es-EC" sz="1200" b="1" dirty="0" smtClean="0"/>
                        <a:t>ACTIVIDAD</a:t>
                      </a:r>
                      <a:endParaRPr lang="es-EC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b="1" dirty="0" smtClean="0"/>
                        <a:t>LOGROS</a:t>
                      </a:r>
                      <a:endParaRPr lang="es-EC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92109">
                <a:tc>
                  <a:txBody>
                    <a:bodyPr/>
                    <a:lstStyle/>
                    <a:p>
                      <a:pPr algn="just"/>
                      <a:r>
                        <a:rPr lang="es-EC" sz="1100" b="1" dirty="0" smtClean="0"/>
                        <a:t>REVISAR Y APROBAR PLANES DE EMERGENCIA  CONTINGENCIA PARA EVENTOS DE CONCENTRACIÓN MASIVA, JUEGOS MECÁNICOS, JUEGOS INFLABLES</a:t>
                      </a:r>
                      <a:endParaRPr lang="es-EC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C" sz="11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es-EC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370</a:t>
                      </a:r>
                      <a:r>
                        <a:rPr lang="es-EC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Certificados emitidos </a:t>
                      </a:r>
                      <a:endParaRPr lang="es-EC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78919"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s-EC" sz="1100" b="1" dirty="0" smtClean="0"/>
                        <a:t>INSPECCIONAR EN SITIO LOS PLANES DE EMERGENCIA – CONTINGENCIA APROBADOS.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C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es-EC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220 Inspecciones en sitio, calificados con</a:t>
                      </a:r>
                      <a:r>
                        <a:rPr lang="es-EC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Riegos Alto</a:t>
                      </a:r>
                      <a:endParaRPr lang="es-EC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endParaRPr lang="es-EC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78919">
                <a:tc>
                  <a:txBody>
                    <a:bodyPr/>
                    <a:lstStyle/>
                    <a:p>
                      <a:pPr algn="just"/>
                      <a:r>
                        <a:rPr lang="es-EC" sz="1100" b="1" dirty="0" smtClean="0"/>
                        <a:t>INSPECCION</a:t>
                      </a:r>
                      <a:r>
                        <a:rPr lang="es-EC" sz="1100" b="1" baseline="0" dirty="0" smtClean="0"/>
                        <a:t>ES A TODOS LOS ESTABLECIMENTOS CATEGORÍA 3 EN USO DE SUELO PERMITIDO, </a:t>
                      </a:r>
                      <a:endParaRPr lang="es-EC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250 inspecciones realizadas a establecimientos Categoría 3, Uso de Suelo Permitido</a:t>
                      </a:r>
                      <a:r>
                        <a:rPr lang="es-EC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es-EC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78919"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endParaRPr lang="es-EC" sz="1100" b="1" dirty="0" smtClean="0"/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EMISIÓN DE INFORMES TÉCNICOS PARA EL OTORGAMIENTO</a:t>
                      </a:r>
                      <a:r>
                        <a:rPr lang="es-EC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LA LUAE </a:t>
                      </a:r>
                      <a:endParaRPr lang="es-EC" sz="11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C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es-EC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 Informe</a:t>
                      </a:r>
                      <a:r>
                        <a:rPr lang="es-EC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 emitidos</a:t>
                      </a:r>
                      <a:endParaRPr lang="es-EC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" name="24 Marcador de fecha"/>
          <p:cNvSpPr>
            <a:spLocks noGrp="1"/>
          </p:cNvSpPr>
          <p:nvPr>
            <p:ph type="dt" sz="half" idx="10"/>
          </p:nvPr>
        </p:nvSpPr>
        <p:spPr>
          <a:xfrm>
            <a:off x="-36512" y="6611540"/>
            <a:ext cx="1600200" cy="273844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24/08/2017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66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779179" y="282134"/>
            <a:ext cx="63219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C" sz="1600" b="1" dirty="0" smtClean="0">
                <a:solidFill>
                  <a:schemeClr val="accent6">
                    <a:lumMod val="75000"/>
                  </a:schemeClr>
                </a:solidFill>
              </a:rPr>
              <a:t>DIRECCIÓN METROPOLITANA DE GESTIÓN DE LA SEGURIDAD</a:t>
            </a:r>
            <a:endParaRPr lang="es-EC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6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24"/>
            <a:ext cx="2000232" cy="728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 l="13366" t="94999" r="13522" b="833"/>
          <a:stretch>
            <a:fillRect/>
          </a:stretch>
        </p:blipFill>
        <p:spPr bwMode="auto">
          <a:xfrm>
            <a:off x="0" y="6545482"/>
            <a:ext cx="9144000" cy="29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2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43808" y="6539531"/>
            <a:ext cx="3096344" cy="335425"/>
          </a:xfrm>
        </p:spPr>
        <p:txBody>
          <a:bodyPr/>
          <a:lstStyle/>
          <a:p>
            <a:r>
              <a:rPr lang="es-EC" dirty="0" smtClean="0">
                <a:solidFill>
                  <a:schemeClr val="bg1"/>
                </a:solidFill>
              </a:rPr>
              <a:t>Coordinación de Planificación y Proyectos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785794"/>
            <a:ext cx="1994471" cy="5825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6 Rectángulo"/>
          <p:cNvSpPr/>
          <p:nvPr/>
        </p:nvSpPr>
        <p:spPr>
          <a:xfrm>
            <a:off x="2152730" y="819780"/>
            <a:ext cx="479553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s-EC" b="1" dirty="0" smtClean="0"/>
              <a:t>RECUPERACIÓN DEL ESPACIO PÚBLICO</a:t>
            </a:r>
            <a:endParaRPr lang="es-EC" b="1" dirty="0"/>
          </a:p>
        </p:txBody>
      </p:sp>
      <p:graphicFrame>
        <p:nvGraphicFramePr>
          <p:cNvPr id="11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457313"/>
              </p:ext>
            </p:extLst>
          </p:nvPr>
        </p:nvGraphicFramePr>
        <p:xfrm>
          <a:off x="2189968" y="1346334"/>
          <a:ext cx="6702512" cy="140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3901"/>
                <a:gridCol w="3488611"/>
              </a:tblGrid>
              <a:tr h="282466">
                <a:tc>
                  <a:txBody>
                    <a:bodyPr/>
                    <a:lstStyle/>
                    <a:p>
                      <a:pPr algn="ctr"/>
                      <a:r>
                        <a:rPr lang="es-EC" sz="1200" b="1" dirty="0" smtClean="0"/>
                        <a:t>ACTIVIDAD</a:t>
                      </a:r>
                      <a:endParaRPr lang="es-EC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b="1" dirty="0" smtClean="0"/>
                        <a:t>LOGROS</a:t>
                      </a:r>
                      <a:endParaRPr lang="es-EC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s-EC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FORTALECIMIENTO DEL SISTEMA DE ALARMAS COMUNITARIAS.</a:t>
                      </a:r>
                      <a:endParaRPr lang="es-EC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EC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63 capacitaciones en las Administraciones Zonales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52226">
                <a:tc>
                  <a:txBody>
                    <a:bodyPr/>
                    <a:lstStyle/>
                    <a:p>
                      <a:r>
                        <a:rPr lang="es-EC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ILUMINACIÓN DE ESPACIOS PÚBLICOS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 órdenes de trabajo a ser ejecutadas por la EEQ a través del convenio de cooperación.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4548">
                <a:tc>
                  <a:txBody>
                    <a:bodyPr/>
                    <a:lstStyle/>
                    <a:p>
                      <a:pPr algn="l" fontAlgn="t"/>
                      <a:r>
                        <a:rPr lang="es-EC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MINGAS COMUNITARIAS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EC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114 mingas de</a:t>
                      </a:r>
                      <a:r>
                        <a:rPr lang="es-EC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recuperación de espacios públicos</a:t>
                      </a:r>
                      <a:r>
                        <a:rPr lang="es-EC" sz="11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.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6 Rectángulo"/>
          <p:cNvSpPr/>
          <p:nvPr/>
        </p:nvSpPr>
        <p:spPr>
          <a:xfrm>
            <a:off x="2173974" y="2996952"/>
            <a:ext cx="428571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s-EC" b="1" dirty="0" smtClean="0"/>
              <a:t>ESPACIOS DE INTEGRACIÓN COMUNITARIA</a:t>
            </a:r>
            <a:endParaRPr lang="es-EC" b="1" dirty="0"/>
          </a:p>
        </p:txBody>
      </p:sp>
      <p:graphicFrame>
        <p:nvGraphicFramePr>
          <p:cNvPr id="17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972566"/>
              </p:ext>
            </p:extLst>
          </p:nvPr>
        </p:nvGraphicFramePr>
        <p:xfrm>
          <a:off x="2211212" y="3492634"/>
          <a:ext cx="6681268" cy="728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3045"/>
                <a:gridCol w="3498223"/>
              </a:tblGrid>
              <a:tr h="270473">
                <a:tc>
                  <a:txBody>
                    <a:bodyPr/>
                    <a:lstStyle/>
                    <a:p>
                      <a:pPr algn="ctr"/>
                      <a:r>
                        <a:rPr lang="es-EC" sz="1200" b="1" dirty="0" smtClean="0"/>
                        <a:t>ACTIVIDAD</a:t>
                      </a:r>
                      <a:endParaRPr lang="es-EC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b="1" dirty="0" smtClean="0"/>
                        <a:t>LOGROS</a:t>
                      </a:r>
                      <a:endParaRPr lang="es-EC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54134">
                <a:tc>
                  <a:txBody>
                    <a:bodyPr/>
                    <a:lstStyle/>
                    <a:p>
                      <a:pPr algn="l" fontAlgn="t"/>
                      <a:r>
                        <a:rPr lang="es-EC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EJECUCIÓN DE ENCUENTROS VECINALES Y MACRO FERIAS DE SEGURIDAD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EC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 encuentros vecinales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365910"/>
              </p:ext>
            </p:extLst>
          </p:nvPr>
        </p:nvGraphicFramePr>
        <p:xfrm>
          <a:off x="2231162" y="4878452"/>
          <a:ext cx="6645842" cy="1070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6168"/>
                <a:gridCol w="3479674"/>
              </a:tblGrid>
              <a:tr h="272102">
                <a:tc>
                  <a:txBody>
                    <a:bodyPr/>
                    <a:lstStyle/>
                    <a:p>
                      <a:pPr algn="ctr"/>
                      <a:r>
                        <a:rPr lang="es-EC" sz="1200" b="1" dirty="0" smtClean="0"/>
                        <a:t>ACTIVIDAD</a:t>
                      </a:r>
                      <a:endParaRPr lang="es-EC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b="1" dirty="0" smtClean="0"/>
                        <a:t>LOGROS</a:t>
                      </a:r>
                      <a:endParaRPr lang="es-EC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721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ETAPA PREPARATORIA                                (De conformidad  resolución SERCOP-2016-000072)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EC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El proceso se encuentra en etapa por adjudicar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51703">
                <a:tc>
                  <a:txBody>
                    <a:bodyPr/>
                    <a:lstStyle/>
                    <a:p>
                      <a:pPr algn="l" fontAlgn="t"/>
                      <a:r>
                        <a:rPr lang="es-EC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Elaboración de cronograma de ejecución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EC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</a:t>
                      </a:r>
                      <a:r>
                        <a:rPr lang="es-EC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iniciará la ejecución en septiembre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11 Rectángulo"/>
          <p:cNvSpPr/>
          <p:nvPr/>
        </p:nvSpPr>
        <p:spPr>
          <a:xfrm>
            <a:off x="2195736" y="4437112"/>
            <a:ext cx="201622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s-EC" b="1" dirty="0" smtClean="0"/>
              <a:t>CINE AL AIRE LIBRE</a:t>
            </a:r>
            <a:endParaRPr lang="es-EC" b="1" dirty="0"/>
          </a:p>
        </p:txBody>
      </p:sp>
      <p:sp>
        <p:nvSpPr>
          <p:cNvPr id="20" name="Triángulo isósceles 19"/>
          <p:cNvSpPr/>
          <p:nvPr/>
        </p:nvSpPr>
        <p:spPr>
          <a:xfrm>
            <a:off x="1187624" y="2467274"/>
            <a:ext cx="648072" cy="1177750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1" name="24 Marcador de fecha"/>
          <p:cNvSpPr>
            <a:spLocks noGrp="1"/>
          </p:cNvSpPr>
          <p:nvPr>
            <p:ph type="dt" sz="half" idx="10"/>
          </p:nvPr>
        </p:nvSpPr>
        <p:spPr>
          <a:xfrm>
            <a:off x="-36512" y="6611540"/>
            <a:ext cx="1600200" cy="273844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24/08/2017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16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24"/>
            <a:ext cx="2000232" cy="728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 l="13366" t="94999" r="13522" b="833"/>
          <a:stretch>
            <a:fillRect/>
          </a:stretch>
        </p:blipFill>
        <p:spPr bwMode="auto">
          <a:xfrm>
            <a:off x="0" y="6545482"/>
            <a:ext cx="9144000" cy="29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2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43808" y="6539531"/>
            <a:ext cx="3096344" cy="335425"/>
          </a:xfrm>
        </p:spPr>
        <p:txBody>
          <a:bodyPr/>
          <a:lstStyle/>
          <a:p>
            <a:r>
              <a:rPr lang="es-EC" dirty="0" smtClean="0">
                <a:solidFill>
                  <a:schemeClr val="bg1"/>
                </a:solidFill>
              </a:rPr>
              <a:t>Coordinación de Planificación y Proyectos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785794"/>
            <a:ext cx="1994471" cy="5825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6 Rectángulo"/>
          <p:cNvSpPr/>
          <p:nvPr/>
        </p:nvSpPr>
        <p:spPr>
          <a:xfrm>
            <a:off x="2082625" y="762727"/>
            <a:ext cx="680985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C" b="1" dirty="0" smtClean="0"/>
              <a:t>CONTROL DEL ESPACIO PÚBLICO Y ESPECTÁCULOS PÚBLICOS</a:t>
            </a:r>
            <a:endParaRPr lang="es-EC" b="1" dirty="0"/>
          </a:p>
        </p:txBody>
      </p:sp>
      <p:graphicFrame>
        <p:nvGraphicFramePr>
          <p:cNvPr id="11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000251"/>
              </p:ext>
            </p:extLst>
          </p:nvPr>
        </p:nvGraphicFramePr>
        <p:xfrm>
          <a:off x="2123728" y="1196752"/>
          <a:ext cx="6768752" cy="1480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3528392"/>
              </a:tblGrid>
              <a:tr h="391242">
                <a:tc>
                  <a:txBody>
                    <a:bodyPr/>
                    <a:lstStyle/>
                    <a:p>
                      <a:pPr algn="ctr"/>
                      <a:r>
                        <a:rPr lang="es-EC" sz="1200" b="1" dirty="0" smtClean="0"/>
                        <a:t>ACTIVIDAD</a:t>
                      </a:r>
                      <a:endParaRPr lang="es-EC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b="1" dirty="0" smtClean="0"/>
                        <a:t>RESULTADOS</a:t>
                      </a:r>
                      <a:endParaRPr lang="es-EC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6918">
                <a:tc>
                  <a:txBody>
                    <a:bodyPr/>
                    <a:lstStyle/>
                    <a:p>
                      <a:pPr algn="l"/>
                      <a:r>
                        <a:rPr lang="pt-B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Actas de Aforo de Espetáculo Públicos</a:t>
                      </a:r>
                      <a:endParaRPr lang="es-EC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EC" sz="11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318</a:t>
                      </a:r>
                      <a:r>
                        <a:rPr lang="es-EC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Actas de calificación de aforo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es-EC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Actas de Calificación de Riesgo de Espectáculos Deportivos Masivos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EC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  </a:t>
                      </a:r>
                      <a:r>
                        <a:rPr lang="es-EC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   Actas de calificación de riesgo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es-EC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 eventos masivos con control de seguridad en el 2017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EC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s-EC" sz="11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</a:t>
                      </a:r>
                      <a:r>
                        <a:rPr lang="es-EC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176  Operativos de control de eventos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2 Rectángulo"/>
          <p:cNvSpPr/>
          <p:nvPr/>
        </p:nvSpPr>
        <p:spPr>
          <a:xfrm>
            <a:off x="2779179" y="282134"/>
            <a:ext cx="63219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C" sz="1600" b="1" dirty="0" smtClean="0">
                <a:solidFill>
                  <a:schemeClr val="accent6">
                    <a:lumMod val="75000"/>
                  </a:schemeClr>
                </a:solidFill>
              </a:rPr>
              <a:t>DIRECCIÓN METROPOLITANA DE GESTIÓN DE LA SEGURIDAD</a:t>
            </a:r>
            <a:endParaRPr lang="es-EC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140005"/>
              </p:ext>
            </p:extLst>
          </p:nvPr>
        </p:nvGraphicFramePr>
        <p:xfrm>
          <a:off x="2143110" y="3208554"/>
          <a:ext cx="6749370" cy="329651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20978"/>
                <a:gridCol w="3528392"/>
              </a:tblGrid>
              <a:tr h="322812"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solidFill>
                            <a:schemeClr val="bg1"/>
                          </a:solidFill>
                        </a:rPr>
                        <a:t>ACTIVIDAD</a:t>
                      </a:r>
                      <a:endParaRPr lang="es-EC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solidFill>
                            <a:schemeClr val="bg1"/>
                          </a:solidFill>
                        </a:rPr>
                        <a:t>RESULTADOS</a:t>
                      </a:r>
                      <a:endParaRPr lang="es-EC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21066">
                <a:tc>
                  <a:txBody>
                    <a:bodyPr/>
                    <a:lstStyle/>
                    <a:p>
                      <a:pPr algn="just"/>
                      <a:r>
                        <a:rPr lang="es-EC" sz="1200" kern="1200" dirty="0" smtClean="0"/>
                        <a:t>LEVANTAMIENTO Y PROCESAMIENTO DE LAS ENCUESTAS DE: VICTIMIZACIÓN Y PERCEPCIÓN DE INSEGURIDAD</a:t>
                      </a:r>
                      <a:r>
                        <a:rPr lang="es-EC" sz="1200" kern="1200" baseline="0" dirty="0" smtClean="0"/>
                        <a:t> </a:t>
                      </a:r>
                      <a:r>
                        <a:rPr lang="es-EC" sz="1200" kern="1200" dirty="0" smtClean="0"/>
                        <a:t>EN EL DISTRITO METROPOLITANO DE QUITO EN EL 2017</a:t>
                      </a:r>
                      <a:endParaRPr lang="es-EC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EC" sz="1200" u="none" strike="noStrike" baseline="0" dirty="0" smtClean="0"/>
                        <a:t>2.500 de 3.500 encuestas levantadas.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50342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EC" sz="1200" kern="1200" dirty="0" smtClean="0"/>
                        <a:t>PROYECTOS</a:t>
                      </a:r>
                      <a:r>
                        <a:rPr lang="es-EC" sz="1200" kern="1200" baseline="0" dirty="0" smtClean="0"/>
                        <a:t> DE RIESGOS, SEGURIDAD Y CONVIVENCIA CIUDADANA  EJECUTADOS CON </a:t>
                      </a:r>
                      <a:r>
                        <a:rPr lang="es-EC" sz="1200" kern="1200" dirty="0" smtClean="0"/>
                        <a:t>PERSONAL DEL OBSERVARORIO</a:t>
                      </a:r>
                      <a:r>
                        <a:rPr lang="es-EC" sz="1200" kern="1200" baseline="0" dirty="0" smtClean="0"/>
                        <a:t> METROPOLITANO DE SEGURIDAD CIUDADANA. 20 FUINCIONARIAS/OS.</a:t>
                      </a:r>
                      <a:endParaRPr lang="es-EC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dirty="0" smtClean="0"/>
                        <a:t>12 ESTUDIOS</a:t>
                      </a:r>
                      <a:r>
                        <a:rPr lang="es-EC" sz="1200" baseline="0" dirty="0" smtClean="0"/>
                        <a:t> FINALIZADOS.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baseline="0" dirty="0" smtClean="0"/>
                        <a:t>6.299 ENCUESTAS LEVANTADAS.</a:t>
                      </a:r>
                      <a:endParaRPr lang="es-EC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1968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u="none" strike="noStrike" kern="1200" dirty="0" smtClean="0">
                          <a:effectLst/>
                        </a:rPr>
                        <a:t>Línea Base del Uso del Cinturón en el Distrito Metropolitano de Quito</a:t>
                      </a:r>
                      <a:endParaRPr lang="es-EC" sz="12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EC" sz="1200" u="none" strike="noStrike" dirty="0" smtClean="0"/>
                        <a:t>Levantamiento de 2.389 encuestas de Observación.</a:t>
                      </a:r>
                      <a:endParaRPr lang="es-EC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5034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u="none" strike="noStrike" kern="1200" dirty="0" smtClean="0">
                          <a:effectLst/>
                        </a:rPr>
                        <a:t>Mapas Térmicos de Riesgos, Seguridad y Convivencia Ciudadana.</a:t>
                      </a:r>
                      <a:endParaRPr lang="es-EC" sz="12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EC" sz="1200" u="none" strike="noStrike" dirty="0" smtClean="0"/>
                        <a:t>Realización de 100 mapas térmicos sobre los Incidentes del ECU 911</a:t>
                      </a:r>
                      <a:r>
                        <a:rPr lang="es-EC" sz="1200" u="none" strike="noStrike" baseline="0" dirty="0" smtClean="0"/>
                        <a:t> categorizados por las mayores incidencias</a:t>
                      </a:r>
                      <a:endParaRPr lang="es-EC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5034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u="none" strike="noStrike" kern="1200" dirty="0" smtClean="0">
                          <a:effectLst/>
                        </a:rPr>
                        <a:t>Línea Base </a:t>
                      </a:r>
                      <a:r>
                        <a:rPr lang="es-EC" sz="1200" u="none" strike="noStrike" kern="1200" dirty="0">
                          <a:effectLst/>
                        </a:rPr>
                        <a:t>de la Violencia Sexual en el Transporte Público Municipal en el Distrito Metropolitano de Quito</a:t>
                      </a:r>
                      <a:endParaRPr lang="es-EC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EC" sz="1200" u="none" strike="noStrike" dirty="0" smtClean="0"/>
                        <a:t>1.050 Encuestas levantadas a</a:t>
                      </a:r>
                      <a:r>
                        <a:rPr lang="es-EC" sz="1200" u="none" strike="noStrike" baseline="0" dirty="0" smtClean="0"/>
                        <a:t> las paradas del Trolebús, Ecovía, Corredor Sur Oriental, Corredor Sur Occidental y Metrobús.</a:t>
                      </a:r>
                      <a:endParaRPr lang="es-EC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6 Rectángulo"/>
          <p:cNvSpPr/>
          <p:nvPr/>
        </p:nvSpPr>
        <p:spPr>
          <a:xfrm>
            <a:off x="2082117" y="2793122"/>
            <a:ext cx="680985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C" b="1" dirty="0"/>
              <a:t>OBSERVATORIO METROPOLITANO DE SEGURIDAD CIUDADANA</a:t>
            </a:r>
          </a:p>
        </p:txBody>
      </p:sp>
      <p:sp>
        <p:nvSpPr>
          <p:cNvPr id="20" name="Triángulo isósceles 19"/>
          <p:cNvSpPr/>
          <p:nvPr/>
        </p:nvSpPr>
        <p:spPr>
          <a:xfrm>
            <a:off x="1187624" y="2467274"/>
            <a:ext cx="648072" cy="1177750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1" name="24 Marcador de fecha"/>
          <p:cNvSpPr>
            <a:spLocks noGrp="1"/>
          </p:cNvSpPr>
          <p:nvPr>
            <p:ph type="dt" sz="half" idx="10"/>
          </p:nvPr>
        </p:nvSpPr>
        <p:spPr>
          <a:xfrm>
            <a:off x="-36512" y="6611540"/>
            <a:ext cx="1600200" cy="273844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24/08/2017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75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24"/>
            <a:ext cx="2000232" cy="728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 l="13366" t="94999" r="13522" b="833"/>
          <a:stretch>
            <a:fillRect/>
          </a:stretch>
        </p:blipFill>
        <p:spPr bwMode="auto">
          <a:xfrm>
            <a:off x="0" y="6545482"/>
            <a:ext cx="9144000" cy="29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2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43808" y="6539531"/>
            <a:ext cx="3096344" cy="335425"/>
          </a:xfrm>
        </p:spPr>
        <p:txBody>
          <a:bodyPr/>
          <a:lstStyle/>
          <a:p>
            <a:r>
              <a:rPr lang="es-EC" dirty="0" smtClean="0">
                <a:solidFill>
                  <a:schemeClr val="bg1"/>
                </a:solidFill>
              </a:rPr>
              <a:t>Coordinación de Planificación y Proyectos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8" name="2 Rectángulo"/>
          <p:cNvSpPr/>
          <p:nvPr/>
        </p:nvSpPr>
        <p:spPr>
          <a:xfrm>
            <a:off x="2411760" y="71718"/>
            <a:ext cx="64661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C" sz="1600" b="1" dirty="0">
                <a:solidFill>
                  <a:schemeClr val="accent6">
                    <a:lumMod val="75000"/>
                  </a:schemeClr>
                </a:solidFill>
              </a:rPr>
              <a:t>DIRECCIÓN METROPOLITANA DE GESTIÓN DE VIOLENCIA INTRAFAMILIAR, GÉNERO, MALTRATO INFANTIL Y VIOLENCIA SEXUAL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73" y="785794"/>
            <a:ext cx="2123728" cy="5825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6 Rectángulo"/>
          <p:cNvSpPr/>
          <p:nvPr/>
        </p:nvSpPr>
        <p:spPr>
          <a:xfrm>
            <a:off x="2148901" y="785794"/>
            <a:ext cx="3713902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s-EC" sz="1400" b="1" dirty="0" smtClean="0"/>
              <a:t>ATENCIONES EN LOS CENTROS ESPECIALIZADOS</a:t>
            </a:r>
            <a:endParaRPr lang="es-EC" sz="1400" b="1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038091"/>
              </p:ext>
            </p:extLst>
          </p:nvPr>
        </p:nvGraphicFramePr>
        <p:xfrm>
          <a:off x="2148901" y="1222873"/>
          <a:ext cx="6729041" cy="4314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6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713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5968">
                <a:tc>
                  <a:txBody>
                    <a:bodyPr/>
                    <a:lstStyle/>
                    <a:p>
                      <a:pPr algn="ctr"/>
                      <a:r>
                        <a:rPr lang="es-EC" sz="900" b="1" dirty="0" smtClean="0"/>
                        <a:t>ACTIVIDAD</a:t>
                      </a:r>
                      <a:endParaRPr lang="es-EC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900" b="1" dirty="0" smtClean="0"/>
                        <a:t>LOGROS</a:t>
                      </a:r>
                      <a:endParaRPr lang="es-EC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6023">
                <a:tc>
                  <a:txBody>
                    <a:bodyPr/>
                    <a:lstStyle/>
                    <a:p>
                      <a:pPr algn="ctr"/>
                      <a:r>
                        <a:rPr lang="es-EC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Atenciones integrales en Violencia Intrafamiliar, Género, Maltrato Infantil y Violencia </a:t>
                      </a:r>
                      <a:endParaRPr lang="es-EC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9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11.996  </a:t>
                      </a:r>
                      <a:r>
                        <a:rPr lang="es-EC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atenciones</a:t>
                      </a:r>
                      <a:endParaRPr lang="es-EC" sz="9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just" fontAlgn="t"/>
                      <a:endParaRPr lang="es-EC" sz="9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just" fontAlgn="t"/>
                      <a:r>
                        <a:rPr lang="es-EC" sz="9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 desarrollo una plataforma de software libre para capacitación dirigido al personal de los CEJ y JMPD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513">
                <a:tc>
                  <a:txBody>
                    <a:bodyPr/>
                    <a:lstStyle/>
                    <a:p>
                      <a:pPr algn="ctr"/>
                      <a:r>
                        <a:rPr lang="es-EC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Programas alternativos de seguimiento de los casos de violencia intrafamiliar, género, maltrato infantil y violencia sexual.</a:t>
                      </a:r>
                    </a:p>
                    <a:p>
                      <a:pPr algn="ctr"/>
                      <a:endParaRPr lang="es-EC" sz="9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EC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 CEJ cuentan con YOGA Kundalini ejecutandose de forma semanal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98019">
                <a:tc>
                  <a:txBody>
                    <a:bodyPr/>
                    <a:lstStyle/>
                    <a:p>
                      <a:pPr algn="ctr" fontAlgn="t"/>
                      <a:r>
                        <a:rPr lang="es-EC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28.000 personas  sensibilizadas en Violencia Intrafamiliar, Género, Maltrato Infantil y Violencia Sexual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just" fontAlgn="t">
                        <a:buNone/>
                      </a:pPr>
                      <a:r>
                        <a:rPr lang="es-EC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86.900 personas atendidas </a:t>
                      </a:r>
                      <a:r>
                        <a:rPr lang="es-EC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en espacios de capacitación, interactivos y difusión efectuados</a:t>
                      </a:r>
                    </a:p>
                    <a:p>
                      <a:pPr marL="0" indent="0" algn="just" fontAlgn="t">
                        <a:buNone/>
                      </a:pPr>
                      <a:endParaRPr lang="es-EC" sz="900" b="0" i="0" u="none" strike="noStrike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indent="0" algn="just" fontAlgn="t">
                        <a:buNone/>
                      </a:pPr>
                      <a:r>
                        <a:rPr lang="es-EC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 encuentran en ejecución los CEJ visita tu Barrio en cada uno de los CEJ</a:t>
                      </a:r>
                    </a:p>
                    <a:p>
                      <a:pPr marL="0" indent="0" algn="just" fontAlgn="t">
                        <a:buNone/>
                      </a:pPr>
                      <a:endParaRPr lang="es-EC" sz="9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just" fontAlgn="t"/>
                      <a:r>
                        <a:rPr lang="es-EC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14 eventos realizados por el día de la mujer y 20 eventos por el día del niño</a:t>
                      </a:r>
                      <a:endParaRPr lang="es-EC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75908">
                <a:tc>
                  <a:txBody>
                    <a:bodyPr/>
                    <a:lstStyle/>
                    <a:p>
                      <a:pPr algn="ctr" fontAlgn="t"/>
                      <a:r>
                        <a:rPr lang="es-EC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Mantenimiento de la operatividad de los Centros Especializados de Prevención de la Violencia Intrafamiliar, Género, Maltrato Infantil y Violencia Sexual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EC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 Centros de Equidad y Justicia y 1 Delegación en Funcionamiento ( se efectuaron</a:t>
                      </a:r>
                      <a:r>
                        <a:rPr lang="es-EC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las tres contrataciones de arrendamientos)</a:t>
                      </a:r>
                      <a:endParaRPr lang="es-EC" sz="9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endParaRPr lang="es-EC" sz="9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just" fontAlgn="t"/>
                      <a:r>
                        <a:rPr lang="es-EC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 Juntas Metropolitanas de Protección de Derechos en funcionamiento</a:t>
                      </a:r>
                    </a:p>
                    <a:p>
                      <a:pPr algn="just" fontAlgn="t"/>
                      <a:endParaRPr lang="es-EC" sz="9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indent="0" algn="just" fontAlgn="t">
                        <a:buFont typeface="Arial" panose="020B0604020202020204" pitchFamily="34" charset="0"/>
                        <a:buNone/>
                      </a:pPr>
                      <a:r>
                        <a:rPr lang="es-EC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 está implementando el Plan de Fortalecimiento de las Juntas de Protección de Derechos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riángulo isósceles 10"/>
          <p:cNvSpPr/>
          <p:nvPr/>
        </p:nvSpPr>
        <p:spPr>
          <a:xfrm>
            <a:off x="1259632" y="2539282"/>
            <a:ext cx="740568" cy="1177750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5" name="24 Marcador de fecha"/>
          <p:cNvSpPr>
            <a:spLocks noGrp="1"/>
          </p:cNvSpPr>
          <p:nvPr>
            <p:ph type="dt" sz="half" idx="10"/>
          </p:nvPr>
        </p:nvSpPr>
        <p:spPr>
          <a:xfrm>
            <a:off x="-36512" y="6611540"/>
            <a:ext cx="1600200" cy="273844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24/08/2017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05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5209</TotalTime>
  <Words>1057</Words>
  <Application>Microsoft Office PowerPoint</Application>
  <PresentationFormat>Presentación en pantalla (4:3)</PresentationFormat>
  <Paragraphs>212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Cristian Eduardo Vasquez</dc:creator>
  <cp:lastModifiedBy>Wilma Yessenia Venegas Chamba</cp:lastModifiedBy>
  <cp:revision>174</cp:revision>
  <cp:lastPrinted>2017-08-24T17:49:18Z</cp:lastPrinted>
  <dcterms:created xsi:type="dcterms:W3CDTF">2017-01-12T13:50:33Z</dcterms:created>
  <dcterms:modified xsi:type="dcterms:W3CDTF">2017-08-28T21:06:34Z</dcterms:modified>
</cp:coreProperties>
</file>