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7"/>
  </p:handoutMasterIdLst>
  <p:sldIdLst>
    <p:sldId id="256" r:id="rId2"/>
    <p:sldId id="299" r:id="rId3"/>
    <p:sldId id="265" r:id="rId4"/>
    <p:sldId id="300" r:id="rId5"/>
    <p:sldId id="301" r:id="rId6"/>
  </p:sldIdLst>
  <p:sldSz cx="9906000" cy="6858000" type="A4"/>
  <p:notesSz cx="6797675" cy="9928225"/>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8" y="7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5659" cy="496411"/>
          </a:xfrm>
          <a:prstGeom prst="rect">
            <a:avLst/>
          </a:prstGeom>
        </p:spPr>
        <p:txBody>
          <a:bodyPr vert="horz" lIns="93122" tIns="46561" rIns="93122" bIns="46561" rtlCol="0"/>
          <a:lstStyle>
            <a:lvl1pPr algn="l">
              <a:defRPr sz="1200"/>
            </a:lvl1pPr>
          </a:lstStyle>
          <a:p>
            <a:endParaRPr lang="es-EC"/>
          </a:p>
        </p:txBody>
      </p:sp>
      <p:sp>
        <p:nvSpPr>
          <p:cNvPr id="3" name="2 Marcador de fecha"/>
          <p:cNvSpPr>
            <a:spLocks noGrp="1"/>
          </p:cNvSpPr>
          <p:nvPr>
            <p:ph type="dt" sz="quarter" idx="1"/>
          </p:nvPr>
        </p:nvSpPr>
        <p:spPr>
          <a:xfrm>
            <a:off x="3850443" y="0"/>
            <a:ext cx="2945659" cy="496411"/>
          </a:xfrm>
          <a:prstGeom prst="rect">
            <a:avLst/>
          </a:prstGeom>
        </p:spPr>
        <p:txBody>
          <a:bodyPr vert="horz" lIns="93122" tIns="46561" rIns="93122" bIns="46561" rtlCol="0"/>
          <a:lstStyle>
            <a:lvl1pPr algn="r">
              <a:defRPr sz="1200"/>
            </a:lvl1pPr>
          </a:lstStyle>
          <a:p>
            <a:fld id="{AD387729-FC99-4023-A3A9-F07A8E871A97}" type="datetimeFigureOut">
              <a:rPr lang="es-EC" smtClean="0"/>
              <a:t>28/8/2017</a:t>
            </a:fld>
            <a:endParaRPr lang="es-EC"/>
          </a:p>
        </p:txBody>
      </p:sp>
      <p:sp>
        <p:nvSpPr>
          <p:cNvPr id="4" name="3 Marcador de pie de página"/>
          <p:cNvSpPr>
            <a:spLocks noGrp="1"/>
          </p:cNvSpPr>
          <p:nvPr>
            <p:ph type="ftr" sz="quarter" idx="2"/>
          </p:nvPr>
        </p:nvSpPr>
        <p:spPr>
          <a:xfrm>
            <a:off x="0" y="9430091"/>
            <a:ext cx="2945659" cy="496411"/>
          </a:xfrm>
          <a:prstGeom prst="rect">
            <a:avLst/>
          </a:prstGeom>
        </p:spPr>
        <p:txBody>
          <a:bodyPr vert="horz" lIns="93122" tIns="46561" rIns="93122" bIns="46561" rtlCol="0" anchor="b"/>
          <a:lstStyle>
            <a:lvl1pPr algn="l">
              <a:defRPr sz="1200"/>
            </a:lvl1pPr>
          </a:lstStyle>
          <a:p>
            <a:endParaRPr lang="es-EC"/>
          </a:p>
        </p:txBody>
      </p:sp>
      <p:sp>
        <p:nvSpPr>
          <p:cNvPr id="5" name="4 Marcador de número de diapositiva"/>
          <p:cNvSpPr>
            <a:spLocks noGrp="1"/>
          </p:cNvSpPr>
          <p:nvPr>
            <p:ph type="sldNum" sz="quarter" idx="3"/>
          </p:nvPr>
        </p:nvSpPr>
        <p:spPr>
          <a:xfrm>
            <a:off x="3850443" y="9430091"/>
            <a:ext cx="2945659" cy="496411"/>
          </a:xfrm>
          <a:prstGeom prst="rect">
            <a:avLst/>
          </a:prstGeom>
        </p:spPr>
        <p:txBody>
          <a:bodyPr vert="horz" lIns="93122" tIns="46561" rIns="93122" bIns="46561" rtlCol="0" anchor="b"/>
          <a:lstStyle>
            <a:lvl1pPr algn="r">
              <a:defRPr sz="1200"/>
            </a:lvl1pPr>
          </a:lstStyle>
          <a:p>
            <a:fld id="{C70C28D4-F039-4182-8401-324426D60549}" type="slidenum">
              <a:rPr lang="es-EC" smtClean="0"/>
              <a:t>‹Nº›</a:t>
            </a:fld>
            <a:endParaRPr lang="es-EC"/>
          </a:p>
        </p:txBody>
      </p:sp>
    </p:spTree>
    <p:extLst>
      <p:ext uri="{BB962C8B-B14F-4D97-AF65-F5344CB8AC3E}">
        <p14:creationId xmlns:p14="http://schemas.microsoft.com/office/powerpoint/2010/main" val="218432502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742950" y="2130432"/>
            <a:ext cx="8420100" cy="1470025"/>
          </a:xfrm>
        </p:spPr>
        <p:txBody>
          <a:bodyPr/>
          <a:lstStyle/>
          <a:p>
            <a:r>
              <a:rPr lang="es-ES" smtClean="0"/>
              <a:t>Haga clic para modificar el estilo de título del patrón</a:t>
            </a:r>
            <a:endParaRPr lang="es-EC"/>
          </a:p>
        </p:txBody>
      </p:sp>
      <p:sp>
        <p:nvSpPr>
          <p:cNvPr id="3" name="2 Subtítulo"/>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C"/>
          </a:p>
        </p:txBody>
      </p:sp>
      <p:sp>
        <p:nvSpPr>
          <p:cNvPr id="4" name="3 Marcador de fecha"/>
          <p:cNvSpPr>
            <a:spLocks noGrp="1"/>
          </p:cNvSpPr>
          <p:nvPr>
            <p:ph type="dt" sz="half" idx="10"/>
          </p:nvPr>
        </p:nvSpPr>
        <p:spPr/>
        <p:txBody>
          <a:bodyPr/>
          <a:lstStyle/>
          <a:p>
            <a:fld id="{E42D98B8-6B17-4D9D-83D8-D6E8C2DDBBA6}" type="datetimeFigureOut">
              <a:rPr lang="es-EC" smtClean="0"/>
              <a:t>28/8/2017</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DEF96E8B-A99F-483D-9E4B-7570296A9D64}" type="slidenum">
              <a:rPr lang="es-EC" smtClean="0"/>
              <a:t>‹Nº›</a:t>
            </a:fld>
            <a:endParaRPr lang="es-EC"/>
          </a:p>
        </p:txBody>
      </p:sp>
    </p:spTree>
    <p:extLst>
      <p:ext uri="{BB962C8B-B14F-4D97-AF65-F5344CB8AC3E}">
        <p14:creationId xmlns:p14="http://schemas.microsoft.com/office/powerpoint/2010/main" val="1779921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E42D98B8-6B17-4D9D-83D8-D6E8C2DDBBA6}" type="datetimeFigureOut">
              <a:rPr lang="es-EC" smtClean="0"/>
              <a:t>28/8/2017</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DEF96E8B-A99F-483D-9E4B-7570296A9D64}" type="slidenum">
              <a:rPr lang="es-EC" smtClean="0"/>
              <a:t>‹Nº›</a:t>
            </a:fld>
            <a:endParaRPr lang="es-EC"/>
          </a:p>
        </p:txBody>
      </p:sp>
    </p:spTree>
    <p:extLst>
      <p:ext uri="{BB962C8B-B14F-4D97-AF65-F5344CB8AC3E}">
        <p14:creationId xmlns:p14="http://schemas.microsoft.com/office/powerpoint/2010/main" val="3884433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181850" y="274639"/>
            <a:ext cx="2228850" cy="5851525"/>
          </a:xfrm>
        </p:spPr>
        <p:txBody>
          <a:bodyPr vert="eaVert"/>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a:xfrm>
            <a:off x="495300" y="274639"/>
            <a:ext cx="652145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E42D98B8-6B17-4D9D-83D8-D6E8C2DDBBA6}" type="datetimeFigureOut">
              <a:rPr lang="es-EC" smtClean="0"/>
              <a:t>28/8/2017</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DEF96E8B-A99F-483D-9E4B-7570296A9D64}" type="slidenum">
              <a:rPr lang="es-EC" smtClean="0"/>
              <a:t>‹Nº›</a:t>
            </a:fld>
            <a:endParaRPr lang="es-EC"/>
          </a:p>
        </p:txBody>
      </p:sp>
    </p:spTree>
    <p:extLst>
      <p:ext uri="{BB962C8B-B14F-4D97-AF65-F5344CB8AC3E}">
        <p14:creationId xmlns:p14="http://schemas.microsoft.com/office/powerpoint/2010/main" val="3307472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E42D98B8-6B17-4D9D-83D8-D6E8C2DDBBA6}" type="datetimeFigureOut">
              <a:rPr lang="es-EC" smtClean="0"/>
              <a:t>28/8/2017</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DEF96E8B-A99F-483D-9E4B-7570296A9D64}" type="slidenum">
              <a:rPr lang="es-EC" smtClean="0"/>
              <a:t>‹Nº›</a:t>
            </a:fld>
            <a:endParaRPr lang="es-EC"/>
          </a:p>
        </p:txBody>
      </p:sp>
    </p:spTree>
    <p:extLst>
      <p:ext uri="{BB962C8B-B14F-4D97-AF65-F5344CB8AC3E}">
        <p14:creationId xmlns:p14="http://schemas.microsoft.com/office/powerpoint/2010/main" val="1277867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82506" y="4406907"/>
            <a:ext cx="8420100" cy="1362075"/>
          </a:xfrm>
        </p:spPr>
        <p:txBody>
          <a:bodyPr anchor="t"/>
          <a:lstStyle>
            <a:lvl1pPr algn="l">
              <a:defRPr sz="4000" b="1" cap="all"/>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42D98B8-6B17-4D9D-83D8-D6E8C2DDBBA6}" type="datetimeFigureOut">
              <a:rPr lang="es-EC" smtClean="0"/>
              <a:t>28/8/2017</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DEF96E8B-A99F-483D-9E4B-7570296A9D64}" type="slidenum">
              <a:rPr lang="es-EC" smtClean="0"/>
              <a:t>‹Nº›</a:t>
            </a:fld>
            <a:endParaRPr lang="es-EC"/>
          </a:p>
        </p:txBody>
      </p:sp>
    </p:spTree>
    <p:extLst>
      <p:ext uri="{BB962C8B-B14F-4D97-AF65-F5344CB8AC3E}">
        <p14:creationId xmlns:p14="http://schemas.microsoft.com/office/powerpoint/2010/main" val="724139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sz="half" idx="1"/>
          </p:nvPr>
        </p:nvSpPr>
        <p:spPr>
          <a:xfrm>
            <a:off x="49530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contenido"/>
          <p:cNvSpPr>
            <a:spLocks noGrp="1"/>
          </p:cNvSpPr>
          <p:nvPr>
            <p:ph sz="half" idx="2"/>
          </p:nvPr>
        </p:nvSpPr>
        <p:spPr>
          <a:xfrm>
            <a:off x="503555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fecha"/>
          <p:cNvSpPr>
            <a:spLocks noGrp="1"/>
          </p:cNvSpPr>
          <p:nvPr>
            <p:ph type="dt" sz="half" idx="10"/>
          </p:nvPr>
        </p:nvSpPr>
        <p:spPr/>
        <p:txBody>
          <a:bodyPr/>
          <a:lstStyle/>
          <a:p>
            <a:fld id="{E42D98B8-6B17-4D9D-83D8-D6E8C2DDBBA6}" type="datetimeFigureOut">
              <a:rPr lang="es-EC" smtClean="0"/>
              <a:t>28/8/2017</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DEF96E8B-A99F-483D-9E4B-7570296A9D64}" type="slidenum">
              <a:rPr lang="es-EC" smtClean="0"/>
              <a:t>‹Nº›</a:t>
            </a:fld>
            <a:endParaRPr lang="es-EC"/>
          </a:p>
        </p:txBody>
      </p:sp>
    </p:spTree>
    <p:extLst>
      <p:ext uri="{BB962C8B-B14F-4D97-AF65-F5344CB8AC3E}">
        <p14:creationId xmlns:p14="http://schemas.microsoft.com/office/powerpoint/2010/main" val="1696510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texto"/>
          <p:cNvSpPr>
            <a:spLocks noGrp="1"/>
          </p:cNvSpPr>
          <p:nvPr>
            <p:ph type="body" sz="quarter" idx="3"/>
          </p:nvPr>
        </p:nvSpPr>
        <p:spPr>
          <a:xfrm>
            <a:off x="5032114"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5032114"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6 Marcador de fecha"/>
          <p:cNvSpPr>
            <a:spLocks noGrp="1"/>
          </p:cNvSpPr>
          <p:nvPr>
            <p:ph type="dt" sz="half" idx="10"/>
          </p:nvPr>
        </p:nvSpPr>
        <p:spPr/>
        <p:txBody>
          <a:bodyPr/>
          <a:lstStyle/>
          <a:p>
            <a:fld id="{E42D98B8-6B17-4D9D-83D8-D6E8C2DDBBA6}" type="datetimeFigureOut">
              <a:rPr lang="es-EC" smtClean="0"/>
              <a:t>28/8/2017</a:t>
            </a:fld>
            <a:endParaRPr lang="es-EC"/>
          </a:p>
        </p:txBody>
      </p:sp>
      <p:sp>
        <p:nvSpPr>
          <p:cNvPr id="8" name="7 Marcador de pie de página"/>
          <p:cNvSpPr>
            <a:spLocks noGrp="1"/>
          </p:cNvSpPr>
          <p:nvPr>
            <p:ph type="ftr" sz="quarter" idx="11"/>
          </p:nvPr>
        </p:nvSpPr>
        <p:spPr/>
        <p:txBody>
          <a:bodyPr/>
          <a:lstStyle/>
          <a:p>
            <a:endParaRPr lang="es-EC"/>
          </a:p>
        </p:txBody>
      </p:sp>
      <p:sp>
        <p:nvSpPr>
          <p:cNvPr id="9" name="8 Marcador de número de diapositiva"/>
          <p:cNvSpPr>
            <a:spLocks noGrp="1"/>
          </p:cNvSpPr>
          <p:nvPr>
            <p:ph type="sldNum" sz="quarter" idx="12"/>
          </p:nvPr>
        </p:nvSpPr>
        <p:spPr/>
        <p:txBody>
          <a:bodyPr/>
          <a:lstStyle/>
          <a:p>
            <a:fld id="{DEF96E8B-A99F-483D-9E4B-7570296A9D64}" type="slidenum">
              <a:rPr lang="es-EC" smtClean="0"/>
              <a:t>‹Nº›</a:t>
            </a:fld>
            <a:endParaRPr lang="es-EC"/>
          </a:p>
        </p:txBody>
      </p:sp>
    </p:spTree>
    <p:extLst>
      <p:ext uri="{BB962C8B-B14F-4D97-AF65-F5344CB8AC3E}">
        <p14:creationId xmlns:p14="http://schemas.microsoft.com/office/powerpoint/2010/main" val="3726880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fecha"/>
          <p:cNvSpPr>
            <a:spLocks noGrp="1"/>
          </p:cNvSpPr>
          <p:nvPr>
            <p:ph type="dt" sz="half" idx="10"/>
          </p:nvPr>
        </p:nvSpPr>
        <p:spPr/>
        <p:txBody>
          <a:bodyPr/>
          <a:lstStyle/>
          <a:p>
            <a:fld id="{E42D98B8-6B17-4D9D-83D8-D6E8C2DDBBA6}" type="datetimeFigureOut">
              <a:rPr lang="es-EC" smtClean="0"/>
              <a:t>28/8/2017</a:t>
            </a:fld>
            <a:endParaRPr lang="es-EC"/>
          </a:p>
        </p:txBody>
      </p:sp>
      <p:sp>
        <p:nvSpPr>
          <p:cNvPr id="4" name="3 Marcador de pie de página"/>
          <p:cNvSpPr>
            <a:spLocks noGrp="1"/>
          </p:cNvSpPr>
          <p:nvPr>
            <p:ph type="ftr" sz="quarter" idx="11"/>
          </p:nvPr>
        </p:nvSpPr>
        <p:spPr/>
        <p:txBody>
          <a:bodyPr/>
          <a:lstStyle/>
          <a:p>
            <a:endParaRPr lang="es-EC"/>
          </a:p>
        </p:txBody>
      </p:sp>
      <p:sp>
        <p:nvSpPr>
          <p:cNvPr id="5" name="4 Marcador de número de diapositiva"/>
          <p:cNvSpPr>
            <a:spLocks noGrp="1"/>
          </p:cNvSpPr>
          <p:nvPr>
            <p:ph type="sldNum" sz="quarter" idx="12"/>
          </p:nvPr>
        </p:nvSpPr>
        <p:spPr/>
        <p:txBody>
          <a:bodyPr/>
          <a:lstStyle/>
          <a:p>
            <a:fld id="{DEF96E8B-A99F-483D-9E4B-7570296A9D64}" type="slidenum">
              <a:rPr lang="es-EC" smtClean="0"/>
              <a:t>‹Nº›</a:t>
            </a:fld>
            <a:endParaRPr lang="es-EC"/>
          </a:p>
        </p:txBody>
      </p:sp>
    </p:spTree>
    <p:extLst>
      <p:ext uri="{BB962C8B-B14F-4D97-AF65-F5344CB8AC3E}">
        <p14:creationId xmlns:p14="http://schemas.microsoft.com/office/powerpoint/2010/main" val="2294355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42D98B8-6B17-4D9D-83D8-D6E8C2DDBBA6}" type="datetimeFigureOut">
              <a:rPr lang="es-EC" smtClean="0"/>
              <a:t>28/8/2017</a:t>
            </a:fld>
            <a:endParaRPr lang="es-EC"/>
          </a:p>
        </p:txBody>
      </p:sp>
      <p:sp>
        <p:nvSpPr>
          <p:cNvPr id="3" name="2 Marcador de pie de página"/>
          <p:cNvSpPr>
            <a:spLocks noGrp="1"/>
          </p:cNvSpPr>
          <p:nvPr>
            <p:ph type="ftr" sz="quarter" idx="11"/>
          </p:nvPr>
        </p:nvSpPr>
        <p:spPr/>
        <p:txBody>
          <a:bodyPr/>
          <a:lstStyle/>
          <a:p>
            <a:endParaRPr lang="es-EC"/>
          </a:p>
        </p:txBody>
      </p:sp>
      <p:sp>
        <p:nvSpPr>
          <p:cNvPr id="4" name="3 Marcador de número de diapositiva"/>
          <p:cNvSpPr>
            <a:spLocks noGrp="1"/>
          </p:cNvSpPr>
          <p:nvPr>
            <p:ph type="sldNum" sz="quarter" idx="12"/>
          </p:nvPr>
        </p:nvSpPr>
        <p:spPr/>
        <p:txBody>
          <a:bodyPr/>
          <a:lstStyle/>
          <a:p>
            <a:fld id="{DEF96E8B-A99F-483D-9E4B-7570296A9D64}" type="slidenum">
              <a:rPr lang="es-EC" smtClean="0"/>
              <a:t>‹Nº›</a:t>
            </a:fld>
            <a:endParaRPr lang="es-EC"/>
          </a:p>
        </p:txBody>
      </p:sp>
    </p:spTree>
    <p:extLst>
      <p:ext uri="{BB962C8B-B14F-4D97-AF65-F5344CB8AC3E}">
        <p14:creationId xmlns:p14="http://schemas.microsoft.com/office/powerpoint/2010/main" val="1444248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95300" y="273050"/>
            <a:ext cx="3259006" cy="1162050"/>
          </a:xfrm>
        </p:spPr>
        <p:txBody>
          <a:bodyPr anchor="b"/>
          <a:lstStyle>
            <a:lvl1pPr algn="l">
              <a:defRPr sz="2000" b="1"/>
            </a:lvl1pPr>
          </a:lstStyle>
          <a:p>
            <a:r>
              <a:rPr lang="es-ES" smtClean="0"/>
              <a:t>Haga clic para modificar el estilo de título del patrón</a:t>
            </a:r>
            <a:endParaRPr lang="es-EC"/>
          </a:p>
        </p:txBody>
      </p:sp>
      <p:sp>
        <p:nvSpPr>
          <p:cNvPr id="3" name="2 Marcador de contenido"/>
          <p:cNvSpPr>
            <a:spLocks noGrp="1"/>
          </p:cNvSpPr>
          <p:nvPr>
            <p:ph idx="1"/>
          </p:nvPr>
        </p:nvSpPr>
        <p:spPr>
          <a:xfrm>
            <a:off x="3872972"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texto"/>
          <p:cNvSpPr>
            <a:spLocks noGrp="1"/>
          </p:cNvSpPr>
          <p:nvPr>
            <p:ph type="body" sz="half" idx="2"/>
          </p:nvPr>
        </p:nvSpPr>
        <p:spPr>
          <a:xfrm>
            <a:off x="495300" y="143510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42D98B8-6B17-4D9D-83D8-D6E8C2DDBBA6}" type="datetimeFigureOut">
              <a:rPr lang="es-EC" smtClean="0"/>
              <a:t>28/8/2017</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DEF96E8B-A99F-483D-9E4B-7570296A9D64}" type="slidenum">
              <a:rPr lang="es-EC" smtClean="0"/>
              <a:t>‹Nº›</a:t>
            </a:fld>
            <a:endParaRPr lang="es-EC"/>
          </a:p>
        </p:txBody>
      </p:sp>
    </p:spTree>
    <p:extLst>
      <p:ext uri="{BB962C8B-B14F-4D97-AF65-F5344CB8AC3E}">
        <p14:creationId xmlns:p14="http://schemas.microsoft.com/office/powerpoint/2010/main" val="509785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941645" y="4800600"/>
            <a:ext cx="5943600" cy="566738"/>
          </a:xfrm>
        </p:spPr>
        <p:txBody>
          <a:bodyPr anchor="b"/>
          <a:lstStyle>
            <a:lvl1pPr algn="l">
              <a:defRPr sz="2000" b="1"/>
            </a:lvl1pPr>
          </a:lstStyle>
          <a:p>
            <a:r>
              <a:rPr lang="es-ES" smtClean="0"/>
              <a:t>Haga clic para modificar el estilo de título del patrón</a:t>
            </a:r>
            <a:endParaRPr lang="es-EC"/>
          </a:p>
        </p:txBody>
      </p:sp>
      <p:sp>
        <p:nvSpPr>
          <p:cNvPr id="3" name="2 Marcador de posición de imagen"/>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3 Marcador de texto"/>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42D98B8-6B17-4D9D-83D8-D6E8C2DDBBA6}" type="datetimeFigureOut">
              <a:rPr lang="es-EC" smtClean="0"/>
              <a:t>28/8/2017</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DEF96E8B-A99F-483D-9E4B-7570296A9D64}" type="slidenum">
              <a:rPr lang="es-EC" smtClean="0"/>
              <a:t>‹Nº›</a:t>
            </a:fld>
            <a:endParaRPr lang="es-EC"/>
          </a:p>
        </p:txBody>
      </p:sp>
    </p:spTree>
    <p:extLst>
      <p:ext uri="{BB962C8B-B14F-4D97-AF65-F5344CB8AC3E}">
        <p14:creationId xmlns:p14="http://schemas.microsoft.com/office/powerpoint/2010/main" val="3181560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95300" y="1600204"/>
            <a:ext cx="89154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2"/>
          </p:nvPr>
        </p:nvSpPr>
        <p:spPr>
          <a:xfrm>
            <a:off x="495300" y="6356357"/>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2D98B8-6B17-4D9D-83D8-D6E8C2DDBBA6}" type="datetimeFigureOut">
              <a:rPr lang="es-EC" smtClean="0"/>
              <a:t>28/8/2017</a:t>
            </a:fld>
            <a:endParaRPr lang="es-EC"/>
          </a:p>
        </p:txBody>
      </p:sp>
      <p:sp>
        <p:nvSpPr>
          <p:cNvPr id="5" name="4 Marcador de pie de página"/>
          <p:cNvSpPr>
            <a:spLocks noGrp="1"/>
          </p:cNvSpPr>
          <p:nvPr>
            <p:ph type="ftr" sz="quarter" idx="3"/>
          </p:nvPr>
        </p:nvSpPr>
        <p:spPr>
          <a:xfrm>
            <a:off x="3384550" y="6356357"/>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5 Marcador de número de diapositiva"/>
          <p:cNvSpPr>
            <a:spLocks noGrp="1"/>
          </p:cNvSpPr>
          <p:nvPr>
            <p:ph type="sldNum" sz="quarter" idx="4"/>
          </p:nvPr>
        </p:nvSpPr>
        <p:spPr>
          <a:xfrm>
            <a:off x="7099300" y="6356357"/>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F96E8B-A99F-483D-9E4B-7570296A9D64}" type="slidenum">
              <a:rPr lang="es-EC" smtClean="0"/>
              <a:t>‹Nº›</a:t>
            </a:fld>
            <a:endParaRPr lang="es-EC"/>
          </a:p>
        </p:txBody>
      </p:sp>
    </p:spTree>
    <p:extLst>
      <p:ext uri="{BB962C8B-B14F-4D97-AF65-F5344CB8AC3E}">
        <p14:creationId xmlns:p14="http://schemas.microsoft.com/office/powerpoint/2010/main" val="223993790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76536" y="2348880"/>
            <a:ext cx="7973764" cy="648072"/>
          </a:xfrm>
        </p:spPr>
        <p:txBody>
          <a:bodyPr>
            <a:normAutofit fontScale="90000"/>
          </a:bodyPr>
          <a:lstStyle/>
          <a:p>
            <a:r>
              <a:rPr lang="es-EC" b="1" u="sng" dirty="0" smtClean="0">
                <a:effectLst>
                  <a:outerShdw blurRad="38100" dist="38100" dir="2700000" algn="tl">
                    <a:srgbClr val="000000">
                      <a:alpha val="43137"/>
                    </a:srgbClr>
                  </a:outerShdw>
                </a:effectLst>
                <a:cs typeface="Arial" pitchFamily="34" charset="0"/>
              </a:rPr>
              <a:t/>
            </a:r>
            <a:br>
              <a:rPr lang="es-EC" b="1" u="sng" dirty="0" smtClean="0">
                <a:effectLst>
                  <a:outerShdw blurRad="38100" dist="38100" dir="2700000" algn="tl">
                    <a:srgbClr val="000000">
                      <a:alpha val="43137"/>
                    </a:srgbClr>
                  </a:outerShdw>
                </a:effectLst>
                <a:cs typeface="Arial" pitchFamily="34" charset="0"/>
              </a:rPr>
            </a:br>
            <a:r>
              <a:rPr lang="es-EC" b="1" dirty="0">
                <a:effectLst>
                  <a:outerShdw blurRad="38100" dist="38100" dir="2700000" algn="tl">
                    <a:srgbClr val="000000">
                      <a:alpha val="43137"/>
                    </a:srgbClr>
                  </a:outerShdw>
                </a:effectLst>
                <a:cs typeface="Arial" pitchFamily="34" charset="0"/>
              </a:rPr>
              <a:t/>
            </a:r>
            <a:br>
              <a:rPr lang="es-EC" b="1" dirty="0">
                <a:effectLst>
                  <a:outerShdw blurRad="38100" dist="38100" dir="2700000" algn="tl">
                    <a:srgbClr val="000000">
                      <a:alpha val="43137"/>
                    </a:srgbClr>
                  </a:outerShdw>
                </a:effectLst>
                <a:cs typeface="Arial" pitchFamily="34" charset="0"/>
              </a:rPr>
            </a:br>
            <a:r>
              <a:rPr lang="es-EC" b="1" dirty="0" smtClean="0">
                <a:effectLst>
                  <a:outerShdw blurRad="38100" dist="38100" dir="2700000" algn="tl">
                    <a:srgbClr val="000000">
                      <a:alpha val="43137"/>
                    </a:srgbClr>
                  </a:outerShdw>
                </a:effectLst>
                <a:cs typeface="Arial" pitchFamily="34" charset="0"/>
              </a:rPr>
              <a:t>AVANCES DE EJECUCION PRESUPUESTARIA Y PROGRAMATICA</a:t>
            </a:r>
            <a:endParaRPr lang="es-EC" b="1" dirty="0">
              <a:effectLst>
                <a:outerShdw blurRad="38100" dist="38100" dir="2700000" algn="tl">
                  <a:srgbClr val="000000">
                    <a:alpha val="43137"/>
                  </a:srgbClr>
                </a:outerShdw>
              </a:effectLst>
              <a:cs typeface="Arial" pitchFamily="34" charset="0"/>
            </a:endParaRPr>
          </a:p>
        </p:txBody>
      </p:sp>
      <p:sp>
        <p:nvSpPr>
          <p:cNvPr id="3" name="2 Subtítulo"/>
          <p:cNvSpPr>
            <a:spLocks noGrp="1"/>
          </p:cNvSpPr>
          <p:nvPr>
            <p:ph type="subTitle" idx="1"/>
          </p:nvPr>
        </p:nvSpPr>
        <p:spPr>
          <a:xfrm>
            <a:off x="1485900" y="5013176"/>
            <a:ext cx="6934200" cy="1054968"/>
          </a:xfrm>
        </p:spPr>
        <p:txBody>
          <a:bodyPr>
            <a:noAutofit/>
          </a:bodyPr>
          <a:lstStyle/>
          <a:p>
            <a:endParaRPr lang="es-EC" sz="1600" dirty="0" smtClean="0">
              <a:latin typeface="Arial" pitchFamily="34" charset="0"/>
              <a:cs typeface="Arial" pitchFamily="34" charset="0"/>
            </a:endParaRPr>
          </a:p>
          <a:p>
            <a:r>
              <a:rPr lang="es-EC" sz="1600" dirty="0" smtClean="0">
                <a:latin typeface="Arial" pitchFamily="34" charset="0"/>
                <a:cs typeface="Arial" pitchFamily="34" charset="0"/>
              </a:rPr>
              <a:t>25 / agosto / 2017</a:t>
            </a:r>
            <a:endParaRPr lang="es-EC" sz="1600" dirty="0">
              <a:latin typeface="Arial" pitchFamily="34" charset="0"/>
              <a:cs typeface="Arial" pitchFamily="34" charset="0"/>
            </a:endParaRPr>
          </a:p>
        </p:txBody>
      </p:sp>
      <p:grpSp>
        <p:nvGrpSpPr>
          <p:cNvPr id="4" name="3 Grupo"/>
          <p:cNvGrpSpPr/>
          <p:nvPr/>
        </p:nvGrpSpPr>
        <p:grpSpPr>
          <a:xfrm>
            <a:off x="-26895" y="53789"/>
            <a:ext cx="9977719" cy="6857999"/>
            <a:chOff x="-26895" y="53789"/>
            <a:chExt cx="9977719" cy="6857999"/>
          </a:xfrm>
        </p:grpSpPr>
        <p:pic>
          <p:nvPicPr>
            <p:cNvPr id="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5432" t="2872" r="6632" b="88530"/>
            <a:stretch/>
          </p:blipFill>
          <p:spPr bwMode="auto">
            <a:xfrm>
              <a:off x="7302410" y="53789"/>
              <a:ext cx="2517044" cy="769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34" t="97583" r="-78" b="-373"/>
            <a:stretch/>
          </p:blipFill>
          <p:spPr bwMode="auto">
            <a:xfrm>
              <a:off x="-26895" y="6600382"/>
              <a:ext cx="9977719" cy="311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1835164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3 Grupo"/>
          <p:cNvGrpSpPr/>
          <p:nvPr/>
        </p:nvGrpSpPr>
        <p:grpSpPr>
          <a:xfrm>
            <a:off x="-26895" y="53789"/>
            <a:ext cx="9977719" cy="6857999"/>
            <a:chOff x="-26895" y="53789"/>
            <a:chExt cx="9977719" cy="6857999"/>
          </a:xfrm>
        </p:grpSpPr>
        <p:pic>
          <p:nvPicPr>
            <p:cNvPr id="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5432" t="2872" r="6632" b="88530"/>
            <a:stretch/>
          </p:blipFill>
          <p:spPr bwMode="auto">
            <a:xfrm>
              <a:off x="7302410" y="53789"/>
              <a:ext cx="2517044" cy="769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34" t="97583" r="-78" b="-373"/>
            <a:stretch/>
          </p:blipFill>
          <p:spPr bwMode="auto">
            <a:xfrm>
              <a:off x="-26895" y="6600382"/>
              <a:ext cx="9977719" cy="311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0" name="1 Título"/>
          <p:cNvSpPr>
            <a:spLocks noGrp="1"/>
          </p:cNvSpPr>
          <p:nvPr>
            <p:ph type="title"/>
          </p:nvPr>
        </p:nvSpPr>
        <p:spPr>
          <a:xfrm>
            <a:off x="128464" y="53789"/>
            <a:ext cx="8628654" cy="1152128"/>
          </a:xfrm>
        </p:spPr>
        <p:txBody>
          <a:bodyPr vert="horz" lIns="91440" tIns="45720" rIns="91440" bIns="45720" rtlCol="0" anchor="ctr">
            <a:noAutofit/>
          </a:bodyPr>
          <a:lstStyle/>
          <a:p>
            <a:pPr algn="l"/>
            <a:r>
              <a:rPr lang="es-EC" sz="3600" b="1" dirty="0" smtClean="0"/>
              <a:t>EJECUCION POR PROYECTOS</a:t>
            </a:r>
            <a:br>
              <a:rPr lang="es-EC" sz="3600" b="1" dirty="0" smtClean="0"/>
            </a:br>
            <a:r>
              <a:rPr lang="es-EC" sz="3600" b="1" dirty="0" smtClean="0"/>
              <a:t>(Base devengado)</a:t>
            </a:r>
            <a:endParaRPr lang="es-EC" sz="3600" b="1"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8544" y="1261820"/>
            <a:ext cx="7920879" cy="5338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5730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5 Grupo"/>
          <p:cNvGrpSpPr/>
          <p:nvPr/>
        </p:nvGrpSpPr>
        <p:grpSpPr>
          <a:xfrm>
            <a:off x="-26895" y="53789"/>
            <a:ext cx="9977719" cy="6857999"/>
            <a:chOff x="-26895" y="53789"/>
            <a:chExt cx="9977719" cy="6857999"/>
          </a:xfrm>
        </p:grpSpPr>
        <p:pic>
          <p:nvPicPr>
            <p:cNvPr id="7"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5432" t="2872" r="6632" b="88530"/>
            <a:stretch/>
          </p:blipFill>
          <p:spPr bwMode="auto">
            <a:xfrm>
              <a:off x="7302410" y="53789"/>
              <a:ext cx="2517044" cy="769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34" t="97583" r="-78" b="-373"/>
            <a:stretch/>
          </p:blipFill>
          <p:spPr bwMode="auto">
            <a:xfrm>
              <a:off x="-26895" y="6600382"/>
              <a:ext cx="9977719" cy="311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3073"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4528" y="1484784"/>
            <a:ext cx="8424936" cy="49076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1 Título"/>
          <p:cNvSpPr>
            <a:spLocks noGrp="1"/>
          </p:cNvSpPr>
          <p:nvPr>
            <p:ph type="title"/>
          </p:nvPr>
        </p:nvSpPr>
        <p:spPr/>
        <p:txBody>
          <a:bodyPr vert="horz" lIns="91440" tIns="45720" rIns="91440" bIns="45720" rtlCol="0" anchor="ctr">
            <a:noAutofit/>
          </a:bodyPr>
          <a:lstStyle/>
          <a:p>
            <a:pPr algn="l"/>
            <a:r>
              <a:rPr lang="es-EC" sz="3600" b="1" dirty="0" smtClean="0"/>
              <a:t>EJECUCION POR PROYECTOS</a:t>
            </a:r>
            <a:br>
              <a:rPr lang="es-EC" sz="3600" b="1" dirty="0" smtClean="0"/>
            </a:br>
            <a:r>
              <a:rPr lang="es-EC" sz="3600" b="1" dirty="0" smtClean="0"/>
              <a:t>(Base compromiso)</a:t>
            </a:r>
            <a:endParaRPr lang="es-EC" sz="3600" b="1" dirty="0"/>
          </a:p>
        </p:txBody>
      </p:sp>
    </p:spTree>
    <p:extLst>
      <p:ext uri="{BB962C8B-B14F-4D97-AF65-F5344CB8AC3E}">
        <p14:creationId xmlns:p14="http://schemas.microsoft.com/office/powerpoint/2010/main" val="14532721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3 Grupo"/>
          <p:cNvGrpSpPr/>
          <p:nvPr/>
        </p:nvGrpSpPr>
        <p:grpSpPr>
          <a:xfrm>
            <a:off x="-26895" y="53789"/>
            <a:ext cx="9977719" cy="6857999"/>
            <a:chOff x="-26895" y="53789"/>
            <a:chExt cx="9977719" cy="6857999"/>
          </a:xfrm>
        </p:grpSpPr>
        <p:pic>
          <p:nvPicPr>
            <p:cNvPr id="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5432" t="2872" r="6632" b="88530"/>
            <a:stretch/>
          </p:blipFill>
          <p:spPr bwMode="auto">
            <a:xfrm>
              <a:off x="7302410" y="53789"/>
              <a:ext cx="2517044" cy="769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34" t="97583" r="-78" b="-373"/>
            <a:stretch/>
          </p:blipFill>
          <p:spPr bwMode="auto">
            <a:xfrm>
              <a:off x="-26895" y="6600382"/>
              <a:ext cx="9977719" cy="311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0" name="1 Título"/>
          <p:cNvSpPr>
            <a:spLocks noGrp="1"/>
          </p:cNvSpPr>
          <p:nvPr>
            <p:ph type="title"/>
          </p:nvPr>
        </p:nvSpPr>
        <p:spPr>
          <a:xfrm>
            <a:off x="128464" y="53789"/>
            <a:ext cx="8628654" cy="1152128"/>
          </a:xfrm>
        </p:spPr>
        <p:txBody>
          <a:bodyPr vert="horz" lIns="91440" tIns="45720" rIns="91440" bIns="45720" rtlCol="0" anchor="ctr">
            <a:noAutofit/>
          </a:bodyPr>
          <a:lstStyle/>
          <a:p>
            <a:pPr algn="l"/>
            <a:r>
              <a:rPr lang="es-EC" sz="3600" b="1" dirty="0" smtClean="0"/>
              <a:t>Observaciones</a:t>
            </a:r>
            <a:endParaRPr lang="es-EC" sz="3600" b="1" dirty="0"/>
          </a:p>
        </p:txBody>
      </p:sp>
      <p:sp>
        <p:nvSpPr>
          <p:cNvPr id="2" name="1 CuadroTexto"/>
          <p:cNvSpPr txBox="1"/>
          <p:nvPr/>
        </p:nvSpPr>
        <p:spPr>
          <a:xfrm>
            <a:off x="704528" y="980728"/>
            <a:ext cx="8640960" cy="5232202"/>
          </a:xfrm>
          <a:prstGeom prst="rect">
            <a:avLst/>
          </a:prstGeom>
          <a:noFill/>
        </p:spPr>
        <p:txBody>
          <a:bodyPr wrap="square" rtlCol="0">
            <a:spAutoFit/>
          </a:bodyPr>
          <a:lstStyle/>
          <a:p>
            <a:r>
              <a:rPr lang="es-EC" dirty="0" smtClean="0"/>
              <a:t>Concejala Cristina Cevallos</a:t>
            </a:r>
          </a:p>
          <a:p>
            <a:endParaRPr lang="es-EC" dirty="0" smtClean="0"/>
          </a:p>
          <a:p>
            <a:r>
              <a:rPr lang="es-EC" dirty="0" smtClean="0"/>
              <a:t>Movilidad no motorizada. </a:t>
            </a:r>
          </a:p>
          <a:p>
            <a:r>
              <a:rPr lang="es-EC" dirty="0" smtClean="0"/>
              <a:t>Variaciones presupuestarias 2015: 7 MM, 2016 : 4 MM, 2017: 2 MM</a:t>
            </a:r>
          </a:p>
          <a:p>
            <a:pPr marL="285750" indent="-285750">
              <a:buFont typeface="Arial" panose="020B0604020202020204" pitchFamily="34" charset="0"/>
              <a:buChar char="•"/>
            </a:pPr>
            <a:r>
              <a:rPr lang="es-EC" sz="1600" dirty="0" smtClean="0"/>
              <a:t>En </a:t>
            </a:r>
            <a:r>
              <a:rPr lang="es-EC" sz="1600" dirty="0"/>
              <a:t>el 2015 el valor inicial fue 1.8 MM, se incrementó en 3 MM para automatización de bicicleta y 1 MM para compra de bicicleta eléctricas, no se ejecutaron los recursos para </a:t>
            </a:r>
            <a:r>
              <a:rPr lang="es-EC" sz="1600" dirty="0" smtClean="0"/>
              <a:t>automatización.</a:t>
            </a:r>
          </a:p>
          <a:p>
            <a:pPr marL="285750" indent="-285750">
              <a:buFont typeface="Arial" panose="020B0604020202020204" pitchFamily="34" charset="0"/>
              <a:buChar char="•"/>
            </a:pPr>
            <a:r>
              <a:rPr lang="es-EC" sz="1600" dirty="0" smtClean="0"/>
              <a:t>En </a:t>
            </a:r>
            <a:r>
              <a:rPr lang="es-EC" sz="1600" dirty="0"/>
              <a:t>2016, codificado fue de 6 MM existían 3 MM para automatización de bicicleta pública que no se </a:t>
            </a:r>
            <a:r>
              <a:rPr lang="es-EC" sz="1600" dirty="0" smtClean="0"/>
              <a:t>ejecutaron.</a:t>
            </a:r>
          </a:p>
          <a:p>
            <a:pPr marL="285750" indent="-285750">
              <a:buFont typeface="Arial" panose="020B0604020202020204" pitchFamily="34" charset="0"/>
              <a:buChar char="•"/>
            </a:pPr>
            <a:r>
              <a:rPr lang="es-EC" sz="1600" dirty="0" smtClean="0"/>
              <a:t>El </a:t>
            </a:r>
            <a:r>
              <a:rPr lang="es-EC" sz="1600" dirty="0"/>
              <a:t>presupuesto 2017 es casi 3 MM, en los cuales se contempla 1,7 MM para automatización de bicicleta. </a:t>
            </a:r>
          </a:p>
          <a:p>
            <a:r>
              <a:rPr lang="es-EC" sz="1600" i="1" dirty="0" smtClean="0"/>
              <a:t>En </a:t>
            </a:r>
            <a:r>
              <a:rPr lang="es-EC" sz="1600" i="1" dirty="0"/>
              <a:t>los años 2015 y 2016, el ejecutado final fueron casi similares, aproximadamente 1,7 MM. </a:t>
            </a:r>
          </a:p>
          <a:p>
            <a:endParaRPr lang="es-EC" dirty="0" smtClean="0"/>
          </a:p>
          <a:p>
            <a:r>
              <a:rPr lang="es-EC" dirty="0" smtClean="0"/>
              <a:t>Ciclovías: durante </a:t>
            </a:r>
            <a:r>
              <a:rPr lang="es-EC" dirty="0"/>
              <a:t>el año 2016, se analizaron y se aprobaron los proyectos:</a:t>
            </a:r>
            <a:endParaRPr lang="es-ES_tradnl" dirty="0"/>
          </a:p>
          <a:p>
            <a:pPr marL="285750" lvl="0" indent="-285750">
              <a:buFont typeface="Arial"/>
              <a:buChar char="•"/>
            </a:pPr>
            <a:r>
              <a:rPr lang="es-EC" sz="1600" dirty="0"/>
              <a:t>“Habitat 3” el mismo que incluye la implementación de infraestructura ciclística en las Av. Patria, Colón, 12 de Octubre, La Coruña, Ladrón de Guevara, la extensión de la Av. Amazonas hasta la Av. Eloy Alfaro e dentro del mismo proyecto el tramo Av. 5 de Junio hasta el redondel de la Av. Atahualpa en el Sur de la ciudad.</a:t>
            </a:r>
            <a:endParaRPr lang="es-ES_tradnl" sz="1600" dirty="0"/>
          </a:p>
          <a:p>
            <a:pPr marL="285750" lvl="0" indent="-285750">
              <a:buFont typeface="Arial" panose="020B0604020202020204" pitchFamily="34" charset="0"/>
              <a:buChar char="•"/>
            </a:pPr>
            <a:r>
              <a:rPr lang="es-EC" sz="1600" dirty="0" smtClean="0"/>
              <a:t>Proyecto </a:t>
            </a:r>
            <a:r>
              <a:rPr lang="es-EC" sz="1600" dirty="0"/>
              <a:t>ciclovías de la parroquia Cumbayá</a:t>
            </a:r>
            <a:endParaRPr lang="es-ES_tradnl" sz="1600" dirty="0"/>
          </a:p>
          <a:p>
            <a:pPr marL="285750" indent="-285750">
              <a:buFont typeface="Arial" panose="020B0604020202020204" pitchFamily="34" charset="0"/>
              <a:buChar char="•"/>
            </a:pPr>
            <a:r>
              <a:rPr lang="es-EC" sz="1600" dirty="0" smtClean="0"/>
              <a:t>Se recibió la versión final del proyecto para la implementación de ciclovías en el Sur de Quito </a:t>
            </a:r>
          </a:p>
          <a:p>
            <a:endParaRPr lang="es-EC" dirty="0"/>
          </a:p>
        </p:txBody>
      </p:sp>
    </p:spTree>
    <p:extLst>
      <p:ext uri="{BB962C8B-B14F-4D97-AF65-F5344CB8AC3E}">
        <p14:creationId xmlns:p14="http://schemas.microsoft.com/office/powerpoint/2010/main" val="3632517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3 Grupo"/>
          <p:cNvGrpSpPr/>
          <p:nvPr/>
        </p:nvGrpSpPr>
        <p:grpSpPr>
          <a:xfrm>
            <a:off x="-26895" y="53789"/>
            <a:ext cx="9977719" cy="6857999"/>
            <a:chOff x="-26895" y="53789"/>
            <a:chExt cx="9977719" cy="6857999"/>
          </a:xfrm>
        </p:grpSpPr>
        <p:pic>
          <p:nvPicPr>
            <p:cNvPr id="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5432" t="2872" r="6632" b="88530"/>
            <a:stretch/>
          </p:blipFill>
          <p:spPr bwMode="auto">
            <a:xfrm>
              <a:off x="7302410" y="53789"/>
              <a:ext cx="2517044" cy="769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34" t="97583" r="-78" b="-373"/>
            <a:stretch/>
          </p:blipFill>
          <p:spPr bwMode="auto">
            <a:xfrm>
              <a:off x="-26895" y="6600382"/>
              <a:ext cx="9977719" cy="311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0" name="1 Título"/>
          <p:cNvSpPr>
            <a:spLocks noGrp="1"/>
          </p:cNvSpPr>
          <p:nvPr>
            <p:ph type="title"/>
          </p:nvPr>
        </p:nvSpPr>
        <p:spPr>
          <a:xfrm>
            <a:off x="128464" y="53789"/>
            <a:ext cx="8628654" cy="1152128"/>
          </a:xfrm>
        </p:spPr>
        <p:txBody>
          <a:bodyPr vert="horz" lIns="91440" tIns="45720" rIns="91440" bIns="45720" rtlCol="0" anchor="ctr">
            <a:noAutofit/>
          </a:bodyPr>
          <a:lstStyle/>
          <a:p>
            <a:pPr algn="l"/>
            <a:r>
              <a:rPr lang="es-EC" sz="3600" b="1" dirty="0" smtClean="0"/>
              <a:t>Observaciones</a:t>
            </a:r>
            <a:endParaRPr lang="es-EC" sz="3600" b="1" dirty="0"/>
          </a:p>
        </p:txBody>
      </p:sp>
      <p:sp>
        <p:nvSpPr>
          <p:cNvPr id="2" name="1 CuadroTexto"/>
          <p:cNvSpPr txBox="1"/>
          <p:nvPr/>
        </p:nvSpPr>
        <p:spPr>
          <a:xfrm>
            <a:off x="1208584" y="1268760"/>
            <a:ext cx="6912768" cy="3785652"/>
          </a:xfrm>
          <a:prstGeom prst="rect">
            <a:avLst/>
          </a:prstGeom>
          <a:noFill/>
        </p:spPr>
        <p:txBody>
          <a:bodyPr wrap="square" rtlCol="0">
            <a:spAutoFit/>
          </a:bodyPr>
          <a:lstStyle/>
          <a:p>
            <a:endParaRPr lang="es-EC" dirty="0"/>
          </a:p>
          <a:p>
            <a:r>
              <a:rPr lang="es-EC" dirty="0" smtClean="0"/>
              <a:t>Concejala Daniela Chacón</a:t>
            </a:r>
          </a:p>
          <a:p>
            <a:endParaRPr lang="es-EC" dirty="0" smtClean="0"/>
          </a:p>
          <a:p>
            <a:pPr lvl="0"/>
            <a:r>
              <a:rPr lang="es-EC" dirty="0" smtClean="0"/>
              <a:t>Solicita </a:t>
            </a:r>
            <a:r>
              <a:rPr lang="es-EC" dirty="0"/>
              <a:t>que se informe sobre el estado de contratación de la automatización de la bicicleta </a:t>
            </a:r>
            <a:r>
              <a:rPr lang="es-EC" dirty="0" smtClean="0"/>
              <a:t>pública.</a:t>
            </a:r>
            <a:endParaRPr lang="es-EC" dirty="0"/>
          </a:p>
          <a:p>
            <a:pPr marL="285750" indent="-285750">
              <a:buFont typeface="Arial" panose="020B0604020202020204" pitchFamily="34" charset="0"/>
              <a:buChar char="•"/>
            </a:pPr>
            <a:r>
              <a:rPr lang="es-EC" sz="1600" dirty="0"/>
              <a:t>Se trasladaron las competencias de la contratación a la AMT, actualmente se encuentran revisando la documentación pre contractual para retomar el proceso.</a:t>
            </a:r>
          </a:p>
          <a:p>
            <a:r>
              <a:rPr lang="es-EC" dirty="0"/>
              <a:t> </a:t>
            </a:r>
          </a:p>
          <a:p>
            <a:pPr lvl="0"/>
            <a:r>
              <a:rPr lang="es-EC" dirty="0"/>
              <a:t>Solicita se informe en qué se ejecutó el rubro que se refleja ejecutado en movilidad no motorizada.</a:t>
            </a:r>
          </a:p>
          <a:p>
            <a:pPr marL="285750" indent="-285750">
              <a:buFont typeface="Arial" panose="020B0604020202020204" pitchFamily="34" charset="0"/>
              <a:buChar char="•"/>
            </a:pPr>
            <a:r>
              <a:rPr lang="es-EC" sz="1600" dirty="0"/>
              <a:t>Finiquito de </a:t>
            </a:r>
            <a:r>
              <a:rPr lang="es-EC" sz="1600" dirty="0" err="1"/>
              <a:t>Ciclopaseo</a:t>
            </a:r>
            <a:r>
              <a:rPr lang="es-EC" sz="1600" dirty="0"/>
              <a:t> Dominical a la Fundación </a:t>
            </a:r>
            <a:r>
              <a:rPr lang="es-EC" sz="1600" dirty="0" err="1"/>
              <a:t>Ciclópolis</a:t>
            </a:r>
            <a:r>
              <a:rPr lang="es-EC" sz="1600" dirty="0"/>
              <a:t>:  $ 50.000</a:t>
            </a:r>
          </a:p>
          <a:p>
            <a:pPr marL="285750" indent="-285750">
              <a:buFont typeface="Arial" panose="020B0604020202020204" pitchFamily="34" charset="0"/>
              <a:buChar char="•"/>
            </a:pPr>
            <a:r>
              <a:rPr lang="es-EC" sz="1600" dirty="0"/>
              <a:t>Finiquito a la Contratista de Operación y mantenimiento de </a:t>
            </a:r>
            <a:r>
              <a:rPr lang="es-EC" sz="1600" dirty="0" err="1"/>
              <a:t>BiciQuito</a:t>
            </a:r>
            <a:r>
              <a:rPr lang="es-EC" sz="1600" dirty="0"/>
              <a:t> (CCP)             $ 112.000.</a:t>
            </a:r>
          </a:p>
        </p:txBody>
      </p:sp>
    </p:spTree>
    <p:extLst>
      <p:ext uri="{BB962C8B-B14F-4D97-AF65-F5344CB8AC3E}">
        <p14:creationId xmlns:p14="http://schemas.microsoft.com/office/powerpoint/2010/main" val="426653926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6150</TotalTime>
  <Words>285</Words>
  <Application>Microsoft Office PowerPoint</Application>
  <PresentationFormat>A4 (210 x 297 mm)</PresentationFormat>
  <Paragraphs>29</Paragraphs>
  <Slides>5</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5</vt:i4>
      </vt:variant>
    </vt:vector>
  </HeadingPairs>
  <TitlesOfParts>
    <vt:vector size="8" baseType="lpstr">
      <vt:lpstr>Arial</vt:lpstr>
      <vt:lpstr>Calibri</vt:lpstr>
      <vt:lpstr>Tema de Office</vt:lpstr>
      <vt:lpstr>  AVANCES DE EJECUCION PRESUPUESTARIA Y PROGRAMATICA</vt:lpstr>
      <vt:lpstr>EJECUCION POR PROYECTOS (Base devengado)</vt:lpstr>
      <vt:lpstr>EJECUCION POR PROYECTOS (Base compromiso)</vt:lpstr>
      <vt:lpstr>Observaciones</vt:lpstr>
      <vt:lpstr>Observaciones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Rafael Agustín Rivadeneira Donoso</dc:creator>
  <cp:lastModifiedBy>Wilma Yessenia Venegas Chamba</cp:lastModifiedBy>
  <cp:revision>63</cp:revision>
  <cp:lastPrinted>2016-10-24T20:41:23Z</cp:lastPrinted>
  <dcterms:created xsi:type="dcterms:W3CDTF">2016-09-13T20:17:55Z</dcterms:created>
  <dcterms:modified xsi:type="dcterms:W3CDTF">2017-08-28T18:20:46Z</dcterms:modified>
</cp:coreProperties>
</file>