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4" r:id="rId4"/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C"/>
            </a:pPr>
            <a:r>
              <a:rPr lang="es-EC"/>
              <a:t>SECRETARIA DE AMBIENTE</a:t>
            </a:r>
          </a:p>
          <a:p>
            <a:pPr>
              <a:defRPr lang="es-EC"/>
            </a:pPr>
            <a:r>
              <a:rPr lang="es-EC"/>
              <a:t>julio -2017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1266101407219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47-4DE1-A090-2ED6FCAE75B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9.572652149579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47-4DE1-A090-2ED6FCAE75B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025641025641034E-3"/>
                  <c:y val="8.888891281752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47-4DE1-A090-2ED6FCAE75B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C" sz="1400" b="1">
                    <a:solidFill>
                      <a:sysClr val="windowText" lastClr="000000"/>
                    </a:solidFill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GRAFICOS!$B$14:$D$17</c:f>
              <c:strCache>
                <c:ptCount val="3"/>
                <c:pt idx="0">
                  <c:v>AVANCE PROGRAMATICO</c:v>
                </c:pt>
                <c:pt idx="1">
                  <c:v>PRESUPUESTO DEVENGADO</c:v>
                </c:pt>
                <c:pt idx="2">
                  <c:v>PRESUPUESTO COMPROMETIDO</c:v>
                </c:pt>
              </c:strCache>
            </c:strRef>
          </c:cat>
          <c:val>
            <c:numRef>
              <c:f>GRAFICOS!$B$18:$D$18</c:f>
              <c:numCache>
                <c:formatCode>0.00%</c:formatCode>
                <c:ptCount val="3"/>
                <c:pt idx="0">
                  <c:v>0.52749999999999997</c:v>
                </c:pt>
                <c:pt idx="1">
                  <c:v>0.58871600660991774</c:v>
                </c:pt>
                <c:pt idx="2">
                  <c:v>0.64695075927558809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47-4DE1-A090-2ED6FCAE7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809488"/>
        <c:axId val="415808944"/>
        <c:axId val="0"/>
      </c:bar3DChart>
      <c:catAx>
        <c:axId val="4158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C"/>
            </a:pPr>
            <a:endParaRPr lang="es-419"/>
          </a:p>
        </c:txPr>
        <c:crossAx val="415808944"/>
        <c:crosses val="autoZero"/>
        <c:auto val="1"/>
        <c:lblAlgn val="ctr"/>
        <c:lblOffset val="100"/>
        <c:noMultiLvlLbl val="0"/>
      </c:catAx>
      <c:valAx>
        <c:axId val="41580894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lang="es-EC"/>
            </a:pPr>
            <a:endParaRPr lang="es-419"/>
          </a:p>
        </c:txPr>
        <c:crossAx val="4158094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4F83C1-8CB6-43BB-AFB7-785E96F41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096556E-EDCB-442E-8F0B-A111A1C68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73F818A-C7C9-42A9-8754-BA33D5D0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622AE27-F888-4FBE-B8D8-F04CE810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3F4F626-6DFF-426B-893C-D5F98A99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0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A8ED3B-C170-4EEF-9282-407B8F6D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865165A-C642-4D76-8DC0-023CD38C7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86A2DD8-D9FB-4B80-B2C5-F2E6A30E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6AAFA13-60C8-488A-9A3B-C9BE971D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BA88D42-614A-4CB8-B9EA-C1760FCD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86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988BDEA9-EDF8-4AC9-8B55-7B1F30D8F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40E18DB1-836F-493B-83E7-B037751C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FF2E068-6E93-4DA8-91F4-7A69D7FD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23DC694-A4D9-4EC7-8A00-3CF5718D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AA5DD1C-4AB2-4C3B-B436-8474118B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53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866ED0-7802-4DE1-B158-8BFF0EA4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0D5A9DC-2834-44BD-B236-A1A38A07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3EE6A1-8BBA-47F7-B732-F33BF943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E44F15D-1460-4F07-9C8A-0CB78DE9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1271D7F-08C8-407C-ABB4-93561AA4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D77323-9D5E-4C0B-9166-014926D5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7FC8EC2-3301-4892-B54A-1CF7381FC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5D4D442-244E-448C-81EF-A97178FF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9D6199B-921B-4B75-9ED7-82598EFC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64E5BFA-BEDF-4623-9DC1-C89FF838A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85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2D942C-2B57-48B6-9493-DF7D205D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1776CAC-C270-4B8B-BEF4-5863CA625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B397608-354B-4854-8A89-F1C671784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9A0AD2F1-D35C-4047-A753-A9F23DF0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316C436-7B7D-43E7-8237-40C4D992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AA52958-1F68-4A75-BB96-04F0DB26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9C1F79-88F1-484F-B683-2726C978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3505542-AE05-4159-A220-EB73ADA3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45BBCF3-8DD1-49C4-9ED8-0F5A6286E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B127D9F-9C32-4A7E-B01F-AFF700B6C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BE90DDE-F2E4-4092-8692-299E529F1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5BF98F5-2B8B-4571-8BEA-E778B4C9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31580D9-5A7A-4FB7-B85E-3EA62D94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23C39FF-0B6D-4D2C-8A9E-EF4BF381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7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04260F-D81B-403D-9144-14332962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BBA7B9-C0CA-4C59-A06C-F7A0F30B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C827B09-73E0-4962-91DD-8C7BE668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EC3BA10-4DBA-440E-AD66-780258B6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1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717F13F-4248-44BC-A00E-7A1E3FEF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6AF6BD5-8BB4-4A41-BAA6-9935CB45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9322558-A08C-4C14-9389-E3326984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39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8F9114-285C-44FC-919D-ECD9B8997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671552D-254E-4DD8-AFB8-AA2456BF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EE0D610-EB7D-4A2D-8CA8-3B7E510CF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CAF0A73-836C-4907-8A84-CD42BB09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F9FA2BC-3231-4441-BD5C-6144906C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ADF7DE5-425C-4485-83AE-9ACC0036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7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B8D964-2FE1-46BF-A8DB-DA035838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B14E25F-F490-4404-BC6A-48F78A9C9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256E83F-96D6-4D7D-80E3-C07B8D9DB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E5B22AE-9EC1-4EDF-B345-309AADE6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34AC92A-CFB0-4BE3-B582-7CC07EC6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2C43986-3B59-4163-B5AF-026E35D5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9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3790E9E-5616-453D-AF2D-1B625E95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177E1D7-CDDB-4E83-A8B3-29F2DD85D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856DCF6-B249-4887-B236-B4DA1AEC0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474BF-8D3E-475C-86FB-54F86FF01D1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91C64D5-05AA-4704-8386-23062CE8F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F53717-6A03-420D-A400-726CE8677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37BD-9838-409A-8F6C-FF32F326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25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B3319D1-8C4D-4DDB-95B6-B2F6F0264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800" y="6006702"/>
            <a:ext cx="1648044" cy="50110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DCF0A39-17B9-4D2F-8E3B-7CD79764C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009" y="5709679"/>
            <a:ext cx="1831565" cy="10526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1EC5D9F4-235A-4C0D-A3E1-50668C390F97}"/>
              </a:ext>
            </a:extLst>
          </p:cNvPr>
          <p:cNvCxnSpPr>
            <a:cxnSpLocks/>
          </p:cNvCxnSpPr>
          <p:nvPr/>
        </p:nvCxnSpPr>
        <p:spPr>
          <a:xfrm>
            <a:off x="10247907" y="5847903"/>
            <a:ext cx="0" cy="73364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CuadroTexto">
            <a:extLst>
              <a:ext uri="{FF2B5EF4-FFF2-40B4-BE49-F238E27FC236}">
                <a16:creationId xmlns="" xmlns:a16="http://schemas.microsoft.com/office/drawing/2014/main" id="{A8D5215C-C13B-4604-80B1-CC9DFD6088C5}"/>
              </a:ext>
            </a:extLst>
          </p:cNvPr>
          <p:cNvSpPr txBox="1"/>
          <p:nvPr/>
        </p:nvSpPr>
        <p:spPr>
          <a:xfrm>
            <a:off x="1999838" y="2017074"/>
            <a:ext cx="799288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AVANCE </a:t>
            </a:r>
            <a:r>
              <a:rPr lang="es-EC" sz="3200" dirty="0"/>
              <a:t>PROGRAMÁTICO Y PRESUPUESTARIO DE LA </a:t>
            </a:r>
            <a:r>
              <a:rPr lang="es-EC" sz="3200" dirty="0" smtClean="0"/>
              <a:t>SECRETARÍA </a:t>
            </a:r>
            <a:r>
              <a:rPr lang="es-EC" sz="3200" dirty="0"/>
              <a:t>DE AMBIENTE  </a:t>
            </a:r>
          </a:p>
          <a:p>
            <a:pPr algn="ctr"/>
            <a:r>
              <a:rPr lang="es-EC" sz="3200" dirty="0"/>
              <a:t>A JULIO 2017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90046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B3319D1-8C4D-4DDB-95B6-B2F6F0264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800" y="6006702"/>
            <a:ext cx="1648044" cy="50110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DCF0A39-17B9-4D2F-8E3B-7CD79764C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009" y="5709679"/>
            <a:ext cx="1831565" cy="10526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1EC5D9F4-235A-4C0D-A3E1-50668C390F97}"/>
              </a:ext>
            </a:extLst>
          </p:cNvPr>
          <p:cNvCxnSpPr>
            <a:cxnSpLocks/>
          </p:cNvCxnSpPr>
          <p:nvPr/>
        </p:nvCxnSpPr>
        <p:spPr>
          <a:xfrm>
            <a:off x="10247907" y="5847903"/>
            <a:ext cx="0" cy="73364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6">
            <a:extLst>
              <a:ext uri="{FF2B5EF4-FFF2-40B4-BE49-F238E27FC236}">
                <a16:creationId xmlns="" xmlns:a16="http://schemas.microsoft.com/office/drawing/2014/main" id="{D1A5EE68-310E-42F2-8E18-901CB9FE8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496037"/>
              </p:ext>
            </p:extLst>
          </p:nvPr>
        </p:nvGraphicFramePr>
        <p:xfrm>
          <a:off x="2073060" y="665124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709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B3319D1-8C4D-4DDB-95B6-B2F6F0264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800" y="6006702"/>
            <a:ext cx="1648044" cy="50110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DCF0A39-17B9-4D2F-8E3B-7CD79764C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009" y="5709679"/>
            <a:ext cx="1831565" cy="10526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1EC5D9F4-235A-4C0D-A3E1-50668C390F97}"/>
              </a:ext>
            </a:extLst>
          </p:cNvPr>
          <p:cNvCxnSpPr>
            <a:cxnSpLocks/>
          </p:cNvCxnSpPr>
          <p:nvPr/>
        </p:nvCxnSpPr>
        <p:spPr>
          <a:xfrm>
            <a:off x="10247907" y="5847903"/>
            <a:ext cx="0" cy="73364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2 CuadroTexto">
            <a:extLst>
              <a:ext uri="{FF2B5EF4-FFF2-40B4-BE49-F238E27FC236}">
                <a16:creationId xmlns="" xmlns:a16="http://schemas.microsoft.com/office/drawing/2014/main" id="{B9CF061D-3C1E-4882-AD56-B103C91B909A}"/>
              </a:ext>
            </a:extLst>
          </p:cNvPr>
          <p:cNvSpPr txBox="1"/>
          <p:nvPr/>
        </p:nvSpPr>
        <p:spPr>
          <a:xfrm>
            <a:off x="3079701" y="17235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EJECUCIÓN </a:t>
            </a:r>
            <a:r>
              <a:rPr lang="es-EC" b="1" dirty="0" smtClean="0"/>
              <a:t>PROGRAMÁTICA - PROYECTOS </a:t>
            </a:r>
            <a:r>
              <a:rPr lang="es-EC" b="1" dirty="0"/>
              <a:t>A JULIO 2017 </a:t>
            </a:r>
            <a:endParaRPr lang="es-ES" b="1" dirty="0"/>
          </a:p>
        </p:txBody>
      </p:sp>
      <p:graphicFrame>
        <p:nvGraphicFramePr>
          <p:cNvPr id="7" name="3 Tabla">
            <a:extLst>
              <a:ext uri="{FF2B5EF4-FFF2-40B4-BE49-F238E27FC236}">
                <a16:creationId xmlns="" xmlns:a16="http://schemas.microsoft.com/office/drawing/2014/main" id="{88C95327-B678-4292-8F78-AC19C5AE7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76666"/>
              </p:ext>
            </p:extLst>
          </p:nvPr>
        </p:nvGraphicFramePr>
        <p:xfrm>
          <a:off x="1506681" y="623454"/>
          <a:ext cx="8629802" cy="4986538"/>
        </p:xfrm>
        <a:graphic>
          <a:graphicData uri="http://schemas.openxmlformats.org/drawingml/2006/table">
            <a:tbl>
              <a:tblPr/>
              <a:tblGrid>
                <a:gridCol w="25269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3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37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50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43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44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2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91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536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DEL PROYECTO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AVANCE PROGRAMATICO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      MDMQ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FONDO AMBIENTAL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75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CODIFICADO 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CODIFICADO 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COMPROMETIDO 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DEVENGADO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COMPROMETIDO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DEVENGADO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54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MEJORAMIENTO DE GESTION DE LA CALIDAD AMBIENTAL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41,67%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$ 311.678,55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$ 190.843,81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$ 190.843,81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 INTEGRAL DE RESIDUOS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$ 22.520,66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$ 22.520,66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$ 1.052,00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76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REDUCCIÓN Y COMPENSACIÓN DE  HUELLA DE CARBONO Y AUMENTO DE RESILIENCIA EN EL DMQ </a:t>
                      </a:r>
                      <a:b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57,26%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$ 137.681,15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$ 113.579,91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$ 113.579,91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2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BUENAS PRÁCTICAS AMBIENTALES PARA UN QUITO SOSTENIBLE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41,48%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$ 158.734,94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$ 113.841,75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$ 113.841,75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71,72%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71,72%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REDUCCIÓN DE EMISIONES AL AIRE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57,29%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$ 86.162,22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$ 51.733,89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$ 51.733,89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CORREDORES DE LA RED VERDE URBANA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58,33%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ÁREAS PROTEGIDAS Y CORREDORES ECOLÓGICOS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58,36%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$ 172.975,34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$ 105.801,15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$ 63.301,15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RECUPERACIÓN DE LA COBERTURA VEGETAL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43,98%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$ 210.959,56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$ 112.094,46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$ 111.684,46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52,94%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51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RECUPERACIÓN INTEGRAL DE QUEBRADAS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$ 4.790,00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$ 4.790,00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$ 4.790,00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89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52,75%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$ 1.105.502,42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$ 715.205,63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$ 650.826,97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58,87%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11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577C81C-667A-4399-9420-6815699EB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111" y="0"/>
            <a:ext cx="9751423" cy="686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16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223</Words>
  <Application>Microsoft Office PowerPoint</Application>
  <PresentationFormat>Panorámica</PresentationFormat>
  <Paragraphs>90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Clara Cueva Gallardo</dc:creator>
  <cp:lastModifiedBy>Wilma Yessenia Venegas Chamba</cp:lastModifiedBy>
  <cp:revision>35</cp:revision>
  <dcterms:created xsi:type="dcterms:W3CDTF">2017-07-18T21:33:54Z</dcterms:created>
  <dcterms:modified xsi:type="dcterms:W3CDTF">2017-08-28T18:19:57Z</dcterms:modified>
</cp:coreProperties>
</file>