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6" r:id="rId5"/>
    <p:sldId id="258" r:id="rId6"/>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8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254462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373796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388476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101192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214146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306508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234938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20939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318895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343427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C8B3031-8965-40ED-B0B7-300FF0A811CF}" type="datetimeFigureOut">
              <a:rPr lang="es-EC" smtClean="0"/>
              <a:pPr/>
              <a:t>31/8/2017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1235CCE-8EAF-47FD-BAD0-CA26E7F068FB}" type="slidenum">
              <a:rPr lang="es-EC" smtClean="0"/>
              <a:pPr/>
              <a:t>‹Nº›</a:t>
            </a:fld>
            <a:endParaRPr lang="es-EC"/>
          </a:p>
        </p:txBody>
      </p:sp>
    </p:spTree>
    <p:extLst>
      <p:ext uri="{BB962C8B-B14F-4D97-AF65-F5344CB8AC3E}">
        <p14:creationId xmlns:p14="http://schemas.microsoft.com/office/powerpoint/2010/main" val="75509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B3031-8965-40ED-B0B7-300FF0A811CF}" type="datetimeFigureOut">
              <a:rPr lang="es-EC" smtClean="0"/>
              <a:pPr/>
              <a:t>31/8/2017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35CCE-8EAF-47FD-BAD0-CA26E7F068FB}" type="slidenum">
              <a:rPr lang="es-EC" smtClean="0"/>
              <a:pPr/>
              <a:t>‹Nº›</a:t>
            </a:fld>
            <a:endParaRPr lang="es-EC"/>
          </a:p>
        </p:txBody>
      </p:sp>
    </p:spTree>
    <p:extLst>
      <p:ext uri="{BB962C8B-B14F-4D97-AF65-F5344CB8AC3E}">
        <p14:creationId xmlns:p14="http://schemas.microsoft.com/office/powerpoint/2010/main" val="553209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741368"/>
            <a:ext cx="9144000" cy="149525"/>
          </a:xfrm>
          <a:prstGeom prst="rect">
            <a:avLst/>
          </a:prstGeom>
        </p:spPr>
      </p:pic>
      <p:sp>
        <p:nvSpPr>
          <p:cNvPr id="9" name="8 CuadroTexto"/>
          <p:cNvSpPr txBox="1"/>
          <p:nvPr/>
        </p:nvSpPr>
        <p:spPr>
          <a:xfrm>
            <a:off x="611560" y="2564904"/>
            <a:ext cx="7704856" cy="2492990"/>
          </a:xfrm>
          <a:prstGeom prst="rect">
            <a:avLst/>
          </a:prstGeom>
          <a:noFill/>
        </p:spPr>
        <p:txBody>
          <a:bodyPr wrap="square" rtlCol="0">
            <a:spAutoFit/>
          </a:bodyPr>
          <a:lstStyle/>
          <a:p>
            <a:pPr algn="ctr"/>
            <a:r>
              <a:rPr lang="es-EC" sz="2600" b="1" dirty="0" smtClean="0"/>
              <a:t>AVANCE PROGRAMÁTICO Y PRESUPUESTARIO</a:t>
            </a:r>
          </a:p>
          <a:p>
            <a:pPr algn="ctr"/>
            <a:r>
              <a:rPr lang="es-EC" sz="2600" b="1" dirty="0" smtClean="0"/>
              <a:t>2017</a:t>
            </a:r>
          </a:p>
          <a:p>
            <a:pPr algn="ctr"/>
            <a:endParaRPr lang="es-EC" sz="2600" b="1" dirty="0" smtClean="0"/>
          </a:p>
          <a:p>
            <a:pPr algn="ctr"/>
            <a:endParaRPr lang="es-EC" sz="2600" b="1" dirty="0" smtClean="0"/>
          </a:p>
          <a:p>
            <a:pPr algn="ctr"/>
            <a:r>
              <a:rPr lang="es-EC" sz="2600" b="1" dirty="0" smtClean="0"/>
              <a:t>EMPRESA PUBLICA METROPOLITANA DEL MERCADO MAYORISTA DE QUITO</a:t>
            </a:r>
          </a:p>
        </p:txBody>
      </p:sp>
      <p:pic>
        <p:nvPicPr>
          <p:cNvPr id="7" name="6 Imagen" descr="sl_Logo_20MERCADO_20MMQEP_201.jpg"/>
          <p:cNvPicPr>
            <a:picLocks noChangeAspect="1"/>
          </p:cNvPicPr>
          <p:nvPr/>
        </p:nvPicPr>
        <p:blipFill>
          <a:blip r:embed="rId3"/>
          <a:stretch>
            <a:fillRect/>
          </a:stretch>
        </p:blipFill>
        <p:spPr>
          <a:xfrm>
            <a:off x="6543352" y="142852"/>
            <a:ext cx="2600648" cy="1152522"/>
          </a:xfrm>
          <a:prstGeom prst="rect">
            <a:avLst/>
          </a:prstGeom>
        </p:spPr>
      </p:pic>
    </p:spTree>
    <p:extLst>
      <p:ext uri="{BB962C8B-B14F-4D97-AF65-F5344CB8AC3E}">
        <p14:creationId xmlns:p14="http://schemas.microsoft.com/office/powerpoint/2010/main" val="3044571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16130"/>
            <a:ext cx="9144000" cy="74763"/>
          </a:xfrm>
          <a:prstGeom prst="rect">
            <a:avLst/>
          </a:prstGeom>
        </p:spPr>
      </p:pic>
      <p:sp>
        <p:nvSpPr>
          <p:cNvPr id="11" name="10 CuadroTexto"/>
          <p:cNvSpPr txBox="1"/>
          <p:nvPr/>
        </p:nvSpPr>
        <p:spPr>
          <a:xfrm>
            <a:off x="428596" y="1785926"/>
            <a:ext cx="7748364" cy="2554545"/>
          </a:xfrm>
          <a:prstGeom prst="rect">
            <a:avLst/>
          </a:prstGeom>
          <a:noFill/>
        </p:spPr>
        <p:txBody>
          <a:bodyPr wrap="square" rtlCol="0">
            <a:spAutoFit/>
          </a:bodyPr>
          <a:lstStyle/>
          <a:p>
            <a:r>
              <a:rPr lang="es-EC" sz="1600" b="1" dirty="0" smtClean="0"/>
              <a:t>NOMBRE DEL SECTOR: </a:t>
            </a:r>
            <a:r>
              <a:rPr lang="es-EC" sz="1600" dirty="0" smtClean="0"/>
              <a:t>Comercio</a:t>
            </a:r>
          </a:p>
          <a:p>
            <a:endParaRPr lang="es-EC" sz="1600" b="1" dirty="0"/>
          </a:p>
          <a:p>
            <a:r>
              <a:rPr lang="es-EC" sz="1600" b="1" dirty="0" smtClean="0"/>
              <a:t>MISIÓN:</a:t>
            </a:r>
          </a:p>
          <a:p>
            <a:endParaRPr lang="es-EC" sz="1600" b="1" dirty="0" smtClean="0"/>
          </a:p>
          <a:p>
            <a:pPr algn="just"/>
            <a:r>
              <a:rPr lang="es-EC" sz="1600" b="1" dirty="0" smtClean="0"/>
              <a:t> “</a:t>
            </a:r>
            <a:r>
              <a:rPr lang="es-ES" sz="1600" i="1" dirty="0" smtClean="0"/>
              <a:t>La empresa Pública Metropolitana del Mercado Mayorista de Quito es responsable de planificar, ejecutar, operar, administrar y supervisar los procesos de acopio y comercialización articulada al sistema de comercialización, para garantizar el abastecimiento permanente y continuo de productos agroalimentarios al DMQ, contribuyendo a la seguridad alimentaria y potenciando la economía social y solidaria y la protección del medio ambiente”</a:t>
            </a:r>
            <a:endParaRPr lang="es-EC" sz="1600" b="1" dirty="0" smtClean="0"/>
          </a:p>
        </p:txBody>
      </p:sp>
      <p:pic>
        <p:nvPicPr>
          <p:cNvPr id="6" name="5 Imagen" descr="sl_Logo_20MERCADO_20MMQEP_201.jpg"/>
          <p:cNvPicPr>
            <a:picLocks noChangeAspect="1"/>
          </p:cNvPicPr>
          <p:nvPr/>
        </p:nvPicPr>
        <p:blipFill>
          <a:blip r:embed="rId3"/>
          <a:stretch>
            <a:fillRect/>
          </a:stretch>
        </p:blipFill>
        <p:spPr>
          <a:xfrm>
            <a:off x="6543352" y="142852"/>
            <a:ext cx="2600648" cy="1152522"/>
          </a:xfrm>
          <a:prstGeom prst="rect">
            <a:avLst/>
          </a:prstGeom>
        </p:spPr>
      </p:pic>
    </p:spTree>
    <p:extLst>
      <p:ext uri="{BB962C8B-B14F-4D97-AF65-F5344CB8AC3E}">
        <p14:creationId xmlns:p14="http://schemas.microsoft.com/office/powerpoint/2010/main" val="3356442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16130"/>
            <a:ext cx="9144000" cy="74763"/>
          </a:xfrm>
          <a:prstGeom prst="rect">
            <a:avLst/>
          </a:prstGeom>
        </p:spPr>
      </p:pic>
      <p:sp>
        <p:nvSpPr>
          <p:cNvPr id="7" name="6 CuadroTexto"/>
          <p:cNvSpPr txBox="1"/>
          <p:nvPr/>
        </p:nvSpPr>
        <p:spPr>
          <a:xfrm>
            <a:off x="571472" y="1071546"/>
            <a:ext cx="7680616" cy="830997"/>
          </a:xfrm>
          <a:prstGeom prst="rect">
            <a:avLst/>
          </a:prstGeom>
          <a:noFill/>
        </p:spPr>
        <p:txBody>
          <a:bodyPr wrap="square" rtlCol="0">
            <a:spAutoFit/>
          </a:bodyPr>
          <a:lstStyle/>
          <a:p>
            <a:pPr algn="ctr"/>
            <a:r>
              <a:rPr lang="es-EC" sz="1600" b="1" dirty="0" smtClean="0"/>
              <a:t> </a:t>
            </a:r>
            <a:r>
              <a:rPr lang="es-EC" sz="1600" b="1" dirty="0"/>
              <a:t>MATRIZ EJECUCIÓN PRESUPUESTARIA Y </a:t>
            </a:r>
          </a:p>
          <a:p>
            <a:pPr algn="ctr"/>
            <a:r>
              <a:rPr lang="es-EC" sz="1600" b="1" dirty="0"/>
              <a:t>AVANCE </a:t>
            </a:r>
            <a:r>
              <a:rPr lang="es-EC" sz="1600" b="1" dirty="0" smtClean="0"/>
              <a:t>PROGRAMÁTICO A NIVEL DE PROYECTO</a:t>
            </a:r>
          </a:p>
          <a:p>
            <a:pPr algn="ctr"/>
            <a:endParaRPr lang="es-EC" sz="1600" b="1" dirty="0" smtClean="0"/>
          </a:p>
        </p:txBody>
      </p:sp>
      <p:pic>
        <p:nvPicPr>
          <p:cNvPr id="10" name="9 Imagen" descr="sl_Logo_20MERCADO_20MMQEP_201.jpg"/>
          <p:cNvPicPr>
            <a:picLocks noChangeAspect="1"/>
          </p:cNvPicPr>
          <p:nvPr/>
        </p:nvPicPr>
        <p:blipFill>
          <a:blip r:embed="rId3"/>
          <a:stretch>
            <a:fillRect/>
          </a:stretch>
        </p:blipFill>
        <p:spPr>
          <a:xfrm>
            <a:off x="6858016" y="142852"/>
            <a:ext cx="2285984" cy="1152522"/>
          </a:xfrm>
          <a:prstGeom prst="rect">
            <a:avLst/>
          </a:prstGeom>
        </p:spPr>
      </p:pic>
      <p:graphicFrame>
        <p:nvGraphicFramePr>
          <p:cNvPr id="11" name="10 Tabla"/>
          <p:cNvGraphicFramePr>
            <a:graphicFrameLocks noGrp="1"/>
          </p:cNvGraphicFramePr>
          <p:nvPr/>
        </p:nvGraphicFramePr>
        <p:xfrm>
          <a:off x="500034" y="2285992"/>
          <a:ext cx="8358246" cy="2001520"/>
        </p:xfrm>
        <a:graphic>
          <a:graphicData uri="http://schemas.openxmlformats.org/drawingml/2006/table">
            <a:tbl>
              <a:tblPr firstRow="1" bandRow="1">
                <a:tableStyleId>{5C22544A-7EE6-4342-B048-85BDC9FD1C3A}</a:tableStyleId>
              </a:tblPr>
              <a:tblGrid>
                <a:gridCol w="1393041"/>
                <a:gridCol w="1393041"/>
                <a:gridCol w="1393041"/>
                <a:gridCol w="1393041"/>
                <a:gridCol w="1393041"/>
                <a:gridCol w="1393041"/>
              </a:tblGrid>
              <a:tr h="370840">
                <a:tc gridSpan="2">
                  <a:txBody>
                    <a:bodyPr/>
                    <a:lstStyle/>
                    <a:p>
                      <a:endParaRPr lang="es-EC" dirty="0"/>
                    </a:p>
                  </a:txBody>
                  <a:tcPr>
                    <a:solidFill>
                      <a:schemeClr val="bg1"/>
                    </a:solidFill>
                  </a:tcPr>
                </a:tc>
                <a:tc hMerge="1">
                  <a:txBody>
                    <a:bodyPr/>
                    <a:lstStyle/>
                    <a:p>
                      <a:endParaRPr lang="es-EC" dirty="0"/>
                    </a:p>
                  </a:txBody>
                  <a:tcPr/>
                </a:tc>
                <a:tc gridSpan="4">
                  <a:txBody>
                    <a:bodyPr/>
                    <a:lstStyle/>
                    <a:p>
                      <a:pPr algn="ctr"/>
                      <a:r>
                        <a:rPr lang="es-EC" dirty="0" smtClean="0"/>
                        <a:t>RECURSOS MUNICIPALES</a:t>
                      </a:r>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r>
              <a:tr h="370840">
                <a:tc>
                  <a:txBody>
                    <a:bodyPr/>
                    <a:lstStyle/>
                    <a:p>
                      <a:r>
                        <a:rPr lang="es-EC" sz="1400" b="1" dirty="0" smtClean="0"/>
                        <a:t>PROYECTO</a:t>
                      </a:r>
                      <a:endParaRPr lang="es-EC" sz="1400" b="1" dirty="0"/>
                    </a:p>
                  </a:txBody>
                  <a:tcPr/>
                </a:tc>
                <a:tc>
                  <a:txBody>
                    <a:bodyPr/>
                    <a:lstStyle/>
                    <a:p>
                      <a:r>
                        <a:rPr lang="es-EC" sz="1400" b="1" dirty="0" smtClean="0"/>
                        <a:t>% Avance</a:t>
                      </a:r>
                      <a:r>
                        <a:rPr lang="es-EC" sz="1400" b="1" baseline="0" dirty="0" smtClean="0"/>
                        <a:t> programático</a:t>
                      </a:r>
                      <a:endParaRPr lang="es-EC" sz="1400" b="1" dirty="0"/>
                    </a:p>
                  </a:txBody>
                  <a:tcPr/>
                </a:tc>
                <a:tc>
                  <a:txBody>
                    <a:bodyPr/>
                    <a:lstStyle/>
                    <a:p>
                      <a:r>
                        <a:rPr lang="es-EC" sz="1400" b="1" dirty="0" smtClean="0"/>
                        <a:t>Codificado</a:t>
                      </a:r>
                      <a:endParaRPr lang="es-EC" sz="1400" b="1" dirty="0"/>
                    </a:p>
                  </a:txBody>
                  <a:tcPr/>
                </a:tc>
                <a:tc>
                  <a:txBody>
                    <a:bodyPr/>
                    <a:lstStyle/>
                    <a:p>
                      <a:r>
                        <a:rPr lang="es-EC" sz="1400" b="1" dirty="0" smtClean="0"/>
                        <a:t>Comprometido</a:t>
                      </a:r>
                      <a:endParaRPr lang="es-EC" sz="1400" b="1" dirty="0"/>
                    </a:p>
                  </a:txBody>
                  <a:tcPr/>
                </a:tc>
                <a:tc>
                  <a:txBody>
                    <a:bodyPr/>
                    <a:lstStyle/>
                    <a:p>
                      <a:r>
                        <a:rPr lang="es-EC" sz="1400" b="1" dirty="0" smtClean="0"/>
                        <a:t>Devengado</a:t>
                      </a:r>
                      <a:endParaRPr lang="es-EC" sz="1400" b="1" dirty="0"/>
                    </a:p>
                  </a:txBody>
                  <a:tcPr/>
                </a:tc>
                <a:tc>
                  <a:txBody>
                    <a:bodyPr/>
                    <a:lstStyle/>
                    <a:p>
                      <a:r>
                        <a:rPr lang="es-EC" sz="1400" b="1" dirty="0" smtClean="0"/>
                        <a:t>% Ejecución presupuestaria</a:t>
                      </a:r>
                      <a:endParaRPr lang="es-EC" sz="1400" b="1" dirty="0"/>
                    </a:p>
                  </a:txBody>
                  <a:tcPr/>
                </a:tc>
              </a:tr>
              <a:tr h="370840">
                <a:tc rowSpan="3">
                  <a:txBody>
                    <a:bodyPr/>
                    <a:lstStyle/>
                    <a:p>
                      <a:r>
                        <a:rPr lang="es-EC" sz="1200" dirty="0" smtClean="0"/>
                        <a:t>MEJORAMIENTO DEL SERVICIO DEL SISTEMA DE COMERCIALIZACION DEL DMQ</a:t>
                      </a:r>
                      <a:endParaRPr lang="es-EC" sz="1200" dirty="0"/>
                    </a:p>
                  </a:txBody>
                  <a:tcPr/>
                </a:tc>
                <a:tc rowSpan="3">
                  <a:txBody>
                    <a:bodyPr/>
                    <a:lstStyle/>
                    <a:p>
                      <a:pPr algn="ctr"/>
                      <a:endParaRPr lang="es-EC" dirty="0" smtClean="0"/>
                    </a:p>
                    <a:p>
                      <a:pPr algn="ctr"/>
                      <a:r>
                        <a:rPr lang="es-EC" dirty="0" smtClean="0"/>
                        <a:t>57.26%</a:t>
                      </a:r>
                      <a:endParaRPr lang="es-EC" dirty="0"/>
                    </a:p>
                  </a:txBody>
                  <a:tcPr/>
                </a:tc>
                <a:tc>
                  <a:txBody>
                    <a:bodyPr/>
                    <a:lstStyle/>
                    <a:p>
                      <a:r>
                        <a:rPr lang="es-EC" dirty="0" smtClean="0"/>
                        <a:t>650.000,00</a:t>
                      </a:r>
                      <a:endParaRPr lang="es-EC" dirty="0"/>
                    </a:p>
                  </a:txBody>
                  <a:tcPr/>
                </a:tc>
                <a:tc>
                  <a:txBody>
                    <a:bodyPr/>
                    <a:lstStyle/>
                    <a:p>
                      <a:r>
                        <a:rPr lang="es-EC" dirty="0" smtClean="0"/>
                        <a:t>616.240,73</a:t>
                      </a:r>
                      <a:endParaRPr lang="es-EC" dirty="0"/>
                    </a:p>
                  </a:txBody>
                  <a:tcPr/>
                </a:tc>
                <a:tc>
                  <a:txBody>
                    <a:bodyPr/>
                    <a:lstStyle/>
                    <a:p>
                      <a:r>
                        <a:rPr lang="es-EC" dirty="0" smtClean="0"/>
                        <a:t>194.985,13</a:t>
                      </a:r>
                      <a:endParaRPr lang="es-EC" dirty="0"/>
                    </a:p>
                  </a:txBody>
                  <a:tcPr/>
                </a:tc>
                <a:tc>
                  <a:txBody>
                    <a:bodyPr/>
                    <a:lstStyle/>
                    <a:p>
                      <a:r>
                        <a:rPr lang="es-EC" dirty="0" smtClean="0"/>
                        <a:t>30%</a:t>
                      </a:r>
                    </a:p>
                  </a:txBody>
                  <a:tcPr/>
                </a:tc>
              </a:tr>
              <a:tr h="370840">
                <a:tc vMerge="1">
                  <a:txBody>
                    <a:bodyPr/>
                    <a:lstStyle/>
                    <a:p>
                      <a:endParaRPr lang="es-EC" dirty="0"/>
                    </a:p>
                  </a:txBody>
                  <a:tcPr/>
                </a:tc>
                <a:tc vMerge="1">
                  <a:txBody>
                    <a:bodyPr/>
                    <a:lstStyle/>
                    <a:p>
                      <a:endParaRPr lang="es-EC" dirty="0"/>
                    </a:p>
                  </a:txBody>
                  <a:tcPr/>
                </a:tc>
                <a:tc gridSpan="4">
                  <a:txBody>
                    <a:bodyPr/>
                    <a:lstStyle/>
                    <a:p>
                      <a:pPr algn="ctr"/>
                      <a:r>
                        <a:rPr lang="es-EC" b="1" dirty="0" smtClean="0">
                          <a:solidFill>
                            <a:schemeClr val="bg1"/>
                          </a:solidFill>
                        </a:rPr>
                        <a:t>RECURSOS PROPIOS</a:t>
                      </a:r>
                      <a:endParaRPr lang="es-EC" b="1" dirty="0">
                        <a:solidFill>
                          <a:schemeClr val="bg1"/>
                        </a:solidFill>
                      </a:endParaRPr>
                    </a:p>
                  </a:txBody>
                  <a:tcPr>
                    <a:solidFill>
                      <a:schemeClr val="tx2">
                        <a:lumMod val="60000"/>
                        <a:lumOff val="40000"/>
                      </a:schemeClr>
                    </a:solidFill>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r>
              <a:tr h="370840">
                <a:tc vMerge="1">
                  <a:txBody>
                    <a:bodyPr/>
                    <a:lstStyle/>
                    <a:p>
                      <a:endParaRPr lang="es-EC" dirty="0"/>
                    </a:p>
                  </a:txBody>
                  <a:tcPr/>
                </a:tc>
                <a:tc vMerge="1">
                  <a:txBody>
                    <a:bodyPr/>
                    <a:lstStyle/>
                    <a:p>
                      <a:endParaRPr lang="es-EC" dirty="0"/>
                    </a:p>
                  </a:txBody>
                  <a:tcPr/>
                </a:tc>
                <a:tc>
                  <a:txBody>
                    <a:bodyPr/>
                    <a:lstStyle/>
                    <a:p>
                      <a:r>
                        <a:rPr lang="es-EC" dirty="0" smtClean="0"/>
                        <a:t>41.000,00</a:t>
                      </a:r>
                      <a:endParaRPr lang="es-EC" dirty="0"/>
                    </a:p>
                  </a:txBody>
                  <a:tcPr/>
                </a:tc>
                <a:tc>
                  <a:txBody>
                    <a:bodyPr/>
                    <a:lstStyle/>
                    <a:p>
                      <a:r>
                        <a:rPr lang="es-EC" dirty="0" smtClean="0"/>
                        <a:t>33.528,00</a:t>
                      </a:r>
                      <a:endParaRPr lang="es-EC" dirty="0"/>
                    </a:p>
                  </a:txBody>
                  <a:tcPr/>
                </a:tc>
                <a:tc>
                  <a:txBody>
                    <a:bodyPr/>
                    <a:lstStyle/>
                    <a:p>
                      <a:r>
                        <a:rPr lang="es-EC" dirty="0" smtClean="0"/>
                        <a:t>30.000,00</a:t>
                      </a:r>
                      <a:endParaRPr lang="es-EC" dirty="0"/>
                    </a:p>
                  </a:txBody>
                  <a:tcPr/>
                </a:tc>
                <a:tc>
                  <a:txBody>
                    <a:bodyPr/>
                    <a:lstStyle/>
                    <a:p>
                      <a:r>
                        <a:rPr lang="es-EC" dirty="0" smtClean="0"/>
                        <a:t>73,17%</a:t>
                      </a:r>
                      <a:endParaRPr lang="es-EC" dirty="0"/>
                    </a:p>
                  </a:txBody>
                  <a:tcPr/>
                </a:tc>
              </a:tr>
            </a:tbl>
          </a:graphicData>
        </a:graphic>
      </p:graphicFrame>
      <p:sp>
        <p:nvSpPr>
          <p:cNvPr id="6" name="5 CuadroTexto"/>
          <p:cNvSpPr txBox="1"/>
          <p:nvPr/>
        </p:nvSpPr>
        <p:spPr>
          <a:xfrm>
            <a:off x="714348" y="4500570"/>
            <a:ext cx="7429552" cy="769441"/>
          </a:xfrm>
          <a:prstGeom prst="rect">
            <a:avLst/>
          </a:prstGeom>
          <a:noFill/>
        </p:spPr>
        <p:txBody>
          <a:bodyPr wrap="square" rtlCol="0">
            <a:spAutoFit/>
          </a:bodyPr>
          <a:lstStyle/>
          <a:p>
            <a:r>
              <a:rPr lang="es-EC" sz="1100" dirty="0" smtClean="0"/>
              <a:t>*Se realizó cambios al diseño inicial de los estudios de la construcción del centro de capacitaciones  ya que  con fecha 02 de febrero de 2017, el Patronato Municipal San José solicita los planos respectivos del MMQ-EP con la finalidad de implementar un centro de Desarrollo Infantil Comunitario "Guagua“. El presupuesto destinado para este producto representa el 18,10% del presupuesto total del proyecto.</a:t>
            </a:r>
            <a:endParaRPr lang="es-EC" sz="1100" dirty="0"/>
          </a:p>
        </p:txBody>
      </p:sp>
    </p:spTree>
    <p:extLst>
      <p:ext uri="{BB962C8B-B14F-4D97-AF65-F5344CB8AC3E}">
        <p14:creationId xmlns:p14="http://schemas.microsoft.com/office/powerpoint/2010/main" val="3505186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16130"/>
            <a:ext cx="9144000" cy="74763"/>
          </a:xfrm>
          <a:prstGeom prst="rect">
            <a:avLst/>
          </a:prstGeom>
        </p:spPr>
      </p:pic>
      <p:sp>
        <p:nvSpPr>
          <p:cNvPr id="7" name="6 CuadroTexto"/>
          <p:cNvSpPr txBox="1"/>
          <p:nvPr/>
        </p:nvSpPr>
        <p:spPr>
          <a:xfrm>
            <a:off x="571472" y="1071546"/>
            <a:ext cx="7680616" cy="1323439"/>
          </a:xfrm>
          <a:prstGeom prst="rect">
            <a:avLst/>
          </a:prstGeom>
          <a:noFill/>
        </p:spPr>
        <p:txBody>
          <a:bodyPr wrap="square" rtlCol="0">
            <a:spAutoFit/>
          </a:bodyPr>
          <a:lstStyle/>
          <a:p>
            <a:pPr algn="ctr"/>
            <a:r>
              <a:rPr lang="es-EC" sz="1600" b="1" dirty="0" smtClean="0"/>
              <a:t> </a:t>
            </a:r>
            <a:r>
              <a:rPr lang="es-EC" sz="1600" b="1" dirty="0"/>
              <a:t>MATRIZ EJECUCIÓN PRESUPUESTARIA Y </a:t>
            </a:r>
          </a:p>
          <a:p>
            <a:pPr algn="ctr"/>
            <a:r>
              <a:rPr lang="es-EC" sz="1600" b="1" dirty="0"/>
              <a:t>AVANCE </a:t>
            </a:r>
            <a:r>
              <a:rPr lang="es-EC" sz="1600" b="1" dirty="0" smtClean="0"/>
              <a:t>PROGRAMÁTICO A NIVEL DE PROGRAMA</a:t>
            </a:r>
          </a:p>
          <a:p>
            <a:pPr algn="ctr"/>
            <a:endParaRPr lang="es-EC" sz="1600" b="1" dirty="0" smtClean="0"/>
          </a:p>
          <a:p>
            <a:pPr algn="ctr"/>
            <a:r>
              <a:rPr lang="es-EC" sz="1600" b="1" dirty="0" smtClean="0"/>
              <a:t>PROGRAMA: FORTALECIMIENTO INSTITUCIONAL</a:t>
            </a:r>
          </a:p>
          <a:p>
            <a:pPr algn="ctr"/>
            <a:endParaRPr lang="es-EC" sz="1600" b="1" dirty="0" smtClean="0"/>
          </a:p>
        </p:txBody>
      </p:sp>
      <p:pic>
        <p:nvPicPr>
          <p:cNvPr id="10" name="9 Imagen" descr="sl_Logo_20MERCADO_20MMQEP_201.jpg"/>
          <p:cNvPicPr>
            <a:picLocks noChangeAspect="1"/>
          </p:cNvPicPr>
          <p:nvPr/>
        </p:nvPicPr>
        <p:blipFill>
          <a:blip r:embed="rId3"/>
          <a:stretch>
            <a:fillRect/>
          </a:stretch>
        </p:blipFill>
        <p:spPr>
          <a:xfrm>
            <a:off x="6858016" y="142852"/>
            <a:ext cx="2285984" cy="1152522"/>
          </a:xfrm>
          <a:prstGeom prst="rect">
            <a:avLst/>
          </a:prstGeom>
        </p:spPr>
      </p:pic>
      <p:graphicFrame>
        <p:nvGraphicFramePr>
          <p:cNvPr id="11" name="10 Tabla"/>
          <p:cNvGraphicFramePr>
            <a:graphicFrameLocks noGrp="1"/>
          </p:cNvGraphicFramePr>
          <p:nvPr/>
        </p:nvGraphicFramePr>
        <p:xfrm>
          <a:off x="785786" y="2357430"/>
          <a:ext cx="7393835" cy="1989142"/>
        </p:xfrm>
        <a:graphic>
          <a:graphicData uri="http://schemas.openxmlformats.org/drawingml/2006/table">
            <a:tbl>
              <a:tblPr firstRow="1" bandRow="1">
                <a:tableStyleId>{5C22544A-7EE6-4342-B048-85BDC9FD1C3A}</a:tableStyleId>
              </a:tblPr>
              <a:tblGrid>
                <a:gridCol w="1478767"/>
                <a:gridCol w="1478767"/>
                <a:gridCol w="1478767"/>
                <a:gridCol w="1478767"/>
                <a:gridCol w="1478767"/>
              </a:tblGrid>
              <a:tr h="547952">
                <a:tc>
                  <a:txBody>
                    <a:bodyPr/>
                    <a:lstStyle/>
                    <a:p>
                      <a:endParaRPr lang="es-EC" dirty="0"/>
                    </a:p>
                  </a:txBody>
                  <a:tcPr>
                    <a:solidFill>
                      <a:schemeClr val="bg1"/>
                    </a:solidFill>
                  </a:tcPr>
                </a:tc>
                <a:tc gridSpan="4">
                  <a:txBody>
                    <a:bodyPr/>
                    <a:lstStyle/>
                    <a:p>
                      <a:pPr algn="ctr"/>
                      <a:r>
                        <a:rPr lang="es-EC" dirty="0" smtClean="0"/>
                        <a:t>RECURSOS PROPIOS</a:t>
                      </a:r>
                      <a:endParaRPr lang="es-EC" dirty="0"/>
                    </a:p>
                  </a:txBody>
                  <a:tcPr/>
                </a:tc>
                <a:tc hMerge="1">
                  <a:txBody>
                    <a:bodyPr/>
                    <a:lstStyle/>
                    <a:p>
                      <a:endParaRPr lang="es-EC" dirty="0"/>
                    </a:p>
                  </a:txBody>
                  <a:tcPr/>
                </a:tc>
                <a:tc hMerge="1">
                  <a:txBody>
                    <a:bodyPr/>
                    <a:lstStyle/>
                    <a:p>
                      <a:endParaRPr lang="es-EC" dirty="0"/>
                    </a:p>
                  </a:txBody>
                  <a:tcPr/>
                </a:tc>
                <a:tc hMerge="1">
                  <a:txBody>
                    <a:bodyPr/>
                    <a:lstStyle/>
                    <a:p>
                      <a:endParaRPr lang="es-EC" dirty="0"/>
                    </a:p>
                  </a:txBody>
                  <a:tcPr/>
                </a:tc>
              </a:tr>
              <a:tr h="765632">
                <a:tc>
                  <a:txBody>
                    <a:bodyPr/>
                    <a:lstStyle/>
                    <a:p>
                      <a:r>
                        <a:rPr lang="es-EC" sz="1400" b="1" dirty="0" smtClean="0"/>
                        <a:t>PROGRAMA</a:t>
                      </a:r>
                      <a:endParaRPr lang="es-EC" sz="1400" b="1" dirty="0"/>
                    </a:p>
                  </a:txBody>
                  <a:tcPr/>
                </a:tc>
                <a:tc>
                  <a:txBody>
                    <a:bodyPr/>
                    <a:lstStyle/>
                    <a:p>
                      <a:r>
                        <a:rPr lang="es-EC" sz="1400" b="1" dirty="0" smtClean="0"/>
                        <a:t>Codificado</a:t>
                      </a:r>
                      <a:endParaRPr lang="es-EC" sz="1400" b="1" dirty="0"/>
                    </a:p>
                  </a:txBody>
                  <a:tcPr/>
                </a:tc>
                <a:tc>
                  <a:txBody>
                    <a:bodyPr/>
                    <a:lstStyle/>
                    <a:p>
                      <a:r>
                        <a:rPr lang="es-EC" sz="1400" b="1" dirty="0" smtClean="0"/>
                        <a:t>Comprometido</a:t>
                      </a:r>
                      <a:endParaRPr lang="es-EC" sz="1400" b="1" dirty="0"/>
                    </a:p>
                  </a:txBody>
                  <a:tcPr/>
                </a:tc>
                <a:tc>
                  <a:txBody>
                    <a:bodyPr/>
                    <a:lstStyle/>
                    <a:p>
                      <a:r>
                        <a:rPr lang="es-EC" sz="1400" b="1" dirty="0" smtClean="0"/>
                        <a:t>Devengado</a:t>
                      </a:r>
                      <a:endParaRPr lang="es-EC" sz="1400" b="1" dirty="0"/>
                    </a:p>
                  </a:txBody>
                  <a:tcPr/>
                </a:tc>
                <a:tc>
                  <a:txBody>
                    <a:bodyPr/>
                    <a:lstStyle/>
                    <a:p>
                      <a:r>
                        <a:rPr lang="es-EC" sz="1400" b="1" dirty="0" smtClean="0"/>
                        <a:t>% Ejecución presupuestaria</a:t>
                      </a:r>
                      <a:endParaRPr lang="es-EC" sz="1400" b="1" dirty="0"/>
                    </a:p>
                  </a:txBody>
                  <a:tcPr/>
                </a:tc>
              </a:tr>
              <a:tr h="675558">
                <a:tc>
                  <a:txBody>
                    <a:bodyPr/>
                    <a:lstStyle/>
                    <a:p>
                      <a:r>
                        <a:rPr lang="es-EC" sz="1200" dirty="0" smtClean="0"/>
                        <a:t>FORTALECIMIENTO</a:t>
                      </a:r>
                      <a:r>
                        <a:rPr lang="es-EC" sz="1200" baseline="0" dirty="0" smtClean="0"/>
                        <a:t> INSTITUCIONAL</a:t>
                      </a:r>
                      <a:endParaRPr lang="es-EC" sz="1200" dirty="0"/>
                    </a:p>
                  </a:txBody>
                  <a:tcPr/>
                </a:tc>
                <a:tc>
                  <a:txBody>
                    <a:bodyPr/>
                    <a:lstStyle/>
                    <a:p>
                      <a:r>
                        <a:rPr lang="es-EC" sz="1600" dirty="0" smtClean="0"/>
                        <a:t>1,051.386,11</a:t>
                      </a:r>
                      <a:endParaRPr lang="es-EC" sz="1600" dirty="0"/>
                    </a:p>
                  </a:txBody>
                  <a:tcPr/>
                </a:tc>
                <a:tc>
                  <a:txBody>
                    <a:bodyPr/>
                    <a:lstStyle/>
                    <a:p>
                      <a:r>
                        <a:rPr lang="es-EC" sz="1600" dirty="0" smtClean="0"/>
                        <a:t>395.873,22</a:t>
                      </a:r>
                      <a:endParaRPr lang="es-EC" sz="1600" dirty="0"/>
                    </a:p>
                  </a:txBody>
                  <a:tcPr/>
                </a:tc>
                <a:tc>
                  <a:txBody>
                    <a:bodyPr/>
                    <a:lstStyle/>
                    <a:p>
                      <a:r>
                        <a:rPr lang="es-EC" sz="1600" dirty="0" smtClean="0"/>
                        <a:t>475.183,24</a:t>
                      </a:r>
                      <a:endParaRPr lang="es-EC" sz="1600" dirty="0"/>
                    </a:p>
                  </a:txBody>
                  <a:tcPr/>
                </a:tc>
                <a:tc>
                  <a:txBody>
                    <a:bodyPr/>
                    <a:lstStyle/>
                    <a:p>
                      <a:r>
                        <a:rPr lang="es-EC" dirty="0" smtClean="0"/>
                        <a:t>45,20%</a:t>
                      </a:r>
                    </a:p>
                  </a:txBody>
                  <a:tcPr/>
                </a:tc>
              </a:tr>
            </a:tbl>
          </a:graphicData>
        </a:graphic>
      </p:graphicFrame>
    </p:spTree>
    <p:extLst>
      <p:ext uri="{BB962C8B-B14F-4D97-AF65-F5344CB8AC3E}">
        <p14:creationId xmlns:p14="http://schemas.microsoft.com/office/powerpoint/2010/main" val="3505186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816130"/>
            <a:ext cx="9144000" cy="74763"/>
          </a:xfrm>
          <a:prstGeom prst="rect">
            <a:avLst/>
          </a:prstGeom>
        </p:spPr>
      </p:pic>
      <p:pic>
        <p:nvPicPr>
          <p:cNvPr id="5" name="4 Imagen" descr="sl_Logo_20MERCADO_20MMQEP_201.jpg"/>
          <p:cNvPicPr>
            <a:picLocks noChangeAspect="1"/>
          </p:cNvPicPr>
          <p:nvPr/>
        </p:nvPicPr>
        <p:blipFill>
          <a:blip r:embed="rId3"/>
          <a:stretch>
            <a:fillRect/>
          </a:stretch>
        </p:blipFill>
        <p:spPr>
          <a:xfrm>
            <a:off x="1965418" y="1714487"/>
            <a:ext cx="4678284" cy="2358645"/>
          </a:xfrm>
          <a:prstGeom prst="rect">
            <a:avLst/>
          </a:prstGeom>
        </p:spPr>
      </p:pic>
    </p:spTree>
    <p:extLst>
      <p:ext uri="{BB962C8B-B14F-4D97-AF65-F5344CB8AC3E}">
        <p14:creationId xmlns:p14="http://schemas.microsoft.com/office/powerpoint/2010/main" val="3229855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1878</TotalTime>
  <Words>232</Words>
  <Application>Microsoft Office PowerPoint</Application>
  <PresentationFormat>Presentación en pantalla (4:3)</PresentationFormat>
  <Paragraphs>47</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Fernanda Calderon Dobronski</dc:creator>
  <cp:lastModifiedBy>Wilma Yessenia Venegas Chamba</cp:lastModifiedBy>
  <cp:revision>122</cp:revision>
  <cp:lastPrinted>2016-05-23T15:32:25Z</cp:lastPrinted>
  <dcterms:created xsi:type="dcterms:W3CDTF">2016-05-12T14:24:36Z</dcterms:created>
  <dcterms:modified xsi:type="dcterms:W3CDTF">2017-08-31T15:48:46Z</dcterms:modified>
</cp:coreProperties>
</file>