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8"/>
  </p:notesMasterIdLst>
  <p:sldIdLst>
    <p:sldId id="260" r:id="rId2"/>
    <p:sldId id="480" r:id="rId3"/>
    <p:sldId id="481" r:id="rId4"/>
    <p:sldId id="477" r:id="rId5"/>
    <p:sldId id="457" r:id="rId6"/>
    <p:sldId id="353" r:id="rId7"/>
  </p:sldIdLst>
  <p:sldSz cx="12192000" cy="6858000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86"/>
    <a:srgbClr val="572883"/>
    <a:srgbClr val="CA5A22"/>
    <a:srgbClr val="70A53A"/>
    <a:srgbClr val="FFCCCC"/>
    <a:srgbClr val="BD0023"/>
    <a:srgbClr val="63A0D5"/>
    <a:srgbClr val="BD2770"/>
    <a:srgbClr val="FF5050"/>
    <a:srgbClr val="C6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5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704D1-A618-4CF1-BB33-22DCCEA1B85D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A77B-8938-4F39-B48C-5F4DC6FE3B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44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0A77B-8938-4F39-B48C-5F4DC6FE3BC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940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41F1-4031-4D71-8354-00C45BF5FD22}" type="datetime1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43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96C4-B9B1-46ED-8B5F-BE210FACB02B}" type="datetime1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28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D2D-0C42-470A-9774-A346123C6643}" type="datetime1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98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3155-25EC-4CF2-977C-BF91B2FF1AAD}" type="datetime1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08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785E-33F5-4DB2-A3F0-29605068B9C2}" type="datetime1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48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4359-DC19-46F9-A44B-335B50609989}" type="datetime1">
              <a:rPr lang="es-ES" smtClean="0"/>
              <a:t>28/08/2017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35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6CCC-094C-4968-B875-9C6A9DD2F3A8}" type="datetime1">
              <a:rPr lang="es-ES" smtClean="0"/>
              <a:t>28/08/2017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19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78B9-46FA-46A7-924C-DA7D952B23B3}" type="datetime1">
              <a:rPr lang="es-ES" smtClean="0"/>
              <a:t>28/08/2017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82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5620-AB4E-4270-B110-73DB2752B798}" type="datetime1">
              <a:rPr lang="es-ES" smtClean="0"/>
              <a:t>28/08/2017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1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F2A8-E355-4930-839A-FED4924C2E1A}" type="datetime1">
              <a:rPr lang="es-ES" smtClean="0"/>
              <a:t>28/08/2017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98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BA9F-F325-4774-95B8-A9D81230DC7F}" type="datetime1">
              <a:rPr lang="es-ES" smtClean="0"/>
              <a:t>28/08/2017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08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FC6B-8585-4872-A3F9-D29A7C409F78}" type="datetime1">
              <a:rPr lang="es-ES" smtClean="0"/>
              <a:t>28/08/2017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A4C6-30B8-45EC-A473-9AB4233809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7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476" y="1511642"/>
            <a:ext cx="7645047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942" y="247591"/>
            <a:ext cx="10173352" cy="1280890"/>
          </a:xfrm>
        </p:spPr>
        <p:txBody>
          <a:bodyPr>
            <a:normAutofit/>
          </a:bodyPr>
          <a:lstStyle/>
          <a:p>
            <a:pPr algn="r"/>
            <a:r>
              <a:rPr lang="es-ES" sz="3200" b="1" dirty="0" err="1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Devengación</a:t>
            </a:r>
            <a:r>
              <a:rPr lang="es-ES" sz="3200" b="1" dirty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Presupuestaria de Ingresos </a:t>
            </a:r>
            <a:r>
              <a:rPr lang="es-ES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3200" b="1" dirty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de </a:t>
            </a:r>
            <a:r>
              <a:rPr lang="es-ES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julio </a:t>
            </a:r>
            <a:r>
              <a:rPr lang="es-ES" sz="3200" b="1" dirty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2017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770526"/>
              </p:ext>
            </p:extLst>
          </p:nvPr>
        </p:nvGraphicFramePr>
        <p:xfrm>
          <a:off x="887504" y="1958787"/>
          <a:ext cx="10797988" cy="3987964"/>
        </p:xfrm>
        <a:graphic>
          <a:graphicData uri="http://schemas.openxmlformats.org/drawingml/2006/table">
            <a:tbl>
              <a:tblPr/>
              <a:tblGrid>
                <a:gridCol w="878013"/>
                <a:gridCol w="2161022"/>
                <a:gridCol w="1627095"/>
                <a:gridCol w="1573305"/>
                <a:gridCol w="1613647"/>
                <a:gridCol w="1492624"/>
                <a:gridCol w="1452282"/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DESCRIPCIÓN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CODIFICADO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%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%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Tasas y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 c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ontribuciones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8´803.795,00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4´130.760,00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46,92%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4´130.876,79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46,92%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Venta de bienes y servicios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549.094,45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131.888,44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24,02%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131.798,44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24,00%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Renta de inversiones y multas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63.166,34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15.279,75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24,19%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15.232,14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24,11%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440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Otros ingresos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378.751,18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244.215,37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64,48%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189.744,16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50,10%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Saldos disponibles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1´503.872,53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1´503.872,53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1´503.872,53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8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Cuentas pendientes por cobrar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90.620,50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49.760,99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54,91%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49.760,99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54,91%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42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Total 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general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11´389.300,00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6´075.777,08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53,35%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6´021.285,05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52,87%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644622"/>
            <a:ext cx="12193057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9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3161" y="347637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es-ES" sz="3200" b="1" dirty="0" err="1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Devengación</a:t>
            </a:r>
            <a:r>
              <a:rPr lang="es-ES" sz="3200" b="1" dirty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Presupuestaria de Gastos </a:t>
            </a:r>
            <a:r>
              <a:rPr lang="es-ES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3200" b="1" dirty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de </a:t>
            </a:r>
            <a:r>
              <a:rPr lang="es-ES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julio </a:t>
            </a:r>
            <a:r>
              <a:rPr lang="es-ES" sz="3200" b="1" dirty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2017</a:t>
            </a:r>
            <a:br>
              <a:rPr lang="es-ES" sz="3200" b="1" dirty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dirty="0">
              <a:latin typeface="Helvetica" panose="020B0504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44622"/>
            <a:ext cx="12193057" cy="213378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3753"/>
              </p:ext>
            </p:extLst>
          </p:nvPr>
        </p:nvGraphicFramePr>
        <p:xfrm>
          <a:off x="193964" y="1420450"/>
          <a:ext cx="11720943" cy="5084801"/>
        </p:xfrm>
        <a:graphic>
          <a:graphicData uri="http://schemas.openxmlformats.org/drawingml/2006/table">
            <a:tbl>
              <a:tblPr/>
              <a:tblGrid>
                <a:gridCol w="748147"/>
                <a:gridCol w="2244436"/>
                <a:gridCol w="1274614"/>
                <a:gridCol w="1288473"/>
                <a:gridCol w="1316182"/>
                <a:gridCol w="1330036"/>
                <a:gridCol w="1205346"/>
                <a:gridCol w="1149927"/>
                <a:gridCol w="1163782"/>
              </a:tblGrid>
              <a:tr h="5276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DESCRIPCIÓN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CODIFICADO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COMPROMISO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% COMPROMISO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%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%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</a:tr>
              <a:tr h="2686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Gastos de personal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1´936.924,90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1´029.173,53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53,13%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1´029.173,53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53,13%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987.170,71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50,97%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6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Bienes y servicios de consumo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401.547,06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266.759,70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66,43%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174.161,65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43,37%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169.351,68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42,17%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26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Otros gastos corrientes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923.224,73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47.887,22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5,19%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47.886,02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5,19%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47.468,53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1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Transferencias y donaciones corrientes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56.946,50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56.946,50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56.946,50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56.946,50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1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Gastos en personal para producción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4´907.671,64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2´566.131,02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52,29%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2´566.131,02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52,29%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2´453.051,01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49,98%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Bienes y servicios de</a:t>
                      </a:r>
                      <a:r>
                        <a:rPr lang="es-E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 producción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2´009.530,11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1´468.846,54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73,09%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793.047,24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39,46%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783.095,31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38,97%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068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Otros gastos de producción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47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Gastos de personal para inversión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175.131,07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92.235,39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52,67%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92.235,39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52,67%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89.530,83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51,12%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99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Bienes y servicios de inversión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701.771,89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673.578,63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95,98%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115.216,34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16,42%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114.899,87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16,37%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587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Otros gastos de inversión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30.835,86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30.835,86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30.835,86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30.078,49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97,54%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Bienes de larga duración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15.338,60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8.338,60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54,36%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8.338,60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54,36%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8.338,60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54,36%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32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Pasivo circulante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230.377,64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230.377,64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230.377,64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230.377,64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15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11´389.300,00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6´471.110,63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56,82%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5´144.349,79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45,17%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4´970.309,17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504020202030204" pitchFamily="34" charset="0"/>
                        </a:rPr>
                        <a:t>43,64%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48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9690" y="185010"/>
            <a:ext cx="10515600" cy="1325563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Avance Programático y Presupuestario a </a:t>
            </a:r>
            <a:r>
              <a:rPr lang="es-EC" sz="3200" b="1" dirty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s-EC" sz="3200" b="1" dirty="0" smtClean="0">
                <a:latin typeface="Helvetica" panose="020B0504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ulio 2017</a:t>
            </a:r>
            <a:endParaRPr lang="es-EC" sz="3200" b="1" dirty="0">
              <a:latin typeface="Helvetica" panose="020B0504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148604"/>
              </p:ext>
            </p:extLst>
          </p:nvPr>
        </p:nvGraphicFramePr>
        <p:xfrm>
          <a:off x="469377" y="1421948"/>
          <a:ext cx="11167632" cy="4957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4092"/>
                <a:gridCol w="2827552"/>
                <a:gridCol w="1721223"/>
                <a:gridCol w="1573306"/>
                <a:gridCol w="1559859"/>
                <a:gridCol w="1371600"/>
              </a:tblGrid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PROGRAMA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PROYECTO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% AVANCE PROGRAMÁTICO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CODIFICADO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DEVENGADO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% DEVENGADO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4186"/>
                    </a:solidFill>
                  </a:tcPr>
                </a:tc>
              </a:tr>
              <a:tr h="4974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Fortalecimiento Institucional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Gestión</a:t>
                      </a:r>
                      <a:r>
                        <a:rPr lang="es-EC" sz="1700" u="none" strike="noStrike" baseline="0" dirty="0" smtClean="0">
                          <a:effectLst/>
                          <a:latin typeface="Helvetica" panose="020B0504020202030204" pitchFamily="34" charset="0"/>
                        </a:rPr>
                        <a:t> Administrativa</a:t>
                      </a:r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 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60,17%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1´540.063,17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486.374,90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31,58%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542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Gestión</a:t>
                      </a:r>
                      <a:r>
                        <a:rPr lang="es-EC" sz="1700" u="none" strike="noStrike" baseline="0" dirty="0" smtClean="0">
                          <a:effectLst/>
                          <a:latin typeface="Helvetica" panose="020B0504020202030204" pitchFamily="34" charset="0"/>
                        </a:rPr>
                        <a:t> del Talento Humano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0,00%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7´115.219,97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3´712.854,94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52,18%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365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Subtotal 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 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 smtClean="0">
                          <a:effectLst/>
                          <a:latin typeface="Helvetica" panose="020B0504020202030204" pitchFamily="34" charset="0"/>
                        </a:rPr>
                        <a:t>8´655.283,14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 smtClean="0">
                          <a:effectLst/>
                          <a:latin typeface="Helvetica" panose="020B0504020202030204" pitchFamily="34" charset="0"/>
                        </a:rPr>
                        <a:t>4´199.229,84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48,52%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Gestión</a:t>
                      </a:r>
                      <a:r>
                        <a:rPr lang="es-EC" sz="1700" u="none" strike="noStrike" baseline="0" dirty="0" smtClean="0">
                          <a:effectLst/>
                          <a:latin typeface="Helvetica" panose="020B0504020202030204" pitchFamily="34" charset="0"/>
                        </a:rPr>
                        <a:t> y Operación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Control de la Concesión del Aeropuerto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56,29%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>
                          <a:effectLst/>
                          <a:latin typeface="Helvetica" panose="020B0504020202030204" pitchFamily="34" charset="0"/>
                        </a:rPr>
                        <a:t>70.232,00</a:t>
                      </a:r>
                      <a:endParaRPr lang="es-EC" sz="1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31.335,51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>
                          <a:effectLst/>
                          <a:latin typeface="Helvetica" panose="020B0504020202030204" pitchFamily="34" charset="0"/>
                        </a:rPr>
                        <a:t>44,62%</a:t>
                      </a:r>
                      <a:endParaRPr lang="es-EC" sz="1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Gestión</a:t>
                      </a:r>
                      <a:r>
                        <a:rPr lang="es-EC" sz="1700" u="none" strike="noStrike" baseline="0" dirty="0" smtClean="0">
                          <a:effectLst/>
                          <a:latin typeface="Helvetica" panose="020B0504020202030204" pitchFamily="34" charset="0"/>
                        </a:rPr>
                        <a:t> de la Seguridad del Aeropuerto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56,64%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1´932.237,11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767.792,24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39,74%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188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Subtotal 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 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 smtClean="0">
                          <a:effectLst/>
                          <a:latin typeface="Helvetica" panose="020B0504020202030204" pitchFamily="34" charset="0"/>
                        </a:rPr>
                        <a:t>2´002.469,11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799.127,75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39,91%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13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Quito Invierte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u="none" strike="noStrike" dirty="0" smtClean="0">
                          <a:effectLst/>
                          <a:latin typeface="Helvetica" panose="020B0504020202030204" pitchFamily="34" charset="0"/>
                        </a:rPr>
                        <a:t>Desarrollo</a:t>
                      </a:r>
                      <a:r>
                        <a:rPr lang="es-EC" sz="1700" u="none" strike="noStrike" baseline="0" dirty="0" smtClean="0">
                          <a:effectLst/>
                          <a:latin typeface="Helvetica" panose="020B0504020202030204" pitchFamily="34" charset="0"/>
                        </a:rPr>
                        <a:t> de la ZEDE del Aeropuerto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33,00%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731.547,75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145.992,20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u="none" strike="noStrike" dirty="0">
                          <a:effectLst/>
                          <a:latin typeface="Helvetica" panose="020B0504020202030204" pitchFamily="34" charset="0"/>
                        </a:rPr>
                        <a:t>19,96%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Subtotal 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 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731.547,75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145.992,20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>
                          <a:effectLst/>
                          <a:latin typeface="Helvetica" panose="020B0504020202030204" pitchFamily="34" charset="0"/>
                        </a:rPr>
                        <a:t>19,96%</a:t>
                      </a:r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365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panose="020B0504020202030204" pitchFamily="34" charset="0"/>
                        </a:rPr>
                        <a:t>TOTAL GENERAL</a:t>
                      </a:r>
                      <a:endParaRPr lang="es-EC" sz="1700" b="1" i="0" u="none" strike="noStrike" dirty="0">
                        <a:solidFill>
                          <a:schemeClr val="tx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C" sz="1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panose="020B0504020202030204" pitchFamily="34" charset="0"/>
                        </a:rPr>
                        <a:t>11´389.300,00</a:t>
                      </a:r>
                      <a:endParaRPr lang="es-EC" sz="1700" b="1" i="0" u="none" strike="noStrike" dirty="0">
                        <a:solidFill>
                          <a:schemeClr val="tx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smtClean="0">
                          <a:solidFill>
                            <a:schemeClr val="tx1"/>
                          </a:solidFill>
                          <a:effectLst/>
                          <a:latin typeface="Helvetica" panose="020B0504020202030204" pitchFamily="34" charset="0"/>
                        </a:rPr>
                        <a:t>5´144.349,79</a:t>
                      </a:r>
                      <a:endParaRPr lang="es-EC" sz="1700" b="1" i="0" u="none" strike="noStrike" dirty="0">
                        <a:solidFill>
                          <a:schemeClr val="tx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700" b="1" u="none" strike="noStrike" dirty="0">
                          <a:solidFill>
                            <a:schemeClr val="tx1"/>
                          </a:solidFill>
                          <a:effectLst/>
                          <a:latin typeface="Helvetica" panose="020B0504020202030204" pitchFamily="34" charset="0"/>
                        </a:rPr>
                        <a:t>45,17%</a:t>
                      </a:r>
                      <a:endParaRPr lang="es-EC" sz="1700" b="1" i="0" u="none" strike="noStrike" dirty="0">
                        <a:solidFill>
                          <a:schemeClr val="tx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44622"/>
            <a:ext cx="12193057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5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12800" y="3676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3" algn="r">
              <a:lnSpc>
                <a:spcPct val="90000"/>
              </a:lnSpc>
              <a:spcBef>
                <a:spcPct val="0"/>
              </a:spcBef>
            </a:pPr>
            <a:endParaRPr lang="es-EC" sz="3200" b="1" dirty="0">
              <a:solidFill>
                <a:srgbClr val="0070C0"/>
              </a:solidFill>
              <a:latin typeface="+mj-lt"/>
              <a:ea typeface="+mj-ea"/>
              <a:cs typeface="Helvetica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219091" y="2637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3" algn="r" rtl="0">
              <a:lnSpc>
                <a:spcPct val="90000"/>
              </a:lnSpc>
              <a:spcBef>
                <a:spcPct val="0"/>
              </a:spcBef>
            </a:pPr>
            <a:r>
              <a:rPr lang="es-EC" sz="3200" b="1" kern="1200" dirty="0" smtClean="0"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Logro de metas al 31 de julio de 2017</a:t>
            </a:r>
            <a:endParaRPr lang="es-ES" sz="3600" b="1" kern="1200" dirty="0">
              <a:latin typeface="Helvetica" panose="020B0504020202030204" pitchFamily="34" charset="0"/>
              <a:ea typeface="+mj-ea"/>
              <a:cs typeface="Helvetica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96643"/>
              </p:ext>
            </p:extLst>
          </p:nvPr>
        </p:nvGraphicFramePr>
        <p:xfrm>
          <a:off x="391700" y="2036618"/>
          <a:ext cx="11342991" cy="3865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7132"/>
                <a:gridCol w="1694330"/>
                <a:gridCol w="2151529"/>
              </a:tblGrid>
              <a:tr h="7055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INDICADOR 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 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Planificado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  <a:p>
                      <a:pPr algn="ctr" fontAlgn="ctr"/>
                      <a:r>
                        <a:rPr lang="es-E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jul-17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Avance relativo anual</a:t>
                      </a:r>
                      <a:b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</a:br>
                      <a:r>
                        <a:rPr lang="es-E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504020202030204" pitchFamily="34" charset="0"/>
                        </a:rPr>
                        <a:t>jul-2017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186"/>
                    </a:solidFill>
                  </a:tcPr>
                </a:tc>
              </a:tr>
              <a:tr h="7247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u="none" strike="noStrike" dirty="0">
                          <a:effectLst/>
                          <a:latin typeface="Helvetica" panose="020B0504020202030204" pitchFamily="34" charset="0"/>
                        </a:rPr>
                        <a:t>Captar 3 cartas de intención de inversión de empresas multinacionales de presencia global en la ZEDE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100%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33%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03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u="none" strike="noStrike" dirty="0">
                          <a:effectLst/>
                          <a:latin typeface="Helvetica" panose="020B0504020202030204" pitchFamily="34" charset="0"/>
                        </a:rPr>
                        <a:t>Cumplir al 100% el </a:t>
                      </a:r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Control </a:t>
                      </a:r>
                      <a:r>
                        <a:rPr lang="es-ES" sz="2000" u="none" strike="noStrike" dirty="0">
                          <a:effectLst/>
                          <a:latin typeface="Helvetica" panose="020B0504020202030204" pitchFamily="34" charset="0"/>
                        </a:rPr>
                        <a:t>de la </a:t>
                      </a:r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Concesión </a:t>
                      </a:r>
                      <a:r>
                        <a:rPr lang="es-ES" sz="2000" u="none" strike="noStrike" dirty="0">
                          <a:effectLst/>
                          <a:latin typeface="Helvetica" panose="020B0504020202030204" pitchFamily="34" charset="0"/>
                        </a:rPr>
                        <a:t>del </a:t>
                      </a:r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Aeropuerto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58,33%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56,29%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66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u="none" strike="noStrike" dirty="0">
                          <a:effectLst/>
                          <a:latin typeface="Helvetica" panose="020B0504020202030204" pitchFamily="34" charset="0"/>
                        </a:rPr>
                        <a:t>Lograr un 70% de satisfacción de usuarios de los servicios de la Gerencia de Seguridad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55,00%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56,64%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03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u="none" strike="noStrike" dirty="0">
                          <a:effectLst/>
                          <a:latin typeface="Helvetica" panose="020B0504020202030204" pitchFamily="34" charset="0"/>
                        </a:rPr>
                        <a:t>Mantener una eficiencia operacional igual al 100%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58,33%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60,17%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5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u="none" strike="noStrike" dirty="0">
                          <a:effectLst/>
                          <a:latin typeface="Helvetica" panose="020B0504020202030204" pitchFamily="34" charset="0"/>
                        </a:rPr>
                        <a:t>Reducir del 5.4% al 3% las sanciones al personal de la EPMSA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 smtClean="0">
                          <a:effectLst/>
                          <a:latin typeface="Helvetica" panose="020B0504020202030204" pitchFamily="34" charset="0"/>
                        </a:rPr>
                        <a:t>4,0%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  <a:latin typeface="Helvetica" panose="020B0504020202030204" pitchFamily="34" charset="0"/>
                        </a:rPr>
                        <a:t>0%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504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644622"/>
            <a:ext cx="12193057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2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contenido 17"/>
          <p:cNvSpPr>
            <a:spLocks noGrp="1"/>
          </p:cNvSpPr>
          <p:nvPr>
            <p:ph idx="1"/>
          </p:nvPr>
        </p:nvSpPr>
        <p:spPr>
          <a:xfrm>
            <a:off x="838199" y="1825625"/>
            <a:ext cx="1076566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400" b="1" dirty="0" smtClean="0">
              <a:solidFill>
                <a:schemeClr val="bg2">
                  <a:lumMod val="25000"/>
                </a:schemeClr>
              </a:solidFill>
              <a:latin typeface="+mj-lt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s-ES" sz="2400" b="1" dirty="0">
              <a:solidFill>
                <a:schemeClr val="bg2">
                  <a:lumMod val="25000"/>
                </a:schemeClr>
              </a:solidFill>
              <a:latin typeface="+mj-lt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s-ES" sz="2400" b="1" dirty="0" smtClean="0">
              <a:solidFill>
                <a:schemeClr val="bg2">
                  <a:lumMod val="25000"/>
                </a:schemeClr>
              </a:solidFill>
              <a:latin typeface="+mj-lt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s-ES" sz="2400" b="1" dirty="0" smtClean="0">
              <a:solidFill>
                <a:schemeClr val="bg2">
                  <a:lumMod val="25000"/>
                </a:schemeClr>
              </a:solidFill>
              <a:latin typeface="+mj-lt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es-ES" sz="2200" dirty="0" smtClean="0"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Aeropuerto Internacional Mariscal Sucre. Edif. Quito </a:t>
            </a:r>
            <a:r>
              <a:rPr lang="es-ES" sz="2200" dirty="0" err="1" smtClean="0"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Airport</a:t>
            </a:r>
            <a:r>
              <a:rPr lang="es-ES" sz="2200" dirty="0" smtClean="0"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 Center. Piso 2</a:t>
            </a:r>
          </a:p>
          <a:p>
            <a:pPr marL="0" indent="0" algn="ctr">
              <a:buNone/>
            </a:pPr>
            <a:r>
              <a:rPr lang="es-ES" sz="2200" dirty="0"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i</a:t>
            </a:r>
            <a:r>
              <a:rPr lang="es-ES" sz="2200" dirty="0" smtClean="0"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sabel.real@aeropuertoquito.gob.ec</a:t>
            </a:r>
          </a:p>
          <a:p>
            <a:pPr marL="0" indent="0" algn="ctr">
              <a:buNone/>
            </a:pPr>
            <a:r>
              <a:rPr lang="es-ES" sz="2200" dirty="0" smtClean="0"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39539360</a:t>
            </a:r>
          </a:p>
          <a:p>
            <a:pPr marL="0" indent="0" algn="ctr">
              <a:buNone/>
            </a:pPr>
            <a:r>
              <a:rPr lang="es-ES" sz="2200" b="1" dirty="0" smtClean="0">
                <a:solidFill>
                  <a:srgbClr val="BD2770"/>
                </a:solidFill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www.</a:t>
            </a:r>
            <a:r>
              <a:rPr lang="es-ES" sz="2200" b="1" dirty="0" smtClean="0">
                <a:solidFill>
                  <a:srgbClr val="00B0F0"/>
                </a:solidFill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aeropuertoquito.</a:t>
            </a:r>
            <a:r>
              <a:rPr lang="es-ES" sz="2200" b="1" dirty="0" smtClean="0">
                <a:solidFill>
                  <a:srgbClr val="70A53A"/>
                </a:solidFill>
                <a:latin typeface="Helvetica" panose="020B0504020202030204" pitchFamily="34" charset="0"/>
                <a:ea typeface="+mj-ea"/>
                <a:cs typeface="Helvetica" panose="020B0604020202020204" pitchFamily="34" charset="0"/>
              </a:rPr>
              <a:t>com</a:t>
            </a:r>
          </a:p>
          <a:p>
            <a:pPr marL="0" indent="0" algn="just">
              <a:buNone/>
            </a:pPr>
            <a:endParaRPr lang="es-ES" sz="2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cs typeface="Helvetica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644622"/>
            <a:ext cx="12193057" cy="21337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107" y="2469808"/>
            <a:ext cx="356037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3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4334</TotalTime>
  <Words>515</Words>
  <Application>Microsoft Office PowerPoint</Application>
  <PresentationFormat>Panorámica</PresentationFormat>
  <Paragraphs>267</Paragraphs>
  <Slides>6</Slides>
  <Notes>1</Notes>
  <HiddenSlides>1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Times New Roman</vt:lpstr>
      <vt:lpstr>Tema de Office</vt:lpstr>
      <vt:lpstr>Presentación de PowerPoint</vt:lpstr>
      <vt:lpstr>Devengación Presupuestaria de Ingresos  al 31 de julio de 2017</vt:lpstr>
      <vt:lpstr>Devengación Presupuestaria de Gastos  al 31 de julio de 2017 </vt:lpstr>
      <vt:lpstr>Avance Programático y Presupuestario a julio 2017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Carla Bonilla</dc:creator>
  <cp:lastModifiedBy>Wilma Yessenia Venegas Chamba</cp:lastModifiedBy>
  <cp:revision>239</cp:revision>
  <cp:lastPrinted>2017-08-24T15:38:22Z</cp:lastPrinted>
  <dcterms:created xsi:type="dcterms:W3CDTF">2015-08-20T13:40:52Z</dcterms:created>
  <dcterms:modified xsi:type="dcterms:W3CDTF">2017-08-28T18:21:54Z</dcterms:modified>
</cp:coreProperties>
</file>