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360" r:id="rId2"/>
    <p:sldId id="419" r:id="rId3"/>
    <p:sldId id="416" r:id="rId4"/>
    <p:sldId id="417" r:id="rId5"/>
    <p:sldId id="418" r:id="rId6"/>
    <p:sldId id="361" r:id="rId7"/>
    <p:sldId id="383" r:id="rId8"/>
    <p:sldId id="385" r:id="rId9"/>
    <p:sldId id="414" r:id="rId10"/>
    <p:sldId id="415" r:id="rId11"/>
    <p:sldId id="413" r:id="rId12"/>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F0F7"/>
    <a:srgbClr val="1D90D5"/>
    <a:srgbClr val="4C1489"/>
    <a:srgbClr val="DE0025"/>
    <a:srgbClr val="05238B"/>
    <a:srgbClr val="DD0864"/>
    <a:srgbClr val="44A345"/>
    <a:srgbClr val="F9682D"/>
    <a:srgbClr val="B31D5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14" autoAdjust="0"/>
    <p:restoredTop sz="94660"/>
  </p:normalViewPr>
  <p:slideViewPr>
    <p:cSldViewPr snapToGrid="0" snapToObjects="1">
      <p:cViewPr varScale="1">
        <p:scale>
          <a:sx n="70" d="100"/>
          <a:sy n="70" d="100"/>
        </p:scale>
        <p:origin x="139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40CD73-35F3-4A44-9950-47C4E4E14027}" type="datetimeFigureOut">
              <a:rPr lang="es-ES" smtClean="0"/>
              <a:pPr/>
              <a:t>28/08/2017</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DF2C08-0878-7244-A9C9-5019D60E4631}" type="slidenum">
              <a:rPr lang="es-ES" smtClean="0"/>
              <a:pPr/>
              <a:t>‹Nº›</a:t>
            </a:fld>
            <a:endParaRPr lang="es-ES"/>
          </a:p>
        </p:txBody>
      </p:sp>
    </p:spTree>
    <p:extLst>
      <p:ext uri="{BB962C8B-B14F-4D97-AF65-F5344CB8AC3E}">
        <p14:creationId xmlns:p14="http://schemas.microsoft.com/office/powerpoint/2010/main" val="281743474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C" sz="1200" b="0" i="0" u="none" strike="noStrike" dirty="0" smtClean="0">
                <a:solidFill>
                  <a:srgbClr val="000000"/>
                </a:solidFill>
                <a:effectLst/>
                <a:latin typeface="Calibri" panose="020F0502020204030204" pitchFamily="34" charset="0"/>
              </a:rPr>
              <a:t>71: OK CON PLANIFICACIÓN </a:t>
            </a:r>
            <a:r>
              <a:rPr lang="es-EC" sz="1200" b="0" i="0" u="none" strike="noStrike" dirty="0" err="1" smtClean="0">
                <a:solidFill>
                  <a:srgbClr val="000000"/>
                </a:solidFill>
                <a:effectLst/>
                <a:latin typeface="Calibri" panose="020F0502020204030204" pitchFamily="34" charset="0"/>
              </a:rPr>
              <a:t>TTHH</a:t>
            </a:r>
            <a:endParaRPr lang="es-EC" sz="1200" b="0" i="0" u="none" strike="noStrike" dirty="0" smtClean="0">
              <a:solidFill>
                <a:srgbClr val="000000"/>
              </a:solidFill>
              <a:effectLst/>
              <a:latin typeface="Calibri" panose="020F0502020204030204" pitchFamily="34"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es-EC" sz="1200" b="0" i="0" u="none" strike="noStrike" dirty="0" smtClean="0">
                <a:solidFill>
                  <a:srgbClr val="000000"/>
                </a:solidFill>
                <a:effectLst/>
                <a:latin typeface="Calibri" panose="020F0502020204030204" pitchFamily="34" charset="0"/>
              </a:rPr>
              <a:t>73: PAGO SUPERVISIÓN MATERIAL RODANTE EN PROCESO (ES LA</a:t>
            </a:r>
            <a:r>
              <a:rPr lang="es-EC" sz="1200" b="0" i="0" u="none" strike="noStrike" baseline="0" dirty="0" smtClean="0">
                <a:solidFill>
                  <a:srgbClr val="000000"/>
                </a:solidFill>
                <a:effectLst/>
                <a:latin typeface="Calibri" panose="020F0502020204030204" pitchFamily="34" charset="0"/>
              </a:rPr>
              <a:t> MAYOR PARTE), Y CONTRATOS BID ESTÁN FINALIZANDO.</a:t>
            </a:r>
            <a:endParaRPr lang="es-EC" sz="1200" b="0" i="0" u="none" strike="noStrike" dirty="0" smtClean="0">
              <a:solidFill>
                <a:srgbClr val="000000"/>
              </a:solidFill>
              <a:effectLst/>
              <a:latin typeface="Calibri" panose="020F0502020204030204" pitchFamily="34"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es-EC" sz="1200" b="0" i="0" u="none" strike="noStrike" dirty="0" smtClean="0">
                <a:solidFill>
                  <a:srgbClr val="000000"/>
                </a:solidFill>
                <a:effectLst/>
                <a:latin typeface="Calibri" panose="020F0502020204030204" pitchFamily="34" charset="0"/>
              </a:rPr>
              <a:t>78: CON REFORMA DE FONDOS PROPIOS SE</a:t>
            </a:r>
            <a:r>
              <a:rPr lang="es-EC" sz="1200" b="0" i="0" u="none" strike="noStrike" baseline="0" dirty="0" smtClean="0">
                <a:solidFill>
                  <a:srgbClr val="000000"/>
                </a:solidFill>
                <a:effectLst/>
                <a:latin typeface="Calibri" panose="020F0502020204030204" pitchFamily="34" charset="0"/>
              </a:rPr>
              <a:t> REDUCE EL SALDO POR DEVENGAR A 7 MILLONES QUE: EN AGOSTO SE RECIBE LA 3ERA TRANSFERENCIA Y EN NOVIEMBRE LA 4TA.</a:t>
            </a:r>
            <a:endParaRPr lang="es-EC" sz="1200" b="0" i="0" u="none" strike="noStrike" dirty="0" smtClean="0">
              <a:solidFill>
                <a:srgbClr val="000000"/>
              </a:solidFill>
              <a:effectLst/>
              <a:latin typeface="Calibri" panose="020F0502020204030204" pitchFamily="34"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es-EC" sz="1200" b="0" i="0" u="none" strike="noStrike" dirty="0" smtClean="0">
                <a:solidFill>
                  <a:srgbClr val="000000"/>
                </a:solidFill>
                <a:effectLst/>
                <a:latin typeface="Calibri" panose="020F0502020204030204" pitchFamily="34" charset="0"/>
              </a:rPr>
              <a:t>84: EXPROPIACIÓN LA</a:t>
            </a:r>
            <a:r>
              <a:rPr lang="es-EC" sz="1200" b="0" i="0" u="none" strike="noStrike" baseline="0" dirty="0" smtClean="0">
                <a:solidFill>
                  <a:srgbClr val="000000"/>
                </a:solidFill>
                <a:effectLst/>
                <a:latin typeface="Calibri" panose="020F0502020204030204" pitchFamily="34" charset="0"/>
              </a:rPr>
              <a:t> MAGDALENA</a:t>
            </a:r>
            <a:endParaRPr lang="es-EC" sz="1200" b="0" i="0" u="none" strike="noStrike" dirty="0" smtClean="0">
              <a:solidFill>
                <a:srgbClr val="000000"/>
              </a:solidFill>
              <a:effectLst/>
              <a:latin typeface="Calibri" panose="020F0502020204030204" pitchFamily="34" charset="0"/>
            </a:endParaRPr>
          </a:p>
          <a:p>
            <a:endParaRPr lang="es-EC" dirty="0"/>
          </a:p>
        </p:txBody>
      </p:sp>
      <p:sp>
        <p:nvSpPr>
          <p:cNvPr id="4" name="Marcador de número de diapositiva 3"/>
          <p:cNvSpPr>
            <a:spLocks noGrp="1"/>
          </p:cNvSpPr>
          <p:nvPr>
            <p:ph type="sldNum" sz="quarter" idx="10"/>
          </p:nvPr>
        </p:nvSpPr>
        <p:spPr/>
        <p:txBody>
          <a:bodyPr/>
          <a:lstStyle/>
          <a:p>
            <a:fld id="{1DDF2C08-0878-7244-A9C9-5019D60E4631}" type="slidenum">
              <a:rPr lang="es-ES" smtClean="0"/>
              <a:pPr/>
              <a:t>4</a:t>
            </a:fld>
            <a:endParaRPr lang="es-ES"/>
          </a:p>
        </p:txBody>
      </p:sp>
    </p:spTree>
    <p:extLst>
      <p:ext uri="{BB962C8B-B14F-4D97-AF65-F5344CB8AC3E}">
        <p14:creationId xmlns:p14="http://schemas.microsoft.com/office/powerpoint/2010/main" val="646175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dirty="0" smtClean="0"/>
              <a:t>28: DEL SALDO 7 MILLONES (CON REFORMA FONDOS PROPIOS) SON NAIQ, CORRESPONDE CON GRUPO</a:t>
            </a:r>
            <a:r>
              <a:rPr lang="es-EC" baseline="0" dirty="0" smtClean="0"/>
              <a:t> DE GASTO</a:t>
            </a:r>
            <a:r>
              <a:rPr lang="es-EC" dirty="0" smtClean="0"/>
              <a:t> 78 A LA PAR.</a:t>
            </a:r>
          </a:p>
          <a:p>
            <a:r>
              <a:rPr lang="es-EC" dirty="0" smtClean="0"/>
              <a:t>28: DEL SALDO 600.000 SON BID, LIQUIDADOS EN AGOSTO/SEP.</a:t>
            </a:r>
          </a:p>
          <a:p>
            <a:r>
              <a:rPr lang="es-EC" dirty="0" smtClean="0"/>
              <a:t>28: MUNICIPIO </a:t>
            </a:r>
            <a:r>
              <a:rPr lang="es-EC" smtClean="0"/>
              <a:t>A JULIO DEBE</a:t>
            </a:r>
            <a:r>
              <a:rPr lang="es-EC" baseline="0" smtClean="0"/>
              <a:t> </a:t>
            </a:r>
            <a:r>
              <a:rPr lang="es-EC" baseline="0" dirty="0" smtClean="0"/>
              <a:t>A LA EMPRESA: </a:t>
            </a:r>
            <a:r>
              <a:rPr lang="es-EC" baseline="0" smtClean="0"/>
              <a:t>2,3 MILLONES.</a:t>
            </a:r>
            <a:endParaRPr lang="es-EC" dirty="0"/>
          </a:p>
        </p:txBody>
      </p:sp>
      <p:sp>
        <p:nvSpPr>
          <p:cNvPr id="4" name="Marcador de número de diapositiva 3"/>
          <p:cNvSpPr>
            <a:spLocks noGrp="1"/>
          </p:cNvSpPr>
          <p:nvPr>
            <p:ph type="sldNum" sz="quarter" idx="10"/>
          </p:nvPr>
        </p:nvSpPr>
        <p:spPr/>
        <p:txBody>
          <a:bodyPr/>
          <a:lstStyle/>
          <a:p>
            <a:fld id="{1DDF2C08-0878-7244-A9C9-5019D60E4631}" type="slidenum">
              <a:rPr lang="es-ES" smtClean="0"/>
              <a:pPr/>
              <a:t>5</a:t>
            </a:fld>
            <a:endParaRPr lang="es-ES"/>
          </a:p>
        </p:txBody>
      </p:sp>
    </p:spTree>
    <p:extLst>
      <p:ext uri="{BB962C8B-B14F-4D97-AF65-F5344CB8AC3E}">
        <p14:creationId xmlns:p14="http://schemas.microsoft.com/office/powerpoint/2010/main" val="3712484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90EA5C0B-76F4-B34E-A5F6-535CAB637EA4}" type="datetimeFigureOut">
              <a:rPr lang="es-ES" smtClean="0"/>
              <a:pPr/>
              <a:t>28/08/2017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8EE2F0A-CB8C-FA49-8A3A-4241F28DBB43}" type="slidenum">
              <a:rPr lang="es-ES" smtClean="0"/>
              <a:pPr/>
              <a:t>‹Nº›</a:t>
            </a:fld>
            <a:endParaRPr lang="es-ES"/>
          </a:p>
        </p:txBody>
      </p:sp>
    </p:spTree>
    <p:extLst>
      <p:ext uri="{BB962C8B-B14F-4D97-AF65-F5344CB8AC3E}">
        <p14:creationId xmlns:p14="http://schemas.microsoft.com/office/powerpoint/2010/main" val="3474481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90EA5C0B-76F4-B34E-A5F6-535CAB637EA4}" type="datetimeFigureOut">
              <a:rPr lang="es-ES" smtClean="0"/>
              <a:pPr/>
              <a:t>28/08/2017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8EE2F0A-CB8C-FA49-8A3A-4241F28DBB43}" type="slidenum">
              <a:rPr lang="es-ES" smtClean="0"/>
              <a:pPr/>
              <a:t>‹Nº›</a:t>
            </a:fld>
            <a:endParaRPr lang="es-ES"/>
          </a:p>
        </p:txBody>
      </p:sp>
    </p:spTree>
    <p:extLst>
      <p:ext uri="{BB962C8B-B14F-4D97-AF65-F5344CB8AC3E}">
        <p14:creationId xmlns:p14="http://schemas.microsoft.com/office/powerpoint/2010/main" val="2372717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90EA5C0B-76F4-B34E-A5F6-535CAB637EA4}" type="datetimeFigureOut">
              <a:rPr lang="es-ES" smtClean="0"/>
              <a:pPr/>
              <a:t>28/08/2017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8EE2F0A-CB8C-FA49-8A3A-4241F28DBB43}" type="slidenum">
              <a:rPr lang="es-ES" smtClean="0"/>
              <a:pPr/>
              <a:t>‹Nº›</a:t>
            </a:fld>
            <a:endParaRPr lang="es-ES"/>
          </a:p>
        </p:txBody>
      </p:sp>
    </p:spTree>
    <p:extLst>
      <p:ext uri="{BB962C8B-B14F-4D97-AF65-F5344CB8AC3E}">
        <p14:creationId xmlns:p14="http://schemas.microsoft.com/office/powerpoint/2010/main" val="3740562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90EA5C0B-76F4-B34E-A5F6-535CAB637EA4}" type="datetimeFigureOut">
              <a:rPr lang="es-ES" smtClean="0"/>
              <a:pPr/>
              <a:t>28/08/2017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8EE2F0A-CB8C-FA49-8A3A-4241F28DBB43}" type="slidenum">
              <a:rPr lang="es-ES" smtClean="0"/>
              <a:pPr/>
              <a:t>‹Nº›</a:t>
            </a:fld>
            <a:endParaRPr lang="es-ES"/>
          </a:p>
        </p:txBody>
      </p:sp>
    </p:spTree>
    <p:extLst>
      <p:ext uri="{BB962C8B-B14F-4D97-AF65-F5344CB8AC3E}">
        <p14:creationId xmlns:p14="http://schemas.microsoft.com/office/powerpoint/2010/main" val="963903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90EA5C0B-76F4-B34E-A5F6-535CAB637EA4}" type="datetimeFigureOut">
              <a:rPr lang="es-ES" smtClean="0"/>
              <a:pPr/>
              <a:t>28/08/2017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8EE2F0A-CB8C-FA49-8A3A-4241F28DBB43}" type="slidenum">
              <a:rPr lang="es-ES" smtClean="0"/>
              <a:pPr/>
              <a:t>‹Nº›</a:t>
            </a:fld>
            <a:endParaRPr lang="es-ES"/>
          </a:p>
        </p:txBody>
      </p:sp>
    </p:spTree>
    <p:extLst>
      <p:ext uri="{BB962C8B-B14F-4D97-AF65-F5344CB8AC3E}">
        <p14:creationId xmlns:p14="http://schemas.microsoft.com/office/powerpoint/2010/main" val="2948195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90EA5C0B-76F4-B34E-A5F6-535CAB637EA4}" type="datetimeFigureOut">
              <a:rPr lang="es-ES" smtClean="0"/>
              <a:pPr/>
              <a:t>28/08/2017</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8EE2F0A-CB8C-FA49-8A3A-4241F28DBB43}" type="slidenum">
              <a:rPr lang="es-ES" smtClean="0"/>
              <a:pPr/>
              <a:t>‹Nº›</a:t>
            </a:fld>
            <a:endParaRPr lang="es-ES"/>
          </a:p>
        </p:txBody>
      </p:sp>
    </p:spTree>
    <p:extLst>
      <p:ext uri="{BB962C8B-B14F-4D97-AF65-F5344CB8AC3E}">
        <p14:creationId xmlns:p14="http://schemas.microsoft.com/office/powerpoint/2010/main" val="85015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90EA5C0B-76F4-B34E-A5F6-535CAB637EA4}" type="datetimeFigureOut">
              <a:rPr lang="es-ES" smtClean="0"/>
              <a:pPr/>
              <a:t>28/08/2017</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E8EE2F0A-CB8C-FA49-8A3A-4241F28DBB43}" type="slidenum">
              <a:rPr lang="es-ES" smtClean="0"/>
              <a:pPr/>
              <a:t>‹Nº›</a:t>
            </a:fld>
            <a:endParaRPr lang="es-ES"/>
          </a:p>
        </p:txBody>
      </p:sp>
    </p:spTree>
    <p:extLst>
      <p:ext uri="{BB962C8B-B14F-4D97-AF65-F5344CB8AC3E}">
        <p14:creationId xmlns:p14="http://schemas.microsoft.com/office/powerpoint/2010/main" val="222227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90EA5C0B-76F4-B34E-A5F6-535CAB637EA4}" type="datetimeFigureOut">
              <a:rPr lang="es-ES" smtClean="0"/>
              <a:pPr/>
              <a:t>28/08/2017</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E8EE2F0A-CB8C-FA49-8A3A-4241F28DBB43}" type="slidenum">
              <a:rPr lang="es-ES" smtClean="0"/>
              <a:pPr/>
              <a:t>‹Nº›</a:t>
            </a:fld>
            <a:endParaRPr lang="es-ES"/>
          </a:p>
        </p:txBody>
      </p:sp>
    </p:spTree>
    <p:extLst>
      <p:ext uri="{BB962C8B-B14F-4D97-AF65-F5344CB8AC3E}">
        <p14:creationId xmlns:p14="http://schemas.microsoft.com/office/powerpoint/2010/main" val="3463605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0EA5C0B-76F4-B34E-A5F6-535CAB637EA4}" type="datetimeFigureOut">
              <a:rPr lang="es-ES" smtClean="0"/>
              <a:pPr/>
              <a:t>28/08/2017</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E8EE2F0A-CB8C-FA49-8A3A-4241F28DBB43}" type="slidenum">
              <a:rPr lang="es-ES" smtClean="0"/>
              <a:pPr/>
              <a:t>‹Nº›</a:t>
            </a:fld>
            <a:endParaRPr lang="es-ES"/>
          </a:p>
        </p:txBody>
      </p:sp>
    </p:spTree>
    <p:extLst>
      <p:ext uri="{BB962C8B-B14F-4D97-AF65-F5344CB8AC3E}">
        <p14:creationId xmlns:p14="http://schemas.microsoft.com/office/powerpoint/2010/main" val="1763148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90EA5C0B-76F4-B34E-A5F6-535CAB637EA4}" type="datetimeFigureOut">
              <a:rPr lang="es-ES" smtClean="0"/>
              <a:pPr/>
              <a:t>28/08/2017</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8EE2F0A-CB8C-FA49-8A3A-4241F28DBB43}" type="slidenum">
              <a:rPr lang="es-ES" smtClean="0"/>
              <a:pPr/>
              <a:t>‹Nº›</a:t>
            </a:fld>
            <a:endParaRPr lang="es-ES"/>
          </a:p>
        </p:txBody>
      </p:sp>
    </p:spTree>
    <p:extLst>
      <p:ext uri="{BB962C8B-B14F-4D97-AF65-F5344CB8AC3E}">
        <p14:creationId xmlns:p14="http://schemas.microsoft.com/office/powerpoint/2010/main" val="3849743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90EA5C0B-76F4-B34E-A5F6-535CAB637EA4}" type="datetimeFigureOut">
              <a:rPr lang="es-ES" smtClean="0"/>
              <a:pPr/>
              <a:t>28/08/2017</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8EE2F0A-CB8C-FA49-8A3A-4241F28DBB43}" type="slidenum">
              <a:rPr lang="es-ES" smtClean="0"/>
              <a:pPr/>
              <a:t>‹Nº›</a:t>
            </a:fld>
            <a:endParaRPr lang="es-ES"/>
          </a:p>
        </p:txBody>
      </p:sp>
    </p:spTree>
    <p:extLst>
      <p:ext uri="{BB962C8B-B14F-4D97-AF65-F5344CB8AC3E}">
        <p14:creationId xmlns:p14="http://schemas.microsoft.com/office/powerpoint/2010/main" val="2652378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EA5C0B-76F4-B34E-A5F6-535CAB637EA4}" type="datetimeFigureOut">
              <a:rPr lang="es-ES" smtClean="0"/>
              <a:pPr/>
              <a:t>28/08/2017</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EE2F0A-CB8C-FA49-8A3A-4241F28DBB43}" type="slidenum">
              <a:rPr lang="es-ES" smtClean="0"/>
              <a:pPr/>
              <a:t>‹Nº›</a:t>
            </a:fld>
            <a:endParaRPr lang="es-ES"/>
          </a:p>
        </p:txBody>
      </p:sp>
    </p:spTree>
    <p:extLst>
      <p:ext uri="{BB962C8B-B14F-4D97-AF65-F5344CB8AC3E}">
        <p14:creationId xmlns:p14="http://schemas.microsoft.com/office/powerpoint/2010/main" val="124436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logo-quito-2017.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4265"/>
            <a:ext cx="9144000" cy="6461615"/>
          </a:xfrm>
          <a:prstGeom prst="rect">
            <a:avLst/>
          </a:prstGeom>
        </p:spPr>
      </p:pic>
    </p:spTree>
    <p:extLst>
      <p:ext uri="{BB962C8B-B14F-4D97-AF65-F5344CB8AC3E}">
        <p14:creationId xmlns:p14="http://schemas.microsoft.com/office/powerpoint/2010/main" val="13771266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55537"/>
            <a:ext cx="7772400" cy="1008111"/>
          </a:xfrm>
        </p:spPr>
        <p:txBody>
          <a:bodyPr>
            <a:normAutofit/>
          </a:bodyPr>
          <a:lstStyle/>
          <a:p>
            <a:r>
              <a:rPr lang="es-EC" sz="3600" b="1" dirty="0"/>
              <a:t>FONDOS PROPIOS</a:t>
            </a:r>
          </a:p>
        </p:txBody>
      </p:sp>
      <p:sp>
        <p:nvSpPr>
          <p:cNvPr id="3" name="2 Subtítulo"/>
          <p:cNvSpPr>
            <a:spLocks noGrp="1"/>
          </p:cNvSpPr>
          <p:nvPr>
            <p:ph type="subTitle" idx="1"/>
          </p:nvPr>
        </p:nvSpPr>
        <p:spPr>
          <a:xfrm>
            <a:off x="760686" y="5653823"/>
            <a:ext cx="7848872" cy="605927"/>
          </a:xfrm>
        </p:spPr>
        <p:txBody>
          <a:bodyPr>
            <a:noAutofit/>
          </a:bodyPr>
          <a:lstStyle/>
          <a:p>
            <a:pPr marL="457200" indent="-457200" algn="just">
              <a:buFont typeface="Arial" panose="020B0604020202020204" pitchFamily="34" charset="0"/>
              <a:buChar char="•"/>
            </a:pPr>
            <a:r>
              <a:rPr lang="es-EC" sz="2800" b="1" dirty="0" smtClean="0">
                <a:solidFill>
                  <a:schemeClr val="tx1"/>
                </a:solidFill>
              </a:rPr>
              <a:t>INCREMENTO TOTAL: </a:t>
            </a:r>
            <a:r>
              <a:rPr lang="es-EC" sz="2800" b="1" dirty="0">
                <a:solidFill>
                  <a:schemeClr val="tx1"/>
                </a:solidFill>
              </a:rPr>
              <a:t>US$ 1.801.648,00 </a:t>
            </a:r>
            <a:endParaRPr lang="es-EC" sz="2400" b="1" dirty="0">
              <a:solidFill>
                <a:schemeClr val="tx1"/>
              </a:solidFill>
            </a:endParaRPr>
          </a:p>
          <a:p>
            <a:pPr algn="just"/>
            <a:endParaRPr lang="es-EC" sz="2800" dirty="0" smtClean="0">
              <a:solidFill>
                <a:schemeClr val="tx1"/>
              </a:solidFill>
            </a:endParaRPr>
          </a:p>
          <a:p>
            <a:pPr algn="just"/>
            <a:endParaRPr lang="es-EC" sz="2800" dirty="0" smtClean="0">
              <a:solidFill>
                <a:schemeClr val="tx1"/>
              </a:solidFill>
            </a:endParaRPr>
          </a:p>
        </p:txBody>
      </p:sp>
      <p:pic>
        <p:nvPicPr>
          <p:cNvPr id="4" name="Imagen 3"/>
          <p:cNvPicPr>
            <a:picLocks noChangeAspect="1"/>
          </p:cNvPicPr>
          <p:nvPr/>
        </p:nvPicPr>
        <p:blipFill rotWithShape="1">
          <a:blip r:embed="rId2"/>
          <a:srcRect l="22432" t="18066" r="16599" b="11426"/>
          <a:stretch/>
        </p:blipFill>
        <p:spPr>
          <a:xfrm>
            <a:off x="-1" y="6727967"/>
            <a:ext cx="9144001" cy="143543"/>
          </a:xfrm>
          <a:prstGeom prst="rect">
            <a:avLst/>
          </a:prstGeom>
        </p:spPr>
      </p:pic>
      <p:graphicFrame>
        <p:nvGraphicFramePr>
          <p:cNvPr id="5" name="Tabla 4"/>
          <p:cNvGraphicFramePr>
            <a:graphicFrameLocks noGrp="1"/>
          </p:cNvGraphicFramePr>
          <p:nvPr>
            <p:extLst/>
          </p:nvPr>
        </p:nvGraphicFramePr>
        <p:xfrm>
          <a:off x="328274" y="1656965"/>
          <a:ext cx="8551321" cy="3201475"/>
        </p:xfrm>
        <a:graphic>
          <a:graphicData uri="http://schemas.openxmlformats.org/drawingml/2006/table">
            <a:tbl>
              <a:tblPr>
                <a:tableStyleId>{793D81CF-94F2-401A-BA57-92F5A7B2D0C5}</a:tableStyleId>
              </a:tblPr>
              <a:tblGrid>
                <a:gridCol w="927649"/>
                <a:gridCol w="3492347"/>
                <a:gridCol w="1333041"/>
                <a:gridCol w="1366091"/>
                <a:gridCol w="1432193"/>
              </a:tblGrid>
              <a:tr h="697756">
                <a:tc>
                  <a:txBody>
                    <a:bodyPr/>
                    <a:lstStyle/>
                    <a:p>
                      <a:pPr algn="ctr" fontAlgn="ctr"/>
                      <a:r>
                        <a:rPr lang="es-EC" sz="1600" b="1" u="none" strike="noStrike" dirty="0" smtClean="0">
                          <a:effectLst/>
                        </a:rPr>
                        <a:t>PARTIDA</a:t>
                      </a:r>
                      <a:endParaRPr lang="es-EC" sz="1600" b="1" i="0" u="none" strike="noStrike" dirty="0">
                        <a:solidFill>
                          <a:srgbClr val="FFFFFF"/>
                        </a:solidFill>
                        <a:effectLst/>
                        <a:latin typeface="Calibri" panose="020F0502020204030204" pitchFamily="34" charset="0"/>
                      </a:endParaRPr>
                    </a:p>
                  </a:txBody>
                  <a:tcPr marL="9525" marR="9525" marT="9525" marB="0" anchor="ctr">
                    <a:solidFill>
                      <a:schemeClr val="bg1">
                        <a:lumMod val="85000"/>
                      </a:schemeClr>
                    </a:solidFill>
                  </a:tcPr>
                </a:tc>
                <a:tc>
                  <a:txBody>
                    <a:bodyPr/>
                    <a:lstStyle/>
                    <a:p>
                      <a:pPr algn="ctr" fontAlgn="ctr"/>
                      <a:r>
                        <a:rPr lang="es-EC" sz="1600" b="1" u="none" strike="noStrike" dirty="0">
                          <a:effectLst/>
                        </a:rPr>
                        <a:t>DETALLE</a:t>
                      </a:r>
                      <a:endParaRPr lang="es-EC" sz="1600" b="1" i="0" u="none" strike="noStrike" dirty="0">
                        <a:solidFill>
                          <a:srgbClr val="FFFFFF"/>
                        </a:solidFill>
                        <a:effectLst/>
                        <a:latin typeface="Calibri" panose="020F0502020204030204" pitchFamily="34" charset="0"/>
                      </a:endParaRPr>
                    </a:p>
                  </a:txBody>
                  <a:tcPr marL="9525" marR="9525" marT="9525" marB="0" anchor="ctr">
                    <a:solidFill>
                      <a:schemeClr val="bg1">
                        <a:lumMod val="85000"/>
                      </a:schemeClr>
                    </a:solidFill>
                  </a:tcPr>
                </a:tc>
                <a:tc>
                  <a:txBody>
                    <a:bodyPr/>
                    <a:lstStyle/>
                    <a:p>
                      <a:pPr algn="ctr" fontAlgn="ctr"/>
                      <a:r>
                        <a:rPr lang="es-EC" sz="1600" b="1" u="none" strike="noStrike" dirty="0" smtClean="0">
                          <a:effectLst/>
                        </a:rPr>
                        <a:t>INCREMENTO</a:t>
                      </a:r>
                      <a:endParaRPr lang="es-EC" sz="1600" b="1" i="0" u="none" strike="noStrike" dirty="0">
                        <a:solidFill>
                          <a:srgbClr val="FFFFFF"/>
                        </a:solidFill>
                        <a:effectLst/>
                        <a:latin typeface="Calibri" panose="020F0502020204030204" pitchFamily="34" charset="0"/>
                      </a:endParaRPr>
                    </a:p>
                  </a:txBody>
                  <a:tcPr marL="9525" marR="9525" marT="9525" marB="0" anchor="ctr">
                    <a:solidFill>
                      <a:schemeClr val="bg1">
                        <a:lumMod val="85000"/>
                      </a:schemeClr>
                    </a:solidFill>
                  </a:tcPr>
                </a:tc>
                <a:tc>
                  <a:txBody>
                    <a:bodyPr/>
                    <a:lstStyle/>
                    <a:p>
                      <a:pPr algn="ctr" fontAlgn="ctr"/>
                      <a:r>
                        <a:rPr lang="es-EC" sz="1600" b="1" i="0" u="none" strike="noStrike" dirty="0" smtClean="0">
                          <a:solidFill>
                            <a:schemeClr val="tx1"/>
                          </a:solidFill>
                          <a:effectLst/>
                          <a:latin typeface="Calibri" panose="020F0502020204030204" pitchFamily="34" charset="0"/>
                        </a:rPr>
                        <a:t>REDUCCIÓN</a:t>
                      </a:r>
                      <a:endParaRPr lang="es-EC" sz="1600" b="1" i="0" u="none" strike="noStrike" dirty="0">
                        <a:solidFill>
                          <a:schemeClr val="tx1"/>
                        </a:solidFill>
                        <a:effectLst/>
                        <a:latin typeface="Calibri" panose="020F0502020204030204" pitchFamily="34" charset="0"/>
                      </a:endParaRPr>
                    </a:p>
                  </a:txBody>
                  <a:tcPr marL="9525" marR="9525" marT="9525" marB="0" anchor="ctr">
                    <a:solidFill>
                      <a:schemeClr val="bg1">
                        <a:lumMod val="85000"/>
                      </a:schemeClr>
                    </a:solidFill>
                  </a:tcPr>
                </a:tc>
                <a:tc>
                  <a:txBody>
                    <a:bodyPr/>
                    <a:lstStyle/>
                    <a:p>
                      <a:pPr algn="ctr" fontAlgn="ctr"/>
                      <a:r>
                        <a:rPr lang="es-EC" sz="1600" b="1" u="none" strike="noStrike" dirty="0" smtClean="0">
                          <a:solidFill>
                            <a:srgbClr val="FF0000"/>
                          </a:solidFill>
                          <a:effectLst/>
                        </a:rPr>
                        <a:t>TOTAL</a:t>
                      </a:r>
                    </a:p>
                  </a:txBody>
                  <a:tcPr marL="9525" marR="9525" marT="9525" marB="0" anchor="ctr">
                    <a:solidFill>
                      <a:schemeClr val="bg1">
                        <a:lumMod val="85000"/>
                      </a:schemeClr>
                    </a:solidFill>
                  </a:tcPr>
                </a:tc>
              </a:tr>
              <a:tr h="1046636">
                <a:tc>
                  <a:txBody>
                    <a:bodyPr/>
                    <a:lstStyle/>
                    <a:p>
                      <a:pPr algn="ctr" fontAlgn="ctr"/>
                      <a:r>
                        <a:rPr lang="es-EC" sz="1600" b="0" i="0" u="none" strike="noStrike" dirty="0" smtClean="0">
                          <a:solidFill>
                            <a:srgbClr val="000000"/>
                          </a:solidFill>
                          <a:effectLst/>
                          <a:latin typeface="Calibri" panose="020F0502020204030204" pitchFamily="34" charset="0"/>
                        </a:rPr>
                        <a:t>780108</a:t>
                      </a:r>
                      <a:endParaRPr lang="es-EC"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s-EC" sz="1600" b="0" i="0" u="none" strike="noStrike" dirty="0" smtClean="0">
                          <a:solidFill>
                            <a:srgbClr val="000000"/>
                          </a:solidFill>
                          <a:effectLst/>
                          <a:latin typeface="Calibri" panose="020F0502020204030204" pitchFamily="34" charset="0"/>
                        </a:rPr>
                        <a:t>LIQUIDACIÓN</a:t>
                      </a:r>
                      <a:r>
                        <a:rPr lang="es-EC" sz="1600" b="0" i="0" u="none" strike="noStrike" baseline="0" dirty="0" smtClean="0">
                          <a:solidFill>
                            <a:srgbClr val="000000"/>
                          </a:solidFill>
                          <a:effectLst/>
                          <a:latin typeface="Calibri" panose="020F0502020204030204" pitchFamily="34" charset="0"/>
                        </a:rPr>
                        <a:t> FIDEICOMISO DE TITULARIZACIÓN Y CONFORMACIÓN NUEVO FIDEICOMISO DE INVERSIÓN</a:t>
                      </a:r>
                      <a:endParaRPr lang="es-EC"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C" sz="1600" b="0" i="0" u="none" strike="noStrike" dirty="0" smtClean="0">
                          <a:solidFill>
                            <a:srgbClr val="000000"/>
                          </a:solidFill>
                          <a:effectLst/>
                          <a:latin typeface="Calibri" panose="020F0502020204030204" pitchFamily="34" charset="0"/>
                        </a:rPr>
                        <a:t>4.501.648,00</a:t>
                      </a:r>
                      <a:endParaRPr lang="es-EC"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endParaRPr lang="es-EC"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endParaRPr lang="es-EC" sz="1600" b="0" i="0" u="none" strike="noStrike" dirty="0" smtClean="0">
                        <a:solidFill>
                          <a:srgbClr val="000000"/>
                        </a:solidFill>
                        <a:effectLst/>
                        <a:latin typeface="Calibri" panose="020F0502020204030204" pitchFamily="34" charset="0"/>
                      </a:endParaRPr>
                    </a:p>
                  </a:txBody>
                  <a:tcPr marL="9525" marR="9525" marT="9525" marB="0" anchor="ctr"/>
                </a:tc>
              </a:tr>
              <a:tr h="1046636">
                <a:tc>
                  <a:txBody>
                    <a:bodyPr/>
                    <a:lstStyle/>
                    <a:p>
                      <a:pPr algn="ctr" fontAlgn="ctr"/>
                      <a:r>
                        <a:rPr lang="es-EC" sz="1600" b="0" i="0" u="none" strike="noStrike" dirty="0" smtClean="0">
                          <a:solidFill>
                            <a:srgbClr val="000000"/>
                          </a:solidFill>
                          <a:effectLst/>
                          <a:latin typeface="Calibri" panose="020F0502020204030204" pitchFamily="34" charset="0"/>
                        </a:rPr>
                        <a:t>780108</a:t>
                      </a:r>
                    </a:p>
                  </a:txBody>
                  <a:tcPr marL="9525" marR="9525" marT="9525" marB="0" anchor="ctr"/>
                </a:tc>
                <a:tc>
                  <a:txBody>
                    <a:bodyPr/>
                    <a:lstStyle/>
                    <a:p>
                      <a:pPr algn="l" fontAlgn="ctr"/>
                      <a:r>
                        <a:rPr lang="es-EC" sz="1600" b="0" i="0" u="none" strike="noStrike" dirty="0" smtClean="0">
                          <a:solidFill>
                            <a:srgbClr val="000000"/>
                          </a:solidFill>
                          <a:effectLst/>
                          <a:latin typeface="Calibri" panose="020F0502020204030204" pitchFamily="34" charset="0"/>
                        </a:rPr>
                        <a:t>AJUSTE DE LAS PROYECCIONES DE FLUJOS, POR EL 11% DE PARTICIPACIÓN EN LA RECAUDACIÓN DE TASAS DEL NAIQ.</a:t>
                      </a:r>
                      <a:endParaRPr lang="es-EC"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C" sz="1600" b="0" i="0" u="none" strike="noStrike" dirty="0" smtClean="0">
                          <a:solidFill>
                            <a:srgbClr val="000000"/>
                          </a:solidFill>
                          <a:effectLst/>
                          <a:latin typeface="Calibri" panose="020F0502020204030204" pitchFamily="34" charset="0"/>
                        </a:rPr>
                        <a:t>(2.700.000,00)</a:t>
                      </a:r>
                      <a:endParaRPr lang="es-EC"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endParaRPr lang="es-EC" sz="1600" b="0" i="0" u="none" strike="noStrike" dirty="0" smtClean="0">
                        <a:solidFill>
                          <a:srgbClr val="000000"/>
                        </a:solidFill>
                        <a:effectLst/>
                        <a:latin typeface="Calibri" panose="020F0502020204030204" pitchFamily="34" charset="0"/>
                      </a:endParaRPr>
                    </a:p>
                  </a:txBody>
                  <a:tcPr marL="9525" marR="9525" marT="9525" marB="0" anchor="ctr"/>
                </a:tc>
              </a:tr>
              <a:tr h="410447">
                <a:tc>
                  <a:txBody>
                    <a:bodyPr/>
                    <a:lstStyle/>
                    <a:p>
                      <a:pPr algn="ctr" fontAlgn="ctr"/>
                      <a:r>
                        <a:rPr lang="es-EC" sz="1600" u="none" strike="noStrike" dirty="0">
                          <a:effectLst/>
                        </a:rPr>
                        <a:t> </a:t>
                      </a:r>
                      <a:endParaRPr lang="es-EC"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s-EC" sz="1600" b="1" u="none" strike="noStrike" dirty="0">
                          <a:effectLst/>
                        </a:rPr>
                        <a:t> </a:t>
                      </a:r>
                      <a:r>
                        <a:rPr lang="es-EC" sz="1600" b="1" u="none" strike="noStrike" dirty="0" smtClean="0">
                          <a:effectLst/>
                        </a:rPr>
                        <a:t>TOTAL FINANCIAMIENTO:</a:t>
                      </a:r>
                      <a:endParaRPr lang="es-EC"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endParaRPr lang="es-EC" sz="16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C" sz="1600" b="1" i="0" u="none" strike="noStrike" dirty="0" smtClean="0">
                          <a:solidFill>
                            <a:srgbClr val="000000"/>
                          </a:solidFill>
                          <a:effectLst/>
                          <a:latin typeface="Calibri" panose="020F0502020204030204" pitchFamily="34" charset="0"/>
                        </a:rPr>
                        <a:t>1.801.648,00 </a:t>
                      </a:r>
                    </a:p>
                  </a:txBody>
                  <a:tcPr marL="9525" marR="9525" marT="9525" marB="0" anchor="ctr"/>
                </a:tc>
              </a:tr>
            </a:tbl>
          </a:graphicData>
        </a:graphic>
      </p:graphicFrame>
    </p:spTree>
    <p:extLst>
      <p:ext uri="{BB962C8B-B14F-4D97-AF65-F5344CB8AC3E}">
        <p14:creationId xmlns:p14="http://schemas.microsoft.com/office/powerpoint/2010/main" val="3381070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srcRect l="22432" t="18066" r="16599" b="11426"/>
          <a:stretch/>
        </p:blipFill>
        <p:spPr>
          <a:xfrm>
            <a:off x="-1" y="6727967"/>
            <a:ext cx="9144001" cy="143543"/>
          </a:xfrm>
          <a:prstGeom prst="rect">
            <a:avLst/>
          </a:prstGeom>
        </p:spPr>
      </p:pic>
      <p:sp>
        <p:nvSpPr>
          <p:cNvPr id="3" name="Marcador de contenido 2"/>
          <p:cNvSpPr txBox="1">
            <a:spLocks/>
          </p:cNvSpPr>
          <p:nvPr/>
        </p:nvSpPr>
        <p:spPr>
          <a:xfrm>
            <a:off x="457200" y="1600200"/>
            <a:ext cx="8229600" cy="4525963"/>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s-EC" sz="6600" smtClean="0">
              <a:solidFill>
                <a:schemeClr val="tx1"/>
              </a:solidFill>
            </a:endParaRPr>
          </a:p>
          <a:p>
            <a:r>
              <a:rPr lang="es-EC" sz="6600" smtClean="0">
                <a:solidFill>
                  <a:schemeClr val="tx1"/>
                </a:solidFill>
              </a:rPr>
              <a:t>MUCHAS GRACIAS</a:t>
            </a:r>
            <a:endParaRPr lang="es-EC" sz="6600" dirty="0">
              <a:solidFill>
                <a:schemeClr val="tx1"/>
              </a:solidFill>
            </a:endParaRPr>
          </a:p>
        </p:txBody>
      </p:sp>
    </p:spTree>
    <p:extLst>
      <p:ext uri="{BB962C8B-B14F-4D97-AF65-F5344CB8AC3E}">
        <p14:creationId xmlns:p14="http://schemas.microsoft.com/office/powerpoint/2010/main" val="472272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srcRect l="22432" t="18066" r="16599" b="11426"/>
          <a:stretch/>
        </p:blipFill>
        <p:spPr>
          <a:xfrm>
            <a:off x="-1" y="6727967"/>
            <a:ext cx="9144001" cy="143543"/>
          </a:xfrm>
          <a:prstGeom prst="rect">
            <a:avLst/>
          </a:prstGeom>
        </p:spPr>
      </p:pic>
      <p:sp>
        <p:nvSpPr>
          <p:cNvPr id="3" name="Título 5"/>
          <p:cNvSpPr txBox="1">
            <a:spLocks/>
          </p:cNvSpPr>
          <p:nvPr/>
        </p:nvSpPr>
        <p:spPr>
          <a:xfrm>
            <a:off x="457200" y="274639"/>
            <a:ext cx="8229600" cy="712914"/>
          </a:xfrm>
          <a:prstGeom prst="rect">
            <a:avLst/>
          </a:prstGeom>
        </p:spPr>
        <p:txBody>
          <a:bodyPr vert="horz" lIns="91440" tIns="45720" rIns="91440" bIns="45720" rtlCol="0" anchor="ctr">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C" dirty="0" smtClean="0">
                <a:solidFill>
                  <a:schemeClr val="accent6"/>
                </a:solidFill>
              </a:rPr>
              <a:t>EJECUCIÓN POA 2017 EPMMQ</a:t>
            </a:r>
            <a:endParaRPr lang="es-EC" dirty="0">
              <a:solidFill>
                <a:schemeClr val="accent6"/>
              </a:solidFill>
            </a:endParaRPr>
          </a:p>
        </p:txBody>
      </p:sp>
      <p:sp>
        <p:nvSpPr>
          <p:cNvPr id="5" name="Marcador de contenido 6"/>
          <p:cNvSpPr txBox="1">
            <a:spLocks/>
          </p:cNvSpPr>
          <p:nvPr/>
        </p:nvSpPr>
        <p:spPr>
          <a:xfrm>
            <a:off x="457200" y="1182624"/>
            <a:ext cx="8229600" cy="4943539"/>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es-ES" sz="1600" dirty="0"/>
          </a:p>
        </p:txBody>
      </p:sp>
      <p:graphicFrame>
        <p:nvGraphicFramePr>
          <p:cNvPr id="2" name="Tabla 1"/>
          <p:cNvGraphicFramePr>
            <a:graphicFrameLocks noGrp="1"/>
          </p:cNvGraphicFramePr>
          <p:nvPr>
            <p:extLst/>
          </p:nvPr>
        </p:nvGraphicFramePr>
        <p:xfrm>
          <a:off x="528636" y="2378465"/>
          <a:ext cx="8086725" cy="1493520"/>
        </p:xfrm>
        <a:graphic>
          <a:graphicData uri="http://schemas.openxmlformats.org/drawingml/2006/table">
            <a:tbl>
              <a:tblPr firstRow="1" bandRow="1">
                <a:tableStyleId>{5C22544A-7EE6-4342-B048-85BDC9FD1C3A}</a:tableStyleId>
              </a:tblPr>
              <a:tblGrid>
                <a:gridCol w="1617345">
                  <a:extLst>
                    <a:ext uri="{9D8B030D-6E8A-4147-A177-3AD203B41FA5}">
                      <a16:colId xmlns:a16="http://schemas.microsoft.com/office/drawing/2014/main" xmlns="" val="3259086522"/>
                    </a:ext>
                  </a:extLst>
                </a:gridCol>
                <a:gridCol w="1617345">
                  <a:extLst>
                    <a:ext uri="{9D8B030D-6E8A-4147-A177-3AD203B41FA5}">
                      <a16:colId xmlns:a16="http://schemas.microsoft.com/office/drawing/2014/main" xmlns="" val="1165897281"/>
                    </a:ext>
                  </a:extLst>
                </a:gridCol>
                <a:gridCol w="1617345">
                  <a:extLst>
                    <a:ext uri="{9D8B030D-6E8A-4147-A177-3AD203B41FA5}">
                      <a16:colId xmlns:a16="http://schemas.microsoft.com/office/drawing/2014/main" xmlns="" val="4208803725"/>
                    </a:ext>
                  </a:extLst>
                </a:gridCol>
                <a:gridCol w="1617345">
                  <a:extLst>
                    <a:ext uri="{9D8B030D-6E8A-4147-A177-3AD203B41FA5}">
                      <a16:colId xmlns:a16="http://schemas.microsoft.com/office/drawing/2014/main" xmlns="" val="39961802"/>
                    </a:ext>
                  </a:extLst>
                </a:gridCol>
                <a:gridCol w="1617345">
                  <a:extLst>
                    <a:ext uri="{9D8B030D-6E8A-4147-A177-3AD203B41FA5}">
                      <a16:colId xmlns:a16="http://schemas.microsoft.com/office/drawing/2014/main" xmlns="" val="2808820085"/>
                    </a:ext>
                  </a:extLst>
                </a:gridCol>
              </a:tblGrid>
              <a:tr h="370840">
                <a:tc>
                  <a:txBody>
                    <a:bodyPr/>
                    <a:lstStyle/>
                    <a:p>
                      <a:pPr algn="ctr"/>
                      <a:r>
                        <a:rPr lang="es-EC" sz="1600" dirty="0" smtClean="0"/>
                        <a:t>Nombre</a:t>
                      </a:r>
                      <a:r>
                        <a:rPr lang="es-EC" sz="1600" baseline="0" dirty="0" smtClean="0"/>
                        <a:t> del proyecto</a:t>
                      </a:r>
                      <a:endParaRPr lang="es-EC" sz="1600" dirty="0"/>
                    </a:p>
                  </a:txBody>
                  <a:tcPr anchor="ctr"/>
                </a:tc>
                <a:tc>
                  <a:txBody>
                    <a:bodyPr/>
                    <a:lstStyle/>
                    <a:p>
                      <a:pPr algn="ctr"/>
                      <a:r>
                        <a:rPr lang="es-EC" sz="1600" dirty="0" smtClean="0"/>
                        <a:t>% Avance programático</a:t>
                      </a:r>
                      <a:endParaRPr lang="es-EC" sz="1600" dirty="0"/>
                    </a:p>
                  </a:txBody>
                  <a:tcPr anchor="ctr"/>
                </a:tc>
                <a:tc>
                  <a:txBody>
                    <a:bodyPr/>
                    <a:lstStyle/>
                    <a:p>
                      <a:pPr algn="ctr"/>
                      <a:r>
                        <a:rPr lang="es-EC" sz="1600" dirty="0" smtClean="0"/>
                        <a:t>Codificado</a:t>
                      </a:r>
                      <a:endParaRPr lang="es-EC" sz="1600" dirty="0"/>
                    </a:p>
                  </a:txBody>
                  <a:tcPr anchor="ctr"/>
                </a:tc>
                <a:tc>
                  <a:txBody>
                    <a:bodyPr/>
                    <a:lstStyle/>
                    <a:p>
                      <a:pPr algn="ctr"/>
                      <a:r>
                        <a:rPr lang="es-EC" sz="1600" dirty="0" smtClean="0"/>
                        <a:t>Devengado</a:t>
                      </a:r>
                      <a:endParaRPr lang="es-EC" sz="1600" dirty="0"/>
                    </a:p>
                  </a:txBody>
                  <a:tcPr anchor="ctr"/>
                </a:tc>
                <a:tc>
                  <a:txBody>
                    <a:bodyPr/>
                    <a:lstStyle/>
                    <a:p>
                      <a:pPr algn="ctr"/>
                      <a:r>
                        <a:rPr lang="es-EC" sz="1600" dirty="0" smtClean="0"/>
                        <a:t>%</a:t>
                      </a:r>
                      <a:r>
                        <a:rPr lang="es-EC" sz="1600" baseline="0" dirty="0" smtClean="0"/>
                        <a:t> Ejecución presupuestaria</a:t>
                      </a:r>
                      <a:endParaRPr lang="es-EC" sz="1600" dirty="0"/>
                    </a:p>
                  </a:txBody>
                  <a:tcPr anchor="ctr"/>
                </a:tc>
                <a:extLst>
                  <a:ext uri="{0D108BD9-81ED-4DB2-BD59-A6C34878D82A}">
                    <a16:rowId xmlns:a16="http://schemas.microsoft.com/office/drawing/2014/main" xmlns="" val="267132433"/>
                  </a:ext>
                </a:extLst>
              </a:tr>
              <a:tr h="370840">
                <a:tc>
                  <a:txBody>
                    <a:bodyPr/>
                    <a:lstStyle/>
                    <a:p>
                      <a:r>
                        <a:rPr lang="es-EC" dirty="0" smtClean="0"/>
                        <a:t>Primera Línea del Metro de Quito</a:t>
                      </a:r>
                      <a:endParaRPr lang="es-EC" dirty="0"/>
                    </a:p>
                  </a:txBody>
                  <a:tcPr anchor="ctr"/>
                </a:tc>
                <a:tc>
                  <a:txBody>
                    <a:bodyPr/>
                    <a:lstStyle/>
                    <a:p>
                      <a:pPr algn="ctr"/>
                      <a:r>
                        <a:rPr lang="es-EC" dirty="0" smtClean="0"/>
                        <a:t>53.78</a:t>
                      </a:r>
                      <a:endParaRPr lang="es-EC" dirty="0"/>
                    </a:p>
                  </a:txBody>
                  <a:tcPr anchor="ctr"/>
                </a:tc>
                <a:tc>
                  <a:txBody>
                    <a:bodyPr/>
                    <a:lstStyle/>
                    <a:p>
                      <a:pPr algn="ctr"/>
                      <a:r>
                        <a:rPr lang="es-EC" dirty="0" smtClean="0"/>
                        <a:t>25,986,104.59</a:t>
                      </a:r>
                      <a:endParaRPr lang="es-EC" dirty="0"/>
                    </a:p>
                  </a:txBody>
                  <a:tcPr anchor="ctr"/>
                </a:tc>
                <a:tc>
                  <a:txBody>
                    <a:bodyPr/>
                    <a:lstStyle/>
                    <a:p>
                      <a:pPr algn="ctr"/>
                      <a:r>
                        <a:rPr lang="es-EC" dirty="0" smtClean="0"/>
                        <a:t>9,551,419.89</a:t>
                      </a:r>
                      <a:endParaRPr lang="es-EC" dirty="0"/>
                    </a:p>
                  </a:txBody>
                  <a:tcPr anchor="ctr"/>
                </a:tc>
                <a:tc>
                  <a:txBody>
                    <a:bodyPr/>
                    <a:lstStyle/>
                    <a:p>
                      <a:pPr algn="ctr"/>
                      <a:r>
                        <a:rPr lang="es-EC" dirty="0" smtClean="0"/>
                        <a:t>36.76</a:t>
                      </a:r>
                      <a:endParaRPr lang="es-EC" dirty="0"/>
                    </a:p>
                  </a:txBody>
                  <a:tcPr anchor="ctr"/>
                </a:tc>
                <a:extLst>
                  <a:ext uri="{0D108BD9-81ED-4DB2-BD59-A6C34878D82A}">
                    <a16:rowId xmlns:a16="http://schemas.microsoft.com/office/drawing/2014/main" xmlns="" val="2864484688"/>
                  </a:ext>
                </a:extLst>
              </a:tr>
            </a:tbl>
          </a:graphicData>
        </a:graphic>
      </p:graphicFrame>
      <p:sp>
        <p:nvSpPr>
          <p:cNvPr id="6" name="CuadroTexto 5"/>
          <p:cNvSpPr txBox="1"/>
          <p:nvPr/>
        </p:nvSpPr>
        <p:spPr>
          <a:xfrm>
            <a:off x="457200" y="1399892"/>
            <a:ext cx="8686800" cy="646331"/>
          </a:xfrm>
          <a:prstGeom prst="rect">
            <a:avLst/>
          </a:prstGeom>
          <a:noFill/>
        </p:spPr>
        <p:txBody>
          <a:bodyPr wrap="square" rtlCol="0">
            <a:spAutoFit/>
          </a:bodyPr>
          <a:lstStyle/>
          <a:p>
            <a:r>
              <a:rPr lang="es-EC" dirty="0" smtClean="0"/>
              <a:t>Información obtenida del seguimiento al POA que se realiza en el sistema Mi Ciudad con corte a julio 2017</a:t>
            </a:r>
            <a:endParaRPr lang="es-EC" dirty="0"/>
          </a:p>
        </p:txBody>
      </p:sp>
    </p:spTree>
    <p:extLst>
      <p:ext uri="{BB962C8B-B14F-4D97-AF65-F5344CB8AC3E}">
        <p14:creationId xmlns:p14="http://schemas.microsoft.com/office/powerpoint/2010/main" val="14824855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2"/>
          <a:srcRect l="22432" t="18066" r="16599" b="11426"/>
          <a:stretch/>
        </p:blipFill>
        <p:spPr>
          <a:xfrm>
            <a:off x="-1" y="6727967"/>
            <a:ext cx="9144001" cy="143543"/>
          </a:xfrm>
          <a:prstGeom prst="rect">
            <a:avLst/>
          </a:prstGeom>
        </p:spPr>
      </p:pic>
      <p:sp>
        <p:nvSpPr>
          <p:cNvPr id="3" name="CuadroTexto 2"/>
          <p:cNvSpPr txBox="1"/>
          <p:nvPr/>
        </p:nvSpPr>
        <p:spPr>
          <a:xfrm>
            <a:off x="1547715" y="1131782"/>
            <a:ext cx="6219177" cy="4247317"/>
          </a:xfrm>
          <a:prstGeom prst="rect">
            <a:avLst/>
          </a:prstGeom>
          <a:noFill/>
        </p:spPr>
        <p:txBody>
          <a:bodyPr wrap="square" rtlCol="0">
            <a:spAutoFit/>
          </a:bodyPr>
          <a:lstStyle/>
          <a:p>
            <a:pPr algn="ctr"/>
            <a:r>
              <a:rPr lang="es-ES" sz="5400" b="1" dirty="0" smtClean="0"/>
              <a:t>AVANCE DE EJECUCIÓN PRESUPUESTARIA </a:t>
            </a:r>
          </a:p>
          <a:p>
            <a:pPr algn="ctr"/>
            <a:endParaRPr lang="es-ES" sz="5400" b="1" dirty="0"/>
          </a:p>
          <a:p>
            <a:pPr algn="ctr"/>
            <a:r>
              <a:rPr lang="es-ES" sz="5400" b="1" dirty="0" smtClean="0"/>
              <a:t>EPMMQ  JULIO 2017</a:t>
            </a:r>
            <a:endParaRPr lang="es-ES" sz="5400" b="1" dirty="0"/>
          </a:p>
        </p:txBody>
      </p:sp>
    </p:spTree>
    <p:extLst>
      <p:ext uri="{BB962C8B-B14F-4D97-AF65-F5344CB8AC3E}">
        <p14:creationId xmlns:p14="http://schemas.microsoft.com/office/powerpoint/2010/main" val="9414870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55537"/>
            <a:ext cx="7772400" cy="1008111"/>
          </a:xfrm>
        </p:spPr>
        <p:txBody>
          <a:bodyPr>
            <a:normAutofit/>
          </a:bodyPr>
          <a:lstStyle/>
          <a:p>
            <a:r>
              <a:rPr lang="es-EC" sz="3600" b="1" dirty="0" smtClean="0"/>
              <a:t>PRESUPUESTO DE GASTOS</a:t>
            </a:r>
            <a:endParaRPr lang="es-EC" sz="3600" b="1" dirty="0"/>
          </a:p>
        </p:txBody>
      </p:sp>
      <p:sp>
        <p:nvSpPr>
          <p:cNvPr id="3" name="2 Subtítulo"/>
          <p:cNvSpPr>
            <a:spLocks noGrp="1"/>
          </p:cNvSpPr>
          <p:nvPr>
            <p:ph type="subTitle" idx="1"/>
          </p:nvPr>
        </p:nvSpPr>
        <p:spPr>
          <a:xfrm>
            <a:off x="760686" y="5549163"/>
            <a:ext cx="7848872" cy="1178804"/>
          </a:xfrm>
        </p:spPr>
        <p:txBody>
          <a:bodyPr>
            <a:noAutofit/>
          </a:bodyPr>
          <a:lstStyle/>
          <a:p>
            <a:pPr marL="457200" indent="-457200">
              <a:buFont typeface="Arial" panose="020B0604020202020204" pitchFamily="34" charset="0"/>
              <a:buChar char="•"/>
            </a:pPr>
            <a:r>
              <a:rPr lang="es-EC" sz="2000" b="1" dirty="0" smtClean="0">
                <a:solidFill>
                  <a:schemeClr val="tx1"/>
                </a:solidFill>
              </a:rPr>
              <a:t>% EJECUCIÓN A JULIO: 36,76%</a:t>
            </a:r>
          </a:p>
          <a:p>
            <a:pPr marL="457200" indent="-457200">
              <a:buFont typeface="Arial" panose="020B0604020202020204" pitchFamily="34" charset="0"/>
              <a:buChar char="•"/>
            </a:pPr>
            <a:r>
              <a:rPr lang="es-EC" sz="2000" b="1" dirty="0" smtClean="0">
                <a:solidFill>
                  <a:schemeClr val="tx1"/>
                </a:solidFill>
              </a:rPr>
              <a:t>Saldo comprometido 60%</a:t>
            </a:r>
          </a:p>
          <a:p>
            <a:pPr marL="457200" indent="-457200">
              <a:buFont typeface="Arial" panose="020B0604020202020204" pitchFamily="34" charset="0"/>
              <a:buChar char="•"/>
            </a:pPr>
            <a:r>
              <a:rPr lang="es-EC" sz="2000" b="1" dirty="0" smtClean="0">
                <a:solidFill>
                  <a:schemeClr val="tx1"/>
                </a:solidFill>
              </a:rPr>
              <a:t>Saldo por comprometer sin fondos NAIQ: 7% </a:t>
            </a:r>
            <a:endParaRPr lang="es-EC" sz="1800" dirty="0" smtClean="0">
              <a:solidFill>
                <a:schemeClr val="tx1"/>
              </a:solidFill>
            </a:endParaRPr>
          </a:p>
          <a:p>
            <a:pPr marL="914400" lvl="1" indent="-457200" algn="just">
              <a:buFont typeface="Arial" panose="020B0604020202020204" pitchFamily="34" charset="0"/>
              <a:buChar char="•"/>
            </a:pPr>
            <a:endParaRPr lang="es-EC" sz="1800" b="1" dirty="0">
              <a:solidFill>
                <a:schemeClr val="tx1"/>
              </a:solidFill>
            </a:endParaRPr>
          </a:p>
          <a:p>
            <a:pPr algn="just"/>
            <a:endParaRPr lang="es-EC" sz="2000" dirty="0" smtClean="0">
              <a:solidFill>
                <a:schemeClr val="tx1"/>
              </a:solidFill>
            </a:endParaRPr>
          </a:p>
          <a:p>
            <a:pPr algn="just"/>
            <a:endParaRPr lang="es-EC" sz="2000" dirty="0" smtClean="0">
              <a:solidFill>
                <a:schemeClr val="tx1"/>
              </a:solidFill>
            </a:endParaRPr>
          </a:p>
        </p:txBody>
      </p:sp>
      <p:pic>
        <p:nvPicPr>
          <p:cNvPr id="4" name="Imagen 3"/>
          <p:cNvPicPr>
            <a:picLocks noChangeAspect="1"/>
          </p:cNvPicPr>
          <p:nvPr/>
        </p:nvPicPr>
        <p:blipFill rotWithShape="1">
          <a:blip r:embed="rId3"/>
          <a:srcRect l="22432" t="18066" r="16599" b="11426"/>
          <a:stretch/>
        </p:blipFill>
        <p:spPr>
          <a:xfrm>
            <a:off x="-1" y="6727967"/>
            <a:ext cx="9144001" cy="143543"/>
          </a:xfrm>
          <a:prstGeom prst="rect">
            <a:avLst/>
          </a:prstGeom>
        </p:spPr>
      </p:pic>
      <p:graphicFrame>
        <p:nvGraphicFramePr>
          <p:cNvPr id="5" name="Tabla 4"/>
          <p:cNvGraphicFramePr>
            <a:graphicFrameLocks noGrp="1"/>
          </p:cNvGraphicFramePr>
          <p:nvPr>
            <p:extLst>
              <p:ext uri="{D42A27DB-BD31-4B8C-83A1-F6EECF244321}">
                <p14:modId xmlns:p14="http://schemas.microsoft.com/office/powerpoint/2010/main" val="1114066397"/>
              </p:ext>
            </p:extLst>
          </p:nvPr>
        </p:nvGraphicFramePr>
        <p:xfrm>
          <a:off x="328274" y="1100198"/>
          <a:ext cx="8551322" cy="4219397"/>
        </p:xfrm>
        <a:graphic>
          <a:graphicData uri="http://schemas.openxmlformats.org/drawingml/2006/table">
            <a:tbl>
              <a:tblPr>
                <a:tableStyleId>{793D81CF-94F2-401A-BA57-92F5A7B2D0C5}</a:tableStyleId>
              </a:tblPr>
              <a:tblGrid>
                <a:gridCol w="820521"/>
                <a:gridCol w="2332535"/>
                <a:gridCol w="1498294"/>
                <a:gridCol w="1630496"/>
                <a:gridCol w="749147"/>
                <a:gridCol w="1520329"/>
              </a:tblGrid>
              <a:tr h="454395">
                <a:tc>
                  <a:txBody>
                    <a:bodyPr/>
                    <a:lstStyle/>
                    <a:p>
                      <a:pPr algn="ctr" fontAlgn="ctr"/>
                      <a:r>
                        <a:rPr lang="es-EC" sz="1400" b="1" u="none" strike="noStrike" dirty="0" smtClean="0">
                          <a:effectLst/>
                        </a:rPr>
                        <a:t>GRUPO</a:t>
                      </a:r>
                      <a:endParaRPr lang="es-EC" sz="1400" b="1" i="0" u="none" strike="noStrike" dirty="0">
                        <a:solidFill>
                          <a:srgbClr val="FFFFFF"/>
                        </a:solidFill>
                        <a:effectLst/>
                        <a:latin typeface="Calibri" panose="020F0502020204030204" pitchFamily="34" charset="0"/>
                      </a:endParaRPr>
                    </a:p>
                  </a:txBody>
                  <a:tcPr marL="9525" marR="9525" marT="9525" marB="0" anchor="ctr">
                    <a:solidFill>
                      <a:schemeClr val="bg1">
                        <a:lumMod val="85000"/>
                      </a:schemeClr>
                    </a:solidFill>
                  </a:tcPr>
                </a:tc>
                <a:tc>
                  <a:txBody>
                    <a:bodyPr/>
                    <a:lstStyle/>
                    <a:p>
                      <a:pPr algn="ctr" fontAlgn="ctr"/>
                      <a:r>
                        <a:rPr lang="es-EC" sz="1400" b="1" u="none" strike="noStrike" dirty="0">
                          <a:effectLst/>
                        </a:rPr>
                        <a:t>DETALLE</a:t>
                      </a:r>
                      <a:endParaRPr lang="es-EC" sz="1400" b="1" i="0" u="none" strike="noStrike" dirty="0">
                        <a:solidFill>
                          <a:srgbClr val="FFFFFF"/>
                        </a:solidFill>
                        <a:effectLst/>
                        <a:latin typeface="Calibri" panose="020F0502020204030204" pitchFamily="34" charset="0"/>
                      </a:endParaRPr>
                    </a:p>
                  </a:txBody>
                  <a:tcPr marL="9525" marR="9525" marT="9525" marB="0" anchor="ctr">
                    <a:solidFill>
                      <a:schemeClr val="bg1">
                        <a:lumMod val="85000"/>
                      </a:schemeClr>
                    </a:solidFill>
                  </a:tcPr>
                </a:tc>
                <a:tc>
                  <a:txBody>
                    <a:bodyPr/>
                    <a:lstStyle/>
                    <a:p>
                      <a:pPr algn="ctr" fontAlgn="ctr"/>
                      <a:r>
                        <a:rPr lang="es-EC" sz="1400" b="1" i="0" u="none" strike="noStrike" dirty="0" smtClean="0">
                          <a:solidFill>
                            <a:schemeClr val="tx1"/>
                          </a:solidFill>
                          <a:effectLst/>
                          <a:latin typeface="Calibri" panose="020F0502020204030204" pitchFamily="34" charset="0"/>
                        </a:rPr>
                        <a:t>CODIFICADO</a:t>
                      </a:r>
                      <a:endParaRPr lang="es-EC" sz="1400" b="1" i="0" u="none" strike="noStrike" dirty="0">
                        <a:solidFill>
                          <a:schemeClr val="tx1"/>
                        </a:solidFill>
                        <a:effectLst/>
                        <a:latin typeface="Calibri" panose="020F0502020204030204" pitchFamily="34" charset="0"/>
                      </a:endParaRPr>
                    </a:p>
                  </a:txBody>
                  <a:tcPr marL="9525" marR="9525" marT="9525" marB="0" anchor="ctr">
                    <a:solidFill>
                      <a:schemeClr val="bg1">
                        <a:lumMod val="85000"/>
                      </a:schemeClr>
                    </a:solidFill>
                  </a:tcPr>
                </a:tc>
                <a:tc>
                  <a:txBody>
                    <a:bodyPr/>
                    <a:lstStyle/>
                    <a:p>
                      <a:pPr algn="ctr" fontAlgn="ctr"/>
                      <a:r>
                        <a:rPr lang="es-EC" sz="1400" b="1" i="0" u="none" strike="noStrike" dirty="0" smtClean="0">
                          <a:solidFill>
                            <a:schemeClr val="tx1"/>
                          </a:solidFill>
                          <a:effectLst/>
                          <a:latin typeface="Calibri" panose="020F0502020204030204" pitchFamily="34" charset="0"/>
                        </a:rPr>
                        <a:t>DEVENGADO</a:t>
                      </a:r>
                      <a:endParaRPr lang="es-EC" sz="1400" b="1" i="0" u="none" strike="noStrike" dirty="0">
                        <a:solidFill>
                          <a:schemeClr val="tx1"/>
                        </a:solidFill>
                        <a:effectLst/>
                        <a:latin typeface="Calibri" panose="020F0502020204030204" pitchFamily="34" charset="0"/>
                      </a:endParaRPr>
                    </a:p>
                  </a:txBody>
                  <a:tcPr marL="9525" marR="9525" marT="9525" marB="0" anchor="ctr">
                    <a:solidFill>
                      <a:schemeClr val="bg1">
                        <a:lumMod val="85000"/>
                      </a:schemeClr>
                    </a:solidFill>
                  </a:tcPr>
                </a:tc>
                <a:tc>
                  <a:txBody>
                    <a:bodyPr/>
                    <a:lstStyle/>
                    <a:p>
                      <a:pPr algn="ctr" fontAlgn="ctr"/>
                      <a:r>
                        <a:rPr lang="es-EC" sz="1400" b="1" i="0" u="none" strike="noStrike" dirty="0" smtClean="0">
                          <a:solidFill>
                            <a:schemeClr val="tx1"/>
                          </a:solidFill>
                          <a:effectLst/>
                          <a:latin typeface="Calibri" panose="020F0502020204030204" pitchFamily="34" charset="0"/>
                        </a:rPr>
                        <a:t>%</a:t>
                      </a:r>
                      <a:endParaRPr lang="es-EC" sz="1400" b="1" i="0" u="none" strike="noStrike" dirty="0">
                        <a:solidFill>
                          <a:schemeClr val="tx1"/>
                        </a:solidFill>
                        <a:effectLst/>
                        <a:latin typeface="Calibri" panose="020F0502020204030204" pitchFamily="34" charset="0"/>
                      </a:endParaRPr>
                    </a:p>
                  </a:txBody>
                  <a:tcPr marL="9525" marR="9525" marT="9525" marB="0" anchor="ctr">
                    <a:solidFill>
                      <a:schemeClr val="bg1">
                        <a:lumMod val="85000"/>
                      </a:schemeClr>
                    </a:solidFill>
                  </a:tcPr>
                </a:tc>
                <a:tc>
                  <a:txBody>
                    <a:bodyPr/>
                    <a:lstStyle/>
                    <a:p>
                      <a:pPr algn="ctr" fontAlgn="ctr"/>
                      <a:r>
                        <a:rPr lang="es-EC" sz="1400" b="1" u="none" strike="noStrike" dirty="0" smtClean="0">
                          <a:solidFill>
                            <a:schemeClr val="tx1"/>
                          </a:solidFill>
                          <a:effectLst/>
                        </a:rPr>
                        <a:t>SALDO</a:t>
                      </a:r>
                    </a:p>
                  </a:txBody>
                  <a:tcPr marL="9525" marR="9525" marT="9525" marB="0" anchor="ctr">
                    <a:solidFill>
                      <a:schemeClr val="bg1">
                        <a:lumMod val="85000"/>
                      </a:schemeClr>
                    </a:solidFill>
                  </a:tcPr>
                </a:tc>
              </a:tr>
              <a:tr h="681593">
                <a:tc>
                  <a:txBody>
                    <a:bodyPr/>
                    <a:lstStyle/>
                    <a:p>
                      <a:pPr algn="ctr" fontAlgn="b"/>
                      <a:r>
                        <a:rPr lang="es-EC" sz="1600" b="0" i="0" u="none" strike="noStrike" dirty="0">
                          <a:solidFill>
                            <a:srgbClr val="000000"/>
                          </a:solidFill>
                          <a:effectLst/>
                          <a:latin typeface="Calibri" panose="020F0502020204030204" pitchFamily="34" charset="0"/>
                        </a:rPr>
                        <a:t>71</a:t>
                      </a:r>
                    </a:p>
                  </a:txBody>
                  <a:tcPr marL="9525" marR="9525" marT="9525" marB="0" anchor="ctr"/>
                </a:tc>
                <a:tc>
                  <a:txBody>
                    <a:bodyPr/>
                    <a:lstStyle/>
                    <a:p>
                      <a:pPr algn="l" fontAlgn="b"/>
                      <a:r>
                        <a:rPr lang="es-EC" sz="1600" b="0" i="0" u="none" strike="noStrike" dirty="0">
                          <a:solidFill>
                            <a:srgbClr val="000000"/>
                          </a:solidFill>
                          <a:effectLst/>
                          <a:latin typeface="Calibri" panose="020F0502020204030204" pitchFamily="34" charset="0"/>
                        </a:rPr>
                        <a:t>GASTOS EN PERSONAL PARA INVERSIÓN</a:t>
                      </a:r>
                    </a:p>
                  </a:txBody>
                  <a:tcPr marL="9525" marR="9525" marT="9525" marB="0" anchor="ctr"/>
                </a:tc>
                <a:tc>
                  <a:txBody>
                    <a:bodyPr/>
                    <a:lstStyle/>
                    <a:p>
                      <a:pPr algn="ctr" fontAlgn="b"/>
                      <a:r>
                        <a:rPr lang="es-EC" sz="1600" b="0" i="0" u="none" strike="noStrike">
                          <a:solidFill>
                            <a:srgbClr val="000000"/>
                          </a:solidFill>
                          <a:effectLst/>
                          <a:latin typeface="Calibri" panose="020F0502020204030204" pitchFamily="34" charset="0"/>
                        </a:rPr>
                        <a:t>2.456.239,15 </a:t>
                      </a:r>
                    </a:p>
                  </a:txBody>
                  <a:tcPr marL="9525" marR="9525" marT="9525" marB="0" anchor="ctr"/>
                </a:tc>
                <a:tc>
                  <a:txBody>
                    <a:bodyPr/>
                    <a:lstStyle/>
                    <a:p>
                      <a:pPr algn="ctr" fontAlgn="b"/>
                      <a:r>
                        <a:rPr lang="es-EC" sz="1600" b="0" i="0" u="none" strike="noStrike">
                          <a:solidFill>
                            <a:srgbClr val="000000"/>
                          </a:solidFill>
                          <a:effectLst/>
                          <a:latin typeface="Calibri" panose="020F0502020204030204" pitchFamily="34" charset="0"/>
                        </a:rPr>
                        <a:t>1.255.231,98 </a:t>
                      </a:r>
                    </a:p>
                  </a:txBody>
                  <a:tcPr marL="9525" marR="9525" marT="9525" marB="0" anchor="ctr"/>
                </a:tc>
                <a:tc>
                  <a:txBody>
                    <a:bodyPr/>
                    <a:lstStyle/>
                    <a:p>
                      <a:pPr algn="ctr" fontAlgn="b"/>
                      <a:r>
                        <a:rPr lang="es-EC" sz="1600" b="0" i="0" u="none" strike="noStrike">
                          <a:solidFill>
                            <a:srgbClr val="000000"/>
                          </a:solidFill>
                          <a:effectLst/>
                          <a:latin typeface="Calibri" panose="020F0502020204030204" pitchFamily="34" charset="0"/>
                        </a:rPr>
                        <a:t>51,10 </a:t>
                      </a:r>
                    </a:p>
                  </a:txBody>
                  <a:tcPr marL="9525" marR="9525" marT="9525" marB="0" anchor="ctr"/>
                </a:tc>
                <a:tc>
                  <a:txBody>
                    <a:bodyPr/>
                    <a:lstStyle/>
                    <a:p>
                      <a:pPr algn="ctr" fontAlgn="b"/>
                      <a:r>
                        <a:rPr lang="es-EC" sz="1600" b="0" i="0" u="none" strike="noStrike">
                          <a:solidFill>
                            <a:srgbClr val="000000"/>
                          </a:solidFill>
                          <a:effectLst/>
                          <a:latin typeface="Calibri" panose="020F0502020204030204" pitchFamily="34" charset="0"/>
                        </a:rPr>
                        <a:t>1.201.007,17 </a:t>
                      </a:r>
                    </a:p>
                  </a:txBody>
                  <a:tcPr marL="9525" marR="9525" marT="9525" marB="0" anchor="ctr"/>
                </a:tc>
              </a:tr>
              <a:tr h="681593">
                <a:tc>
                  <a:txBody>
                    <a:bodyPr/>
                    <a:lstStyle/>
                    <a:p>
                      <a:pPr algn="ctr" fontAlgn="b"/>
                      <a:r>
                        <a:rPr lang="es-EC" sz="1600" b="0" i="0" u="none" strike="noStrike">
                          <a:solidFill>
                            <a:srgbClr val="000000"/>
                          </a:solidFill>
                          <a:effectLst/>
                          <a:latin typeface="Calibri" panose="020F0502020204030204" pitchFamily="34" charset="0"/>
                        </a:rPr>
                        <a:t>73</a:t>
                      </a:r>
                    </a:p>
                  </a:txBody>
                  <a:tcPr marL="9525" marR="9525" marT="9525" marB="0" anchor="ctr"/>
                </a:tc>
                <a:tc>
                  <a:txBody>
                    <a:bodyPr/>
                    <a:lstStyle/>
                    <a:p>
                      <a:pPr algn="l" fontAlgn="b"/>
                      <a:r>
                        <a:rPr lang="es-EC" sz="1600" b="0" i="0" u="none" strike="noStrike" dirty="0">
                          <a:solidFill>
                            <a:srgbClr val="000000"/>
                          </a:solidFill>
                          <a:effectLst/>
                          <a:latin typeface="Calibri" panose="020F0502020204030204" pitchFamily="34" charset="0"/>
                        </a:rPr>
                        <a:t>BIENES Y SERVICIOS PARA INVERSIÓN</a:t>
                      </a:r>
                    </a:p>
                  </a:txBody>
                  <a:tcPr marL="9525" marR="9525" marT="9525" marB="0" anchor="ctr"/>
                </a:tc>
                <a:tc>
                  <a:txBody>
                    <a:bodyPr/>
                    <a:lstStyle/>
                    <a:p>
                      <a:pPr algn="ctr" fontAlgn="b"/>
                      <a:r>
                        <a:rPr lang="es-EC" sz="1600" b="0" i="0" u="none" strike="noStrike" dirty="0">
                          <a:solidFill>
                            <a:srgbClr val="000000"/>
                          </a:solidFill>
                          <a:effectLst/>
                          <a:latin typeface="Calibri" panose="020F0502020204030204" pitchFamily="34" charset="0"/>
                        </a:rPr>
                        <a:t>4.817.118,42 </a:t>
                      </a:r>
                    </a:p>
                  </a:txBody>
                  <a:tcPr marL="9525" marR="9525" marT="9525" marB="0" anchor="ctr"/>
                </a:tc>
                <a:tc>
                  <a:txBody>
                    <a:bodyPr/>
                    <a:lstStyle/>
                    <a:p>
                      <a:pPr algn="ctr" fontAlgn="b"/>
                      <a:r>
                        <a:rPr lang="es-EC" sz="1600" b="0" i="0" u="none" strike="noStrike" dirty="0">
                          <a:solidFill>
                            <a:srgbClr val="000000"/>
                          </a:solidFill>
                          <a:effectLst/>
                          <a:latin typeface="Calibri" panose="020F0502020204030204" pitchFamily="34" charset="0"/>
                        </a:rPr>
                        <a:t>1.924.416,91 </a:t>
                      </a:r>
                    </a:p>
                  </a:txBody>
                  <a:tcPr marL="9525" marR="9525" marT="9525" marB="0" anchor="ctr"/>
                </a:tc>
                <a:tc>
                  <a:txBody>
                    <a:bodyPr/>
                    <a:lstStyle/>
                    <a:p>
                      <a:pPr algn="ctr" fontAlgn="b"/>
                      <a:r>
                        <a:rPr lang="es-EC" sz="1600" b="1" i="0" u="none" strike="noStrike" dirty="0">
                          <a:solidFill>
                            <a:srgbClr val="C00000"/>
                          </a:solidFill>
                          <a:effectLst/>
                          <a:latin typeface="Calibri" panose="020F0502020204030204" pitchFamily="34" charset="0"/>
                        </a:rPr>
                        <a:t>39,95 </a:t>
                      </a:r>
                    </a:p>
                  </a:txBody>
                  <a:tcPr marL="9525" marR="9525" marT="9525" marB="0" anchor="ctr"/>
                </a:tc>
                <a:tc>
                  <a:txBody>
                    <a:bodyPr/>
                    <a:lstStyle/>
                    <a:p>
                      <a:pPr algn="ctr" fontAlgn="b"/>
                      <a:r>
                        <a:rPr lang="es-EC" sz="1600" b="1" i="0" u="none" strike="noStrike" dirty="0">
                          <a:solidFill>
                            <a:srgbClr val="C00000"/>
                          </a:solidFill>
                          <a:effectLst/>
                          <a:latin typeface="Calibri" panose="020F0502020204030204" pitchFamily="34" charset="0"/>
                        </a:rPr>
                        <a:t>2.892.701,51 </a:t>
                      </a:r>
                    </a:p>
                  </a:txBody>
                  <a:tcPr marL="9525" marR="9525" marT="9525" marB="0" anchor="ctr"/>
                </a:tc>
              </a:tr>
              <a:tr h="681593">
                <a:tc>
                  <a:txBody>
                    <a:bodyPr/>
                    <a:lstStyle/>
                    <a:p>
                      <a:pPr algn="ctr" fontAlgn="b"/>
                      <a:r>
                        <a:rPr lang="es-EC" sz="1600" b="0" i="0" u="none" strike="noStrike">
                          <a:solidFill>
                            <a:srgbClr val="000000"/>
                          </a:solidFill>
                          <a:effectLst/>
                          <a:latin typeface="Calibri" panose="020F0502020204030204" pitchFamily="34" charset="0"/>
                        </a:rPr>
                        <a:t>77</a:t>
                      </a:r>
                    </a:p>
                  </a:txBody>
                  <a:tcPr marL="9525" marR="9525" marT="9525" marB="0" anchor="ctr"/>
                </a:tc>
                <a:tc>
                  <a:txBody>
                    <a:bodyPr/>
                    <a:lstStyle/>
                    <a:p>
                      <a:pPr algn="l" fontAlgn="b"/>
                      <a:r>
                        <a:rPr lang="es-EC" sz="1600" b="0" i="0" u="none" strike="noStrike" dirty="0">
                          <a:solidFill>
                            <a:srgbClr val="000000"/>
                          </a:solidFill>
                          <a:effectLst/>
                          <a:latin typeface="Calibri" panose="020F0502020204030204" pitchFamily="34" charset="0"/>
                        </a:rPr>
                        <a:t>OTROS GASTOS DE INVERSIÓN</a:t>
                      </a:r>
                    </a:p>
                  </a:txBody>
                  <a:tcPr marL="9525" marR="9525" marT="9525" marB="0" anchor="ctr"/>
                </a:tc>
                <a:tc>
                  <a:txBody>
                    <a:bodyPr/>
                    <a:lstStyle/>
                    <a:p>
                      <a:pPr algn="ctr" fontAlgn="b"/>
                      <a:r>
                        <a:rPr lang="es-EC" sz="1600" b="0" i="0" u="none" strike="noStrike" dirty="0">
                          <a:solidFill>
                            <a:srgbClr val="000000"/>
                          </a:solidFill>
                          <a:effectLst/>
                          <a:latin typeface="Calibri" panose="020F0502020204030204" pitchFamily="34" charset="0"/>
                        </a:rPr>
                        <a:t>46.246,32 </a:t>
                      </a:r>
                    </a:p>
                  </a:txBody>
                  <a:tcPr marL="9525" marR="9525" marT="9525" marB="0" anchor="ctr"/>
                </a:tc>
                <a:tc>
                  <a:txBody>
                    <a:bodyPr/>
                    <a:lstStyle/>
                    <a:p>
                      <a:pPr algn="ctr" fontAlgn="b"/>
                      <a:r>
                        <a:rPr lang="es-EC" sz="1600" b="0" i="0" u="none" strike="noStrike">
                          <a:solidFill>
                            <a:srgbClr val="000000"/>
                          </a:solidFill>
                          <a:effectLst/>
                          <a:latin typeface="Calibri" panose="020F0502020204030204" pitchFamily="34" charset="0"/>
                        </a:rPr>
                        <a:t>10.729,00 </a:t>
                      </a:r>
                    </a:p>
                  </a:txBody>
                  <a:tcPr marL="9525" marR="9525" marT="9525" marB="0" anchor="ctr"/>
                </a:tc>
                <a:tc>
                  <a:txBody>
                    <a:bodyPr/>
                    <a:lstStyle/>
                    <a:p>
                      <a:pPr algn="ctr" fontAlgn="b"/>
                      <a:r>
                        <a:rPr lang="es-EC" sz="1600" b="0" i="0" u="none" strike="noStrike" dirty="0">
                          <a:solidFill>
                            <a:srgbClr val="000000"/>
                          </a:solidFill>
                          <a:effectLst/>
                          <a:latin typeface="Calibri" panose="020F0502020204030204" pitchFamily="34" charset="0"/>
                        </a:rPr>
                        <a:t>23,20 </a:t>
                      </a:r>
                    </a:p>
                  </a:txBody>
                  <a:tcPr marL="9525" marR="9525" marT="9525" marB="0" anchor="ctr"/>
                </a:tc>
                <a:tc>
                  <a:txBody>
                    <a:bodyPr/>
                    <a:lstStyle/>
                    <a:p>
                      <a:pPr algn="ctr" fontAlgn="b"/>
                      <a:r>
                        <a:rPr lang="es-EC" sz="1600" b="0" i="0" u="none" strike="noStrike" dirty="0">
                          <a:solidFill>
                            <a:srgbClr val="000000"/>
                          </a:solidFill>
                          <a:effectLst/>
                          <a:latin typeface="Calibri" panose="020F0502020204030204" pitchFamily="34" charset="0"/>
                        </a:rPr>
                        <a:t>35.517,32 </a:t>
                      </a:r>
                    </a:p>
                  </a:txBody>
                  <a:tcPr marL="9525" marR="9525" marT="9525" marB="0" anchor="ctr"/>
                </a:tc>
              </a:tr>
              <a:tr h="681593">
                <a:tc>
                  <a:txBody>
                    <a:bodyPr/>
                    <a:lstStyle/>
                    <a:p>
                      <a:pPr algn="ctr" fontAlgn="b"/>
                      <a:r>
                        <a:rPr lang="es-EC" sz="1600" b="0" i="0" u="none" strike="noStrike" dirty="0">
                          <a:solidFill>
                            <a:srgbClr val="000000"/>
                          </a:solidFill>
                          <a:effectLst/>
                          <a:latin typeface="Calibri" panose="020F0502020204030204" pitchFamily="34" charset="0"/>
                        </a:rPr>
                        <a:t>78</a:t>
                      </a:r>
                    </a:p>
                  </a:txBody>
                  <a:tcPr marL="9525" marR="9525" marT="9525" marB="0" anchor="ctr"/>
                </a:tc>
                <a:tc>
                  <a:txBody>
                    <a:bodyPr/>
                    <a:lstStyle/>
                    <a:p>
                      <a:pPr algn="l" fontAlgn="b"/>
                      <a:r>
                        <a:rPr lang="es-EC" sz="1600" b="0" i="0" u="none" strike="noStrike" dirty="0">
                          <a:solidFill>
                            <a:srgbClr val="000000"/>
                          </a:solidFill>
                          <a:effectLst/>
                          <a:latin typeface="Calibri" panose="020F0502020204030204" pitchFamily="34" charset="0"/>
                        </a:rPr>
                        <a:t>TRANSFERENCIAS Y DONACIONES PARA INVERSIÓN</a:t>
                      </a:r>
                    </a:p>
                  </a:txBody>
                  <a:tcPr marL="9525" marR="9525" marT="9525" marB="0" anchor="ctr"/>
                </a:tc>
                <a:tc>
                  <a:txBody>
                    <a:bodyPr/>
                    <a:lstStyle/>
                    <a:p>
                      <a:pPr algn="ctr" fontAlgn="b"/>
                      <a:r>
                        <a:rPr lang="es-EC" sz="1600" b="0" i="0" u="none" strike="noStrike" dirty="0">
                          <a:solidFill>
                            <a:srgbClr val="000000"/>
                          </a:solidFill>
                          <a:effectLst/>
                          <a:latin typeface="Calibri" panose="020F0502020204030204" pitchFamily="34" charset="0"/>
                        </a:rPr>
                        <a:t>16.126.000,00 </a:t>
                      </a:r>
                    </a:p>
                  </a:txBody>
                  <a:tcPr marL="9525" marR="9525" marT="9525" marB="0" anchor="ctr"/>
                </a:tc>
                <a:tc>
                  <a:txBody>
                    <a:bodyPr/>
                    <a:lstStyle/>
                    <a:p>
                      <a:pPr algn="ctr" fontAlgn="b"/>
                      <a:r>
                        <a:rPr lang="es-EC" sz="1600" b="0" i="0" u="none" strike="noStrike" dirty="0">
                          <a:solidFill>
                            <a:srgbClr val="000000"/>
                          </a:solidFill>
                          <a:effectLst/>
                          <a:latin typeface="Calibri" panose="020F0502020204030204" pitchFamily="34" charset="0"/>
                        </a:rPr>
                        <a:t>6.361.042,00 </a:t>
                      </a:r>
                    </a:p>
                  </a:txBody>
                  <a:tcPr marL="9525" marR="9525" marT="9525" marB="0" anchor="ctr"/>
                </a:tc>
                <a:tc>
                  <a:txBody>
                    <a:bodyPr/>
                    <a:lstStyle/>
                    <a:p>
                      <a:pPr algn="ctr" fontAlgn="b"/>
                      <a:r>
                        <a:rPr lang="es-EC" sz="1600" b="1" i="0" u="none" strike="noStrike" dirty="0">
                          <a:solidFill>
                            <a:srgbClr val="C00000"/>
                          </a:solidFill>
                          <a:effectLst/>
                          <a:latin typeface="Calibri" panose="020F0502020204030204" pitchFamily="34" charset="0"/>
                        </a:rPr>
                        <a:t>39,45 </a:t>
                      </a:r>
                    </a:p>
                  </a:txBody>
                  <a:tcPr marL="9525" marR="9525" marT="9525" marB="0" anchor="ctr"/>
                </a:tc>
                <a:tc>
                  <a:txBody>
                    <a:bodyPr/>
                    <a:lstStyle/>
                    <a:p>
                      <a:pPr algn="ctr" fontAlgn="b"/>
                      <a:r>
                        <a:rPr lang="es-EC" sz="1600" b="1" i="0" u="none" strike="noStrike" dirty="0">
                          <a:solidFill>
                            <a:srgbClr val="C00000"/>
                          </a:solidFill>
                          <a:effectLst/>
                          <a:latin typeface="Calibri" panose="020F0502020204030204" pitchFamily="34" charset="0"/>
                        </a:rPr>
                        <a:t>9.764.958,00 </a:t>
                      </a:r>
                    </a:p>
                  </a:txBody>
                  <a:tcPr marL="9525" marR="9525" marT="9525" marB="0" anchor="ctr"/>
                </a:tc>
              </a:tr>
              <a:tr h="711886">
                <a:tc>
                  <a:txBody>
                    <a:bodyPr/>
                    <a:lstStyle/>
                    <a:p>
                      <a:pPr algn="ctr" fontAlgn="b"/>
                      <a:r>
                        <a:rPr lang="es-EC" sz="1600" b="0" i="0" u="none" strike="noStrike" dirty="0">
                          <a:solidFill>
                            <a:srgbClr val="000000"/>
                          </a:solidFill>
                          <a:effectLst/>
                          <a:latin typeface="Calibri" panose="020F0502020204030204" pitchFamily="34" charset="0"/>
                        </a:rPr>
                        <a:t>84</a:t>
                      </a:r>
                    </a:p>
                  </a:txBody>
                  <a:tcPr marL="9525" marR="9525" marT="9525" marB="0" anchor="ctr"/>
                </a:tc>
                <a:tc>
                  <a:txBody>
                    <a:bodyPr/>
                    <a:lstStyle/>
                    <a:p>
                      <a:pPr algn="l" fontAlgn="b"/>
                      <a:r>
                        <a:rPr lang="es-EC" sz="1600" b="0" i="0" u="none" strike="noStrike" dirty="0">
                          <a:solidFill>
                            <a:srgbClr val="000000"/>
                          </a:solidFill>
                          <a:effectLst/>
                          <a:latin typeface="Calibri" panose="020F0502020204030204" pitchFamily="34" charset="0"/>
                        </a:rPr>
                        <a:t>BIENES DE LARGA DURACIÓN</a:t>
                      </a:r>
                    </a:p>
                  </a:txBody>
                  <a:tcPr marL="9525" marR="9525" marT="9525" marB="0" anchor="ctr"/>
                </a:tc>
                <a:tc>
                  <a:txBody>
                    <a:bodyPr/>
                    <a:lstStyle/>
                    <a:p>
                      <a:pPr algn="ctr" fontAlgn="b"/>
                      <a:r>
                        <a:rPr lang="es-EC" sz="1600" b="0" i="0" u="none" strike="noStrike" dirty="0">
                          <a:solidFill>
                            <a:srgbClr val="000000"/>
                          </a:solidFill>
                          <a:effectLst/>
                          <a:latin typeface="Calibri" panose="020F0502020204030204" pitchFamily="34" charset="0"/>
                        </a:rPr>
                        <a:t>2.540.500,70 </a:t>
                      </a:r>
                    </a:p>
                  </a:txBody>
                  <a:tcPr marL="9525" marR="9525" marT="9525" marB="0" anchor="ctr"/>
                </a:tc>
                <a:tc>
                  <a:txBody>
                    <a:bodyPr/>
                    <a:lstStyle/>
                    <a:p>
                      <a:pPr algn="ctr" fontAlgn="b"/>
                      <a:r>
                        <a:rPr lang="es-EC" sz="1600" b="0" i="0" u="none" strike="noStrike" dirty="0">
                          <a:solidFill>
                            <a:srgbClr val="000000"/>
                          </a:solidFill>
                          <a:effectLst/>
                          <a:latin typeface="Calibri" panose="020F0502020204030204" pitchFamily="34" charset="0"/>
                        </a:rPr>
                        <a:t>0,00 </a:t>
                      </a:r>
                    </a:p>
                  </a:txBody>
                  <a:tcPr marL="9525" marR="9525" marT="9525" marB="0" anchor="ctr"/>
                </a:tc>
                <a:tc>
                  <a:txBody>
                    <a:bodyPr/>
                    <a:lstStyle/>
                    <a:p>
                      <a:pPr algn="ctr" fontAlgn="b"/>
                      <a:r>
                        <a:rPr lang="es-EC" sz="1600" b="1" i="0" u="none" strike="noStrike" dirty="0">
                          <a:solidFill>
                            <a:srgbClr val="C00000"/>
                          </a:solidFill>
                          <a:effectLst/>
                          <a:latin typeface="Calibri" panose="020F0502020204030204" pitchFamily="34" charset="0"/>
                        </a:rPr>
                        <a:t>0,00 </a:t>
                      </a:r>
                    </a:p>
                  </a:txBody>
                  <a:tcPr marL="9525" marR="9525" marT="9525" marB="0" anchor="ctr"/>
                </a:tc>
                <a:tc>
                  <a:txBody>
                    <a:bodyPr/>
                    <a:lstStyle/>
                    <a:p>
                      <a:pPr algn="ctr" fontAlgn="b"/>
                      <a:r>
                        <a:rPr lang="es-EC" sz="1600" b="1" i="0" u="none" strike="noStrike" dirty="0">
                          <a:solidFill>
                            <a:srgbClr val="C00000"/>
                          </a:solidFill>
                          <a:effectLst/>
                          <a:latin typeface="Calibri" panose="020F0502020204030204" pitchFamily="34" charset="0"/>
                        </a:rPr>
                        <a:t>2.540.500,70 </a:t>
                      </a:r>
                    </a:p>
                  </a:txBody>
                  <a:tcPr marL="9525" marR="9525" marT="9525" marB="0" anchor="ctr"/>
                </a:tc>
              </a:tr>
              <a:tr h="267292">
                <a:tc>
                  <a:txBody>
                    <a:bodyPr/>
                    <a:lstStyle/>
                    <a:p>
                      <a:pPr algn="ctr" fontAlgn="ctr"/>
                      <a:r>
                        <a:rPr lang="es-EC" sz="1400" u="none" strike="noStrike" dirty="0">
                          <a:effectLst/>
                        </a:rPr>
                        <a:t> </a:t>
                      </a:r>
                      <a:endParaRPr lang="es-EC"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s-EC" sz="1400" b="1" u="none" strike="noStrike" dirty="0">
                          <a:effectLst/>
                        </a:rPr>
                        <a:t> </a:t>
                      </a:r>
                      <a:r>
                        <a:rPr lang="es-EC" sz="1400" b="1" u="none" strike="noStrike" dirty="0" smtClean="0">
                          <a:effectLst/>
                        </a:rPr>
                        <a:t>TOTAL:</a:t>
                      </a:r>
                      <a:endParaRPr lang="es-EC"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EC" sz="1600" b="1" i="0" u="none" strike="noStrike" dirty="0" smtClean="0">
                          <a:solidFill>
                            <a:srgbClr val="000000"/>
                          </a:solidFill>
                          <a:effectLst/>
                          <a:latin typeface="Calibri" panose="020F0502020204030204" pitchFamily="34" charset="0"/>
                        </a:rPr>
                        <a:t>25.986.104,59 </a:t>
                      </a:r>
                      <a:endParaRPr lang="es-EC"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EC" sz="1600" b="1" i="0" u="none" strike="noStrike" smtClean="0">
                          <a:solidFill>
                            <a:srgbClr val="000000"/>
                          </a:solidFill>
                          <a:effectLst/>
                          <a:latin typeface="Calibri" panose="020F0502020204030204" pitchFamily="34" charset="0"/>
                        </a:rPr>
                        <a:t>9.551.419,89 </a:t>
                      </a:r>
                      <a:endParaRPr lang="es-EC"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EC" sz="1600" b="1" i="0" u="none" strike="noStrike" smtClean="0">
                          <a:solidFill>
                            <a:srgbClr val="000000"/>
                          </a:solidFill>
                          <a:effectLst/>
                          <a:latin typeface="Calibri" panose="020F0502020204030204" pitchFamily="34" charset="0"/>
                        </a:rPr>
                        <a:t>36,76 </a:t>
                      </a:r>
                      <a:endParaRPr lang="es-EC"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EC" sz="1600" b="1" i="0" u="none" strike="noStrike" dirty="0" smtClean="0">
                          <a:solidFill>
                            <a:srgbClr val="000000"/>
                          </a:solidFill>
                          <a:effectLst/>
                          <a:latin typeface="Calibri" panose="020F0502020204030204" pitchFamily="34" charset="0"/>
                        </a:rPr>
                        <a:t>16.434.684,70 </a:t>
                      </a:r>
                      <a:endParaRPr lang="es-EC" sz="1600" b="1" i="0" u="none" strike="noStrike" dirty="0">
                        <a:solidFill>
                          <a:srgbClr val="000000"/>
                        </a:solidFill>
                        <a:effectLst/>
                        <a:latin typeface="Calibri" panose="020F0502020204030204" pitchFamily="34" charset="0"/>
                      </a:endParaRPr>
                    </a:p>
                  </a:txBody>
                  <a:tcPr marL="9525" marR="9525" marT="9525" marB="0" anchor="ctr"/>
                </a:tc>
              </a:tr>
            </a:tbl>
          </a:graphicData>
        </a:graphic>
      </p:graphicFrame>
    </p:spTree>
    <p:extLst>
      <p:ext uri="{BB962C8B-B14F-4D97-AF65-F5344CB8AC3E}">
        <p14:creationId xmlns:p14="http://schemas.microsoft.com/office/powerpoint/2010/main" val="22110199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55537"/>
            <a:ext cx="7772400" cy="1008111"/>
          </a:xfrm>
        </p:spPr>
        <p:txBody>
          <a:bodyPr>
            <a:normAutofit/>
          </a:bodyPr>
          <a:lstStyle/>
          <a:p>
            <a:r>
              <a:rPr lang="es-EC" sz="3600" b="1" dirty="0" smtClean="0"/>
              <a:t>PRESUPUESTO DE INGRESOS</a:t>
            </a:r>
            <a:endParaRPr lang="es-EC" sz="3600" b="1" dirty="0"/>
          </a:p>
        </p:txBody>
      </p:sp>
      <p:sp>
        <p:nvSpPr>
          <p:cNvPr id="3" name="2 Subtítulo"/>
          <p:cNvSpPr>
            <a:spLocks noGrp="1"/>
          </p:cNvSpPr>
          <p:nvPr>
            <p:ph type="subTitle" idx="1"/>
          </p:nvPr>
        </p:nvSpPr>
        <p:spPr>
          <a:xfrm>
            <a:off x="760686" y="5852127"/>
            <a:ext cx="7848872" cy="605927"/>
          </a:xfrm>
        </p:spPr>
        <p:txBody>
          <a:bodyPr>
            <a:noAutofit/>
          </a:bodyPr>
          <a:lstStyle/>
          <a:p>
            <a:pPr marL="457200" indent="-457200">
              <a:buFont typeface="Arial" panose="020B0604020202020204" pitchFamily="34" charset="0"/>
              <a:buChar char="•"/>
            </a:pPr>
            <a:r>
              <a:rPr lang="es-EC" sz="2800" b="1" dirty="0" smtClean="0">
                <a:solidFill>
                  <a:schemeClr val="tx1"/>
                </a:solidFill>
              </a:rPr>
              <a:t>% EJECUCIÓN A JULIO: 50,65%</a:t>
            </a:r>
            <a:endParaRPr lang="es-EC" sz="2400" dirty="0">
              <a:solidFill>
                <a:schemeClr val="tx1"/>
              </a:solidFill>
            </a:endParaRPr>
          </a:p>
          <a:p>
            <a:pPr marL="914400" lvl="1" indent="-457200" algn="just">
              <a:buFont typeface="Arial" panose="020B0604020202020204" pitchFamily="34" charset="0"/>
              <a:buChar char="•"/>
            </a:pPr>
            <a:endParaRPr lang="es-EC" sz="2400" b="1" dirty="0">
              <a:solidFill>
                <a:schemeClr val="tx1"/>
              </a:solidFill>
            </a:endParaRPr>
          </a:p>
          <a:p>
            <a:pPr algn="just"/>
            <a:endParaRPr lang="es-EC" sz="2800" dirty="0" smtClean="0">
              <a:solidFill>
                <a:schemeClr val="tx1"/>
              </a:solidFill>
            </a:endParaRPr>
          </a:p>
          <a:p>
            <a:pPr algn="just"/>
            <a:endParaRPr lang="es-EC" sz="2800" dirty="0" smtClean="0">
              <a:solidFill>
                <a:schemeClr val="tx1"/>
              </a:solidFill>
            </a:endParaRPr>
          </a:p>
        </p:txBody>
      </p:sp>
      <p:pic>
        <p:nvPicPr>
          <p:cNvPr id="4" name="Imagen 3"/>
          <p:cNvPicPr>
            <a:picLocks noChangeAspect="1"/>
          </p:cNvPicPr>
          <p:nvPr/>
        </p:nvPicPr>
        <p:blipFill rotWithShape="1">
          <a:blip r:embed="rId3"/>
          <a:srcRect l="22432" t="18066" r="16599" b="11426"/>
          <a:stretch/>
        </p:blipFill>
        <p:spPr>
          <a:xfrm>
            <a:off x="-1" y="6727967"/>
            <a:ext cx="9144001" cy="143543"/>
          </a:xfrm>
          <a:prstGeom prst="rect">
            <a:avLst/>
          </a:prstGeom>
        </p:spPr>
      </p:pic>
      <p:graphicFrame>
        <p:nvGraphicFramePr>
          <p:cNvPr id="5" name="Tabla 4"/>
          <p:cNvGraphicFramePr>
            <a:graphicFrameLocks noGrp="1"/>
          </p:cNvGraphicFramePr>
          <p:nvPr>
            <p:extLst/>
          </p:nvPr>
        </p:nvGraphicFramePr>
        <p:xfrm>
          <a:off x="328274" y="1359506"/>
          <a:ext cx="8551322" cy="3813281"/>
        </p:xfrm>
        <a:graphic>
          <a:graphicData uri="http://schemas.openxmlformats.org/drawingml/2006/table">
            <a:tbl>
              <a:tblPr>
                <a:tableStyleId>{793D81CF-94F2-401A-BA57-92F5A7B2D0C5}</a:tableStyleId>
              </a:tblPr>
              <a:tblGrid>
                <a:gridCol w="820521"/>
                <a:gridCol w="2332535"/>
                <a:gridCol w="1498294"/>
                <a:gridCol w="1630496"/>
                <a:gridCol w="749147"/>
                <a:gridCol w="1520329"/>
              </a:tblGrid>
              <a:tr h="502345">
                <a:tc>
                  <a:txBody>
                    <a:bodyPr/>
                    <a:lstStyle/>
                    <a:p>
                      <a:pPr algn="ctr" fontAlgn="ctr"/>
                      <a:r>
                        <a:rPr lang="es-EC" sz="1400" b="1" u="none" strike="noStrike" dirty="0" smtClean="0">
                          <a:effectLst/>
                        </a:rPr>
                        <a:t>GRUPO</a:t>
                      </a:r>
                      <a:endParaRPr lang="es-EC" sz="1400" b="1" i="0" u="none" strike="noStrike" dirty="0">
                        <a:solidFill>
                          <a:srgbClr val="FFFFFF"/>
                        </a:solidFill>
                        <a:effectLst/>
                        <a:latin typeface="Calibri" panose="020F0502020204030204" pitchFamily="34" charset="0"/>
                      </a:endParaRPr>
                    </a:p>
                  </a:txBody>
                  <a:tcPr marL="9525" marR="9525" marT="9525" marB="0" anchor="ctr">
                    <a:solidFill>
                      <a:schemeClr val="bg1">
                        <a:lumMod val="85000"/>
                      </a:schemeClr>
                    </a:solidFill>
                  </a:tcPr>
                </a:tc>
                <a:tc>
                  <a:txBody>
                    <a:bodyPr/>
                    <a:lstStyle/>
                    <a:p>
                      <a:pPr algn="ctr" fontAlgn="ctr"/>
                      <a:r>
                        <a:rPr lang="es-EC" sz="1400" b="1" u="none" strike="noStrike" dirty="0">
                          <a:effectLst/>
                        </a:rPr>
                        <a:t>DETALLE</a:t>
                      </a:r>
                      <a:endParaRPr lang="es-EC" sz="1400" b="1" i="0" u="none" strike="noStrike" dirty="0">
                        <a:solidFill>
                          <a:srgbClr val="FFFFFF"/>
                        </a:solidFill>
                        <a:effectLst/>
                        <a:latin typeface="Calibri" panose="020F0502020204030204" pitchFamily="34" charset="0"/>
                      </a:endParaRPr>
                    </a:p>
                  </a:txBody>
                  <a:tcPr marL="9525" marR="9525" marT="9525" marB="0" anchor="ctr">
                    <a:solidFill>
                      <a:schemeClr val="bg1">
                        <a:lumMod val="85000"/>
                      </a:schemeClr>
                    </a:solidFill>
                  </a:tcPr>
                </a:tc>
                <a:tc>
                  <a:txBody>
                    <a:bodyPr/>
                    <a:lstStyle/>
                    <a:p>
                      <a:pPr algn="ctr" fontAlgn="ctr"/>
                      <a:r>
                        <a:rPr lang="es-EC" sz="1400" b="1" i="0" u="none" strike="noStrike" dirty="0" smtClean="0">
                          <a:solidFill>
                            <a:schemeClr val="tx1"/>
                          </a:solidFill>
                          <a:effectLst/>
                          <a:latin typeface="Calibri" panose="020F0502020204030204" pitchFamily="34" charset="0"/>
                        </a:rPr>
                        <a:t>CODIFICADO</a:t>
                      </a:r>
                      <a:endParaRPr lang="es-EC" sz="1400" b="1" i="0" u="none" strike="noStrike" dirty="0">
                        <a:solidFill>
                          <a:schemeClr val="tx1"/>
                        </a:solidFill>
                        <a:effectLst/>
                        <a:latin typeface="Calibri" panose="020F0502020204030204" pitchFamily="34" charset="0"/>
                      </a:endParaRPr>
                    </a:p>
                  </a:txBody>
                  <a:tcPr marL="9525" marR="9525" marT="9525" marB="0" anchor="ctr">
                    <a:solidFill>
                      <a:schemeClr val="bg1">
                        <a:lumMod val="85000"/>
                      </a:schemeClr>
                    </a:solidFill>
                  </a:tcPr>
                </a:tc>
                <a:tc>
                  <a:txBody>
                    <a:bodyPr/>
                    <a:lstStyle/>
                    <a:p>
                      <a:pPr algn="ctr" fontAlgn="ctr"/>
                      <a:r>
                        <a:rPr lang="es-EC" sz="1400" b="1" i="0" u="none" strike="noStrike" dirty="0" smtClean="0">
                          <a:solidFill>
                            <a:schemeClr val="tx1"/>
                          </a:solidFill>
                          <a:effectLst/>
                          <a:latin typeface="Calibri" panose="020F0502020204030204" pitchFamily="34" charset="0"/>
                        </a:rPr>
                        <a:t>DEVENGADO</a:t>
                      </a:r>
                      <a:endParaRPr lang="es-EC" sz="1400" b="1" i="0" u="none" strike="noStrike" dirty="0">
                        <a:solidFill>
                          <a:schemeClr val="tx1"/>
                        </a:solidFill>
                        <a:effectLst/>
                        <a:latin typeface="Calibri" panose="020F0502020204030204" pitchFamily="34" charset="0"/>
                      </a:endParaRPr>
                    </a:p>
                  </a:txBody>
                  <a:tcPr marL="9525" marR="9525" marT="9525" marB="0" anchor="ctr">
                    <a:solidFill>
                      <a:schemeClr val="bg1">
                        <a:lumMod val="85000"/>
                      </a:schemeClr>
                    </a:solidFill>
                  </a:tcPr>
                </a:tc>
                <a:tc>
                  <a:txBody>
                    <a:bodyPr/>
                    <a:lstStyle/>
                    <a:p>
                      <a:pPr algn="ctr" fontAlgn="ctr"/>
                      <a:r>
                        <a:rPr lang="es-EC" sz="1400" b="1" i="0" u="none" strike="noStrike" dirty="0" smtClean="0">
                          <a:solidFill>
                            <a:schemeClr val="tx1"/>
                          </a:solidFill>
                          <a:effectLst/>
                          <a:latin typeface="Calibri" panose="020F0502020204030204" pitchFamily="34" charset="0"/>
                        </a:rPr>
                        <a:t>%</a:t>
                      </a:r>
                      <a:endParaRPr lang="es-EC" sz="1400" b="1" i="0" u="none" strike="noStrike" dirty="0">
                        <a:solidFill>
                          <a:schemeClr val="tx1"/>
                        </a:solidFill>
                        <a:effectLst/>
                        <a:latin typeface="Calibri" panose="020F0502020204030204" pitchFamily="34" charset="0"/>
                      </a:endParaRPr>
                    </a:p>
                  </a:txBody>
                  <a:tcPr marL="9525" marR="9525" marT="9525" marB="0" anchor="ctr">
                    <a:solidFill>
                      <a:schemeClr val="bg1">
                        <a:lumMod val="85000"/>
                      </a:schemeClr>
                    </a:solidFill>
                  </a:tcPr>
                </a:tc>
                <a:tc>
                  <a:txBody>
                    <a:bodyPr/>
                    <a:lstStyle/>
                    <a:p>
                      <a:pPr algn="ctr" fontAlgn="ctr"/>
                      <a:r>
                        <a:rPr lang="es-EC" sz="1400" b="1" u="none" strike="noStrike" dirty="0" smtClean="0">
                          <a:solidFill>
                            <a:schemeClr val="tx1"/>
                          </a:solidFill>
                          <a:effectLst/>
                        </a:rPr>
                        <a:t>SALDO</a:t>
                      </a:r>
                    </a:p>
                  </a:txBody>
                  <a:tcPr marL="9525" marR="9525" marT="9525" marB="0" anchor="ctr">
                    <a:solidFill>
                      <a:schemeClr val="bg1">
                        <a:lumMod val="85000"/>
                      </a:schemeClr>
                    </a:solidFill>
                  </a:tcPr>
                </a:tc>
              </a:tr>
              <a:tr h="976056">
                <a:tc>
                  <a:txBody>
                    <a:bodyPr/>
                    <a:lstStyle/>
                    <a:p>
                      <a:pPr algn="ctr" fontAlgn="b"/>
                      <a:r>
                        <a:rPr lang="es-EC" sz="1600" b="0" i="0" u="none" strike="noStrike">
                          <a:solidFill>
                            <a:srgbClr val="000000"/>
                          </a:solidFill>
                          <a:effectLst/>
                          <a:latin typeface="Calibri" panose="020F0502020204030204" pitchFamily="34" charset="0"/>
                        </a:rPr>
                        <a:t>28</a:t>
                      </a:r>
                    </a:p>
                  </a:txBody>
                  <a:tcPr marL="9525" marR="9525" marT="9525" marB="0" anchor="ctr"/>
                </a:tc>
                <a:tc>
                  <a:txBody>
                    <a:bodyPr/>
                    <a:lstStyle/>
                    <a:p>
                      <a:pPr algn="l" fontAlgn="b"/>
                      <a:r>
                        <a:rPr lang="es-EC" sz="1600" b="0" i="0" u="none" strike="noStrike" dirty="0">
                          <a:solidFill>
                            <a:srgbClr val="000000"/>
                          </a:solidFill>
                          <a:effectLst/>
                          <a:latin typeface="Calibri" panose="020F0502020204030204" pitchFamily="34" charset="0"/>
                        </a:rPr>
                        <a:t>TRANSFERENCIAS Y DONACIONES DE CAPITAL E INVERSIÓN</a:t>
                      </a:r>
                    </a:p>
                  </a:txBody>
                  <a:tcPr marL="9525" marR="9525" marT="9525" marB="0" anchor="ctr"/>
                </a:tc>
                <a:tc>
                  <a:txBody>
                    <a:bodyPr/>
                    <a:lstStyle/>
                    <a:p>
                      <a:pPr algn="ctr" fontAlgn="b"/>
                      <a:r>
                        <a:rPr lang="es-EC" sz="1600" b="0" i="0" u="none" strike="noStrike">
                          <a:solidFill>
                            <a:srgbClr val="000000"/>
                          </a:solidFill>
                          <a:effectLst/>
                          <a:latin typeface="Calibri" panose="020F0502020204030204" pitchFamily="34" charset="0"/>
                        </a:rPr>
                        <a:t>21.826.000,00 </a:t>
                      </a:r>
                    </a:p>
                  </a:txBody>
                  <a:tcPr marL="9525" marR="9525" marT="9525" marB="0" anchor="ctr"/>
                </a:tc>
                <a:tc>
                  <a:txBody>
                    <a:bodyPr/>
                    <a:lstStyle/>
                    <a:p>
                      <a:pPr algn="ctr" fontAlgn="b"/>
                      <a:r>
                        <a:rPr lang="es-EC" sz="1600" b="0" i="0" u="none" strike="noStrike">
                          <a:solidFill>
                            <a:srgbClr val="000000"/>
                          </a:solidFill>
                          <a:effectLst/>
                          <a:latin typeface="Calibri" panose="020F0502020204030204" pitchFamily="34" charset="0"/>
                        </a:rPr>
                        <a:t>9.153.521,00 </a:t>
                      </a:r>
                    </a:p>
                  </a:txBody>
                  <a:tcPr marL="9525" marR="9525" marT="9525" marB="0" anchor="ctr"/>
                </a:tc>
                <a:tc>
                  <a:txBody>
                    <a:bodyPr/>
                    <a:lstStyle/>
                    <a:p>
                      <a:pPr algn="ctr" fontAlgn="ctr"/>
                      <a:r>
                        <a:rPr lang="es-EC" sz="1600" b="1" i="0" u="none" strike="noStrike">
                          <a:solidFill>
                            <a:srgbClr val="C00000"/>
                          </a:solidFill>
                          <a:effectLst/>
                          <a:latin typeface="Calibri" panose="020F0502020204030204" pitchFamily="34" charset="0"/>
                        </a:rPr>
                        <a:t>41,94 </a:t>
                      </a:r>
                    </a:p>
                  </a:txBody>
                  <a:tcPr marL="9525" marR="9525" marT="9525" marB="0" anchor="ctr"/>
                </a:tc>
                <a:tc>
                  <a:txBody>
                    <a:bodyPr/>
                    <a:lstStyle/>
                    <a:p>
                      <a:pPr algn="ctr" fontAlgn="b"/>
                      <a:r>
                        <a:rPr lang="es-EC" sz="1600" b="1" i="0" u="none" strike="noStrike" dirty="0">
                          <a:solidFill>
                            <a:srgbClr val="C00000"/>
                          </a:solidFill>
                          <a:effectLst/>
                          <a:latin typeface="Calibri" panose="020F0502020204030204" pitchFamily="34" charset="0"/>
                        </a:rPr>
                        <a:t>12.672.479,00 </a:t>
                      </a:r>
                    </a:p>
                  </a:txBody>
                  <a:tcPr marL="9525" marR="9525" marT="9525" marB="0" anchor="ctr"/>
                </a:tc>
              </a:tr>
              <a:tr h="976056">
                <a:tc>
                  <a:txBody>
                    <a:bodyPr/>
                    <a:lstStyle/>
                    <a:p>
                      <a:pPr algn="ctr" fontAlgn="b"/>
                      <a:r>
                        <a:rPr lang="es-EC" sz="1600" b="0" i="0" u="none" strike="noStrike">
                          <a:solidFill>
                            <a:srgbClr val="000000"/>
                          </a:solidFill>
                          <a:effectLst/>
                          <a:latin typeface="Calibri" panose="020F0502020204030204" pitchFamily="34" charset="0"/>
                        </a:rPr>
                        <a:t>37</a:t>
                      </a:r>
                    </a:p>
                  </a:txBody>
                  <a:tcPr marL="9525" marR="9525" marT="9525" marB="0" anchor="ctr"/>
                </a:tc>
                <a:tc>
                  <a:txBody>
                    <a:bodyPr/>
                    <a:lstStyle/>
                    <a:p>
                      <a:pPr algn="l" fontAlgn="b"/>
                      <a:r>
                        <a:rPr lang="es-EC" sz="1600" b="0" i="0" u="none" strike="noStrike" dirty="0">
                          <a:solidFill>
                            <a:srgbClr val="000000"/>
                          </a:solidFill>
                          <a:effectLst/>
                          <a:latin typeface="Calibri" panose="020F0502020204030204" pitchFamily="34" charset="0"/>
                        </a:rPr>
                        <a:t>SALDOS DISPONIBLES</a:t>
                      </a:r>
                    </a:p>
                  </a:txBody>
                  <a:tcPr marL="9525" marR="9525" marT="9525" marB="0" anchor="ctr"/>
                </a:tc>
                <a:tc>
                  <a:txBody>
                    <a:bodyPr/>
                    <a:lstStyle/>
                    <a:p>
                      <a:pPr algn="ctr" fontAlgn="b"/>
                      <a:r>
                        <a:rPr lang="es-EC" sz="1600" b="0" i="0" u="none" strike="noStrike">
                          <a:solidFill>
                            <a:srgbClr val="000000"/>
                          </a:solidFill>
                          <a:effectLst/>
                          <a:latin typeface="Calibri" panose="020F0502020204030204" pitchFamily="34" charset="0"/>
                        </a:rPr>
                        <a:t>3.774.602,77 </a:t>
                      </a:r>
                    </a:p>
                  </a:txBody>
                  <a:tcPr marL="9525" marR="9525" marT="9525" marB="0" anchor="ctr"/>
                </a:tc>
                <a:tc>
                  <a:txBody>
                    <a:bodyPr/>
                    <a:lstStyle/>
                    <a:p>
                      <a:pPr algn="ctr" fontAlgn="b"/>
                      <a:r>
                        <a:rPr lang="es-EC" sz="1600" b="0" i="0" u="none" strike="noStrike">
                          <a:solidFill>
                            <a:srgbClr val="000000"/>
                          </a:solidFill>
                          <a:effectLst/>
                          <a:latin typeface="Calibri" panose="020F0502020204030204" pitchFamily="34" charset="0"/>
                        </a:rPr>
                        <a:t>3.774.602,77 </a:t>
                      </a:r>
                    </a:p>
                  </a:txBody>
                  <a:tcPr marL="9525" marR="9525" marT="9525" marB="0" anchor="ctr"/>
                </a:tc>
                <a:tc>
                  <a:txBody>
                    <a:bodyPr/>
                    <a:lstStyle/>
                    <a:p>
                      <a:pPr algn="ctr" fontAlgn="ctr"/>
                      <a:r>
                        <a:rPr lang="es-EC" sz="1600" b="0" i="0" u="none" strike="noStrike">
                          <a:solidFill>
                            <a:srgbClr val="000000"/>
                          </a:solidFill>
                          <a:effectLst/>
                          <a:latin typeface="Calibri" panose="020F0502020204030204" pitchFamily="34" charset="0"/>
                        </a:rPr>
                        <a:t>100,00 </a:t>
                      </a:r>
                    </a:p>
                  </a:txBody>
                  <a:tcPr marL="9525" marR="9525" marT="9525" marB="0" anchor="ctr"/>
                </a:tc>
                <a:tc>
                  <a:txBody>
                    <a:bodyPr/>
                    <a:lstStyle/>
                    <a:p>
                      <a:pPr algn="ctr" fontAlgn="b"/>
                      <a:r>
                        <a:rPr lang="es-EC" sz="1600" b="0" i="0" u="none" strike="noStrike">
                          <a:solidFill>
                            <a:srgbClr val="000000"/>
                          </a:solidFill>
                          <a:effectLst/>
                          <a:latin typeface="Calibri" panose="020F0502020204030204" pitchFamily="34" charset="0"/>
                        </a:rPr>
                        <a:t>0,00 </a:t>
                      </a:r>
                    </a:p>
                  </a:txBody>
                  <a:tcPr marL="9525" marR="9525" marT="9525" marB="0" anchor="ctr"/>
                </a:tc>
              </a:tr>
              <a:tr h="976056">
                <a:tc>
                  <a:txBody>
                    <a:bodyPr/>
                    <a:lstStyle/>
                    <a:p>
                      <a:pPr algn="ctr" fontAlgn="b"/>
                      <a:r>
                        <a:rPr lang="es-EC" sz="1600" b="0" i="0" u="none" strike="noStrike">
                          <a:solidFill>
                            <a:srgbClr val="000000"/>
                          </a:solidFill>
                          <a:effectLst/>
                          <a:latin typeface="Calibri" panose="020F0502020204030204" pitchFamily="34" charset="0"/>
                        </a:rPr>
                        <a:t>38</a:t>
                      </a:r>
                    </a:p>
                  </a:txBody>
                  <a:tcPr marL="9525" marR="9525" marT="9525" marB="0" anchor="ctr"/>
                </a:tc>
                <a:tc>
                  <a:txBody>
                    <a:bodyPr/>
                    <a:lstStyle/>
                    <a:p>
                      <a:pPr algn="l" fontAlgn="b"/>
                      <a:r>
                        <a:rPr lang="es-EC" sz="1600" b="0" i="0" u="none" strike="noStrike" dirty="0">
                          <a:solidFill>
                            <a:srgbClr val="000000"/>
                          </a:solidFill>
                          <a:effectLst/>
                          <a:latin typeface="Calibri" panose="020F0502020204030204" pitchFamily="34" charset="0"/>
                        </a:rPr>
                        <a:t>CUENTAS PENDIENTES POR COBRAR</a:t>
                      </a:r>
                    </a:p>
                  </a:txBody>
                  <a:tcPr marL="9525" marR="9525" marT="9525" marB="0" anchor="ctr"/>
                </a:tc>
                <a:tc>
                  <a:txBody>
                    <a:bodyPr/>
                    <a:lstStyle/>
                    <a:p>
                      <a:pPr algn="ctr" fontAlgn="b"/>
                      <a:r>
                        <a:rPr lang="es-EC" sz="1600" b="0" i="0" u="none" strike="noStrike">
                          <a:solidFill>
                            <a:srgbClr val="000000"/>
                          </a:solidFill>
                          <a:effectLst/>
                          <a:latin typeface="Calibri" panose="020F0502020204030204" pitchFamily="34" charset="0"/>
                        </a:rPr>
                        <a:t>385.501,82 </a:t>
                      </a:r>
                    </a:p>
                  </a:txBody>
                  <a:tcPr marL="9525" marR="9525" marT="9525" marB="0" anchor="ctr"/>
                </a:tc>
                <a:tc>
                  <a:txBody>
                    <a:bodyPr/>
                    <a:lstStyle/>
                    <a:p>
                      <a:pPr algn="ctr" fontAlgn="b"/>
                      <a:r>
                        <a:rPr lang="es-EC" sz="1600" b="0" i="0" u="none" strike="noStrike">
                          <a:solidFill>
                            <a:srgbClr val="000000"/>
                          </a:solidFill>
                          <a:effectLst/>
                          <a:latin typeface="Calibri" panose="020F0502020204030204" pitchFamily="34" charset="0"/>
                        </a:rPr>
                        <a:t>234.725,16 </a:t>
                      </a:r>
                    </a:p>
                  </a:txBody>
                  <a:tcPr marL="9525" marR="9525" marT="9525" marB="0" anchor="ctr"/>
                </a:tc>
                <a:tc>
                  <a:txBody>
                    <a:bodyPr/>
                    <a:lstStyle/>
                    <a:p>
                      <a:pPr algn="ctr" fontAlgn="ctr"/>
                      <a:r>
                        <a:rPr lang="es-EC" sz="1600" b="0" i="0" u="none" strike="noStrike">
                          <a:solidFill>
                            <a:srgbClr val="000000"/>
                          </a:solidFill>
                          <a:effectLst/>
                          <a:latin typeface="Calibri" panose="020F0502020204030204" pitchFamily="34" charset="0"/>
                        </a:rPr>
                        <a:t>60,89 </a:t>
                      </a:r>
                    </a:p>
                  </a:txBody>
                  <a:tcPr marL="9525" marR="9525" marT="9525" marB="0" anchor="ctr"/>
                </a:tc>
                <a:tc>
                  <a:txBody>
                    <a:bodyPr/>
                    <a:lstStyle/>
                    <a:p>
                      <a:pPr algn="ctr" fontAlgn="b"/>
                      <a:r>
                        <a:rPr lang="es-EC" sz="1600" b="0" i="0" u="none" strike="noStrike" dirty="0">
                          <a:solidFill>
                            <a:srgbClr val="000000"/>
                          </a:solidFill>
                          <a:effectLst/>
                          <a:latin typeface="Calibri" panose="020F0502020204030204" pitchFamily="34" charset="0"/>
                        </a:rPr>
                        <a:t>150.776,66 </a:t>
                      </a:r>
                    </a:p>
                  </a:txBody>
                  <a:tcPr marL="9525" marR="9525" marT="9525" marB="0" anchor="ctr"/>
                </a:tc>
              </a:tr>
              <a:tr h="382768">
                <a:tc>
                  <a:txBody>
                    <a:bodyPr/>
                    <a:lstStyle/>
                    <a:p>
                      <a:pPr algn="ctr" fontAlgn="ctr"/>
                      <a:r>
                        <a:rPr lang="es-EC" sz="1600" u="none" strike="noStrike" dirty="0">
                          <a:effectLst/>
                        </a:rPr>
                        <a:t> </a:t>
                      </a:r>
                      <a:endParaRPr lang="es-EC"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s-EC" sz="1600" b="1" u="none" strike="noStrike" dirty="0">
                          <a:effectLst/>
                        </a:rPr>
                        <a:t> </a:t>
                      </a:r>
                      <a:r>
                        <a:rPr lang="es-EC" sz="1600" b="1" u="none" strike="noStrike" dirty="0" smtClean="0">
                          <a:effectLst/>
                        </a:rPr>
                        <a:t>TOTAL:</a:t>
                      </a:r>
                      <a:endParaRPr lang="es-EC"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s-EC" sz="1600" b="1" i="0" u="none" strike="noStrike">
                          <a:solidFill>
                            <a:srgbClr val="000000"/>
                          </a:solidFill>
                          <a:effectLst/>
                          <a:latin typeface="Calibri" panose="020F0502020204030204" pitchFamily="34" charset="0"/>
                        </a:rPr>
                        <a:t>25.986.104,59 </a:t>
                      </a:r>
                    </a:p>
                  </a:txBody>
                  <a:tcPr marL="9525" marR="9525" marT="9525" marB="0" anchor="ctr"/>
                </a:tc>
                <a:tc>
                  <a:txBody>
                    <a:bodyPr/>
                    <a:lstStyle/>
                    <a:p>
                      <a:pPr algn="ctr" fontAlgn="b"/>
                      <a:r>
                        <a:rPr lang="es-EC" sz="1600" b="1" i="0" u="none" strike="noStrike">
                          <a:solidFill>
                            <a:srgbClr val="000000"/>
                          </a:solidFill>
                          <a:effectLst/>
                          <a:latin typeface="Calibri" panose="020F0502020204030204" pitchFamily="34" charset="0"/>
                        </a:rPr>
                        <a:t>13.162.848,93 </a:t>
                      </a:r>
                    </a:p>
                  </a:txBody>
                  <a:tcPr marL="9525" marR="9525" marT="9525" marB="0" anchor="ctr"/>
                </a:tc>
                <a:tc>
                  <a:txBody>
                    <a:bodyPr/>
                    <a:lstStyle/>
                    <a:p>
                      <a:pPr algn="ctr" fontAlgn="ctr"/>
                      <a:r>
                        <a:rPr lang="es-EC" sz="1600" b="1" i="0" u="none" strike="noStrike">
                          <a:solidFill>
                            <a:srgbClr val="000000"/>
                          </a:solidFill>
                          <a:effectLst/>
                          <a:latin typeface="Calibri" panose="020F0502020204030204" pitchFamily="34" charset="0"/>
                        </a:rPr>
                        <a:t>50,65 </a:t>
                      </a:r>
                    </a:p>
                  </a:txBody>
                  <a:tcPr marL="9525" marR="9525" marT="9525" marB="0" anchor="ctr"/>
                </a:tc>
                <a:tc>
                  <a:txBody>
                    <a:bodyPr/>
                    <a:lstStyle/>
                    <a:p>
                      <a:pPr algn="ctr" fontAlgn="b"/>
                      <a:r>
                        <a:rPr lang="es-EC" sz="1600" b="1" i="0" u="none" strike="noStrike" dirty="0">
                          <a:solidFill>
                            <a:srgbClr val="000000"/>
                          </a:solidFill>
                          <a:effectLst/>
                          <a:latin typeface="Calibri" panose="020F0502020204030204" pitchFamily="34" charset="0"/>
                        </a:rPr>
                        <a:t>12.823.255,66 </a:t>
                      </a:r>
                    </a:p>
                  </a:txBody>
                  <a:tcPr marL="9525" marR="9525" marT="9525" marB="0" anchor="ctr"/>
                </a:tc>
              </a:tr>
            </a:tbl>
          </a:graphicData>
        </a:graphic>
      </p:graphicFrame>
    </p:spTree>
    <p:extLst>
      <p:ext uri="{BB962C8B-B14F-4D97-AF65-F5344CB8AC3E}">
        <p14:creationId xmlns:p14="http://schemas.microsoft.com/office/powerpoint/2010/main" val="33498840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2"/>
          <a:srcRect l="22432" t="18066" r="16599" b="11426"/>
          <a:stretch/>
        </p:blipFill>
        <p:spPr>
          <a:xfrm>
            <a:off x="-1" y="6727967"/>
            <a:ext cx="9144001" cy="143543"/>
          </a:xfrm>
          <a:prstGeom prst="rect">
            <a:avLst/>
          </a:prstGeom>
        </p:spPr>
      </p:pic>
      <p:sp>
        <p:nvSpPr>
          <p:cNvPr id="4" name="CuadroTexto 3"/>
          <p:cNvSpPr txBox="1"/>
          <p:nvPr/>
        </p:nvSpPr>
        <p:spPr>
          <a:xfrm>
            <a:off x="1268824" y="1679762"/>
            <a:ext cx="7618355" cy="1200329"/>
          </a:xfrm>
          <a:prstGeom prst="rect">
            <a:avLst/>
          </a:prstGeom>
          <a:noFill/>
        </p:spPr>
        <p:txBody>
          <a:bodyPr wrap="square" rtlCol="0">
            <a:spAutoFit/>
          </a:bodyPr>
          <a:lstStyle/>
          <a:p>
            <a:pPr algn="r"/>
            <a:r>
              <a:rPr lang="es-ES" sz="3600" b="1" dirty="0" smtClean="0">
                <a:solidFill>
                  <a:srgbClr val="FF0000"/>
                </a:solidFill>
              </a:rPr>
              <a:t>EMPRESA PUBLICA METROPOLITANA METRO DE QUITO </a:t>
            </a:r>
          </a:p>
        </p:txBody>
      </p:sp>
      <p:sp>
        <p:nvSpPr>
          <p:cNvPr id="5" name="CuadroTexto 4"/>
          <p:cNvSpPr txBox="1"/>
          <p:nvPr/>
        </p:nvSpPr>
        <p:spPr>
          <a:xfrm>
            <a:off x="4710546" y="3038929"/>
            <a:ext cx="3976254" cy="830997"/>
          </a:xfrm>
          <a:prstGeom prst="rect">
            <a:avLst/>
          </a:prstGeom>
          <a:noFill/>
        </p:spPr>
        <p:txBody>
          <a:bodyPr wrap="square" rtlCol="0">
            <a:spAutoFit/>
          </a:bodyPr>
          <a:lstStyle/>
          <a:p>
            <a:pPr algn="r"/>
            <a:r>
              <a:rPr lang="es-ES" sz="2400" b="1" dirty="0" smtClean="0">
                <a:solidFill>
                  <a:srgbClr val="4F81BD"/>
                </a:solidFill>
              </a:rPr>
              <a:t>REFORMA POA 2017</a:t>
            </a:r>
          </a:p>
          <a:p>
            <a:pPr algn="r"/>
            <a:endParaRPr lang="es-ES" sz="2400" b="1" dirty="0" smtClean="0">
              <a:solidFill>
                <a:srgbClr val="4F81BD"/>
              </a:solidFill>
            </a:endParaRPr>
          </a:p>
        </p:txBody>
      </p:sp>
    </p:spTree>
    <p:extLst>
      <p:ext uri="{BB962C8B-B14F-4D97-AF65-F5344CB8AC3E}">
        <p14:creationId xmlns:p14="http://schemas.microsoft.com/office/powerpoint/2010/main" val="7837812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srcRect l="22432" t="18066" r="16599" b="11426"/>
          <a:stretch/>
        </p:blipFill>
        <p:spPr>
          <a:xfrm>
            <a:off x="-1" y="6727967"/>
            <a:ext cx="9144001" cy="143543"/>
          </a:xfrm>
          <a:prstGeom prst="rect">
            <a:avLst/>
          </a:prstGeom>
        </p:spPr>
      </p:pic>
      <p:sp>
        <p:nvSpPr>
          <p:cNvPr id="3" name="Título 5"/>
          <p:cNvSpPr txBox="1">
            <a:spLocks/>
          </p:cNvSpPr>
          <p:nvPr/>
        </p:nvSpPr>
        <p:spPr>
          <a:xfrm>
            <a:off x="457200" y="274639"/>
            <a:ext cx="8229600" cy="712914"/>
          </a:xfrm>
          <a:prstGeom prst="rect">
            <a:avLst/>
          </a:prstGeom>
        </p:spPr>
        <p:txBody>
          <a:bodyPr vert="horz" lIns="91440" tIns="45720" rIns="91440" bIns="45720" rtlCol="0" anchor="ctr">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s-EC" dirty="0" smtClean="0">
                <a:solidFill>
                  <a:schemeClr val="accent1"/>
                </a:solidFill>
              </a:rPr>
              <a:t>ANTECEDENTES</a:t>
            </a:r>
            <a:endParaRPr lang="es-EC" dirty="0">
              <a:solidFill>
                <a:schemeClr val="accent1"/>
              </a:solidFill>
            </a:endParaRPr>
          </a:p>
        </p:txBody>
      </p:sp>
      <p:sp>
        <p:nvSpPr>
          <p:cNvPr id="5" name="Marcador de contenido 6"/>
          <p:cNvSpPr txBox="1">
            <a:spLocks/>
          </p:cNvSpPr>
          <p:nvPr/>
        </p:nvSpPr>
        <p:spPr>
          <a:xfrm>
            <a:off x="457200" y="1182624"/>
            <a:ext cx="8229600" cy="5173725"/>
          </a:xfrm>
          <a:prstGeom prst="rect">
            <a:avLst/>
          </a:prstGeom>
        </p:spPr>
        <p:txBody>
          <a:bodyPr vert="horz" lIns="91440" tIns="45720" rIns="91440" bIns="45720" rtlCol="0">
            <a:normAutofit fontScale="550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just"/>
            <a:r>
              <a:rPr lang="es-ES" dirty="0">
                <a:solidFill>
                  <a:schemeClr val="tx1"/>
                </a:solidFill>
              </a:rPr>
              <a:t>Mediante Oficio Circular No. SP-2017-0728 de junio 28 de 2017, la Secretaría General de Planificación solicita la Reforma POA 2017 a ser presentada </a:t>
            </a:r>
            <a:r>
              <a:rPr lang="es-ES" dirty="0" smtClean="0">
                <a:solidFill>
                  <a:schemeClr val="tx1"/>
                </a:solidFill>
              </a:rPr>
              <a:t>hasta el </a:t>
            </a:r>
            <a:r>
              <a:rPr lang="es-ES" dirty="0">
                <a:solidFill>
                  <a:schemeClr val="tx1"/>
                </a:solidFill>
              </a:rPr>
              <a:t>7 de julio del presente año</a:t>
            </a:r>
            <a:r>
              <a:rPr lang="es-ES" dirty="0" smtClean="0">
                <a:solidFill>
                  <a:schemeClr val="tx1"/>
                </a:solidFill>
              </a:rPr>
              <a:t>.</a:t>
            </a:r>
          </a:p>
          <a:p>
            <a:pPr algn="just"/>
            <a:endParaRPr lang="es-EC" dirty="0">
              <a:solidFill>
                <a:schemeClr val="tx1"/>
              </a:solidFill>
            </a:endParaRPr>
          </a:p>
          <a:p>
            <a:pPr algn="just"/>
            <a:r>
              <a:rPr lang="es-ES" dirty="0">
                <a:solidFill>
                  <a:schemeClr val="tx1"/>
                </a:solidFill>
              </a:rPr>
              <a:t>En Oficio No. EPMMQ-GG-1024-2017 de junio 29 de 2017, dirigida al economista Miguel Dávila Castillo, Administrador General, se solicita entregar los recursos que eran de urgente necesidad cubrir para poder continuar con las operaciones de la </a:t>
            </a:r>
            <a:r>
              <a:rPr lang="es-ES" dirty="0" smtClean="0">
                <a:solidFill>
                  <a:schemeClr val="tx1"/>
                </a:solidFill>
              </a:rPr>
              <a:t>EPMMQ.</a:t>
            </a:r>
          </a:p>
          <a:p>
            <a:pPr algn="just"/>
            <a:endParaRPr lang="es-EC" dirty="0">
              <a:solidFill>
                <a:schemeClr val="tx1"/>
              </a:solidFill>
            </a:endParaRPr>
          </a:p>
          <a:p>
            <a:pPr algn="just"/>
            <a:r>
              <a:rPr lang="es-ES" dirty="0">
                <a:solidFill>
                  <a:schemeClr val="tx1"/>
                </a:solidFill>
              </a:rPr>
              <a:t>Mediante comunicación No. EPMMQ-GG-1049-2017 de 7 de julio de 2017, se remite a la Secretaría de Movilidad y a la Secretaría de Planificación del </a:t>
            </a:r>
            <a:r>
              <a:rPr lang="es-ES" dirty="0" smtClean="0">
                <a:solidFill>
                  <a:schemeClr val="tx1"/>
                </a:solidFill>
              </a:rPr>
              <a:t>Municipio, </a:t>
            </a:r>
            <a:r>
              <a:rPr lang="es-ES" dirty="0">
                <a:solidFill>
                  <a:schemeClr val="tx1"/>
                </a:solidFill>
              </a:rPr>
              <a:t>la Matriz de Reforma Programática y Presupuestaria al POA 2017 de la </a:t>
            </a:r>
            <a:r>
              <a:rPr lang="es-ES" dirty="0" smtClean="0">
                <a:solidFill>
                  <a:schemeClr val="tx1"/>
                </a:solidFill>
              </a:rPr>
              <a:t>EPMMQ así como </a:t>
            </a:r>
            <a:r>
              <a:rPr lang="es-ES" dirty="0">
                <a:solidFill>
                  <a:schemeClr val="tx1"/>
                </a:solidFill>
              </a:rPr>
              <a:t>el informe correspondiente </a:t>
            </a:r>
            <a:r>
              <a:rPr lang="es-ES" dirty="0" smtClean="0">
                <a:solidFill>
                  <a:schemeClr val="tx1"/>
                </a:solidFill>
              </a:rPr>
              <a:t>sobre la </a:t>
            </a:r>
            <a:r>
              <a:rPr lang="es-ES" dirty="0">
                <a:solidFill>
                  <a:schemeClr val="tx1"/>
                </a:solidFill>
              </a:rPr>
              <a:t>asignación de recursos </a:t>
            </a:r>
            <a:r>
              <a:rPr lang="es-ES" dirty="0" smtClean="0">
                <a:solidFill>
                  <a:schemeClr val="tx1"/>
                </a:solidFill>
              </a:rPr>
              <a:t>adicionales y </a:t>
            </a:r>
            <a:r>
              <a:rPr lang="es-ES" dirty="0">
                <a:solidFill>
                  <a:schemeClr val="tx1"/>
                </a:solidFill>
              </a:rPr>
              <a:t>la aprobación de la Reforma Programática y Presupuestaria</a:t>
            </a:r>
            <a:r>
              <a:rPr lang="es-ES" dirty="0" smtClean="0">
                <a:solidFill>
                  <a:schemeClr val="tx1"/>
                </a:solidFill>
              </a:rPr>
              <a:t>.</a:t>
            </a:r>
          </a:p>
          <a:p>
            <a:pPr algn="just"/>
            <a:endParaRPr lang="es-ES" dirty="0">
              <a:solidFill>
                <a:schemeClr val="tx1"/>
              </a:solidFill>
            </a:endParaRPr>
          </a:p>
          <a:p>
            <a:pPr algn="just"/>
            <a:r>
              <a:rPr lang="es-ES" dirty="0" smtClean="0">
                <a:solidFill>
                  <a:schemeClr val="tx1"/>
                </a:solidFill>
              </a:rPr>
              <a:t>Mediante Oficio No. EPMMQ-GG-1242-2017 de 21 de agosto de 2017, se remite el informe y matriz para la Reforma Programática y Presupuestaria al POA 2017 de la EPMMQ con un ajuste a los recursos requeridos, que reemplaza en su totalidad a la información remitida el 7 de julio de 2017 mediante Oficio </a:t>
            </a:r>
            <a:r>
              <a:rPr lang="es-ES" dirty="0">
                <a:solidFill>
                  <a:schemeClr val="tx1"/>
                </a:solidFill>
              </a:rPr>
              <a:t>No. </a:t>
            </a:r>
            <a:r>
              <a:rPr lang="es-ES" dirty="0" smtClean="0">
                <a:solidFill>
                  <a:schemeClr val="tx1"/>
                </a:solidFill>
              </a:rPr>
              <a:t>EPMMQ-GG-1049-2017.</a:t>
            </a:r>
            <a:endParaRPr lang="es-EC" dirty="0" smtClean="0"/>
          </a:p>
          <a:p>
            <a:pPr algn="just"/>
            <a:endParaRPr lang="es-ES" sz="1400" dirty="0" smtClean="0"/>
          </a:p>
          <a:p>
            <a:endParaRPr lang="es-ES" sz="1600" dirty="0"/>
          </a:p>
        </p:txBody>
      </p:sp>
    </p:spTree>
    <p:extLst>
      <p:ext uri="{BB962C8B-B14F-4D97-AF65-F5344CB8AC3E}">
        <p14:creationId xmlns:p14="http://schemas.microsoft.com/office/powerpoint/2010/main" val="20986631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srcRect l="22432" t="18066" r="16599" b="11426"/>
          <a:stretch/>
        </p:blipFill>
        <p:spPr>
          <a:xfrm>
            <a:off x="-1" y="6727967"/>
            <a:ext cx="9144001" cy="143543"/>
          </a:xfrm>
          <a:prstGeom prst="rect">
            <a:avLst/>
          </a:prstGeom>
        </p:spPr>
      </p:pic>
      <p:sp>
        <p:nvSpPr>
          <p:cNvPr id="3" name="Título 5"/>
          <p:cNvSpPr txBox="1">
            <a:spLocks/>
          </p:cNvSpPr>
          <p:nvPr/>
        </p:nvSpPr>
        <p:spPr>
          <a:xfrm>
            <a:off x="457200" y="274639"/>
            <a:ext cx="8229600" cy="557699"/>
          </a:xfrm>
          <a:prstGeom prst="rect">
            <a:avLst/>
          </a:prstGeom>
        </p:spPr>
        <p:txBody>
          <a:bodyPr vert="horz" lIns="91440" tIns="45720" rIns="91440" bIns="45720" rtlCol="0" anchor="ctr">
            <a:normAutofit fontScale="8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s-EC" dirty="0" smtClean="0">
                <a:solidFill>
                  <a:schemeClr val="accent2"/>
                </a:solidFill>
              </a:rPr>
              <a:t>REFORMA POA 2017</a:t>
            </a:r>
            <a:endParaRPr lang="es-EC" dirty="0">
              <a:solidFill>
                <a:schemeClr val="accent2"/>
              </a:solidFill>
            </a:endParaRPr>
          </a:p>
        </p:txBody>
      </p:sp>
      <p:sp>
        <p:nvSpPr>
          <p:cNvPr id="5" name="Rectángulo 4"/>
          <p:cNvSpPr/>
          <p:nvPr/>
        </p:nvSpPr>
        <p:spPr>
          <a:xfrm>
            <a:off x="274319" y="832338"/>
            <a:ext cx="8595360" cy="5909310"/>
          </a:xfrm>
          <a:prstGeom prst="rect">
            <a:avLst/>
          </a:prstGeom>
        </p:spPr>
        <p:txBody>
          <a:bodyPr wrap="square">
            <a:spAutoFit/>
          </a:bodyPr>
          <a:lstStyle/>
          <a:p>
            <a:pPr algn="just"/>
            <a:r>
              <a:rPr lang="es-ES_tradnl" sz="1400" b="1" u="sng" dirty="0" smtClean="0">
                <a:latin typeface="Calibri" panose="020F0502020204030204" pitchFamily="34" charset="0"/>
              </a:rPr>
              <a:t>PRODUCTO:</a:t>
            </a:r>
            <a:r>
              <a:rPr lang="es-ES_tradnl" sz="1400" dirty="0" smtClean="0">
                <a:latin typeface="Calibri" panose="020F0502020204030204" pitchFamily="34" charset="0"/>
              </a:rPr>
              <a:t> Plan de Comunicación e Imagen de la PLMQ e Institucional ejecutado</a:t>
            </a:r>
          </a:p>
          <a:p>
            <a:pPr algn="just"/>
            <a:r>
              <a:rPr lang="es-ES_tradnl" sz="1400" dirty="0" smtClean="0">
                <a:latin typeface="Calibri" panose="020F0502020204030204" pitchFamily="34" charset="0"/>
              </a:rPr>
              <a:t>Se incluyen dos (2) nuevas actividades</a:t>
            </a:r>
          </a:p>
          <a:p>
            <a:pPr algn="just"/>
            <a:endParaRPr lang="es-ES_tradnl" sz="1400" dirty="0" smtClean="0">
              <a:latin typeface="Calibri" panose="020F0502020204030204" pitchFamily="34" charset="0"/>
            </a:endParaRPr>
          </a:p>
          <a:p>
            <a:pPr marL="342900" indent="-342900" algn="just">
              <a:buFont typeface="+mj-lt"/>
              <a:buAutoNum type="arabicPeriod"/>
            </a:pPr>
            <a:r>
              <a:rPr lang="es-ES_tradnl" sz="1400" dirty="0" smtClean="0">
                <a:latin typeface="Calibri" panose="020F0502020204030204" pitchFamily="34" charset="0"/>
              </a:rPr>
              <a:t>Organización y logística de eventos relacionados a la PLMQ</a:t>
            </a:r>
          </a:p>
          <a:p>
            <a:pPr lvl="1" algn="just"/>
            <a:r>
              <a:rPr lang="es-ES_tradnl" sz="1400" b="1" dirty="0" smtClean="0">
                <a:latin typeface="Calibri" panose="020F0502020204030204" pitchFamily="34" charset="0"/>
              </a:rPr>
              <a:t>Partida: </a:t>
            </a:r>
            <a:r>
              <a:rPr lang="es-ES_tradnl" sz="1400" dirty="0" smtClean="0">
                <a:latin typeface="Calibri" panose="020F0502020204030204" pitchFamily="34" charset="0"/>
              </a:rPr>
              <a:t>730207</a:t>
            </a:r>
            <a:endParaRPr lang="es-ES_tradnl" sz="1400" b="1" dirty="0" smtClean="0">
              <a:latin typeface="Calibri" panose="020F0502020204030204" pitchFamily="34" charset="0"/>
            </a:endParaRPr>
          </a:p>
          <a:p>
            <a:pPr lvl="1" algn="just"/>
            <a:r>
              <a:rPr lang="es-ES_tradnl" sz="1400" b="1" dirty="0" smtClean="0">
                <a:latin typeface="Calibri" panose="020F0502020204030204" pitchFamily="34" charset="0"/>
              </a:rPr>
              <a:t>Presupuesto adicional: </a:t>
            </a:r>
            <a:r>
              <a:rPr lang="es-ES_tradnl" sz="1400" dirty="0" smtClean="0">
                <a:latin typeface="Calibri" panose="020F0502020204030204" pitchFamily="34" charset="0"/>
              </a:rPr>
              <a:t>USD 112,000.00 (Recursos Municipales)</a:t>
            </a:r>
          </a:p>
          <a:p>
            <a:pPr lvl="1" algn="just"/>
            <a:r>
              <a:rPr lang="es-ES_tradnl" sz="1400" b="1" dirty="0" smtClean="0">
                <a:latin typeface="Calibri" panose="020F0502020204030204" pitchFamily="34" charset="0"/>
              </a:rPr>
              <a:t>Justificación: </a:t>
            </a:r>
            <a:r>
              <a:rPr lang="es-ES_tradnl" sz="1400" dirty="0" smtClean="0">
                <a:latin typeface="Calibri" panose="020F0502020204030204" pitchFamily="34" charset="0"/>
              </a:rPr>
              <a:t>Realización de eventos Maqueta medio coche metro y otros.</a:t>
            </a:r>
          </a:p>
          <a:p>
            <a:pPr lvl="1" algn="just"/>
            <a:endParaRPr lang="es-ES_tradnl" sz="1400" b="1" dirty="0">
              <a:latin typeface="Calibri" panose="020F0502020204030204" pitchFamily="34" charset="0"/>
            </a:endParaRPr>
          </a:p>
          <a:p>
            <a:pPr marL="342900" indent="-342900" algn="just">
              <a:buFont typeface="+mj-lt"/>
              <a:buAutoNum type="arabicPeriod"/>
            </a:pPr>
            <a:r>
              <a:rPr lang="es-ES_tradnl" sz="1400" dirty="0" smtClean="0">
                <a:latin typeface="Calibri" panose="020F0502020204030204" pitchFamily="34" charset="0"/>
              </a:rPr>
              <a:t>Realizar la difusión y publicidad de la PLMQ</a:t>
            </a:r>
            <a:endParaRPr lang="es-ES_tradnl" sz="1400" dirty="0">
              <a:latin typeface="Calibri" panose="020F0502020204030204" pitchFamily="34" charset="0"/>
            </a:endParaRPr>
          </a:p>
          <a:p>
            <a:pPr lvl="1" algn="just"/>
            <a:r>
              <a:rPr lang="es-ES_tradnl" sz="1400" b="1" dirty="0">
                <a:latin typeface="Calibri" panose="020F0502020204030204" pitchFamily="34" charset="0"/>
              </a:rPr>
              <a:t>Partida: </a:t>
            </a:r>
            <a:r>
              <a:rPr lang="es-ES_tradnl" sz="1400" dirty="0">
                <a:latin typeface="Calibri" panose="020F0502020204030204" pitchFamily="34" charset="0"/>
              </a:rPr>
              <a:t>730207</a:t>
            </a:r>
            <a:endParaRPr lang="es-ES_tradnl" sz="1400" b="1" dirty="0">
              <a:latin typeface="Calibri" panose="020F0502020204030204" pitchFamily="34" charset="0"/>
            </a:endParaRPr>
          </a:p>
          <a:p>
            <a:pPr lvl="1" algn="just"/>
            <a:r>
              <a:rPr lang="es-ES_tradnl" sz="1400" b="1" dirty="0">
                <a:latin typeface="Calibri" panose="020F0502020204030204" pitchFamily="34" charset="0"/>
              </a:rPr>
              <a:t>Presupuesto adicional: </a:t>
            </a:r>
            <a:r>
              <a:rPr lang="es-ES_tradnl" sz="1400" dirty="0">
                <a:latin typeface="Calibri" panose="020F0502020204030204" pitchFamily="34" charset="0"/>
              </a:rPr>
              <a:t>USD </a:t>
            </a:r>
            <a:r>
              <a:rPr lang="es-ES_tradnl" sz="1400" dirty="0" smtClean="0">
                <a:latin typeface="Calibri" panose="020F0502020204030204" pitchFamily="34" charset="0"/>
              </a:rPr>
              <a:t>448,000.00 </a:t>
            </a:r>
            <a:r>
              <a:rPr lang="es-ES_tradnl" sz="1400" dirty="0">
                <a:latin typeface="Calibri" panose="020F0502020204030204" pitchFamily="34" charset="0"/>
              </a:rPr>
              <a:t>(Recursos Municipales</a:t>
            </a:r>
            <a:r>
              <a:rPr lang="es-ES_tradnl" sz="1400" dirty="0" smtClean="0">
                <a:latin typeface="Calibri" panose="020F0502020204030204" pitchFamily="34" charset="0"/>
              </a:rPr>
              <a:t>)</a:t>
            </a:r>
            <a:endParaRPr lang="es-ES_tradnl" sz="1400" dirty="0">
              <a:latin typeface="Calibri" panose="020F0502020204030204" pitchFamily="34" charset="0"/>
            </a:endParaRPr>
          </a:p>
          <a:p>
            <a:pPr lvl="1" algn="just"/>
            <a:r>
              <a:rPr lang="es-ES_tradnl" sz="1400" b="1" dirty="0">
                <a:latin typeface="Calibri" panose="020F0502020204030204" pitchFamily="34" charset="0"/>
              </a:rPr>
              <a:t>Justificación: </a:t>
            </a:r>
            <a:r>
              <a:rPr lang="es-ES_tradnl" sz="1400" dirty="0" smtClean="0">
                <a:latin typeface="Calibri" panose="020F0502020204030204" pitchFamily="34" charset="0"/>
              </a:rPr>
              <a:t>Difusión de publicidad masiva de la PLMQ</a:t>
            </a:r>
          </a:p>
          <a:p>
            <a:pPr lvl="1" algn="just"/>
            <a:endParaRPr lang="es-ES_tradnl" sz="1400" b="1" dirty="0">
              <a:latin typeface="Calibri" panose="020F0502020204030204" pitchFamily="34" charset="0"/>
            </a:endParaRPr>
          </a:p>
          <a:p>
            <a:pPr algn="just"/>
            <a:r>
              <a:rPr lang="es-ES_tradnl" sz="1400" b="1" u="sng" dirty="0">
                <a:latin typeface="Calibri" panose="020F0502020204030204" pitchFamily="34" charset="0"/>
              </a:rPr>
              <a:t>PRODUCTO:</a:t>
            </a:r>
            <a:r>
              <a:rPr lang="es-ES_tradnl" sz="1400" dirty="0">
                <a:latin typeface="Calibri" panose="020F0502020204030204" pitchFamily="34" charset="0"/>
              </a:rPr>
              <a:t> </a:t>
            </a:r>
            <a:r>
              <a:rPr lang="es-ES_tradnl" sz="1400" dirty="0" smtClean="0">
                <a:latin typeface="Calibri" panose="020F0502020204030204" pitchFamily="34" charset="0"/>
              </a:rPr>
              <a:t>Operación y funcionamiento de la PLMQ</a:t>
            </a:r>
          </a:p>
          <a:p>
            <a:pPr algn="just"/>
            <a:endParaRPr lang="es-ES_tradnl" sz="1400" dirty="0">
              <a:latin typeface="Calibri" panose="020F0502020204030204" pitchFamily="34" charset="0"/>
            </a:endParaRPr>
          </a:p>
          <a:p>
            <a:pPr algn="just"/>
            <a:r>
              <a:rPr lang="es-ES_tradnl" sz="1400" dirty="0" smtClean="0">
                <a:latin typeface="Calibri" panose="020F0502020204030204" pitchFamily="34" charset="0"/>
              </a:rPr>
              <a:t>1. En la actividad: Dotar de </a:t>
            </a:r>
            <a:r>
              <a:rPr lang="es-ES_tradnl" sz="1400" dirty="0">
                <a:latin typeface="Calibri" panose="020F0502020204030204" pitchFamily="34" charset="0"/>
              </a:rPr>
              <a:t>s</a:t>
            </a:r>
            <a:r>
              <a:rPr lang="es-ES_tradnl" sz="1400" dirty="0" smtClean="0">
                <a:latin typeface="Calibri" panose="020F0502020204030204" pitchFamily="34" charset="0"/>
              </a:rPr>
              <a:t>ervicios y procesos de tecnología de información para el funcionamiento de la EPMMQ</a:t>
            </a:r>
            <a:endParaRPr lang="es-ES_tradnl" sz="1400" dirty="0">
              <a:latin typeface="Calibri" panose="020F0502020204030204" pitchFamily="34" charset="0"/>
            </a:endParaRPr>
          </a:p>
          <a:p>
            <a:pPr lvl="1" algn="just"/>
            <a:r>
              <a:rPr lang="es-ES_tradnl" sz="1400" b="1" dirty="0" smtClean="0">
                <a:latin typeface="Calibri" panose="020F0502020204030204" pitchFamily="34" charset="0"/>
              </a:rPr>
              <a:t>Partida</a:t>
            </a:r>
            <a:r>
              <a:rPr lang="es-ES_tradnl" sz="1400" b="1" dirty="0">
                <a:latin typeface="Calibri" panose="020F0502020204030204" pitchFamily="34" charset="0"/>
              </a:rPr>
              <a:t>: </a:t>
            </a:r>
            <a:r>
              <a:rPr lang="es-ES_tradnl" sz="1400" dirty="0" smtClean="0">
                <a:latin typeface="Calibri" panose="020F0502020204030204" pitchFamily="34" charset="0"/>
              </a:rPr>
              <a:t>840107</a:t>
            </a:r>
            <a:endParaRPr lang="es-ES_tradnl" sz="1400" b="1" dirty="0">
              <a:latin typeface="Calibri" panose="020F0502020204030204" pitchFamily="34" charset="0"/>
            </a:endParaRPr>
          </a:p>
          <a:p>
            <a:pPr lvl="1" algn="just"/>
            <a:r>
              <a:rPr lang="es-ES_tradnl" sz="1400" b="1" dirty="0">
                <a:latin typeface="Calibri" panose="020F0502020204030204" pitchFamily="34" charset="0"/>
              </a:rPr>
              <a:t>Presupuesto adicional: </a:t>
            </a:r>
            <a:r>
              <a:rPr lang="es-ES_tradnl" sz="1400" dirty="0">
                <a:latin typeface="Calibri" panose="020F0502020204030204" pitchFamily="34" charset="0"/>
              </a:rPr>
              <a:t>USD </a:t>
            </a:r>
            <a:r>
              <a:rPr lang="es-ES_tradnl" sz="1400" dirty="0" smtClean="0">
                <a:latin typeface="Calibri" panose="020F0502020204030204" pitchFamily="34" charset="0"/>
              </a:rPr>
              <a:t>39,200.00 </a:t>
            </a:r>
            <a:r>
              <a:rPr lang="es-ES_tradnl" sz="1400" dirty="0">
                <a:latin typeface="Calibri" panose="020F0502020204030204" pitchFamily="34" charset="0"/>
              </a:rPr>
              <a:t>(Recursos Municipales</a:t>
            </a:r>
            <a:r>
              <a:rPr lang="es-ES_tradnl" sz="1400" dirty="0" smtClean="0">
                <a:latin typeface="Calibri" panose="020F0502020204030204" pitchFamily="34" charset="0"/>
              </a:rPr>
              <a:t>)</a:t>
            </a:r>
            <a:endParaRPr lang="es-ES_tradnl" sz="1400" dirty="0">
              <a:latin typeface="Calibri" panose="020F0502020204030204" pitchFamily="34" charset="0"/>
            </a:endParaRPr>
          </a:p>
          <a:p>
            <a:pPr lvl="1" algn="just"/>
            <a:r>
              <a:rPr lang="es-ES_tradnl" sz="1400" b="1" dirty="0">
                <a:latin typeface="Calibri" panose="020F0502020204030204" pitchFamily="34" charset="0"/>
              </a:rPr>
              <a:t>Justificación: </a:t>
            </a:r>
            <a:r>
              <a:rPr lang="es-ES_tradnl" sz="1400" dirty="0" smtClean="0">
                <a:latin typeface="Calibri" panose="020F0502020204030204" pitchFamily="34" charset="0"/>
              </a:rPr>
              <a:t>Implementación de seguridad perimetral de la EPMMQ.</a:t>
            </a:r>
            <a:endParaRPr lang="es-ES_tradnl" sz="1400" dirty="0">
              <a:latin typeface="Calibri" panose="020F0502020204030204" pitchFamily="34" charset="0"/>
            </a:endParaRPr>
          </a:p>
          <a:p>
            <a:pPr algn="just"/>
            <a:endParaRPr lang="es-ES_tradnl" sz="1400" b="1" dirty="0" smtClean="0">
              <a:latin typeface="Calibri" panose="020F0502020204030204" pitchFamily="34" charset="0"/>
            </a:endParaRPr>
          </a:p>
          <a:p>
            <a:pPr algn="just"/>
            <a:r>
              <a:rPr lang="es-ES_tradnl" sz="1400" dirty="0" smtClean="0">
                <a:latin typeface="Calibri" panose="020F0502020204030204" pitchFamily="34" charset="0"/>
              </a:rPr>
              <a:t>2. Gestionar recursos financieros otorgados para la PLMQ</a:t>
            </a:r>
            <a:endParaRPr lang="es-ES_tradnl" sz="1400" dirty="0">
              <a:latin typeface="Calibri" panose="020F0502020204030204" pitchFamily="34" charset="0"/>
            </a:endParaRPr>
          </a:p>
          <a:p>
            <a:pPr lvl="1" algn="just"/>
            <a:r>
              <a:rPr lang="es-ES_tradnl" sz="1400" b="1" dirty="0">
                <a:latin typeface="Calibri" panose="020F0502020204030204" pitchFamily="34" charset="0"/>
              </a:rPr>
              <a:t>Partida: </a:t>
            </a:r>
            <a:r>
              <a:rPr lang="es-ES_tradnl" sz="1400" dirty="0" smtClean="0">
                <a:latin typeface="Calibri" panose="020F0502020204030204" pitchFamily="34" charset="0"/>
              </a:rPr>
              <a:t>780108</a:t>
            </a:r>
            <a:endParaRPr lang="es-ES_tradnl" sz="1400" b="1" dirty="0">
              <a:latin typeface="Calibri" panose="020F0502020204030204" pitchFamily="34" charset="0"/>
            </a:endParaRPr>
          </a:p>
          <a:p>
            <a:pPr lvl="1" algn="just"/>
            <a:r>
              <a:rPr lang="es-ES_tradnl" sz="1400" b="1" dirty="0">
                <a:latin typeface="Calibri" panose="020F0502020204030204" pitchFamily="34" charset="0"/>
              </a:rPr>
              <a:t>Presupuesto adicional: </a:t>
            </a:r>
            <a:r>
              <a:rPr lang="es-ES_tradnl" sz="1400" dirty="0">
                <a:latin typeface="Calibri" panose="020F0502020204030204" pitchFamily="34" charset="0"/>
              </a:rPr>
              <a:t>USD </a:t>
            </a:r>
            <a:r>
              <a:rPr lang="es-ES_tradnl" sz="1400" dirty="0" smtClean="0">
                <a:latin typeface="Calibri" panose="020F0502020204030204" pitchFamily="34" charset="0"/>
              </a:rPr>
              <a:t>1,801,648.00 (Fondos Propios)</a:t>
            </a:r>
            <a:endParaRPr lang="es-ES_tradnl" sz="1400" dirty="0">
              <a:latin typeface="Calibri" panose="020F0502020204030204" pitchFamily="34" charset="0"/>
            </a:endParaRPr>
          </a:p>
          <a:p>
            <a:pPr lvl="1" algn="just"/>
            <a:r>
              <a:rPr lang="es-ES_tradnl" sz="1400" b="1" dirty="0">
                <a:latin typeface="Calibri" panose="020F0502020204030204" pitchFamily="34" charset="0"/>
              </a:rPr>
              <a:t>Justificación: </a:t>
            </a:r>
            <a:r>
              <a:rPr lang="es-ES_tradnl" sz="1400" dirty="0" smtClean="0">
                <a:latin typeface="Calibri" panose="020F0502020204030204" pitchFamily="34" charset="0"/>
              </a:rPr>
              <a:t>Ajustes flujos NAIQ</a:t>
            </a:r>
            <a:endParaRPr lang="es-ES_tradnl" sz="1400" b="1" dirty="0">
              <a:latin typeface="Calibri" panose="020F0502020204030204" pitchFamily="34" charset="0"/>
            </a:endParaRPr>
          </a:p>
          <a:p>
            <a:pPr lvl="1" algn="just"/>
            <a:r>
              <a:rPr lang="es-ES_tradnl" sz="1400" b="1" dirty="0" smtClean="0">
                <a:latin typeface="Calibri" panose="020F0502020204030204" pitchFamily="34" charset="0"/>
              </a:rPr>
              <a:t>Este ajuste es necesario para reflejar la liquidación del Fideicomiso de Titularización y la devolución del fondo de garantía.</a:t>
            </a:r>
            <a:endParaRPr lang="es-ES_tradnl" sz="1400" b="1" dirty="0">
              <a:latin typeface="Calibri" panose="020F0502020204030204" pitchFamily="34" charset="0"/>
            </a:endParaRPr>
          </a:p>
          <a:p>
            <a:pPr lvl="1" algn="just"/>
            <a:endParaRPr lang="es-ES_tradnl" sz="1400" b="1" dirty="0">
              <a:latin typeface="Calibri" panose="020F0502020204030204" pitchFamily="34" charset="0"/>
            </a:endParaRPr>
          </a:p>
        </p:txBody>
      </p:sp>
    </p:spTree>
    <p:extLst>
      <p:ext uri="{BB962C8B-B14F-4D97-AF65-F5344CB8AC3E}">
        <p14:creationId xmlns:p14="http://schemas.microsoft.com/office/powerpoint/2010/main" val="31726852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55537"/>
            <a:ext cx="7772400" cy="1008111"/>
          </a:xfrm>
        </p:spPr>
        <p:txBody>
          <a:bodyPr>
            <a:normAutofit/>
          </a:bodyPr>
          <a:lstStyle/>
          <a:p>
            <a:r>
              <a:rPr lang="es-EC" sz="3600" b="1" dirty="0" smtClean="0"/>
              <a:t>RECURSOS MUNICIPALES</a:t>
            </a:r>
            <a:endParaRPr lang="es-EC" sz="3600" b="1" dirty="0"/>
          </a:p>
        </p:txBody>
      </p:sp>
      <p:sp>
        <p:nvSpPr>
          <p:cNvPr id="3" name="2 Subtítulo"/>
          <p:cNvSpPr>
            <a:spLocks noGrp="1"/>
          </p:cNvSpPr>
          <p:nvPr>
            <p:ph type="subTitle" idx="1"/>
          </p:nvPr>
        </p:nvSpPr>
        <p:spPr>
          <a:xfrm>
            <a:off x="760686" y="5819076"/>
            <a:ext cx="7848872" cy="605927"/>
          </a:xfrm>
        </p:spPr>
        <p:txBody>
          <a:bodyPr>
            <a:noAutofit/>
          </a:bodyPr>
          <a:lstStyle/>
          <a:p>
            <a:pPr marL="457200" indent="-457200" algn="just">
              <a:buFont typeface="Arial" panose="020B0604020202020204" pitchFamily="34" charset="0"/>
              <a:buChar char="•"/>
            </a:pPr>
            <a:r>
              <a:rPr lang="es-EC" sz="2800" b="1" dirty="0" smtClean="0">
                <a:solidFill>
                  <a:schemeClr val="tx1"/>
                </a:solidFill>
              </a:rPr>
              <a:t>INCREMENTO TOTAL: </a:t>
            </a:r>
            <a:r>
              <a:rPr lang="es-EC" sz="2800" b="1" dirty="0">
                <a:solidFill>
                  <a:schemeClr val="tx1"/>
                </a:solidFill>
              </a:rPr>
              <a:t>US$ </a:t>
            </a:r>
            <a:r>
              <a:rPr lang="es-EC" sz="2800" b="1" dirty="0" smtClean="0">
                <a:solidFill>
                  <a:schemeClr val="tx1"/>
                </a:solidFill>
              </a:rPr>
              <a:t>599.200,00</a:t>
            </a:r>
            <a:endParaRPr lang="es-EC" sz="2400" dirty="0">
              <a:solidFill>
                <a:schemeClr val="tx1"/>
              </a:solidFill>
            </a:endParaRPr>
          </a:p>
          <a:p>
            <a:pPr marL="914400" lvl="1" indent="-457200" algn="just">
              <a:buFont typeface="Arial" panose="020B0604020202020204" pitchFamily="34" charset="0"/>
              <a:buChar char="•"/>
            </a:pPr>
            <a:endParaRPr lang="es-EC" sz="2400" b="1" dirty="0">
              <a:solidFill>
                <a:schemeClr val="tx1"/>
              </a:solidFill>
            </a:endParaRPr>
          </a:p>
          <a:p>
            <a:pPr algn="just"/>
            <a:endParaRPr lang="es-EC" sz="2800" dirty="0" smtClean="0">
              <a:solidFill>
                <a:schemeClr val="tx1"/>
              </a:solidFill>
            </a:endParaRPr>
          </a:p>
          <a:p>
            <a:pPr algn="just"/>
            <a:endParaRPr lang="es-EC" sz="2800" dirty="0" smtClean="0">
              <a:solidFill>
                <a:schemeClr val="tx1"/>
              </a:solidFill>
            </a:endParaRPr>
          </a:p>
        </p:txBody>
      </p:sp>
      <p:pic>
        <p:nvPicPr>
          <p:cNvPr id="4" name="Imagen 3"/>
          <p:cNvPicPr>
            <a:picLocks noChangeAspect="1"/>
          </p:cNvPicPr>
          <p:nvPr/>
        </p:nvPicPr>
        <p:blipFill rotWithShape="1">
          <a:blip r:embed="rId2"/>
          <a:srcRect l="22432" t="18066" r="16599" b="11426"/>
          <a:stretch/>
        </p:blipFill>
        <p:spPr>
          <a:xfrm>
            <a:off x="-1" y="6727967"/>
            <a:ext cx="9144001" cy="143543"/>
          </a:xfrm>
          <a:prstGeom prst="rect">
            <a:avLst/>
          </a:prstGeom>
        </p:spPr>
      </p:pic>
      <p:graphicFrame>
        <p:nvGraphicFramePr>
          <p:cNvPr id="5" name="Tabla 4"/>
          <p:cNvGraphicFramePr>
            <a:graphicFrameLocks noGrp="1"/>
          </p:cNvGraphicFramePr>
          <p:nvPr>
            <p:extLst/>
          </p:nvPr>
        </p:nvGraphicFramePr>
        <p:xfrm>
          <a:off x="328274" y="1403574"/>
          <a:ext cx="8551321" cy="2587882"/>
        </p:xfrm>
        <a:graphic>
          <a:graphicData uri="http://schemas.openxmlformats.org/drawingml/2006/table">
            <a:tbl>
              <a:tblPr>
                <a:tableStyleId>{793D81CF-94F2-401A-BA57-92F5A7B2D0C5}</a:tableStyleId>
              </a:tblPr>
              <a:tblGrid>
                <a:gridCol w="927649"/>
                <a:gridCol w="3668617"/>
                <a:gridCol w="1167788"/>
                <a:gridCol w="1072405"/>
                <a:gridCol w="1714862"/>
              </a:tblGrid>
              <a:tr h="395575">
                <a:tc>
                  <a:txBody>
                    <a:bodyPr/>
                    <a:lstStyle/>
                    <a:p>
                      <a:pPr algn="ctr" fontAlgn="ctr"/>
                      <a:r>
                        <a:rPr lang="es-EC" sz="1400" b="1" u="none" strike="noStrike" dirty="0" smtClean="0">
                          <a:effectLst/>
                        </a:rPr>
                        <a:t>PARTIDA</a:t>
                      </a:r>
                      <a:endParaRPr lang="es-EC" sz="1400" b="1" i="0" u="none" strike="noStrike" dirty="0">
                        <a:solidFill>
                          <a:srgbClr val="FFFFFF"/>
                        </a:solidFill>
                        <a:effectLst/>
                        <a:latin typeface="Calibri" panose="020F0502020204030204" pitchFamily="34" charset="0"/>
                      </a:endParaRPr>
                    </a:p>
                  </a:txBody>
                  <a:tcPr marL="9525" marR="9525" marT="9525" marB="0" anchor="ctr">
                    <a:solidFill>
                      <a:schemeClr val="bg1">
                        <a:lumMod val="85000"/>
                      </a:schemeClr>
                    </a:solidFill>
                  </a:tcPr>
                </a:tc>
                <a:tc>
                  <a:txBody>
                    <a:bodyPr/>
                    <a:lstStyle/>
                    <a:p>
                      <a:pPr algn="ctr" fontAlgn="ctr"/>
                      <a:r>
                        <a:rPr lang="es-EC" sz="1400" b="1" u="none" strike="noStrike" dirty="0">
                          <a:effectLst/>
                        </a:rPr>
                        <a:t>DETALLE</a:t>
                      </a:r>
                      <a:endParaRPr lang="es-EC" sz="1400" b="1" i="0" u="none" strike="noStrike" dirty="0">
                        <a:solidFill>
                          <a:srgbClr val="FFFFFF"/>
                        </a:solidFill>
                        <a:effectLst/>
                        <a:latin typeface="Calibri" panose="020F0502020204030204" pitchFamily="34" charset="0"/>
                      </a:endParaRPr>
                    </a:p>
                  </a:txBody>
                  <a:tcPr marL="9525" marR="9525" marT="9525" marB="0" anchor="ctr">
                    <a:solidFill>
                      <a:schemeClr val="bg1">
                        <a:lumMod val="85000"/>
                      </a:schemeClr>
                    </a:solidFill>
                  </a:tcPr>
                </a:tc>
                <a:tc>
                  <a:txBody>
                    <a:bodyPr/>
                    <a:lstStyle/>
                    <a:p>
                      <a:pPr algn="ctr" fontAlgn="ctr"/>
                      <a:r>
                        <a:rPr lang="es-EC" sz="1400" b="1" u="none" strike="noStrike" dirty="0" smtClean="0">
                          <a:effectLst/>
                        </a:rPr>
                        <a:t>2017 </a:t>
                      </a:r>
                      <a:endParaRPr lang="es-EC" sz="1400" b="1" i="0" u="none" strike="noStrike" dirty="0">
                        <a:solidFill>
                          <a:srgbClr val="FFFFFF"/>
                        </a:solidFill>
                        <a:effectLst/>
                        <a:latin typeface="Calibri" panose="020F0502020204030204" pitchFamily="34" charset="0"/>
                      </a:endParaRPr>
                    </a:p>
                  </a:txBody>
                  <a:tcPr marL="9525" marR="9525" marT="9525" marB="0" anchor="ctr">
                    <a:solidFill>
                      <a:schemeClr val="bg1">
                        <a:lumMod val="85000"/>
                      </a:schemeClr>
                    </a:solidFill>
                  </a:tcPr>
                </a:tc>
                <a:tc>
                  <a:txBody>
                    <a:bodyPr/>
                    <a:lstStyle/>
                    <a:p>
                      <a:pPr algn="ctr" fontAlgn="ctr"/>
                      <a:r>
                        <a:rPr lang="es-EC" sz="1400" b="1" u="none" strike="noStrike" dirty="0" smtClean="0">
                          <a:effectLst/>
                        </a:rPr>
                        <a:t>2018 </a:t>
                      </a:r>
                      <a:endParaRPr lang="es-EC" sz="1400" b="1" i="0" u="none" strike="noStrike" dirty="0">
                        <a:solidFill>
                          <a:srgbClr val="FFFFFF"/>
                        </a:solidFill>
                        <a:effectLst/>
                        <a:latin typeface="Calibri" panose="020F0502020204030204" pitchFamily="34" charset="0"/>
                      </a:endParaRPr>
                    </a:p>
                  </a:txBody>
                  <a:tcPr marL="9525" marR="9525" marT="9525" marB="0" anchor="ctr">
                    <a:solidFill>
                      <a:schemeClr val="bg1">
                        <a:lumMod val="85000"/>
                      </a:schemeClr>
                    </a:solidFill>
                  </a:tcPr>
                </a:tc>
                <a:tc>
                  <a:txBody>
                    <a:bodyPr/>
                    <a:lstStyle/>
                    <a:p>
                      <a:pPr algn="ctr" fontAlgn="ctr"/>
                      <a:r>
                        <a:rPr lang="es-EC" sz="1400" b="1" u="none" strike="noStrike" dirty="0" smtClean="0">
                          <a:effectLst/>
                        </a:rPr>
                        <a:t>TOTAL CONTRATO</a:t>
                      </a:r>
                      <a:endParaRPr lang="es-EC" sz="1400" b="1" i="0" u="none" strike="noStrike" dirty="0" smtClean="0">
                        <a:solidFill>
                          <a:srgbClr val="FFFFFF"/>
                        </a:solidFill>
                        <a:effectLst/>
                        <a:latin typeface="Calibri" panose="020F0502020204030204" pitchFamily="34" charset="0"/>
                      </a:endParaRPr>
                    </a:p>
                    <a:p>
                      <a:pPr algn="ctr" fontAlgn="ctr"/>
                      <a:r>
                        <a:rPr lang="es-EC" sz="1400" b="1" i="0" u="none" strike="noStrike" dirty="0" smtClean="0">
                          <a:solidFill>
                            <a:srgbClr val="FF0000"/>
                          </a:solidFill>
                          <a:effectLst/>
                          <a:latin typeface="Calibri" panose="020F0502020204030204" pitchFamily="34" charset="0"/>
                        </a:rPr>
                        <a:t>(TECHO</a:t>
                      </a:r>
                      <a:r>
                        <a:rPr lang="es-EC" sz="1400" b="1" i="0" u="none" strike="noStrike" baseline="0" dirty="0" smtClean="0">
                          <a:solidFill>
                            <a:srgbClr val="FF0000"/>
                          </a:solidFill>
                          <a:effectLst/>
                          <a:latin typeface="Calibri" panose="020F0502020204030204" pitchFamily="34" charset="0"/>
                        </a:rPr>
                        <a:t> PLURIANUAL)</a:t>
                      </a:r>
                      <a:endParaRPr lang="es-EC" sz="1400" b="1" u="none" strike="noStrike" dirty="0" smtClean="0">
                        <a:solidFill>
                          <a:srgbClr val="FF0000"/>
                        </a:solidFill>
                        <a:effectLst/>
                      </a:endParaRPr>
                    </a:p>
                  </a:txBody>
                  <a:tcPr marL="9525" marR="9525" marT="9525" marB="0" anchor="ctr">
                    <a:solidFill>
                      <a:schemeClr val="bg1">
                        <a:lumMod val="85000"/>
                      </a:schemeClr>
                    </a:solidFill>
                  </a:tcPr>
                </a:tc>
              </a:tr>
              <a:tr h="593363">
                <a:tc>
                  <a:txBody>
                    <a:bodyPr/>
                    <a:lstStyle/>
                    <a:p>
                      <a:pPr algn="ctr" fontAlgn="ctr"/>
                      <a:r>
                        <a:rPr lang="es-EC" sz="1400" u="none" strike="noStrike">
                          <a:effectLst/>
                        </a:rPr>
                        <a:t>730207</a:t>
                      </a:r>
                      <a:endParaRPr lang="es-EC" sz="14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s-EC" sz="1400" u="none" strike="noStrike">
                          <a:effectLst/>
                        </a:rPr>
                        <a:t>PRODUCCIÓN, LOGÍSTICA Y MONTAJE DE EVENTOS PARA LA DIFUSIÓN DE LA PRIMERA LÍNEA DEL METRO DE QUITO</a:t>
                      </a:r>
                      <a:endParaRPr lang="es-EC"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C" sz="1400" u="none" strike="noStrike" dirty="0">
                          <a:effectLst/>
                        </a:rPr>
                        <a:t>  112.000,00 </a:t>
                      </a:r>
                      <a:endParaRPr lang="es-EC"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C" sz="1400" u="none" strike="noStrike" dirty="0">
                          <a:effectLst/>
                        </a:rPr>
                        <a:t>  112.000,00 </a:t>
                      </a:r>
                      <a:endParaRPr lang="es-EC"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C" sz="1400" u="none" strike="noStrike">
                          <a:effectLst/>
                        </a:rPr>
                        <a:t>     224.000,00 </a:t>
                      </a:r>
                      <a:endParaRPr lang="es-EC" sz="1400" b="0" i="0" u="none" strike="noStrike">
                        <a:solidFill>
                          <a:srgbClr val="000000"/>
                        </a:solidFill>
                        <a:effectLst/>
                        <a:latin typeface="Calibri" panose="020F0502020204030204" pitchFamily="34" charset="0"/>
                      </a:endParaRPr>
                    </a:p>
                  </a:txBody>
                  <a:tcPr marL="9525" marR="9525" marT="9525" marB="0" anchor="ctr"/>
                </a:tc>
              </a:tr>
              <a:tr h="593363">
                <a:tc>
                  <a:txBody>
                    <a:bodyPr/>
                    <a:lstStyle/>
                    <a:p>
                      <a:pPr algn="ctr" fontAlgn="ctr"/>
                      <a:r>
                        <a:rPr lang="es-EC" sz="1400" u="none" strike="noStrike">
                          <a:effectLst/>
                        </a:rPr>
                        <a:t>730207</a:t>
                      </a:r>
                      <a:endParaRPr lang="es-EC" sz="14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s-EC" sz="1400" u="none" strike="noStrike">
                          <a:effectLst/>
                        </a:rPr>
                        <a:t>AGENCIA DE PUBLICIDAD PARA LA "CREACIÓN, CONCEPTUALIZACIÓN Y DISEÑO DE PIEZAS COMUNICACIONALES" PARA EL METRO DE QUITO</a:t>
                      </a:r>
                      <a:endParaRPr lang="es-EC"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C" sz="1400" u="none" strike="noStrike" dirty="0">
                          <a:effectLst/>
                        </a:rPr>
                        <a:t>    56.000,00 </a:t>
                      </a:r>
                      <a:endParaRPr lang="es-EC"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C" sz="1400" u="none" strike="noStrike" dirty="0">
                          <a:effectLst/>
                        </a:rPr>
                        <a:t>  280.000,00 </a:t>
                      </a:r>
                      <a:endParaRPr lang="es-EC"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C" sz="1400" u="none" strike="noStrike">
                          <a:effectLst/>
                        </a:rPr>
                        <a:t>     336.000,00 </a:t>
                      </a:r>
                      <a:endParaRPr lang="es-EC" sz="1400" b="0" i="0" u="none" strike="noStrike">
                        <a:solidFill>
                          <a:srgbClr val="000000"/>
                        </a:solidFill>
                        <a:effectLst/>
                        <a:latin typeface="Calibri" panose="020F0502020204030204" pitchFamily="34" charset="0"/>
                      </a:endParaRPr>
                    </a:p>
                  </a:txBody>
                  <a:tcPr marL="9525" marR="9525" marT="9525" marB="0" anchor="ctr"/>
                </a:tc>
              </a:tr>
              <a:tr h="619735">
                <a:tc>
                  <a:txBody>
                    <a:bodyPr/>
                    <a:lstStyle/>
                    <a:p>
                      <a:pPr algn="ctr" fontAlgn="ctr"/>
                      <a:r>
                        <a:rPr lang="es-EC" sz="1400" u="none" strike="noStrike">
                          <a:effectLst/>
                        </a:rPr>
                        <a:t>730207</a:t>
                      </a:r>
                      <a:endParaRPr lang="es-EC" sz="14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s-EC" sz="1400" u="none" strike="noStrike">
                          <a:effectLst/>
                        </a:rPr>
                        <a:t>CENTRAL DE MEDIOS</a:t>
                      </a:r>
                      <a:endParaRPr lang="es-EC"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C" sz="1400" u="none" strike="noStrike">
                          <a:effectLst/>
                        </a:rPr>
                        <a:t>  392.000,00 </a:t>
                      </a:r>
                      <a:endParaRPr lang="es-EC"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C" sz="1400" u="none" strike="noStrike" dirty="0">
                          <a:effectLst/>
                        </a:rPr>
                        <a:t>    56.000,00 </a:t>
                      </a:r>
                      <a:endParaRPr lang="es-EC"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C" sz="1400" u="none" strike="noStrike" dirty="0">
                          <a:effectLst/>
                        </a:rPr>
                        <a:t>     448.000,00 </a:t>
                      </a:r>
                      <a:endParaRPr lang="es-EC" sz="1400" b="0" i="0" u="none" strike="noStrike" dirty="0">
                        <a:solidFill>
                          <a:srgbClr val="000000"/>
                        </a:solidFill>
                        <a:effectLst/>
                        <a:latin typeface="Calibri" panose="020F0502020204030204" pitchFamily="34" charset="0"/>
                      </a:endParaRPr>
                    </a:p>
                  </a:txBody>
                  <a:tcPr marL="9525" marR="9525" marT="9525" marB="0" anchor="ctr"/>
                </a:tc>
              </a:tr>
              <a:tr h="232692">
                <a:tc>
                  <a:txBody>
                    <a:bodyPr/>
                    <a:lstStyle/>
                    <a:p>
                      <a:pPr algn="ctr" fontAlgn="ctr"/>
                      <a:r>
                        <a:rPr lang="es-EC" sz="1400" u="none" strike="noStrike">
                          <a:effectLst/>
                        </a:rPr>
                        <a:t> </a:t>
                      </a:r>
                      <a:endParaRPr lang="es-EC" sz="1400" b="1"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s-EC" sz="1400" b="1" u="none" strike="noStrike" dirty="0">
                          <a:effectLst/>
                        </a:rPr>
                        <a:t> </a:t>
                      </a:r>
                      <a:r>
                        <a:rPr lang="es-EC" sz="1400" b="1" u="none" strike="noStrike" dirty="0" smtClean="0">
                          <a:effectLst/>
                        </a:rPr>
                        <a:t>TOTAL COMUNICACIÓN</a:t>
                      </a:r>
                      <a:r>
                        <a:rPr lang="es-EC" sz="1400" b="1" u="none" strike="noStrike" baseline="0" dirty="0" smtClean="0">
                          <a:effectLst/>
                        </a:rPr>
                        <a:t> SOCIAL</a:t>
                      </a:r>
                      <a:r>
                        <a:rPr lang="es-EC" sz="1400" b="1" u="none" strike="noStrike" dirty="0" smtClean="0">
                          <a:effectLst/>
                        </a:rPr>
                        <a:t>:</a:t>
                      </a:r>
                      <a:endParaRPr lang="es-EC"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C" sz="1400" u="none" strike="noStrike" dirty="0">
                          <a:effectLst/>
                        </a:rPr>
                        <a:t>  </a:t>
                      </a:r>
                      <a:r>
                        <a:rPr lang="es-EC" sz="1400" b="1" u="none" strike="noStrike" dirty="0">
                          <a:effectLst/>
                        </a:rPr>
                        <a:t>560.000,00</a:t>
                      </a:r>
                      <a:r>
                        <a:rPr lang="es-EC" sz="1400" u="none" strike="noStrike" dirty="0">
                          <a:effectLst/>
                        </a:rPr>
                        <a:t> </a:t>
                      </a:r>
                      <a:endParaRPr lang="es-EC"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C" sz="1400" u="none" strike="noStrike">
                          <a:effectLst/>
                        </a:rPr>
                        <a:t>  448.000,00 </a:t>
                      </a:r>
                      <a:endParaRPr lang="es-EC"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C" sz="1400" u="none" strike="noStrike" dirty="0">
                          <a:effectLst/>
                        </a:rPr>
                        <a:t>  </a:t>
                      </a:r>
                      <a:r>
                        <a:rPr lang="es-EC" sz="1400" b="1" u="none" strike="noStrike" dirty="0">
                          <a:effectLst/>
                        </a:rPr>
                        <a:t>1.008.000,00 </a:t>
                      </a:r>
                      <a:endParaRPr lang="es-EC" sz="1400" b="1" i="0" u="none" strike="noStrike" dirty="0">
                        <a:solidFill>
                          <a:srgbClr val="000000"/>
                        </a:solidFill>
                        <a:effectLst/>
                        <a:latin typeface="Calibri" panose="020F0502020204030204" pitchFamily="34" charset="0"/>
                      </a:endParaRPr>
                    </a:p>
                  </a:txBody>
                  <a:tcPr marL="9525" marR="9525" marT="9525" marB="0" anchor="ctr"/>
                </a:tc>
              </a:tr>
            </a:tbl>
          </a:graphicData>
        </a:graphic>
      </p:graphicFrame>
      <p:graphicFrame>
        <p:nvGraphicFramePr>
          <p:cNvPr id="6" name="Tabla 5"/>
          <p:cNvGraphicFramePr>
            <a:graphicFrameLocks noGrp="1"/>
          </p:cNvGraphicFramePr>
          <p:nvPr>
            <p:extLst/>
          </p:nvPr>
        </p:nvGraphicFramePr>
        <p:xfrm>
          <a:off x="328274" y="4322027"/>
          <a:ext cx="8551321" cy="1221630"/>
        </p:xfrm>
        <a:graphic>
          <a:graphicData uri="http://schemas.openxmlformats.org/drawingml/2006/table">
            <a:tbl>
              <a:tblPr>
                <a:tableStyleId>{793D81CF-94F2-401A-BA57-92F5A7B2D0C5}</a:tableStyleId>
              </a:tblPr>
              <a:tblGrid>
                <a:gridCol w="927649"/>
                <a:gridCol w="3624549"/>
                <a:gridCol w="1344058"/>
                <a:gridCol w="1134737"/>
                <a:gridCol w="1520328"/>
              </a:tblGrid>
              <a:tr h="395575">
                <a:tc>
                  <a:txBody>
                    <a:bodyPr/>
                    <a:lstStyle/>
                    <a:p>
                      <a:pPr algn="ctr" fontAlgn="ctr"/>
                      <a:r>
                        <a:rPr lang="es-EC" sz="1400" b="1" u="none" strike="noStrike" dirty="0" smtClean="0">
                          <a:effectLst/>
                        </a:rPr>
                        <a:t>PARTIDA</a:t>
                      </a:r>
                      <a:endParaRPr lang="es-EC" sz="1400" b="1" i="0" u="none" strike="noStrike" dirty="0">
                        <a:solidFill>
                          <a:srgbClr val="FFFFFF"/>
                        </a:solidFill>
                        <a:effectLst/>
                        <a:latin typeface="Calibri" panose="020F0502020204030204" pitchFamily="34" charset="0"/>
                      </a:endParaRPr>
                    </a:p>
                  </a:txBody>
                  <a:tcPr marL="9525" marR="9525" marT="9525" marB="0" anchor="ctr">
                    <a:solidFill>
                      <a:schemeClr val="bg1">
                        <a:lumMod val="85000"/>
                      </a:schemeClr>
                    </a:solidFill>
                  </a:tcPr>
                </a:tc>
                <a:tc>
                  <a:txBody>
                    <a:bodyPr/>
                    <a:lstStyle/>
                    <a:p>
                      <a:pPr algn="ctr" fontAlgn="ctr"/>
                      <a:r>
                        <a:rPr lang="es-EC" sz="1400" b="1" u="none" strike="noStrike" dirty="0">
                          <a:effectLst/>
                        </a:rPr>
                        <a:t>DETALLE</a:t>
                      </a:r>
                      <a:endParaRPr lang="es-EC" sz="1400" b="1" i="0" u="none" strike="noStrike" dirty="0">
                        <a:solidFill>
                          <a:srgbClr val="FFFFFF"/>
                        </a:solidFill>
                        <a:effectLst/>
                        <a:latin typeface="Calibri" panose="020F0502020204030204" pitchFamily="34" charset="0"/>
                      </a:endParaRPr>
                    </a:p>
                  </a:txBody>
                  <a:tcPr marL="9525" marR="9525" marT="9525" marB="0" anchor="ctr">
                    <a:solidFill>
                      <a:schemeClr val="bg1">
                        <a:lumMod val="85000"/>
                      </a:schemeClr>
                    </a:solidFill>
                  </a:tcPr>
                </a:tc>
                <a:tc>
                  <a:txBody>
                    <a:bodyPr/>
                    <a:lstStyle/>
                    <a:p>
                      <a:pPr algn="ctr" fontAlgn="ctr"/>
                      <a:r>
                        <a:rPr lang="es-EC" sz="1400" b="1" u="none" strike="noStrike" dirty="0" smtClean="0">
                          <a:effectLst/>
                        </a:rPr>
                        <a:t>2017 </a:t>
                      </a:r>
                      <a:endParaRPr lang="es-EC" sz="1400" b="1" i="0" u="none" strike="noStrike" dirty="0">
                        <a:solidFill>
                          <a:srgbClr val="FFFFFF"/>
                        </a:solidFill>
                        <a:effectLst/>
                        <a:latin typeface="Calibri" panose="020F0502020204030204" pitchFamily="34" charset="0"/>
                      </a:endParaRPr>
                    </a:p>
                  </a:txBody>
                  <a:tcPr marL="9525" marR="9525" marT="9525" marB="0" anchor="ctr">
                    <a:solidFill>
                      <a:schemeClr val="bg1">
                        <a:lumMod val="85000"/>
                      </a:schemeClr>
                    </a:solidFill>
                  </a:tcPr>
                </a:tc>
                <a:tc>
                  <a:txBody>
                    <a:bodyPr/>
                    <a:lstStyle/>
                    <a:p>
                      <a:pPr algn="ctr" fontAlgn="ctr"/>
                      <a:endParaRPr lang="es-EC" sz="1400" b="1" i="0" u="none" strike="noStrike" dirty="0">
                        <a:solidFill>
                          <a:srgbClr val="FFFFFF"/>
                        </a:solidFill>
                        <a:effectLst/>
                        <a:latin typeface="Calibri" panose="020F0502020204030204" pitchFamily="34" charset="0"/>
                      </a:endParaRPr>
                    </a:p>
                  </a:txBody>
                  <a:tcPr marL="9525" marR="9525" marT="9525" marB="0" anchor="ctr">
                    <a:solidFill>
                      <a:schemeClr val="bg1">
                        <a:lumMod val="85000"/>
                      </a:schemeClr>
                    </a:solidFill>
                  </a:tcPr>
                </a:tc>
                <a:tc>
                  <a:txBody>
                    <a:bodyPr/>
                    <a:lstStyle/>
                    <a:p>
                      <a:pPr algn="ctr" fontAlgn="ctr"/>
                      <a:endParaRPr lang="es-EC" sz="1400" b="1" i="0" u="none" strike="noStrike" dirty="0" smtClean="0">
                        <a:solidFill>
                          <a:srgbClr val="FFFFFF"/>
                        </a:solidFill>
                        <a:effectLst/>
                        <a:latin typeface="Calibri" panose="020F0502020204030204" pitchFamily="34" charset="0"/>
                      </a:endParaRPr>
                    </a:p>
                  </a:txBody>
                  <a:tcPr marL="9525" marR="9525" marT="9525" marB="0" anchor="ctr">
                    <a:solidFill>
                      <a:schemeClr val="bg1">
                        <a:lumMod val="85000"/>
                      </a:schemeClr>
                    </a:solidFill>
                  </a:tcPr>
                </a:tc>
              </a:tr>
              <a:tr h="593363">
                <a:tc>
                  <a:txBody>
                    <a:bodyPr/>
                    <a:lstStyle/>
                    <a:p>
                      <a:pPr algn="ctr" fontAlgn="ctr"/>
                      <a:r>
                        <a:rPr lang="es-EC" sz="1400" u="none" strike="noStrike" dirty="0" smtClean="0">
                          <a:effectLst/>
                        </a:rPr>
                        <a:t>840107</a:t>
                      </a:r>
                      <a:endParaRPr lang="es-EC"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s-EC" sz="1400" b="0" i="0" u="none" strike="noStrike" dirty="0" smtClean="0">
                          <a:solidFill>
                            <a:srgbClr val="000000"/>
                          </a:solidFill>
                          <a:effectLst/>
                          <a:latin typeface="Calibri" panose="020F0502020204030204" pitchFamily="34" charset="0"/>
                        </a:rPr>
                        <a:t>IMPLEMENTACIÓN DE SEGURIDAD PERIMETRAL </a:t>
                      </a:r>
                    </a:p>
                    <a:p>
                      <a:pPr algn="l" fontAlgn="ctr"/>
                      <a:r>
                        <a:rPr lang="es-EC" sz="1400" b="0" i="0" u="none" strike="noStrike" dirty="0" smtClean="0">
                          <a:solidFill>
                            <a:srgbClr val="000000"/>
                          </a:solidFill>
                          <a:effectLst/>
                          <a:latin typeface="Calibri" panose="020F0502020204030204" pitchFamily="34" charset="0"/>
                        </a:rPr>
                        <a:t>EN LA EMPRESA</a:t>
                      </a:r>
                      <a:endParaRPr lang="es-EC"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C" sz="1400" u="none" strike="noStrike" dirty="0">
                          <a:effectLst/>
                        </a:rPr>
                        <a:t>  </a:t>
                      </a:r>
                      <a:r>
                        <a:rPr lang="es-EC" sz="1400" u="none" strike="noStrike" dirty="0" smtClean="0">
                          <a:effectLst/>
                        </a:rPr>
                        <a:t>39.200,00 </a:t>
                      </a:r>
                    </a:p>
                  </a:txBody>
                  <a:tcPr marL="9525" marR="9525" marT="9525" marB="0" anchor="ctr"/>
                </a:tc>
                <a:tc>
                  <a:txBody>
                    <a:bodyPr/>
                    <a:lstStyle/>
                    <a:p>
                      <a:pPr algn="ctr" fontAlgn="ctr"/>
                      <a:endParaRPr lang="es-EC"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endParaRPr lang="es-EC" sz="1400" b="0" i="0" u="none" strike="noStrike" dirty="0" smtClean="0">
                        <a:solidFill>
                          <a:srgbClr val="000000"/>
                        </a:solidFill>
                        <a:effectLst/>
                        <a:latin typeface="Calibri" panose="020F0502020204030204" pitchFamily="34" charset="0"/>
                      </a:endParaRPr>
                    </a:p>
                  </a:txBody>
                  <a:tcPr marL="9525" marR="9525" marT="9525" marB="0" anchor="ctr"/>
                </a:tc>
              </a:tr>
              <a:tr h="232692">
                <a:tc>
                  <a:txBody>
                    <a:bodyPr/>
                    <a:lstStyle/>
                    <a:p>
                      <a:pPr algn="ctr" fontAlgn="ctr"/>
                      <a:r>
                        <a:rPr lang="es-EC" sz="1400" u="none" strike="noStrike" dirty="0">
                          <a:effectLst/>
                        </a:rPr>
                        <a:t> </a:t>
                      </a:r>
                      <a:endParaRPr lang="es-EC"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s-EC" sz="1400" b="1" u="none" strike="noStrike" dirty="0">
                          <a:effectLst/>
                        </a:rPr>
                        <a:t> </a:t>
                      </a:r>
                      <a:r>
                        <a:rPr lang="es-EC" sz="1400" b="1" u="none" strike="noStrike" dirty="0" smtClean="0">
                          <a:effectLst/>
                        </a:rPr>
                        <a:t>TOTAL EQUIPOS</a:t>
                      </a:r>
                      <a:r>
                        <a:rPr lang="es-EC" sz="1400" b="1" u="none" strike="noStrike" baseline="0" dirty="0" smtClean="0">
                          <a:effectLst/>
                        </a:rPr>
                        <a:t> INFORMÁTICOS</a:t>
                      </a:r>
                      <a:r>
                        <a:rPr lang="es-EC" sz="1400" b="1" u="none" strike="noStrike" dirty="0" smtClean="0">
                          <a:effectLst/>
                        </a:rPr>
                        <a:t>:</a:t>
                      </a:r>
                      <a:endParaRPr lang="es-EC"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C" sz="1400" u="none" strike="noStrike" dirty="0">
                          <a:effectLst/>
                        </a:rPr>
                        <a:t>  </a:t>
                      </a:r>
                      <a:r>
                        <a:rPr lang="es-EC" sz="1400" b="1" u="none" strike="noStrike" dirty="0" smtClean="0">
                          <a:effectLst/>
                        </a:rPr>
                        <a:t>39.200,00 </a:t>
                      </a:r>
                    </a:p>
                  </a:txBody>
                  <a:tcPr marL="9525" marR="9525" marT="9525" marB="0" anchor="ctr"/>
                </a:tc>
                <a:tc>
                  <a:txBody>
                    <a:bodyPr/>
                    <a:lstStyle/>
                    <a:p>
                      <a:pPr algn="ctr" fontAlgn="ctr"/>
                      <a:endParaRPr lang="es-EC"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endParaRPr lang="es-EC" sz="1400" b="1" u="none" strike="noStrike" dirty="0" smtClean="0">
                        <a:effectLst/>
                      </a:endParaRPr>
                    </a:p>
                  </a:txBody>
                  <a:tcPr marL="9525" marR="9525" marT="9525" marB="0" anchor="ctr"/>
                </a:tc>
              </a:tr>
            </a:tbl>
          </a:graphicData>
        </a:graphic>
      </p:graphicFrame>
    </p:spTree>
    <p:extLst>
      <p:ext uri="{BB962C8B-B14F-4D97-AF65-F5344CB8AC3E}">
        <p14:creationId xmlns:p14="http://schemas.microsoft.com/office/powerpoint/2010/main" val="98034340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8058</TotalTime>
  <Words>838</Words>
  <Application>Microsoft Office PowerPoint</Application>
  <PresentationFormat>Presentación en pantalla (4:3)</PresentationFormat>
  <Paragraphs>197</Paragraphs>
  <Slides>11</Slides>
  <Notes>2</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11</vt:i4>
      </vt:variant>
    </vt:vector>
  </HeadingPairs>
  <TitlesOfParts>
    <vt:vector size="14" baseType="lpstr">
      <vt:lpstr>Arial</vt:lpstr>
      <vt:lpstr>Calibri</vt:lpstr>
      <vt:lpstr>Tema de Office</vt:lpstr>
      <vt:lpstr>Presentación de PowerPoint</vt:lpstr>
      <vt:lpstr>Presentación de PowerPoint</vt:lpstr>
      <vt:lpstr>Presentación de PowerPoint</vt:lpstr>
      <vt:lpstr>PRESUPUESTO DE GASTOS</vt:lpstr>
      <vt:lpstr>PRESUPUESTO DE INGRESOS</vt:lpstr>
      <vt:lpstr>Presentación de PowerPoint</vt:lpstr>
      <vt:lpstr>Presentación de PowerPoint</vt:lpstr>
      <vt:lpstr>Presentación de PowerPoint</vt:lpstr>
      <vt:lpstr>RECURSOS MUNICIPALES</vt:lpstr>
      <vt:lpstr>FONDOS PROPIOS</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Catalina Lescano</dc:creator>
  <cp:lastModifiedBy>Wilma Yessenia Venegas Chamba</cp:lastModifiedBy>
  <cp:revision>142</cp:revision>
  <dcterms:created xsi:type="dcterms:W3CDTF">2014-07-07T16:10:06Z</dcterms:created>
  <dcterms:modified xsi:type="dcterms:W3CDTF">2017-08-28T19:59:46Z</dcterms:modified>
</cp:coreProperties>
</file>