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9" r:id="rId2"/>
    <p:sldId id="501" r:id="rId3"/>
    <p:sldId id="502" r:id="rId4"/>
    <p:sldId id="503" r:id="rId5"/>
    <p:sldId id="504" r:id="rId6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50B50-3E0F-438B-8BEB-11705CB7788C}" type="datetimeFigureOut">
              <a:rPr lang="es-EC" smtClean="0"/>
              <a:t>25/08/2017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62C32-64C4-498E-B2B4-BDF6B2A655A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2828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8793E-D890-481F-A474-DBB5086FF593}" type="slidenum">
              <a:rPr lang="es-EC" smtClean="0"/>
              <a:pPr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77715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2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1" y="3886202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6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3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0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27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34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1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48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55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5617-4417-41FD-8B7C-85D41ECCF6F0}" type="datetimeFigureOut">
              <a:rPr lang="es-EC" smtClean="0"/>
              <a:pPr/>
              <a:t>25/08/2017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ACD7-1186-4365-9146-8AA46C4513D1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0133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5617-4417-41FD-8B7C-85D41ECCF6F0}" type="datetimeFigureOut">
              <a:rPr lang="es-EC" smtClean="0"/>
              <a:pPr/>
              <a:t>25/08/2017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ACD7-1186-4365-9146-8AA46C4513D1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376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1" y="274639"/>
            <a:ext cx="8026400" cy="585152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5617-4417-41FD-8B7C-85D41ECCF6F0}" type="datetimeFigureOut">
              <a:rPr lang="es-EC" smtClean="0"/>
              <a:pPr/>
              <a:t>25/08/2017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ACD7-1186-4365-9146-8AA46C4513D1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88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5617-4417-41FD-8B7C-85D41ECCF6F0}" type="datetimeFigureOut">
              <a:rPr lang="es-EC" smtClean="0"/>
              <a:pPr/>
              <a:t>25/08/2017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ACD7-1186-4365-9146-8AA46C4513D1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1076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5" y="4406902"/>
            <a:ext cx="10363200" cy="1362075"/>
          </a:xfrm>
        </p:spPr>
        <p:txBody>
          <a:bodyPr anchor="t"/>
          <a:lstStyle>
            <a:lvl1pPr algn="l">
              <a:defRPr sz="3561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5" y="2906715"/>
            <a:ext cx="10363200" cy="1500186"/>
          </a:xfrm>
        </p:spPr>
        <p:txBody>
          <a:bodyPr anchor="b"/>
          <a:lstStyle>
            <a:lvl1pPr marL="0" indent="0">
              <a:buNone/>
              <a:defRPr sz="1780">
                <a:solidFill>
                  <a:schemeClr val="tx1">
                    <a:tint val="75000"/>
                  </a:schemeClr>
                </a:solidFill>
              </a:defRPr>
            </a:lvl1pPr>
            <a:lvl2pPr marL="406999" indent="0">
              <a:buNone/>
              <a:defRPr sz="1602">
                <a:solidFill>
                  <a:schemeClr val="tx1">
                    <a:tint val="75000"/>
                  </a:schemeClr>
                </a:solidFill>
              </a:defRPr>
            </a:lvl2pPr>
            <a:lvl3pPr marL="813999" indent="0">
              <a:buNone/>
              <a:defRPr sz="1424">
                <a:solidFill>
                  <a:schemeClr val="tx1">
                    <a:tint val="75000"/>
                  </a:schemeClr>
                </a:solidFill>
              </a:defRPr>
            </a:lvl3pPr>
            <a:lvl4pPr marL="1220998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4pPr>
            <a:lvl5pPr marL="1627998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5pPr>
            <a:lvl6pPr marL="2034997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6pPr>
            <a:lvl7pPr marL="2441997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7pPr>
            <a:lvl8pPr marL="2848996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8pPr>
            <a:lvl9pPr marL="3255996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5617-4417-41FD-8B7C-85D41ECCF6F0}" type="datetimeFigureOut">
              <a:rPr lang="es-EC" smtClean="0"/>
              <a:pPr/>
              <a:t>25/08/2017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ACD7-1186-4365-9146-8AA46C4513D1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8561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1" cy="4525963"/>
          </a:xfrm>
        </p:spPr>
        <p:txBody>
          <a:bodyPr/>
          <a:lstStyle>
            <a:lvl1pPr>
              <a:defRPr sz="2493"/>
            </a:lvl1pPr>
            <a:lvl2pPr>
              <a:defRPr sz="2136"/>
            </a:lvl2pPr>
            <a:lvl3pPr>
              <a:defRPr sz="1780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1" y="1600202"/>
            <a:ext cx="5384801" cy="4525963"/>
          </a:xfrm>
        </p:spPr>
        <p:txBody>
          <a:bodyPr/>
          <a:lstStyle>
            <a:lvl1pPr>
              <a:defRPr sz="2493"/>
            </a:lvl1pPr>
            <a:lvl2pPr>
              <a:defRPr sz="2136"/>
            </a:lvl2pPr>
            <a:lvl3pPr>
              <a:defRPr sz="1780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5617-4417-41FD-8B7C-85D41ECCF6F0}" type="datetimeFigureOut">
              <a:rPr lang="es-EC" smtClean="0"/>
              <a:pPr/>
              <a:t>25/08/2017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ACD7-1186-4365-9146-8AA46C4513D1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78894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8" cy="639762"/>
          </a:xfrm>
        </p:spPr>
        <p:txBody>
          <a:bodyPr anchor="b"/>
          <a:lstStyle>
            <a:lvl1pPr marL="0" indent="0">
              <a:buNone/>
              <a:defRPr sz="2136" b="1"/>
            </a:lvl1pPr>
            <a:lvl2pPr marL="406999" indent="0">
              <a:buNone/>
              <a:defRPr sz="1780" b="1"/>
            </a:lvl2pPr>
            <a:lvl3pPr marL="813999" indent="0">
              <a:buNone/>
              <a:defRPr sz="1602" b="1"/>
            </a:lvl3pPr>
            <a:lvl4pPr marL="1220998" indent="0">
              <a:buNone/>
              <a:defRPr sz="1424" b="1"/>
            </a:lvl4pPr>
            <a:lvl5pPr marL="1627998" indent="0">
              <a:buNone/>
              <a:defRPr sz="1424" b="1"/>
            </a:lvl5pPr>
            <a:lvl6pPr marL="2034997" indent="0">
              <a:buNone/>
              <a:defRPr sz="1424" b="1"/>
            </a:lvl6pPr>
            <a:lvl7pPr marL="2441997" indent="0">
              <a:buNone/>
              <a:defRPr sz="1424" b="1"/>
            </a:lvl7pPr>
            <a:lvl8pPr marL="2848996" indent="0">
              <a:buNone/>
              <a:defRPr sz="1424" b="1"/>
            </a:lvl8pPr>
            <a:lvl9pPr marL="3255996" indent="0">
              <a:buNone/>
              <a:defRPr sz="142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1" y="2174877"/>
            <a:ext cx="5386918" cy="3951288"/>
          </a:xfrm>
        </p:spPr>
        <p:txBody>
          <a:bodyPr/>
          <a:lstStyle>
            <a:lvl1pPr>
              <a:defRPr sz="2136"/>
            </a:lvl1pPr>
            <a:lvl2pPr>
              <a:defRPr sz="1780"/>
            </a:lvl2pPr>
            <a:lvl3pPr>
              <a:defRPr sz="1602"/>
            </a:lvl3pPr>
            <a:lvl4pPr>
              <a:defRPr sz="1424"/>
            </a:lvl4pPr>
            <a:lvl5pPr>
              <a:defRPr sz="1424"/>
            </a:lvl5pPr>
            <a:lvl6pPr>
              <a:defRPr sz="1424"/>
            </a:lvl6pPr>
            <a:lvl7pPr>
              <a:defRPr sz="1424"/>
            </a:lvl7pPr>
            <a:lvl8pPr>
              <a:defRPr sz="1424"/>
            </a:lvl8pPr>
            <a:lvl9pPr>
              <a:defRPr sz="1424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136" b="1"/>
            </a:lvl1pPr>
            <a:lvl2pPr marL="406999" indent="0">
              <a:buNone/>
              <a:defRPr sz="1780" b="1"/>
            </a:lvl2pPr>
            <a:lvl3pPr marL="813999" indent="0">
              <a:buNone/>
              <a:defRPr sz="1602" b="1"/>
            </a:lvl3pPr>
            <a:lvl4pPr marL="1220998" indent="0">
              <a:buNone/>
              <a:defRPr sz="1424" b="1"/>
            </a:lvl4pPr>
            <a:lvl5pPr marL="1627998" indent="0">
              <a:buNone/>
              <a:defRPr sz="1424" b="1"/>
            </a:lvl5pPr>
            <a:lvl6pPr marL="2034997" indent="0">
              <a:buNone/>
              <a:defRPr sz="1424" b="1"/>
            </a:lvl6pPr>
            <a:lvl7pPr marL="2441997" indent="0">
              <a:buNone/>
              <a:defRPr sz="1424" b="1"/>
            </a:lvl7pPr>
            <a:lvl8pPr marL="2848996" indent="0">
              <a:buNone/>
              <a:defRPr sz="1424" b="1"/>
            </a:lvl8pPr>
            <a:lvl9pPr marL="3255996" indent="0">
              <a:buNone/>
              <a:defRPr sz="142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7"/>
            <a:ext cx="5389033" cy="3951288"/>
          </a:xfrm>
        </p:spPr>
        <p:txBody>
          <a:bodyPr/>
          <a:lstStyle>
            <a:lvl1pPr>
              <a:defRPr sz="2136"/>
            </a:lvl1pPr>
            <a:lvl2pPr>
              <a:defRPr sz="1780"/>
            </a:lvl2pPr>
            <a:lvl3pPr>
              <a:defRPr sz="1602"/>
            </a:lvl3pPr>
            <a:lvl4pPr>
              <a:defRPr sz="1424"/>
            </a:lvl4pPr>
            <a:lvl5pPr>
              <a:defRPr sz="1424"/>
            </a:lvl5pPr>
            <a:lvl6pPr>
              <a:defRPr sz="1424"/>
            </a:lvl6pPr>
            <a:lvl7pPr>
              <a:defRPr sz="1424"/>
            </a:lvl7pPr>
            <a:lvl8pPr>
              <a:defRPr sz="1424"/>
            </a:lvl8pPr>
            <a:lvl9pPr>
              <a:defRPr sz="1424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5617-4417-41FD-8B7C-85D41ECCF6F0}" type="datetimeFigureOut">
              <a:rPr lang="es-EC" smtClean="0"/>
              <a:pPr/>
              <a:t>25/08/2017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ACD7-1186-4365-9146-8AA46C4513D1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3171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5617-4417-41FD-8B7C-85D41ECCF6F0}" type="datetimeFigureOut">
              <a:rPr lang="es-EC" smtClean="0"/>
              <a:pPr/>
              <a:t>25/08/2017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ACD7-1186-4365-9146-8AA46C4513D1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1902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5617-4417-41FD-8B7C-85D41ECCF6F0}" type="datetimeFigureOut">
              <a:rPr lang="es-EC" smtClean="0"/>
              <a:pPr/>
              <a:t>25/08/2017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ACD7-1186-4365-9146-8AA46C4513D1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47566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3" cy="1162051"/>
          </a:xfrm>
        </p:spPr>
        <p:txBody>
          <a:bodyPr anchor="b"/>
          <a:lstStyle>
            <a:lvl1pPr algn="l">
              <a:defRPr sz="178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5" y="273051"/>
            <a:ext cx="6815666" cy="5853114"/>
          </a:xfrm>
        </p:spPr>
        <p:txBody>
          <a:bodyPr/>
          <a:lstStyle>
            <a:lvl1pPr>
              <a:defRPr sz="2849"/>
            </a:lvl1pPr>
            <a:lvl2pPr>
              <a:defRPr sz="2493"/>
            </a:lvl2pPr>
            <a:lvl3pPr>
              <a:defRPr sz="2136"/>
            </a:lvl3pPr>
            <a:lvl4pPr>
              <a:defRPr sz="1780"/>
            </a:lvl4pPr>
            <a:lvl5pPr>
              <a:defRPr sz="1780"/>
            </a:lvl5pPr>
            <a:lvl6pPr>
              <a:defRPr sz="1780"/>
            </a:lvl6pPr>
            <a:lvl7pPr>
              <a:defRPr sz="1780"/>
            </a:lvl7pPr>
            <a:lvl8pPr>
              <a:defRPr sz="1780"/>
            </a:lvl8pPr>
            <a:lvl9pPr>
              <a:defRPr sz="178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3" cy="4691063"/>
          </a:xfrm>
        </p:spPr>
        <p:txBody>
          <a:bodyPr/>
          <a:lstStyle>
            <a:lvl1pPr marL="0" indent="0">
              <a:buNone/>
              <a:defRPr sz="1246"/>
            </a:lvl1pPr>
            <a:lvl2pPr marL="406999" indent="0">
              <a:buNone/>
              <a:defRPr sz="1068"/>
            </a:lvl2pPr>
            <a:lvl3pPr marL="813999" indent="0">
              <a:buNone/>
              <a:defRPr sz="890"/>
            </a:lvl3pPr>
            <a:lvl4pPr marL="1220998" indent="0">
              <a:buNone/>
              <a:defRPr sz="801"/>
            </a:lvl4pPr>
            <a:lvl5pPr marL="1627998" indent="0">
              <a:buNone/>
              <a:defRPr sz="801"/>
            </a:lvl5pPr>
            <a:lvl6pPr marL="2034997" indent="0">
              <a:buNone/>
              <a:defRPr sz="801"/>
            </a:lvl6pPr>
            <a:lvl7pPr marL="2441997" indent="0">
              <a:buNone/>
              <a:defRPr sz="801"/>
            </a:lvl7pPr>
            <a:lvl8pPr marL="2848996" indent="0">
              <a:buNone/>
              <a:defRPr sz="801"/>
            </a:lvl8pPr>
            <a:lvl9pPr marL="3255996" indent="0">
              <a:buNone/>
              <a:defRPr sz="8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5617-4417-41FD-8B7C-85D41ECCF6F0}" type="datetimeFigureOut">
              <a:rPr lang="es-EC" smtClean="0"/>
              <a:pPr/>
              <a:t>25/08/2017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ACD7-1186-4365-9146-8AA46C4513D1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2462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8" y="4800599"/>
            <a:ext cx="7315200" cy="566738"/>
          </a:xfrm>
        </p:spPr>
        <p:txBody>
          <a:bodyPr anchor="b"/>
          <a:lstStyle>
            <a:lvl1pPr algn="l">
              <a:defRPr sz="178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8" y="612776"/>
            <a:ext cx="7315200" cy="4114800"/>
          </a:xfrm>
        </p:spPr>
        <p:txBody>
          <a:bodyPr/>
          <a:lstStyle>
            <a:lvl1pPr marL="0" indent="0">
              <a:buNone/>
              <a:defRPr sz="2849"/>
            </a:lvl1pPr>
            <a:lvl2pPr marL="406999" indent="0">
              <a:buNone/>
              <a:defRPr sz="2493"/>
            </a:lvl2pPr>
            <a:lvl3pPr marL="813999" indent="0">
              <a:buNone/>
              <a:defRPr sz="2136"/>
            </a:lvl3pPr>
            <a:lvl4pPr marL="1220998" indent="0">
              <a:buNone/>
              <a:defRPr sz="1780"/>
            </a:lvl4pPr>
            <a:lvl5pPr marL="1627998" indent="0">
              <a:buNone/>
              <a:defRPr sz="1780"/>
            </a:lvl5pPr>
            <a:lvl6pPr marL="2034997" indent="0">
              <a:buNone/>
              <a:defRPr sz="1780"/>
            </a:lvl6pPr>
            <a:lvl7pPr marL="2441997" indent="0">
              <a:buNone/>
              <a:defRPr sz="1780"/>
            </a:lvl7pPr>
            <a:lvl8pPr marL="2848996" indent="0">
              <a:buNone/>
              <a:defRPr sz="1780"/>
            </a:lvl8pPr>
            <a:lvl9pPr marL="3255996" indent="0">
              <a:buNone/>
              <a:defRPr sz="178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246"/>
            </a:lvl1pPr>
            <a:lvl2pPr marL="406999" indent="0">
              <a:buNone/>
              <a:defRPr sz="1068"/>
            </a:lvl2pPr>
            <a:lvl3pPr marL="813999" indent="0">
              <a:buNone/>
              <a:defRPr sz="890"/>
            </a:lvl3pPr>
            <a:lvl4pPr marL="1220998" indent="0">
              <a:buNone/>
              <a:defRPr sz="801"/>
            </a:lvl4pPr>
            <a:lvl5pPr marL="1627998" indent="0">
              <a:buNone/>
              <a:defRPr sz="801"/>
            </a:lvl5pPr>
            <a:lvl6pPr marL="2034997" indent="0">
              <a:buNone/>
              <a:defRPr sz="801"/>
            </a:lvl6pPr>
            <a:lvl7pPr marL="2441997" indent="0">
              <a:buNone/>
              <a:defRPr sz="801"/>
            </a:lvl7pPr>
            <a:lvl8pPr marL="2848996" indent="0">
              <a:buNone/>
              <a:defRPr sz="801"/>
            </a:lvl8pPr>
            <a:lvl9pPr marL="3255996" indent="0">
              <a:buNone/>
              <a:defRPr sz="8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5617-4417-41FD-8B7C-85D41ECCF6F0}" type="datetimeFigureOut">
              <a:rPr lang="es-EC" smtClean="0"/>
              <a:pPr/>
              <a:t>25/08/2017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ACD7-1186-4365-9146-8AA46C4513D1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95919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3" y="274640"/>
            <a:ext cx="109728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3" y="1600202"/>
            <a:ext cx="1097280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4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75617-4417-41FD-8B7C-85D41ECCF6F0}" type="datetimeFigureOut">
              <a:rPr lang="es-EC" smtClean="0"/>
              <a:pPr/>
              <a:t>25/08/2017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1" y="6356351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3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6ACD7-1186-4365-9146-8AA46C4513D1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80240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813999" rtl="0" eaLnBrk="1" latinLnBrk="0" hangingPunct="1">
        <a:spcBef>
          <a:spcPct val="0"/>
        </a:spcBef>
        <a:buNone/>
        <a:defRPr sz="39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5250" indent="-305250" algn="l" defTabSz="813999" rtl="0" eaLnBrk="1" latinLnBrk="0" hangingPunct="1">
        <a:spcBef>
          <a:spcPct val="20000"/>
        </a:spcBef>
        <a:buFont typeface="Arial" pitchFamily="34" charset="0"/>
        <a:buChar char="•"/>
        <a:defRPr sz="2849" kern="1200">
          <a:solidFill>
            <a:schemeClr val="tx1"/>
          </a:solidFill>
          <a:latin typeface="+mn-lt"/>
          <a:ea typeface="+mn-ea"/>
          <a:cs typeface="+mn-cs"/>
        </a:defRPr>
      </a:lvl1pPr>
      <a:lvl2pPr marL="661374" indent="-254375" algn="l" defTabSz="813999" rtl="0" eaLnBrk="1" latinLnBrk="0" hangingPunct="1">
        <a:spcBef>
          <a:spcPct val="20000"/>
        </a:spcBef>
        <a:buFont typeface="Arial" pitchFamily="34" charset="0"/>
        <a:buChar char="–"/>
        <a:defRPr sz="2493" kern="1200">
          <a:solidFill>
            <a:schemeClr val="tx1"/>
          </a:solidFill>
          <a:latin typeface="+mn-lt"/>
          <a:ea typeface="+mn-ea"/>
          <a:cs typeface="+mn-cs"/>
        </a:defRPr>
      </a:lvl2pPr>
      <a:lvl3pPr marL="1017499" indent="-203500" algn="l" defTabSz="813999" rtl="0" eaLnBrk="1" latinLnBrk="0" hangingPunct="1">
        <a:spcBef>
          <a:spcPct val="20000"/>
        </a:spcBef>
        <a:buFont typeface="Arial" pitchFamily="34" charset="0"/>
        <a:buChar char="•"/>
        <a:defRPr sz="2136" kern="1200">
          <a:solidFill>
            <a:schemeClr val="tx1"/>
          </a:solidFill>
          <a:latin typeface="+mn-lt"/>
          <a:ea typeface="+mn-ea"/>
          <a:cs typeface="+mn-cs"/>
        </a:defRPr>
      </a:lvl3pPr>
      <a:lvl4pPr marL="1424498" indent="-203500" algn="l" defTabSz="813999" rtl="0" eaLnBrk="1" latinLnBrk="0" hangingPunct="1">
        <a:spcBef>
          <a:spcPct val="20000"/>
        </a:spcBef>
        <a:buFont typeface="Arial" pitchFamily="34" charset="0"/>
        <a:buChar char="–"/>
        <a:defRPr sz="1780" kern="1200">
          <a:solidFill>
            <a:schemeClr val="tx1"/>
          </a:solidFill>
          <a:latin typeface="+mn-lt"/>
          <a:ea typeface="+mn-ea"/>
          <a:cs typeface="+mn-cs"/>
        </a:defRPr>
      </a:lvl4pPr>
      <a:lvl5pPr marL="1831497" indent="-203500" algn="l" defTabSz="813999" rtl="0" eaLnBrk="1" latinLnBrk="0" hangingPunct="1">
        <a:spcBef>
          <a:spcPct val="20000"/>
        </a:spcBef>
        <a:buFont typeface="Arial" pitchFamily="34" charset="0"/>
        <a:buChar char="»"/>
        <a:defRPr sz="1780" kern="1200">
          <a:solidFill>
            <a:schemeClr val="tx1"/>
          </a:solidFill>
          <a:latin typeface="+mn-lt"/>
          <a:ea typeface="+mn-ea"/>
          <a:cs typeface="+mn-cs"/>
        </a:defRPr>
      </a:lvl5pPr>
      <a:lvl6pPr marL="2238497" indent="-203500" algn="l" defTabSz="813999" rtl="0" eaLnBrk="1" latinLnBrk="0" hangingPunct="1">
        <a:spcBef>
          <a:spcPct val="20000"/>
        </a:spcBef>
        <a:buFont typeface="Arial" pitchFamily="34" charset="0"/>
        <a:buChar char="•"/>
        <a:defRPr sz="1780" kern="1200">
          <a:solidFill>
            <a:schemeClr val="tx1"/>
          </a:solidFill>
          <a:latin typeface="+mn-lt"/>
          <a:ea typeface="+mn-ea"/>
          <a:cs typeface="+mn-cs"/>
        </a:defRPr>
      </a:lvl6pPr>
      <a:lvl7pPr marL="2645496" indent="-203500" algn="l" defTabSz="813999" rtl="0" eaLnBrk="1" latinLnBrk="0" hangingPunct="1">
        <a:spcBef>
          <a:spcPct val="20000"/>
        </a:spcBef>
        <a:buFont typeface="Arial" pitchFamily="34" charset="0"/>
        <a:buChar char="•"/>
        <a:defRPr sz="1780" kern="1200">
          <a:solidFill>
            <a:schemeClr val="tx1"/>
          </a:solidFill>
          <a:latin typeface="+mn-lt"/>
          <a:ea typeface="+mn-ea"/>
          <a:cs typeface="+mn-cs"/>
        </a:defRPr>
      </a:lvl7pPr>
      <a:lvl8pPr marL="3052496" indent="-203500" algn="l" defTabSz="813999" rtl="0" eaLnBrk="1" latinLnBrk="0" hangingPunct="1">
        <a:spcBef>
          <a:spcPct val="20000"/>
        </a:spcBef>
        <a:buFont typeface="Arial" pitchFamily="34" charset="0"/>
        <a:buChar char="•"/>
        <a:defRPr sz="1780" kern="1200">
          <a:solidFill>
            <a:schemeClr val="tx1"/>
          </a:solidFill>
          <a:latin typeface="+mn-lt"/>
          <a:ea typeface="+mn-ea"/>
          <a:cs typeface="+mn-cs"/>
        </a:defRPr>
      </a:lvl8pPr>
      <a:lvl9pPr marL="3459495" indent="-203500" algn="l" defTabSz="813999" rtl="0" eaLnBrk="1" latinLnBrk="0" hangingPunct="1">
        <a:spcBef>
          <a:spcPct val="20000"/>
        </a:spcBef>
        <a:buFont typeface="Arial" pitchFamily="34" charset="0"/>
        <a:buChar char="•"/>
        <a:defRPr sz="1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813999" rtl="0" eaLnBrk="1" latinLnBrk="0" hangingPunct="1">
        <a:defRPr sz="1602" kern="1200">
          <a:solidFill>
            <a:schemeClr val="tx1"/>
          </a:solidFill>
          <a:latin typeface="+mn-lt"/>
          <a:ea typeface="+mn-ea"/>
          <a:cs typeface="+mn-cs"/>
        </a:defRPr>
      </a:lvl1pPr>
      <a:lvl2pPr marL="406999" algn="l" defTabSz="813999" rtl="0" eaLnBrk="1" latinLnBrk="0" hangingPunct="1">
        <a:defRPr sz="1602" kern="1200">
          <a:solidFill>
            <a:schemeClr val="tx1"/>
          </a:solidFill>
          <a:latin typeface="+mn-lt"/>
          <a:ea typeface="+mn-ea"/>
          <a:cs typeface="+mn-cs"/>
        </a:defRPr>
      </a:lvl2pPr>
      <a:lvl3pPr marL="813999" algn="l" defTabSz="813999" rtl="0" eaLnBrk="1" latinLnBrk="0" hangingPunct="1">
        <a:defRPr sz="1602" kern="1200">
          <a:solidFill>
            <a:schemeClr val="tx1"/>
          </a:solidFill>
          <a:latin typeface="+mn-lt"/>
          <a:ea typeface="+mn-ea"/>
          <a:cs typeface="+mn-cs"/>
        </a:defRPr>
      </a:lvl3pPr>
      <a:lvl4pPr marL="1220998" algn="l" defTabSz="813999" rtl="0" eaLnBrk="1" latinLnBrk="0" hangingPunct="1">
        <a:defRPr sz="1602" kern="1200">
          <a:solidFill>
            <a:schemeClr val="tx1"/>
          </a:solidFill>
          <a:latin typeface="+mn-lt"/>
          <a:ea typeface="+mn-ea"/>
          <a:cs typeface="+mn-cs"/>
        </a:defRPr>
      </a:lvl4pPr>
      <a:lvl5pPr marL="1627998" algn="l" defTabSz="813999" rtl="0" eaLnBrk="1" latinLnBrk="0" hangingPunct="1">
        <a:defRPr sz="1602" kern="1200">
          <a:solidFill>
            <a:schemeClr val="tx1"/>
          </a:solidFill>
          <a:latin typeface="+mn-lt"/>
          <a:ea typeface="+mn-ea"/>
          <a:cs typeface="+mn-cs"/>
        </a:defRPr>
      </a:lvl5pPr>
      <a:lvl6pPr marL="2034997" algn="l" defTabSz="813999" rtl="0" eaLnBrk="1" latinLnBrk="0" hangingPunct="1">
        <a:defRPr sz="1602" kern="1200">
          <a:solidFill>
            <a:schemeClr val="tx1"/>
          </a:solidFill>
          <a:latin typeface="+mn-lt"/>
          <a:ea typeface="+mn-ea"/>
          <a:cs typeface="+mn-cs"/>
        </a:defRPr>
      </a:lvl6pPr>
      <a:lvl7pPr marL="2441997" algn="l" defTabSz="813999" rtl="0" eaLnBrk="1" latinLnBrk="0" hangingPunct="1">
        <a:defRPr sz="1602" kern="1200">
          <a:solidFill>
            <a:schemeClr val="tx1"/>
          </a:solidFill>
          <a:latin typeface="+mn-lt"/>
          <a:ea typeface="+mn-ea"/>
          <a:cs typeface="+mn-cs"/>
        </a:defRPr>
      </a:lvl7pPr>
      <a:lvl8pPr marL="2848996" algn="l" defTabSz="813999" rtl="0" eaLnBrk="1" latinLnBrk="0" hangingPunct="1">
        <a:defRPr sz="1602" kern="1200">
          <a:solidFill>
            <a:schemeClr val="tx1"/>
          </a:solidFill>
          <a:latin typeface="+mn-lt"/>
          <a:ea typeface="+mn-ea"/>
          <a:cs typeface="+mn-cs"/>
        </a:defRPr>
      </a:lvl8pPr>
      <a:lvl9pPr marL="3255996" algn="l" defTabSz="813999" rtl="0" eaLnBrk="1" latinLnBrk="0" hangingPunct="1">
        <a:defRPr sz="16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33125" y="3044406"/>
            <a:ext cx="7325751" cy="2785533"/>
          </a:xfrm>
        </p:spPr>
        <p:txBody>
          <a:bodyPr>
            <a:normAutofit/>
          </a:bodyPr>
          <a:lstStyle/>
          <a:p>
            <a:endParaRPr lang="es-EC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C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923" y="1506017"/>
            <a:ext cx="5272155" cy="2292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3670664" y="4259430"/>
            <a:ext cx="50614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dirty="0" smtClean="0"/>
              <a:t>INFORME DE AVANCE</a:t>
            </a:r>
          </a:p>
          <a:p>
            <a:pPr algn="ctr"/>
            <a:r>
              <a:rPr lang="es-EC" sz="2800" dirty="0" smtClean="0"/>
              <a:t>AL 31 DE JULIO DE </a:t>
            </a:r>
            <a:r>
              <a:rPr lang="es-EC" sz="2800" dirty="0"/>
              <a:t>2017</a:t>
            </a:r>
            <a:endParaRPr lang="es-EC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28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5123" y="890297"/>
            <a:ext cx="4177629" cy="705094"/>
          </a:xfrm>
        </p:spPr>
        <p:txBody>
          <a:bodyPr vert="horz" lIns="81397" tIns="40699" rIns="81397" bIns="40699" rtlCol="0" anchor="ctr">
            <a:normAutofit/>
          </a:bodyPr>
          <a:lstStyle/>
          <a:p>
            <a:pPr algn="l"/>
            <a:r>
              <a:rPr lang="es-EC" sz="1600" b="1" dirty="0" smtClean="0"/>
              <a:t>AÑO 2017</a:t>
            </a:r>
            <a:endParaRPr lang="es-EC" sz="1600" b="1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301327"/>
              </p:ext>
            </p:extLst>
          </p:nvPr>
        </p:nvGraphicFramePr>
        <p:xfrm>
          <a:off x="385110" y="1595391"/>
          <a:ext cx="11421410" cy="2734563"/>
        </p:xfrm>
        <a:graphic>
          <a:graphicData uri="http://schemas.openxmlformats.org/drawingml/2006/table">
            <a:tbl>
              <a:tblPr/>
              <a:tblGrid>
                <a:gridCol w="1958836">
                  <a:extLst>
                    <a:ext uri="{9D8B030D-6E8A-4147-A177-3AD203B41FA5}">
                      <a16:colId xmlns:a16="http://schemas.microsoft.com/office/drawing/2014/main" val="3942265087"/>
                    </a:ext>
                  </a:extLst>
                </a:gridCol>
                <a:gridCol w="1762430">
                  <a:extLst>
                    <a:ext uri="{9D8B030D-6E8A-4147-A177-3AD203B41FA5}">
                      <a16:colId xmlns:a16="http://schemas.microsoft.com/office/drawing/2014/main" val="2765663316"/>
                    </a:ext>
                  </a:extLst>
                </a:gridCol>
                <a:gridCol w="1426729">
                  <a:extLst>
                    <a:ext uri="{9D8B030D-6E8A-4147-A177-3AD203B41FA5}">
                      <a16:colId xmlns:a16="http://schemas.microsoft.com/office/drawing/2014/main" val="2074863526"/>
                    </a:ext>
                  </a:extLst>
                </a:gridCol>
                <a:gridCol w="1762430">
                  <a:extLst>
                    <a:ext uri="{9D8B030D-6E8A-4147-A177-3AD203B41FA5}">
                      <a16:colId xmlns:a16="http://schemas.microsoft.com/office/drawing/2014/main" val="2869115785"/>
                    </a:ext>
                  </a:extLst>
                </a:gridCol>
                <a:gridCol w="1657524">
                  <a:extLst>
                    <a:ext uri="{9D8B030D-6E8A-4147-A177-3AD203B41FA5}">
                      <a16:colId xmlns:a16="http://schemas.microsoft.com/office/drawing/2014/main" val="32509160"/>
                    </a:ext>
                  </a:extLst>
                </a:gridCol>
                <a:gridCol w="1426729">
                  <a:extLst>
                    <a:ext uri="{9D8B030D-6E8A-4147-A177-3AD203B41FA5}">
                      <a16:colId xmlns:a16="http://schemas.microsoft.com/office/drawing/2014/main" val="742858655"/>
                    </a:ext>
                  </a:extLst>
                </a:gridCol>
                <a:gridCol w="1426732">
                  <a:extLst>
                    <a:ext uri="{9D8B030D-6E8A-4147-A177-3AD203B41FA5}">
                      <a16:colId xmlns:a16="http://schemas.microsoft.com/office/drawing/2014/main" val="3214527643"/>
                    </a:ext>
                  </a:extLst>
                </a:gridCol>
              </a:tblGrid>
              <a:tr h="114736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AVANCE PROGRAMÁTICO %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CODIFICADO US$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COMPROMETIDO  US$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COMPROMETIDO %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DEVENGADO  US$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DEVENGADO </a:t>
                      </a:r>
                      <a:endParaRPr lang="es-EC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s-EC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98196"/>
                  </a:ext>
                </a:extLst>
              </a:tr>
              <a:tr h="3442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CERO RESIDUOS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29,20%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 dirty="0">
                          <a:effectLst/>
                          <a:latin typeface="Arial" panose="020B0604020202020204" pitchFamily="34" charset="0"/>
                        </a:rPr>
                        <a:t>28.234.989,67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15.114.981,17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53,53%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9.097.252,17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32,22%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2833838"/>
                  </a:ext>
                </a:extLst>
              </a:tr>
              <a:tr h="631053"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FORTALECIMIENTO INSTITUCIONAL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 dirty="0">
                          <a:effectLst/>
                          <a:latin typeface="Arial" panose="020B0604020202020204" pitchFamily="34" charset="0"/>
                        </a:rPr>
                        <a:t>11.496.806,21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 dirty="0">
                          <a:effectLst/>
                          <a:latin typeface="Arial" panose="020B0604020202020204" pitchFamily="34" charset="0"/>
                        </a:rPr>
                        <a:t>5.442.696,19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47,34%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4.901.734,31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42,64%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7375016"/>
                  </a:ext>
                </a:extLst>
              </a:tr>
              <a:tr h="61193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39.731.795,88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20.557.677,36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13.998.986,48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894246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259232"/>
              </p:ext>
            </p:extLst>
          </p:nvPr>
        </p:nvGraphicFramePr>
        <p:xfrm>
          <a:off x="3537741" y="4456723"/>
          <a:ext cx="8268779" cy="1862822"/>
        </p:xfrm>
        <a:graphic>
          <a:graphicData uri="http://schemas.openxmlformats.org/drawingml/2006/table">
            <a:tbl>
              <a:tblPr/>
              <a:tblGrid>
                <a:gridCol w="1753535">
                  <a:extLst>
                    <a:ext uri="{9D8B030D-6E8A-4147-A177-3AD203B41FA5}">
                      <a16:colId xmlns:a16="http://schemas.microsoft.com/office/drawing/2014/main" val="584501147"/>
                    </a:ext>
                  </a:extLst>
                </a:gridCol>
                <a:gridCol w="1321415">
                  <a:extLst>
                    <a:ext uri="{9D8B030D-6E8A-4147-A177-3AD203B41FA5}">
                      <a16:colId xmlns:a16="http://schemas.microsoft.com/office/drawing/2014/main" val="2105899655"/>
                    </a:ext>
                  </a:extLst>
                </a:gridCol>
                <a:gridCol w="906012">
                  <a:extLst>
                    <a:ext uri="{9D8B030D-6E8A-4147-A177-3AD203B41FA5}">
                      <a16:colId xmlns:a16="http://schemas.microsoft.com/office/drawing/2014/main" val="3550785891"/>
                    </a:ext>
                  </a:extLst>
                </a:gridCol>
                <a:gridCol w="1043287">
                  <a:extLst>
                    <a:ext uri="{9D8B030D-6E8A-4147-A177-3AD203B41FA5}">
                      <a16:colId xmlns:a16="http://schemas.microsoft.com/office/drawing/2014/main" val="2893310026"/>
                    </a:ext>
                  </a:extLst>
                </a:gridCol>
                <a:gridCol w="1057015">
                  <a:extLst>
                    <a:ext uri="{9D8B030D-6E8A-4147-A177-3AD203B41FA5}">
                      <a16:colId xmlns:a16="http://schemas.microsoft.com/office/drawing/2014/main" val="1689993038"/>
                    </a:ext>
                  </a:extLst>
                </a:gridCol>
                <a:gridCol w="1111924">
                  <a:extLst>
                    <a:ext uri="{9D8B030D-6E8A-4147-A177-3AD203B41FA5}">
                      <a16:colId xmlns:a16="http://schemas.microsoft.com/office/drawing/2014/main" val="4215131197"/>
                    </a:ext>
                  </a:extLst>
                </a:gridCol>
                <a:gridCol w="1075591">
                  <a:extLst>
                    <a:ext uri="{9D8B030D-6E8A-4147-A177-3AD203B41FA5}">
                      <a16:colId xmlns:a16="http://schemas.microsoft.com/office/drawing/2014/main" val="3382414634"/>
                    </a:ext>
                  </a:extLst>
                </a:gridCol>
              </a:tblGrid>
              <a:tr h="69396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AVANCE PROGRAMÁTICO %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CODIFICADO US$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COMPROMETIDO  US$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COMPROMETIDO %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DEVENGADO  </a:t>
                      </a:r>
                      <a:endParaRPr lang="es-EC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s-EC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</a:t>
                      </a:r>
                      <a:r>
                        <a:rPr lang="es-EC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DEVENGADO</a:t>
                      </a:r>
                    </a:p>
                    <a:p>
                      <a:pPr algn="ctr" fontAlgn="ctr"/>
                      <a:r>
                        <a:rPr lang="es-EC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373319"/>
                  </a:ext>
                </a:extLst>
              </a:tr>
              <a:tr h="3334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>
                          <a:effectLst/>
                          <a:latin typeface="Arial" panose="020B0604020202020204" pitchFamily="34" charset="0"/>
                        </a:rPr>
                        <a:t>GESTIÓN INTEGRAL DE RESIDUOS SÓLIDOS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r" defTabSz="81399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7,29%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00" b="0" i="0" u="none" strike="noStrike" dirty="0">
                          <a:effectLst/>
                          <a:latin typeface="Arial" panose="020B0604020202020204" pitchFamily="34" charset="0"/>
                        </a:rPr>
                        <a:t>36.005.986,05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00" b="0" i="0" u="none" strike="noStrike">
                          <a:effectLst/>
                          <a:latin typeface="Arial" panose="020B0604020202020204" pitchFamily="34" charset="0"/>
                        </a:rPr>
                        <a:t>15.727.424,22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00" b="0" i="0" u="none" strike="noStrike" dirty="0">
                          <a:effectLst/>
                          <a:latin typeface="Arial" panose="020B0604020202020204" pitchFamily="34" charset="0"/>
                        </a:rPr>
                        <a:t>43,68%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00" b="0" i="0" u="none" strike="noStrike" dirty="0">
                          <a:effectLst/>
                          <a:latin typeface="Arial" panose="020B0604020202020204" pitchFamily="34" charset="0"/>
                        </a:rPr>
                        <a:t>8.491.004,12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>
                          <a:effectLst/>
                          <a:latin typeface="Arial" panose="020B0604020202020204" pitchFamily="34" charset="0"/>
                        </a:rPr>
                        <a:t>23,58%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244420"/>
                  </a:ext>
                </a:extLst>
              </a:tr>
              <a:tr h="480488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>
                          <a:effectLst/>
                          <a:latin typeface="Arial" panose="020B0604020202020204" pitchFamily="34" charset="0"/>
                        </a:rPr>
                        <a:t>FORTALECIMIENTO INSTITUCIONAL AMBIENTE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s-EC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00" b="0" i="0" u="none" strike="noStrike" dirty="0">
                          <a:effectLst/>
                          <a:latin typeface="Arial" panose="020B0604020202020204" pitchFamily="34" charset="0"/>
                        </a:rPr>
                        <a:t>4.479.852,91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00" b="0" i="0" u="none" strike="noStrike">
                          <a:effectLst/>
                          <a:latin typeface="Arial" panose="020B0604020202020204" pitchFamily="34" charset="0"/>
                        </a:rPr>
                        <a:t>2.378.869,81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00" b="0" i="0" u="none" strike="noStrike">
                          <a:effectLst/>
                          <a:latin typeface="Arial" panose="020B0604020202020204" pitchFamily="34" charset="0"/>
                        </a:rPr>
                        <a:t>53,10%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00" b="0" i="0" u="none" strike="noStrike">
                          <a:effectLst/>
                          <a:latin typeface="Arial" panose="020B0604020202020204" pitchFamily="34" charset="0"/>
                        </a:rPr>
                        <a:t>2.192.906,36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>
                          <a:effectLst/>
                          <a:latin typeface="Arial" panose="020B0604020202020204" pitchFamily="34" charset="0"/>
                        </a:rPr>
                        <a:t>48,95%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1878471"/>
                  </a:ext>
                </a:extLst>
              </a:tr>
              <a:tr h="354973">
                <a:tc>
                  <a:txBody>
                    <a:bodyPr/>
                    <a:lstStyle/>
                    <a:p>
                      <a:pPr algn="l" fontAlgn="ctr"/>
                      <a:r>
                        <a:rPr lang="es-EC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s-EC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40.485.838,96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18.106.294,03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10.683.910,48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791614"/>
                  </a:ext>
                </a:extLst>
              </a:tr>
            </a:tbl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2428223" y="5101431"/>
            <a:ext cx="4177629" cy="705094"/>
          </a:xfrm>
          <a:prstGeom prst="rect">
            <a:avLst/>
          </a:prstGeom>
        </p:spPr>
        <p:txBody>
          <a:bodyPr vert="horz" lIns="81397" tIns="40699" rIns="81397" bIns="40699" rtlCol="0" anchor="ctr">
            <a:normAutofit/>
          </a:bodyPr>
          <a:lstStyle>
            <a:lvl1pPr algn="ctr" defTabSz="813999" rtl="0" eaLnBrk="1" latinLnBrk="0" hangingPunct="1">
              <a:spcBef>
                <a:spcPct val="0"/>
              </a:spcBef>
              <a:buNone/>
              <a:defRPr sz="39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C" sz="1600" b="1" dirty="0" smtClean="0"/>
              <a:t>AÑO 2016</a:t>
            </a:r>
            <a:endParaRPr lang="es-EC" sz="1600" b="1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85110" y="361707"/>
            <a:ext cx="11421410" cy="705094"/>
          </a:xfrm>
          <a:prstGeom prst="rect">
            <a:avLst/>
          </a:prstGeom>
        </p:spPr>
        <p:txBody>
          <a:bodyPr vert="horz" lIns="81397" tIns="40699" rIns="81397" bIns="40699" rtlCol="0" anchor="ctr">
            <a:normAutofit/>
          </a:bodyPr>
          <a:lstStyle>
            <a:lvl1pPr algn="ctr" defTabSz="813999" rtl="0" eaLnBrk="1" latinLnBrk="0" hangingPunct="1">
              <a:spcBef>
                <a:spcPct val="0"/>
              </a:spcBef>
              <a:buNone/>
              <a:defRPr sz="39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1800" b="1" dirty="0" smtClean="0"/>
              <a:t>EJECUCIÓN PLAN OPERATIVO ANUAL</a:t>
            </a:r>
          </a:p>
          <a:p>
            <a:r>
              <a:rPr lang="es-EC" sz="1800" b="1" dirty="0" smtClean="0"/>
              <a:t>2016 - 2017</a:t>
            </a:r>
            <a:endParaRPr lang="es-EC" sz="1800" b="1" dirty="0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239395" y="4374258"/>
            <a:ext cx="4177629" cy="439981"/>
          </a:xfrm>
          <a:prstGeom prst="rect">
            <a:avLst/>
          </a:prstGeom>
        </p:spPr>
        <p:txBody>
          <a:bodyPr vert="horz" lIns="81397" tIns="40699" rIns="81397" bIns="40699" rtlCol="0" anchor="ctr">
            <a:normAutofit/>
          </a:bodyPr>
          <a:lstStyle>
            <a:lvl1pPr algn="ctr" defTabSz="813999" rtl="0" eaLnBrk="1" latinLnBrk="0" hangingPunct="1">
              <a:spcBef>
                <a:spcPct val="0"/>
              </a:spcBef>
              <a:buNone/>
              <a:defRPr sz="39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C" sz="1200" b="1" dirty="0" smtClean="0"/>
              <a:t>Fuente: Sistema Mi Ciudad – Corte Julio 2017</a:t>
            </a:r>
            <a:endParaRPr lang="es-EC" sz="1200" b="1" dirty="0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3537741" y="6226323"/>
            <a:ext cx="6251425" cy="439981"/>
          </a:xfrm>
          <a:prstGeom prst="rect">
            <a:avLst/>
          </a:prstGeom>
        </p:spPr>
        <p:txBody>
          <a:bodyPr vert="horz" lIns="81397" tIns="40699" rIns="81397" bIns="40699" rtlCol="0" anchor="ctr">
            <a:normAutofit/>
          </a:bodyPr>
          <a:lstStyle>
            <a:lvl1pPr algn="ctr" defTabSz="813999" rtl="0" eaLnBrk="1" latinLnBrk="0" hangingPunct="1">
              <a:spcBef>
                <a:spcPct val="0"/>
              </a:spcBef>
              <a:buNone/>
              <a:defRPr sz="39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C" sz="1200" b="1" dirty="0" smtClean="0"/>
              <a:t>Fuente: Ejecución Presupuestaria reportada a la Secretaría de Planificación</a:t>
            </a:r>
            <a:endParaRPr lang="es-EC" sz="1200" b="1" dirty="0"/>
          </a:p>
        </p:txBody>
      </p:sp>
    </p:spTree>
    <p:extLst>
      <p:ext uri="{BB962C8B-B14F-4D97-AF65-F5344CB8AC3E}">
        <p14:creationId xmlns:p14="http://schemas.microsoft.com/office/powerpoint/2010/main" val="37668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476773"/>
              </p:ext>
            </p:extLst>
          </p:nvPr>
        </p:nvGraphicFramePr>
        <p:xfrm>
          <a:off x="385110" y="1384530"/>
          <a:ext cx="11421410" cy="3497417"/>
        </p:xfrm>
        <a:graphic>
          <a:graphicData uri="http://schemas.openxmlformats.org/drawingml/2006/table">
            <a:tbl>
              <a:tblPr/>
              <a:tblGrid>
                <a:gridCol w="2843865">
                  <a:extLst>
                    <a:ext uri="{9D8B030D-6E8A-4147-A177-3AD203B41FA5}">
                      <a16:colId xmlns:a16="http://schemas.microsoft.com/office/drawing/2014/main" val="1848721872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391999051"/>
                    </a:ext>
                  </a:extLst>
                </a:gridCol>
                <a:gridCol w="1370508">
                  <a:extLst>
                    <a:ext uri="{9D8B030D-6E8A-4147-A177-3AD203B41FA5}">
                      <a16:colId xmlns:a16="http://schemas.microsoft.com/office/drawing/2014/main" val="2767791691"/>
                    </a:ext>
                  </a:extLst>
                </a:gridCol>
                <a:gridCol w="1637351">
                  <a:extLst>
                    <a:ext uri="{9D8B030D-6E8A-4147-A177-3AD203B41FA5}">
                      <a16:colId xmlns:a16="http://schemas.microsoft.com/office/drawing/2014/main" val="2105785737"/>
                    </a:ext>
                  </a:extLst>
                </a:gridCol>
                <a:gridCol w="1588408">
                  <a:extLst>
                    <a:ext uri="{9D8B030D-6E8A-4147-A177-3AD203B41FA5}">
                      <a16:colId xmlns:a16="http://schemas.microsoft.com/office/drawing/2014/main" val="2979441567"/>
                    </a:ext>
                  </a:extLst>
                </a:gridCol>
                <a:gridCol w="1263607">
                  <a:extLst>
                    <a:ext uri="{9D8B030D-6E8A-4147-A177-3AD203B41FA5}">
                      <a16:colId xmlns:a16="http://schemas.microsoft.com/office/drawing/2014/main" val="1834977677"/>
                    </a:ext>
                  </a:extLst>
                </a:gridCol>
                <a:gridCol w="1174621">
                  <a:extLst>
                    <a:ext uri="{9D8B030D-6E8A-4147-A177-3AD203B41FA5}">
                      <a16:colId xmlns:a16="http://schemas.microsoft.com/office/drawing/2014/main" val="4220172296"/>
                    </a:ext>
                  </a:extLst>
                </a:gridCol>
              </a:tblGrid>
              <a:tr h="103572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AVANCE PROGRAMÁTICO %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CODIFICADO US$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COMPROMETIDO  US$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COMPROMETIDO %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DEVENGADO  US$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DEVENGADO %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032181"/>
                  </a:ext>
                </a:extLst>
              </a:tr>
              <a:tr h="345243"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GESTIÓN DE ESCOMBRERAS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40,56%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4.482.630,38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3.864.728,62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86,22%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1.998.688,36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44,59%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411378"/>
                  </a:ext>
                </a:extLst>
              </a:tr>
              <a:tr h="56965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GESTIÓN INTEGRAL DE RESIDUOS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17,84%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23.752.359,29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11.250.252,55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47,36%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7.098.563,81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29,89%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916003"/>
                  </a:ext>
                </a:extLst>
              </a:tr>
              <a:tr h="345243"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GESTIÓN ADMINISTRATIVA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 dirty="0">
                          <a:effectLst/>
                          <a:latin typeface="Arial" panose="020B0604020202020204" pitchFamily="34" charset="0"/>
                        </a:rPr>
                        <a:t>3.915.559,83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1.999.767,61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51,07%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1.549.598,17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39,58%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574030"/>
                  </a:ext>
                </a:extLst>
              </a:tr>
              <a:tr h="345243"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GESTIÓN DEL TALENTO HUMANO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7.581.246,38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3.442.928,58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45,41%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3.352.136,14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44,22%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359676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39.731.795,88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20.557.677,36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13.998.986,48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834728"/>
                  </a:ext>
                </a:extLst>
              </a:tr>
            </a:tbl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385110" y="361707"/>
            <a:ext cx="11421410" cy="705094"/>
          </a:xfrm>
          <a:prstGeom prst="rect">
            <a:avLst/>
          </a:prstGeom>
        </p:spPr>
        <p:txBody>
          <a:bodyPr vert="horz" lIns="81397" tIns="40699" rIns="81397" bIns="40699" rtlCol="0" anchor="ctr">
            <a:normAutofit/>
          </a:bodyPr>
          <a:lstStyle>
            <a:lvl1pPr algn="ctr" defTabSz="813999" rtl="0" eaLnBrk="1" latinLnBrk="0" hangingPunct="1">
              <a:spcBef>
                <a:spcPct val="0"/>
              </a:spcBef>
              <a:buNone/>
              <a:defRPr sz="39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1800" b="1" dirty="0" smtClean="0"/>
              <a:t>EJECUCIÓN POA POR PROYECTO</a:t>
            </a:r>
          </a:p>
          <a:p>
            <a:r>
              <a:rPr lang="es-EC" sz="1800" b="1" dirty="0" smtClean="0"/>
              <a:t>2017</a:t>
            </a:r>
            <a:endParaRPr lang="es-EC" sz="1800" b="1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282257" y="4979685"/>
            <a:ext cx="4177629" cy="439981"/>
          </a:xfrm>
          <a:prstGeom prst="rect">
            <a:avLst/>
          </a:prstGeom>
        </p:spPr>
        <p:txBody>
          <a:bodyPr vert="horz" lIns="81397" tIns="40699" rIns="81397" bIns="40699" rtlCol="0" anchor="ctr">
            <a:normAutofit/>
          </a:bodyPr>
          <a:lstStyle>
            <a:lvl1pPr algn="ctr" defTabSz="813999" rtl="0" eaLnBrk="1" latinLnBrk="0" hangingPunct="1">
              <a:spcBef>
                <a:spcPct val="0"/>
              </a:spcBef>
              <a:buNone/>
              <a:defRPr sz="39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C" sz="1200" b="1" dirty="0" smtClean="0"/>
              <a:t>Fuente: Sistema Mi Ciudad – Corte Julio 2017</a:t>
            </a:r>
            <a:endParaRPr lang="es-EC" sz="1200" b="1" dirty="0"/>
          </a:p>
        </p:txBody>
      </p:sp>
    </p:spTree>
    <p:extLst>
      <p:ext uri="{BB962C8B-B14F-4D97-AF65-F5344CB8AC3E}">
        <p14:creationId xmlns:p14="http://schemas.microsoft.com/office/powerpoint/2010/main" val="124979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110" y="1448075"/>
            <a:ext cx="4177629" cy="705094"/>
          </a:xfrm>
        </p:spPr>
        <p:txBody>
          <a:bodyPr vert="horz" lIns="81397" tIns="40699" rIns="81397" bIns="40699" rtlCol="0" anchor="ctr">
            <a:normAutofit/>
          </a:bodyPr>
          <a:lstStyle/>
          <a:p>
            <a:pPr algn="l"/>
            <a:r>
              <a:rPr lang="es-EC" sz="1600" b="1" dirty="0" smtClean="0"/>
              <a:t>PROYECTO: GESTIÓN DE ESCOMBRERAS</a:t>
            </a:r>
            <a:endParaRPr lang="es-EC" sz="1600" b="1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431127"/>
              </p:ext>
            </p:extLst>
          </p:nvPr>
        </p:nvGraphicFramePr>
        <p:xfrm>
          <a:off x="385110" y="2048669"/>
          <a:ext cx="11421410" cy="3681456"/>
        </p:xfrm>
        <a:graphic>
          <a:graphicData uri="http://schemas.openxmlformats.org/drawingml/2006/table">
            <a:tbl>
              <a:tblPr/>
              <a:tblGrid>
                <a:gridCol w="2976597">
                  <a:extLst>
                    <a:ext uri="{9D8B030D-6E8A-4147-A177-3AD203B41FA5}">
                      <a16:colId xmlns:a16="http://schemas.microsoft.com/office/drawing/2014/main" val="190047672"/>
                    </a:ext>
                  </a:extLst>
                </a:gridCol>
                <a:gridCol w="1566162">
                  <a:extLst>
                    <a:ext uri="{9D8B030D-6E8A-4147-A177-3AD203B41FA5}">
                      <a16:colId xmlns:a16="http://schemas.microsoft.com/office/drawing/2014/main" val="1177412389"/>
                    </a:ext>
                  </a:extLst>
                </a:gridCol>
                <a:gridCol w="1214665">
                  <a:extLst>
                    <a:ext uri="{9D8B030D-6E8A-4147-A177-3AD203B41FA5}">
                      <a16:colId xmlns:a16="http://schemas.microsoft.com/office/drawing/2014/main" val="2350515949"/>
                    </a:ext>
                  </a:extLst>
                </a:gridCol>
                <a:gridCol w="1637351">
                  <a:extLst>
                    <a:ext uri="{9D8B030D-6E8A-4147-A177-3AD203B41FA5}">
                      <a16:colId xmlns:a16="http://schemas.microsoft.com/office/drawing/2014/main" val="658042909"/>
                    </a:ext>
                  </a:extLst>
                </a:gridCol>
                <a:gridCol w="1588408">
                  <a:extLst>
                    <a:ext uri="{9D8B030D-6E8A-4147-A177-3AD203B41FA5}">
                      <a16:colId xmlns:a16="http://schemas.microsoft.com/office/drawing/2014/main" val="3746225728"/>
                    </a:ext>
                  </a:extLst>
                </a:gridCol>
                <a:gridCol w="1263607">
                  <a:extLst>
                    <a:ext uri="{9D8B030D-6E8A-4147-A177-3AD203B41FA5}">
                      <a16:colId xmlns:a16="http://schemas.microsoft.com/office/drawing/2014/main" val="2615999326"/>
                    </a:ext>
                  </a:extLst>
                </a:gridCol>
                <a:gridCol w="1174620">
                  <a:extLst>
                    <a:ext uri="{9D8B030D-6E8A-4147-A177-3AD203B41FA5}">
                      <a16:colId xmlns:a16="http://schemas.microsoft.com/office/drawing/2014/main" val="3438049649"/>
                    </a:ext>
                  </a:extLst>
                </a:gridCol>
              </a:tblGrid>
              <a:tr h="81105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AVANCE PROGRAMÁTICO %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CODIFICADO US$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COMPROMETIDO  US$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COMPROMETIDO %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DEVENGADO  US$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DEVENGADO %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624331"/>
                  </a:ext>
                </a:extLst>
              </a:tr>
              <a:tr h="47311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Colector de la Escombrera Troje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418.038,57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417.992,58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99,99%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385.957,51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92,33%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8387641"/>
                  </a:ext>
                </a:extLst>
              </a:tr>
              <a:tr h="47311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Escombreras en operación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52,78%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3.665.901,81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3.241.236,04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88,42%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1.486.467,09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40,55%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9803187"/>
                  </a:ext>
                </a:extLst>
              </a:tr>
              <a:tr h="47311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Liquidación de compromisos emitidos en el 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50,00%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145.980,00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140.000,00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95,90%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122.853,36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84,16%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876903"/>
                  </a:ext>
                </a:extLst>
              </a:tr>
              <a:tr h="47311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Estudios Realizados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252.710,00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65.500,00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25,92%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3.410,40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1,35%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945397"/>
                  </a:ext>
                </a:extLst>
              </a:tr>
              <a:tr h="47311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Litigio Contratista Piedras Negras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480212"/>
                  </a:ext>
                </a:extLst>
              </a:tr>
              <a:tr h="43256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4.482.630,38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3.864.728,62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1.998.688,36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457118"/>
                  </a:ext>
                </a:extLst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385110" y="361707"/>
            <a:ext cx="11421410" cy="705094"/>
          </a:xfrm>
          <a:prstGeom prst="rect">
            <a:avLst/>
          </a:prstGeom>
        </p:spPr>
        <p:txBody>
          <a:bodyPr vert="horz" lIns="81397" tIns="40699" rIns="81397" bIns="40699" rtlCol="0" anchor="ctr">
            <a:normAutofit/>
          </a:bodyPr>
          <a:lstStyle>
            <a:lvl1pPr algn="ctr" defTabSz="813999" rtl="0" eaLnBrk="1" latinLnBrk="0" hangingPunct="1">
              <a:spcBef>
                <a:spcPct val="0"/>
              </a:spcBef>
              <a:buNone/>
              <a:defRPr sz="39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1800" b="1" dirty="0" smtClean="0"/>
              <a:t>EJECUCIÓN POA POR PRODUCTO</a:t>
            </a:r>
          </a:p>
          <a:p>
            <a:r>
              <a:rPr lang="es-EC" sz="1800" b="1" dirty="0" smtClean="0"/>
              <a:t>2017</a:t>
            </a:r>
            <a:endParaRPr lang="es-EC" sz="1800" b="1" dirty="0"/>
          </a:p>
        </p:txBody>
      </p:sp>
    </p:spTree>
    <p:extLst>
      <p:ext uri="{BB962C8B-B14F-4D97-AF65-F5344CB8AC3E}">
        <p14:creationId xmlns:p14="http://schemas.microsoft.com/office/powerpoint/2010/main" val="400560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821886" y="1787685"/>
            <a:ext cx="4177629" cy="705094"/>
          </a:xfrm>
        </p:spPr>
        <p:txBody>
          <a:bodyPr vert="horz" lIns="81397" tIns="40699" rIns="81397" bIns="40699" rtlCol="0" anchor="ctr">
            <a:normAutofit/>
          </a:bodyPr>
          <a:lstStyle/>
          <a:p>
            <a:pPr algn="l"/>
            <a:r>
              <a:rPr lang="es-EC" sz="1600" b="1" dirty="0" smtClean="0"/>
              <a:t>PROYECTO: </a:t>
            </a:r>
            <a:br>
              <a:rPr lang="es-EC" sz="1600" b="1" dirty="0" smtClean="0"/>
            </a:br>
            <a:r>
              <a:rPr lang="es-EC" sz="1600" b="1" dirty="0" smtClean="0"/>
              <a:t>GESTIÓN INTEGRAL DE RESIDUOS</a:t>
            </a:r>
            <a:endParaRPr lang="es-EC" sz="1600" b="1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872703"/>
              </p:ext>
            </p:extLst>
          </p:nvPr>
        </p:nvGraphicFramePr>
        <p:xfrm>
          <a:off x="242235" y="168193"/>
          <a:ext cx="8030228" cy="6522051"/>
        </p:xfrm>
        <a:graphic>
          <a:graphicData uri="http://schemas.openxmlformats.org/drawingml/2006/table">
            <a:tbl>
              <a:tblPr/>
              <a:tblGrid>
                <a:gridCol w="2092801">
                  <a:extLst>
                    <a:ext uri="{9D8B030D-6E8A-4147-A177-3AD203B41FA5}">
                      <a16:colId xmlns:a16="http://schemas.microsoft.com/office/drawing/2014/main" val="2509383101"/>
                    </a:ext>
                  </a:extLst>
                </a:gridCol>
                <a:gridCol w="1101146">
                  <a:extLst>
                    <a:ext uri="{9D8B030D-6E8A-4147-A177-3AD203B41FA5}">
                      <a16:colId xmlns:a16="http://schemas.microsoft.com/office/drawing/2014/main" val="2072499459"/>
                    </a:ext>
                  </a:extLst>
                </a:gridCol>
                <a:gridCol w="854014">
                  <a:extLst>
                    <a:ext uri="{9D8B030D-6E8A-4147-A177-3AD203B41FA5}">
                      <a16:colId xmlns:a16="http://schemas.microsoft.com/office/drawing/2014/main" val="2399411685"/>
                    </a:ext>
                  </a:extLst>
                </a:gridCol>
                <a:gridCol w="1151199">
                  <a:extLst>
                    <a:ext uri="{9D8B030D-6E8A-4147-A177-3AD203B41FA5}">
                      <a16:colId xmlns:a16="http://schemas.microsoft.com/office/drawing/2014/main" val="3102171855"/>
                    </a:ext>
                  </a:extLst>
                </a:gridCol>
                <a:gridCol w="1116786">
                  <a:extLst>
                    <a:ext uri="{9D8B030D-6E8A-4147-A177-3AD203B41FA5}">
                      <a16:colId xmlns:a16="http://schemas.microsoft.com/office/drawing/2014/main" val="3279553628"/>
                    </a:ext>
                  </a:extLst>
                </a:gridCol>
                <a:gridCol w="888423">
                  <a:extLst>
                    <a:ext uri="{9D8B030D-6E8A-4147-A177-3AD203B41FA5}">
                      <a16:colId xmlns:a16="http://schemas.microsoft.com/office/drawing/2014/main" val="1488539931"/>
                    </a:ext>
                  </a:extLst>
                </a:gridCol>
                <a:gridCol w="825859">
                  <a:extLst>
                    <a:ext uri="{9D8B030D-6E8A-4147-A177-3AD203B41FA5}">
                      <a16:colId xmlns:a16="http://schemas.microsoft.com/office/drawing/2014/main" val="656409049"/>
                    </a:ext>
                  </a:extLst>
                </a:gridCol>
              </a:tblGrid>
              <a:tr h="39524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PRODUCTO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AVANCE PROGRAMÁTICO % 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CODIFICADO US$ 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COMPROMETIDO  US$ 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COMPROMETIDO % 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DEVENGADO  US$ 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DEVENGADO % 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007453"/>
                  </a:ext>
                </a:extLst>
              </a:tr>
              <a:tr h="225648">
                <a:tc>
                  <a:txBody>
                    <a:bodyPr/>
                    <a:lstStyle/>
                    <a:p>
                      <a:pPr algn="l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Construcción del Cubeto 9A de disposición final de RSU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100,00%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848.178,45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847.570,55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99,93%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802.930,09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94,67%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7397738"/>
                  </a:ext>
                </a:extLst>
              </a:tr>
              <a:tr h="225648">
                <a:tc>
                  <a:txBody>
                    <a:bodyPr/>
                    <a:lstStyle/>
                    <a:p>
                      <a:pPr algn="l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Estaciones de Transferencia operando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58,33%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874.150,00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439.095,52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50,23%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380.121,21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43,48%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5567985"/>
                  </a:ext>
                </a:extLst>
              </a:tr>
              <a:tr h="116118">
                <a:tc>
                  <a:txBody>
                    <a:bodyPr/>
                    <a:lstStyle/>
                    <a:p>
                      <a:pPr algn="l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Operación de planta de RSU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58,33%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175.668,25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6.585,60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3,75%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6.585,60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3,75%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1616152"/>
                  </a:ext>
                </a:extLst>
              </a:tr>
              <a:tr h="116118">
                <a:tc>
                  <a:txBody>
                    <a:bodyPr/>
                    <a:lstStyle/>
                    <a:p>
                      <a:pPr algn="l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Relleno Sanitario operando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58,33%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9.222.290,91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6.679.592,67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72,43%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3.808.387,03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41,30%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223619"/>
                  </a:ext>
                </a:extLst>
              </a:tr>
              <a:tr h="225648">
                <a:tc>
                  <a:txBody>
                    <a:bodyPr/>
                    <a:lstStyle/>
                    <a:p>
                      <a:pPr algn="l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Tratamiento y disposición de desechos especiales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48,28%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787.749,20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601.733,22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76,39%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166.017,05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21,07%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926198"/>
                  </a:ext>
                </a:extLst>
              </a:tr>
              <a:tr h="225648">
                <a:tc>
                  <a:txBody>
                    <a:bodyPr/>
                    <a:lstStyle/>
                    <a:p>
                      <a:pPr algn="l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Sistema de reciclaje para el DMQ implementado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46,67%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106.306,97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83.356,80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78,41%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83.356,80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78,41%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3112117"/>
                  </a:ext>
                </a:extLst>
              </a:tr>
              <a:tr h="225648">
                <a:tc>
                  <a:txBody>
                    <a:bodyPr/>
                    <a:lstStyle/>
                    <a:p>
                      <a:pPr algn="l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Liquidación de compromisos emitidos en el 2016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20,00%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2.483.362,50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2.102.587,10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84,67%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1.647.440,38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66,34%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609057"/>
                  </a:ext>
                </a:extLst>
              </a:tr>
              <a:tr h="116118">
                <a:tc>
                  <a:txBody>
                    <a:bodyPr/>
                    <a:lstStyle/>
                    <a:p>
                      <a:pPr algn="l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Estudios Realizados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11,11%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608.755,04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378.858,13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62,23%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107.615,27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17,68%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343965"/>
                  </a:ext>
                </a:extLst>
              </a:tr>
              <a:tr h="335955">
                <a:tc>
                  <a:txBody>
                    <a:bodyPr/>
                    <a:lstStyle/>
                    <a:p>
                      <a:pPr algn="l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Automatización proceso báscula vehiculos gran capacidad para las ETN, ETS y Relleno Sanitario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16.800,00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4786887"/>
                  </a:ext>
                </a:extLst>
              </a:tr>
              <a:tr h="225648">
                <a:tc>
                  <a:txBody>
                    <a:bodyPr/>
                    <a:lstStyle/>
                    <a:p>
                      <a:pPr algn="l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Bodega de almacenamiento y taller para maquinaria de la EMGIRS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256.404,05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172227"/>
                  </a:ext>
                </a:extLst>
              </a:tr>
              <a:tr h="116118">
                <a:tc>
                  <a:txBody>
                    <a:bodyPr/>
                    <a:lstStyle/>
                    <a:p>
                      <a:pPr algn="l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Compensación para barrio El Belén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1.031.833,58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33.615,00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3,26%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33.615,00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3,26%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8490357"/>
                  </a:ext>
                </a:extLst>
              </a:tr>
              <a:tr h="116118">
                <a:tc>
                  <a:txBody>
                    <a:bodyPr/>
                    <a:lstStyle/>
                    <a:p>
                      <a:pPr algn="l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Compensación para barrio Itulcachi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1.029.683,58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27.636,14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2,68%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12.873,56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1,25%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0076784"/>
                  </a:ext>
                </a:extLst>
              </a:tr>
              <a:tr h="225648">
                <a:tc>
                  <a:txBody>
                    <a:bodyPr/>
                    <a:lstStyle/>
                    <a:p>
                      <a:pPr algn="l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Compensación para barrio Santa Ana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1.028.683,58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665817"/>
                  </a:ext>
                </a:extLst>
              </a:tr>
              <a:tr h="225648">
                <a:tc>
                  <a:txBody>
                    <a:bodyPr/>
                    <a:lstStyle/>
                    <a:p>
                      <a:pPr algn="l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Compensación para comunidad Inga Bajo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1.024.533,58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49.621,82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4,84%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49.621,82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4,84%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5857988"/>
                  </a:ext>
                </a:extLst>
              </a:tr>
              <a:tr h="116118">
                <a:tc>
                  <a:txBody>
                    <a:bodyPr/>
                    <a:lstStyle/>
                    <a:p>
                      <a:pPr algn="l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Construcción CEGAM 1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25.000,00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485419"/>
                  </a:ext>
                </a:extLst>
              </a:tr>
              <a:tr h="116118">
                <a:tc>
                  <a:txBody>
                    <a:bodyPr/>
                    <a:lstStyle/>
                    <a:p>
                      <a:pPr algn="l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Construcción CEGAM 2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25.000,00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568576"/>
                  </a:ext>
                </a:extLst>
              </a:tr>
              <a:tr h="335955">
                <a:tc>
                  <a:txBody>
                    <a:bodyPr/>
                    <a:lstStyle/>
                    <a:p>
                      <a:pPr algn="l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Construcción de bodega de almacenamiento de residuos de manejo especial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110.636,75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230983"/>
                  </a:ext>
                </a:extLst>
              </a:tr>
              <a:tr h="447940">
                <a:tc>
                  <a:txBody>
                    <a:bodyPr/>
                    <a:lstStyle/>
                    <a:p>
                      <a:pPr algn="l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Construcción de parqueadero para los camiones de recolección de hospitalarios operados por la EMGIRS EP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2069868"/>
                  </a:ext>
                </a:extLst>
              </a:tr>
              <a:tr h="225648">
                <a:tc>
                  <a:txBody>
                    <a:bodyPr/>
                    <a:lstStyle/>
                    <a:p>
                      <a:pPr algn="l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Consultorías / Cooperación Técnica No Reembolsables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109.764,33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495736"/>
                  </a:ext>
                </a:extLst>
              </a:tr>
              <a:tr h="116118">
                <a:tc>
                  <a:txBody>
                    <a:bodyPr/>
                    <a:lstStyle/>
                    <a:p>
                      <a:pPr algn="l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Cubeto 9B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3.703.160,34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3915590"/>
                  </a:ext>
                </a:extLst>
              </a:tr>
              <a:tr h="116118">
                <a:tc>
                  <a:txBody>
                    <a:bodyPr/>
                    <a:lstStyle/>
                    <a:p>
                      <a:pPr algn="l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Liberación de presión del Cubeto 6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5643727"/>
                  </a:ext>
                </a:extLst>
              </a:tr>
              <a:tr h="225648">
                <a:tc>
                  <a:txBody>
                    <a:bodyPr/>
                    <a:lstStyle/>
                    <a:p>
                      <a:pPr algn="l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Liquidación de compromisos en años anteriores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224.398,18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65685"/>
                  </a:ext>
                </a:extLst>
              </a:tr>
              <a:tr h="447940">
                <a:tc>
                  <a:txBody>
                    <a:bodyPr/>
                    <a:lstStyle/>
                    <a:p>
                      <a:pPr algn="l" fontAlgn="ctr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Nueva Estación de Transferencia Norte y Planta de Tratamiento de Residuos Sólidos Ordinarios del Distrito Metropolitano de Quito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60.000,00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580658"/>
                  </a:ext>
                </a:extLst>
              </a:tr>
              <a:tr h="210795">
                <a:tc>
                  <a:txBody>
                    <a:bodyPr/>
                    <a:lstStyle/>
                    <a:p>
                      <a:pPr algn="l" fontAlgn="ctr"/>
                      <a:r>
                        <a:rPr lang="es-EC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5499" marR="5499" marT="54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17,84%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23.752.359,29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11.250.252,55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47,36%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7.098.563,81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29,89%</a:t>
                      </a:r>
                    </a:p>
                  </a:txBody>
                  <a:tcPr marL="5499" marR="5499" marT="5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616637"/>
                  </a:ext>
                </a:extLst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4699934" y="625392"/>
            <a:ext cx="11421410" cy="705094"/>
          </a:xfrm>
          <a:prstGeom prst="rect">
            <a:avLst/>
          </a:prstGeom>
        </p:spPr>
        <p:txBody>
          <a:bodyPr vert="horz" lIns="81397" tIns="40699" rIns="81397" bIns="40699" rtlCol="0" anchor="ctr">
            <a:normAutofit/>
          </a:bodyPr>
          <a:lstStyle>
            <a:lvl1pPr algn="ctr" defTabSz="813999" rtl="0" eaLnBrk="1" latinLnBrk="0" hangingPunct="1">
              <a:spcBef>
                <a:spcPct val="0"/>
              </a:spcBef>
              <a:buNone/>
              <a:defRPr sz="39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1800" b="1" dirty="0" smtClean="0"/>
              <a:t>EJECUCIÓN POA POR PRODUCTO</a:t>
            </a:r>
          </a:p>
          <a:p>
            <a:r>
              <a:rPr lang="es-EC" sz="1800" b="1" dirty="0" smtClean="0"/>
              <a:t>2017</a:t>
            </a:r>
            <a:endParaRPr lang="es-EC" sz="1800" b="1" dirty="0"/>
          </a:p>
        </p:txBody>
      </p:sp>
    </p:spTree>
    <p:extLst>
      <p:ext uri="{BB962C8B-B14F-4D97-AF65-F5344CB8AC3E}">
        <p14:creationId xmlns:p14="http://schemas.microsoft.com/office/powerpoint/2010/main" val="156302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8737</TotalTime>
  <Words>719</Words>
  <Application>Microsoft Office PowerPoint</Application>
  <PresentationFormat>Panorámica</PresentationFormat>
  <Paragraphs>342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1_Tema de Office</vt:lpstr>
      <vt:lpstr>Presentación de PowerPoint</vt:lpstr>
      <vt:lpstr>AÑO 2017</vt:lpstr>
      <vt:lpstr>Presentación de PowerPoint</vt:lpstr>
      <vt:lpstr>PROYECTO: GESTIÓN DE ESCOMBRERAS</vt:lpstr>
      <vt:lpstr>PROYECTO:  GESTIÓN INTEGRAL DE RESIDUOS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Mateo Alarcon Andrade</dc:creator>
  <cp:lastModifiedBy>Santiago Andres Burneo Delgado</cp:lastModifiedBy>
  <cp:revision>188</cp:revision>
  <dcterms:created xsi:type="dcterms:W3CDTF">2017-06-06T16:06:41Z</dcterms:created>
  <dcterms:modified xsi:type="dcterms:W3CDTF">2017-08-25T16:39:44Z</dcterms:modified>
</cp:coreProperties>
</file>