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1"/>
    <p:sldMasterId id="2147483699" r:id="rId2"/>
    <p:sldMasterId id="2147483700" r:id="rId3"/>
  </p:sldMasterIdLst>
  <p:notesMasterIdLst>
    <p:notesMasterId r:id="rId55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318" r:id="rId12"/>
    <p:sldId id="265" r:id="rId13"/>
    <p:sldId id="266" r:id="rId14"/>
    <p:sldId id="267" r:id="rId15"/>
    <p:sldId id="268" r:id="rId16"/>
    <p:sldId id="269" r:id="rId17"/>
    <p:sldId id="270" r:id="rId18"/>
    <p:sldId id="279" r:id="rId19"/>
    <p:sldId id="317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9" r:id="rId39"/>
    <p:sldId id="300" r:id="rId40"/>
    <p:sldId id="301" r:id="rId41"/>
    <p:sldId id="303" r:id="rId42"/>
    <p:sldId id="302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4" r:id="rId53"/>
    <p:sldId id="316" r:id="rId54"/>
  </p:sldIdLst>
  <p:sldSz cx="12192000" cy="6858000"/>
  <p:notesSz cx="6858000" cy="9144000"/>
  <p:embeddedFontLst>
    <p:embeddedFont>
      <p:font typeface="Tahoma" panose="020B0604030504040204" pitchFamily="34" charset="0"/>
      <p:regular r:id="rId56"/>
      <p:bold r:id="rId57"/>
    </p:embeddedFont>
    <p:embeddedFont>
      <p:font typeface="Proxima Nova" panose="020B0604020202020204" charset="0"/>
      <p:regular r:id="rId58"/>
      <p:bold r:id="rId59"/>
      <p:italic r:id="rId60"/>
      <p:boldItalic r:id="rId61"/>
    </p:embeddedFont>
    <p:embeddedFont>
      <p:font typeface="Helvetica Neue" panose="020B0604020202020204" charset="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D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2.fntdata"/><Relationship Id="rId61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7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7501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1735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313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3753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2757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3401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Shape 4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940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735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Shape 5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02612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63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005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477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1644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Shape 57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C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446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035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Shape 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010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Shape 5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Shape 5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843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Shape 6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84568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Shape 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45736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Shape 6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87313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Shape 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762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hape 6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3" name="Shape 6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754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Shape 6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78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1314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Shape 6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0710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267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108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" name="Shape 6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6701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6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Shape 6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085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5" name="Shape 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1971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8819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0" name="Shape 7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1391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Shape 7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77349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Shape 7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975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5827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Shape 7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66329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Shape 7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46934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Shape 7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345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Shape 8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7" name="Shape 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40731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9" name="Shape 8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9774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Shape 8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1" name="Shape 8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852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Shape 8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3" name="Shape 8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3192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Shape 9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5" name="Shape 9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60398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7" name="Shape 9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1624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9" name="Shape 9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1797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3463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Shape 97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Shape 97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46295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Shape 9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Shape 9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082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3546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83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003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6774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8737600" y="635634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bas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9" name="Shape 2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8" name="Shape 2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>
  <p:cSld name="Sólo el título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8737600" y="635634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base">
  <p:cSld name="Diapositiva base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>
  <p:cSld name="Sólo el título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737600" y="635634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base">
  <p:cSld name="Diapositiva bas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ftr" idx="11"/>
          </p:nvPr>
        </p:nvSpPr>
        <p:spPr>
          <a:xfrm>
            <a:off x="4165600" y="6356349"/>
            <a:ext cx="3860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C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3244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None/>
            </a:pPr>
            <a: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s-EC" b="1" i="0" u="none" strike="noStrike" cap="none">
                <a:solidFill>
                  <a:schemeClr val="dk1"/>
                </a:solidFill>
              </a:rPr>
              <a:t>Visión Quito 2040</a:t>
            </a: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240" b="1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"ACCIONES PARA UN QUITO SOSTENIBLE" </a:t>
            </a: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5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3775" y="4666326"/>
            <a:ext cx="2624449" cy="111155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7" name="Shape 317"/>
          <p:cNvCxnSpPr/>
          <p:nvPr/>
        </p:nvCxnSpPr>
        <p:spPr>
          <a:xfrm>
            <a:off x="1810139" y="3153746"/>
            <a:ext cx="8565502" cy="18661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/>
        </p:nvSpPr>
        <p:spPr>
          <a:xfrm>
            <a:off x="1101800" y="2342574"/>
            <a:ext cx="9944100" cy="14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CINCO DESAFÍOS A VENCER</a:t>
            </a:r>
            <a:endParaRPr sz="30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Shape 4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492212" y="1828562"/>
            <a:ext cx="45987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C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67056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C" sz="2400" i="0" u="none" strike="noStrike" cap="none" dirty="0">
                <a:solidFill>
                  <a:schemeClr val="dk1"/>
                </a:solidFill>
              </a:rPr>
              <a:t>En el año 2040, todos los habitantes del DMQ y sus organizaciones tendrán </a:t>
            </a:r>
            <a:r>
              <a:rPr lang="es-EC" sz="2400" b="1" dirty="0" smtClean="0">
                <a:solidFill>
                  <a:srgbClr val="3C78D8"/>
                </a:solidFill>
              </a:rPr>
              <a:t>igualdad</a:t>
            </a:r>
            <a:r>
              <a:rPr lang="es-EC" sz="2400" b="1" i="0" u="none" strike="noStrike" cap="none" dirty="0" smtClean="0">
                <a:solidFill>
                  <a:srgbClr val="3C78D8"/>
                </a:solidFill>
              </a:rPr>
              <a:t> de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oportunidades</a:t>
            </a:r>
            <a:r>
              <a:rPr lang="es-EC" sz="2400" dirty="0"/>
              <a:t> para alcanzar su </a:t>
            </a:r>
            <a:r>
              <a:rPr lang="es-EC" sz="2400" dirty="0" smtClean="0"/>
              <a:t>desarrollo equitativo y </a:t>
            </a:r>
            <a:r>
              <a:rPr lang="es-EC" sz="2400" dirty="0"/>
              <a:t>sostenible,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en todas las áreas del territorio distrital.</a:t>
            </a:r>
            <a:endParaRPr sz="2400" i="0" u="none" strike="noStrike" cap="none" dirty="0">
              <a:solidFill>
                <a:schemeClr val="dk1"/>
              </a:solidFill>
            </a:endParaRPr>
          </a:p>
          <a:p>
            <a:pPr marL="899160" marR="0" lvl="0" indent="-508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1" i="0" u="none" strike="noStrike" cap="none" dirty="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811427" y="762724"/>
            <a:ext cx="861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/>
              <a:t>1. </a:t>
            </a:r>
            <a:r>
              <a:rPr lang="es-EC" sz="3000" b="1" i="0" u="none" strike="noStrike" cap="none">
                <a:solidFill>
                  <a:schemeClr val="dk1"/>
                </a:solidFill>
              </a:rPr>
              <a:t>Ciudad inclusiva y abierta para todos.</a:t>
            </a: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772" y="2352009"/>
            <a:ext cx="5629944" cy="3166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body" idx="1"/>
          </p:nvPr>
        </p:nvSpPr>
        <p:spPr>
          <a:xfrm>
            <a:off x="504568" y="1494091"/>
            <a:ext cx="5019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0560" marR="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Font typeface="Arial"/>
              <a:buNone/>
            </a:pPr>
            <a:r>
              <a:rPr lang="es-EC" sz="2400" i="0" u="none" strike="noStrike" cap="none" dirty="0">
                <a:solidFill>
                  <a:schemeClr val="dk1"/>
                </a:solidFill>
              </a:rPr>
              <a:t>Quito en el año 2040 será una ciudad que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garantice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y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facilite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el desarrollo de actividades productivas que </a:t>
            </a:r>
            <a:r>
              <a:rPr lang="es-EC" sz="2400" b="1" i="0" u="none" strike="noStrike" cap="none" dirty="0" smtClean="0">
                <a:solidFill>
                  <a:srgbClr val="3C78D8"/>
                </a:solidFill>
              </a:rPr>
              <a:t>generen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empleo y bienestar</a:t>
            </a:r>
            <a:r>
              <a:rPr lang="es-EC" sz="2400" b="1" i="0" u="none" strike="noStrike" cap="none" dirty="0">
                <a:solidFill>
                  <a:srgbClr val="C00000"/>
                </a:solidFill>
              </a:rPr>
              <a:t>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para sus habitantes, para lo cual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usará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y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desarrollará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tecnología innovadora,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se </a:t>
            </a:r>
            <a:r>
              <a:rPr lang="es-EC" sz="2400" b="1" i="0" u="none" strike="noStrike" cap="none" dirty="0" smtClean="0">
                <a:solidFill>
                  <a:srgbClr val="3C78D8"/>
                </a:solidFill>
              </a:rPr>
              <a:t>proyectará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al </a:t>
            </a:r>
            <a:r>
              <a:rPr lang="es-EC" sz="2400" b="1" i="0" u="none" strike="noStrike" cap="none" dirty="0" smtClean="0">
                <a:solidFill>
                  <a:srgbClr val="3C78D8"/>
                </a:solidFill>
              </a:rPr>
              <a:t>mundo</a:t>
            </a:r>
            <a:r>
              <a:rPr lang="es-EC" sz="2400" dirty="0"/>
              <a:t>, interactuando en él para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fortalecer su economía</a:t>
            </a:r>
            <a:r>
              <a:rPr lang="es-EC" sz="2400" i="0" u="none" strike="noStrike" cap="none" dirty="0">
                <a:solidFill>
                  <a:srgbClr val="3C78D8"/>
                </a:solidFill>
              </a:rPr>
              <a:t>.</a:t>
            </a:r>
            <a:r>
              <a:rPr lang="es-EC" sz="2405" b="0" i="0" u="none" strike="noStrike" cap="none" dirty="0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405" b="0" i="0" u="none" strike="noStrike" cap="none" dirty="0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64135" algn="just" rtl="0">
              <a:lnSpc>
                <a:spcPct val="7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>
            <a:spLocks noGrp="1"/>
          </p:cNvSpPr>
          <p:nvPr>
            <p:ph type="title"/>
          </p:nvPr>
        </p:nvSpPr>
        <p:spPr>
          <a:xfrm>
            <a:off x="811427" y="762724"/>
            <a:ext cx="861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/>
              <a:t>2. </a:t>
            </a:r>
            <a:r>
              <a:rPr lang="es-EC" sz="3000" b="1" i="0" u="none" strike="noStrike" cap="none">
                <a:solidFill>
                  <a:schemeClr val="dk1"/>
                </a:solidFill>
              </a:rPr>
              <a:t>Ciudad </a:t>
            </a:r>
            <a:r>
              <a:rPr lang="es-EC" sz="3000" b="1"/>
              <a:t>global y competitiva</a:t>
            </a: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Shape 4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772" y="2314939"/>
            <a:ext cx="5629944" cy="3166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 txBox="1">
            <a:spLocks noGrp="1"/>
          </p:cNvSpPr>
          <p:nvPr>
            <p:ph type="body" idx="1"/>
          </p:nvPr>
        </p:nvSpPr>
        <p:spPr>
          <a:xfrm>
            <a:off x="498390" y="1873590"/>
            <a:ext cx="4917900" cy="3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056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s-EC" sz="2400" i="0" u="none" strike="noStrike" cap="none" dirty="0">
                <a:solidFill>
                  <a:schemeClr val="dk1"/>
                </a:solidFill>
              </a:rPr>
              <a:t>En el año 2040 los ciudadanos y las autoridades del DMQ, con base en un </a:t>
            </a:r>
            <a:r>
              <a:rPr lang="es-EC" sz="2400" b="1" i="0" u="none" strike="noStrike" cap="none" dirty="0" smtClean="0">
                <a:solidFill>
                  <a:srgbClr val="3C78D8"/>
                </a:solidFill>
              </a:rPr>
              <a:t>firme compromiso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con la naturaleza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, habrán asegurado no sólo su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conservación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 sino además, su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debido aprovechamiento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.</a:t>
            </a:r>
            <a:endParaRPr sz="2400" i="0" u="none" strike="noStrike" cap="none" dirty="0">
              <a:solidFill>
                <a:schemeClr val="dk1"/>
              </a:solidFill>
            </a:endParaRPr>
          </a:p>
          <a:p>
            <a:pPr marL="228600" marR="0" lvl="0" indent="-64135" algn="just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772" y="2389080"/>
            <a:ext cx="5629944" cy="3166843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Shape 447"/>
          <p:cNvSpPr txBox="1">
            <a:spLocks noGrp="1"/>
          </p:cNvSpPr>
          <p:nvPr>
            <p:ph type="title"/>
          </p:nvPr>
        </p:nvSpPr>
        <p:spPr>
          <a:xfrm>
            <a:off x="811427" y="762724"/>
            <a:ext cx="861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/>
              <a:t>3. </a:t>
            </a:r>
            <a:r>
              <a:rPr lang="es-EC" sz="3000" b="1" i="0" u="none" strike="noStrike" cap="none">
                <a:solidFill>
                  <a:schemeClr val="dk1"/>
                </a:solidFill>
              </a:rPr>
              <a:t>Ciudad ambientalmente respo</a:t>
            </a:r>
            <a:r>
              <a:rPr lang="es-EC" sz="3000" b="1"/>
              <a:t>nsable</a:t>
            </a: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 txBox="1">
            <a:spLocks noGrp="1"/>
          </p:cNvSpPr>
          <p:nvPr>
            <p:ph type="body" idx="1"/>
          </p:nvPr>
        </p:nvSpPr>
        <p:spPr>
          <a:xfrm>
            <a:off x="463380" y="1544593"/>
            <a:ext cx="4833600" cy="4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1" i="0" u="none" strike="noStrike" cap="none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endParaRPr sz="222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7056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s-EC" sz="2400" i="0" u="none" strike="noStrike" cap="none" dirty="0">
                <a:solidFill>
                  <a:schemeClr val="dk1"/>
                </a:solidFill>
              </a:rPr>
              <a:t>En el año 2040 los ciudadanos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encontrarán,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en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todo el territorio</a:t>
            </a:r>
            <a:r>
              <a:rPr lang="es-EC" sz="2400" b="1" i="0" u="none" strike="noStrike" cap="none" dirty="0">
                <a:solidFill>
                  <a:srgbClr val="C00000"/>
                </a:solidFill>
              </a:rPr>
              <a:t>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del DMQ, condiciones de alta calidad</a:t>
            </a:r>
            <a:r>
              <a:rPr lang="es-EC" sz="2400" i="0" u="none" strike="noStrike" cap="none" dirty="0">
                <a:solidFill>
                  <a:srgbClr val="3C78D8"/>
                </a:solidFill>
              </a:rPr>
              <a:t>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funcional, espacial y formal</a:t>
            </a:r>
            <a:r>
              <a:rPr lang="es-EC" sz="2400" b="1" i="0" u="none" strike="noStrike" cap="none" dirty="0">
                <a:solidFill>
                  <a:srgbClr val="C00000"/>
                </a:solidFill>
              </a:rPr>
              <a:t>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creando un 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entorno que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asegure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su mejor calidad de vida.</a:t>
            </a:r>
            <a:endParaRPr sz="2400" i="0" u="none" strike="noStrike" cap="none" dirty="0"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0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Shape 4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772" y="2380842"/>
            <a:ext cx="5629946" cy="3166843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Shape 455"/>
          <p:cNvSpPr txBox="1">
            <a:spLocks noGrp="1"/>
          </p:cNvSpPr>
          <p:nvPr>
            <p:ph type="title"/>
          </p:nvPr>
        </p:nvSpPr>
        <p:spPr>
          <a:xfrm>
            <a:off x="811427" y="762724"/>
            <a:ext cx="861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/>
              <a:t>4. </a:t>
            </a:r>
            <a:r>
              <a:rPr lang="es-EC" sz="3000" b="1" i="0" u="none" strike="noStrike" cap="none">
                <a:solidFill>
                  <a:schemeClr val="dk1"/>
                </a:solidFill>
              </a:rPr>
              <a:t>Ciudad diseñada para la vida</a:t>
            </a: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body" idx="1"/>
          </p:nvPr>
        </p:nvSpPr>
        <p:spPr>
          <a:xfrm>
            <a:off x="628135" y="1901031"/>
            <a:ext cx="46482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None/>
            </a:pPr>
            <a:endParaRPr sz="2775" b="1" i="0" u="none" strike="noStrike" cap="none" dirty="0">
              <a:solidFill>
                <a:srgbClr val="2E75B5"/>
              </a:solidFill>
            </a:endParaRPr>
          </a:p>
          <a:p>
            <a:pPr marL="670560" marR="0" lvl="0" indent="0" algn="l" rtl="0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20"/>
              <a:buFont typeface="Arial"/>
              <a:buNone/>
            </a:pPr>
            <a:r>
              <a:rPr lang="es-EC" sz="2400" i="0" u="none" strike="noStrike" cap="none" dirty="0">
                <a:solidFill>
                  <a:schemeClr val="dk1"/>
                </a:solidFill>
              </a:rPr>
              <a:t>Los ciudadanos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reivindicarán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los valores de su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cultura, historia y capitalidad</a:t>
            </a:r>
            <a:r>
              <a:rPr lang="es-EC" sz="2400" b="1" i="0" u="none" strike="noStrike" cap="none" dirty="0">
                <a:solidFill>
                  <a:srgbClr val="C00000"/>
                </a:solidFill>
              </a:rPr>
              <a:t>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como pilares de su desarrollo y </a:t>
            </a:r>
            <a:r>
              <a:rPr lang="es-EC" sz="2400" i="0" u="none" strike="noStrike" cap="none" dirty="0" smtClean="0">
                <a:solidFill>
                  <a:schemeClr val="dk1"/>
                </a:solidFill>
              </a:rPr>
              <a:t>habrán </a:t>
            </a:r>
            <a:r>
              <a:rPr lang="es-EC" sz="2400" i="0" u="none" strike="noStrike" cap="none" dirty="0">
                <a:solidFill>
                  <a:schemeClr val="dk1"/>
                </a:solidFill>
              </a:rPr>
              <a:t>fortalecido un clima de convivencia que refuerza su </a:t>
            </a:r>
            <a:r>
              <a:rPr lang="es-EC" sz="2400" b="1" i="0" u="none" strike="noStrike" cap="none" dirty="0">
                <a:solidFill>
                  <a:srgbClr val="3C78D8"/>
                </a:solidFill>
              </a:rPr>
              <a:t>sentido de identidad y pertenencia.</a:t>
            </a:r>
            <a:endParaRPr sz="2400" dirty="0">
              <a:solidFill>
                <a:srgbClr val="3C78D8"/>
              </a:solidFill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90"/>
              <a:buFont typeface="Arial"/>
              <a:buNone/>
            </a:pPr>
            <a:endParaRPr sz="259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7772" y="2345831"/>
            <a:ext cx="5629946" cy="316684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 txBox="1">
            <a:spLocks noGrp="1"/>
          </p:cNvSpPr>
          <p:nvPr>
            <p:ph type="title"/>
          </p:nvPr>
        </p:nvSpPr>
        <p:spPr>
          <a:xfrm>
            <a:off x="811427" y="762724"/>
            <a:ext cx="861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/>
              <a:t>5. </a:t>
            </a:r>
            <a:r>
              <a:rPr lang="es-EC" sz="3000" b="1" i="0" u="none" strike="noStrike" cap="none">
                <a:solidFill>
                  <a:schemeClr val="dk1"/>
                </a:solidFill>
              </a:rPr>
              <a:t>Ciudad que valora su cult</a:t>
            </a:r>
            <a:r>
              <a:rPr lang="es-EC" sz="3000" b="1"/>
              <a:t>ura e historia</a:t>
            </a:r>
            <a: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s-EC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1254200" y="1885376"/>
            <a:ext cx="9944100" cy="27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NUEVO MODELO DE </a:t>
            </a:r>
            <a:r>
              <a:rPr lang="es-EC" sz="3000" b="1" dirty="0" smtClean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CIUDAD</a:t>
            </a:r>
            <a:endParaRPr sz="3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solidFill>
                  <a:schemeClr val="tx1"/>
                </a:solidFill>
              </a:rPr>
              <a:t>Es la concreción de los cinco desafíos en el territorio, </a:t>
            </a:r>
            <a:endParaRPr sz="2400" b="1" dirty="0">
              <a:solidFill>
                <a:schemeClr val="tx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C" sz="2400" b="1" dirty="0">
                <a:solidFill>
                  <a:schemeClr val="tx1"/>
                </a:solidFill>
              </a:rPr>
              <a:t>f</a:t>
            </a:r>
            <a:r>
              <a:rPr lang="es-EC" sz="2400" b="1" dirty="0" smtClean="0">
                <a:solidFill>
                  <a:schemeClr val="tx1"/>
                </a:solidFill>
              </a:rPr>
              <a:t>undamentados en la realidad de la ciudad, contenidos </a:t>
            </a:r>
            <a:r>
              <a:rPr lang="es-EC" sz="2400" b="1" dirty="0">
                <a:solidFill>
                  <a:schemeClr val="tx1"/>
                </a:solidFill>
              </a:rPr>
              <a:t>en 11 temáticas.</a:t>
            </a:r>
            <a:endParaRPr sz="2400" b="1" dirty="0">
              <a:solidFill>
                <a:schemeClr val="tx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Shape 5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Shape 370"/>
          <p:cNvSpPr txBox="1"/>
          <p:nvPr/>
        </p:nvSpPr>
        <p:spPr>
          <a:xfrm>
            <a:off x="239925" y="162069"/>
            <a:ext cx="10569300" cy="5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8100" marR="0" lvl="0" algn="l" rtl="0">
              <a:spcBef>
                <a:spcPts val="0"/>
              </a:spcBef>
              <a:spcAft>
                <a:spcPts val="0"/>
              </a:spcAft>
              <a:buSzPts val="3000"/>
            </a:pP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Planificación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holística y transversal</a:t>
            </a:r>
            <a:r>
              <a:rPr lang="es-EC" sz="3000" b="1" dirty="0" smtClean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71" name="Shape 371"/>
          <p:cNvGrpSpPr/>
          <p:nvPr/>
        </p:nvGrpSpPr>
        <p:grpSpPr>
          <a:xfrm>
            <a:off x="648375" y="587725"/>
            <a:ext cx="12616800" cy="6102500"/>
            <a:chOff x="38775" y="587725"/>
            <a:chExt cx="12616800" cy="6102500"/>
          </a:xfrm>
        </p:grpSpPr>
        <p:sp>
          <p:nvSpPr>
            <p:cNvPr id="372" name="Shape 372"/>
            <p:cNvSpPr/>
            <p:nvPr/>
          </p:nvSpPr>
          <p:spPr>
            <a:xfrm>
              <a:off x="3229725" y="1230625"/>
              <a:ext cx="5073000" cy="5073000"/>
            </a:xfrm>
            <a:prstGeom prst="ellipse">
              <a:avLst/>
            </a:prstGeom>
            <a:noFill/>
            <a:ln w="38100" cap="flat" cmpd="sng">
              <a:solidFill>
                <a:srgbClr val="99999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Shape 373"/>
            <p:cNvSpPr txBox="1"/>
            <p:nvPr/>
          </p:nvSpPr>
          <p:spPr>
            <a:xfrm>
              <a:off x="38775" y="2687575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Movilidad y accesibilidad sostenible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7995150" y="27482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8223750" y="38912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918950" y="48056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309350" y="56438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709150" y="62534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Shape 379"/>
            <p:cNvSpPr txBox="1"/>
            <p:nvPr/>
          </p:nvSpPr>
          <p:spPr>
            <a:xfrm>
              <a:off x="3915425" y="6199725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Nuevo Ordenamiento Territorial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Shape 380"/>
            <p:cNvSpPr txBox="1"/>
            <p:nvPr/>
          </p:nvSpPr>
          <p:spPr>
            <a:xfrm>
              <a:off x="8412075" y="3652475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Nueva Morfología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Shape 381"/>
            <p:cNvSpPr txBox="1"/>
            <p:nvPr/>
          </p:nvSpPr>
          <p:spPr>
            <a:xfrm>
              <a:off x="3900300" y="587725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Ambientalmente responsable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Shape 382"/>
            <p:cNvSpPr txBox="1"/>
            <p:nvPr/>
          </p:nvSpPr>
          <p:spPr>
            <a:xfrm>
              <a:off x="1688050" y="1448050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Agua para la vida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Shape 383"/>
            <p:cNvSpPr txBox="1"/>
            <p:nvPr/>
          </p:nvSpPr>
          <p:spPr>
            <a:xfrm>
              <a:off x="7590600" y="1219438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 err="1">
                  <a:latin typeface="Calibri"/>
                  <a:ea typeface="Calibri"/>
                  <a:cs typeface="Calibri"/>
                  <a:sym typeface="Calibri"/>
                </a:rPr>
                <a:t>Bio</a:t>
              </a: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 red y paisaje infraestructural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Shape 384"/>
            <p:cNvSpPr txBox="1"/>
            <p:nvPr/>
          </p:nvSpPr>
          <p:spPr>
            <a:xfrm>
              <a:off x="8169800" y="2458975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Vivienda digna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Shape 385"/>
            <p:cNvSpPr txBox="1"/>
            <p:nvPr/>
          </p:nvSpPr>
          <p:spPr>
            <a:xfrm>
              <a:off x="7505950" y="5417888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Cultura y memoria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Shape 386"/>
            <p:cNvSpPr txBox="1"/>
            <p:nvPr/>
          </p:nvSpPr>
          <p:spPr>
            <a:xfrm>
              <a:off x="382600" y="4170538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Inclusión y seguridad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Shape 387"/>
            <p:cNvSpPr txBox="1"/>
            <p:nvPr/>
          </p:nvSpPr>
          <p:spPr>
            <a:xfrm>
              <a:off x="8141350" y="4571700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Economía innovadora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Shape 388"/>
            <p:cNvSpPr txBox="1"/>
            <p:nvPr/>
          </p:nvSpPr>
          <p:spPr>
            <a:xfrm>
              <a:off x="1112275" y="5417900"/>
              <a:ext cx="42435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2400" dirty="0">
                  <a:latin typeface="Calibri"/>
                  <a:ea typeface="Calibri"/>
                  <a:cs typeface="Calibri"/>
                  <a:sym typeface="Calibri"/>
                </a:rPr>
                <a:t>Seguridad alimentaria</a:t>
              </a:r>
              <a:endParaRPr sz="2400" dirty="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7385550" y="18338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5709150" y="11480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4032750" y="56438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3194550" y="44246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Shape 393"/>
            <p:cNvSpPr/>
            <p:nvPr/>
          </p:nvSpPr>
          <p:spPr>
            <a:xfrm>
              <a:off x="3270750" y="29768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Shape 394"/>
            <p:cNvSpPr/>
            <p:nvPr/>
          </p:nvSpPr>
          <p:spPr>
            <a:xfrm>
              <a:off x="4032750" y="1681425"/>
              <a:ext cx="188400" cy="168900"/>
            </a:xfrm>
            <a:prstGeom prst="ellipse">
              <a:avLst/>
            </a:prstGeom>
            <a:solidFill>
              <a:srgbClr val="3C78D8"/>
            </a:solidFill>
            <a:ln w="952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Shape 395"/>
            <p:cNvSpPr txBox="1"/>
            <p:nvPr/>
          </p:nvSpPr>
          <p:spPr>
            <a:xfrm>
              <a:off x="5657250" y="12527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Shape 396"/>
            <p:cNvSpPr txBox="1"/>
            <p:nvPr/>
          </p:nvSpPr>
          <p:spPr>
            <a:xfrm>
              <a:off x="4209450" y="16337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Shape 397"/>
            <p:cNvSpPr txBox="1"/>
            <p:nvPr/>
          </p:nvSpPr>
          <p:spPr>
            <a:xfrm>
              <a:off x="7028850" y="17099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Shape 398"/>
            <p:cNvSpPr txBox="1"/>
            <p:nvPr/>
          </p:nvSpPr>
          <p:spPr>
            <a:xfrm>
              <a:off x="5657250" y="58247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Shape 399"/>
            <p:cNvSpPr txBox="1"/>
            <p:nvPr/>
          </p:nvSpPr>
          <p:spPr>
            <a:xfrm>
              <a:off x="3447450" y="27767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Shape 400"/>
            <p:cNvSpPr txBox="1"/>
            <p:nvPr/>
          </p:nvSpPr>
          <p:spPr>
            <a:xfrm>
              <a:off x="7638450" y="25481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Shape 401"/>
            <p:cNvSpPr txBox="1"/>
            <p:nvPr/>
          </p:nvSpPr>
          <p:spPr>
            <a:xfrm>
              <a:off x="7867050" y="3691150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Shape 402"/>
            <p:cNvSpPr txBox="1"/>
            <p:nvPr/>
          </p:nvSpPr>
          <p:spPr>
            <a:xfrm>
              <a:off x="3371250" y="4173525"/>
              <a:ext cx="4329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Shape 403"/>
            <p:cNvSpPr txBox="1"/>
            <p:nvPr/>
          </p:nvSpPr>
          <p:spPr>
            <a:xfrm>
              <a:off x="7562250" y="4605550"/>
              <a:ext cx="5853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Shape 404"/>
            <p:cNvSpPr txBox="1"/>
            <p:nvPr/>
          </p:nvSpPr>
          <p:spPr>
            <a:xfrm>
              <a:off x="4129875" y="5324000"/>
              <a:ext cx="5853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10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Shape 405"/>
            <p:cNvSpPr txBox="1"/>
            <p:nvPr/>
          </p:nvSpPr>
          <p:spPr>
            <a:xfrm>
              <a:off x="6952650" y="5291350"/>
              <a:ext cx="585300" cy="4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11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916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 txBox="1"/>
          <p:nvPr/>
        </p:nvSpPr>
        <p:spPr>
          <a:xfrm>
            <a:off x="239933" y="162067"/>
            <a:ext cx="10569200" cy="20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</a:t>
            </a:r>
            <a:r>
              <a:rPr lang="es-EC" sz="3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ambientalmente responsable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donde existe un pacto entre los habitantes con la naturaleza.  </a:t>
            </a:r>
            <a:endParaRPr sz="30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b="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3" name="Shape 563"/>
          <p:cNvSpPr txBox="1"/>
          <p:nvPr/>
        </p:nvSpPr>
        <p:spPr>
          <a:xfrm>
            <a:off x="8641533" y="1091821"/>
            <a:ext cx="3332164" cy="4864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endParaRPr lang="es-EC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8775" indent="-358775">
              <a:buSzPts val="2400"/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Asegurar la buena calidad del aire </a:t>
            </a:r>
          </a:p>
          <a:p>
            <a:pPr marL="358775" indent="-358775">
              <a:buSzPts val="2400"/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57</a:t>
            </a:r>
            <a:r>
              <a:rPr lang="es-EC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% de reducción en la huella de </a:t>
            </a:r>
            <a:r>
              <a:rPr lang="es-EC" sz="240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carbono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Descontaminación de los ríos de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Quito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Manejo responsable de residuos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Corresponsabilidad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participación activa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4" name="Shape 564" descr="C:\Users\arosero.DMQ\Downloads\161116_MASTER_ESC_ESTRELLAS_HD.00_00_42_05.Imagen fija06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76" y="1475087"/>
            <a:ext cx="7965991" cy="44808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133255" y="6291267"/>
            <a:ext cx="23487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Ambientalmente responsable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Shape 569"/>
          <p:cNvPicPr preferRelativeResize="0"/>
          <p:nvPr/>
        </p:nvPicPr>
        <p:blipFill rotWithShape="1">
          <a:blip r:embed="rId3">
            <a:alphaModFix/>
          </a:blip>
          <a:srcRect l="-3720" r="-2278"/>
          <a:stretch/>
        </p:blipFill>
        <p:spPr>
          <a:xfrm>
            <a:off x="1640400" y="1237900"/>
            <a:ext cx="8898301" cy="5388526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Shape 570"/>
          <p:cNvSpPr txBox="1"/>
          <p:nvPr/>
        </p:nvSpPr>
        <p:spPr>
          <a:xfrm>
            <a:off x="239925" y="162075"/>
            <a:ext cx="100722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2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ciudad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que </a:t>
            </a:r>
            <a:r>
              <a:rPr lang="es-EC" sz="3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cuida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sus fuentes naturales 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para la       provisión de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agua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.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0312125" y="6318649"/>
            <a:ext cx="14382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Agua para la vida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Shape 323"/>
          <p:cNvSpPr/>
          <p:nvPr/>
        </p:nvSpPr>
        <p:spPr>
          <a:xfrm>
            <a:off x="1943100" y="1236650"/>
            <a:ext cx="8352600" cy="4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b="1" i="0" u="none" strike="noStrike" cap="none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s-EC" sz="48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ONTENIDO</a:t>
            </a:r>
            <a:endParaRPr sz="4800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I: </a:t>
            </a:r>
            <a: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Visión Quito 2040 - Introducción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II: </a:t>
            </a:r>
            <a: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Propuesta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s-EC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Parte III: </a:t>
            </a:r>
            <a: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Cómo se hizo: </a:t>
            </a:r>
            <a: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proceso participativo </a:t>
            </a:r>
          </a:p>
          <a:p>
            <a: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/>
            </a:r>
            <a:br>
              <a:rPr lang="es-EC" sz="3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</a:b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Shape 576"/>
          <p:cNvPicPr preferRelativeResize="0"/>
          <p:nvPr/>
        </p:nvPicPr>
        <p:blipFill rotWithShape="1">
          <a:blip r:embed="rId3">
            <a:alphaModFix/>
          </a:blip>
          <a:srcRect t="874" b="874"/>
          <a:stretch/>
        </p:blipFill>
        <p:spPr>
          <a:xfrm>
            <a:off x="427850" y="1236575"/>
            <a:ext cx="11336276" cy="4724875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Shape 577"/>
          <p:cNvSpPr txBox="1"/>
          <p:nvPr/>
        </p:nvSpPr>
        <p:spPr>
          <a:xfrm>
            <a:off x="231300" y="290525"/>
            <a:ext cx="11336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3"/>
            </a:pP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Una Ciudad que </a:t>
            </a:r>
            <a:r>
              <a:rPr lang="es-EC" sz="3000" b="1" dirty="0">
                <a:solidFill>
                  <a:srgbClr val="3C78D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respeta </a:t>
            </a:r>
            <a:r>
              <a:rPr lang="es-EC" sz="3000" b="1" dirty="0" smtClean="0">
                <a:solidFill>
                  <a:srgbClr val="3C78D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y potencia el paisaje,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000" b="1" dirty="0" smtClean="0">
                <a:solidFill>
                  <a:srgbClr val="3C78D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integrando </a:t>
            </a:r>
            <a:r>
              <a:rPr lang="es-EC" sz="3000" b="1" dirty="0">
                <a:solidFill>
                  <a:srgbClr val="3C78D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la naturaleza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a lo urbano.</a:t>
            </a:r>
            <a:endParaRPr sz="3000" dirty="0"/>
          </a:p>
        </p:txBody>
      </p:sp>
      <p:sp>
        <p:nvSpPr>
          <p:cNvPr id="2" name="Rectángulo 1"/>
          <p:cNvSpPr/>
          <p:nvPr/>
        </p:nvSpPr>
        <p:spPr>
          <a:xfrm>
            <a:off x="9169484" y="6359506"/>
            <a:ext cx="2560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err="1">
                <a:latin typeface="Calibri"/>
                <a:ea typeface="Calibri"/>
                <a:cs typeface="Calibri"/>
                <a:sym typeface="Calibri"/>
              </a:rPr>
              <a:t>Bio</a:t>
            </a:r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 red y paisaje infraestructural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Shape 582"/>
          <p:cNvPicPr preferRelativeResize="0"/>
          <p:nvPr/>
        </p:nvPicPr>
        <p:blipFill rotWithShape="1">
          <a:blip r:embed="rId3">
            <a:alphaModFix/>
          </a:blip>
          <a:srcRect r="11197"/>
          <a:stretch/>
        </p:blipFill>
        <p:spPr>
          <a:xfrm>
            <a:off x="0" y="0"/>
            <a:ext cx="8614125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Shape 583"/>
          <p:cNvSpPr txBox="1"/>
          <p:nvPr/>
        </p:nvSpPr>
        <p:spPr>
          <a:xfrm>
            <a:off x="8614126" y="1637817"/>
            <a:ext cx="3338700" cy="40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9528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Continuidad de los sistemas ecológicos dentro y fuera de las zonas urbanas.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marR="0" lvl="0" indent="-49528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Protección de las quebradas y zonas de vulnerabilidad ambiental.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169484" y="6359506"/>
            <a:ext cx="2560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 err="1">
                <a:latin typeface="Calibri"/>
                <a:ea typeface="Calibri"/>
                <a:cs typeface="Calibri"/>
                <a:sym typeface="Calibri"/>
              </a:rPr>
              <a:t>Bio</a:t>
            </a:r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 red y paisaje infraestructural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 txBox="1"/>
          <p:nvPr/>
        </p:nvSpPr>
        <p:spPr>
          <a:xfrm>
            <a:off x="239925" y="162075"/>
            <a:ext cx="117177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4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con una </a:t>
            </a:r>
            <a:r>
              <a:rPr lang="es-EC" sz="3000" b="1">
                <a:solidFill>
                  <a:srgbClr val="6D9EEB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organización territorial sostenible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que reconsidera a la geografía como su razón de ser.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267"/>
              </a:spcBef>
              <a:spcAft>
                <a:spcPts val="267"/>
              </a:spcAft>
              <a:buNone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NOTUS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ueva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rganización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erritorial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rbana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s-EC" sz="3000" b="1">
                <a:solidFill>
                  <a:srgbClr val="666666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ostenible)</a:t>
            </a:r>
            <a:endParaRPr sz="3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9" name="Shape 589"/>
          <p:cNvPicPr preferRelativeResize="0"/>
          <p:nvPr/>
        </p:nvPicPr>
        <p:blipFill rotWithShape="1">
          <a:blip r:embed="rId3">
            <a:alphaModFix/>
          </a:blip>
          <a:srcRect t="17923" b="19032"/>
          <a:stretch/>
        </p:blipFill>
        <p:spPr>
          <a:xfrm>
            <a:off x="773250" y="2537400"/>
            <a:ext cx="10803450" cy="341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 rotWithShape="1">
          <a:blip r:embed="rId4">
            <a:alphaModFix/>
          </a:blip>
          <a:srcRect t="86275" b="873"/>
          <a:stretch/>
        </p:blipFill>
        <p:spPr>
          <a:xfrm>
            <a:off x="427850" y="5953050"/>
            <a:ext cx="11336276" cy="61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485194" y="5145206"/>
            <a:ext cx="627797" cy="395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8686173" y="6417162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Shape 595" descr="CENTRALIDADESpp.jpg"/>
          <p:cNvPicPr preferRelativeResize="0"/>
          <p:nvPr/>
        </p:nvPicPr>
        <p:blipFill rotWithShape="1">
          <a:blip r:embed="rId3">
            <a:alphaModFix/>
          </a:blip>
          <a:srcRect l="9045" r="12841" b="3920"/>
          <a:stretch/>
        </p:blipFill>
        <p:spPr>
          <a:xfrm>
            <a:off x="108050" y="733325"/>
            <a:ext cx="7368625" cy="5906126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Shape 596"/>
          <p:cNvSpPr txBox="1"/>
          <p:nvPr/>
        </p:nvSpPr>
        <p:spPr>
          <a:xfrm>
            <a:off x="7476675" y="256532"/>
            <a:ext cx="4429419" cy="6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Conceptos Rectores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Archipiélago </a:t>
            </a: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Urbano: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 extensión de dinámicas urbanas fragmentadas por </a:t>
            </a:r>
            <a:r>
              <a:rPr lang="es-EC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condiciones </a:t>
            </a:r>
            <a:r>
              <a:rPr lang="es-EC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geográficas</a:t>
            </a:r>
            <a:r>
              <a:rPr lang="es-EC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imponentes.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ciudad dinámica: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Alcanzar altos niveles</a:t>
            </a: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compacidad, </a:t>
            </a: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complejidad y diversidad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usos dentro de comunidades completas.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Disminución de  la dispersión: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Implica el </a:t>
            </a: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fortalecimiento y compactación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los centros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poblados existentes a través de dominios definidos.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Shape 597"/>
          <p:cNvSpPr txBox="1"/>
          <p:nvPr/>
        </p:nvSpPr>
        <p:spPr>
          <a:xfrm>
            <a:off x="457200" y="183200"/>
            <a:ext cx="113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C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Centralidades Distritales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57200" y="6331764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Shape 602" descr="Modelo_conceptual_centralidad2-04.jpg"/>
          <p:cNvPicPr preferRelativeResize="0"/>
          <p:nvPr/>
        </p:nvPicPr>
        <p:blipFill rotWithShape="1">
          <a:blip r:embed="rId3">
            <a:alphaModFix/>
          </a:blip>
          <a:srcRect l="641" r="641"/>
          <a:stretch/>
        </p:blipFill>
        <p:spPr>
          <a:xfrm>
            <a:off x="690975" y="946038"/>
            <a:ext cx="5904096" cy="49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Shape 603"/>
          <p:cNvSpPr txBox="1"/>
          <p:nvPr/>
        </p:nvSpPr>
        <p:spPr>
          <a:xfrm>
            <a:off x="6892119" y="336928"/>
            <a:ext cx="4914681" cy="618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Componentes de la Centralidad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Dominio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Territorio definido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Núcleo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Zona con mayor identidad del dominio.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Microcentralidades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Centros de interés por concentración de equipamientos.</a:t>
            </a:r>
          </a:p>
          <a:p>
            <a:pPr marL="457200" indent="-342900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Barrios sostenibles: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básica de la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ciudad.</a:t>
            </a:r>
            <a:endParaRPr lang="es-EC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Sistema </a:t>
            </a:r>
            <a:r>
              <a:rPr lang="es-EC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 </a:t>
            </a: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transporte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inclusivo, integral y sostenible</a:t>
            </a:r>
          </a:p>
          <a:p>
            <a:pPr marL="457200" indent="-342900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 verde urbana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Paisaje infraestructural urbano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Bordes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zonas agrícolas y zonas de protección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42900"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 err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Atractores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Polos económicos </a:t>
            </a:r>
            <a:endParaRPr lang="es-EC" sz="2400" dirty="0" smtClean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Shape 604"/>
          <p:cNvSpPr txBox="1"/>
          <p:nvPr/>
        </p:nvSpPr>
        <p:spPr>
          <a:xfrm>
            <a:off x="457200" y="183200"/>
            <a:ext cx="113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C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de la Centralidad Distrital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" y="6331764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Shape 6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1125" y="644900"/>
            <a:ext cx="6455676" cy="45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 rotWithShape="1">
          <a:blip r:embed="rId4">
            <a:alphaModFix/>
          </a:blip>
          <a:srcRect r="19961"/>
          <a:stretch/>
        </p:blipFill>
        <p:spPr>
          <a:xfrm>
            <a:off x="558800" y="644900"/>
            <a:ext cx="4308557" cy="605947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/>
          <p:nvPr/>
        </p:nvSpPr>
        <p:spPr>
          <a:xfrm>
            <a:off x="5587650" y="4472650"/>
            <a:ext cx="4446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Centralidad Bicentenario </a:t>
            </a:r>
            <a:r>
              <a:rPr lang="es-EC" sz="2400" dirty="0">
                <a:latin typeface="Calibri"/>
                <a:ea typeface="Calibri"/>
                <a:cs typeface="Calibri"/>
                <a:sym typeface="Calibri"/>
              </a:rPr>
              <a:t>- IMPU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2" name="Shape 612"/>
          <p:cNvSpPr txBox="1"/>
          <p:nvPr/>
        </p:nvSpPr>
        <p:spPr>
          <a:xfrm>
            <a:off x="457200" y="183200"/>
            <a:ext cx="113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Aplicación del </a:t>
            </a: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de Centralidades Distritales</a:t>
            </a:r>
            <a:endParaRPr sz="2400" dirty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Shape 613"/>
          <p:cNvSpPr txBox="1"/>
          <p:nvPr/>
        </p:nvSpPr>
        <p:spPr>
          <a:xfrm>
            <a:off x="711200" y="6033733"/>
            <a:ext cx="39477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Centralidad </a:t>
            </a:r>
            <a:r>
              <a:rPr lang="es-EC" sz="2400" dirty="0" err="1" smtClean="0">
                <a:latin typeface="Calibri"/>
                <a:ea typeface="Calibri"/>
                <a:cs typeface="Calibri"/>
                <a:sym typeface="Calibri"/>
              </a:rPr>
              <a:t>Quitumbe</a:t>
            </a: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latin typeface="Calibri"/>
                <a:ea typeface="Calibri"/>
                <a:cs typeface="Calibri"/>
                <a:sym typeface="Calibri"/>
              </a:rPr>
              <a:t>- PUCE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9262514" y="6331764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 txBox="1"/>
          <p:nvPr/>
        </p:nvSpPr>
        <p:spPr>
          <a:xfrm>
            <a:off x="457200" y="411800"/>
            <a:ext cx="113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Revitalización de barrios: </a:t>
            </a:r>
            <a:r>
              <a:rPr lang="es-EC" sz="24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Ejemplares y Sostenibles</a:t>
            </a:r>
            <a:endParaRPr sz="240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9" name="Shape 619"/>
          <p:cNvGrpSpPr/>
          <p:nvPr/>
        </p:nvGrpSpPr>
        <p:grpSpPr>
          <a:xfrm>
            <a:off x="128950" y="1025875"/>
            <a:ext cx="5880600" cy="5467876"/>
            <a:chOff x="-23450" y="1025875"/>
            <a:chExt cx="5880600" cy="5467876"/>
          </a:xfrm>
        </p:grpSpPr>
        <p:pic>
          <p:nvPicPr>
            <p:cNvPr id="620" name="Shape 620" descr="https://lh6.googleusercontent.com/E0pvb2c_ICy9V4_SqOpDhcZQheE3dfGE2NuBVjq-7Ya2lyCxQM4OFUD0FVH7kZRIY9OboYGQH-fBF9B12zz-nEWQ1vxBZAFmS5MqCDxLslPnMq9wKKdMUEGk4vsTbiljfuRzsbCS"/>
            <p:cNvPicPr preferRelativeResize="0"/>
            <p:nvPr/>
          </p:nvPicPr>
          <p:blipFill rotWithShape="1">
            <a:blip r:embed="rId3">
              <a:alphaModFix/>
            </a:blip>
            <a:srcRect t="19894" r="49290" b="18797"/>
            <a:stretch/>
          </p:blipFill>
          <p:spPr>
            <a:xfrm>
              <a:off x="-23450" y="1025875"/>
              <a:ext cx="5880600" cy="5467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Shape 621"/>
            <p:cNvSpPr txBox="1"/>
            <p:nvPr/>
          </p:nvSpPr>
          <p:spPr>
            <a:xfrm>
              <a:off x="2667475" y="3718127"/>
              <a:ext cx="605400" cy="263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2" name="Shape 622"/>
          <p:cNvSpPr txBox="1"/>
          <p:nvPr/>
        </p:nvSpPr>
        <p:spPr>
          <a:xfrm>
            <a:off x="5966025" y="1025875"/>
            <a:ext cx="5710500" cy="5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latin typeface="Calibri"/>
                <a:ea typeface="Calibri"/>
                <a:cs typeface="Calibri"/>
                <a:sym typeface="Calibri"/>
              </a:rPr>
              <a:t>Modelo de 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Barrio Sostenible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Shape 623"/>
          <p:cNvSpPr txBox="1"/>
          <p:nvPr/>
        </p:nvSpPr>
        <p:spPr>
          <a:xfrm>
            <a:off x="6009550" y="1694550"/>
            <a:ext cx="5880600" cy="46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Saludable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Revitalizar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vida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urbana (promover la protección y estimulación sensorial e interacción social)</a:t>
            </a: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s-EC" sz="2400" b="1" dirty="0" err="1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Ecosistémico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Regeneración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ecológica y sostenibilidad ambiental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Habitable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Fortalecimiento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habitabilidad, identidad y pertenencia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Participación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ciudadana activa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Emprendedor</a:t>
            </a: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Fortalecimiento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la economía barrial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7200" y="6331764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009" y="623534"/>
            <a:ext cx="5040572" cy="283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009" y="3672774"/>
            <a:ext cx="5040572" cy="2524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 descr="https://lh4.googleusercontent.com/-kMgdY53YIIOwVelHThCGgRax03BH_golWorBdoX3yjezhAIIg5a4tG5VkSLXu_lx6lxnkoKUqAXriIqZn52kOA2aNgMK9E4fNkRvpM6KbE5OEUT7QGfIuNxhYv_-S8GJ_Po_T3V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3383" y="580768"/>
            <a:ext cx="4915471" cy="596521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12"/>
          <p:cNvSpPr txBox="1"/>
          <p:nvPr/>
        </p:nvSpPr>
        <p:spPr>
          <a:xfrm>
            <a:off x="457200" y="183200"/>
            <a:ext cx="11349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Aplicación del </a:t>
            </a: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de Barrio sostenible</a:t>
            </a:r>
            <a:endParaRPr sz="2400" dirty="0">
              <a:solidFill>
                <a:srgbClr val="3C78D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7200" y="6331764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Nuevo Ordenamiento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/>
          <p:nvPr/>
        </p:nvSpPr>
        <p:spPr>
          <a:xfrm>
            <a:off x="271075" y="162075"/>
            <a:ext cx="114930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5"/>
            </a:pPr>
            <a:r>
              <a:rPr lang="es-EC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Una ciudad que  cuenta con </a:t>
            </a:r>
            <a:r>
              <a:rPr lang="es-EC" sz="3000" b="1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una red , inclusiva y eficiente de movilidad,  de personas y bienes</a:t>
            </a:r>
            <a:r>
              <a:rPr lang="es-EC" sz="30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 promueve el </a:t>
            </a:r>
            <a:r>
              <a:rPr lang="es-EC" sz="3000" b="1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acceso equitativo a oportunidades</a:t>
            </a:r>
            <a:r>
              <a:rPr lang="es-EC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, </a:t>
            </a:r>
            <a:r>
              <a:rPr lang="es-EC" sz="3000" b="1">
                <a:solidFill>
                  <a:srgbClr val="6D9EEB"/>
                </a:solidFill>
                <a:latin typeface="Calibri"/>
                <a:ea typeface="Calibri"/>
                <a:cs typeface="Calibri"/>
                <a:sym typeface="Calibri"/>
              </a:rPr>
              <a:t>el desarrollo económico</a:t>
            </a:r>
            <a:r>
              <a:rPr lang="es-EC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aporta a una mejor calidad de vida.</a:t>
            </a:r>
            <a:r>
              <a:rPr lang="es-EC" sz="2667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67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267"/>
              </a:spcBef>
              <a:spcAft>
                <a:spcPts val="0"/>
              </a:spcAft>
              <a:buNone/>
            </a:pPr>
            <a:r>
              <a:rPr lang="es-EC" sz="30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       MOVILIDAD</a:t>
            </a:r>
            <a:endParaRPr sz="2667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1333"/>
              </a:spcBef>
              <a:spcAft>
                <a:spcPts val="267"/>
              </a:spcAft>
              <a:buNone/>
            </a:pP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36" name="Shape 636"/>
          <p:cNvPicPr preferRelativeResize="0"/>
          <p:nvPr/>
        </p:nvPicPr>
        <p:blipFill rotWithShape="1">
          <a:blip r:embed="rId3">
            <a:alphaModFix/>
          </a:blip>
          <a:srcRect l="-1182" t="14757" r="-1624" b="-16115"/>
          <a:stretch/>
        </p:blipFill>
        <p:spPr>
          <a:xfrm>
            <a:off x="751075" y="2207975"/>
            <a:ext cx="10767325" cy="455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 rotWithShape="1">
          <a:blip r:embed="rId4">
            <a:alphaModFix/>
          </a:blip>
          <a:srcRect t="86275" b="873"/>
          <a:stretch/>
        </p:blipFill>
        <p:spPr>
          <a:xfrm>
            <a:off x="427850" y="6105450"/>
            <a:ext cx="11336276" cy="61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622"/>
          <p:cNvSpPr txBox="1"/>
          <p:nvPr/>
        </p:nvSpPr>
        <p:spPr>
          <a:xfrm>
            <a:off x="8933967" y="5704763"/>
            <a:ext cx="3011927" cy="285339"/>
          </a:xfrm>
          <a:prstGeom prst="rect">
            <a:avLst/>
          </a:prstGeom>
          <a:solidFill>
            <a:srgbClr val="AFADAE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b="1">
                <a:latin typeface="Calibri"/>
                <a:ea typeface="Calibri"/>
                <a:cs typeface="Calibri"/>
              </a:defRPr>
            </a:lvl1pPr>
          </a:lstStyle>
          <a:p>
            <a:r>
              <a:rPr lang="es-EC" dirty="0">
                <a:sym typeface="Calibri"/>
              </a:rPr>
              <a:t>Movilidad humana (peatón, bicicleta)</a:t>
            </a:r>
            <a:endParaRPr dirty="0">
              <a:sym typeface="Calibri"/>
            </a:endParaRPr>
          </a:p>
          <a:p>
            <a:endParaRPr dirty="0">
              <a:sym typeface="Calibri"/>
            </a:endParaRPr>
          </a:p>
          <a:p>
            <a:endParaRPr dirty="0">
              <a:sym typeface="Calibri"/>
            </a:endParaRPr>
          </a:p>
        </p:txBody>
      </p:sp>
      <p:sp>
        <p:nvSpPr>
          <p:cNvPr id="6" name="Shape 622"/>
          <p:cNvSpPr txBox="1"/>
          <p:nvPr/>
        </p:nvSpPr>
        <p:spPr>
          <a:xfrm>
            <a:off x="8163233" y="6096702"/>
            <a:ext cx="3011927" cy="51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000" b="1" dirty="0" smtClean="0">
                <a:latin typeface="Calibri"/>
                <a:ea typeface="Calibri"/>
                <a:cs typeface="Calibri"/>
                <a:sym typeface="Calibri"/>
              </a:rPr>
              <a:t>MULTIMODAL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22"/>
          <p:cNvSpPr txBox="1"/>
          <p:nvPr/>
        </p:nvSpPr>
        <p:spPr>
          <a:xfrm>
            <a:off x="6017575" y="5704763"/>
            <a:ext cx="3011927" cy="298986"/>
          </a:xfrm>
          <a:prstGeom prst="rect">
            <a:avLst/>
          </a:prstGeom>
          <a:solidFill>
            <a:srgbClr val="AFADAE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 smtClean="0">
                <a:latin typeface="Calibri"/>
                <a:ea typeface="Calibri"/>
                <a:cs typeface="Calibri"/>
                <a:sym typeface="Calibri"/>
              </a:rPr>
              <a:t>Movilidad a nivel de centralidad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22"/>
          <p:cNvSpPr txBox="1"/>
          <p:nvPr/>
        </p:nvSpPr>
        <p:spPr>
          <a:xfrm>
            <a:off x="3725363" y="5704763"/>
            <a:ext cx="2292211" cy="312634"/>
          </a:xfrm>
          <a:prstGeom prst="rect">
            <a:avLst/>
          </a:prstGeom>
          <a:solidFill>
            <a:srgbClr val="AFADAE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 smtClean="0">
                <a:latin typeface="Calibri"/>
                <a:ea typeface="Calibri"/>
                <a:cs typeface="Calibri"/>
                <a:sym typeface="Calibri"/>
              </a:rPr>
              <a:t>Metro y Valles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hape 622"/>
          <p:cNvSpPr txBox="1"/>
          <p:nvPr/>
        </p:nvSpPr>
        <p:spPr>
          <a:xfrm>
            <a:off x="859810" y="5704763"/>
            <a:ext cx="2865554" cy="312634"/>
          </a:xfrm>
          <a:prstGeom prst="rect">
            <a:avLst/>
          </a:prstGeom>
          <a:solidFill>
            <a:srgbClr val="AFADAE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b="1" dirty="0" smtClean="0">
                <a:latin typeface="Calibri"/>
                <a:ea typeface="Calibri"/>
                <a:cs typeface="Calibri"/>
                <a:sym typeface="Calibri"/>
              </a:rPr>
              <a:t>Circuito DMQ                      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195307" y="6517375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Movilidad y accesibilidad sostenible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Shape 6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00" y="1867200"/>
            <a:ext cx="7180374" cy="35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Shape 643"/>
          <p:cNvSpPr txBox="1"/>
          <p:nvPr/>
        </p:nvSpPr>
        <p:spPr>
          <a:xfrm>
            <a:off x="6870900" y="818850"/>
            <a:ext cx="5353800" cy="6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Movilidad Sostenible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Prioriza la</a:t>
            </a:r>
            <a:r>
              <a:rPr lang="es-EC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movilidad de personas y bienes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no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vehículos.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Varias opciones </a:t>
            </a: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sostenibles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articuladas y coordinadas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entre sí, </a:t>
            </a: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para</a:t>
            </a:r>
            <a:r>
              <a:rPr lang="es-EC" sz="24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personas de todas las edades y </a:t>
            </a: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habilidades.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Uso eficiente y equitativo</a:t>
            </a:r>
            <a:r>
              <a:rPr lang="es-EC" sz="24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espacio e infraestructura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vial.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191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Reducción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del uso y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dependencia </a:t>
            </a: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</a:t>
            </a:r>
            <a:r>
              <a:rPr lang="es-EC" sz="2400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vehículo motorizado </a:t>
            </a:r>
            <a:r>
              <a:rPr lang="es-EC" sz="2400" b="1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privado.</a:t>
            </a:r>
            <a:endParaRPr sz="2400" b="1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Shape 644"/>
          <p:cNvSpPr txBox="1"/>
          <p:nvPr/>
        </p:nvSpPr>
        <p:spPr>
          <a:xfrm>
            <a:off x="861275" y="2331100"/>
            <a:ext cx="2184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Movilidad 2017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Shape 645"/>
          <p:cNvSpPr/>
          <p:nvPr/>
        </p:nvSpPr>
        <p:spPr>
          <a:xfrm>
            <a:off x="1071475" y="2038725"/>
            <a:ext cx="1586100" cy="34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4550225" y="1962525"/>
            <a:ext cx="1586100" cy="342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Shape 647"/>
          <p:cNvSpPr txBox="1"/>
          <p:nvPr/>
        </p:nvSpPr>
        <p:spPr>
          <a:xfrm>
            <a:off x="4604000" y="1839525"/>
            <a:ext cx="2184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Movilidad 2040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9195307" y="6517375"/>
            <a:ext cx="28007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Movilidad y accesibilidad sostenible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1123950" y="2081325"/>
            <a:ext cx="9944100" cy="22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PARTE I</a:t>
            </a:r>
            <a:endParaRPr sz="48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VISIÓN QUITO 2040 - INTRODUCCIÓN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/>
          <p:nvPr/>
        </p:nvSpPr>
        <p:spPr>
          <a:xfrm>
            <a:off x="239925" y="162080"/>
            <a:ext cx="10655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6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con una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morfología de calidad,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que respeta el paisaje natural y crea un paisaje urbano, que acoge su diversidad y garantiza una vida plena. </a:t>
            </a:r>
            <a:endParaRPr sz="3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3" name="Shape 653"/>
          <p:cNvSpPr txBox="1"/>
          <p:nvPr/>
        </p:nvSpPr>
        <p:spPr>
          <a:xfrm>
            <a:off x="9518867" y="2477533"/>
            <a:ext cx="2647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Actual</a:t>
            </a:r>
            <a:endParaRPr sz="2400" b="1">
              <a:solidFill>
                <a:srgbClr val="000000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Shape 654"/>
          <p:cNvSpPr txBox="1"/>
          <p:nvPr/>
        </p:nvSpPr>
        <p:spPr>
          <a:xfrm>
            <a:off x="9598267" y="4432200"/>
            <a:ext cx="26472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Futuro</a:t>
            </a:r>
            <a:endParaRPr sz="2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025" y="2267575"/>
            <a:ext cx="5732675" cy="279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Shape 6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967" y="2266100"/>
            <a:ext cx="5658733" cy="27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10371366" y="6386867"/>
            <a:ext cx="15023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Nueva Morfología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Shape 662"/>
          <p:cNvSpPr txBox="1"/>
          <p:nvPr/>
        </p:nvSpPr>
        <p:spPr>
          <a:xfrm>
            <a:off x="239933" y="162067"/>
            <a:ext cx="119520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7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que permite el acceso equitativo a </a:t>
            </a:r>
            <a:r>
              <a:rPr lang="es-EC" sz="3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vivienda digna y segura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que constituye un potente factor para el </a:t>
            </a:r>
            <a:r>
              <a:rPr lang="es-EC" sz="3000" b="1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desarrollo urbano, económico y social.</a:t>
            </a:r>
            <a:r>
              <a:rPr lang="es-EC" sz="2667" b="1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667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3" name="Shape 6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1678600"/>
            <a:ext cx="12053850" cy="467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Shape 6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6275" y="1678600"/>
            <a:ext cx="6336443" cy="51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76200" y="6450424"/>
            <a:ext cx="1260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Vivienda digna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 txBox="1"/>
          <p:nvPr/>
        </p:nvSpPr>
        <p:spPr>
          <a:xfrm>
            <a:off x="233667" y="179567"/>
            <a:ext cx="120345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8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Quito es un territorio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inclusivo, sostenible, equitativo y solidario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donde los ciudadanos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participan en la toma de decisiones y asumen responsabilidades</a:t>
            </a:r>
            <a:r>
              <a:rPr lang="es-EC" sz="3000" b="1">
                <a:solidFill>
                  <a:srgbClr val="C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en la gestión orientada al desarrollo. 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Shape 6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550" y="2624225"/>
            <a:ext cx="10280575" cy="27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945108" y="6345858"/>
            <a:ext cx="1718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Inclusión y seguridad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 txBox="1"/>
          <p:nvPr/>
        </p:nvSpPr>
        <p:spPr>
          <a:xfrm>
            <a:off x="239933" y="162067"/>
            <a:ext cx="116980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9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ciudad competitiva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que se proyecta en el contexto mundial y genera riqueza y empleo digno para sus ciudadanos. </a:t>
            </a:r>
            <a:endParaRPr sz="3000" b="1">
              <a:solidFill>
                <a:srgbClr val="000000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Shape 6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425" y="1491075"/>
            <a:ext cx="10290024" cy="48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575861" y="6340125"/>
            <a:ext cx="1774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Economía innovadora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 txBox="1"/>
          <p:nvPr/>
        </p:nvSpPr>
        <p:spPr>
          <a:xfrm>
            <a:off x="392333" y="162067"/>
            <a:ext cx="10655700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10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que protege sus territorios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agro productivos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potencializa la agricultura y asegura la alimentación saludable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Shape 682"/>
          <p:cNvPicPr preferRelativeResize="0"/>
          <p:nvPr/>
        </p:nvPicPr>
        <p:blipFill rotWithShape="1">
          <a:blip r:embed="rId3">
            <a:alphaModFix/>
          </a:blip>
          <a:srcRect t="12952"/>
          <a:stretch/>
        </p:blipFill>
        <p:spPr>
          <a:xfrm>
            <a:off x="2110168" y="1591000"/>
            <a:ext cx="8157033" cy="46806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9158413" y="6271632"/>
            <a:ext cx="1790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Seguridad alimentaria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 txBox="1"/>
          <p:nvPr/>
        </p:nvSpPr>
        <p:spPr>
          <a:xfrm>
            <a:off x="508000" y="193700"/>
            <a:ext cx="10586400" cy="7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11"/>
            </a:pP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Una ciudad que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valora su pasado e historia 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y construye su futuro donde 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cultura y patrimonio</a:t>
            </a:r>
            <a:r>
              <a:rPr lang="es-EC" sz="3000" b="1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son esenciales para el desarrollo de los ciudadanos.</a:t>
            </a: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Shape 688"/>
          <p:cNvSpPr txBox="1"/>
          <p:nvPr/>
        </p:nvSpPr>
        <p:spPr>
          <a:xfrm>
            <a:off x="8668367" y="5762967"/>
            <a:ext cx="3015600" cy="8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 smtClean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Rutas ancestrales -</a:t>
            </a:r>
            <a:endParaRPr sz="2400" b="1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 smtClean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Paseo </a:t>
            </a:r>
            <a:r>
              <a:rPr lang="es-EC" sz="2400" b="1" dirty="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del Sol</a:t>
            </a:r>
            <a:endParaRPr sz="2400" b="1" dirty="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9" name="Shape 6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301" y="1884167"/>
            <a:ext cx="4199105" cy="45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Shape 690"/>
          <p:cNvPicPr preferRelativeResize="0"/>
          <p:nvPr/>
        </p:nvPicPr>
        <p:blipFill rotWithShape="1">
          <a:blip r:embed="rId4">
            <a:alphaModFix/>
          </a:blip>
          <a:srcRect r="19973"/>
          <a:stretch/>
        </p:blipFill>
        <p:spPr>
          <a:xfrm>
            <a:off x="4719561" y="1884167"/>
            <a:ext cx="3360352" cy="45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Shape 6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8465" y="1725968"/>
            <a:ext cx="2506233" cy="18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Shape 69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668368" y="3917567"/>
            <a:ext cx="2506233" cy="1613896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Shape 693"/>
          <p:cNvSpPr txBox="1"/>
          <p:nvPr/>
        </p:nvSpPr>
        <p:spPr>
          <a:xfrm>
            <a:off x="8668469" y="3444173"/>
            <a:ext cx="2288000" cy="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067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Quebrada Ortega</a:t>
            </a:r>
            <a:endParaRPr sz="1067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Shape 694"/>
          <p:cNvSpPr txBox="1"/>
          <p:nvPr/>
        </p:nvSpPr>
        <p:spPr>
          <a:xfrm>
            <a:off x="8668469" y="5492849"/>
            <a:ext cx="2288000" cy="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067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Rumicucho</a:t>
            </a:r>
            <a:endParaRPr sz="1067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23301" y="6477878"/>
            <a:ext cx="15440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>
                <a:latin typeface="Calibri"/>
                <a:ea typeface="Calibri"/>
                <a:cs typeface="Calibri"/>
                <a:sym typeface="Calibri"/>
              </a:rPr>
              <a:t>Cultura y memoria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/>
        </p:nvSpPr>
        <p:spPr>
          <a:xfrm>
            <a:off x="1123950" y="2081325"/>
            <a:ext cx="9944100" cy="22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PARTE III</a:t>
            </a:r>
            <a:endParaRPr sz="48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SE HIZO: Apropiación de la sociedad</a:t>
            </a:r>
            <a:endParaRPr sz="36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7" name="Shape 7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/>
        </p:nvSpPr>
        <p:spPr>
          <a:xfrm>
            <a:off x="3389347" y="531949"/>
            <a:ext cx="5513200" cy="4768000"/>
          </a:xfrm>
          <a:prstGeom prst="triangle">
            <a:avLst>
              <a:gd name="adj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Shape 713"/>
          <p:cNvSpPr txBox="1"/>
          <p:nvPr/>
        </p:nvSpPr>
        <p:spPr>
          <a:xfrm rot="-3553885">
            <a:off x="1768898" y="2842486"/>
            <a:ext cx="4793071" cy="644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Aliados estratégicos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Shape 714"/>
          <p:cNvSpPr txBox="1"/>
          <p:nvPr/>
        </p:nvSpPr>
        <p:spPr>
          <a:xfrm rot="3541436">
            <a:off x="6894505" y="2345159"/>
            <a:ext cx="1916531" cy="69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Etapas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Shape 715"/>
          <p:cNvSpPr/>
          <p:nvPr/>
        </p:nvSpPr>
        <p:spPr>
          <a:xfrm rot="10800000">
            <a:off x="4767500" y="2889700"/>
            <a:ext cx="2768000" cy="2410400"/>
          </a:xfrm>
          <a:prstGeom prst="triangle">
            <a:avLst>
              <a:gd name="adj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Shape 716"/>
          <p:cNvSpPr txBox="1"/>
          <p:nvPr/>
        </p:nvSpPr>
        <p:spPr>
          <a:xfrm>
            <a:off x="3661261" y="5388791"/>
            <a:ext cx="5176400" cy="5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s-EC" sz="3200" b="1"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es-EC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todo Participativo</a:t>
            </a:r>
            <a:endParaRPr sz="32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Shape 717"/>
          <p:cNvSpPr txBox="1"/>
          <p:nvPr/>
        </p:nvSpPr>
        <p:spPr>
          <a:xfrm>
            <a:off x="5215300" y="3092900"/>
            <a:ext cx="1802400" cy="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VISIÓN   2040</a:t>
            </a:r>
            <a:endParaRPr sz="3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8" name="Shape 7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Shape 723" descr="DIagrama actores-01.png"/>
          <p:cNvPicPr preferRelativeResize="0"/>
          <p:nvPr/>
        </p:nvPicPr>
        <p:blipFill rotWithShape="1">
          <a:blip r:embed="rId3">
            <a:alphaModFix/>
          </a:blip>
          <a:srcRect l="7028" t="7989" r="7565" b="8256"/>
          <a:stretch/>
        </p:blipFill>
        <p:spPr>
          <a:xfrm>
            <a:off x="199494" y="520951"/>
            <a:ext cx="6365079" cy="601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Shape 724"/>
          <p:cNvSpPr txBox="1">
            <a:spLocks noGrp="1"/>
          </p:cNvSpPr>
          <p:nvPr>
            <p:ph type="title" idx="4294967295"/>
          </p:nvPr>
        </p:nvSpPr>
        <p:spPr>
          <a:xfrm>
            <a:off x="840132" y="76199"/>
            <a:ext cx="3935700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52396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Calibri"/>
              <a:buNone/>
            </a:pPr>
            <a:r>
              <a:rPr lang="es-EC" sz="3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Aliados Estratégicos</a:t>
            </a:r>
            <a:endParaRPr sz="3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Shape 725"/>
          <p:cNvSpPr txBox="1">
            <a:spLocks noGrp="1"/>
          </p:cNvSpPr>
          <p:nvPr>
            <p:ph type="sldNum" idx="4294967295"/>
          </p:nvPr>
        </p:nvSpPr>
        <p:spPr>
          <a:xfrm>
            <a:off x="8737600" y="6356349"/>
            <a:ext cx="284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#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Shape 726"/>
          <p:cNvSpPr txBox="1"/>
          <p:nvPr/>
        </p:nvSpPr>
        <p:spPr>
          <a:xfrm>
            <a:off x="7195135" y="2384484"/>
            <a:ext cx="4500998" cy="226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IMPU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Ciudadanía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Academia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C" sz="24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Instituciones Municipales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599" y="2331750"/>
            <a:ext cx="6488300" cy="4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Shape 754"/>
          <p:cNvSpPr txBox="1"/>
          <p:nvPr/>
        </p:nvSpPr>
        <p:spPr>
          <a:xfrm>
            <a:off x="471850" y="1112905"/>
            <a:ext cx="10655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Versión inicial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de la Visión 2040: Taller con 150  expertos en el ámbito distrital. </a:t>
            </a:r>
            <a:endParaRPr sz="300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5" name="Shape 755"/>
          <p:cNvSpPr txBox="1"/>
          <p:nvPr/>
        </p:nvSpPr>
        <p:spPr>
          <a:xfrm>
            <a:off x="7241000" y="2331750"/>
            <a:ext cx="46491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Definición de los </a:t>
            </a:r>
            <a:r>
              <a:rPr lang="es-EC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desafíos.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6" name="Shape 756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757" name="Shape 757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60" name="Shape 760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Shape 761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62" name="Shape 762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Shape 764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Shape 765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Shape 766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67" name="Shape 767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Shape 769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770" name="Shape 770"/>
          <p:cNvSpPr/>
          <p:nvPr/>
        </p:nvSpPr>
        <p:spPr>
          <a:xfrm>
            <a:off x="4945825" y="490700"/>
            <a:ext cx="11397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/>
        </p:nvSpPr>
        <p:spPr>
          <a:xfrm>
            <a:off x="945609" y="4714035"/>
            <a:ext cx="10363200" cy="150018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800" dirty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Un referente claro </a:t>
            </a:r>
            <a:r>
              <a:rPr lang="es-EC" sz="2800" dirty="0" smtClean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a largo plazo, para </a:t>
            </a:r>
            <a:r>
              <a:rPr lang="es-EC" sz="2800" dirty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que las decisiones sobre la </a:t>
            </a:r>
            <a:r>
              <a:rPr lang="es-EC" sz="2800" dirty="0" smtClean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ciudad, </a:t>
            </a:r>
            <a:r>
              <a:rPr lang="es-EC" sz="2800" dirty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los planes estratégicos y operativos tengan una secuencia lógica </a:t>
            </a:r>
            <a:r>
              <a:rPr lang="es-EC" sz="2800" dirty="0" smtClean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en el </a:t>
            </a:r>
            <a:r>
              <a:rPr lang="es-EC" sz="2800" dirty="0">
                <a:solidFill>
                  <a:srgbClr val="F2F2F2"/>
                </a:solidFill>
                <a:latin typeface="Tahoma"/>
                <a:ea typeface="Tahoma"/>
                <a:cs typeface="Tahoma"/>
                <a:sym typeface="Tahoma"/>
              </a:rPr>
              <a:t>tiempo… </a:t>
            </a:r>
            <a:endParaRPr sz="1800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992475" y="1924334"/>
            <a:ext cx="10363200" cy="248711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Para orientar de modo consensuado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 la comunidad un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desarrollo sostenible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para nuestra ciudad, que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supere las deficiencias crónicas, consolide las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fortalezas,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aproveche las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oportunidades y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los avances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tecnológicos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, para asegurar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así, un 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futuro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con alta </a:t>
            </a:r>
            <a:r>
              <a:rPr lang="es-EC" sz="3000" dirty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calidad de </a:t>
            </a:r>
            <a:r>
              <a:rPr lang="es-EC" sz="3000" dirty="0" smtClean="0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vida.</a:t>
            </a:r>
            <a:endParaRPr sz="30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239925" y="162070"/>
            <a:ext cx="10569300" cy="6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/>
            </a:pP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Para Qué tener una Visión a largo plazo? </a:t>
            </a:r>
            <a:endParaRPr sz="2400" b="1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r="11652"/>
          <a:stretch/>
        </p:blipFill>
        <p:spPr>
          <a:xfrm>
            <a:off x="2438572" y="2178203"/>
            <a:ext cx="7068172" cy="4512206"/>
          </a:xfrm>
          <a:prstGeom prst="rect">
            <a:avLst/>
          </a:prstGeom>
          <a:noFill/>
          <a:ln>
            <a:noFill/>
          </a:ln>
        </p:spPr>
      </p:pic>
      <p:sp>
        <p:nvSpPr>
          <p:cNvPr id="732" name="Shape 732"/>
          <p:cNvSpPr txBox="1"/>
          <p:nvPr/>
        </p:nvSpPr>
        <p:spPr>
          <a:xfrm>
            <a:off x="471849" y="1112902"/>
            <a:ext cx="11006401" cy="10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Retroalimentación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 los desafíos de la visión desde 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los 10 territorios zonales: 220 organizaciones y más de 700 representantes</a:t>
            </a:r>
            <a:endParaRPr sz="2800" dirty="0">
              <a:solidFill>
                <a:schemeClr val="dk1"/>
              </a:solidFill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734" name="Shape 734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735" name="Shape 735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38" name="Shape 738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Shape 739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40" name="Shape 740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Shape 742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Shape 743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Shape 744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45" name="Shape 745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Shape 747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748" name="Shape 748"/>
          <p:cNvSpPr/>
          <p:nvPr/>
        </p:nvSpPr>
        <p:spPr>
          <a:xfrm>
            <a:off x="4939500" y="464025"/>
            <a:ext cx="1704550" cy="28660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Shape 775"/>
          <p:cNvPicPr preferRelativeResize="0"/>
          <p:nvPr/>
        </p:nvPicPr>
        <p:blipFill rotWithShape="1">
          <a:blip r:embed="rId3">
            <a:alphaModFix/>
          </a:blip>
          <a:srcRect r="20432" b="8029"/>
          <a:stretch/>
        </p:blipFill>
        <p:spPr>
          <a:xfrm>
            <a:off x="565600" y="2331750"/>
            <a:ext cx="6488300" cy="41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Shape 776"/>
          <p:cNvSpPr txBox="1"/>
          <p:nvPr/>
        </p:nvSpPr>
        <p:spPr>
          <a:xfrm>
            <a:off x="471850" y="1112897"/>
            <a:ext cx="106557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Construcción desde los Barrios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reuniones en 63 barrios con 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más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de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2000 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representantes de organizaciones ciudadanas.</a:t>
            </a:r>
            <a:endParaRPr sz="30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dirty="0">
              <a:solidFill>
                <a:srgbClr val="B7B7B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7" name="Shape 777"/>
          <p:cNvSpPr txBox="1"/>
          <p:nvPr/>
        </p:nvSpPr>
        <p:spPr>
          <a:xfrm>
            <a:off x="7241000" y="2154326"/>
            <a:ext cx="4649100" cy="41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 smtClean="0">
                <a:latin typeface="Calibri"/>
                <a:ea typeface="Calibri"/>
                <a:cs typeface="Calibri"/>
                <a:sym typeface="Calibri"/>
              </a:rPr>
              <a:t>Centralidades visitadas: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Pomasqui</a:t>
            </a: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-San Antonio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Calderón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Cotocollao</a:t>
            </a: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Comité del Pueblo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Bicentenario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Carolina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Mariscal - La Floresta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Centro Histórico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Cumbayá</a:t>
            </a: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Tumbaco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Magdalena - </a:t>
            </a:r>
            <a:r>
              <a:rPr lang="es-EC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Villaflora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Quitumbe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Chillos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Aeropuerto - Parroquias Orientales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9" name="Shape 779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780" name="Shape 780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3" name="Shape 783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Shape 784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85" name="Shape 785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Shape 787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Shape 788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Shape 789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90" name="Shape 790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791" name="Shape 791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Shape 792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793" name="Shape 793"/>
          <p:cNvSpPr/>
          <p:nvPr/>
        </p:nvSpPr>
        <p:spPr>
          <a:xfrm>
            <a:off x="4944425" y="490700"/>
            <a:ext cx="33399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 txBox="1"/>
          <p:nvPr/>
        </p:nvSpPr>
        <p:spPr>
          <a:xfrm>
            <a:off x="471850" y="1112900"/>
            <a:ext cx="10655700" cy="2333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Hábitat III </a:t>
            </a:r>
            <a:r>
              <a:rPr lang="es-EC" sz="3000" b="1" dirty="0">
                <a:solidFill>
                  <a:srgbClr val="0070C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 Hábitat </a:t>
            </a:r>
            <a:r>
              <a:rPr lang="es-EC" sz="3000" b="1" dirty="0" err="1">
                <a:solidFill>
                  <a:srgbClr val="0070C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Village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: coordinación con la 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ciudadanía, con organismos internacionales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la administración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z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onal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para la realización de proyectos de urbanismo táctico en La Mariscal en base al modelo de barrio sostenible.  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Shape 799"/>
          <p:cNvSpPr txBox="1"/>
          <p:nvPr/>
        </p:nvSpPr>
        <p:spPr>
          <a:xfrm>
            <a:off x="7397550" y="3362125"/>
            <a:ext cx="4525200" cy="3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latin typeface="Calibri"/>
                <a:ea typeface="Calibri"/>
                <a:cs typeface="Calibri"/>
                <a:sym typeface="Calibri"/>
              </a:rPr>
              <a:t>Temas tratados: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Asignación de centralidades y sus barrios para la elaboración de propuestas.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00" name="Shape 800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801" name="Shape 801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4" name="Shape 804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Shape 805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06" name="Shape 806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07" name="Shape 807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Shape 808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Shape 809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Shape 810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11" name="Shape 811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12" name="Shape 812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Shape 813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814" name="Shape 814"/>
          <p:cNvSpPr/>
          <p:nvPr/>
        </p:nvSpPr>
        <p:spPr>
          <a:xfrm>
            <a:off x="4941600" y="490700"/>
            <a:ext cx="11910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ttps://lh3.googleusercontent.com/PSpDtrJcucT3ehYk_X_R5fWvzNwxHhF8yUmODrUbl5JfmnwP-JSTyhORogR2TT-jnbvizNXdp-7crj8fqUV8bVTmwAbj0IME8IYF4kxmx0EutdwFY0jzVp_ZcTVqGVyd6nlA_n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2" y="3362125"/>
            <a:ext cx="5108038" cy="315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 txBox="1"/>
          <p:nvPr/>
        </p:nvSpPr>
        <p:spPr>
          <a:xfrm>
            <a:off x="471850" y="1112903"/>
            <a:ext cx="1098205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Talleres con expertos IMPU 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– Formulación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del NUEVO MODELO DE CIUDAD: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11 grupos focales con más de 200 representantes de la academia,  gremios, organizaciones  ciudadanas, gobierno central,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corporación municipal.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Shape 820"/>
          <p:cNvSpPr txBox="1"/>
          <p:nvPr/>
        </p:nvSpPr>
        <p:spPr>
          <a:xfrm>
            <a:off x="5015725" y="3125337"/>
            <a:ext cx="6874500" cy="3399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latin typeface="Calibri"/>
                <a:ea typeface="Calibri"/>
                <a:cs typeface="Calibri"/>
                <a:sym typeface="Calibri"/>
              </a:rPr>
              <a:t>Temas tratados: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Ambientalmente responsable/ Agua para la vida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</a:t>
            </a: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red y paisaje infraestructural/ Nuevo Ordenamiento Territorial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Movilidad y accesibilidad sostenible/ Vivienda digna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Inclusión y seguridad/ Nueva Morfología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Economía innovadora/ Seguridad alimentaria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 y memoria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1" name="Shape 8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00" y="3351800"/>
            <a:ext cx="4169586" cy="3121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2" name="Shape 822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823" name="Shape 823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26" name="Shape 826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Shape 827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28" name="Shape 828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29" name="Shape 829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Shape 830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Shape 831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Shape 832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33" name="Shape 833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Shape 835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836" name="Shape 836"/>
          <p:cNvSpPr/>
          <p:nvPr/>
        </p:nvSpPr>
        <p:spPr>
          <a:xfrm>
            <a:off x="7071950" y="490700"/>
            <a:ext cx="20562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841"/>
          <p:cNvSpPr txBox="1"/>
          <p:nvPr/>
        </p:nvSpPr>
        <p:spPr>
          <a:xfrm>
            <a:off x="471850" y="1112901"/>
            <a:ext cx="10655700" cy="16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 smtClean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Apoyo en la realización de </a:t>
            </a: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Planes Especiales Participativos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s-EC" sz="3000" b="1" dirty="0" smtClean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s-EC" sz="3000" b="1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Mariscal y Centro Histórico que consideran los desafíos de la Visión 2040 y las directrices del modelo de barrio sostenible. 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43" name="Shape 843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844" name="Shape 844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47" name="Shape 847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Shape 848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49" name="Shape 849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Shape 853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54" name="Shape 854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Shape 856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857" name="Shape 857"/>
          <p:cNvSpPr/>
          <p:nvPr/>
        </p:nvSpPr>
        <p:spPr>
          <a:xfrm>
            <a:off x="4941600" y="490700"/>
            <a:ext cx="52563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8" name="Shape 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6925" y="2917296"/>
            <a:ext cx="6305550" cy="3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Shape 863"/>
          <p:cNvSpPr txBox="1"/>
          <p:nvPr/>
        </p:nvSpPr>
        <p:spPr>
          <a:xfrm>
            <a:off x="471850" y="1112902"/>
            <a:ext cx="106557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un año de Hábitat III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”: Presentación de la Visión de Quito 2040 ante la ciudadanía.</a:t>
            </a:r>
            <a:r>
              <a:rPr lang="es-EC" sz="2800">
                <a:solidFill>
                  <a:schemeClr val="dk1"/>
                </a:solidFill>
              </a:rPr>
              <a:t> 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4" name="Shape 864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865" name="Shape 865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66" name="Shape 866"/>
            <p:cNvSpPr/>
            <p:nvPr/>
          </p:nvSpPr>
          <p:spPr>
            <a:xfrm>
              <a:off x="740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Shape 869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70" name="Shape 870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71" name="Shape 871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Shape 872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Shape 873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Shape 874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75" name="Shape 875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Shape 877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878" name="Shape 878"/>
          <p:cNvSpPr/>
          <p:nvPr/>
        </p:nvSpPr>
        <p:spPr>
          <a:xfrm>
            <a:off x="7892050" y="490700"/>
            <a:ext cx="3564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9" name="Shape 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450" y="2294002"/>
            <a:ext cx="3194395" cy="425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6345" y="2294002"/>
            <a:ext cx="7571907" cy="4259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Shape 8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00" y="2402537"/>
            <a:ext cx="5484000" cy="4071238"/>
          </a:xfrm>
          <a:prstGeom prst="rect">
            <a:avLst/>
          </a:prstGeom>
          <a:noFill/>
          <a:ln>
            <a:noFill/>
          </a:ln>
        </p:spPr>
      </p:pic>
      <p:sp>
        <p:nvSpPr>
          <p:cNvPr id="886" name="Shape 886"/>
          <p:cNvSpPr txBox="1"/>
          <p:nvPr/>
        </p:nvSpPr>
        <p:spPr>
          <a:xfrm>
            <a:off x="471850" y="1112902"/>
            <a:ext cx="106557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un año de Hábitat III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”: 10 foros - espacios  de discusión abiertos, con la academia, expertos y ciudadanía.</a:t>
            </a:r>
            <a:r>
              <a:rPr lang="es-EC" sz="2800">
                <a:solidFill>
                  <a:schemeClr val="dk1"/>
                </a:solidFill>
              </a:rPr>
              <a:t> 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87" name="Shape 887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888" name="Shape 888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91" name="Shape 891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Shape 892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93" name="Shape 893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94" name="Shape 894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Shape 895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Shape 896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Shape 897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98" name="Shape 898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899" name="Shape 899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Shape 900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01" name="Shape 901"/>
          <p:cNvSpPr/>
          <p:nvPr/>
        </p:nvSpPr>
        <p:spPr>
          <a:xfrm>
            <a:off x="7892050" y="490700"/>
            <a:ext cx="3564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2" name="Shape 9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325" y="2389672"/>
            <a:ext cx="5484000" cy="4084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Shape 9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6969" y="2294002"/>
            <a:ext cx="5888416" cy="4309312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Shape 908"/>
          <p:cNvSpPr txBox="1"/>
          <p:nvPr/>
        </p:nvSpPr>
        <p:spPr>
          <a:xfrm>
            <a:off x="471850" y="1112902"/>
            <a:ext cx="10655700" cy="11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EC" sz="3000" b="1" dirty="0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un año de Hábitat III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”: Foros con </a:t>
            </a: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la juventud.</a:t>
            </a:r>
            <a:endParaRPr sz="3000" b="1" dirty="0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9" name="Shape 909"/>
          <p:cNvGrpSpPr/>
          <p:nvPr/>
        </p:nvGrpSpPr>
        <p:grpSpPr>
          <a:xfrm>
            <a:off x="471850" y="458000"/>
            <a:ext cx="11006400" cy="654900"/>
            <a:chOff x="471850" y="458000"/>
            <a:chExt cx="11006400" cy="654900"/>
          </a:xfrm>
        </p:grpSpPr>
        <p:cxnSp>
          <p:nvCxnSpPr>
            <p:cNvPr id="910" name="Shape 910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11" name="Shape 911"/>
            <p:cNvSpPr/>
            <p:nvPr/>
          </p:nvSpPr>
          <p:spPr>
            <a:xfrm>
              <a:off x="740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Shape 912"/>
            <p:cNvSpPr txBox="1"/>
            <p:nvPr/>
          </p:nvSpPr>
          <p:spPr>
            <a:xfrm>
              <a:off x="471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2014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13" name="Shape 913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Shape 914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15" name="Shape 915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16" name="Shape 916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Shape 917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Shape 918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Shape 919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20" name="Shape 920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21" name="Shape 921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Shape 922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23" name="Shape 923"/>
          <p:cNvSpPr/>
          <p:nvPr/>
        </p:nvSpPr>
        <p:spPr>
          <a:xfrm>
            <a:off x="7892050" y="490700"/>
            <a:ext cx="3564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Shape 929"/>
          <p:cNvSpPr txBox="1"/>
          <p:nvPr/>
        </p:nvSpPr>
        <p:spPr>
          <a:xfrm>
            <a:off x="471850" y="1112901"/>
            <a:ext cx="106557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 un año de Hábitat III</a:t>
            </a: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”: Así ven los niños la Ciudad del 2040… . 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0" name="Shape 930"/>
          <p:cNvGrpSpPr/>
          <p:nvPr/>
        </p:nvGrpSpPr>
        <p:grpSpPr>
          <a:xfrm>
            <a:off x="471850" y="458000"/>
            <a:ext cx="11006400" cy="654900"/>
            <a:chOff x="471850" y="458000"/>
            <a:chExt cx="11006400" cy="654900"/>
          </a:xfrm>
        </p:grpSpPr>
        <p:cxnSp>
          <p:nvCxnSpPr>
            <p:cNvPr id="931" name="Shape 931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32" name="Shape 932"/>
            <p:cNvSpPr/>
            <p:nvPr/>
          </p:nvSpPr>
          <p:spPr>
            <a:xfrm>
              <a:off x="740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Shape 933"/>
            <p:cNvSpPr txBox="1"/>
            <p:nvPr/>
          </p:nvSpPr>
          <p:spPr>
            <a:xfrm>
              <a:off x="471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2014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34" name="Shape 934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Shape 935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36" name="Shape 936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37" name="Shape 937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Shape 940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1" name="Shape 941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42" name="Shape 942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Shape 943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44" name="Shape 944"/>
          <p:cNvSpPr/>
          <p:nvPr/>
        </p:nvSpPr>
        <p:spPr>
          <a:xfrm>
            <a:off x="7892050" y="490700"/>
            <a:ext cx="356400" cy="251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5" name="Shape 9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600" y="2766922"/>
            <a:ext cx="5563200" cy="347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Shape 9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9523" y="2766925"/>
            <a:ext cx="4843433" cy="347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Shape 951"/>
          <p:cNvSpPr txBox="1"/>
          <p:nvPr/>
        </p:nvSpPr>
        <p:spPr>
          <a:xfrm>
            <a:off x="471850" y="1112903"/>
            <a:ext cx="10655700" cy="22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solidFill>
                  <a:srgbClr val="3C78D8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Participación Universidades </a:t>
            </a:r>
            <a:r>
              <a:rPr lang="es-EC" sz="3000" b="1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- Construcción de la Visión Quito 2040: UCE, USFQ, PUCE, UDLA, UIDE, UTE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Shape 952"/>
          <p:cNvSpPr txBox="1"/>
          <p:nvPr/>
        </p:nvSpPr>
        <p:spPr>
          <a:xfrm>
            <a:off x="7397550" y="2371525"/>
            <a:ext cx="4525200" cy="3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b="1" dirty="0">
                <a:latin typeface="Calibri"/>
                <a:ea typeface="Calibri"/>
                <a:cs typeface="Calibri"/>
                <a:sym typeface="Calibri"/>
              </a:rPr>
              <a:t>Temas tratados: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-EC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Asignación de centralidades y sus barrios para la elaboración de propuestas. 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3" name="Shape 953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954" name="Shape 954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57" name="Shape 957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Shape 958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59" name="Shape 959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60" name="Shape 960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Shape 963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64" name="Shape 964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965" name="Shape 965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Shape 966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967" name="Shape 967"/>
          <p:cNvSpPr/>
          <p:nvPr/>
        </p:nvSpPr>
        <p:spPr>
          <a:xfrm>
            <a:off x="3780430" y="477052"/>
            <a:ext cx="6458570" cy="30087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8" name="Shape 968"/>
          <p:cNvPicPr preferRelativeResize="0"/>
          <p:nvPr/>
        </p:nvPicPr>
        <p:blipFill rotWithShape="1">
          <a:blip r:embed="rId3">
            <a:alphaModFix/>
          </a:blip>
          <a:srcRect t="13506" b="12039"/>
          <a:stretch/>
        </p:blipFill>
        <p:spPr>
          <a:xfrm>
            <a:off x="609700" y="2217925"/>
            <a:ext cx="6787849" cy="43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 txBox="1"/>
          <p:nvPr/>
        </p:nvSpPr>
        <p:spPr>
          <a:xfrm>
            <a:off x="239933" y="162067"/>
            <a:ext cx="10569300" cy="20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2"/>
            </a:pP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Cómo? Proceso de planificación continuo</a:t>
            </a:r>
            <a:endParaRPr sz="3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44" name="Shape 3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584851"/>
            <a:ext cx="2288826" cy="2947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4561" y="1584851"/>
            <a:ext cx="2163857" cy="294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1957" y="1584851"/>
            <a:ext cx="2165010" cy="2947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4901" y="1584861"/>
            <a:ext cx="2107668" cy="294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67088" y="1584851"/>
            <a:ext cx="2634764" cy="294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Shape 349"/>
          <p:cNvSpPr txBox="1"/>
          <p:nvPr/>
        </p:nvSpPr>
        <p:spPr>
          <a:xfrm>
            <a:off x="921813" y="906552"/>
            <a:ext cx="9024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1998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Shape 350"/>
          <p:cNvSpPr txBox="1"/>
          <p:nvPr/>
        </p:nvSpPr>
        <p:spPr>
          <a:xfrm>
            <a:off x="9411682" y="4937254"/>
            <a:ext cx="9024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2018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Shape 351"/>
          <p:cNvSpPr/>
          <p:nvPr/>
        </p:nvSpPr>
        <p:spPr>
          <a:xfrm>
            <a:off x="1398007" y="5197254"/>
            <a:ext cx="7957500" cy="154200"/>
          </a:xfrm>
          <a:prstGeom prst="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349"/>
          <p:cNvSpPr txBox="1"/>
          <p:nvPr/>
        </p:nvSpPr>
        <p:spPr>
          <a:xfrm>
            <a:off x="9411682" y="5351454"/>
            <a:ext cx="2339034" cy="102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 smtClean="0">
                <a:latin typeface="Calibri"/>
                <a:ea typeface="Calibri"/>
                <a:cs typeface="Calibri"/>
                <a:sym typeface="Calibri"/>
              </a:rPr>
              <a:t>Visión de </a:t>
            </a:r>
            <a:r>
              <a:rPr lang="es-EC" sz="3200" dirty="0" smtClea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Quito 2040</a:t>
            </a:r>
            <a:endParaRPr sz="3200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/>
      <p:bldP spid="350" grpId="0"/>
      <p:bldP spid="35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Shape 979"/>
          <p:cNvSpPr txBox="1">
            <a:spLocks noGrp="1"/>
          </p:cNvSpPr>
          <p:nvPr>
            <p:ph type="title"/>
          </p:nvPr>
        </p:nvSpPr>
        <p:spPr>
          <a:xfrm>
            <a:off x="-1183200" y="725055"/>
            <a:ext cx="8130600" cy="10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s-EC" sz="3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ASAMBLEA DE QUITO</a:t>
            </a:r>
            <a:endParaRPr sz="3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Shape 980"/>
          <p:cNvSpPr txBox="1"/>
          <p:nvPr/>
        </p:nvSpPr>
        <p:spPr>
          <a:xfrm>
            <a:off x="750626" y="1404178"/>
            <a:ext cx="10479473" cy="329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C" sz="2400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Siendo un espacio democrático y representativo de la comunidad, debe ser el organismo que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sym typeface="Arial"/>
              </a:rPr>
              <a:t>participe</a:t>
            </a:r>
            <a:r>
              <a:rPr lang="es-EC" sz="2400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 en el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sym typeface="Arial"/>
              </a:rPr>
              <a:t>proceso de planificación, difusión y gestión</a:t>
            </a:r>
            <a:r>
              <a:rPr lang="es-EC" sz="2400" b="1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 </a:t>
            </a:r>
            <a:r>
              <a:rPr lang="es-EC" sz="2400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de la Visión, y posteriormente de su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sym typeface="Arial"/>
              </a:rPr>
              <a:t>monitoreo</a:t>
            </a:r>
            <a:r>
              <a:rPr lang="es-EC" sz="2400" b="1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.</a:t>
            </a:r>
            <a:endParaRPr sz="2400" dirty="0">
              <a:latin typeface="Calibri" panose="020F0502020204030204" pitchFamily="34" charset="0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sym typeface="Arial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C" sz="2400" dirty="0" smtClean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La</a:t>
            </a:r>
            <a:r>
              <a:rPr lang="es-EC" sz="2400" b="1" dirty="0" smtClean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 </a:t>
            </a:r>
            <a:r>
              <a:rPr lang="es-EC" sz="2400" b="1" dirty="0">
                <a:solidFill>
                  <a:srgbClr val="0070C0"/>
                </a:solidFill>
                <a:latin typeface="Calibri" panose="020F0502020204030204" pitchFamily="34" charset="0"/>
                <a:sym typeface="Arial"/>
              </a:rPr>
              <a:t>Visión de Quito 2040 </a:t>
            </a:r>
            <a:r>
              <a:rPr lang="es-EC" sz="2400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deberá concretarse progresivamente mediante planes anuales, </a:t>
            </a:r>
            <a:r>
              <a:rPr lang="es-EC" sz="2400" dirty="0" err="1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bi</a:t>
            </a:r>
            <a:r>
              <a:rPr lang="es-EC" sz="2400" dirty="0">
                <a:solidFill>
                  <a:schemeClr val="dk1"/>
                </a:solidFill>
                <a:latin typeface="Calibri" panose="020F0502020204030204" pitchFamily="34" charset="0"/>
                <a:sym typeface="Arial"/>
              </a:rPr>
              <a:t> anuales, quinquenales formulados conjuntamente entre la Asamblea y la municipalidad a través del </a:t>
            </a:r>
            <a:r>
              <a:rPr lang="es-EC" sz="2400" b="1" dirty="0" smtClean="0">
                <a:solidFill>
                  <a:srgbClr val="0070C0"/>
                </a:solidFill>
                <a:latin typeface="Calibri" panose="020F0502020204030204" pitchFamily="34" charset="0"/>
                <a:sym typeface="Arial"/>
              </a:rPr>
              <a:t>IMPU</a:t>
            </a:r>
            <a:r>
              <a:rPr lang="es-EC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  <a:endParaRPr sz="2400" b="1" dirty="0">
              <a:solidFill>
                <a:schemeClr val="tx1"/>
              </a:solidFill>
              <a:latin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Shape 953"/>
          <p:cNvGrpSpPr/>
          <p:nvPr/>
        </p:nvGrpSpPr>
        <p:grpSpPr>
          <a:xfrm>
            <a:off x="490700" y="458000"/>
            <a:ext cx="10987550" cy="654900"/>
            <a:chOff x="490700" y="458000"/>
            <a:chExt cx="10987550" cy="654900"/>
          </a:xfrm>
        </p:grpSpPr>
        <p:cxnSp>
          <p:nvCxnSpPr>
            <p:cNvPr id="7" name="Shape 954"/>
            <p:cNvCxnSpPr/>
            <p:nvPr/>
          </p:nvCxnSpPr>
          <p:spPr>
            <a:xfrm>
              <a:off x="490700" y="610400"/>
              <a:ext cx="109632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" name="Shape 957"/>
            <p:cNvSpPr/>
            <p:nvPr/>
          </p:nvSpPr>
          <p:spPr>
            <a:xfrm>
              <a:off x="110278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Shape 958"/>
            <p:cNvSpPr txBox="1"/>
            <p:nvPr/>
          </p:nvSpPr>
          <p:spPr>
            <a:xfrm>
              <a:off x="107588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2019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" name="Shape 959"/>
            <p:cNvSpPr txBox="1"/>
            <p:nvPr/>
          </p:nvSpPr>
          <p:spPr>
            <a:xfrm>
              <a:off x="2529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2015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" name="Shape 960"/>
            <p:cNvSpPr/>
            <p:nvPr/>
          </p:nvSpPr>
          <p:spPr>
            <a:xfrm>
              <a:off x="4855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961"/>
            <p:cNvSpPr/>
            <p:nvPr/>
          </p:nvSpPr>
          <p:spPr>
            <a:xfrm>
              <a:off x="6989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962"/>
            <p:cNvSpPr/>
            <p:nvPr/>
          </p:nvSpPr>
          <p:spPr>
            <a:xfrm>
              <a:off x="90466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963"/>
            <p:cNvSpPr txBox="1"/>
            <p:nvPr/>
          </p:nvSpPr>
          <p:spPr>
            <a:xfrm>
              <a:off x="8777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2018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5" name="Shape 964"/>
            <p:cNvSpPr txBox="1"/>
            <p:nvPr/>
          </p:nvSpPr>
          <p:spPr>
            <a:xfrm>
              <a:off x="67202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2017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6" name="Shape 965"/>
            <p:cNvSpPr/>
            <p:nvPr/>
          </p:nvSpPr>
          <p:spPr>
            <a:xfrm>
              <a:off x="2798250" y="526550"/>
              <a:ext cx="167700" cy="167700"/>
            </a:xfrm>
            <a:prstGeom prst="flowChartConnector">
              <a:avLst/>
            </a:prstGeom>
            <a:solidFill>
              <a:srgbClr val="66666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966"/>
            <p:cNvSpPr txBox="1"/>
            <p:nvPr/>
          </p:nvSpPr>
          <p:spPr>
            <a:xfrm>
              <a:off x="4586650" y="458000"/>
              <a:ext cx="719400" cy="65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C" sz="1800">
                  <a:latin typeface="Calibri"/>
                  <a:ea typeface="Calibri"/>
                  <a:cs typeface="Calibri"/>
                  <a:sym typeface="Calibri"/>
                </a:rPr>
                <a:t>2016</a:t>
              </a:r>
              <a:r>
                <a:rPr lang="es-EC" sz="3000" b="1">
                  <a:highlight>
                    <a:srgbClr val="FFFFFF"/>
                  </a:highlight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3000">
                <a:solidFill>
                  <a:srgbClr val="B7B7B7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8" name="Shape 967"/>
          <p:cNvSpPr/>
          <p:nvPr/>
        </p:nvSpPr>
        <p:spPr>
          <a:xfrm>
            <a:off x="9214350" y="458000"/>
            <a:ext cx="1024650" cy="31992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3C78D8"/>
          </a:solidFill>
          <a:ln w="95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609" y="4062287"/>
            <a:ext cx="3378476" cy="25338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81" y="4062287"/>
            <a:ext cx="3385919" cy="2539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" name="Shape 9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7924" y="3173532"/>
            <a:ext cx="2065876" cy="1003051"/>
          </a:xfrm>
          <a:prstGeom prst="rect">
            <a:avLst/>
          </a:prstGeom>
          <a:noFill/>
          <a:ln>
            <a:noFill/>
          </a:ln>
        </p:spPr>
      </p:pic>
      <p:sp>
        <p:nvSpPr>
          <p:cNvPr id="994" name="Shape 994"/>
          <p:cNvSpPr/>
          <p:nvPr/>
        </p:nvSpPr>
        <p:spPr>
          <a:xfrm>
            <a:off x="1581665" y="2336156"/>
            <a:ext cx="933655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GRACIAS POR LA ATENCIÓN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Shape 357"/>
          <p:cNvSpPr txBox="1"/>
          <p:nvPr/>
        </p:nvSpPr>
        <p:spPr>
          <a:xfrm>
            <a:off x="239925" y="162069"/>
            <a:ext cx="105693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marR="0" lvl="0" indent="-419100" algn="l" rtl="0">
              <a:spcBef>
                <a:spcPts val="0"/>
              </a:spcBef>
              <a:spcAft>
                <a:spcPts val="0"/>
              </a:spcAft>
              <a:buSzPts val="3000"/>
              <a:buFont typeface="Calibri"/>
              <a:buAutoNum type="arabicPeriod" startAt="3"/>
            </a:pPr>
            <a:r>
              <a:rPr lang="es-EC" sz="3000" b="1" dirty="0" smtClean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Cómo? A través de una participación </a:t>
            </a:r>
            <a:r>
              <a:rPr lang="es-EC" sz="3000" b="1" dirty="0"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activa</a:t>
            </a:r>
            <a:r>
              <a:rPr lang="es-EC" sz="3000" b="1" dirty="0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3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marR="0" lvl="0" indent="0" algn="l" rtl="0">
              <a:spcBef>
                <a:spcPts val="267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58" name="Shape 3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4475" y="2374825"/>
            <a:ext cx="4141100" cy="310895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/>
        </p:nvSpPr>
        <p:spPr>
          <a:xfrm>
            <a:off x="4482325" y="5483775"/>
            <a:ext cx="4243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>
                <a:latin typeface="Calibri"/>
                <a:ea typeface="Calibri"/>
                <a:cs typeface="Calibri"/>
                <a:sym typeface="Calibri"/>
              </a:rPr>
              <a:t>Las Asambleas Barriales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Shape 3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74525" y="1400877"/>
            <a:ext cx="3060276" cy="40830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Shape 361"/>
          <p:cNvSpPr txBox="1"/>
          <p:nvPr/>
        </p:nvSpPr>
        <p:spPr>
          <a:xfrm>
            <a:off x="8598325" y="5483775"/>
            <a:ext cx="4243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>
                <a:latin typeface="Calibri"/>
                <a:ea typeface="Calibri"/>
                <a:cs typeface="Calibri"/>
                <a:sym typeface="Calibri"/>
              </a:rPr>
              <a:t>Talleres con Expertos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2" name="Shape 3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375" y="2374948"/>
            <a:ext cx="4141100" cy="310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Shape 363"/>
          <p:cNvSpPr txBox="1"/>
          <p:nvPr/>
        </p:nvSpPr>
        <p:spPr>
          <a:xfrm>
            <a:off x="341225" y="5483775"/>
            <a:ext cx="19482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>
                <a:latin typeface="Calibri"/>
                <a:ea typeface="Calibri"/>
                <a:cs typeface="Calibri"/>
                <a:sym typeface="Calibri"/>
              </a:rPr>
              <a:t>La Academia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Shape 364"/>
          <p:cNvSpPr txBox="1"/>
          <p:nvPr/>
        </p:nvSpPr>
        <p:spPr>
          <a:xfrm>
            <a:off x="1897038" y="1312875"/>
            <a:ext cx="5895833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dirty="0" smtClean="0">
                <a:latin typeface="Calibri"/>
                <a:ea typeface="Calibri"/>
                <a:cs typeface="Calibri"/>
                <a:sym typeface="Calibri"/>
              </a:rPr>
              <a:t>Corresponsabilidad del proceso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349"/>
          <p:cNvSpPr txBox="1"/>
          <p:nvPr/>
        </p:nvSpPr>
        <p:spPr>
          <a:xfrm>
            <a:off x="887525" y="5278450"/>
            <a:ext cx="9024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2400" dirty="0">
                <a:latin typeface="Calibri"/>
                <a:ea typeface="Calibri"/>
                <a:cs typeface="Calibri"/>
                <a:sym typeface="Calibri"/>
              </a:rPr>
              <a:t>2000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/>
      <p:bldP spid="361" grpId="0"/>
      <p:bldP spid="36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/>
        </p:nvSpPr>
        <p:spPr>
          <a:xfrm>
            <a:off x="1123950" y="2081325"/>
            <a:ext cx="9944100" cy="22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48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PARTE II</a:t>
            </a:r>
            <a:endParaRPr sz="48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PROPUESTA</a:t>
            </a:r>
            <a:endParaRPr sz="36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/>
        </p:nvSpPr>
        <p:spPr>
          <a:xfrm>
            <a:off x="1097512" y="551138"/>
            <a:ext cx="9944100" cy="515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ENUNCIADO GENERAL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“Quito en el 2040, será una ciudad con </a:t>
            </a:r>
            <a:r>
              <a:rPr lang="es-EC" sz="3200" b="1" dirty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alta calidad de vida</a:t>
            </a:r>
            <a:r>
              <a:rPr lang="es-EC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capaz de </a:t>
            </a:r>
            <a:r>
              <a:rPr lang="es-EC" sz="3200" b="1" dirty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enfrentar con éxito todos los desafíos </a:t>
            </a:r>
            <a:r>
              <a:rPr lang="es-EC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surgen en los campos social, cultural, económico, ambiental y en el territorio. Se habrá convertido así, en una </a:t>
            </a:r>
            <a:r>
              <a:rPr lang="es-EC" sz="3200" b="1" dirty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ciudad resiliente</a:t>
            </a:r>
            <a:r>
              <a:rPr lang="es-EC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y habrá </a:t>
            </a:r>
            <a:r>
              <a:rPr lang="es-EC" sz="3200" b="1" dirty="0">
                <a:solidFill>
                  <a:srgbClr val="3C78D8"/>
                </a:solidFill>
                <a:latin typeface="Calibri"/>
                <a:ea typeface="Calibri"/>
                <a:cs typeface="Calibri"/>
                <a:sym typeface="Calibri"/>
              </a:rPr>
              <a:t>asegurado el desarrollo sostenible</a:t>
            </a:r>
            <a:r>
              <a:rPr lang="es-EC" sz="32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C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su población</a:t>
            </a:r>
            <a:r>
              <a:rPr lang="es-EC" sz="32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endParaRPr sz="32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6263434" y="6277620"/>
            <a:ext cx="4687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Enunciado consensuado en los talleres con los expertos,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5792" y="319122"/>
            <a:ext cx="1606062" cy="68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6.googleusercontent.com/KX1nhbHMg6K9rAfrrRV2XfxDqN1wlU56E9G1yC7Rn85SIHA5-RgNAt7H0mNlwZ80dYISGTiQoquFBX5pvbDLFYcj6AIwqbosYmheP031AkuLAkUMNKVFSTkX0Mzxhayz0SW48P9AeK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82"/>
          <a:stretch/>
        </p:blipFill>
        <p:spPr bwMode="auto">
          <a:xfrm>
            <a:off x="3035254" y="659237"/>
            <a:ext cx="5576484" cy="581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2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1667</Words>
  <Application>Microsoft Office PowerPoint</Application>
  <PresentationFormat>Panorámica</PresentationFormat>
  <Paragraphs>318</Paragraphs>
  <Slides>51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51</vt:i4>
      </vt:variant>
    </vt:vector>
  </HeadingPairs>
  <TitlesOfParts>
    <vt:vector size="59" baseType="lpstr">
      <vt:lpstr>Tahoma</vt:lpstr>
      <vt:lpstr>Proxima Nova</vt:lpstr>
      <vt:lpstr>Helvetica Neue</vt:lpstr>
      <vt:lpstr>Calibri</vt:lpstr>
      <vt:lpstr>Arial</vt:lpstr>
      <vt:lpstr>Tema de Office</vt:lpstr>
      <vt:lpstr>1_Tema de Office</vt:lpstr>
      <vt:lpstr>3_Tema de Office</vt:lpstr>
      <vt:lpstr>     Visión Quito 2040   "ACCIONES PARA UN QUITO SOSTENIBLE"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 Ciudad inclusiva y abierta para todos. </vt:lpstr>
      <vt:lpstr>2. Ciudad global y competitiva </vt:lpstr>
      <vt:lpstr>3. Ciudad ambientalmente responsable </vt:lpstr>
      <vt:lpstr>4. Ciudad diseñada para la vida </vt:lpstr>
      <vt:lpstr>5. Ciudad que valora su cultura e historia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Aliados Estratégicos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ASAMBLEA DE QUITO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Visión Quito 2040   "ACCIONES PARA UN QUITO SOSTENIBLE"</dc:title>
  <dc:creator>Lucas Esteban Correa Sevilla</dc:creator>
  <cp:lastModifiedBy>Lucas Esteban Correa Sevilla</cp:lastModifiedBy>
  <cp:revision>23</cp:revision>
  <dcterms:modified xsi:type="dcterms:W3CDTF">2018-02-26T19:28:31Z</dcterms:modified>
</cp:coreProperties>
</file>