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97" r:id="rId4"/>
    <p:sldId id="306" r:id="rId5"/>
    <p:sldId id="307" r:id="rId6"/>
    <p:sldId id="305" r:id="rId7"/>
    <p:sldId id="310" r:id="rId8"/>
    <p:sldId id="281" r:id="rId9"/>
    <p:sldId id="258" r:id="rId10"/>
    <p:sldId id="284" r:id="rId11"/>
    <p:sldId id="315" r:id="rId12"/>
    <p:sldId id="314" r:id="rId13"/>
    <p:sldId id="282" r:id="rId14"/>
    <p:sldId id="309" r:id="rId15"/>
    <p:sldId id="279" r:id="rId16"/>
    <p:sldId id="317" r:id="rId17"/>
    <p:sldId id="318" r:id="rId18"/>
  </p:sldIdLst>
  <p:sldSz cx="9144000" cy="6858000" type="screen4x3"/>
  <p:notesSz cx="6797675" cy="99282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75" cy="4981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956" y="0"/>
            <a:ext cx="2946175" cy="4981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4961C-3428-4ECE-BACF-675560E813EA}" type="datetimeFigureOut">
              <a:rPr lang="es-EC" smtClean="0"/>
              <a:t>11/09/2017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115"/>
            <a:ext cx="2946175" cy="4981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956" y="9430115"/>
            <a:ext cx="2946175" cy="4981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F5C6E-74C6-42EE-90F0-F078100D7C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7218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BD688-CB73-4969-BFE7-404280C98549}" type="datetimeFigureOut">
              <a:rPr lang="es-EC" smtClean="0"/>
              <a:t>11/09/2017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AD35A-9583-4C9D-BA4A-1668EF32BC1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006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D35A-9583-4C9D-BA4A-1668EF32BC15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685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896B-2A3D-449E-A5F1-86F9010D8B26}" type="datetimeFigureOut">
              <a:rPr lang="es-EC" smtClean="0"/>
              <a:t>11/09/2017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9E44-D860-43D4-8336-CD8754ECC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775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896B-2A3D-449E-A5F1-86F9010D8B26}" type="datetimeFigureOut">
              <a:rPr lang="es-EC" smtClean="0"/>
              <a:t>11/09/2017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9E44-D860-43D4-8336-CD8754ECC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851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896B-2A3D-449E-A5F1-86F9010D8B26}" type="datetimeFigureOut">
              <a:rPr lang="es-EC" smtClean="0"/>
              <a:t>11/09/2017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9E44-D860-43D4-8336-CD8754ECC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007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896B-2A3D-449E-A5F1-86F9010D8B26}" type="datetimeFigureOut">
              <a:rPr lang="es-EC" smtClean="0"/>
              <a:t>11/09/2017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9E44-D860-43D4-8336-CD8754ECC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242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896B-2A3D-449E-A5F1-86F9010D8B26}" type="datetimeFigureOut">
              <a:rPr lang="es-EC" smtClean="0"/>
              <a:t>11/09/2017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9E44-D860-43D4-8336-CD8754ECC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54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896B-2A3D-449E-A5F1-86F9010D8B26}" type="datetimeFigureOut">
              <a:rPr lang="es-EC" smtClean="0"/>
              <a:t>11/09/2017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9E44-D860-43D4-8336-CD8754ECC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43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896B-2A3D-449E-A5F1-86F9010D8B26}" type="datetimeFigureOut">
              <a:rPr lang="es-EC" smtClean="0"/>
              <a:t>11/09/2017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9E44-D860-43D4-8336-CD8754ECC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235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896B-2A3D-449E-A5F1-86F9010D8B26}" type="datetimeFigureOut">
              <a:rPr lang="es-EC" smtClean="0"/>
              <a:t>11/09/2017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9E44-D860-43D4-8336-CD8754ECC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408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896B-2A3D-449E-A5F1-86F9010D8B26}" type="datetimeFigureOut">
              <a:rPr lang="es-EC" smtClean="0"/>
              <a:t>11/09/2017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9E44-D860-43D4-8336-CD8754ECC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055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896B-2A3D-449E-A5F1-86F9010D8B26}" type="datetimeFigureOut">
              <a:rPr lang="es-EC" smtClean="0"/>
              <a:t>11/09/2017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9E44-D860-43D4-8336-CD8754ECC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120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896B-2A3D-449E-A5F1-86F9010D8B26}" type="datetimeFigureOut">
              <a:rPr lang="es-EC" smtClean="0"/>
              <a:t>11/09/2017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9E44-D860-43D4-8336-CD8754ECC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835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A896B-2A3D-449E-A5F1-86F9010D8B26}" type="datetimeFigureOut">
              <a:rPr lang="es-EC" smtClean="0"/>
              <a:t>11/09/2017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D9E44-D860-43D4-8336-CD8754ECC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228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3" b="18784"/>
          <a:stretch/>
        </p:blipFill>
        <p:spPr>
          <a:xfrm>
            <a:off x="0" y="6621465"/>
            <a:ext cx="9144000" cy="26391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1941513"/>
            <a:ext cx="61753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8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/>
              <a:t/>
            </a:r>
            <a:br>
              <a:rPr lang="es-EC" sz="3200" dirty="0" smtClean="0"/>
            </a:br>
            <a:r>
              <a:rPr lang="es-EC" sz="3200" dirty="0"/>
              <a:t/>
            </a:r>
            <a:br>
              <a:rPr lang="es-EC" sz="3200" dirty="0"/>
            </a:br>
            <a:r>
              <a:rPr lang="es-EC" sz="2200" b="1" u="sng" dirty="0" smtClean="0"/>
              <a:t>PROPUESTA DE ACTUALIZACIÓN DEL PMDOT Y ALINEACIÓN DE OBJETIVOS, INDICADORES Y METAS:</a:t>
            </a:r>
            <a:endParaRPr lang="es-EC" sz="2200" b="1" u="sng" strike="sngStrik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3132" y="404664"/>
            <a:ext cx="8757736" cy="45693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s-EC" sz="18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s-EC" sz="1600" dirty="0" smtClean="0"/>
              <a:t>El 17 de enero de 2017 se realizó un taller con todos los planificadores de los sectores del Municipio del Distrito Metropolitano de Quito, en el cual se les explicó cómo se va a proceder para identificar las metas e indicadores.</a:t>
            </a:r>
          </a:p>
          <a:p>
            <a:pPr algn="just"/>
            <a:r>
              <a:rPr lang="es-EC" sz="1600" dirty="0" smtClean="0"/>
              <a:t>Se inició la construcción de los indicadores y las metas para la actualización del PMDOT</a:t>
            </a:r>
            <a:r>
              <a:rPr lang="es-EC" sz="1600" dirty="0"/>
              <a:t>.</a:t>
            </a:r>
            <a:r>
              <a:rPr lang="es-EC" sz="1600" dirty="0" smtClean="0"/>
              <a:t> </a:t>
            </a:r>
          </a:p>
          <a:p>
            <a:pPr algn="just"/>
            <a:r>
              <a:rPr lang="es-EC" sz="1600" dirty="0"/>
              <a:t>El 8 febrero de 2017 se envió una encuesta a todos los sectores de la municipalidad, en relación la alineación de su gestión  a las  metas e indicadores de los objetivos del </a:t>
            </a:r>
            <a:r>
              <a:rPr lang="es-EC" sz="1600" dirty="0" smtClean="0"/>
              <a:t>PMDOT.</a:t>
            </a:r>
            <a:endParaRPr lang="es-EC" sz="1600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3" b="18784"/>
          <a:stretch/>
        </p:blipFill>
        <p:spPr>
          <a:xfrm>
            <a:off x="0" y="6621465"/>
            <a:ext cx="9144000" cy="263919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97" y="56157"/>
            <a:ext cx="1012336" cy="3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4 Subtítulo"/>
          <p:cNvSpPr txBox="1">
            <a:spLocks/>
          </p:cNvSpPr>
          <p:nvPr/>
        </p:nvSpPr>
        <p:spPr>
          <a:xfrm>
            <a:off x="755576" y="416128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9" y="2820556"/>
            <a:ext cx="6084675" cy="37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5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37928" y="2276872"/>
            <a:ext cx="6030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1" dirty="0"/>
              <a:t>CONVENIO MDMQ </a:t>
            </a:r>
            <a:r>
              <a:rPr lang="es-EC" sz="4000" b="1" dirty="0" smtClean="0"/>
              <a:t>– PNUD</a:t>
            </a:r>
          </a:p>
          <a:p>
            <a:pPr algn="ctr"/>
            <a:r>
              <a:rPr lang="es-EC" sz="2000" b="1" dirty="0" smtClean="0"/>
              <a:t>Articulación </a:t>
            </a:r>
            <a:r>
              <a:rPr lang="es-EC" sz="2000" b="1" dirty="0"/>
              <a:t>del Plan de Desarrollo y Ordenamiento Territorial del Distrito Metropolitano de Quito con la Agenda de Desarrollo Sostenible</a:t>
            </a:r>
            <a:endParaRPr lang="es-EC" sz="20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97" y="56157"/>
            <a:ext cx="1012336" cy="3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3" b="18784"/>
          <a:stretch/>
        </p:blipFill>
        <p:spPr>
          <a:xfrm>
            <a:off x="0" y="6621465"/>
            <a:ext cx="9144000" cy="26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2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0000"/>
          </a:bodyPr>
          <a:lstStyle/>
          <a:p>
            <a:pPr algn="l"/>
            <a:r>
              <a:rPr lang="es-EC" sz="2000" b="1" dirty="0" smtClean="0"/>
              <a:t/>
            </a:r>
            <a:br>
              <a:rPr lang="es-EC" sz="2000" b="1" dirty="0" smtClean="0"/>
            </a:br>
            <a:r>
              <a:rPr lang="es-EC" sz="2000" b="1" dirty="0" smtClean="0"/>
              <a:t> </a:t>
            </a:r>
            <a:br>
              <a:rPr lang="es-EC" sz="2000" b="1" dirty="0" smtClean="0"/>
            </a:br>
            <a:r>
              <a:rPr lang="es-EC" sz="1600" dirty="0" smtClean="0"/>
              <a:t>El convenio de cooperación interinstitucional entre el MDMQ y el PNUD, se firma el 30 de diciembre del 2016 , tiene por objeto que el MDMQ a través de la Secretaría General de Planificación y el PNUD, realicen la Articulación del Plan de Desarrollo y Ordenamiento Territorial del Distrito Metropolitano de Quito con la Agenda de Desarrollo Sostenible.</a:t>
            </a:r>
            <a:br>
              <a:rPr lang="es-EC" sz="1600" dirty="0" smtClean="0"/>
            </a:br>
            <a:r>
              <a:rPr lang="es-EC" sz="1600" dirty="0" smtClean="0"/>
              <a:t/>
            </a:r>
            <a:br>
              <a:rPr lang="es-EC" sz="1600" dirty="0" smtClean="0"/>
            </a:br>
            <a:r>
              <a:rPr lang="es-EC" sz="1600" b="1" dirty="0" smtClean="0"/>
              <a:t>OBJETIVOS DEL CONVENIO PARA LA ALINEACIÓN DEL PMDOT CON LOS ODS</a:t>
            </a:r>
            <a:r>
              <a:rPr lang="es-EC" sz="1600" dirty="0" smtClean="0"/>
              <a:t>:</a:t>
            </a:r>
            <a:br>
              <a:rPr lang="es-EC" sz="1600" dirty="0" smtClean="0"/>
            </a:br>
            <a:r>
              <a:rPr lang="es-EC" sz="1600" dirty="0"/>
              <a:t/>
            </a:r>
            <a:br>
              <a:rPr lang="es-EC" sz="1600" dirty="0"/>
            </a:br>
            <a:r>
              <a:rPr lang="es-EC" sz="1600" dirty="0" smtClean="0"/>
              <a:t>- Alineación de los objetivos ODS con los ejes del PMDOT y sus políticas.</a:t>
            </a:r>
            <a:br>
              <a:rPr lang="es-EC" sz="1600" dirty="0" smtClean="0"/>
            </a:br>
            <a:r>
              <a:rPr lang="es-EC" sz="1600" dirty="0" smtClean="0"/>
              <a:t/>
            </a:r>
            <a:br>
              <a:rPr lang="es-EC" sz="1600" dirty="0" smtClean="0"/>
            </a:br>
            <a:r>
              <a:rPr lang="es-EC" sz="1600" dirty="0" smtClean="0"/>
              <a:t>- Alineación de las metas ODS con las respectivas políticas del PMDOT.</a:t>
            </a:r>
            <a:br>
              <a:rPr lang="es-EC" sz="1600" dirty="0" smtClean="0"/>
            </a:br>
            <a:r>
              <a:rPr lang="es-EC" sz="1600" dirty="0" smtClean="0"/>
              <a:t/>
            </a:r>
            <a:br>
              <a:rPr lang="es-EC" sz="1600" dirty="0" smtClean="0"/>
            </a:br>
            <a:r>
              <a:rPr lang="es-EC" sz="1600" dirty="0" smtClean="0"/>
              <a:t>- Grado de contribución de los indicadores del PMDOT al cumplimiento de las metas ODS.</a:t>
            </a:r>
            <a:br>
              <a:rPr lang="es-EC" sz="1600" dirty="0" smtClean="0"/>
            </a:br>
            <a:r>
              <a:rPr lang="es-EC" sz="1600" dirty="0"/>
              <a:t/>
            </a:r>
            <a:br>
              <a:rPr lang="es-EC" sz="1600" dirty="0"/>
            </a:br>
            <a:r>
              <a:rPr lang="es-EC" sz="1600" b="1" dirty="0" smtClean="0"/>
              <a:t>METODOLOGÍA:</a:t>
            </a:r>
            <a:r>
              <a:rPr lang="es-EC" sz="1600" dirty="0" smtClean="0"/>
              <a:t/>
            </a:r>
            <a:br>
              <a:rPr lang="es-EC" sz="1600" dirty="0" smtClean="0"/>
            </a:br>
            <a:r>
              <a:rPr lang="es-EC" sz="1600" dirty="0"/>
              <a:t/>
            </a:r>
            <a:br>
              <a:rPr lang="es-EC" sz="1600" dirty="0"/>
            </a:br>
            <a:r>
              <a:rPr lang="es-EC" sz="1600" dirty="0" smtClean="0"/>
              <a:t>Se compara el objetivo/meta local con las correspondientes metas ODS y se indica su alineación de manera total o parcial en base a tres variables: Tema, Alcance y Ambición, la ausencia de al menos de una de esas tres variables implica un nivel parcial de alineación.</a:t>
            </a:r>
            <a:br>
              <a:rPr lang="es-EC" sz="1600" dirty="0" smtClean="0"/>
            </a:br>
            <a:r>
              <a:rPr lang="es-EC" sz="1600" dirty="0"/>
              <a:t/>
            </a:r>
            <a:br>
              <a:rPr lang="es-EC" sz="1600" dirty="0"/>
            </a:br>
            <a:r>
              <a:rPr lang="es-EC" sz="1600" b="1" dirty="0" smtClean="0"/>
              <a:t>OBJETIVOS DEL CONVENIO PARA LA ACTUALIZACIÓN DEL PMDOT</a:t>
            </a:r>
            <a:r>
              <a:rPr lang="es-EC" sz="1600" dirty="0" smtClean="0"/>
              <a:t>:</a:t>
            </a:r>
            <a:br>
              <a:rPr lang="es-EC" sz="1600" dirty="0" smtClean="0"/>
            </a:br>
            <a:r>
              <a:rPr lang="es-EC" sz="1600" dirty="0" smtClean="0"/>
              <a:t/>
            </a:r>
            <a:br>
              <a:rPr lang="es-EC" sz="1600" dirty="0" smtClean="0"/>
            </a:br>
            <a:r>
              <a:rPr lang="es-EC" sz="1600" dirty="0" smtClean="0"/>
              <a:t>- Dar cumplimiento con los requerimientos legales de la Constitución, COOTAD, Ley Orgánica de Ordenamiento Territorial, Uso y Gestión de Suelo, Ordenanza Metropolitana 041, Plan Nacional de Desarrollo 2017-2021, SENPLADES. </a:t>
            </a:r>
            <a:r>
              <a:rPr lang="es-EC" sz="1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C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C" sz="1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C" sz="1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C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C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C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C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C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C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C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C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C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C" sz="2000" b="1" dirty="0">
                <a:solidFill>
                  <a:schemeClr val="tx2">
                    <a:lumMod val="75000"/>
                  </a:schemeClr>
                </a:solidFill>
              </a:rPr>
            </a:br>
            <a:endParaRPr lang="es-EC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3" b="18784"/>
          <a:stretch/>
        </p:blipFill>
        <p:spPr>
          <a:xfrm>
            <a:off x="0" y="6621465"/>
            <a:ext cx="9144000" cy="263919"/>
          </a:xfrm>
          <a:prstGeom prst="rect">
            <a:avLst/>
          </a:prstGeom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97" y="56157"/>
            <a:ext cx="1012336" cy="3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6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s-EC" sz="2000" b="1" u="sng" dirty="0" smtClean="0"/>
              <a:t>ESTUDIO GENERAL PMDOT 2015 – 2025 REALIZADO POR EL PNUD</a:t>
            </a:r>
            <a:r>
              <a:rPr lang="es-EC" sz="2000" b="1" dirty="0" smtClean="0"/>
              <a:t>:</a:t>
            </a:r>
            <a:endParaRPr lang="es-EC" sz="2000" b="1" strike="sngStrik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33018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1600" b="1" dirty="0" smtClean="0"/>
              <a:t>NECESIDAD DE CERRAR BRECHAS TÉCNICAS Y DE CONTENIDO QUE SE HAN EVIDENCIADO EN EL PMDOT:</a:t>
            </a:r>
          </a:p>
          <a:p>
            <a:pPr marL="0" indent="0" algn="just">
              <a:buNone/>
            </a:pPr>
            <a:endParaRPr lang="es-EC" sz="1600" b="1" dirty="0" smtClean="0"/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1600" dirty="0" smtClean="0"/>
              <a:t>Se </a:t>
            </a:r>
            <a:r>
              <a:rPr lang="es-EC" sz="1600" dirty="0"/>
              <a:t>producen a nivel de diseño de indicadores.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1600" dirty="0" smtClean="0"/>
              <a:t>Mejorar </a:t>
            </a:r>
            <a:r>
              <a:rPr lang="es-EC" sz="1600" dirty="0"/>
              <a:t>la coherencia general del documento a nivel de estructura y contenido.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1600" dirty="0" smtClean="0"/>
              <a:t>Existen </a:t>
            </a:r>
            <a:r>
              <a:rPr lang="es-EC" sz="1600" dirty="0"/>
              <a:t>políticas y objetivos que no cuentan con indicadores.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1600" dirty="0" smtClean="0"/>
              <a:t>Existen </a:t>
            </a:r>
            <a:r>
              <a:rPr lang="es-EC" sz="1600" dirty="0"/>
              <a:t>indicadores que no cumplen su función de medición de avance.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1600" dirty="0" smtClean="0"/>
              <a:t>Incluir </a:t>
            </a:r>
            <a:r>
              <a:rPr lang="es-EC" sz="1600" dirty="0"/>
              <a:t>aquellos temas de la Agenda 2030 que no se evidencian específicamente en el PMDOT.</a:t>
            </a:r>
          </a:p>
          <a:p>
            <a:pPr marL="0" indent="0" algn="just">
              <a:buNone/>
            </a:pPr>
            <a:endParaRPr lang="es-EC" sz="1600" dirty="0" smtClean="0"/>
          </a:p>
          <a:p>
            <a:pPr marL="0" indent="0" algn="just">
              <a:buNone/>
            </a:pPr>
            <a:endParaRPr lang="es-EC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s-EC" sz="1600" dirty="0" smtClean="0"/>
          </a:p>
          <a:p>
            <a:pPr marL="0" indent="0">
              <a:buNone/>
            </a:pPr>
            <a:endParaRPr lang="es-EC" sz="1600" dirty="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3" b="18784"/>
          <a:stretch/>
        </p:blipFill>
        <p:spPr>
          <a:xfrm>
            <a:off x="0" y="6621465"/>
            <a:ext cx="9144000" cy="263919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97" y="56157"/>
            <a:ext cx="1012336" cy="3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2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3" b="18784"/>
          <a:stretch/>
        </p:blipFill>
        <p:spPr>
          <a:xfrm>
            <a:off x="0" y="6621465"/>
            <a:ext cx="9144000" cy="263919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s-EC" sz="2000" b="1" u="sng" dirty="0" smtClean="0"/>
              <a:t>ESTADO ACTUAL DEL CONVENIO CON EL PNUD</a:t>
            </a:r>
            <a:r>
              <a:rPr lang="es-EC" sz="2000" b="1" dirty="0" smtClean="0"/>
              <a:t>:</a:t>
            </a:r>
            <a:endParaRPr lang="es-EC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97" y="56157"/>
            <a:ext cx="1012336" cy="3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1600" dirty="0" smtClean="0"/>
              <a:t>Se </a:t>
            </a:r>
            <a:r>
              <a:rPr lang="es-EC" sz="1600" dirty="0"/>
              <a:t>realizaron un total de 13 reuniones con las diferentes dependencias del MDMQ para la validación de modificaciones o planteamiento de nuevos objetivos e indicadores en el PMDOT. En cada reunión se firmó una acta de validación en la que consta el cambio propuesto.</a:t>
            </a:r>
          </a:p>
          <a:p>
            <a:pPr marL="0" indent="0">
              <a:buNone/>
            </a:pPr>
            <a:endParaRPr lang="es-EC" sz="16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EC" sz="1600" b="1" dirty="0"/>
              <a:t>PASOS A </a:t>
            </a:r>
            <a:r>
              <a:rPr lang="es-EC" sz="1600" b="1" dirty="0" smtClean="0"/>
              <a:t>SEGUIR:</a:t>
            </a:r>
            <a:endParaRPr lang="es-EC" sz="1600" b="1" dirty="0"/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1600" dirty="0" smtClean="0"/>
              <a:t>La </a:t>
            </a:r>
            <a:r>
              <a:rPr lang="es-EC" sz="1600" dirty="0"/>
              <a:t>Secretaría General de Planificación y el equipo del PNUD, validarán todos las metas e </a:t>
            </a:r>
            <a:r>
              <a:rPr lang="es-EC" sz="1600" dirty="0" smtClean="0"/>
              <a:t>indicadores, incluyendo los procesos participativos que se requieran. </a:t>
            </a:r>
            <a:endParaRPr lang="es-EC" sz="1600" dirty="0"/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1600" dirty="0" smtClean="0"/>
              <a:t>Presentación </a:t>
            </a:r>
            <a:r>
              <a:rPr lang="es-EC" sz="1600" dirty="0"/>
              <a:t>y análisis a la Comisión de </a:t>
            </a:r>
            <a:r>
              <a:rPr lang="es-EC" sz="1600" dirty="0" smtClean="0"/>
              <a:t>Planificación.</a:t>
            </a:r>
            <a:endParaRPr lang="es-EC" sz="1600" dirty="0"/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1600" dirty="0" smtClean="0"/>
              <a:t>Aprobación </a:t>
            </a:r>
            <a:r>
              <a:rPr lang="es-EC" sz="1600" dirty="0"/>
              <a:t>del Concejo </a:t>
            </a:r>
            <a:r>
              <a:rPr lang="es-EC" sz="1600" dirty="0" smtClean="0"/>
              <a:t>Metropolitano.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C" sz="1600" dirty="0" smtClean="0"/>
              <a:t>* (Tiempo estimado requerido previo a la discusión en el Concejo Metropolitano: 4 meses)</a:t>
            </a:r>
            <a:endParaRPr lang="es-EC" sz="1600" dirty="0"/>
          </a:p>
          <a:p>
            <a:pPr marL="0" indent="0">
              <a:buNone/>
            </a:pPr>
            <a:endParaRPr lang="es-EC" sz="1600" dirty="0" smtClean="0"/>
          </a:p>
          <a:p>
            <a:endParaRPr lang="es-EC" sz="1600" dirty="0" smtClean="0"/>
          </a:p>
          <a:p>
            <a:pPr marL="0" indent="0">
              <a:buNone/>
            </a:pPr>
            <a:endParaRPr lang="es-EC" sz="1600" dirty="0" smtClean="0"/>
          </a:p>
        </p:txBody>
      </p:sp>
    </p:spTree>
    <p:extLst>
      <p:ext uri="{BB962C8B-B14F-4D97-AF65-F5344CB8AC3E}">
        <p14:creationId xmlns:p14="http://schemas.microsoft.com/office/powerpoint/2010/main" val="29467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3" b="18784"/>
          <a:stretch/>
        </p:blipFill>
        <p:spPr>
          <a:xfrm>
            <a:off x="0" y="6621465"/>
            <a:ext cx="9144000" cy="26391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1941513"/>
            <a:ext cx="61753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2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3" b="18784"/>
          <a:stretch/>
        </p:blipFill>
        <p:spPr>
          <a:xfrm>
            <a:off x="0" y="6621465"/>
            <a:ext cx="9144000" cy="263919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EC" sz="2000" b="1" u="sng" dirty="0" smtClean="0"/>
              <a:t>AVANCE GENERAL DE PROGRAMAS </a:t>
            </a:r>
            <a:r>
              <a:rPr lang="es-EC" sz="2000" b="1" u="sng" dirty="0" smtClean="0"/>
              <a:t>Y PROYECTOS AL PMDYOT 2015 - 2025</a:t>
            </a:r>
            <a:endParaRPr lang="es-EC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97" y="56157"/>
            <a:ext cx="1012336" cy="3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4006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EC" sz="2400" b="1" dirty="0"/>
              <a:t>ESTADO ACTUAL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2400" dirty="0"/>
              <a:t>Se realizó la alineación de Programas del POA 2017 al PMDYOT 2015 – 2025 para la SENPLADES, </a:t>
            </a:r>
            <a:r>
              <a:rPr lang="es-EC" sz="2400" dirty="0" smtClean="0"/>
              <a:t>registrada </a:t>
            </a:r>
            <a:r>
              <a:rPr lang="es-EC" sz="2400" dirty="0"/>
              <a:t>en el Sistema de Información para los Gobiernos Autónomos Descentralizados SIGAD</a:t>
            </a:r>
            <a:r>
              <a:rPr lang="es-EC" sz="2400" dirty="0" smtClean="0"/>
              <a:t>. Los indicadores y metas estratégicas del PMDYOT se consideraron como indicadores y metas de resultados de los Programas.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2400" dirty="0" smtClean="0"/>
              <a:t>Se está trabajando en indicadores y metas de resultados para los Programas en base a </a:t>
            </a:r>
            <a:r>
              <a:rPr lang="es-EC" sz="2400" dirty="0"/>
              <a:t>los indicadores y metas </a:t>
            </a:r>
            <a:r>
              <a:rPr lang="es-EC" sz="2400" dirty="0" smtClean="0"/>
              <a:t>de Proyectos propuestos </a:t>
            </a:r>
            <a:r>
              <a:rPr lang="es-EC" sz="2400" dirty="0"/>
              <a:t>por los </a:t>
            </a:r>
            <a:r>
              <a:rPr lang="es-EC" sz="2400" dirty="0" smtClean="0"/>
              <a:t>sectores/dependencias y que constan en el sistema MI CIUDAD.</a:t>
            </a: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EC" sz="2400" b="1" dirty="0" smtClean="0"/>
              <a:t>DIFICULTADES ENCONTRADAS </a:t>
            </a:r>
            <a:r>
              <a:rPr lang="es-EC" sz="2400" b="1" dirty="0" smtClean="0"/>
              <a:t>PARA LA MEDICION DEL </a:t>
            </a:r>
            <a:r>
              <a:rPr lang="es-EC" sz="2400" b="1" dirty="0" smtClean="0"/>
              <a:t>PMDYOT 2015 - 2025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2400" dirty="0" smtClean="0"/>
              <a:t>No </a:t>
            </a:r>
            <a:r>
              <a:rPr lang="es-EC" sz="2400" dirty="0" smtClean="0"/>
              <a:t>se establecen Programas, únicamente se definen Líneas de Acción </a:t>
            </a:r>
            <a:r>
              <a:rPr lang="es-EC" sz="2400" dirty="0" smtClean="0"/>
              <a:t>Estratégicas no cuantificables.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2400" dirty="0" smtClean="0"/>
              <a:t>Para el año 2014 y 2015 fueron alineados los programas y proyectos a los 7 ejes estratégicos del PMDYOT 2012 – 2022 y a partir del año 2016 y 2017 se alinean a los 3 ejes estratégicos del PMDYOT 2015 – 2025.</a:t>
            </a:r>
            <a:endParaRPr lang="es-EC" sz="2400" dirty="0" smtClean="0"/>
          </a:p>
          <a:p>
            <a:pPr marL="0" indent="0" algn="just">
              <a:lnSpc>
                <a:spcPct val="120000"/>
              </a:lnSpc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1600" dirty="0" smtClean="0"/>
          </a:p>
          <a:p>
            <a:endParaRPr lang="es-EC" sz="1600" dirty="0" smtClean="0"/>
          </a:p>
          <a:p>
            <a:pPr marL="0" indent="0">
              <a:buNone/>
            </a:pPr>
            <a:endParaRPr lang="es-EC" sz="1600" dirty="0" smtClean="0"/>
          </a:p>
        </p:txBody>
      </p:sp>
    </p:spTree>
    <p:extLst>
      <p:ext uri="{BB962C8B-B14F-4D97-AF65-F5344CB8AC3E}">
        <p14:creationId xmlns:p14="http://schemas.microsoft.com/office/powerpoint/2010/main" val="7376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3" b="18784"/>
          <a:stretch/>
        </p:blipFill>
        <p:spPr>
          <a:xfrm>
            <a:off x="0" y="6621465"/>
            <a:ext cx="9144000" cy="263919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97" y="56157"/>
            <a:ext cx="1012336" cy="3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400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EC" sz="2400" b="1" dirty="0" smtClean="0"/>
              <a:t>CONSIDERACIONES</a:t>
            </a:r>
            <a:endParaRPr lang="es-EC" sz="2400" b="1" dirty="0" smtClean="0"/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2000" dirty="0" smtClean="0"/>
              <a:t>Por </a:t>
            </a:r>
            <a:r>
              <a:rPr lang="es-EC" sz="2000" dirty="0" smtClean="0"/>
              <a:t>las dificultades </a:t>
            </a:r>
            <a:r>
              <a:rPr lang="es-EC" sz="2000" dirty="0" smtClean="0"/>
              <a:t>encontradas  </a:t>
            </a:r>
            <a:r>
              <a:rPr lang="es-EC" sz="2000" dirty="0" smtClean="0"/>
              <a:t>en el </a:t>
            </a:r>
            <a:r>
              <a:rPr lang="es-EC" sz="2000" dirty="0" smtClean="0"/>
              <a:t>PMDYOT 2015 - 2025, </a:t>
            </a:r>
            <a:r>
              <a:rPr lang="es-EC" sz="2000" dirty="0" smtClean="0"/>
              <a:t>en la información reportada a la SENPLADES se contemplaron propuestas enviadas por los diferentes sectores/dependencias de  nuevos indicadores y metas de resultados los mismos que deberán ser considerados en la actualización del PMDYOT 2015 -2025 de acuerdo a la sugerencia realizada por la SENPLADES</a:t>
            </a:r>
            <a:r>
              <a:rPr lang="es-EC" sz="2000" dirty="0" smtClean="0"/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2000" dirty="0" smtClean="0"/>
              <a:t>Se estima que hasta el mes de diciembre 2017 se cuente con todos los indicadores y metas de resultados a nivel de programas y el avance de los mismos. </a:t>
            </a:r>
            <a:endParaRPr lang="es-EC" sz="2000" dirty="0" smtClean="0"/>
          </a:p>
          <a:p>
            <a:pPr marL="0" indent="0">
              <a:buNone/>
            </a:pPr>
            <a:endParaRPr lang="es-EC" sz="1600" dirty="0" smtClean="0"/>
          </a:p>
          <a:p>
            <a:endParaRPr lang="es-EC" sz="1600" dirty="0" smtClean="0"/>
          </a:p>
          <a:p>
            <a:pPr marL="0" indent="0">
              <a:buNone/>
            </a:pPr>
            <a:endParaRPr lang="es-EC" sz="1600" dirty="0" smtClean="0"/>
          </a:p>
        </p:txBody>
      </p:sp>
    </p:spTree>
    <p:extLst>
      <p:ext uri="{BB962C8B-B14F-4D97-AF65-F5344CB8AC3E}">
        <p14:creationId xmlns:p14="http://schemas.microsoft.com/office/powerpoint/2010/main" val="15711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/>
              <a:t/>
            </a:r>
            <a:br>
              <a:rPr lang="es-EC" b="1" dirty="0"/>
            </a:br>
            <a:r>
              <a:rPr lang="es-EC" b="1" dirty="0" smtClean="0"/>
              <a:t>ACTUALIZACIÓN PMDOT</a:t>
            </a:r>
            <a:br>
              <a:rPr lang="es-EC" b="1" dirty="0" smtClean="0"/>
            </a:br>
            <a:r>
              <a:rPr lang="es-EC" b="1" dirty="0" smtClean="0"/>
              <a:t>2015-2025 Y CONVENIO MDMQ - PNUD</a:t>
            </a:r>
            <a:br>
              <a:rPr lang="es-EC" b="1" dirty="0" smtClean="0"/>
            </a:br>
            <a:r>
              <a:rPr lang="es-EC" b="1" i="1" dirty="0" smtClean="0"/>
              <a:t/>
            </a:r>
            <a:br>
              <a:rPr lang="es-EC" b="1" i="1" dirty="0" smtClean="0"/>
            </a:b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3" b="18784"/>
          <a:stretch/>
        </p:blipFill>
        <p:spPr>
          <a:xfrm>
            <a:off x="0" y="6621465"/>
            <a:ext cx="9144000" cy="263919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97" y="56157"/>
            <a:ext cx="1012336" cy="3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0040" y="1556791"/>
            <a:ext cx="7772400" cy="936105"/>
          </a:xfrm>
        </p:spPr>
        <p:txBody>
          <a:bodyPr>
            <a:noAutofit/>
          </a:bodyPr>
          <a:lstStyle/>
          <a:p>
            <a:pPr algn="l"/>
            <a:r>
              <a:rPr lang="es-EC" sz="2000" b="1" u="sng" dirty="0" smtClean="0">
                <a:latin typeface="Calibri" pitchFamily="34" charset="0"/>
              </a:rPr>
              <a:t>ANTECEDENTES</a:t>
            </a:r>
            <a:r>
              <a:rPr lang="es-EC" sz="2000" b="1" dirty="0" smtClean="0">
                <a:latin typeface="Calibri" pitchFamily="34" charset="0"/>
              </a:rPr>
              <a:t>: </a:t>
            </a:r>
            <a:br>
              <a:rPr lang="es-EC" sz="2000" b="1" dirty="0" smtClean="0">
                <a:latin typeface="Calibri" pitchFamily="34" charset="0"/>
              </a:rPr>
            </a:br>
            <a:r>
              <a:rPr lang="es-EC" sz="1800" b="1" dirty="0" smtClean="0">
                <a:latin typeface="Calibri" pitchFamily="34" charset="0"/>
              </a:rPr>
              <a:t/>
            </a:r>
            <a:br>
              <a:rPr lang="es-EC" sz="1800" b="1" dirty="0" smtClean="0">
                <a:latin typeface="Calibri" pitchFamily="34" charset="0"/>
              </a:rPr>
            </a:br>
            <a:r>
              <a:rPr lang="es-EC" sz="1800" dirty="0" smtClean="0">
                <a:latin typeface="Calibri" pitchFamily="34" charset="0"/>
              </a:rPr>
              <a:t>Normativas vigentes, competencias, atribuciones  y responsabilidades.</a:t>
            </a:r>
            <a:r>
              <a:rPr lang="es-EC" sz="1800" b="1" dirty="0" smtClean="0">
                <a:latin typeface="Calibri" pitchFamily="34" charset="0"/>
              </a:rPr>
              <a:t/>
            </a:r>
            <a:br>
              <a:rPr lang="es-EC" sz="1800" b="1" dirty="0" smtClean="0">
                <a:latin typeface="Calibri" pitchFamily="34" charset="0"/>
              </a:rPr>
            </a:br>
            <a:r>
              <a:rPr lang="es-EC" sz="1800" b="1" dirty="0" smtClean="0">
                <a:latin typeface="Calibri" pitchFamily="34" charset="0"/>
              </a:rPr>
              <a:t/>
            </a:r>
            <a:br>
              <a:rPr lang="es-EC" sz="1800" b="1" dirty="0" smtClean="0">
                <a:latin typeface="Calibri" pitchFamily="34" charset="0"/>
              </a:rPr>
            </a:br>
            <a:endParaRPr lang="es-EC" sz="1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3" b="18784"/>
          <a:stretch/>
        </p:blipFill>
        <p:spPr>
          <a:xfrm>
            <a:off x="0" y="6621465"/>
            <a:ext cx="9144000" cy="263919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97" y="56157"/>
            <a:ext cx="1012336" cy="3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45232" y="2682786"/>
            <a:ext cx="8075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C" dirty="0" smtClean="0">
                <a:latin typeface="Calibri" pitchFamily="34" charset="0"/>
              </a:rPr>
              <a:t>Constitución de la República del Ecuador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Código Orgánico de Planificación y Finanzas Públicas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COOTAD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Ley Orgánica de Ordenamiento </a:t>
            </a:r>
            <a:r>
              <a:rPr lang="es-EC" dirty="0" err="1" smtClean="0"/>
              <a:t>TerritoriaL</a:t>
            </a:r>
            <a:r>
              <a:rPr lang="es-EC" dirty="0"/>
              <a:t>, </a:t>
            </a:r>
            <a:r>
              <a:rPr lang="es-EC" dirty="0" smtClean="0"/>
              <a:t>Uso y Gestión de Suelo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  <a:p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4202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3" b="18784"/>
          <a:stretch/>
        </p:blipFill>
        <p:spPr>
          <a:xfrm>
            <a:off x="0" y="6621465"/>
            <a:ext cx="9144000" cy="263919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s-ES_tradnl" sz="1800" b="1" u="sng" dirty="0" smtClean="0"/>
              <a:t>RESOLUCIÓN DE LA ASAMBLEA NACIONAL </a:t>
            </a:r>
            <a:r>
              <a:rPr lang="es-EC" sz="1800" b="1" u="sng" dirty="0" smtClean="0"/>
              <a:t>RESOLUCIÓN  SOBRE EL CUMPLIMIENTO DE LA AGENDA 2030 Y LOS OBJETIVOS DE DESARROLLO SOSTENIBLE: </a:t>
            </a:r>
            <a:r>
              <a:rPr lang="es-EC" sz="1800" dirty="0" smtClean="0"/>
              <a:t>(20-07-2017)</a:t>
            </a:r>
            <a:endParaRPr lang="es-EC" sz="1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EC" sz="1600" b="1" dirty="0" smtClean="0"/>
              <a:t>Considerandos…. página  3 de 5 </a:t>
            </a:r>
          </a:p>
          <a:p>
            <a:pPr marL="0" lvl="0" indent="0" algn="just">
              <a:buNone/>
            </a:pPr>
            <a:r>
              <a:rPr lang="es-EC" sz="1600" b="1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s-EC" sz="1600" i="1" dirty="0" smtClean="0"/>
              <a:t>Que, </a:t>
            </a:r>
            <a:r>
              <a:rPr lang="es-EC" sz="1600" i="1" dirty="0"/>
              <a:t>la Visión 2O3O desarrollada por la </a:t>
            </a:r>
            <a:r>
              <a:rPr lang="es-EC" sz="1600" i="1" dirty="0" smtClean="0"/>
              <a:t>Secretaría </a:t>
            </a:r>
            <a:r>
              <a:rPr lang="es-EC" sz="1600" i="1" dirty="0"/>
              <a:t>Nacional de Planificación y Desarrollo (SENPLADES) y el nuevo </a:t>
            </a:r>
            <a:r>
              <a:rPr lang="es-EC" sz="1600" i="1" dirty="0" smtClean="0"/>
              <a:t>PIan </a:t>
            </a:r>
            <a:r>
              <a:rPr lang="es-EC" sz="1600" i="1" dirty="0"/>
              <a:t>Nacional de </a:t>
            </a:r>
            <a:r>
              <a:rPr lang="es-EC" sz="1600" i="1" dirty="0" smtClean="0"/>
              <a:t>Desarrollo </a:t>
            </a:r>
            <a:r>
              <a:rPr lang="es-EC" sz="1600" i="1" dirty="0"/>
              <a:t>del </a:t>
            </a:r>
            <a:r>
              <a:rPr lang="es-EC" sz="1600" i="1" dirty="0" smtClean="0"/>
              <a:t>Ecuador </a:t>
            </a:r>
            <a:r>
              <a:rPr lang="es-EC" sz="1600" i="1" dirty="0"/>
              <a:t>2O17-2O2I, se </a:t>
            </a:r>
            <a:r>
              <a:rPr lang="es-EC" sz="1600" i="1" dirty="0" smtClean="0"/>
              <a:t>articula </a:t>
            </a:r>
            <a:r>
              <a:rPr lang="es-EC" sz="1600" i="1" dirty="0"/>
              <a:t>de modo </a:t>
            </a:r>
            <a:r>
              <a:rPr lang="es-EC" sz="1600" i="1" dirty="0" smtClean="0"/>
              <a:t>expreso </a:t>
            </a:r>
            <a:r>
              <a:rPr lang="es-EC" sz="1600" i="1" dirty="0"/>
              <a:t>con la Agenda 2O3O y los Objetivos de </a:t>
            </a:r>
            <a:r>
              <a:rPr lang="es-EC" sz="1600" i="1" dirty="0" smtClean="0"/>
              <a:t>Desarrollo </a:t>
            </a:r>
            <a:r>
              <a:rPr lang="es-EC" sz="1600" i="1" dirty="0"/>
              <a:t>Sostenible, </a:t>
            </a:r>
            <a:r>
              <a:rPr lang="es-EC" sz="1600" i="1" dirty="0" smtClean="0"/>
              <a:t>entrelazando </a:t>
            </a:r>
            <a:r>
              <a:rPr lang="es-EC" sz="1600" i="1" dirty="0"/>
              <a:t>la agenda </a:t>
            </a:r>
            <a:r>
              <a:rPr lang="es-EC" sz="1600" i="1" dirty="0" smtClean="0"/>
              <a:t>internacional </a:t>
            </a:r>
            <a:r>
              <a:rPr lang="es-EC" sz="1600" i="1" dirty="0"/>
              <a:t>con los objetivos </a:t>
            </a:r>
            <a:r>
              <a:rPr lang="es-EC" sz="1600" i="1" dirty="0" smtClean="0"/>
              <a:t>nacionales;</a:t>
            </a:r>
            <a:r>
              <a:rPr lang="es-EC" sz="1600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</a:p>
          <a:p>
            <a:pPr marL="0" indent="0">
              <a:buNone/>
            </a:pPr>
            <a:endParaRPr lang="es-EC" sz="1600" i="1" dirty="0" smtClean="0"/>
          </a:p>
          <a:p>
            <a:pPr marL="0" indent="0">
              <a:buNone/>
            </a:pPr>
            <a:r>
              <a:rPr lang="es-EC" sz="1600" b="1" i="1" dirty="0" smtClean="0"/>
              <a:t>Resuelve</a:t>
            </a:r>
            <a:r>
              <a:rPr lang="es-EC" sz="1600" i="1" dirty="0" smtClean="0"/>
              <a:t>:</a:t>
            </a:r>
          </a:p>
          <a:p>
            <a:pPr marL="0" indent="0" algn="just">
              <a:buNone/>
            </a:pPr>
            <a:r>
              <a:rPr lang="es-EC" sz="1600" b="1" i="1" dirty="0" smtClean="0"/>
              <a:t>Artículo </a:t>
            </a:r>
            <a:r>
              <a:rPr lang="es-EC" sz="1600" b="1" i="1" dirty="0"/>
              <a:t>2.- </a:t>
            </a:r>
            <a:r>
              <a:rPr lang="es-EC" sz="1600" i="1" dirty="0"/>
              <a:t>Adoptar </a:t>
            </a:r>
            <a:r>
              <a:rPr lang="es-EC" sz="1600" i="1" dirty="0" smtClean="0"/>
              <a:t>la </a:t>
            </a:r>
            <a:r>
              <a:rPr lang="es-EC" sz="1600" i="1" dirty="0"/>
              <a:t>Agenda 2030 y </a:t>
            </a:r>
            <a:r>
              <a:rPr lang="es-EC" sz="1600" i="1" dirty="0" smtClean="0"/>
              <a:t>los Objetivos </a:t>
            </a:r>
            <a:r>
              <a:rPr lang="es-EC" sz="1600" i="1" dirty="0"/>
              <a:t>de Desarrollo </a:t>
            </a:r>
            <a:r>
              <a:rPr lang="es-EC" sz="1600" i="1" dirty="0" smtClean="0"/>
              <a:t>Sostenible como </a:t>
            </a:r>
            <a:r>
              <a:rPr lang="es-EC" sz="1600" i="1" dirty="0"/>
              <a:t>referente obligatorio </a:t>
            </a:r>
            <a:r>
              <a:rPr lang="es-EC" sz="1600" i="1" dirty="0" smtClean="0"/>
              <a:t>para </a:t>
            </a:r>
            <a:r>
              <a:rPr lang="es-EC" sz="1600" i="1" dirty="0"/>
              <a:t>el </a:t>
            </a:r>
            <a:r>
              <a:rPr lang="es-EC" sz="1600" i="1" dirty="0" smtClean="0"/>
              <a:t>trabajo </a:t>
            </a:r>
            <a:r>
              <a:rPr lang="es-EC" sz="1600" i="1" dirty="0"/>
              <a:t>de la Asamblea Nacional y de </a:t>
            </a:r>
            <a:r>
              <a:rPr lang="es-EC" sz="1600" i="1" dirty="0" smtClean="0"/>
              <a:t>sus Comisiones </a:t>
            </a:r>
            <a:r>
              <a:rPr lang="es-EC" sz="1600" i="1" dirty="0"/>
              <a:t>Legislativas </a:t>
            </a:r>
            <a:r>
              <a:rPr lang="es-EC" sz="1600" i="1" dirty="0" smtClean="0"/>
              <a:t>Permanentes</a:t>
            </a:r>
            <a:r>
              <a:rPr lang="es-EC" sz="1600" i="1" dirty="0"/>
              <a:t>, </a:t>
            </a:r>
            <a:r>
              <a:rPr lang="es-EC" sz="1600" i="1" dirty="0" smtClean="0"/>
              <a:t>Grupos Parlamentarios </a:t>
            </a:r>
            <a:r>
              <a:rPr lang="es-EC" sz="1600" i="1" dirty="0"/>
              <a:t>y </a:t>
            </a:r>
            <a:r>
              <a:rPr lang="es-EC" sz="1600" i="1" dirty="0" smtClean="0"/>
              <a:t>demás instancias </a:t>
            </a:r>
            <a:r>
              <a:rPr lang="es-EC" sz="1600" i="1" dirty="0"/>
              <a:t>legislativas y </a:t>
            </a:r>
            <a:r>
              <a:rPr lang="es-EC" sz="1600" i="1" dirty="0" smtClean="0"/>
              <a:t>administrativas.</a:t>
            </a:r>
          </a:p>
          <a:p>
            <a:pPr marL="0" indent="0" algn="just">
              <a:buNone/>
            </a:pPr>
            <a:endParaRPr lang="es-EC" sz="1600" i="1" dirty="0"/>
          </a:p>
          <a:p>
            <a:pPr marL="0" indent="0" algn="just">
              <a:buNone/>
            </a:pPr>
            <a:r>
              <a:rPr lang="es-EC" sz="1600" b="1" i="1" dirty="0" smtClean="0"/>
              <a:t>Articulo </a:t>
            </a:r>
            <a:r>
              <a:rPr lang="es-EC" sz="1600" b="1" i="1" dirty="0"/>
              <a:t>7</a:t>
            </a:r>
            <a:r>
              <a:rPr lang="es-EC" sz="1600" i="1" dirty="0"/>
              <a:t>.- </a:t>
            </a:r>
            <a:r>
              <a:rPr lang="es-EC" sz="1600" i="1" dirty="0" smtClean="0"/>
              <a:t>Solicitar </a:t>
            </a:r>
            <a:r>
              <a:rPr lang="es-EC" sz="1600" i="1" dirty="0"/>
              <a:t>a las </a:t>
            </a:r>
            <a:r>
              <a:rPr lang="es-EC" sz="1600" i="1" dirty="0" smtClean="0"/>
              <a:t>instituciones </a:t>
            </a:r>
            <a:r>
              <a:rPr lang="es-EC" sz="1600" i="1" dirty="0"/>
              <a:t>del Estado, en los distintos </a:t>
            </a:r>
            <a:r>
              <a:rPr lang="es-EC" sz="1600" i="1" dirty="0" smtClean="0"/>
              <a:t>niveles de gobierno</a:t>
            </a:r>
            <a:r>
              <a:rPr lang="es-EC" sz="1600" i="1" dirty="0"/>
              <a:t>, que </a:t>
            </a:r>
            <a:r>
              <a:rPr lang="es-EC" sz="1600" i="1" dirty="0" smtClean="0"/>
              <a:t>procuren articular </a:t>
            </a:r>
            <a:r>
              <a:rPr lang="es-EC" sz="1600" i="1" dirty="0"/>
              <a:t>sus </a:t>
            </a:r>
            <a:r>
              <a:rPr lang="es-EC" sz="1600" i="1" dirty="0" smtClean="0"/>
              <a:t>acciones </a:t>
            </a:r>
            <a:r>
              <a:rPr lang="es-EC" sz="1600" i="1" dirty="0"/>
              <a:t>en favor del </a:t>
            </a:r>
            <a:r>
              <a:rPr lang="es-EC" sz="1600" i="1" dirty="0" smtClean="0"/>
              <a:t>cumplimiento de </a:t>
            </a:r>
            <a:r>
              <a:rPr lang="es-EC" sz="1600" i="1" dirty="0"/>
              <a:t>los 17 Objetivos de Desarrollo </a:t>
            </a:r>
            <a:r>
              <a:rPr lang="es-EC" sz="1600" i="1" dirty="0" smtClean="0"/>
              <a:t>Sostenible </a:t>
            </a:r>
            <a:r>
              <a:rPr lang="es-EC" sz="1600" i="1" dirty="0"/>
              <a:t>y las metas planteadas en </a:t>
            </a:r>
            <a:r>
              <a:rPr lang="es-EC" sz="1600" i="1" dirty="0" smtClean="0"/>
              <a:t>la Agenda </a:t>
            </a:r>
            <a:r>
              <a:rPr lang="es-EC" sz="1600" i="1" dirty="0"/>
              <a:t>2030.</a:t>
            </a:r>
          </a:p>
          <a:p>
            <a:pPr marL="0" indent="0">
              <a:buNone/>
            </a:pPr>
            <a:endParaRPr lang="es-EC" sz="1700" i="1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157"/>
            <a:ext cx="1012336" cy="3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6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3" b="18784"/>
          <a:stretch/>
        </p:blipFill>
        <p:spPr>
          <a:xfrm>
            <a:off x="0" y="6621465"/>
            <a:ext cx="9144000" cy="263919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S_tradnl" sz="1800" b="1" u="sng" dirty="0" smtClean="0"/>
              <a:t>PLAN NACIONAL DE DESARROLLO 2017-2021: </a:t>
            </a:r>
            <a:r>
              <a:rPr lang="es-ES_tradnl" sz="1800" dirty="0" smtClean="0"/>
              <a:t>(04-09-2017)</a:t>
            </a:r>
            <a:endParaRPr lang="es-EC" sz="1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EC" sz="1600" b="1" dirty="0" smtClean="0"/>
              <a:t>Registro Oficial No. 71  Suplemento</a:t>
            </a:r>
          </a:p>
          <a:p>
            <a:pPr marL="0" lvl="0" indent="0" algn="just">
              <a:buNone/>
            </a:pPr>
            <a:endParaRPr lang="es-EC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es-EC" sz="1600" b="1" dirty="0" smtClean="0">
                <a:solidFill>
                  <a:schemeClr val="tx2">
                    <a:lumMod val="75000"/>
                  </a:schemeClr>
                </a:solidFill>
              </a:rPr>
              <a:t>“ </a:t>
            </a:r>
            <a:r>
              <a:rPr lang="es-EC" sz="1600" dirty="0" smtClean="0"/>
              <a:t>Pág. 12 … Con estos fundamentos el Plan Nacional de Desarrollo, para el período 2017-2021, se organiza en tres Ejes Programáticos y nueve Objetivos Nacionales de Desarrollo, sobre la base de la sustentabilidad ambiental y del desarrollo territorial”.</a:t>
            </a:r>
          </a:p>
          <a:p>
            <a:pPr marL="0" lvl="0" indent="0" algn="just">
              <a:buNone/>
            </a:pPr>
            <a:endParaRPr lang="es-EC" sz="1600" i="1" dirty="0"/>
          </a:p>
          <a:p>
            <a:pPr marL="0" indent="0" algn="just">
              <a:buNone/>
            </a:pPr>
            <a:r>
              <a:rPr lang="es-EC" sz="1600" b="1" dirty="0"/>
              <a:t>“ </a:t>
            </a:r>
            <a:r>
              <a:rPr lang="es-EC" sz="1600" dirty="0"/>
              <a:t>Pág. </a:t>
            </a:r>
            <a:r>
              <a:rPr lang="es-EC" sz="1600" dirty="0" smtClean="0"/>
              <a:t>16 </a:t>
            </a:r>
            <a:r>
              <a:rPr lang="es-EC" sz="1600" dirty="0"/>
              <a:t>… </a:t>
            </a:r>
            <a:r>
              <a:rPr lang="es-EC" sz="1600" dirty="0" smtClean="0"/>
              <a:t>Los planes de desarrollo de 2007-2009 y 2013 se articularon con los Objetivos de Desarrollo del Milenio (ODM). En esta ocasión, el nuevo Plan Nacional lo hace de manera directa con la Agenda 2030 y los Objetivos de Desarrollo Sostenible (ODS), que tomaron la posta a los ODM…. El Ecuador es signatario ejemplar de los varios instrumentos internacionales de derechos humanos, tanto del Sistema Universal como del Sistema Interamericano de Protección de Derechos. Los 17 ODS y sus respectivas metas, se integran en el actual Plan, entrelazando la agenda internacional con nuestros Objetivos Nacionales de Desarrollo, lo que permitirá seguir mostrando a nuestro país como un referente internacional y pionero en la vinculación de planificación y derechos ”.</a:t>
            </a:r>
            <a:endParaRPr lang="es-EC" sz="1600" dirty="0"/>
          </a:p>
          <a:p>
            <a:pPr marL="0" lvl="0" indent="0" algn="just">
              <a:buNone/>
            </a:pPr>
            <a:endParaRPr lang="es-EC" sz="1700" i="1" dirty="0" smtClean="0"/>
          </a:p>
          <a:p>
            <a:endParaRPr lang="es-EC" i="1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157"/>
            <a:ext cx="1012336" cy="3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5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3" b="18784"/>
          <a:stretch/>
        </p:blipFill>
        <p:spPr>
          <a:xfrm>
            <a:off x="0" y="6621465"/>
            <a:ext cx="9144000" cy="263919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just"/>
            <a:r>
              <a:rPr lang="es-ES_tradnl" sz="1800" b="1" u="sng" dirty="0" smtClean="0"/>
              <a:t>SENPLADES:</a:t>
            </a:r>
            <a:r>
              <a:rPr lang="es-ES_tradnl" sz="1800" b="1" dirty="0" smtClean="0"/>
              <a:t> </a:t>
            </a:r>
            <a:r>
              <a:rPr lang="es-EC" sz="1800" dirty="0" smtClean="0"/>
              <a:t>Oficio </a:t>
            </a:r>
            <a:r>
              <a:rPr lang="es-EC" sz="1800" dirty="0"/>
              <a:t>No. SENPLADES-SPT-DOAT-2017-0004-OF (14 de julio de 2017</a:t>
            </a:r>
            <a:r>
              <a:rPr lang="es-EC" sz="1800" dirty="0" smtClean="0"/>
              <a:t>)</a:t>
            </a:r>
            <a:endParaRPr lang="es-EC" sz="1800" b="1" u="sng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EC" sz="1600" dirty="0" err="1" smtClean="0"/>
              <a:t>Mgs</a:t>
            </a:r>
            <a:r>
              <a:rPr lang="es-EC" sz="1600" dirty="0" smtClean="0"/>
              <a:t>. Fernanda Gardenia Avellaneda Viteri</a:t>
            </a:r>
          </a:p>
          <a:p>
            <a:pPr marL="0" lvl="0" indent="0" algn="just">
              <a:buNone/>
            </a:pPr>
            <a:r>
              <a:rPr lang="es-EC" sz="1600" dirty="0" smtClean="0"/>
              <a:t>DIRECTORA DE ORDENAMIENTO Y ARTICULACIÓN TERRITORIAL:</a:t>
            </a:r>
          </a:p>
          <a:p>
            <a:pPr marL="0" lvl="0" indent="0" algn="just">
              <a:buNone/>
            </a:pPr>
            <a:endParaRPr lang="es-EC" sz="1600" b="1" dirty="0" smtClean="0"/>
          </a:p>
          <a:p>
            <a:pPr marL="0" lvl="0" indent="0" algn="just">
              <a:buNone/>
            </a:pPr>
            <a:r>
              <a:rPr lang="es-EC" sz="1700" b="1" dirty="0" smtClean="0"/>
              <a:t>“ …</a:t>
            </a:r>
            <a:r>
              <a:rPr lang="es-EC" sz="1700" dirty="0" smtClean="0"/>
              <a:t>Finalmente mencionar que, con fecha 13 de julio 2017 el Consejo Nacional de Planificación en resolución No. 002-2017-CNP, resuelve en su artículo 9: Disponer a la Secretaría Nacional de Planificación y Desarrollo, que en el plazo de </a:t>
            </a:r>
            <a:r>
              <a:rPr lang="es-EC" sz="1700" u="sng" dirty="0" smtClean="0"/>
              <a:t>90 días </a:t>
            </a:r>
            <a:r>
              <a:rPr lang="es-EC" sz="1700" dirty="0" smtClean="0"/>
              <a:t>contados a partir de la presente resolución, emita las </a:t>
            </a:r>
            <a:r>
              <a:rPr lang="es-EC" sz="1700" u="sng" dirty="0" smtClean="0"/>
              <a:t>directrices para la alineación de los Planes de Desarrollo y Ordenamiento Territorial, con el Plan Nacional de Desarrollo 2017-2021</a:t>
            </a:r>
            <a:r>
              <a:rPr lang="es-EC" sz="1700" dirty="0" smtClean="0"/>
              <a:t>, </a:t>
            </a:r>
            <a:r>
              <a:rPr lang="es-EC" sz="1800" dirty="0" smtClean="0"/>
              <a:t>a fin de cumplir con el artículo 10 del reglamento al </a:t>
            </a:r>
            <a:r>
              <a:rPr lang="es-EC" sz="1700" dirty="0" smtClean="0"/>
              <a:t>Código Orgánico de Planificación y Finanzas Públicas.</a:t>
            </a:r>
          </a:p>
          <a:p>
            <a:pPr marL="0" lvl="0" indent="0" algn="just">
              <a:buNone/>
            </a:pPr>
            <a:endParaRPr lang="es-EC" sz="1700" dirty="0" smtClean="0"/>
          </a:p>
          <a:p>
            <a:pPr marL="0" lvl="0" indent="0" algn="just">
              <a:buNone/>
            </a:pPr>
            <a:r>
              <a:rPr lang="es-EC" sz="1700" dirty="0" smtClean="0"/>
              <a:t>En función de lo expuesto, es importante mencionar que cada gobierno local, puede actualizar su Plan de Desarrollo y Ordenamiento Territorial siempre que crean necesario realizarlo. Las directrices para la alineación de la planificación local al nuevo Plan Nacional, serán trabajadas de manera coordinada con </a:t>
            </a:r>
            <a:r>
              <a:rPr lang="es-EC" sz="1700" dirty="0" err="1" smtClean="0"/>
              <a:t>Congope</a:t>
            </a:r>
            <a:r>
              <a:rPr lang="es-EC" sz="1700" dirty="0" smtClean="0"/>
              <a:t>, AME y </a:t>
            </a:r>
            <a:r>
              <a:rPr lang="es-EC" sz="1700" dirty="0" err="1" smtClean="0"/>
              <a:t>Conagopare</a:t>
            </a:r>
            <a:r>
              <a:rPr lang="es-EC" sz="1700" dirty="0" smtClean="0"/>
              <a:t> y una vez se tengan listas, serán socializadas y difundidas para su uso por parte de los Gobiernos Autónomos Descentralizados.”</a:t>
            </a:r>
          </a:p>
          <a:p>
            <a:endParaRPr lang="es-EC" i="1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157"/>
            <a:ext cx="1012336" cy="3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6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3" b="18784"/>
          <a:stretch/>
        </p:blipFill>
        <p:spPr>
          <a:xfrm>
            <a:off x="0" y="6621465"/>
            <a:ext cx="9144000" cy="263919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es-EC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ctr">
              <a:buNone/>
            </a:pPr>
            <a:r>
              <a:rPr lang="es-EC" sz="4000" b="1" dirty="0" smtClean="0"/>
              <a:t>OBSERVACIONES SOBRE EL PMDOT </a:t>
            </a:r>
          </a:p>
          <a:p>
            <a:pPr marL="0" lvl="0" indent="0" algn="ctr">
              <a:buNone/>
            </a:pPr>
            <a:r>
              <a:rPr lang="es-EC" sz="4000" b="1" dirty="0" smtClean="0"/>
              <a:t> 2015 - 2025</a:t>
            </a:r>
            <a:endParaRPr lang="es-EC" sz="4000" dirty="0"/>
          </a:p>
          <a:p>
            <a:pPr marL="0" lvl="0" indent="0" algn="just">
              <a:buNone/>
            </a:pPr>
            <a:endParaRPr lang="es-EC" sz="1700" i="1" dirty="0" smtClean="0"/>
          </a:p>
          <a:p>
            <a:endParaRPr lang="es-EC" i="1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157"/>
            <a:ext cx="1012336" cy="3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s-EC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C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C" sz="2200" b="1" u="sng" dirty="0" smtClean="0">
                <a:solidFill>
                  <a:schemeClr val="tx2">
                    <a:lumMod val="75000"/>
                  </a:schemeClr>
                </a:solidFill>
              </a:rPr>
              <a:t>POLITICAS, OBJETIVOS, INDICADORES Y METAS</a:t>
            </a:r>
            <a:br>
              <a:rPr lang="es-EC" sz="22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C" sz="2200" b="1" u="sng" dirty="0" smtClean="0">
                <a:solidFill>
                  <a:schemeClr val="tx2">
                    <a:lumMod val="75000"/>
                  </a:schemeClr>
                </a:solidFill>
              </a:rPr>
              <a:t> PMDOT</a:t>
            </a:r>
            <a:r>
              <a:rPr lang="es-EC" sz="22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s-EC" sz="2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3" b="18784"/>
          <a:stretch/>
        </p:blipFill>
        <p:spPr>
          <a:xfrm>
            <a:off x="0" y="6621465"/>
            <a:ext cx="9144000" cy="263919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97" y="56157"/>
            <a:ext cx="1012336" cy="3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473325"/>
            <a:ext cx="79533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4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 algn="l"/>
            <a:r>
              <a:rPr lang="es-EC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C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C" sz="2200" b="1" u="sng" dirty="0" smtClean="0"/>
              <a:t>MODELO DE ORDENAMIENTO TERRITORIAL 2015 – 2025</a:t>
            </a:r>
            <a:r>
              <a:rPr lang="es-EC" sz="2200" b="1" dirty="0" smtClean="0"/>
              <a:t>:</a:t>
            </a:r>
            <a:endParaRPr lang="es-EC" sz="2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endParaRPr lang="es-EC" sz="1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EC" sz="1600" dirty="0" smtClean="0"/>
              <a:t>El modelo busca organizar el territorio de modo holístico, integral.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1600" dirty="0" smtClean="0"/>
              <a:t>Se basa en una visión de sostenibilidad integral del DMQ, como factor transversal a todos los componentes sectoriales y territoriales.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1600" dirty="0" smtClean="0"/>
              <a:t>El criterio estructurador del modelo es la creación de un sistema de </a:t>
            </a:r>
            <a:r>
              <a:rPr lang="es-EC" sz="1600" b="1" dirty="0" smtClean="0"/>
              <a:t>Centralidades y Subcentralidades</a:t>
            </a:r>
            <a:r>
              <a:rPr lang="es-EC" sz="1600" dirty="0" smtClean="0"/>
              <a:t>, entendidas como centros o nodos de convergencia de población, actividades económicas y productivas y dotación de equipamientos desde los cuales se brinden servicios de calidad, que en definitiva creen condiciones de equidad en todo el territorio.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1600" dirty="0" smtClean="0"/>
              <a:t>Igualmente el modelo precautela la debida conservación del patrimonio natural sin perjuicio de viabilizar el usufructo de sus potencialidades biodiversas en condiciones de sostenibilidad. </a:t>
            </a:r>
            <a:r>
              <a:rPr lang="es-EC" sz="1600" dirty="0"/>
              <a:t>	</a:t>
            </a:r>
            <a:r>
              <a:rPr lang="es-EC" sz="1600" dirty="0" smtClean="0"/>
              <a:t>(Pág. 98 PMDOT)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3" b="18784"/>
          <a:stretch/>
        </p:blipFill>
        <p:spPr>
          <a:xfrm>
            <a:off x="0" y="6621465"/>
            <a:ext cx="9144000" cy="263919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97" y="56157"/>
            <a:ext cx="1012336" cy="3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7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1262</Words>
  <Application>Microsoft Office PowerPoint</Application>
  <PresentationFormat>Presentación en pantalla (4:3)</PresentationFormat>
  <Paragraphs>80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de Office</vt:lpstr>
      <vt:lpstr>Presentación de PowerPoint</vt:lpstr>
      <vt:lpstr>  ACTUALIZACIÓN PMDOT 2015-2025 Y CONVENIO MDMQ - PNUD   </vt:lpstr>
      <vt:lpstr>ANTECEDENTES:   Normativas vigentes, competencias, atribuciones  y responsabilidades.  </vt:lpstr>
      <vt:lpstr>RESOLUCIÓN DE LA ASAMBLEA NACIONAL RESOLUCIÓN  SOBRE EL CUMPLIMIENTO DE LA AGENDA 2030 Y LOS OBJETIVOS DE DESARROLLO SOSTENIBLE: (20-07-2017)</vt:lpstr>
      <vt:lpstr>PLAN NACIONAL DE DESARROLLO 2017-2021: (04-09-2017)</vt:lpstr>
      <vt:lpstr>SENPLADES: Oficio No. SENPLADES-SPT-DOAT-2017-0004-OF (14 de julio de 2017)</vt:lpstr>
      <vt:lpstr>Presentación de PowerPoint</vt:lpstr>
      <vt:lpstr> POLITICAS, OBJETIVOS, INDICADORES Y METAS  PMDOT:</vt:lpstr>
      <vt:lpstr> MODELO DE ORDENAMIENTO TERRITORIAL 2015 – 2025:</vt:lpstr>
      <vt:lpstr>  PROPUESTA DE ACTUALIZACIÓN DEL PMDOT Y ALINEACIÓN DE OBJETIVOS, INDICADORES Y METAS:</vt:lpstr>
      <vt:lpstr>Presentación de PowerPoint</vt:lpstr>
      <vt:lpstr>   El convenio de cooperación interinstitucional entre el MDMQ y el PNUD, se firma el 30 de diciembre del 2016 , tiene por objeto que el MDMQ a través de la Secretaría General de Planificación y el PNUD, realicen la Articulación del Plan de Desarrollo y Ordenamiento Territorial del Distrito Metropolitano de Quito con la Agenda de Desarrollo Sostenible.  OBJETIVOS DEL CONVENIO PARA LA ALINEACIÓN DEL PMDOT CON LOS ODS:  - Alineación de los objetivos ODS con los ejes del PMDOT y sus políticas.  - Alineación de las metas ODS con las respectivas políticas del PMDOT.  - Grado de contribución de los indicadores del PMDOT al cumplimiento de las metas ODS.  METODOLOGÍA:  Se compara el objetivo/meta local con las correspondientes metas ODS y se indica su alineación de manera total o parcial en base a tres variables: Tema, Alcance y Ambición, la ausencia de al menos de una de esas tres variables implica un nivel parcial de alineación.  OBJETIVOS DEL CONVENIO PARA LA ACTUALIZACIÓN DEL PMDOT:  - Dar cumplimiento con los requerimientos legales de la Constitución, COOTAD, Ley Orgánica de Ordenamiento Territorial, Uso y Gestión de Suelo, Ordenanza Metropolitana 041, Plan Nacional de Desarrollo 2017-2021, SENPLADES.        </vt:lpstr>
      <vt:lpstr>ESTUDIO GENERAL PMDOT 2015 – 2025 REALIZADO POR EL PNUD:</vt:lpstr>
      <vt:lpstr>ESTADO ACTUAL DEL CONVENIO CON EL PNUD:</vt:lpstr>
      <vt:lpstr>Presentación de PowerPoint</vt:lpstr>
      <vt:lpstr>AVANCE GENERAL DE PROGRAMAS Y PROYECTOS AL PMDYOT 2015 - 2025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Brauer Camacho</dc:creator>
  <cp:lastModifiedBy>Paulina Elizabeth Tipan Villacis</cp:lastModifiedBy>
  <cp:revision>156</cp:revision>
  <cp:lastPrinted>2017-09-11T17:16:11Z</cp:lastPrinted>
  <dcterms:created xsi:type="dcterms:W3CDTF">2017-04-10T16:02:15Z</dcterms:created>
  <dcterms:modified xsi:type="dcterms:W3CDTF">2017-09-11T19:11:58Z</dcterms:modified>
</cp:coreProperties>
</file>