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5" r:id="rId3"/>
    <p:sldId id="266" r:id="rId4"/>
    <p:sldId id="268" r:id="rId5"/>
    <p:sldId id="269" r:id="rId6"/>
    <p:sldId id="256" r:id="rId7"/>
    <p:sldId id="258" r:id="rId8"/>
    <p:sldId id="274" r:id="rId9"/>
    <p:sldId id="259" r:id="rId10"/>
    <p:sldId id="260" r:id="rId11"/>
    <p:sldId id="261" r:id="rId12"/>
    <p:sldId id="271" r:id="rId13"/>
    <p:sldId id="273" r:id="rId14"/>
    <p:sldId id="264" r:id="rId1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93364" autoAdjust="0"/>
  </p:normalViewPr>
  <p:slideViewPr>
    <p:cSldViewPr>
      <p:cViewPr>
        <p:scale>
          <a:sx n="110" d="100"/>
          <a:sy n="110" d="100"/>
        </p:scale>
        <p:origin x="-36" y="-8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08FD25-3FDF-4D13-94FE-3FA7754974E7}" type="datetimeFigureOut">
              <a:rPr lang="es-EC" smtClean="0"/>
              <a:t>21/08/2017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76B09-AFA4-40C0-9276-BACDC7AD4359}" type="slidenum">
              <a:rPr lang="es-EC" smtClean="0"/>
              <a:t>‹Nº›</a:t>
            </a:fld>
            <a:endParaRPr lang="es-EC"/>
          </a:p>
        </p:txBody>
      </p:sp>
    </p:spTree>
    <p:extLst>
      <p:ext uri="{BB962C8B-B14F-4D97-AF65-F5344CB8AC3E}">
        <p14:creationId xmlns:p14="http://schemas.microsoft.com/office/powerpoint/2010/main" val="233785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143000" y="685800"/>
            <a:ext cx="4572000" cy="3429000"/>
          </a:xfrm>
        </p:spPr>
      </p:sp>
      <p:sp>
        <p:nvSpPr>
          <p:cNvPr id="3" name="Marcador de notas 2"/>
          <p:cNvSpPr>
            <a:spLocks noGrp="1"/>
          </p:cNvSpPr>
          <p:nvPr>
            <p:ph type="body" idx="1"/>
          </p:nvPr>
        </p:nvSpPr>
        <p:spPr/>
        <p:txBody>
          <a:bodyPr/>
          <a:lstStyle/>
          <a:p>
            <a:r>
              <a:rPr lang="es-ES" dirty="0" smtClean="0"/>
              <a:t>Mencionar esta</a:t>
            </a:r>
            <a:r>
              <a:rPr lang="es-ES" baseline="0" dirty="0" smtClean="0"/>
              <a:t> fase</a:t>
            </a:r>
            <a:r>
              <a:rPr lang="mr-IN" baseline="0" dirty="0" smtClean="0"/>
              <a:t>…</a:t>
            </a:r>
            <a:r>
              <a:rPr lang="es-ES_tradnl" baseline="0" dirty="0" smtClean="0"/>
              <a:t>..</a:t>
            </a:r>
          </a:p>
          <a:p>
            <a:r>
              <a:rPr lang="es-ES_tradnl" baseline="0" dirty="0" smtClean="0"/>
              <a:t>Mencionar la continuidad..</a:t>
            </a:r>
            <a:endParaRPr lang="es-ES" baseline="0" dirty="0" smtClean="0"/>
          </a:p>
        </p:txBody>
      </p:sp>
      <p:sp>
        <p:nvSpPr>
          <p:cNvPr id="4" name="Marcador de número de diapositiva 3"/>
          <p:cNvSpPr>
            <a:spLocks noGrp="1"/>
          </p:cNvSpPr>
          <p:nvPr>
            <p:ph type="sldNum" sz="quarter" idx="10"/>
          </p:nvPr>
        </p:nvSpPr>
        <p:spPr/>
        <p:txBody>
          <a:bodyPr/>
          <a:lstStyle/>
          <a:p>
            <a:pPr>
              <a:defRPr/>
            </a:pPr>
            <a:fld id="{89C8D6F6-1534-8545-97C0-D3AF589AF339}" type="slidenum">
              <a:rPr lang="es-ES" smtClean="0">
                <a:solidFill>
                  <a:prstClr val="black"/>
                </a:solidFill>
              </a:rPr>
              <a:pPr>
                <a:defRPr/>
              </a:pPr>
              <a:t>12</a:t>
            </a:fld>
            <a:endParaRPr lang="es-ES">
              <a:solidFill>
                <a:prstClr val="black"/>
              </a:solidFill>
            </a:endParaRPr>
          </a:p>
        </p:txBody>
      </p:sp>
    </p:spTree>
    <p:extLst>
      <p:ext uri="{BB962C8B-B14F-4D97-AF65-F5344CB8AC3E}">
        <p14:creationId xmlns:p14="http://schemas.microsoft.com/office/powerpoint/2010/main" val="1815007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249740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267121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953179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seño personalizado">
    <p:spTree>
      <p:nvGrpSpPr>
        <p:cNvPr id="1" name=""/>
        <p:cNvGrpSpPr/>
        <p:nvPr/>
      </p:nvGrpSpPr>
      <p:grpSpPr>
        <a:xfrm>
          <a:off x="0" y="0"/>
          <a:ext cx="0" cy="0"/>
          <a:chOff x="0" y="0"/>
          <a:chExt cx="0" cy="0"/>
        </a:xfrm>
      </p:grpSpPr>
      <p:sp>
        <p:nvSpPr>
          <p:cNvPr id="14" name="CuadroTexto 13"/>
          <p:cNvSpPr txBox="1"/>
          <p:nvPr userDrawn="1"/>
        </p:nvSpPr>
        <p:spPr>
          <a:xfrm>
            <a:off x="12973" y="6610179"/>
            <a:ext cx="1253869" cy="246221"/>
          </a:xfrm>
          <a:prstGeom prst="rect">
            <a:avLst/>
          </a:prstGeom>
          <a:noFill/>
        </p:spPr>
        <p:txBody>
          <a:bodyPr wrap="none" rtlCol="0">
            <a:spAutoFit/>
          </a:bodyPr>
          <a:lstStyle/>
          <a:p>
            <a:pPr defTabSz="457200" eaLnBrk="0" fontAlgn="base" hangingPunct="0">
              <a:spcBef>
                <a:spcPct val="0"/>
              </a:spcBef>
              <a:spcAft>
                <a:spcPct val="0"/>
              </a:spcAft>
            </a:pPr>
            <a:r>
              <a:rPr lang="es-EC" sz="1000" b="1" dirty="0">
                <a:solidFill>
                  <a:srgbClr val="1F4686"/>
                </a:solidFill>
                <a:ea typeface="MS PGothic" charset="0"/>
              </a:rPr>
              <a:t>Desarrollado por:</a:t>
            </a:r>
          </a:p>
        </p:txBody>
      </p:sp>
      <p:sp>
        <p:nvSpPr>
          <p:cNvPr id="12" name="Título 1"/>
          <p:cNvSpPr>
            <a:spLocks noGrp="1"/>
          </p:cNvSpPr>
          <p:nvPr>
            <p:ph type="title"/>
          </p:nvPr>
        </p:nvSpPr>
        <p:spPr>
          <a:xfrm>
            <a:off x="396944" y="3"/>
            <a:ext cx="8747057" cy="450991"/>
          </a:xfrm>
          <a:gradFill flip="none" rotWithShape="1">
            <a:gsLst>
              <a:gs pos="70000">
                <a:schemeClr val="accent1">
                  <a:lumMod val="50000"/>
                </a:schemeClr>
              </a:gs>
              <a:gs pos="100000">
                <a:prstClr val="white"/>
              </a:gs>
            </a:gsLst>
            <a:lin ang="0" scaled="1"/>
            <a:tileRect/>
          </a:gradFill>
          <a:ln>
            <a:noFill/>
          </a:ln>
        </p:spPr>
        <p:txBody>
          <a:bodyPr vert="horz" wrap="square" lIns="91440" tIns="45720" rIns="91440" bIns="45720" numCol="1" anchor="ctr" anchorCtr="0" compatLnSpc="1">
            <a:prstTxWarp prst="textNoShape">
              <a:avLst/>
            </a:prstTxWarp>
          </a:bodyPr>
          <a:lstStyle>
            <a:lvl1pPr>
              <a:defRPr lang="es-ES" sz="3200" b="1" dirty="0">
                <a:solidFill>
                  <a:schemeClr val="bg1"/>
                </a:solidFill>
              </a:defRPr>
            </a:lvl1pPr>
          </a:lstStyle>
          <a:p>
            <a:pPr lvl="0" algn="l"/>
            <a:r>
              <a:rPr lang="es-ES_tradnl" dirty="0" smtClean="0"/>
              <a:t>Clic para editar título</a:t>
            </a:r>
            <a:endParaRPr lang="es-ES" dirty="0"/>
          </a:p>
        </p:txBody>
      </p:sp>
      <p:sp>
        <p:nvSpPr>
          <p:cNvPr id="7" name="Título 5"/>
          <p:cNvSpPr txBox="1">
            <a:spLocks/>
          </p:cNvSpPr>
          <p:nvPr userDrawn="1"/>
        </p:nvSpPr>
        <p:spPr bwMode="auto">
          <a:xfrm>
            <a:off x="-13470" y="-10894"/>
            <a:ext cx="350309" cy="461665"/>
          </a:xfrm>
          <a:prstGeom prst="rect">
            <a:avLst/>
          </a:prstGeom>
          <a:solidFill>
            <a:schemeClr val="accent1">
              <a:lumMod val="5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spAutoFit/>
          </a:bodyPr>
          <a:lstStyle>
            <a:lvl1pPr algn="ctr" defTabSz="457200" rtl="0" eaLnBrk="0" fontAlgn="base" hangingPunct="0">
              <a:spcBef>
                <a:spcPct val="0"/>
              </a:spcBef>
              <a:spcAft>
                <a:spcPct val="0"/>
              </a:spcAft>
              <a:defRPr lang="es-ES" sz="2400" b="0" i="0" kern="1200">
                <a:solidFill>
                  <a:schemeClr val="bg1"/>
                </a:solidFill>
                <a:latin typeface="+mj-lt"/>
                <a:ea typeface="MS PGothic" charset="0"/>
                <a:cs typeface="Futura Book"/>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lgn="l"/>
            <a:endParaRPr lang="es-EC" b="1" dirty="0">
              <a:solidFill>
                <a:prstClr val="white"/>
              </a:solidFill>
            </a:endParaRPr>
          </a:p>
        </p:txBody>
      </p:sp>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598" y="6495751"/>
            <a:ext cx="1026114" cy="386063"/>
          </a:xfrm>
          <a:prstGeom prst="rect">
            <a:avLst/>
          </a:prstGeom>
        </p:spPr>
      </p:pic>
      <p:pic>
        <p:nvPicPr>
          <p:cNvPr id="8" name="Imagen 7"/>
          <p:cNvPicPr>
            <a:picLocks noChangeAspect="1"/>
          </p:cNvPicPr>
          <p:nvPr userDrawn="1"/>
        </p:nvPicPr>
        <p:blipFill>
          <a:blip r:embed="rId3"/>
          <a:stretch>
            <a:fillRect/>
          </a:stretch>
        </p:blipFill>
        <p:spPr>
          <a:xfrm>
            <a:off x="2771236" y="6682184"/>
            <a:ext cx="6391275" cy="203200"/>
          </a:xfrm>
          <a:prstGeom prst="rect">
            <a:avLst/>
          </a:prstGeom>
        </p:spPr>
      </p:pic>
      <p:pic>
        <p:nvPicPr>
          <p:cNvPr id="9" name="Imagen 8"/>
          <p:cNvPicPr>
            <a:picLocks noChangeAspect="1"/>
          </p:cNvPicPr>
          <p:nvPr userDrawn="1"/>
        </p:nvPicPr>
        <p:blipFill rotWithShape="1">
          <a:blip r:embed="rId4"/>
          <a:srcRect l="12389" r="13275"/>
          <a:stretch/>
        </p:blipFill>
        <p:spPr>
          <a:xfrm>
            <a:off x="7488324" y="5877275"/>
            <a:ext cx="1620180" cy="734641"/>
          </a:xfrm>
          <a:prstGeom prst="rect">
            <a:avLst/>
          </a:prstGeom>
        </p:spPr>
      </p:pic>
    </p:spTree>
    <p:extLst>
      <p:ext uri="{BB962C8B-B14F-4D97-AF65-F5344CB8AC3E}">
        <p14:creationId xmlns:p14="http://schemas.microsoft.com/office/powerpoint/2010/main" val="28323167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sp>
        <p:nvSpPr>
          <p:cNvPr id="7" name="CuadroTexto 6"/>
          <p:cNvSpPr txBox="1"/>
          <p:nvPr userDrawn="1"/>
        </p:nvSpPr>
        <p:spPr>
          <a:xfrm>
            <a:off x="12973" y="6610179"/>
            <a:ext cx="1253869" cy="246221"/>
          </a:xfrm>
          <a:prstGeom prst="rect">
            <a:avLst/>
          </a:prstGeom>
          <a:noFill/>
        </p:spPr>
        <p:txBody>
          <a:bodyPr wrap="none" rtlCol="0">
            <a:spAutoFit/>
          </a:bodyPr>
          <a:lstStyle/>
          <a:p>
            <a:pPr defTabSz="457200" eaLnBrk="0" fontAlgn="base" hangingPunct="0">
              <a:spcBef>
                <a:spcPct val="0"/>
              </a:spcBef>
              <a:spcAft>
                <a:spcPct val="0"/>
              </a:spcAft>
            </a:pPr>
            <a:r>
              <a:rPr lang="es-EC" sz="1000" b="1" dirty="0">
                <a:solidFill>
                  <a:srgbClr val="1F4686"/>
                </a:solidFill>
                <a:ea typeface="MS PGothic" charset="0"/>
              </a:rPr>
              <a:t>Desarrollado por:</a:t>
            </a:r>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598" y="6495751"/>
            <a:ext cx="1026114" cy="386063"/>
          </a:xfrm>
          <a:prstGeom prst="rect">
            <a:avLst/>
          </a:prstGeom>
        </p:spPr>
      </p:pic>
      <p:pic>
        <p:nvPicPr>
          <p:cNvPr id="9" name="Imagen 8"/>
          <p:cNvPicPr>
            <a:picLocks noChangeAspect="1"/>
          </p:cNvPicPr>
          <p:nvPr userDrawn="1"/>
        </p:nvPicPr>
        <p:blipFill>
          <a:blip r:embed="rId3"/>
          <a:stretch>
            <a:fillRect/>
          </a:stretch>
        </p:blipFill>
        <p:spPr>
          <a:xfrm>
            <a:off x="2771236" y="6682184"/>
            <a:ext cx="6391275" cy="203200"/>
          </a:xfrm>
          <a:prstGeom prst="rect">
            <a:avLst/>
          </a:prstGeom>
        </p:spPr>
      </p:pic>
    </p:spTree>
    <p:extLst>
      <p:ext uri="{BB962C8B-B14F-4D97-AF65-F5344CB8AC3E}">
        <p14:creationId xmlns:p14="http://schemas.microsoft.com/office/powerpoint/2010/main" val="205107663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Diseño personalizado">
    <p:spTree>
      <p:nvGrpSpPr>
        <p:cNvPr id="1" name=""/>
        <p:cNvGrpSpPr/>
        <p:nvPr/>
      </p:nvGrpSpPr>
      <p:grpSpPr>
        <a:xfrm>
          <a:off x="0" y="0"/>
          <a:ext cx="0" cy="0"/>
          <a:chOff x="0" y="0"/>
          <a:chExt cx="0" cy="0"/>
        </a:xfrm>
      </p:grpSpPr>
      <p:sp>
        <p:nvSpPr>
          <p:cNvPr id="14" name="CuadroTexto 13"/>
          <p:cNvSpPr txBox="1"/>
          <p:nvPr userDrawn="1"/>
        </p:nvSpPr>
        <p:spPr>
          <a:xfrm>
            <a:off x="12973" y="6610179"/>
            <a:ext cx="1253869" cy="246221"/>
          </a:xfrm>
          <a:prstGeom prst="rect">
            <a:avLst/>
          </a:prstGeom>
          <a:noFill/>
        </p:spPr>
        <p:txBody>
          <a:bodyPr wrap="none" rtlCol="0">
            <a:spAutoFit/>
          </a:bodyPr>
          <a:lstStyle/>
          <a:p>
            <a:pPr defTabSz="457200" eaLnBrk="0" fontAlgn="base" hangingPunct="0">
              <a:spcBef>
                <a:spcPct val="0"/>
              </a:spcBef>
              <a:spcAft>
                <a:spcPct val="0"/>
              </a:spcAft>
            </a:pPr>
            <a:r>
              <a:rPr lang="es-EC" sz="1000" b="1" dirty="0">
                <a:solidFill>
                  <a:srgbClr val="1F4686"/>
                </a:solidFill>
                <a:ea typeface="MS PGothic" charset="0"/>
              </a:rPr>
              <a:t>Desarrollado por:</a:t>
            </a:r>
          </a:p>
        </p:txBody>
      </p:sp>
      <p:sp>
        <p:nvSpPr>
          <p:cNvPr id="12" name="Título 1"/>
          <p:cNvSpPr>
            <a:spLocks noGrp="1"/>
          </p:cNvSpPr>
          <p:nvPr>
            <p:ph type="title"/>
          </p:nvPr>
        </p:nvSpPr>
        <p:spPr>
          <a:xfrm>
            <a:off x="396944" y="3"/>
            <a:ext cx="8747057" cy="450991"/>
          </a:xfrm>
          <a:gradFill flip="none" rotWithShape="1">
            <a:gsLst>
              <a:gs pos="70000">
                <a:schemeClr val="accent1">
                  <a:lumMod val="50000"/>
                </a:schemeClr>
              </a:gs>
              <a:gs pos="100000">
                <a:prstClr val="white"/>
              </a:gs>
            </a:gsLst>
            <a:lin ang="0" scaled="1"/>
            <a:tileRect/>
          </a:gradFill>
          <a:ln>
            <a:noFill/>
          </a:ln>
        </p:spPr>
        <p:txBody>
          <a:bodyPr vert="horz" wrap="square" lIns="91440" tIns="45720" rIns="91440" bIns="45720" numCol="1" anchor="ctr" anchorCtr="0" compatLnSpc="1">
            <a:prstTxWarp prst="textNoShape">
              <a:avLst/>
            </a:prstTxWarp>
          </a:bodyPr>
          <a:lstStyle>
            <a:lvl1pPr>
              <a:defRPr lang="es-ES" sz="3200" b="1" dirty="0">
                <a:solidFill>
                  <a:schemeClr val="bg1"/>
                </a:solidFill>
              </a:defRPr>
            </a:lvl1pPr>
          </a:lstStyle>
          <a:p>
            <a:pPr lvl="0" algn="l"/>
            <a:r>
              <a:rPr lang="es-ES_tradnl" dirty="0" smtClean="0"/>
              <a:t>Clic para editar título</a:t>
            </a:r>
            <a:endParaRPr lang="es-ES" dirty="0"/>
          </a:p>
        </p:txBody>
      </p:sp>
      <p:sp>
        <p:nvSpPr>
          <p:cNvPr id="7" name="Título 5"/>
          <p:cNvSpPr txBox="1">
            <a:spLocks/>
          </p:cNvSpPr>
          <p:nvPr userDrawn="1"/>
        </p:nvSpPr>
        <p:spPr bwMode="auto">
          <a:xfrm>
            <a:off x="-13470" y="-10894"/>
            <a:ext cx="350309" cy="461665"/>
          </a:xfrm>
          <a:prstGeom prst="rect">
            <a:avLst/>
          </a:prstGeom>
          <a:solidFill>
            <a:schemeClr val="accent1">
              <a:lumMod val="50000"/>
            </a:schemeClr>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spAutoFit/>
          </a:bodyPr>
          <a:lstStyle>
            <a:lvl1pPr algn="ctr" defTabSz="457200" rtl="0" eaLnBrk="0" fontAlgn="base" hangingPunct="0">
              <a:spcBef>
                <a:spcPct val="0"/>
              </a:spcBef>
              <a:spcAft>
                <a:spcPct val="0"/>
              </a:spcAft>
              <a:defRPr lang="es-ES" sz="2400" b="0" i="0" kern="1200">
                <a:solidFill>
                  <a:schemeClr val="bg1"/>
                </a:solidFill>
                <a:latin typeface="+mj-lt"/>
                <a:ea typeface="MS PGothic" charset="0"/>
                <a:cs typeface="Futura Book"/>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lgn="l"/>
            <a:endParaRPr lang="es-EC" b="1" dirty="0">
              <a:solidFill>
                <a:prstClr val="white"/>
              </a:solidFill>
            </a:endParaRPr>
          </a:p>
        </p:txBody>
      </p:sp>
      <p:pic>
        <p:nvPicPr>
          <p:cNvPr id="6" name="Imagen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598" y="6495751"/>
            <a:ext cx="1026114" cy="386063"/>
          </a:xfrm>
          <a:prstGeom prst="rect">
            <a:avLst/>
          </a:prstGeom>
        </p:spPr>
      </p:pic>
      <p:pic>
        <p:nvPicPr>
          <p:cNvPr id="8" name="Imagen 7"/>
          <p:cNvPicPr>
            <a:picLocks noChangeAspect="1"/>
          </p:cNvPicPr>
          <p:nvPr userDrawn="1"/>
        </p:nvPicPr>
        <p:blipFill>
          <a:blip r:embed="rId3"/>
          <a:stretch>
            <a:fillRect/>
          </a:stretch>
        </p:blipFill>
        <p:spPr>
          <a:xfrm>
            <a:off x="2771236" y="6682184"/>
            <a:ext cx="6391275" cy="203200"/>
          </a:xfrm>
          <a:prstGeom prst="rect">
            <a:avLst/>
          </a:prstGeom>
        </p:spPr>
      </p:pic>
      <p:pic>
        <p:nvPicPr>
          <p:cNvPr id="9" name="Imagen 8"/>
          <p:cNvPicPr>
            <a:picLocks noChangeAspect="1"/>
          </p:cNvPicPr>
          <p:nvPr userDrawn="1"/>
        </p:nvPicPr>
        <p:blipFill rotWithShape="1">
          <a:blip r:embed="rId4"/>
          <a:srcRect l="12389" r="13275"/>
          <a:stretch/>
        </p:blipFill>
        <p:spPr>
          <a:xfrm>
            <a:off x="7488324" y="5877275"/>
            <a:ext cx="1620180" cy="734641"/>
          </a:xfrm>
          <a:prstGeom prst="rect">
            <a:avLst/>
          </a:prstGeom>
        </p:spPr>
      </p:pic>
    </p:spTree>
    <p:extLst>
      <p:ext uri="{BB962C8B-B14F-4D97-AF65-F5344CB8AC3E}">
        <p14:creationId xmlns:p14="http://schemas.microsoft.com/office/powerpoint/2010/main" val="215873895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ítulo y objetos">
    <p:spTree>
      <p:nvGrpSpPr>
        <p:cNvPr id="1" name=""/>
        <p:cNvGrpSpPr/>
        <p:nvPr/>
      </p:nvGrpSpPr>
      <p:grpSpPr>
        <a:xfrm>
          <a:off x="0" y="0"/>
          <a:ext cx="0" cy="0"/>
          <a:chOff x="0" y="0"/>
          <a:chExt cx="0" cy="0"/>
        </a:xfrm>
      </p:grpSpPr>
      <p:sp>
        <p:nvSpPr>
          <p:cNvPr id="11" name="CuadroTexto 10"/>
          <p:cNvSpPr txBox="1"/>
          <p:nvPr userDrawn="1"/>
        </p:nvSpPr>
        <p:spPr>
          <a:xfrm>
            <a:off x="12973" y="6610179"/>
            <a:ext cx="1253869" cy="246221"/>
          </a:xfrm>
          <a:prstGeom prst="rect">
            <a:avLst/>
          </a:prstGeom>
          <a:noFill/>
        </p:spPr>
        <p:txBody>
          <a:bodyPr wrap="none" rtlCol="0">
            <a:spAutoFit/>
          </a:bodyPr>
          <a:lstStyle/>
          <a:p>
            <a:pPr defTabSz="457200" eaLnBrk="0" fontAlgn="base" hangingPunct="0">
              <a:spcBef>
                <a:spcPct val="0"/>
              </a:spcBef>
              <a:spcAft>
                <a:spcPct val="0"/>
              </a:spcAft>
            </a:pPr>
            <a:r>
              <a:rPr lang="es-EC" sz="1000" b="1" dirty="0">
                <a:solidFill>
                  <a:srgbClr val="1F4686"/>
                </a:solidFill>
                <a:ea typeface="MS PGothic" charset="0"/>
              </a:rPr>
              <a:t>Desarrollado por:</a:t>
            </a:r>
          </a:p>
        </p:txBody>
      </p:sp>
      <p:pic>
        <p:nvPicPr>
          <p:cNvPr id="12" name="Imagen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3598" y="6495751"/>
            <a:ext cx="1026114" cy="386063"/>
          </a:xfrm>
          <a:prstGeom prst="rect">
            <a:avLst/>
          </a:prstGeom>
        </p:spPr>
      </p:pic>
      <p:pic>
        <p:nvPicPr>
          <p:cNvPr id="13" name="Imagen 12"/>
          <p:cNvPicPr>
            <a:picLocks noChangeAspect="1"/>
          </p:cNvPicPr>
          <p:nvPr userDrawn="1"/>
        </p:nvPicPr>
        <p:blipFill>
          <a:blip r:embed="rId3"/>
          <a:stretch>
            <a:fillRect/>
          </a:stretch>
        </p:blipFill>
        <p:spPr>
          <a:xfrm>
            <a:off x="2771236" y="6682184"/>
            <a:ext cx="6391275" cy="203200"/>
          </a:xfrm>
          <a:prstGeom prst="rect">
            <a:avLst/>
          </a:prstGeom>
        </p:spPr>
      </p:pic>
      <p:pic>
        <p:nvPicPr>
          <p:cNvPr id="7" name="Imagen 6"/>
          <p:cNvPicPr>
            <a:picLocks noChangeAspect="1"/>
          </p:cNvPicPr>
          <p:nvPr userDrawn="1"/>
        </p:nvPicPr>
        <p:blipFill rotWithShape="1">
          <a:blip r:embed="rId4"/>
          <a:srcRect l="12389" r="13275"/>
          <a:stretch/>
        </p:blipFill>
        <p:spPr>
          <a:xfrm>
            <a:off x="7488324" y="5877275"/>
            <a:ext cx="1620180" cy="734641"/>
          </a:xfrm>
          <a:prstGeom prst="rect">
            <a:avLst/>
          </a:prstGeom>
        </p:spPr>
      </p:pic>
    </p:spTree>
    <p:extLst>
      <p:ext uri="{BB962C8B-B14F-4D97-AF65-F5344CB8AC3E}">
        <p14:creationId xmlns:p14="http://schemas.microsoft.com/office/powerpoint/2010/main" val="2068385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213942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127426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2830759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394568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326998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342397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336405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260219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48D36E-D4DC-4F90-A3E7-9E8AC5E85A20}" type="datetimeFigureOut">
              <a:rPr lang="es-EC" smtClean="0"/>
              <a:t>21/08/2017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1A02CE8B-8CC8-4510-AD74-255E597A85C9}" type="slidenum">
              <a:rPr lang="es-EC" smtClean="0"/>
              <a:t>‹Nº›</a:t>
            </a:fld>
            <a:endParaRPr lang="es-EC"/>
          </a:p>
        </p:txBody>
      </p:sp>
    </p:spTree>
    <p:extLst>
      <p:ext uri="{BB962C8B-B14F-4D97-AF65-F5344CB8AC3E}">
        <p14:creationId xmlns:p14="http://schemas.microsoft.com/office/powerpoint/2010/main" val="66683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8D36E-D4DC-4F90-A3E7-9E8AC5E85A20}" type="datetimeFigureOut">
              <a:rPr lang="es-EC" smtClean="0"/>
              <a:t>21/08/2017</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2CE8B-8CC8-4510-AD74-255E597A85C9}" type="slidenum">
              <a:rPr lang="es-EC" smtClean="0"/>
              <a:t>‹Nº›</a:t>
            </a:fld>
            <a:endParaRPr lang="es-EC"/>
          </a:p>
        </p:txBody>
      </p:sp>
    </p:spTree>
    <p:extLst>
      <p:ext uri="{BB962C8B-B14F-4D97-AF65-F5344CB8AC3E}">
        <p14:creationId xmlns:p14="http://schemas.microsoft.com/office/powerpoint/2010/main" val="355955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4"/>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cs typeface="Arial" charset="0"/>
              </a:defRPr>
            </a:lvl1pPr>
          </a:lstStyle>
          <a:p>
            <a:pPr defTabSz="457200" fontAlgn="base">
              <a:spcBef>
                <a:spcPct val="0"/>
              </a:spcBef>
              <a:spcAft>
                <a:spcPct val="0"/>
              </a:spcAft>
              <a:defRPr/>
            </a:pPr>
            <a:fld id="{903C47D4-E9C6-C748-ACC0-A88DE1292ED3}" type="datetimeFigureOut">
              <a:rPr lang="es-ES">
                <a:ea typeface="MS PGothic" charset="0"/>
              </a:rPr>
              <a:pPr defTabSz="457200" fontAlgn="base">
                <a:spcBef>
                  <a:spcPct val="0"/>
                </a:spcBef>
                <a:spcAft>
                  <a:spcPct val="0"/>
                </a:spcAft>
                <a:defRPr/>
              </a:pPr>
              <a:t>21/08/2017</a:t>
            </a:fld>
            <a:endParaRPr lang="es-ES">
              <a:ea typeface="MS PGothic" charset="0"/>
            </a:endParaRPr>
          </a:p>
        </p:txBody>
      </p:sp>
      <p:sp>
        <p:nvSpPr>
          <p:cNvPr id="5" name="Marcador de pie de página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4"/>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cs typeface="Arial" charset="0"/>
              </a:defRPr>
            </a:lvl1pPr>
          </a:lstStyle>
          <a:p>
            <a:pPr defTabSz="457200" fontAlgn="base">
              <a:spcBef>
                <a:spcPct val="0"/>
              </a:spcBef>
              <a:spcAft>
                <a:spcPct val="0"/>
              </a:spcAft>
              <a:defRPr/>
            </a:pPr>
            <a:fld id="{B89F161F-A39C-E148-BC7D-388BC4FABB71}" type="slidenum">
              <a:rPr lang="es-ES">
                <a:ea typeface="MS PGothic" charset="0"/>
              </a:rPr>
              <a:pPr defTabSz="457200" fontAlgn="base">
                <a:spcBef>
                  <a:spcPct val="0"/>
                </a:spcBef>
                <a:spcAft>
                  <a:spcPct val="0"/>
                </a:spcAft>
                <a:defRPr/>
              </a:pPr>
              <a:t>‹Nº›</a:t>
            </a:fld>
            <a:endParaRPr lang="es-ES">
              <a:ea typeface="MS PGothic" charset="0"/>
            </a:endParaRPr>
          </a:p>
        </p:txBody>
      </p:sp>
    </p:spTree>
    <p:extLst>
      <p:ext uri="{BB962C8B-B14F-4D97-AF65-F5344CB8AC3E}">
        <p14:creationId xmlns:p14="http://schemas.microsoft.com/office/powerpoint/2010/main" val="1397034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78296" y="1556792"/>
            <a:ext cx="7772400" cy="1470025"/>
          </a:xfrm>
        </p:spPr>
        <p:txBody>
          <a:bodyPr>
            <a:normAutofit fontScale="90000"/>
          </a:bodyPr>
          <a:lstStyle/>
          <a:p>
            <a:r>
              <a:rPr lang="es-EC" b="1" dirty="0" smtClean="0">
                <a:solidFill>
                  <a:schemeClr val="tx2">
                    <a:lumMod val="60000"/>
                    <a:lumOff val="40000"/>
                  </a:schemeClr>
                </a:solidFill>
              </a:rPr>
              <a:t>OPTIMIZACIÓN DE LA ESTRUCTURA ORGANIZACIONAL DEL MDMQ</a:t>
            </a:r>
            <a:endParaRPr lang="es-EC" b="1" dirty="0">
              <a:solidFill>
                <a:schemeClr val="tx2">
                  <a:lumMod val="60000"/>
                  <a:lumOff val="40000"/>
                </a:schemeClr>
              </a:solidFill>
            </a:endParaRPr>
          </a:p>
        </p:txBody>
      </p:sp>
      <p:sp>
        <p:nvSpPr>
          <p:cNvPr id="3" name="2 Subtítulo"/>
          <p:cNvSpPr>
            <a:spLocks noGrp="1"/>
          </p:cNvSpPr>
          <p:nvPr>
            <p:ph type="subTitle" idx="1"/>
          </p:nvPr>
        </p:nvSpPr>
        <p:spPr>
          <a:xfrm>
            <a:off x="1423104" y="3501008"/>
            <a:ext cx="6400800" cy="1752600"/>
          </a:xfrm>
        </p:spPr>
        <p:txBody>
          <a:bodyPr/>
          <a:lstStyle/>
          <a:p>
            <a:r>
              <a:rPr lang="es-EC" dirty="0" smtClean="0">
                <a:solidFill>
                  <a:schemeClr val="accent1">
                    <a:lumMod val="75000"/>
                  </a:schemeClr>
                </a:solidFill>
              </a:rPr>
              <a:t>“PROPUESTA DE MEJORA ENTIDADES ADSCRITAS Y ENTIDADES </a:t>
            </a:r>
            <a:r>
              <a:rPr lang="es-EC" dirty="0" smtClean="0">
                <a:solidFill>
                  <a:schemeClr val="accent1">
                    <a:lumMod val="75000"/>
                  </a:schemeClr>
                </a:solidFill>
              </a:rPr>
              <a:t>DEPENDIENTES”</a:t>
            </a:r>
            <a:endParaRPr lang="es-EC" dirty="0">
              <a:solidFill>
                <a:schemeClr val="accent1">
                  <a:lumMod val="75000"/>
                </a:schemeClr>
              </a:solidFill>
            </a:endParaRPr>
          </a:p>
        </p:txBody>
      </p:sp>
      <p:pic>
        <p:nvPicPr>
          <p:cNvPr id="4" name="Imagen 1"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Tree>
    <p:extLst>
      <p:ext uri="{BB962C8B-B14F-4D97-AF65-F5344CB8AC3E}">
        <p14:creationId xmlns:p14="http://schemas.microsoft.com/office/powerpoint/2010/main" val="3516470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6"/>
          <p:cNvSpPr>
            <a:spLocks/>
          </p:cNvSpPr>
          <p:nvPr/>
        </p:nvSpPr>
        <p:spPr bwMode="auto">
          <a:xfrm>
            <a:off x="496469" y="1042481"/>
            <a:ext cx="4640108" cy="539833"/>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66" name="Freeform 7"/>
          <p:cNvSpPr>
            <a:spLocks/>
          </p:cNvSpPr>
          <p:nvPr/>
        </p:nvSpPr>
        <p:spPr bwMode="auto">
          <a:xfrm>
            <a:off x="496467" y="1042481"/>
            <a:ext cx="1220833" cy="539833"/>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67" name="Freeform 8"/>
          <p:cNvSpPr>
            <a:spLocks/>
          </p:cNvSpPr>
          <p:nvPr/>
        </p:nvSpPr>
        <p:spPr bwMode="auto">
          <a:xfrm>
            <a:off x="2144667" y="1042481"/>
            <a:ext cx="302160" cy="539833"/>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68" name="TextBox 10"/>
          <p:cNvSpPr txBox="1"/>
          <p:nvPr/>
        </p:nvSpPr>
        <p:spPr>
          <a:xfrm>
            <a:off x="2360691" y="1042481"/>
            <a:ext cx="2830032" cy="461665"/>
          </a:xfrm>
          <a:prstGeom prst="rect">
            <a:avLst/>
          </a:prstGeom>
          <a:noFill/>
        </p:spPr>
        <p:txBody>
          <a:bodyPr wrap="square" rtlCol="0">
            <a:spAutoFit/>
          </a:bodyPr>
          <a:lstStyle/>
          <a:p>
            <a:pPr algn="just"/>
            <a:r>
              <a:rPr lang="es-EC" sz="1200" b="1" dirty="0" smtClean="0">
                <a:latin typeface="Gadugi" panose="020B0502040204020203" pitchFamily="34" charset="0"/>
              </a:rPr>
              <a:t>Levantamiento de Matriz de Competencias</a:t>
            </a:r>
            <a:endParaRPr lang="es-EC" sz="1200" b="1" dirty="0">
              <a:latin typeface="Gadugi" panose="020B0502040204020203" pitchFamily="34" charset="0"/>
            </a:endParaRPr>
          </a:p>
        </p:txBody>
      </p:sp>
      <p:sp>
        <p:nvSpPr>
          <p:cNvPr id="69" name="Rectangle 11"/>
          <p:cNvSpPr/>
          <p:nvPr/>
        </p:nvSpPr>
        <p:spPr>
          <a:xfrm>
            <a:off x="860868" y="1059094"/>
            <a:ext cx="527552" cy="461665"/>
          </a:xfrm>
          <a:prstGeom prst="rect">
            <a:avLst/>
          </a:prstGeom>
        </p:spPr>
        <p:txBody>
          <a:bodyPr wrap="square">
            <a:spAutoFit/>
          </a:bodyPr>
          <a:lstStyle/>
          <a:p>
            <a:pPr algn="ctr"/>
            <a:r>
              <a:rPr lang="en-US" sz="2400" dirty="0">
                <a:solidFill>
                  <a:schemeClr val="bg2"/>
                </a:solidFill>
                <a:latin typeface="Bebas" pitchFamily="2" charset="0"/>
              </a:rPr>
              <a:t>01</a:t>
            </a:r>
            <a:endParaRPr lang="id-ID" sz="2400" dirty="0">
              <a:solidFill>
                <a:schemeClr val="bg2"/>
              </a:solidFill>
              <a:latin typeface="Bebas" pitchFamily="2" charset="0"/>
            </a:endParaRPr>
          </a:p>
        </p:txBody>
      </p:sp>
      <p:sp>
        <p:nvSpPr>
          <p:cNvPr id="70" name="Freeform 6"/>
          <p:cNvSpPr>
            <a:spLocks/>
          </p:cNvSpPr>
          <p:nvPr/>
        </p:nvSpPr>
        <p:spPr bwMode="auto">
          <a:xfrm>
            <a:off x="488252" y="1883418"/>
            <a:ext cx="4640108" cy="518731"/>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1" name="Freeform 7"/>
          <p:cNvSpPr>
            <a:spLocks/>
          </p:cNvSpPr>
          <p:nvPr/>
        </p:nvSpPr>
        <p:spPr bwMode="auto">
          <a:xfrm>
            <a:off x="488250" y="1883418"/>
            <a:ext cx="1220833" cy="518731"/>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2" name="Freeform 8"/>
          <p:cNvSpPr>
            <a:spLocks/>
          </p:cNvSpPr>
          <p:nvPr/>
        </p:nvSpPr>
        <p:spPr bwMode="auto">
          <a:xfrm>
            <a:off x="2136450" y="1883418"/>
            <a:ext cx="302160" cy="518731"/>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3" name="TextBox 26"/>
          <p:cNvSpPr txBox="1"/>
          <p:nvPr/>
        </p:nvSpPr>
        <p:spPr>
          <a:xfrm>
            <a:off x="2352474" y="1994217"/>
            <a:ext cx="2830032" cy="276999"/>
          </a:xfrm>
          <a:prstGeom prst="rect">
            <a:avLst/>
          </a:prstGeom>
          <a:noFill/>
        </p:spPr>
        <p:txBody>
          <a:bodyPr wrap="square" rtlCol="0">
            <a:spAutoFit/>
          </a:bodyPr>
          <a:lstStyle/>
          <a:p>
            <a:pPr algn="just"/>
            <a:r>
              <a:rPr lang="es-EC" sz="1200" b="1" dirty="0" smtClean="0">
                <a:latin typeface="Gadugi" panose="020B0502040204020203" pitchFamily="34" charset="0"/>
              </a:rPr>
              <a:t>Portafolio de Servicios</a:t>
            </a:r>
            <a:endParaRPr lang="es-EC" sz="1200" b="1" dirty="0">
              <a:latin typeface="Gadugi" panose="020B0502040204020203" pitchFamily="34" charset="0"/>
            </a:endParaRPr>
          </a:p>
        </p:txBody>
      </p:sp>
      <p:sp>
        <p:nvSpPr>
          <p:cNvPr id="74" name="Rectangle 27"/>
          <p:cNvSpPr/>
          <p:nvPr/>
        </p:nvSpPr>
        <p:spPr>
          <a:xfrm>
            <a:off x="801851" y="1900031"/>
            <a:ext cx="527552" cy="400110"/>
          </a:xfrm>
          <a:prstGeom prst="rect">
            <a:avLst/>
          </a:prstGeom>
        </p:spPr>
        <p:txBody>
          <a:bodyPr wrap="square">
            <a:spAutoFit/>
          </a:bodyPr>
          <a:lstStyle/>
          <a:p>
            <a:pPr algn="ctr"/>
            <a:r>
              <a:rPr lang="en-US" sz="2000" dirty="0">
                <a:solidFill>
                  <a:schemeClr val="bg2"/>
                </a:solidFill>
                <a:latin typeface="Bebas" pitchFamily="2" charset="0"/>
              </a:rPr>
              <a:t>02</a:t>
            </a:r>
            <a:endParaRPr lang="id-ID" sz="2000" dirty="0">
              <a:solidFill>
                <a:schemeClr val="bg2"/>
              </a:solidFill>
              <a:latin typeface="Bebas" pitchFamily="2" charset="0"/>
            </a:endParaRPr>
          </a:p>
        </p:txBody>
      </p:sp>
      <p:sp>
        <p:nvSpPr>
          <p:cNvPr id="85" name="84 Abrir llave"/>
          <p:cNvSpPr/>
          <p:nvPr/>
        </p:nvSpPr>
        <p:spPr>
          <a:xfrm>
            <a:off x="5190723" y="970473"/>
            <a:ext cx="245881" cy="57572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86" name="85 CuadroTexto"/>
          <p:cNvSpPr txBox="1"/>
          <p:nvPr/>
        </p:nvSpPr>
        <p:spPr>
          <a:xfrm>
            <a:off x="5371319" y="996723"/>
            <a:ext cx="4494352" cy="523220"/>
          </a:xfrm>
          <a:prstGeom prst="rect">
            <a:avLst/>
          </a:prstGeom>
          <a:noFill/>
        </p:spPr>
        <p:txBody>
          <a:bodyPr wrap="square" rtlCol="0">
            <a:spAutoFit/>
          </a:bodyPr>
          <a:lstStyle/>
          <a:p>
            <a:pPr marL="285750" indent="-285750" algn="just">
              <a:buFont typeface="Arial" panose="020B0604020202020204" pitchFamily="34" charset="0"/>
              <a:buChar char="•"/>
            </a:pPr>
            <a:r>
              <a:rPr lang="es-EC" sz="1400" dirty="0" smtClean="0"/>
              <a:t>Levantamiento inicial: CUMPLIDO</a:t>
            </a:r>
          </a:p>
          <a:p>
            <a:pPr marL="285750" indent="-285750" algn="just">
              <a:buFont typeface="Arial" panose="020B0604020202020204" pitchFamily="34" charset="0"/>
              <a:buChar char="•"/>
            </a:pPr>
            <a:r>
              <a:rPr lang="es-EC" sz="1400" dirty="0" smtClean="0"/>
              <a:t>Actualización: EN PROCESO</a:t>
            </a:r>
            <a:endParaRPr lang="es-EC" sz="1400" dirty="0"/>
          </a:p>
        </p:txBody>
      </p:sp>
      <p:sp>
        <p:nvSpPr>
          <p:cNvPr id="87" name="86 Abrir llave"/>
          <p:cNvSpPr/>
          <p:nvPr/>
        </p:nvSpPr>
        <p:spPr>
          <a:xfrm>
            <a:off x="5154336" y="1793858"/>
            <a:ext cx="245881" cy="98707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88" name="87 CuadroTexto"/>
          <p:cNvSpPr txBox="1"/>
          <p:nvPr/>
        </p:nvSpPr>
        <p:spPr>
          <a:xfrm>
            <a:off x="5313663" y="1686440"/>
            <a:ext cx="3691408" cy="1169551"/>
          </a:xfrm>
          <a:prstGeom prst="rect">
            <a:avLst/>
          </a:prstGeom>
          <a:noFill/>
        </p:spPr>
        <p:txBody>
          <a:bodyPr wrap="square" rtlCol="0">
            <a:spAutoFit/>
          </a:bodyPr>
          <a:lstStyle/>
          <a:p>
            <a:pPr marL="285750" indent="-285750" algn="just">
              <a:buFont typeface="Arial" panose="020B0604020202020204" pitchFamily="34" charset="0"/>
              <a:buChar char="•"/>
            </a:pPr>
            <a:r>
              <a:rPr lang="es-EC" sz="1400" dirty="0" smtClean="0"/>
              <a:t>Identificación inicial: 12 ámbitos, 242 servicios identificados con 398 grupos y 554 trámites. </a:t>
            </a:r>
          </a:p>
          <a:p>
            <a:pPr marL="285750" indent="-285750" algn="just">
              <a:buFont typeface="Arial" panose="020B0604020202020204" pitchFamily="34" charset="0"/>
              <a:buChar char="•"/>
            </a:pPr>
            <a:r>
              <a:rPr lang="es-EC" sz="1400" dirty="0" smtClean="0"/>
              <a:t>Validación a través del d</a:t>
            </a:r>
            <a:r>
              <a:rPr lang="es-EC" sz="1400" dirty="0" smtClean="0"/>
              <a:t>esarrollo </a:t>
            </a:r>
            <a:r>
              <a:rPr lang="es-EC" sz="1400" dirty="0" smtClean="0"/>
              <a:t>de fichas de servicio: EN PROCESO   </a:t>
            </a:r>
          </a:p>
        </p:txBody>
      </p:sp>
      <p:sp>
        <p:nvSpPr>
          <p:cNvPr id="2" name="Título 1"/>
          <p:cNvSpPr>
            <a:spLocks noGrp="1"/>
          </p:cNvSpPr>
          <p:nvPr>
            <p:ph type="title"/>
          </p:nvPr>
        </p:nvSpPr>
        <p:spPr>
          <a:xfrm>
            <a:off x="500561" y="53752"/>
            <a:ext cx="8229600" cy="782960"/>
          </a:xfrm>
        </p:spPr>
        <p:txBody>
          <a:bodyPr>
            <a:normAutofit fontScale="90000"/>
          </a:bodyPr>
          <a:lstStyle/>
          <a:p>
            <a:r>
              <a:rPr lang="es-EC" sz="3100" b="1" dirty="0" smtClean="0">
                <a:solidFill>
                  <a:srgbClr val="254061"/>
                </a:solidFill>
              </a:rPr>
              <a:t>Componentes del m</a:t>
            </a:r>
            <a:r>
              <a:rPr lang="es-EC" sz="3100" b="1" dirty="0" smtClean="0">
                <a:solidFill>
                  <a:srgbClr val="254061"/>
                </a:solidFill>
              </a:rPr>
              <a:t>odelo </a:t>
            </a:r>
            <a:r>
              <a:rPr lang="es-EC" sz="3100" b="1" dirty="0">
                <a:solidFill>
                  <a:srgbClr val="254061"/>
                </a:solidFill>
              </a:rPr>
              <a:t>de Prestación de Servicios y Administración por </a:t>
            </a:r>
            <a:r>
              <a:rPr lang="es-EC" sz="3100" b="1" dirty="0" smtClean="0">
                <a:solidFill>
                  <a:srgbClr val="254061"/>
                </a:solidFill>
              </a:rPr>
              <a:t>Procesos</a:t>
            </a:r>
            <a:endParaRPr lang="es-E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805209"/>
            <a:ext cx="7848872" cy="3808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359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6"/>
          <p:cNvSpPr>
            <a:spLocks/>
          </p:cNvSpPr>
          <p:nvPr/>
        </p:nvSpPr>
        <p:spPr bwMode="auto">
          <a:xfrm>
            <a:off x="499104" y="1166474"/>
            <a:ext cx="4640108" cy="510730"/>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7" name="Freeform 7"/>
          <p:cNvSpPr>
            <a:spLocks/>
          </p:cNvSpPr>
          <p:nvPr/>
        </p:nvSpPr>
        <p:spPr bwMode="auto">
          <a:xfrm>
            <a:off x="499102" y="1156831"/>
            <a:ext cx="1220833" cy="510730"/>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8" name="Freeform 8"/>
          <p:cNvSpPr>
            <a:spLocks/>
          </p:cNvSpPr>
          <p:nvPr/>
        </p:nvSpPr>
        <p:spPr bwMode="auto">
          <a:xfrm>
            <a:off x="2147302" y="1156831"/>
            <a:ext cx="302160" cy="510730"/>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9" name="TextBox 40"/>
          <p:cNvSpPr txBox="1"/>
          <p:nvPr/>
        </p:nvSpPr>
        <p:spPr>
          <a:xfrm>
            <a:off x="2320900" y="1196752"/>
            <a:ext cx="2872458" cy="430887"/>
          </a:xfrm>
          <a:prstGeom prst="rect">
            <a:avLst/>
          </a:prstGeom>
          <a:noFill/>
        </p:spPr>
        <p:txBody>
          <a:bodyPr wrap="square" rtlCol="0">
            <a:spAutoFit/>
          </a:bodyPr>
          <a:lstStyle/>
          <a:p>
            <a:pPr algn="just"/>
            <a:r>
              <a:rPr lang="es-EC" sz="1200" b="1" dirty="0" smtClean="0">
                <a:latin typeface="Gadugi" panose="020B0502040204020203" pitchFamily="34" charset="0"/>
              </a:rPr>
              <a:t> </a:t>
            </a:r>
            <a:r>
              <a:rPr lang="es-EC" sz="1000" b="1" dirty="0" smtClean="0">
                <a:latin typeface="Gadugi" panose="020B0502040204020203" pitchFamily="34" charset="0"/>
              </a:rPr>
              <a:t>Propuesta de Implementación de servicios y procesos priorizados mejorados</a:t>
            </a:r>
            <a:endParaRPr lang="es-EC" sz="1000" b="1" dirty="0">
              <a:latin typeface="Gadugi" panose="020B0502040204020203" pitchFamily="34" charset="0"/>
            </a:endParaRPr>
          </a:p>
        </p:txBody>
      </p:sp>
      <p:sp>
        <p:nvSpPr>
          <p:cNvPr id="80" name="Rectangle 41"/>
          <p:cNvSpPr/>
          <p:nvPr/>
        </p:nvSpPr>
        <p:spPr>
          <a:xfrm>
            <a:off x="812703" y="1277094"/>
            <a:ext cx="527552" cy="400110"/>
          </a:xfrm>
          <a:prstGeom prst="rect">
            <a:avLst/>
          </a:prstGeom>
        </p:spPr>
        <p:txBody>
          <a:bodyPr wrap="square">
            <a:spAutoFit/>
          </a:bodyPr>
          <a:lstStyle/>
          <a:p>
            <a:pPr algn="ctr"/>
            <a:r>
              <a:rPr lang="en-US" sz="2000" dirty="0">
                <a:solidFill>
                  <a:schemeClr val="bg2"/>
                </a:solidFill>
                <a:latin typeface="Bebas" pitchFamily="2" charset="0"/>
              </a:rPr>
              <a:t>03</a:t>
            </a:r>
            <a:endParaRPr lang="id-ID" sz="2000" dirty="0">
              <a:solidFill>
                <a:schemeClr val="bg2"/>
              </a:solidFill>
              <a:latin typeface="Bebas" pitchFamily="2" charset="0"/>
            </a:endParaRPr>
          </a:p>
        </p:txBody>
      </p:sp>
      <p:sp>
        <p:nvSpPr>
          <p:cNvPr id="89" name="88 Abrir llave"/>
          <p:cNvSpPr/>
          <p:nvPr/>
        </p:nvSpPr>
        <p:spPr>
          <a:xfrm>
            <a:off x="5156141" y="888542"/>
            <a:ext cx="194947" cy="109432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90" name="89 CuadroTexto"/>
          <p:cNvSpPr txBox="1"/>
          <p:nvPr/>
        </p:nvSpPr>
        <p:spPr>
          <a:xfrm>
            <a:off x="5373655" y="892373"/>
            <a:ext cx="3691408" cy="1169551"/>
          </a:xfrm>
          <a:prstGeom prst="rect">
            <a:avLst/>
          </a:prstGeom>
          <a:noFill/>
        </p:spPr>
        <p:txBody>
          <a:bodyPr wrap="square" rtlCol="0">
            <a:spAutoFit/>
          </a:bodyPr>
          <a:lstStyle/>
          <a:p>
            <a:pPr marL="171450" lvl="0" indent="-171450" algn="just">
              <a:buFont typeface="Arial" panose="020B0604020202020204" pitchFamily="34" charset="0"/>
              <a:buChar char="•"/>
            </a:pPr>
            <a:r>
              <a:rPr lang="es-EC" sz="1400" dirty="0" smtClean="0"/>
              <a:t>Desarrollo de propuesta de mejora: CUMPLIDO</a:t>
            </a:r>
          </a:p>
          <a:p>
            <a:pPr marL="171450" lvl="0" indent="-171450" algn="just">
              <a:buFont typeface="Arial" panose="020B0604020202020204" pitchFamily="34" charset="0"/>
              <a:buChar char="•"/>
            </a:pPr>
            <a:r>
              <a:rPr lang="es-EC" sz="1400" dirty="0" smtClean="0"/>
              <a:t>Socialización y definición de hojas de ruta con Responsables de los servicios y procesos: CUMPLIDO.</a:t>
            </a:r>
            <a:endParaRPr lang="es-EC" sz="1400" dirty="0"/>
          </a:p>
        </p:txBody>
      </p:sp>
      <p:pic>
        <p:nvPicPr>
          <p:cNvPr id="39" name="Imagen 38"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2" name="Título 1"/>
          <p:cNvSpPr>
            <a:spLocks noGrp="1"/>
          </p:cNvSpPr>
          <p:nvPr>
            <p:ph type="title"/>
          </p:nvPr>
        </p:nvSpPr>
        <p:spPr>
          <a:xfrm>
            <a:off x="500561" y="53752"/>
            <a:ext cx="8229600" cy="782960"/>
          </a:xfrm>
        </p:spPr>
        <p:txBody>
          <a:bodyPr>
            <a:normAutofit fontScale="90000"/>
          </a:bodyPr>
          <a:lstStyle/>
          <a:p>
            <a:r>
              <a:rPr lang="es-EC" sz="3100" b="1" dirty="0" smtClean="0">
                <a:solidFill>
                  <a:srgbClr val="254061"/>
                </a:solidFill>
              </a:rPr>
              <a:t>Componentes del m</a:t>
            </a:r>
            <a:r>
              <a:rPr lang="es-EC" sz="3100" b="1" dirty="0" smtClean="0">
                <a:solidFill>
                  <a:srgbClr val="254061"/>
                </a:solidFill>
              </a:rPr>
              <a:t>odelo </a:t>
            </a:r>
            <a:r>
              <a:rPr lang="es-EC" sz="3100" b="1" dirty="0">
                <a:solidFill>
                  <a:srgbClr val="254061"/>
                </a:solidFill>
              </a:rPr>
              <a:t>de Prestación de Servicios y Administración por </a:t>
            </a:r>
            <a:r>
              <a:rPr lang="es-EC" sz="3100" b="1" dirty="0" smtClean="0">
                <a:solidFill>
                  <a:srgbClr val="254061"/>
                </a:solidFill>
              </a:rPr>
              <a:t>Procesos</a:t>
            </a:r>
            <a:endParaRPr lang="es-ES" dirty="0"/>
          </a:p>
        </p:txBody>
      </p:sp>
      <p:sp>
        <p:nvSpPr>
          <p:cNvPr id="3" name="2 Rectángulo"/>
          <p:cNvSpPr/>
          <p:nvPr/>
        </p:nvSpPr>
        <p:spPr>
          <a:xfrm>
            <a:off x="441468" y="2132856"/>
            <a:ext cx="8379004" cy="3293209"/>
          </a:xfrm>
          <a:prstGeom prst="rect">
            <a:avLst/>
          </a:prstGeom>
        </p:spPr>
        <p:txBody>
          <a:bodyPr wrap="square">
            <a:spAutoFit/>
          </a:bodyPr>
          <a:lstStyle/>
          <a:p>
            <a:r>
              <a:rPr lang="es-EC" sz="1600" b="1" u="sng" dirty="0"/>
              <a:t>Servicios</a:t>
            </a:r>
            <a:endParaRPr lang="es-EC" sz="1600" dirty="0"/>
          </a:p>
          <a:p>
            <a:r>
              <a:rPr lang="es-EC" sz="1600" dirty="0"/>
              <a:t>1.     Emisión de viabilidad técnica de la Secretaría de Territorio, Hábitat y Vivienda;</a:t>
            </a:r>
          </a:p>
          <a:p>
            <a:r>
              <a:rPr lang="es-EC" sz="1600" dirty="0"/>
              <a:t>2.     Emisión de Licencias Urbanísticas de la Secretaría de Territorio, Hábitat y Vivienda;</a:t>
            </a:r>
          </a:p>
          <a:p>
            <a:r>
              <a:rPr lang="es-EC" sz="1600" dirty="0"/>
              <a:t>3.     Regularización Metropolitana de Implantación de la Secretaría de Ambiente</a:t>
            </a:r>
            <a:r>
              <a:rPr lang="es-EC" sz="1600" dirty="0" smtClean="0"/>
              <a:t>.</a:t>
            </a:r>
          </a:p>
          <a:p>
            <a:endParaRPr lang="es-EC" sz="1600" dirty="0"/>
          </a:p>
          <a:p>
            <a:r>
              <a:rPr lang="es-EC" sz="1600" b="1" u="sng" dirty="0"/>
              <a:t>Procesos</a:t>
            </a:r>
            <a:endParaRPr lang="es-EC" sz="1600" dirty="0"/>
          </a:p>
          <a:p>
            <a:r>
              <a:rPr lang="es-EC" sz="1600" dirty="0"/>
              <a:t>1.     Asesoría y acompañamiento en la ejecución de procedimientos de Contratación Pública en el Municipio del Distrito Metropolitano de Quito;</a:t>
            </a:r>
          </a:p>
          <a:p>
            <a:r>
              <a:rPr lang="es-EC" sz="1600" dirty="0"/>
              <a:t>2.     Formulación y consolidación de planes operativos anuales del Municipio del Distrito Metropolitano de Quito;</a:t>
            </a:r>
          </a:p>
          <a:p>
            <a:r>
              <a:rPr lang="es-EC" sz="1600" dirty="0"/>
              <a:t>3.     Gestión de la Arquitectura Institucional del Municipio del Distrito Metropolitano de Quito;</a:t>
            </a:r>
          </a:p>
          <a:p>
            <a:r>
              <a:rPr lang="es-EC" sz="1600" dirty="0"/>
              <a:t>4.     Formulación y Consolidación del Plan Anual de Contratación (PAC) de la Administración Central del Municipio del Distrito Metropolitano de Quito.</a:t>
            </a:r>
            <a:endParaRPr lang="es-EC" sz="1600" dirty="0">
              <a:effectLst/>
            </a:endParaRPr>
          </a:p>
        </p:txBody>
      </p:sp>
      <p:sp>
        <p:nvSpPr>
          <p:cNvPr id="43" name="Freeform 6"/>
          <p:cNvSpPr>
            <a:spLocks/>
          </p:cNvSpPr>
          <p:nvPr/>
        </p:nvSpPr>
        <p:spPr bwMode="auto">
          <a:xfrm>
            <a:off x="444757" y="5598883"/>
            <a:ext cx="4640108" cy="724500"/>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44" name="Freeform 7"/>
          <p:cNvSpPr>
            <a:spLocks/>
          </p:cNvSpPr>
          <p:nvPr/>
        </p:nvSpPr>
        <p:spPr bwMode="auto">
          <a:xfrm>
            <a:off x="444755" y="5589240"/>
            <a:ext cx="1220833" cy="724500"/>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45" name="Freeform 8"/>
          <p:cNvSpPr>
            <a:spLocks/>
          </p:cNvSpPr>
          <p:nvPr/>
        </p:nvSpPr>
        <p:spPr bwMode="auto">
          <a:xfrm>
            <a:off x="2011234" y="5589240"/>
            <a:ext cx="302160" cy="724500"/>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46" name="TextBox 40"/>
          <p:cNvSpPr txBox="1"/>
          <p:nvPr/>
        </p:nvSpPr>
        <p:spPr>
          <a:xfrm>
            <a:off x="2283826" y="5751277"/>
            <a:ext cx="2872458" cy="461665"/>
          </a:xfrm>
          <a:prstGeom prst="rect">
            <a:avLst/>
          </a:prstGeom>
          <a:noFill/>
        </p:spPr>
        <p:txBody>
          <a:bodyPr wrap="square" rtlCol="0">
            <a:spAutoFit/>
          </a:bodyPr>
          <a:lstStyle/>
          <a:p>
            <a:pPr algn="just"/>
            <a:r>
              <a:rPr lang="es-EC" sz="1200" b="1" dirty="0" smtClean="0">
                <a:latin typeface="Gadugi" panose="020B0502040204020203" pitchFamily="34" charset="0"/>
              </a:rPr>
              <a:t>Priorización de </a:t>
            </a:r>
            <a:r>
              <a:rPr lang="es-EC" sz="1200" b="1" dirty="0" smtClean="0">
                <a:latin typeface="Gadugi" panose="020B0502040204020203" pitchFamily="34" charset="0"/>
              </a:rPr>
              <a:t>servicios </a:t>
            </a:r>
            <a:r>
              <a:rPr lang="es-EC" sz="1200" b="1" dirty="0" smtClean="0">
                <a:latin typeface="Gadugi" panose="020B0502040204020203" pitchFamily="34" charset="0"/>
              </a:rPr>
              <a:t>para </a:t>
            </a:r>
            <a:r>
              <a:rPr lang="es-EC" sz="1200" b="1" dirty="0" smtClean="0">
                <a:latin typeface="Gadugi" panose="020B0502040204020203" pitchFamily="34" charset="0"/>
              </a:rPr>
              <a:t>mejora, segunda fase</a:t>
            </a:r>
            <a:endParaRPr lang="es-EC" sz="1200" b="1" dirty="0">
              <a:latin typeface="Gadugi" panose="020B0502040204020203" pitchFamily="34" charset="0"/>
            </a:endParaRPr>
          </a:p>
        </p:txBody>
      </p:sp>
      <p:sp>
        <p:nvSpPr>
          <p:cNvPr id="47" name="Rectangle 41"/>
          <p:cNvSpPr/>
          <p:nvPr/>
        </p:nvSpPr>
        <p:spPr>
          <a:xfrm>
            <a:off x="758356" y="5709503"/>
            <a:ext cx="527552" cy="400110"/>
          </a:xfrm>
          <a:prstGeom prst="rect">
            <a:avLst/>
          </a:prstGeom>
        </p:spPr>
        <p:txBody>
          <a:bodyPr wrap="square">
            <a:spAutoFit/>
          </a:bodyPr>
          <a:lstStyle/>
          <a:p>
            <a:pPr algn="ctr"/>
            <a:r>
              <a:rPr lang="en-US" sz="2000" dirty="0" smtClean="0">
                <a:solidFill>
                  <a:schemeClr val="bg2"/>
                </a:solidFill>
                <a:latin typeface="Bebas" pitchFamily="2" charset="0"/>
              </a:rPr>
              <a:t>04</a:t>
            </a:r>
            <a:endParaRPr lang="id-ID" sz="2000" dirty="0">
              <a:solidFill>
                <a:schemeClr val="bg2"/>
              </a:solidFill>
              <a:latin typeface="Bebas" pitchFamily="2" charset="0"/>
            </a:endParaRPr>
          </a:p>
        </p:txBody>
      </p:sp>
      <p:sp>
        <p:nvSpPr>
          <p:cNvPr id="48" name="47 Abrir llave"/>
          <p:cNvSpPr/>
          <p:nvPr/>
        </p:nvSpPr>
        <p:spPr>
          <a:xfrm>
            <a:off x="5229814" y="5589240"/>
            <a:ext cx="165796" cy="74830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49" name="48 CuadroTexto"/>
          <p:cNvSpPr txBox="1"/>
          <p:nvPr/>
        </p:nvSpPr>
        <p:spPr>
          <a:xfrm>
            <a:off x="5308944" y="5598883"/>
            <a:ext cx="3691408" cy="523220"/>
          </a:xfrm>
          <a:prstGeom prst="rect">
            <a:avLst/>
          </a:prstGeom>
          <a:noFill/>
        </p:spPr>
        <p:txBody>
          <a:bodyPr wrap="square" rtlCol="0">
            <a:spAutoFit/>
          </a:bodyPr>
          <a:lstStyle/>
          <a:p>
            <a:pPr marL="171450" indent="-171450" algn="just">
              <a:buFont typeface="Arial" panose="020B0604020202020204" pitchFamily="34" charset="0"/>
              <a:buChar char="•"/>
            </a:pPr>
            <a:r>
              <a:rPr lang="es-ES" sz="1400" dirty="0" smtClean="0"/>
              <a:t>Aprobación </a:t>
            </a:r>
            <a:r>
              <a:rPr lang="es-ES" sz="1400" dirty="0"/>
              <a:t>de Norma Técnica y </a:t>
            </a:r>
            <a:r>
              <a:rPr lang="es-ES" sz="1400" dirty="0" smtClean="0"/>
              <a:t>Metodología</a:t>
            </a:r>
            <a:endParaRPr lang="es-ES" sz="1400" dirty="0"/>
          </a:p>
          <a:p>
            <a:pPr marL="171450" indent="-171450" algn="just">
              <a:buFont typeface="Arial" panose="020B0604020202020204" pitchFamily="34" charset="0"/>
              <a:buChar char="•"/>
            </a:pPr>
            <a:r>
              <a:rPr lang="es-ES" sz="1400" dirty="0" smtClean="0"/>
              <a:t>Priorización de </a:t>
            </a:r>
            <a:r>
              <a:rPr lang="es-ES" sz="1400" dirty="0" smtClean="0"/>
              <a:t>otros </a:t>
            </a:r>
            <a:r>
              <a:rPr lang="es-ES" sz="1400" dirty="0" smtClean="0"/>
              <a:t>servicios y procesos</a:t>
            </a:r>
            <a:endParaRPr lang="es-ES" sz="1400" dirty="0"/>
          </a:p>
        </p:txBody>
      </p:sp>
    </p:spTree>
    <p:extLst>
      <p:ext uri="{BB962C8B-B14F-4D97-AF65-F5344CB8AC3E}">
        <p14:creationId xmlns:p14="http://schemas.microsoft.com/office/powerpoint/2010/main" val="164293888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60000">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14:bounceEnd="60000">
                                          <p:cBhvr additive="base">
                                            <p:cTn id="7" dur="500" fill="hold"/>
                                            <p:tgtEl>
                                              <p:spTgt spid="44"/>
                                            </p:tgtEl>
                                            <p:attrNameLst>
                                              <p:attrName>ppt_x</p:attrName>
                                            </p:attrNameLst>
                                          </p:cBhvr>
                                          <p:tavLst>
                                            <p:tav tm="0">
                                              <p:val>
                                                <p:strVal val="0-#ppt_w/2"/>
                                              </p:val>
                                            </p:tav>
                                            <p:tav tm="100000">
                                              <p:val>
                                                <p:strVal val="#ppt_x"/>
                                              </p:val>
                                            </p:tav>
                                          </p:tavLst>
                                        </p:anim>
                                        <p:anim calcmode="lin" valueType="num" p14:bounceEnd="60000">
                                          <p:cBhvr additive="base">
                                            <p:cTn id="8" dur="500" fill="hold"/>
                                            <p:tgtEl>
                                              <p:spTgt spid="44"/>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500"/>
                                            <p:tgtEl>
                                              <p:spTgt spid="47"/>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p:tgtEl>
                                              <p:spTgt spid="45"/>
                                            </p:tgtEl>
                                            <p:attrNameLst>
                                              <p:attrName>ppt_x</p:attrName>
                                            </p:attrNameLst>
                                          </p:cBhvr>
                                          <p:tavLst>
                                            <p:tav tm="0">
                                              <p:val>
                                                <p:strVal val="#ppt_x-#ppt_w*1.125000"/>
                                              </p:val>
                                            </p:tav>
                                            <p:tav tm="100000">
                                              <p:val>
                                                <p:strVal val="#ppt_x"/>
                                              </p:val>
                                            </p:tav>
                                          </p:tavLst>
                                        </p:anim>
                                        <p:animEffect transition="in" filter="wipe(right)">
                                          <p:cBhvr>
                                            <p:cTn id="18" dur="500"/>
                                            <p:tgtEl>
                                              <p:spTgt spid="4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p:bldP spid="4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0-#ppt_w/2"/>
                                              </p:val>
                                            </p:tav>
                                            <p:tav tm="100000">
                                              <p:val>
                                                <p:strVal val="#ppt_x"/>
                                              </p:val>
                                            </p:tav>
                                          </p:tavLst>
                                        </p:anim>
                                        <p:anim calcmode="lin" valueType="num">
                                          <p:cBhvr additive="base">
                                            <p:cTn id="8" dur="500" fill="hold"/>
                                            <p:tgtEl>
                                              <p:spTgt spid="44"/>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500"/>
                                            <p:tgtEl>
                                              <p:spTgt spid="47"/>
                                            </p:tgtEl>
                                          </p:cBhvr>
                                        </p:animEffect>
                                      </p:childTnLst>
                                    </p:cTn>
                                  </p:par>
                                  <p:par>
                                    <p:cTn id="15" presetID="12" presetClass="entr" presetSubtype="8" fill="hold" grpId="0" nodeType="with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p:tgtEl>
                                              <p:spTgt spid="45"/>
                                            </p:tgtEl>
                                            <p:attrNameLst>
                                              <p:attrName>ppt_x</p:attrName>
                                            </p:attrNameLst>
                                          </p:cBhvr>
                                          <p:tavLst>
                                            <p:tav tm="0">
                                              <p:val>
                                                <p:strVal val="#ppt_x-#ppt_w*1.125000"/>
                                              </p:val>
                                            </p:tav>
                                            <p:tav tm="100000">
                                              <p:val>
                                                <p:strVal val="#ppt_x"/>
                                              </p:val>
                                            </p:tav>
                                          </p:tavLst>
                                        </p:anim>
                                        <p:animEffect transition="in" filter="wipe(right)">
                                          <p:cBhvr>
                                            <p:cTn id="18" dur="500"/>
                                            <p:tgtEl>
                                              <p:spTgt spid="4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6" grpId="0"/>
          <p:bldP spid="47"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
          <p:cNvGrpSpPr/>
          <p:nvPr/>
        </p:nvGrpSpPr>
        <p:grpSpPr>
          <a:xfrm>
            <a:off x="2" y="5989474"/>
            <a:ext cx="1595459" cy="244888"/>
            <a:chOff x="0" y="5393632"/>
            <a:chExt cx="2127278" cy="244888"/>
          </a:xfrm>
        </p:grpSpPr>
        <p:sp>
          <p:nvSpPr>
            <p:cNvPr id="6" name="Freeform 78"/>
            <p:cNvSpPr>
              <a:spLocks/>
            </p:cNvSpPr>
            <p:nvPr/>
          </p:nvSpPr>
          <p:spPr bwMode="auto">
            <a:xfrm>
              <a:off x="0" y="5393632"/>
              <a:ext cx="2022537" cy="244888"/>
            </a:xfrm>
            <a:custGeom>
              <a:avLst/>
              <a:gdLst>
                <a:gd name="T0" fmla="*/ 1288 w 1371"/>
                <a:gd name="T1" fmla="*/ 0 h 166"/>
                <a:gd name="T2" fmla="*/ 0 w 1371"/>
                <a:gd name="T3" fmla="*/ 0 h 166"/>
                <a:gd name="T4" fmla="*/ 0 w 1371"/>
                <a:gd name="T5" fmla="*/ 166 h 166"/>
                <a:gd name="T6" fmla="*/ 1288 w 1371"/>
                <a:gd name="T7" fmla="*/ 166 h 166"/>
                <a:gd name="T8" fmla="*/ 1371 w 1371"/>
                <a:gd name="T9" fmla="*/ 83 h 166"/>
                <a:gd name="T10" fmla="*/ 1288 w 1371"/>
                <a:gd name="T11" fmla="*/ 0 h 166"/>
              </a:gdLst>
              <a:ahLst/>
              <a:cxnLst>
                <a:cxn ang="0">
                  <a:pos x="T0" y="T1"/>
                </a:cxn>
                <a:cxn ang="0">
                  <a:pos x="T2" y="T3"/>
                </a:cxn>
                <a:cxn ang="0">
                  <a:pos x="T4" y="T5"/>
                </a:cxn>
                <a:cxn ang="0">
                  <a:pos x="T6" y="T7"/>
                </a:cxn>
                <a:cxn ang="0">
                  <a:pos x="T8" y="T9"/>
                </a:cxn>
                <a:cxn ang="0">
                  <a:pos x="T10" y="T11"/>
                </a:cxn>
              </a:cxnLst>
              <a:rect l="0" t="0" r="r" b="b"/>
              <a:pathLst>
                <a:path w="1371" h="166">
                  <a:moveTo>
                    <a:pt x="1288" y="0"/>
                  </a:moveTo>
                  <a:lnTo>
                    <a:pt x="0" y="0"/>
                  </a:lnTo>
                  <a:lnTo>
                    <a:pt x="0" y="166"/>
                  </a:lnTo>
                  <a:lnTo>
                    <a:pt x="1288" y="166"/>
                  </a:lnTo>
                  <a:lnTo>
                    <a:pt x="1371" y="83"/>
                  </a:lnTo>
                  <a:lnTo>
                    <a:pt x="1288"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sp>
          <p:nvSpPr>
            <p:cNvPr id="7" name="Freeform 79"/>
            <p:cNvSpPr>
              <a:spLocks/>
            </p:cNvSpPr>
            <p:nvPr/>
          </p:nvSpPr>
          <p:spPr bwMode="auto">
            <a:xfrm>
              <a:off x="1956152" y="5393632"/>
              <a:ext cx="171126" cy="244888"/>
            </a:xfrm>
            <a:custGeom>
              <a:avLst/>
              <a:gdLst>
                <a:gd name="T0" fmla="*/ 0 w 116"/>
                <a:gd name="T1" fmla="*/ 166 h 166"/>
                <a:gd name="T2" fmla="*/ 80 w 116"/>
                <a:gd name="T3" fmla="*/ 83 h 166"/>
                <a:gd name="T4" fmla="*/ 0 w 116"/>
                <a:gd name="T5" fmla="*/ 0 h 166"/>
                <a:gd name="T6" fmla="*/ 116 w 116"/>
                <a:gd name="T7" fmla="*/ 0 h 166"/>
                <a:gd name="T8" fmla="*/ 116 w 116"/>
                <a:gd name="T9" fmla="*/ 166 h 166"/>
                <a:gd name="T10" fmla="*/ 0 w 116"/>
                <a:gd name="T11" fmla="*/ 166 h 166"/>
                <a:gd name="T12" fmla="*/ 0 w 116"/>
                <a:gd name="T13" fmla="*/ 166 h 166"/>
                <a:gd name="T14" fmla="*/ 0 w 116"/>
                <a:gd name="T15" fmla="*/ 166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66">
                  <a:moveTo>
                    <a:pt x="0" y="166"/>
                  </a:moveTo>
                  <a:lnTo>
                    <a:pt x="80" y="83"/>
                  </a:lnTo>
                  <a:lnTo>
                    <a:pt x="0" y="0"/>
                  </a:lnTo>
                  <a:lnTo>
                    <a:pt x="116" y="0"/>
                  </a:lnTo>
                  <a:lnTo>
                    <a:pt x="116" y="166"/>
                  </a:lnTo>
                  <a:lnTo>
                    <a:pt x="0" y="166"/>
                  </a:lnTo>
                  <a:lnTo>
                    <a:pt x="0" y="166"/>
                  </a:lnTo>
                  <a:lnTo>
                    <a:pt x="0"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sp>
        <p:nvSpPr>
          <p:cNvPr id="8" name="Freeform 80"/>
          <p:cNvSpPr>
            <a:spLocks/>
          </p:cNvSpPr>
          <p:nvPr/>
        </p:nvSpPr>
        <p:spPr bwMode="auto">
          <a:xfrm>
            <a:off x="1595460" y="5214984"/>
            <a:ext cx="182560" cy="1022333"/>
          </a:xfrm>
          <a:custGeom>
            <a:avLst/>
            <a:gdLst>
              <a:gd name="T0" fmla="*/ 165 w 165"/>
              <a:gd name="T1" fmla="*/ 530 h 693"/>
              <a:gd name="T2" fmla="*/ 0 w 165"/>
              <a:gd name="T3" fmla="*/ 693 h 693"/>
              <a:gd name="T4" fmla="*/ 0 w 165"/>
              <a:gd name="T5" fmla="*/ 163 h 693"/>
              <a:gd name="T6" fmla="*/ 165 w 165"/>
              <a:gd name="T7" fmla="*/ 0 h 693"/>
              <a:gd name="T8" fmla="*/ 165 w 165"/>
              <a:gd name="T9" fmla="*/ 530 h 693"/>
              <a:gd name="T10" fmla="*/ 165 w 165"/>
              <a:gd name="T11" fmla="*/ 530 h 693"/>
              <a:gd name="T12" fmla="*/ 165 w 165"/>
              <a:gd name="T13" fmla="*/ 530 h 693"/>
            </a:gdLst>
            <a:ahLst/>
            <a:cxnLst>
              <a:cxn ang="0">
                <a:pos x="T0" y="T1"/>
              </a:cxn>
              <a:cxn ang="0">
                <a:pos x="T2" y="T3"/>
              </a:cxn>
              <a:cxn ang="0">
                <a:pos x="T4" y="T5"/>
              </a:cxn>
              <a:cxn ang="0">
                <a:pos x="T6" y="T7"/>
              </a:cxn>
              <a:cxn ang="0">
                <a:pos x="T8" y="T9"/>
              </a:cxn>
              <a:cxn ang="0">
                <a:pos x="T10" y="T11"/>
              </a:cxn>
              <a:cxn ang="0">
                <a:pos x="T12" y="T13"/>
              </a:cxn>
            </a:cxnLst>
            <a:rect l="0" t="0" r="r" b="b"/>
            <a:pathLst>
              <a:path w="165" h="693">
                <a:moveTo>
                  <a:pt x="165" y="530"/>
                </a:moveTo>
                <a:lnTo>
                  <a:pt x="0" y="693"/>
                </a:lnTo>
                <a:lnTo>
                  <a:pt x="0" y="163"/>
                </a:lnTo>
                <a:lnTo>
                  <a:pt x="165" y="0"/>
                </a:lnTo>
                <a:lnTo>
                  <a:pt x="165" y="530"/>
                </a:lnTo>
                <a:lnTo>
                  <a:pt x="165" y="530"/>
                </a:lnTo>
                <a:lnTo>
                  <a:pt x="165" y="530"/>
                </a:lnTo>
                <a:close/>
              </a:path>
            </a:pathLst>
          </a:custGeom>
          <a:solidFill>
            <a:srgbClr val="660066"/>
          </a:solidFill>
          <a:ln>
            <a:noFill/>
          </a:ln>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nvGrpSpPr>
          <p:cNvPr id="9" name="Group 14"/>
          <p:cNvGrpSpPr/>
          <p:nvPr/>
        </p:nvGrpSpPr>
        <p:grpSpPr>
          <a:xfrm>
            <a:off x="1595458" y="5214979"/>
            <a:ext cx="1511372" cy="240462"/>
            <a:chOff x="2127278" y="4619137"/>
            <a:chExt cx="2015162" cy="240462"/>
          </a:xfrm>
        </p:grpSpPr>
        <p:sp>
          <p:nvSpPr>
            <p:cNvPr id="10" name="Freeform 81"/>
            <p:cNvSpPr>
              <a:spLocks/>
            </p:cNvSpPr>
            <p:nvPr/>
          </p:nvSpPr>
          <p:spPr bwMode="auto">
            <a:xfrm>
              <a:off x="2127278" y="4619137"/>
              <a:ext cx="1907469" cy="240462"/>
            </a:xfrm>
            <a:custGeom>
              <a:avLst/>
              <a:gdLst>
                <a:gd name="T0" fmla="*/ 1210 w 1293"/>
                <a:gd name="T1" fmla="*/ 0 h 163"/>
                <a:gd name="T2" fmla="*/ 165 w 1293"/>
                <a:gd name="T3" fmla="*/ 0 h 163"/>
                <a:gd name="T4" fmla="*/ 0 w 1293"/>
                <a:gd name="T5" fmla="*/ 163 h 163"/>
                <a:gd name="T6" fmla="*/ 1210 w 1293"/>
                <a:gd name="T7" fmla="*/ 163 h 163"/>
                <a:gd name="T8" fmla="*/ 1293 w 1293"/>
                <a:gd name="T9" fmla="*/ 80 h 163"/>
                <a:gd name="T10" fmla="*/ 1210 w 1293"/>
                <a:gd name="T11" fmla="*/ 0 h 163"/>
                <a:gd name="T12" fmla="*/ 1210 w 1293"/>
                <a:gd name="T13" fmla="*/ 0 h 163"/>
              </a:gdLst>
              <a:ahLst/>
              <a:cxnLst>
                <a:cxn ang="0">
                  <a:pos x="T0" y="T1"/>
                </a:cxn>
                <a:cxn ang="0">
                  <a:pos x="T2" y="T3"/>
                </a:cxn>
                <a:cxn ang="0">
                  <a:pos x="T4" y="T5"/>
                </a:cxn>
                <a:cxn ang="0">
                  <a:pos x="T6" y="T7"/>
                </a:cxn>
                <a:cxn ang="0">
                  <a:pos x="T8" y="T9"/>
                </a:cxn>
                <a:cxn ang="0">
                  <a:pos x="T10" y="T11"/>
                </a:cxn>
                <a:cxn ang="0">
                  <a:pos x="T12" y="T13"/>
                </a:cxn>
              </a:cxnLst>
              <a:rect l="0" t="0" r="r" b="b"/>
              <a:pathLst>
                <a:path w="1293" h="163">
                  <a:moveTo>
                    <a:pt x="1210" y="0"/>
                  </a:moveTo>
                  <a:lnTo>
                    <a:pt x="165" y="0"/>
                  </a:lnTo>
                  <a:lnTo>
                    <a:pt x="0" y="163"/>
                  </a:lnTo>
                  <a:lnTo>
                    <a:pt x="1210" y="163"/>
                  </a:lnTo>
                  <a:lnTo>
                    <a:pt x="1293" y="80"/>
                  </a:lnTo>
                  <a:lnTo>
                    <a:pt x="1210" y="0"/>
                  </a:lnTo>
                  <a:lnTo>
                    <a:pt x="1210" y="0"/>
                  </a:lnTo>
                  <a:close/>
                </a:path>
              </a:pathLst>
            </a:custGeom>
            <a:solidFill>
              <a:srgbClr val="660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srgbClr val="800080"/>
                </a:solidFill>
                <a:latin typeface="Arial" charset="0"/>
                <a:ea typeface="MS PGothic" charset="0"/>
              </a:endParaRPr>
            </a:p>
          </p:txBody>
        </p:sp>
        <p:sp>
          <p:nvSpPr>
            <p:cNvPr id="11" name="Freeform 82"/>
            <p:cNvSpPr>
              <a:spLocks/>
            </p:cNvSpPr>
            <p:nvPr/>
          </p:nvSpPr>
          <p:spPr bwMode="auto">
            <a:xfrm>
              <a:off x="3968363" y="4619137"/>
              <a:ext cx="174077" cy="240462"/>
            </a:xfrm>
            <a:custGeom>
              <a:avLst/>
              <a:gdLst>
                <a:gd name="T0" fmla="*/ 0 w 118"/>
                <a:gd name="T1" fmla="*/ 163 h 163"/>
                <a:gd name="T2" fmla="*/ 83 w 118"/>
                <a:gd name="T3" fmla="*/ 80 h 163"/>
                <a:gd name="T4" fmla="*/ 0 w 118"/>
                <a:gd name="T5" fmla="*/ 0 h 163"/>
                <a:gd name="T6" fmla="*/ 118 w 118"/>
                <a:gd name="T7" fmla="*/ 0 h 163"/>
                <a:gd name="T8" fmla="*/ 118 w 118"/>
                <a:gd name="T9" fmla="*/ 163 h 163"/>
                <a:gd name="T10" fmla="*/ 0 w 118"/>
                <a:gd name="T11" fmla="*/ 163 h 163"/>
                <a:gd name="T12" fmla="*/ 0 w 118"/>
                <a:gd name="T13" fmla="*/ 163 h 163"/>
                <a:gd name="T14" fmla="*/ 0 w 118"/>
                <a:gd name="T15" fmla="*/ 163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63">
                  <a:moveTo>
                    <a:pt x="0" y="163"/>
                  </a:moveTo>
                  <a:lnTo>
                    <a:pt x="83" y="80"/>
                  </a:lnTo>
                  <a:lnTo>
                    <a:pt x="0" y="0"/>
                  </a:lnTo>
                  <a:lnTo>
                    <a:pt x="118" y="0"/>
                  </a:lnTo>
                  <a:lnTo>
                    <a:pt x="118" y="163"/>
                  </a:lnTo>
                  <a:lnTo>
                    <a:pt x="0" y="163"/>
                  </a:lnTo>
                  <a:lnTo>
                    <a:pt x="0" y="163"/>
                  </a:lnTo>
                  <a:lnTo>
                    <a:pt x="0" y="163"/>
                  </a:lnTo>
                  <a:close/>
                </a:path>
              </a:pathLst>
            </a:custGeom>
            <a:solidFill>
              <a:srgbClr val="66006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srgbClr val="800080"/>
                </a:solidFill>
                <a:latin typeface="Arial" charset="0"/>
                <a:ea typeface="MS PGothic" charset="0"/>
              </a:endParaRPr>
            </a:p>
          </p:txBody>
        </p:sp>
      </p:grpSp>
      <p:sp>
        <p:nvSpPr>
          <p:cNvPr id="12" name="Freeform 83"/>
          <p:cNvSpPr>
            <a:spLocks/>
          </p:cNvSpPr>
          <p:nvPr/>
        </p:nvSpPr>
        <p:spPr bwMode="auto">
          <a:xfrm>
            <a:off x="3106829" y="4431638"/>
            <a:ext cx="178134" cy="1026759"/>
          </a:xfrm>
          <a:custGeom>
            <a:avLst/>
            <a:gdLst>
              <a:gd name="T0" fmla="*/ 161 w 161"/>
              <a:gd name="T1" fmla="*/ 533 h 696"/>
              <a:gd name="T2" fmla="*/ 0 w 161"/>
              <a:gd name="T3" fmla="*/ 696 h 696"/>
              <a:gd name="T4" fmla="*/ 0 w 161"/>
              <a:gd name="T5" fmla="*/ 166 h 696"/>
              <a:gd name="T6" fmla="*/ 161 w 161"/>
              <a:gd name="T7" fmla="*/ 0 h 696"/>
              <a:gd name="T8" fmla="*/ 161 w 161"/>
              <a:gd name="T9" fmla="*/ 533 h 696"/>
              <a:gd name="T10" fmla="*/ 161 w 161"/>
              <a:gd name="T11" fmla="*/ 533 h 696"/>
              <a:gd name="T12" fmla="*/ 161 w 161"/>
              <a:gd name="T13" fmla="*/ 533 h 696"/>
            </a:gdLst>
            <a:ahLst/>
            <a:cxnLst>
              <a:cxn ang="0">
                <a:pos x="T0" y="T1"/>
              </a:cxn>
              <a:cxn ang="0">
                <a:pos x="T2" y="T3"/>
              </a:cxn>
              <a:cxn ang="0">
                <a:pos x="T4" y="T5"/>
              </a:cxn>
              <a:cxn ang="0">
                <a:pos x="T6" y="T7"/>
              </a:cxn>
              <a:cxn ang="0">
                <a:pos x="T8" y="T9"/>
              </a:cxn>
              <a:cxn ang="0">
                <a:pos x="T10" y="T11"/>
              </a:cxn>
              <a:cxn ang="0">
                <a:pos x="T12" y="T13"/>
              </a:cxn>
            </a:cxnLst>
            <a:rect l="0" t="0" r="r" b="b"/>
            <a:pathLst>
              <a:path w="161" h="696">
                <a:moveTo>
                  <a:pt x="161" y="533"/>
                </a:moveTo>
                <a:lnTo>
                  <a:pt x="0" y="696"/>
                </a:lnTo>
                <a:lnTo>
                  <a:pt x="0" y="166"/>
                </a:lnTo>
                <a:lnTo>
                  <a:pt x="161" y="0"/>
                </a:lnTo>
                <a:lnTo>
                  <a:pt x="161" y="533"/>
                </a:lnTo>
                <a:lnTo>
                  <a:pt x="161" y="533"/>
                </a:lnTo>
                <a:lnTo>
                  <a:pt x="161" y="533"/>
                </a:lnTo>
                <a:close/>
              </a:path>
            </a:pathLst>
          </a:custGeom>
          <a:solidFill>
            <a:srgbClr val="7F7F7F"/>
          </a:solidFill>
          <a:ln>
            <a:noFill/>
          </a:ln>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nvGrpSpPr>
          <p:cNvPr id="13" name="Group 18"/>
          <p:cNvGrpSpPr/>
          <p:nvPr/>
        </p:nvGrpSpPr>
        <p:grpSpPr>
          <a:xfrm>
            <a:off x="3104617" y="4431633"/>
            <a:ext cx="1509158" cy="244888"/>
            <a:chOff x="4139489" y="3835791"/>
            <a:chExt cx="2012211" cy="244888"/>
          </a:xfrm>
          <a:solidFill>
            <a:schemeClr val="bg1">
              <a:lumMod val="50000"/>
            </a:schemeClr>
          </a:solidFill>
        </p:grpSpPr>
        <p:sp>
          <p:nvSpPr>
            <p:cNvPr id="14" name="Freeform 84"/>
            <p:cNvSpPr>
              <a:spLocks/>
            </p:cNvSpPr>
            <p:nvPr/>
          </p:nvSpPr>
          <p:spPr bwMode="auto">
            <a:xfrm>
              <a:off x="4139489" y="3835791"/>
              <a:ext cx="1904519" cy="244888"/>
            </a:xfrm>
            <a:custGeom>
              <a:avLst/>
              <a:gdLst>
                <a:gd name="T0" fmla="*/ 1208 w 1291"/>
                <a:gd name="T1" fmla="*/ 0 h 166"/>
                <a:gd name="T2" fmla="*/ 163 w 1291"/>
                <a:gd name="T3" fmla="*/ 0 h 166"/>
                <a:gd name="T4" fmla="*/ 0 w 1291"/>
                <a:gd name="T5" fmla="*/ 166 h 166"/>
                <a:gd name="T6" fmla="*/ 1208 w 1291"/>
                <a:gd name="T7" fmla="*/ 166 h 166"/>
                <a:gd name="T8" fmla="*/ 1291 w 1291"/>
                <a:gd name="T9" fmla="*/ 83 h 166"/>
                <a:gd name="T10" fmla="*/ 1208 w 1291"/>
                <a:gd name="T11" fmla="*/ 0 h 166"/>
                <a:gd name="T12" fmla="*/ 1208 w 1291"/>
                <a:gd name="T13" fmla="*/ 0 h 166"/>
              </a:gdLst>
              <a:ahLst/>
              <a:cxnLst>
                <a:cxn ang="0">
                  <a:pos x="T0" y="T1"/>
                </a:cxn>
                <a:cxn ang="0">
                  <a:pos x="T2" y="T3"/>
                </a:cxn>
                <a:cxn ang="0">
                  <a:pos x="T4" y="T5"/>
                </a:cxn>
                <a:cxn ang="0">
                  <a:pos x="T6" y="T7"/>
                </a:cxn>
                <a:cxn ang="0">
                  <a:pos x="T8" y="T9"/>
                </a:cxn>
                <a:cxn ang="0">
                  <a:pos x="T10" y="T11"/>
                </a:cxn>
                <a:cxn ang="0">
                  <a:pos x="T12" y="T13"/>
                </a:cxn>
              </a:cxnLst>
              <a:rect l="0" t="0" r="r" b="b"/>
              <a:pathLst>
                <a:path w="1291" h="166">
                  <a:moveTo>
                    <a:pt x="1208" y="0"/>
                  </a:moveTo>
                  <a:lnTo>
                    <a:pt x="163" y="0"/>
                  </a:lnTo>
                  <a:lnTo>
                    <a:pt x="0" y="166"/>
                  </a:lnTo>
                  <a:lnTo>
                    <a:pt x="1208" y="166"/>
                  </a:lnTo>
                  <a:lnTo>
                    <a:pt x="1291" y="83"/>
                  </a:lnTo>
                  <a:lnTo>
                    <a:pt x="1208" y="0"/>
                  </a:lnTo>
                  <a:lnTo>
                    <a:pt x="1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sp>
          <p:nvSpPr>
            <p:cNvPr id="15" name="Freeform 85"/>
            <p:cNvSpPr>
              <a:spLocks/>
            </p:cNvSpPr>
            <p:nvPr/>
          </p:nvSpPr>
          <p:spPr bwMode="auto">
            <a:xfrm>
              <a:off x="5977623" y="3835791"/>
              <a:ext cx="174077" cy="244888"/>
            </a:xfrm>
            <a:custGeom>
              <a:avLst/>
              <a:gdLst>
                <a:gd name="T0" fmla="*/ 0 w 118"/>
                <a:gd name="T1" fmla="*/ 166 h 166"/>
                <a:gd name="T2" fmla="*/ 83 w 118"/>
                <a:gd name="T3" fmla="*/ 83 h 166"/>
                <a:gd name="T4" fmla="*/ 0 w 118"/>
                <a:gd name="T5" fmla="*/ 0 h 166"/>
                <a:gd name="T6" fmla="*/ 118 w 118"/>
                <a:gd name="T7" fmla="*/ 0 h 166"/>
                <a:gd name="T8" fmla="*/ 118 w 118"/>
                <a:gd name="T9" fmla="*/ 166 h 166"/>
                <a:gd name="T10" fmla="*/ 0 w 118"/>
                <a:gd name="T11" fmla="*/ 166 h 166"/>
                <a:gd name="T12" fmla="*/ 0 w 118"/>
                <a:gd name="T13" fmla="*/ 166 h 166"/>
                <a:gd name="T14" fmla="*/ 0 w 118"/>
                <a:gd name="T15" fmla="*/ 166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66">
                  <a:moveTo>
                    <a:pt x="0" y="166"/>
                  </a:moveTo>
                  <a:lnTo>
                    <a:pt x="83" y="83"/>
                  </a:lnTo>
                  <a:lnTo>
                    <a:pt x="0" y="0"/>
                  </a:lnTo>
                  <a:lnTo>
                    <a:pt x="118" y="0"/>
                  </a:lnTo>
                  <a:lnTo>
                    <a:pt x="118" y="166"/>
                  </a:lnTo>
                  <a:lnTo>
                    <a:pt x="0" y="166"/>
                  </a:lnTo>
                  <a:lnTo>
                    <a:pt x="0" y="166"/>
                  </a:lnTo>
                  <a:lnTo>
                    <a:pt x="0" y="1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sp>
        <p:nvSpPr>
          <p:cNvPr id="16" name="Freeform 86"/>
          <p:cNvSpPr>
            <a:spLocks/>
          </p:cNvSpPr>
          <p:nvPr/>
        </p:nvSpPr>
        <p:spPr bwMode="auto">
          <a:xfrm>
            <a:off x="4613777" y="3652714"/>
            <a:ext cx="180347" cy="1026759"/>
          </a:xfrm>
          <a:custGeom>
            <a:avLst/>
            <a:gdLst>
              <a:gd name="T0" fmla="*/ 163 w 163"/>
              <a:gd name="T1" fmla="*/ 533 h 696"/>
              <a:gd name="T2" fmla="*/ 0 w 163"/>
              <a:gd name="T3" fmla="*/ 696 h 696"/>
              <a:gd name="T4" fmla="*/ 0 w 163"/>
              <a:gd name="T5" fmla="*/ 166 h 696"/>
              <a:gd name="T6" fmla="*/ 163 w 163"/>
              <a:gd name="T7" fmla="*/ 0 h 696"/>
              <a:gd name="T8" fmla="*/ 163 w 163"/>
              <a:gd name="T9" fmla="*/ 533 h 696"/>
              <a:gd name="T10" fmla="*/ 163 w 163"/>
              <a:gd name="T11" fmla="*/ 533 h 696"/>
              <a:gd name="T12" fmla="*/ 163 w 163"/>
              <a:gd name="T13" fmla="*/ 533 h 696"/>
            </a:gdLst>
            <a:ahLst/>
            <a:cxnLst>
              <a:cxn ang="0">
                <a:pos x="T0" y="T1"/>
              </a:cxn>
              <a:cxn ang="0">
                <a:pos x="T2" y="T3"/>
              </a:cxn>
              <a:cxn ang="0">
                <a:pos x="T4" y="T5"/>
              </a:cxn>
              <a:cxn ang="0">
                <a:pos x="T6" y="T7"/>
              </a:cxn>
              <a:cxn ang="0">
                <a:pos x="T8" y="T9"/>
              </a:cxn>
              <a:cxn ang="0">
                <a:pos x="T10" y="T11"/>
              </a:cxn>
              <a:cxn ang="0">
                <a:pos x="T12" y="T13"/>
              </a:cxn>
            </a:cxnLst>
            <a:rect l="0" t="0" r="r" b="b"/>
            <a:pathLst>
              <a:path w="163" h="696">
                <a:moveTo>
                  <a:pt x="163" y="533"/>
                </a:moveTo>
                <a:lnTo>
                  <a:pt x="0" y="696"/>
                </a:lnTo>
                <a:lnTo>
                  <a:pt x="0" y="166"/>
                </a:lnTo>
                <a:lnTo>
                  <a:pt x="163" y="0"/>
                </a:lnTo>
                <a:lnTo>
                  <a:pt x="163" y="533"/>
                </a:lnTo>
                <a:lnTo>
                  <a:pt x="163" y="533"/>
                </a:lnTo>
                <a:lnTo>
                  <a:pt x="163" y="533"/>
                </a:lnTo>
                <a:close/>
              </a:path>
            </a:pathLst>
          </a:custGeom>
          <a:solidFill>
            <a:srgbClr val="7F7F7F"/>
          </a:solidFill>
          <a:ln>
            <a:noFill/>
          </a:ln>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nvGrpSpPr>
          <p:cNvPr id="17" name="Group 22"/>
          <p:cNvGrpSpPr/>
          <p:nvPr/>
        </p:nvGrpSpPr>
        <p:grpSpPr>
          <a:xfrm>
            <a:off x="4613776" y="3652718"/>
            <a:ext cx="1509158" cy="241937"/>
            <a:chOff x="6151700" y="3056871"/>
            <a:chExt cx="2012210" cy="241937"/>
          </a:xfrm>
          <a:solidFill>
            <a:srgbClr val="7F7F7F"/>
          </a:solidFill>
        </p:grpSpPr>
        <p:sp>
          <p:nvSpPr>
            <p:cNvPr id="18" name="Freeform 87"/>
            <p:cNvSpPr>
              <a:spLocks/>
            </p:cNvSpPr>
            <p:nvPr/>
          </p:nvSpPr>
          <p:spPr bwMode="auto">
            <a:xfrm>
              <a:off x="6151700" y="3056871"/>
              <a:ext cx="1904519" cy="241937"/>
            </a:xfrm>
            <a:custGeom>
              <a:avLst/>
              <a:gdLst>
                <a:gd name="T0" fmla="*/ 1208 w 1291"/>
                <a:gd name="T1" fmla="*/ 0 h 164"/>
                <a:gd name="T2" fmla="*/ 163 w 1291"/>
                <a:gd name="T3" fmla="*/ 0 h 164"/>
                <a:gd name="T4" fmla="*/ 0 w 1291"/>
                <a:gd name="T5" fmla="*/ 164 h 164"/>
                <a:gd name="T6" fmla="*/ 1208 w 1291"/>
                <a:gd name="T7" fmla="*/ 164 h 164"/>
                <a:gd name="T8" fmla="*/ 1291 w 1291"/>
                <a:gd name="T9" fmla="*/ 83 h 164"/>
                <a:gd name="T10" fmla="*/ 1208 w 1291"/>
                <a:gd name="T11" fmla="*/ 0 h 164"/>
                <a:gd name="T12" fmla="*/ 1208 w 1291"/>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91" h="164">
                  <a:moveTo>
                    <a:pt x="1208" y="0"/>
                  </a:moveTo>
                  <a:lnTo>
                    <a:pt x="163" y="0"/>
                  </a:lnTo>
                  <a:lnTo>
                    <a:pt x="0" y="164"/>
                  </a:lnTo>
                  <a:lnTo>
                    <a:pt x="1208" y="164"/>
                  </a:lnTo>
                  <a:lnTo>
                    <a:pt x="1291" y="83"/>
                  </a:lnTo>
                  <a:lnTo>
                    <a:pt x="1208" y="0"/>
                  </a:lnTo>
                  <a:lnTo>
                    <a:pt x="12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sp>
          <p:nvSpPr>
            <p:cNvPr id="19" name="Freeform 88"/>
            <p:cNvSpPr>
              <a:spLocks/>
            </p:cNvSpPr>
            <p:nvPr/>
          </p:nvSpPr>
          <p:spPr bwMode="auto">
            <a:xfrm>
              <a:off x="7989833" y="3056871"/>
              <a:ext cx="174077" cy="241937"/>
            </a:xfrm>
            <a:custGeom>
              <a:avLst/>
              <a:gdLst>
                <a:gd name="T0" fmla="*/ 0 w 118"/>
                <a:gd name="T1" fmla="*/ 164 h 164"/>
                <a:gd name="T2" fmla="*/ 83 w 118"/>
                <a:gd name="T3" fmla="*/ 83 h 164"/>
                <a:gd name="T4" fmla="*/ 0 w 118"/>
                <a:gd name="T5" fmla="*/ 0 h 164"/>
                <a:gd name="T6" fmla="*/ 118 w 118"/>
                <a:gd name="T7" fmla="*/ 0 h 164"/>
                <a:gd name="T8" fmla="*/ 118 w 118"/>
                <a:gd name="T9" fmla="*/ 164 h 164"/>
                <a:gd name="T10" fmla="*/ 0 w 118"/>
                <a:gd name="T11" fmla="*/ 164 h 164"/>
                <a:gd name="T12" fmla="*/ 0 w 118"/>
                <a:gd name="T13" fmla="*/ 164 h 164"/>
                <a:gd name="T14" fmla="*/ 0 w 118"/>
                <a:gd name="T15" fmla="*/ 16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64">
                  <a:moveTo>
                    <a:pt x="0" y="164"/>
                  </a:moveTo>
                  <a:lnTo>
                    <a:pt x="83" y="83"/>
                  </a:lnTo>
                  <a:lnTo>
                    <a:pt x="0" y="0"/>
                  </a:lnTo>
                  <a:lnTo>
                    <a:pt x="118" y="0"/>
                  </a:lnTo>
                  <a:lnTo>
                    <a:pt x="118" y="164"/>
                  </a:lnTo>
                  <a:lnTo>
                    <a:pt x="0" y="164"/>
                  </a:lnTo>
                  <a:lnTo>
                    <a:pt x="0" y="164"/>
                  </a:lnTo>
                  <a:lnTo>
                    <a:pt x="0" y="1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sp>
        <p:nvSpPr>
          <p:cNvPr id="20" name="Freeform 89"/>
          <p:cNvSpPr>
            <a:spLocks/>
          </p:cNvSpPr>
          <p:nvPr/>
        </p:nvSpPr>
        <p:spPr bwMode="auto">
          <a:xfrm>
            <a:off x="6122934" y="2873797"/>
            <a:ext cx="180347" cy="1026759"/>
          </a:xfrm>
          <a:custGeom>
            <a:avLst/>
            <a:gdLst>
              <a:gd name="T0" fmla="*/ 163 w 163"/>
              <a:gd name="T1" fmla="*/ 533 h 696"/>
              <a:gd name="T2" fmla="*/ 0 w 163"/>
              <a:gd name="T3" fmla="*/ 696 h 696"/>
              <a:gd name="T4" fmla="*/ 0 w 163"/>
              <a:gd name="T5" fmla="*/ 164 h 696"/>
              <a:gd name="T6" fmla="*/ 163 w 163"/>
              <a:gd name="T7" fmla="*/ 0 h 696"/>
              <a:gd name="T8" fmla="*/ 163 w 163"/>
              <a:gd name="T9" fmla="*/ 533 h 696"/>
              <a:gd name="T10" fmla="*/ 163 w 163"/>
              <a:gd name="T11" fmla="*/ 533 h 696"/>
              <a:gd name="T12" fmla="*/ 163 w 163"/>
              <a:gd name="T13" fmla="*/ 533 h 696"/>
            </a:gdLst>
            <a:ahLst/>
            <a:cxnLst>
              <a:cxn ang="0">
                <a:pos x="T0" y="T1"/>
              </a:cxn>
              <a:cxn ang="0">
                <a:pos x="T2" y="T3"/>
              </a:cxn>
              <a:cxn ang="0">
                <a:pos x="T4" y="T5"/>
              </a:cxn>
              <a:cxn ang="0">
                <a:pos x="T6" y="T7"/>
              </a:cxn>
              <a:cxn ang="0">
                <a:pos x="T8" y="T9"/>
              </a:cxn>
              <a:cxn ang="0">
                <a:pos x="T10" y="T11"/>
              </a:cxn>
              <a:cxn ang="0">
                <a:pos x="T12" y="T13"/>
              </a:cxn>
            </a:cxnLst>
            <a:rect l="0" t="0" r="r" b="b"/>
            <a:pathLst>
              <a:path w="163" h="696">
                <a:moveTo>
                  <a:pt x="163" y="533"/>
                </a:moveTo>
                <a:lnTo>
                  <a:pt x="0" y="696"/>
                </a:lnTo>
                <a:lnTo>
                  <a:pt x="0" y="164"/>
                </a:lnTo>
                <a:lnTo>
                  <a:pt x="163" y="0"/>
                </a:lnTo>
                <a:lnTo>
                  <a:pt x="163" y="533"/>
                </a:lnTo>
                <a:lnTo>
                  <a:pt x="163" y="533"/>
                </a:lnTo>
                <a:lnTo>
                  <a:pt x="163" y="533"/>
                </a:lnTo>
                <a:close/>
              </a:path>
            </a:pathLst>
          </a:custGeom>
          <a:solidFill>
            <a:srgbClr val="CC0000"/>
          </a:solidFill>
          <a:ln>
            <a:noFill/>
          </a:ln>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nvGrpSpPr>
          <p:cNvPr id="22" name="Group 26"/>
          <p:cNvGrpSpPr/>
          <p:nvPr/>
        </p:nvGrpSpPr>
        <p:grpSpPr>
          <a:xfrm>
            <a:off x="6122935" y="2873797"/>
            <a:ext cx="1509158" cy="241937"/>
            <a:chOff x="8163910" y="2277950"/>
            <a:chExt cx="2012211" cy="241937"/>
          </a:xfrm>
        </p:grpSpPr>
        <p:sp>
          <p:nvSpPr>
            <p:cNvPr id="24" name="Freeform 90"/>
            <p:cNvSpPr>
              <a:spLocks/>
            </p:cNvSpPr>
            <p:nvPr/>
          </p:nvSpPr>
          <p:spPr bwMode="auto">
            <a:xfrm>
              <a:off x="8163910" y="2277950"/>
              <a:ext cx="1904519" cy="241937"/>
            </a:xfrm>
            <a:custGeom>
              <a:avLst/>
              <a:gdLst>
                <a:gd name="T0" fmla="*/ 1208 w 1291"/>
                <a:gd name="T1" fmla="*/ 0 h 164"/>
                <a:gd name="T2" fmla="*/ 163 w 1291"/>
                <a:gd name="T3" fmla="*/ 0 h 164"/>
                <a:gd name="T4" fmla="*/ 0 w 1291"/>
                <a:gd name="T5" fmla="*/ 164 h 164"/>
                <a:gd name="T6" fmla="*/ 1208 w 1291"/>
                <a:gd name="T7" fmla="*/ 164 h 164"/>
                <a:gd name="T8" fmla="*/ 1291 w 1291"/>
                <a:gd name="T9" fmla="*/ 83 h 164"/>
                <a:gd name="T10" fmla="*/ 1208 w 1291"/>
                <a:gd name="T11" fmla="*/ 0 h 164"/>
                <a:gd name="T12" fmla="*/ 1208 w 1291"/>
                <a:gd name="T13" fmla="*/ 0 h 164"/>
              </a:gdLst>
              <a:ahLst/>
              <a:cxnLst>
                <a:cxn ang="0">
                  <a:pos x="T0" y="T1"/>
                </a:cxn>
                <a:cxn ang="0">
                  <a:pos x="T2" y="T3"/>
                </a:cxn>
                <a:cxn ang="0">
                  <a:pos x="T4" y="T5"/>
                </a:cxn>
                <a:cxn ang="0">
                  <a:pos x="T6" y="T7"/>
                </a:cxn>
                <a:cxn ang="0">
                  <a:pos x="T8" y="T9"/>
                </a:cxn>
                <a:cxn ang="0">
                  <a:pos x="T10" y="T11"/>
                </a:cxn>
                <a:cxn ang="0">
                  <a:pos x="T12" y="T13"/>
                </a:cxn>
              </a:cxnLst>
              <a:rect l="0" t="0" r="r" b="b"/>
              <a:pathLst>
                <a:path w="1291" h="164">
                  <a:moveTo>
                    <a:pt x="1208" y="0"/>
                  </a:moveTo>
                  <a:lnTo>
                    <a:pt x="163" y="0"/>
                  </a:lnTo>
                  <a:lnTo>
                    <a:pt x="0" y="164"/>
                  </a:lnTo>
                  <a:lnTo>
                    <a:pt x="1208" y="164"/>
                  </a:lnTo>
                  <a:lnTo>
                    <a:pt x="1291" y="83"/>
                  </a:lnTo>
                  <a:lnTo>
                    <a:pt x="1208" y="0"/>
                  </a:lnTo>
                  <a:lnTo>
                    <a:pt x="1208" y="0"/>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sp>
          <p:nvSpPr>
            <p:cNvPr id="25" name="Freeform 91"/>
            <p:cNvSpPr>
              <a:spLocks/>
            </p:cNvSpPr>
            <p:nvPr/>
          </p:nvSpPr>
          <p:spPr bwMode="auto">
            <a:xfrm>
              <a:off x="10002044" y="2277950"/>
              <a:ext cx="174077" cy="241937"/>
            </a:xfrm>
            <a:custGeom>
              <a:avLst/>
              <a:gdLst>
                <a:gd name="T0" fmla="*/ 0 w 118"/>
                <a:gd name="T1" fmla="*/ 164 h 164"/>
                <a:gd name="T2" fmla="*/ 83 w 118"/>
                <a:gd name="T3" fmla="*/ 83 h 164"/>
                <a:gd name="T4" fmla="*/ 0 w 118"/>
                <a:gd name="T5" fmla="*/ 0 h 164"/>
                <a:gd name="T6" fmla="*/ 118 w 118"/>
                <a:gd name="T7" fmla="*/ 0 h 164"/>
                <a:gd name="T8" fmla="*/ 118 w 118"/>
                <a:gd name="T9" fmla="*/ 164 h 164"/>
                <a:gd name="T10" fmla="*/ 0 w 118"/>
                <a:gd name="T11" fmla="*/ 164 h 164"/>
                <a:gd name="T12" fmla="*/ 0 w 118"/>
                <a:gd name="T13" fmla="*/ 164 h 164"/>
                <a:gd name="T14" fmla="*/ 0 w 118"/>
                <a:gd name="T15" fmla="*/ 164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8" h="164">
                  <a:moveTo>
                    <a:pt x="0" y="164"/>
                  </a:moveTo>
                  <a:lnTo>
                    <a:pt x="83" y="83"/>
                  </a:lnTo>
                  <a:lnTo>
                    <a:pt x="0" y="0"/>
                  </a:lnTo>
                  <a:lnTo>
                    <a:pt x="118" y="0"/>
                  </a:lnTo>
                  <a:lnTo>
                    <a:pt x="118" y="164"/>
                  </a:lnTo>
                  <a:lnTo>
                    <a:pt x="0" y="164"/>
                  </a:lnTo>
                  <a:lnTo>
                    <a:pt x="0" y="164"/>
                  </a:lnTo>
                  <a:lnTo>
                    <a:pt x="0" y="164"/>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grpSp>
      <p:sp>
        <p:nvSpPr>
          <p:cNvPr id="26" name="Freeform 92"/>
          <p:cNvSpPr>
            <a:spLocks/>
          </p:cNvSpPr>
          <p:nvPr/>
        </p:nvSpPr>
        <p:spPr bwMode="auto">
          <a:xfrm>
            <a:off x="7632093" y="2087496"/>
            <a:ext cx="181453" cy="1028234"/>
          </a:xfrm>
          <a:custGeom>
            <a:avLst/>
            <a:gdLst>
              <a:gd name="T0" fmla="*/ 164 w 164"/>
              <a:gd name="T1" fmla="*/ 533 h 697"/>
              <a:gd name="T2" fmla="*/ 0 w 164"/>
              <a:gd name="T3" fmla="*/ 697 h 697"/>
              <a:gd name="T4" fmla="*/ 0 w 164"/>
              <a:gd name="T5" fmla="*/ 166 h 697"/>
              <a:gd name="T6" fmla="*/ 164 w 164"/>
              <a:gd name="T7" fmla="*/ 0 h 697"/>
              <a:gd name="T8" fmla="*/ 164 w 164"/>
              <a:gd name="T9" fmla="*/ 533 h 697"/>
              <a:gd name="T10" fmla="*/ 164 w 164"/>
              <a:gd name="T11" fmla="*/ 533 h 697"/>
              <a:gd name="T12" fmla="*/ 164 w 164"/>
              <a:gd name="T13" fmla="*/ 533 h 697"/>
            </a:gdLst>
            <a:ahLst/>
            <a:cxnLst>
              <a:cxn ang="0">
                <a:pos x="T0" y="T1"/>
              </a:cxn>
              <a:cxn ang="0">
                <a:pos x="T2" y="T3"/>
              </a:cxn>
              <a:cxn ang="0">
                <a:pos x="T4" y="T5"/>
              </a:cxn>
              <a:cxn ang="0">
                <a:pos x="T6" y="T7"/>
              </a:cxn>
              <a:cxn ang="0">
                <a:pos x="T8" y="T9"/>
              </a:cxn>
              <a:cxn ang="0">
                <a:pos x="T10" y="T11"/>
              </a:cxn>
              <a:cxn ang="0">
                <a:pos x="T12" y="T13"/>
              </a:cxn>
            </a:cxnLst>
            <a:rect l="0" t="0" r="r" b="b"/>
            <a:pathLst>
              <a:path w="164" h="697">
                <a:moveTo>
                  <a:pt x="164" y="533"/>
                </a:moveTo>
                <a:lnTo>
                  <a:pt x="0" y="697"/>
                </a:lnTo>
                <a:lnTo>
                  <a:pt x="0" y="166"/>
                </a:lnTo>
                <a:lnTo>
                  <a:pt x="164" y="0"/>
                </a:lnTo>
                <a:lnTo>
                  <a:pt x="164" y="533"/>
                </a:lnTo>
                <a:lnTo>
                  <a:pt x="164" y="533"/>
                </a:lnTo>
                <a:lnTo>
                  <a:pt x="164" y="533"/>
                </a:lnTo>
                <a:close/>
              </a:path>
            </a:pathLst>
          </a:custGeom>
          <a:solidFill>
            <a:schemeClr val="accent6">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sp>
        <p:nvSpPr>
          <p:cNvPr id="27" name="Freeform 93"/>
          <p:cNvSpPr>
            <a:spLocks/>
          </p:cNvSpPr>
          <p:nvPr/>
        </p:nvSpPr>
        <p:spPr bwMode="auto">
          <a:xfrm>
            <a:off x="7632092" y="2087496"/>
            <a:ext cx="1512477" cy="244888"/>
          </a:xfrm>
          <a:custGeom>
            <a:avLst/>
            <a:gdLst>
              <a:gd name="T0" fmla="*/ 1367 w 1367"/>
              <a:gd name="T1" fmla="*/ 0 h 166"/>
              <a:gd name="T2" fmla="*/ 164 w 1367"/>
              <a:gd name="T3" fmla="*/ 0 h 166"/>
              <a:gd name="T4" fmla="*/ 0 w 1367"/>
              <a:gd name="T5" fmla="*/ 166 h 166"/>
              <a:gd name="T6" fmla="*/ 1367 w 1367"/>
              <a:gd name="T7" fmla="*/ 166 h 166"/>
              <a:gd name="T8" fmla="*/ 1367 w 1367"/>
              <a:gd name="T9" fmla="*/ 0 h 166"/>
            </a:gdLst>
            <a:ahLst/>
            <a:cxnLst>
              <a:cxn ang="0">
                <a:pos x="T0" y="T1"/>
              </a:cxn>
              <a:cxn ang="0">
                <a:pos x="T2" y="T3"/>
              </a:cxn>
              <a:cxn ang="0">
                <a:pos x="T4" y="T5"/>
              </a:cxn>
              <a:cxn ang="0">
                <a:pos x="T6" y="T7"/>
              </a:cxn>
              <a:cxn ang="0">
                <a:pos x="T8" y="T9"/>
              </a:cxn>
            </a:cxnLst>
            <a:rect l="0" t="0" r="r" b="b"/>
            <a:pathLst>
              <a:path w="1367" h="166">
                <a:moveTo>
                  <a:pt x="1367" y="0"/>
                </a:moveTo>
                <a:lnTo>
                  <a:pt x="164" y="0"/>
                </a:lnTo>
                <a:lnTo>
                  <a:pt x="0" y="166"/>
                </a:lnTo>
                <a:lnTo>
                  <a:pt x="1367" y="166"/>
                </a:lnTo>
                <a:lnTo>
                  <a:pt x="136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black"/>
              </a:solidFill>
              <a:latin typeface="Arial" charset="0"/>
              <a:ea typeface="MS PGothic" charset="0"/>
            </a:endParaRPr>
          </a:p>
        </p:txBody>
      </p:sp>
      <p:sp>
        <p:nvSpPr>
          <p:cNvPr id="45" name="TextBox 48"/>
          <p:cNvSpPr txBox="1"/>
          <p:nvPr/>
        </p:nvSpPr>
        <p:spPr>
          <a:xfrm>
            <a:off x="1709684" y="3717037"/>
            <a:ext cx="1197513" cy="1057588"/>
          </a:xfrm>
          <a:prstGeom prst="rect">
            <a:avLst/>
          </a:prstGeom>
          <a:noFill/>
        </p:spPr>
        <p:txBody>
          <a:bodyPr wrap="square" lIns="72000" tIns="36000" rIns="72000" bIns="36000" rtlCol="0" anchor="t">
            <a:spAutoFit/>
          </a:bodyPr>
          <a:lstStyle/>
          <a:p>
            <a:pPr algn="ctr" defTabSz="457200" eaLnBrk="0" fontAlgn="base" hangingPunct="0">
              <a:spcBef>
                <a:spcPct val="0"/>
              </a:spcBef>
              <a:spcAft>
                <a:spcPct val="0"/>
              </a:spcAft>
            </a:pPr>
            <a:r>
              <a:rPr lang="en-US" sz="1600" b="1" dirty="0">
                <a:solidFill>
                  <a:prstClr val="black"/>
                </a:solidFill>
                <a:latin typeface="Calibri"/>
                <a:ea typeface="MS PGothic" charset="0"/>
                <a:cs typeface="Calibri"/>
              </a:rPr>
              <a:t>Sin </a:t>
            </a:r>
            <a:r>
              <a:rPr lang="en-US" sz="1600" b="1" dirty="0" err="1">
                <a:solidFill>
                  <a:prstClr val="black"/>
                </a:solidFill>
                <a:latin typeface="Calibri"/>
                <a:ea typeface="MS PGothic" charset="0"/>
                <a:cs typeface="Calibri"/>
              </a:rPr>
              <a:t>Estructura</a:t>
            </a:r>
            <a:r>
              <a:rPr lang="en-US" sz="1600" b="1" dirty="0">
                <a:solidFill>
                  <a:prstClr val="black"/>
                </a:solidFill>
                <a:latin typeface="Calibri"/>
                <a:ea typeface="MS PGothic" charset="0"/>
                <a:cs typeface="Calibri"/>
              </a:rPr>
              <a:t> de </a:t>
            </a:r>
            <a:r>
              <a:rPr lang="en-US" sz="1600" b="1" dirty="0" err="1">
                <a:solidFill>
                  <a:prstClr val="black"/>
                </a:solidFill>
                <a:latin typeface="Calibri"/>
                <a:ea typeface="MS PGothic" charset="0"/>
                <a:cs typeface="Calibri"/>
              </a:rPr>
              <a:t>Procesos</a:t>
            </a:r>
            <a:r>
              <a:rPr lang="en-US" sz="1600" b="1" dirty="0">
                <a:solidFill>
                  <a:prstClr val="black"/>
                </a:solidFill>
                <a:latin typeface="Calibri"/>
                <a:ea typeface="MS PGothic" charset="0"/>
                <a:cs typeface="Calibri"/>
              </a:rPr>
              <a:t> y </a:t>
            </a:r>
            <a:r>
              <a:rPr lang="en-US" sz="1600" b="1" dirty="0" err="1">
                <a:solidFill>
                  <a:prstClr val="black"/>
                </a:solidFill>
                <a:latin typeface="Calibri"/>
                <a:ea typeface="MS PGothic" charset="0"/>
                <a:cs typeface="Calibri"/>
              </a:rPr>
              <a:t>Servicios</a:t>
            </a:r>
            <a:endParaRPr lang="en-US" sz="1600" b="1" dirty="0">
              <a:solidFill>
                <a:prstClr val="black"/>
              </a:solidFill>
              <a:latin typeface="Calibri"/>
              <a:ea typeface="MS PGothic" charset="0"/>
              <a:cs typeface="Calibri"/>
            </a:endParaRPr>
          </a:p>
        </p:txBody>
      </p:sp>
      <p:sp>
        <p:nvSpPr>
          <p:cNvPr id="48" name="TextBox 51"/>
          <p:cNvSpPr txBox="1"/>
          <p:nvPr/>
        </p:nvSpPr>
        <p:spPr>
          <a:xfrm>
            <a:off x="3195896" y="3212981"/>
            <a:ext cx="1430110" cy="811367"/>
          </a:xfrm>
          <a:prstGeom prst="rect">
            <a:avLst/>
          </a:prstGeom>
          <a:noFill/>
        </p:spPr>
        <p:txBody>
          <a:bodyPr wrap="square" lIns="72000" tIns="36000" rIns="72000" bIns="36000" rtlCol="0" anchor="t">
            <a:spAutoFit/>
          </a:bodyPr>
          <a:lstStyle/>
          <a:p>
            <a:pPr algn="ctr" defTabSz="457200" eaLnBrk="0" fontAlgn="base" hangingPunct="0">
              <a:spcBef>
                <a:spcPct val="0"/>
              </a:spcBef>
              <a:spcAft>
                <a:spcPct val="0"/>
              </a:spcAft>
            </a:pPr>
            <a:r>
              <a:rPr lang="en-US" sz="1600" b="1" dirty="0" err="1">
                <a:solidFill>
                  <a:prstClr val="black"/>
                </a:solidFill>
                <a:latin typeface="Calibri"/>
                <a:ea typeface="MS PGothic" charset="0"/>
                <a:cs typeface="Calibri"/>
              </a:rPr>
              <a:t>Conocimiento</a:t>
            </a:r>
            <a:r>
              <a:rPr lang="en-US" sz="1600" b="1" dirty="0">
                <a:solidFill>
                  <a:prstClr val="black"/>
                </a:solidFill>
                <a:latin typeface="Calibri"/>
                <a:ea typeface="MS PGothic" charset="0"/>
                <a:cs typeface="Calibri"/>
              </a:rPr>
              <a:t> de </a:t>
            </a:r>
            <a:r>
              <a:rPr lang="en-US" sz="1600" b="1" dirty="0" err="1">
                <a:solidFill>
                  <a:prstClr val="black"/>
                </a:solidFill>
                <a:latin typeface="Calibri"/>
                <a:ea typeface="MS PGothic" charset="0"/>
                <a:cs typeface="Calibri"/>
              </a:rPr>
              <a:t>Procesos</a:t>
            </a:r>
            <a:r>
              <a:rPr lang="en-US" sz="1600" b="1" dirty="0">
                <a:solidFill>
                  <a:prstClr val="black"/>
                </a:solidFill>
                <a:latin typeface="Calibri"/>
                <a:ea typeface="MS PGothic" charset="0"/>
                <a:cs typeface="Calibri"/>
              </a:rPr>
              <a:t> y </a:t>
            </a:r>
            <a:r>
              <a:rPr lang="en-US" sz="1600" b="1" dirty="0" err="1">
                <a:solidFill>
                  <a:prstClr val="black"/>
                </a:solidFill>
                <a:latin typeface="Calibri"/>
                <a:ea typeface="MS PGothic" charset="0"/>
                <a:cs typeface="Calibri"/>
              </a:rPr>
              <a:t>Servicios</a:t>
            </a:r>
            <a:r>
              <a:rPr lang="en-US" sz="1600" b="1" dirty="0">
                <a:solidFill>
                  <a:prstClr val="black"/>
                </a:solidFill>
                <a:latin typeface="Calibri"/>
                <a:ea typeface="MS PGothic" charset="0"/>
                <a:cs typeface="Calibri"/>
              </a:rPr>
              <a:t> </a:t>
            </a:r>
          </a:p>
        </p:txBody>
      </p:sp>
      <p:sp>
        <p:nvSpPr>
          <p:cNvPr id="51" name="TextBox 54"/>
          <p:cNvSpPr txBox="1"/>
          <p:nvPr/>
        </p:nvSpPr>
        <p:spPr>
          <a:xfrm>
            <a:off x="4517994" y="2523096"/>
            <a:ext cx="1566174" cy="1057588"/>
          </a:xfrm>
          <a:prstGeom prst="rect">
            <a:avLst/>
          </a:prstGeom>
          <a:noFill/>
        </p:spPr>
        <p:txBody>
          <a:bodyPr wrap="square" lIns="72000" tIns="36000" rIns="72000" bIns="36000" rtlCol="0" anchor="b">
            <a:spAutoFit/>
          </a:bodyPr>
          <a:lstStyle>
            <a:defPPr>
              <a:defRPr lang="es-ES"/>
            </a:defPPr>
            <a:lvl1pPr algn="ctr">
              <a:defRPr sz="1600" b="1">
                <a:solidFill>
                  <a:schemeClr val="accent1">
                    <a:lumMod val="75000"/>
                  </a:schemeClr>
                </a:solidFill>
                <a:latin typeface="+mj-lt"/>
              </a:defRPr>
            </a:lvl1pPr>
          </a:lstStyle>
          <a:p>
            <a:pPr defTabSz="457200" eaLnBrk="0" fontAlgn="base" hangingPunct="0">
              <a:spcBef>
                <a:spcPct val="0"/>
              </a:spcBef>
              <a:spcAft>
                <a:spcPct val="0"/>
              </a:spcAft>
            </a:pPr>
            <a:r>
              <a:rPr lang="en-US" dirty="0" err="1">
                <a:solidFill>
                  <a:prstClr val="black"/>
                </a:solidFill>
                <a:latin typeface="Calibri"/>
                <a:ea typeface="MS PGothic" charset="0"/>
                <a:cs typeface="Calibri"/>
              </a:rPr>
              <a:t>Procesos</a:t>
            </a:r>
            <a:r>
              <a:rPr lang="en-US" dirty="0">
                <a:solidFill>
                  <a:prstClr val="black"/>
                </a:solidFill>
                <a:latin typeface="Calibri"/>
                <a:ea typeface="MS PGothic" charset="0"/>
                <a:cs typeface="Calibri"/>
              </a:rPr>
              <a:t> y </a:t>
            </a:r>
            <a:r>
              <a:rPr lang="en-US" dirty="0" err="1">
                <a:solidFill>
                  <a:prstClr val="black"/>
                </a:solidFill>
                <a:latin typeface="Calibri"/>
                <a:ea typeface="MS PGothic" charset="0"/>
                <a:cs typeface="Calibri"/>
              </a:rPr>
              <a:t>Servicios</a:t>
            </a:r>
            <a:r>
              <a:rPr lang="en-US" dirty="0">
                <a:solidFill>
                  <a:prstClr val="black"/>
                </a:solidFill>
                <a:latin typeface="Calibri"/>
                <a:ea typeface="MS PGothic" charset="0"/>
                <a:cs typeface="Calibri"/>
              </a:rPr>
              <a:t> </a:t>
            </a:r>
            <a:r>
              <a:rPr lang="en-US" dirty="0" err="1" smtClean="0">
                <a:solidFill>
                  <a:prstClr val="black"/>
                </a:solidFill>
                <a:latin typeface="Calibri"/>
                <a:ea typeface="MS PGothic" charset="0"/>
                <a:cs typeface="Calibri"/>
              </a:rPr>
              <a:t>Definidos</a:t>
            </a:r>
            <a:r>
              <a:rPr lang="en-US" dirty="0">
                <a:solidFill>
                  <a:prstClr val="black"/>
                </a:solidFill>
                <a:latin typeface="Calibri"/>
                <a:ea typeface="MS PGothic" charset="0"/>
                <a:cs typeface="Calibri"/>
              </a:rPr>
              <a:t> </a:t>
            </a:r>
            <a:r>
              <a:rPr lang="en-US" dirty="0" smtClean="0">
                <a:solidFill>
                  <a:prstClr val="black"/>
                </a:solidFill>
                <a:latin typeface="Calibri"/>
                <a:ea typeface="MS PGothic" charset="0"/>
                <a:cs typeface="Calibri"/>
              </a:rPr>
              <a:t>no </a:t>
            </a:r>
            <a:r>
              <a:rPr lang="en-US" dirty="0" err="1" smtClean="0">
                <a:solidFill>
                  <a:prstClr val="black"/>
                </a:solidFill>
                <a:latin typeface="Calibri"/>
                <a:ea typeface="MS PGothic" charset="0"/>
                <a:cs typeface="Calibri"/>
              </a:rPr>
              <a:t>Implementados</a:t>
            </a:r>
            <a:endParaRPr lang="en-US" dirty="0">
              <a:solidFill>
                <a:prstClr val="black"/>
              </a:solidFill>
              <a:latin typeface="Calibri"/>
              <a:ea typeface="MS PGothic" charset="0"/>
              <a:cs typeface="Calibri"/>
            </a:endParaRPr>
          </a:p>
        </p:txBody>
      </p:sp>
      <p:sp>
        <p:nvSpPr>
          <p:cNvPr id="54" name="TextBox 57"/>
          <p:cNvSpPr txBox="1"/>
          <p:nvPr/>
        </p:nvSpPr>
        <p:spPr>
          <a:xfrm>
            <a:off x="6246186" y="1094550"/>
            <a:ext cx="1458162" cy="1550031"/>
          </a:xfrm>
          <a:prstGeom prst="rect">
            <a:avLst/>
          </a:prstGeom>
          <a:noFill/>
        </p:spPr>
        <p:txBody>
          <a:bodyPr wrap="square" lIns="72000" tIns="36000" rIns="72000" bIns="36000" rtlCol="0" anchor="b">
            <a:spAutoFit/>
          </a:bodyPr>
          <a:lstStyle>
            <a:defPPr>
              <a:defRPr lang="es-ES"/>
            </a:defPPr>
            <a:lvl1pPr algn="ctr">
              <a:defRPr sz="1600" b="1">
                <a:solidFill>
                  <a:schemeClr val="tx2">
                    <a:lumMod val="75000"/>
                    <a:lumOff val="25000"/>
                  </a:schemeClr>
                </a:solidFill>
                <a:latin typeface="+mj-lt"/>
              </a:defRPr>
            </a:lvl1pPr>
          </a:lstStyle>
          <a:p>
            <a:pPr defTabSz="457200" eaLnBrk="0" fontAlgn="base" hangingPunct="0">
              <a:spcBef>
                <a:spcPct val="0"/>
              </a:spcBef>
              <a:spcAft>
                <a:spcPct val="0"/>
              </a:spcAft>
            </a:pPr>
            <a:r>
              <a:rPr lang="en-US" dirty="0" err="1">
                <a:solidFill>
                  <a:prstClr val="black"/>
                </a:solidFill>
                <a:latin typeface="Calibri"/>
                <a:ea typeface="MS PGothic" charset="0"/>
                <a:cs typeface="Calibri"/>
              </a:rPr>
              <a:t>Procesos</a:t>
            </a:r>
            <a:r>
              <a:rPr lang="en-US" dirty="0">
                <a:solidFill>
                  <a:prstClr val="black"/>
                </a:solidFill>
                <a:latin typeface="Calibri"/>
                <a:ea typeface="MS PGothic" charset="0"/>
                <a:cs typeface="Calibri"/>
              </a:rPr>
              <a:t> </a:t>
            </a:r>
            <a:r>
              <a:rPr lang="en-US" dirty="0" smtClean="0">
                <a:solidFill>
                  <a:prstClr val="black"/>
                </a:solidFill>
                <a:latin typeface="Calibri"/>
                <a:ea typeface="MS PGothic" charset="0"/>
                <a:cs typeface="Calibri"/>
              </a:rPr>
              <a:t>y </a:t>
            </a:r>
            <a:r>
              <a:rPr lang="en-US" dirty="0" err="1">
                <a:solidFill>
                  <a:prstClr val="black"/>
                </a:solidFill>
                <a:latin typeface="Calibri"/>
                <a:ea typeface="MS PGothic" charset="0"/>
                <a:cs typeface="Calibri"/>
              </a:rPr>
              <a:t>Servicios</a:t>
            </a:r>
            <a:r>
              <a:rPr lang="en-US" dirty="0">
                <a:solidFill>
                  <a:prstClr val="black"/>
                </a:solidFill>
                <a:latin typeface="Calibri"/>
                <a:ea typeface="MS PGothic" charset="0"/>
                <a:cs typeface="Calibri"/>
              </a:rPr>
              <a:t> </a:t>
            </a:r>
            <a:r>
              <a:rPr lang="en-US" dirty="0" err="1" smtClean="0">
                <a:solidFill>
                  <a:prstClr val="black"/>
                </a:solidFill>
                <a:latin typeface="Calibri"/>
                <a:ea typeface="MS PGothic" charset="0"/>
                <a:cs typeface="Calibri"/>
              </a:rPr>
              <a:t>Automatizados</a:t>
            </a:r>
            <a:r>
              <a:rPr lang="en-US" dirty="0" smtClean="0">
                <a:solidFill>
                  <a:prstClr val="black"/>
                </a:solidFill>
                <a:latin typeface="Calibri"/>
                <a:ea typeface="MS PGothic" charset="0"/>
                <a:cs typeface="Calibri"/>
              </a:rPr>
              <a:t> </a:t>
            </a:r>
            <a:r>
              <a:rPr lang="en-US" dirty="0">
                <a:solidFill>
                  <a:prstClr val="black"/>
                </a:solidFill>
                <a:latin typeface="Calibri"/>
                <a:ea typeface="MS PGothic" charset="0"/>
                <a:cs typeface="Calibri"/>
              </a:rPr>
              <a:t>e </a:t>
            </a:r>
            <a:r>
              <a:rPr lang="en-US" dirty="0" err="1" smtClean="0">
                <a:solidFill>
                  <a:prstClr val="black"/>
                </a:solidFill>
                <a:latin typeface="Calibri"/>
                <a:ea typeface="MS PGothic" charset="0"/>
                <a:cs typeface="Calibri"/>
              </a:rPr>
              <a:t>Implementados</a:t>
            </a:r>
            <a:r>
              <a:rPr lang="en-US" dirty="0">
                <a:solidFill>
                  <a:prstClr val="black"/>
                </a:solidFill>
                <a:latin typeface="Calibri"/>
                <a:ea typeface="MS PGothic" charset="0"/>
                <a:cs typeface="Calibri"/>
              </a:rPr>
              <a:t>.</a:t>
            </a:r>
          </a:p>
        </p:txBody>
      </p:sp>
      <p:sp>
        <p:nvSpPr>
          <p:cNvPr id="57" name="TextBox 60"/>
          <p:cNvSpPr txBox="1"/>
          <p:nvPr/>
        </p:nvSpPr>
        <p:spPr>
          <a:xfrm>
            <a:off x="7758356" y="764707"/>
            <a:ext cx="1305525" cy="1057588"/>
          </a:xfrm>
          <a:prstGeom prst="rect">
            <a:avLst/>
          </a:prstGeom>
          <a:noFill/>
        </p:spPr>
        <p:txBody>
          <a:bodyPr wrap="square" lIns="72000" tIns="36000" rIns="72000" bIns="36000" rtlCol="0" anchor="t">
            <a:spAutoFit/>
          </a:bodyPr>
          <a:lstStyle/>
          <a:p>
            <a:pPr algn="ctr" defTabSz="457200" eaLnBrk="0" fontAlgn="base" hangingPunct="0">
              <a:spcBef>
                <a:spcPct val="0"/>
              </a:spcBef>
              <a:spcAft>
                <a:spcPct val="0"/>
              </a:spcAft>
            </a:pPr>
            <a:r>
              <a:rPr lang="en-US" sz="1600" b="1" dirty="0" err="1">
                <a:solidFill>
                  <a:prstClr val="black"/>
                </a:solidFill>
                <a:latin typeface="Calibri"/>
                <a:ea typeface="MS PGothic" charset="0"/>
                <a:cs typeface="Calibri"/>
              </a:rPr>
              <a:t>Mejora</a:t>
            </a:r>
            <a:r>
              <a:rPr lang="en-US" sz="1600" b="1" dirty="0">
                <a:solidFill>
                  <a:prstClr val="black"/>
                </a:solidFill>
                <a:latin typeface="Calibri"/>
                <a:ea typeface="MS PGothic" charset="0"/>
                <a:cs typeface="Calibri"/>
              </a:rPr>
              <a:t> Continua de </a:t>
            </a:r>
            <a:r>
              <a:rPr lang="en-US" sz="1600" b="1" dirty="0" err="1">
                <a:solidFill>
                  <a:prstClr val="black"/>
                </a:solidFill>
                <a:latin typeface="Calibri"/>
                <a:ea typeface="MS PGothic" charset="0"/>
                <a:cs typeface="Calibri"/>
              </a:rPr>
              <a:t>Procesos</a:t>
            </a:r>
            <a:r>
              <a:rPr lang="en-US" sz="1600" b="1" dirty="0">
                <a:solidFill>
                  <a:prstClr val="black"/>
                </a:solidFill>
                <a:latin typeface="Calibri"/>
                <a:ea typeface="MS PGothic" charset="0"/>
                <a:cs typeface="Calibri"/>
              </a:rPr>
              <a:t> y </a:t>
            </a:r>
            <a:r>
              <a:rPr lang="en-US" sz="1600" b="1" dirty="0" err="1">
                <a:solidFill>
                  <a:prstClr val="black"/>
                </a:solidFill>
                <a:latin typeface="Calibri"/>
                <a:ea typeface="MS PGothic" charset="0"/>
                <a:cs typeface="Calibri"/>
              </a:rPr>
              <a:t>Servicios</a:t>
            </a:r>
            <a:endParaRPr lang="en-US" sz="1600" b="1" dirty="0">
              <a:solidFill>
                <a:prstClr val="black"/>
              </a:solidFill>
              <a:latin typeface="Calibri"/>
              <a:ea typeface="MS PGothic" charset="0"/>
              <a:cs typeface="Calibri"/>
            </a:endParaRPr>
          </a:p>
        </p:txBody>
      </p:sp>
      <p:sp>
        <p:nvSpPr>
          <p:cNvPr id="66" name="Freeform 5"/>
          <p:cNvSpPr>
            <a:spLocks noEditPoints="1"/>
          </p:cNvSpPr>
          <p:nvPr/>
        </p:nvSpPr>
        <p:spPr bwMode="auto">
          <a:xfrm rot="21022855">
            <a:off x="477450" y="3128036"/>
            <a:ext cx="1359425" cy="2896155"/>
          </a:xfrm>
          <a:custGeom>
            <a:avLst/>
            <a:gdLst>
              <a:gd name="T0" fmla="*/ 478 w 696"/>
              <a:gd name="T1" fmla="*/ 818 h 1114"/>
              <a:gd name="T2" fmla="*/ 365 w 696"/>
              <a:gd name="T3" fmla="*/ 651 h 1114"/>
              <a:gd name="T4" fmla="*/ 276 w 696"/>
              <a:gd name="T5" fmla="*/ 632 h 1114"/>
              <a:gd name="T6" fmla="*/ 168 w 696"/>
              <a:gd name="T7" fmla="*/ 986 h 1114"/>
              <a:gd name="T8" fmla="*/ 93 w 696"/>
              <a:gd name="T9" fmla="*/ 936 h 1114"/>
              <a:gd name="T10" fmla="*/ 149 w 696"/>
              <a:gd name="T11" fmla="*/ 609 h 1114"/>
              <a:gd name="T12" fmla="*/ 146 w 696"/>
              <a:gd name="T13" fmla="*/ 366 h 1114"/>
              <a:gd name="T14" fmla="*/ 94 w 696"/>
              <a:gd name="T15" fmla="*/ 396 h 1114"/>
              <a:gd name="T16" fmla="*/ 37 w 696"/>
              <a:gd name="T17" fmla="*/ 548 h 1114"/>
              <a:gd name="T18" fmla="*/ 22 w 696"/>
              <a:gd name="T19" fmla="*/ 355 h 1114"/>
              <a:gd name="T20" fmla="*/ 176 w 696"/>
              <a:gd name="T21" fmla="*/ 202 h 1114"/>
              <a:gd name="T22" fmla="*/ 211 w 696"/>
              <a:gd name="T23" fmla="*/ 177 h 1114"/>
              <a:gd name="T24" fmla="*/ 220 w 696"/>
              <a:gd name="T25" fmla="*/ 76 h 1114"/>
              <a:gd name="T26" fmla="*/ 364 w 696"/>
              <a:gd name="T27" fmla="*/ 109 h 1114"/>
              <a:gd name="T28" fmla="*/ 295 w 696"/>
              <a:gd name="T29" fmla="*/ 196 h 1114"/>
              <a:gd name="T30" fmla="*/ 308 w 696"/>
              <a:gd name="T31" fmla="*/ 232 h 1114"/>
              <a:gd name="T32" fmla="*/ 388 w 696"/>
              <a:gd name="T33" fmla="*/ 367 h 1114"/>
              <a:gd name="T34" fmla="*/ 525 w 696"/>
              <a:gd name="T35" fmla="*/ 406 h 1114"/>
              <a:gd name="T36" fmla="*/ 373 w 696"/>
              <a:gd name="T37" fmla="*/ 460 h 1114"/>
              <a:gd name="T38" fmla="*/ 311 w 696"/>
              <a:gd name="T39" fmla="*/ 357 h 1114"/>
              <a:gd name="T40" fmla="*/ 291 w 696"/>
              <a:gd name="T41" fmla="*/ 494 h 1114"/>
              <a:gd name="T42" fmla="*/ 477 w 696"/>
              <a:gd name="T43" fmla="*/ 614 h 1114"/>
              <a:gd name="T44" fmla="*/ 515 w 696"/>
              <a:gd name="T45" fmla="*/ 811 h 1114"/>
              <a:gd name="T46" fmla="*/ 614 w 696"/>
              <a:gd name="T47" fmla="*/ 857 h 1114"/>
              <a:gd name="T48" fmla="*/ 579 w 696"/>
              <a:gd name="T49" fmla="*/ 818 h 1114"/>
              <a:gd name="T50" fmla="*/ 560 w 696"/>
              <a:gd name="T51" fmla="*/ 801 h 1114"/>
              <a:gd name="T52" fmla="*/ 498 w 696"/>
              <a:gd name="T53" fmla="*/ 829 h 1114"/>
              <a:gd name="T54" fmla="*/ 501 w 696"/>
              <a:gd name="T55" fmla="*/ 853 h 1114"/>
              <a:gd name="T56" fmla="*/ 522 w 696"/>
              <a:gd name="T57" fmla="*/ 919 h 1114"/>
              <a:gd name="T58" fmla="*/ 577 w 696"/>
              <a:gd name="T59" fmla="*/ 908 h 1114"/>
              <a:gd name="T60" fmla="*/ 685 w 696"/>
              <a:gd name="T61" fmla="*/ 901 h 1114"/>
              <a:gd name="T62" fmla="*/ 164 w 696"/>
              <a:gd name="T63" fmla="*/ 1078 h 1114"/>
              <a:gd name="T64" fmla="*/ 147 w 696"/>
              <a:gd name="T65" fmla="*/ 1027 h 1114"/>
              <a:gd name="T66" fmla="*/ 141 w 696"/>
              <a:gd name="T67" fmla="*/ 1014 h 1114"/>
              <a:gd name="T68" fmla="*/ 117 w 696"/>
              <a:gd name="T69" fmla="*/ 979 h 1114"/>
              <a:gd name="T70" fmla="*/ 89 w 696"/>
              <a:gd name="T71" fmla="*/ 954 h 1114"/>
              <a:gd name="T72" fmla="*/ 36 w 696"/>
              <a:gd name="T73" fmla="*/ 1030 h 1114"/>
              <a:gd name="T74" fmla="*/ 85 w 696"/>
              <a:gd name="T75" fmla="*/ 1058 h 1114"/>
              <a:gd name="T76" fmla="*/ 144 w 696"/>
              <a:gd name="T77" fmla="*/ 1110 h 1114"/>
              <a:gd name="T78" fmla="*/ 164 w 696"/>
              <a:gd name="T79" fmla="*/ 1078 h 1114"/>
              <a:gd name="T80" fmla="*/ 592 w 696"/>
              <a:gd name="T81" fmla="*/ 464 h 1114"/>
              <a:gd name="T82" fmla="*/ 621 w 696"/>
              <a:gd name="T83" fmla="*/ 426 h 1114"/>
              <a:gd name="T84" fmla="*/ 622 w 696"/>
              <a:gd name="T85" fmla="*/ 387 h 1114"/>
              <a:gd name="T86" fmla="*/ 597 w 696"/>
              <a:gd name="T87" fmla="*/ 407 h 1114"/>
              <a:gd name="T88" fmla="*/ 561 w 696"/>
              <a:gd name="T89" fmla="*/ 389 h 1114"/>
              <a:gd name="T90" fmla="*/ 537 w 696"/>
              <a:gd name="T91" fmla="*/ 407 h 1114"/>
              <a:gd name="T92" fmla="*/ 555 w 696"/>
              <a:gd name="T93" fmla="*/ 462 h 1114"/>
              <a:gd name="T94" fmla="*/ 66 w 696"/>
              <a:gd name="T95" fmla="*/ 635 h 1114"/>
              <a:gd name="T96" fmla="*/ 79 w 696"/>
              <a:gd name="T97" fmla="*/ 612 h 1114"/>
              <a:gd name="T98" fmla="*/ 80 w 696"/>
              <a:gd name="T99" fmla="*/ 582 h 1114"/>
              <a:gd name="T100" fmla="*/ 38 w 696"/>
              <a:gd name="T101" fmla="*/ 560 h 1114"/>
              <a:gd name="T102" fmla="*/ 8 w 696"/>
              <a:gd name="T103" fmla="*/ 556 h 1114"/>
              <a:gd name="T104" fmla="*/ 4 w 696"/>
              <a:gd name="T105" fmla="*/ 571 h 1114"/>
              <a:gd name="T106" fmla="*/ 12 w 696"/>
              <a:gd name="T107" fmla="*/ 642 h 1114"/>
              <a:gd name="T108" fmla="*/ 48 w 696"/>
              <a:gd name="T109" fmla="*/ 643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6" h="1114">
                <a:moveTo>
                  <a:pt x="515" y="811"/>
                </a:moveTo>
                <a:cubicBezTo>
                  <a:pt x="497" y="816"/>
                  <a:pt x="478" y="818"/>
                  <a:pt x="478" y="818"/>
                </a:cubicBezTo>
                <a:cubicBezTo>
                  <a:pt x="478" y="818"/>
                  <a:pt x="413" y="693"/>
                  <a:pt x="405" y="679"/>
                </a:cubicBezTo>
                <a:cubicBezTo>
                  <a:pt x="398" y="665"/>
                  <a:pt x="397" y="661"/>
                  <a:pt x="365" y="651"/>
                </a:cubicBezTo>
                <a:cubicBezTo>
                  <a:pt x="338" y="642"/>
                  <a:pt x="202" y="597"/>
                  <a:pt x="202" y="597"/>
                </a:cubicBezTo>
                <a:cubicBezTo>
                  <a:pt x="276" y="632"/>
                  <a:pt x="276" y="632"/>
                  <a:pt x="276" y="632"/>
                </a:cubicBezTo>
                <a:cubicBezTo>
                  <a:pt x="276" y="632"/>
                  <a:pt x="265" y="799"/>
                  <a:pt x="261" y="813"/>
                </a:cubicBezTo>
                <a:cubicBezTo>
                  <a:pt x="257" y="827"/>
                  <a:pt x="168" y="986"/>
                  <a:pt x="168" y="986"/>
                </a:cubicBezTo>
                <a:cubicBezTo>
                  <a:pt x="168" y="986"/>
                  <a:pt x="141" y="979"/>
                  <a:pt x="125" y="968"/>
                </a:cubicBezTo>
                <a:cubicBezTo>
                  <a:pt x="109" y="957"/>
                  <a:pt x="93" y="936"/>
                  <a:pt x="93" y="936"/>
                </a:cubicBezTo>
                <a:cubicBezTo>
                  <a:pt x="93" y="936"/>
                  <a:pt x="162" y="799"/>
                  <a:pt x="163" y="789"/>
                </a:cubicBezTo>
                <a:cubicBezTo>
                  <a:pt x="164" y="779"/>
                  <a:pt x="153" y="625"/>
                  <a:pt x="149" y="609"/>
                </a:cubicBezTo>
                <a:cubicBezTo>
                  <a:pt x="145" y="593"/>
                  <a:pt x="122" y="546"/>
                  <a:pt x="126" y="516"/>
                </a:cubicBezTo>
                <a:cubicBezTo>
                  <a:pt x="130" y="486"/>
                  <a:pt x="146" y="366"/>
                  <a:pt x="146" y="366"/>
                </a:cubicBezTo>
                <a:cubicBezTo>
                  <a:pt x="198" y="303"/>
                  <a:pt x="198" y="303"/>
                  <a:pt x="198" y="303"/>
                </a:cubicBezTo>
                <a:cubicBezTo>
                  <a:pt x="94" y="396"/>
                  <a:pt x="94" y="396"/>
                  <a:pt x="94" y="396"/>
                </a:cubicBezTo>
                <a:cubicBezTo>
                  <a:pt x="75" y="536"/>
                  <a:pt x="75" y="536"/>
                  <a:pt x="75" y="536"/>
                </a:cubicBezTo>
                <a:cubicBezTo>
                  <a:pt x="75" y="536"/>
                  <a:pt x="67" y="548"/>
                  <a:pt x="37" y="548"/>
                </a:cubicBezTo>
                <a:cubicBezTo>
                  <a:pt x="12" y="548"/>
                  <a:pt x="3" y="541"/>
                  <a:pt x="3" y="541"/>
                </a:cubicBezTo>
                <a:cubicBezTo>
                  <a:pt x="3" y="541"/>
                  <a:pt x="16" y="366"/>
                  <a:pt x="22" y="355"/>
                </a:cubicBezTo>
                <a:cubicBezTo>
                  <a:pt x="28" y="344"/>
                  <a:pt x="103" y="267"/>
                  <a:pt x="132" y="236"/>
                </a:cubicBezTo>
                <a:cubicBezTo>
                  <a:pt x="161" y="205"/>
                  <a:pt x="176" y="202"/>
                  <a:pt x="176" y="202"/>
                </a:cubicBezTo>
                <a:cubicBezTo>
                  <a:pt x="195" y="177"/>
                  <a:pt x="195" y="177"/>
                  <a:pt x="195" y="177"/>
                </a:cubicBezTo>
                <a:cubicBezTo>
                  <a:pt x="211" y="177"/>
                  <a:pt x="211" y="177"/>
                  <a:pt x="211" y="177"/>
                </a:cubicBezTo>
                <a:cubicBezTo>
                  <a:pt x="211" y="177"/>
                  <a:pt x="212" y="174"/>
                  <a:pt x="218" y="156"/>
                </a:cubicBezTo>
                <a:cubicBezTo>
                  <a:pt x="225" y="135"/>
                  <a:pt x="215" y="117"/>
                  <a:pt x="220" y="76"/>
                </a:cubicBezTo>
                <a:cubicBezTo>
                  <a:pt x="227" y="17"/>
                  <a:pt x="272" y="0"/>
                  <a:pt x="302" y="4"/>
                </a:cubicBezTo>
                <a:cubicBezTo>
                  <a:pt x="357" y="12"/>
                  <a:pt x="374" y="48"/>
                  <a:pt x="364" y="109"/>
                </a:cubicBezTo>
                <a:cubicBezTo>
                  <a:pt x="354" y="170"/>
                  <a:pt x="329" y="199"/>
                  <a:pt x="317" y="201"/>
                </a:cubicBezTo>
                <a:cubicBezTo>
                  <a:pt x="305" y="203"/>
                  <a:pt x="295" y="196"/>
                  <a:pt x="295" y="196"/>
                </a:cubicBezTo>
                <a:cubicBezTo>
                  <a:pt x="288" y="211"/>
                  <a:pt x="288" y="211"/>
                  <a:pt x="288" y="211"/>
                </a:cubicBezTo>
                <a:cubicBezTo>
                  <a:pt x="288" y="211"/>
                  <a:pt x="302" y="227"/>
                  <a:pt x="308" y="232"/>
                </a:cubicBezTo>
                <a:cubicBezTo>
                  <a:pt x="314" y="237"/>
                  <a:pt x="319" y="259"/>
                  <a:pt x="319" y="259"/>
                </a:cubicBezTo>
                <a:cubicBezTo>
                  <a:pt x="319" y="259"/>
                  <a:pt x="373" y="343"/>
                  <a:pt x="388" y="367"/>
                </a:cubicBezTo>
                <a:cubicBezTo>
                  <a:pt x="403" y="391"/>
                  <a:pt x="410" y="388"/>
                  <a:pt x="417" y="389"/>
                </a:cubicBezTo>
                <a:cubicBezTo>
                  <a:pt x="424" y="390"/>
                  <a:pt x="525" y="406"/>
                  <a:pt x="525" y="406"/>
                </a:cubicBezTo>
                <a:cubicBezTo>
                  <a:pt x="521" y="473"/>
                  <a:pt x="521" y="473"/>
                  <a:pt x="521" y="473"/>
                </a:cubicBezTo>
                <a:cubicBezTo>
                  <a:pt x="521" y="473"/>
                  <a:pt x="383" y="469"/>
                  <a:pt x="373" y="460"/>
                </a:cubicBezTo>
                <a:cubicBezTo>
                  <a:pt x="363" y="451"/>
                  <a:pt x="309" y="393"/>
                  <a:pt x="309" y="393"/>
                </a:cubicBezTo>
                <a:cubicBezTo>
                  <a:pt x="311" y="357"/>
                  <a:pt x="311" y="357"/>
                  <a:pt x="311" y="357"/>
                </a:cubicBezTo>
                <a:cubicBezTo>
                  <a:pt x="311" y="357"/>
                  <a:pt x="298" y="414"/>
                  <a:pt x="296" y="436"/>
                </a:cubicBezTo>
                <a:cubicBezTo>
                  <a:pt x="294" y="458"/>
                  <a:pt x="291" y="494"/>
                  <a:pt x="291" y="494"/>
                </a:cubicBezTo>
                <a:cubicBezTo>
                  <a:pt x="291" y="494"/>
                  <a:pt x="434" y="570"/>
                  <a:pt x="457" y="581"/>
                </a:cubicBezTo>
                <a:cubicBezTo>
                  <a:pt x="460" y="583"/>
                  <a:pt x="471" y="603"/>
                  <a:pt x="477" y="614"/>
                </a:cubicBezTo>
                <a:cubicBezTo>
                  <a:pt x="487" y="636"/>
                  <a:pt x="557" y="786"/>
                  <a:pt x="557" y="786"/>
                </a:cubicBezTo>
                <a:cubicBezTo>
                  <a:pt x="557" y="786"/>
                  <a:pt x="537" y="804"/>
                  <a:pt x="515" y="811"/>
                </a:cubicBezTo>
                <a:close/>
                <a:moveTo>
                  <a:pt x="674" y="881"/>
                </a:moveTo>
                <a:cubicBezTo>
                  <a:pt x="669" y="880"/>
                  <a:pt x="625" y="863"/>
                  <a:pt x="614" y="857"/>
                </a:cubicBezTo>
                <a:cubicBezTo>
                  <a:pt x="602" y="851"/>
                  <a:pt x="587" y="839"/>
                  <a:pt x="585" y="837"/>
                </a:cubicBezTo>
                <a:cubicBezTo>
                  <a:pt x="584" y="834"/>
                  <a:pt x="579" y="821"/>
                  <a:pt x="579" y="818"/>
                </a:cubicBezTo>
                <a:cubicBezTo>
                  <a:pt x="578" y="814"/>
                  <a:pt x="566" y="814"/>
                  <a:pt x="566" y="814"/>
                </a:cubicBezTo>
                <a:cubicBezTo>
                  <a:pt x="560" y="801"/>
                  <a:pt x="560" y="801"/>
                  <a:pt x="560" y="801"/>
                </a:cubicBezTo>
                <a:cubicBezTo>
                  <a:pt x="552" y="808"/>
                  <a:pt x="536" y="819"/>
                  <a:pt x="518" y="824"/>
                </a:cubicBezTo>
                <a:cubicBezTo>
                  <a:pt x="511" y="826"/>
                  <a:pt x="504" y="828"/>
                  <a:pt x="498" y="829"/>
                </a:cubicBezTo>
                <a:cubicBezTo>
                  <a:pt x="505" y="846"/>
                  <a:pt x="505" y="846"/>
                  <a:pt x="505" y="846"/>
                </a:cubicBezTo>
                <a:cubicBezTo>
                  <a:pt x="501" y="853"/>
                  <a:pt x="501" y="853"/>
                  <a:pt x="501" y="853"/>
                </a:cubicBezTo>
                <a:cubicBezTo>
                  <a:pt x="501" y="853"/>
                  <a:pt x="508" y="884"/>
                  <a:pt x="509" y="894"/>
                </a:cubicBezTo>
                <a:cubicBezTo>
                  <a:pt x="509" y="910"/>
                  <a:pt x="522" y="919"/>
                  <a:pt x="522" y="919"/>
                </a:cubicBezTo>
                <a:cubicBezTo>
                  <a:pt x="574" y="919"/>
                  <a:pt x="574" y="919"/>
                  <a:pt x="574" y="919"/>
                </a:cubicBezTo>
                <a:cubicBezTo>
                  <a:pt x="577" y="908"/>
                  <a:pt x="577" y="908"/>
                  <a:pt x="577" y="908"/>
                </a:cubicBezTo>
                <a:cubicBezTo>
                  <a:pt x="577" y="908"/>
                  <a:pt x="604" y="915"/>
                  <a:pt x="618" y="915"/>
                </a:cubicBezTo>
                <a:cubicBezTo>
                  <a:pt x="633" y="915"/>
                  <a:pt x="674" y="913"/>
                  <a:pt x="685" y="901"/>
                </a:cubicBezTo>
                <a:cubicBezTo>
                  <a:pt x="696" y="888"/>
                  <a:pt x="680" y="883"/>
                  <a:pt x="674" y="881"/>
                </a:cubicBezTo>
                <a:close/>
                <a:moveTo>
                  <a:pt x="164" y="1078"/>
                </a:moveTo>
                <a:cubicBezTo>
                  <a:pt x="160" y="1072"/>
                  <a:pt x="152" y="1061"/>
                  <a:pt x="149" y="1052"/>
                </a:cubicBezTo>
                <a:cubicBezTo>
                  <a:pt x="147" y="1042"/>
                  <a:pt x="147" y="1033"/>
                  <a:pt x="147" y="1027"/>
                </a:cubicBezTo>
                <a:cubicBezTo>
                  <a:pt x="146" y="1021"/>
                  <a:pt x="141" y="1022"/>
                  <a:pt x="141" y="1022"/>
                </a:cubicBezTo>
                <a:cubicBezTo>
                  <a:pt x="141" y="1022"/>
                  <a:pt x="140" y="1017"/>
                  <a:pt x="141" y="1014"/>
                </a:cubicBezTo>
                <a:cubicBezTo>
                  <a:pt x="142" y="1012"/>
                  <a:pt x="146" y="1001"/>
                  <a:pt x="148" y="994"/>
                </a:cubicBezTo>
                <a:cubicBezTo>
                  <a:pt x="139" y="991"/>
                  <a:pt x="126" y="986"/>
                  <a:pt x="117" y="979"/>
                </a:cubicBezTo>
                <a:cubicBezTo>
                  <a:pt x="106" y="972"/>
                  <a:pt x="96" y="961"/>
                  <a:pt x="89" y="953"/>
                </a:cubicBezTo>
                <a:cubicBezTo>
                  <a:pt x="89" y="953"/>
                  <a:pt x="89" y="954"/>
                  <a:pt x="89" y="954"/>
                </a:cubicBezTo>
                <a:cubicBezTo>
                  <a:pt x="89" y="954"/>
                  <a:pt x="58" y="978"/>
                  <a:pt x="51" y="990"/>
                </a:cubicBezTo>
                <a:cubicBezTo>
                  <a:pt x="44" y="1003"/>
                  <a:pt x="36" y="1030"/>
                  <a:pt x="36" y="1030"/>
                </a:cubicBezTo>
                <a:cubicBezTo>
                  <a:pt x="75" y="1062"/>
                  <a:pt x="75" y="1062"/>
                  <a:pt x="75" y="1062"/>
                </a:cubicBezTo>
                <a:cubicBezTo>
                  <a:pt x="85" y="1058"/>
                  <a:pt x="85" y="1058"/>
                  <a:pt x="85" y="1058"/>
                </a:cubicBezTo>
                <a:cubicBezTo>
                  <a:pt x="85" y="1058"/>
                  <a:pt x="96" y="1069"/>
                  <a:pt x="102" y="1083"/>
                </a:cubicBezTo>
                <a:cubicBezTo>
                  <a:pt x="105" y="1093"/>
                  <a:pt x="123" y="1107"/>
                  <a:pt x="144" y="1110"/>
                </a:cubicBezTo>
                <a:cubicBezTo>
                  <a:pt x="169" y="1114"/>
                  <a:pt x="195" y="1110"/>
                  <a:pt x="194" y="1102"/>
                </a:cubicBezTo>
                <a:cubicBezTo>
                  <a:pt x="193" y="1095"/>
                  <a:pt x="169" y="1084"/>
                  <a:pt x="164" y="1078"/>
                </a:cubicBezTo>
                <a:close/>
                <a:moveTo>
                  <a:pt x="555" y="462"/>
                </a:moveTo>
                <a:cubicBezTo>
                  <a:pt x="567" y="461"/>
                  <a:pt x="587" y="467"/>
                  <a:pt x="592" y="464"/>
                </a:cubicBezTo>
                <a:cubicBezTo>
                  <a:pt x="598" y="462"/>
                  <a:pt x="616" y="451"/>
                  <a:pt x="619" y="445"/>
                </a:cubicBezTo>
                <a:cubicBezTo>
                  <a:pt x="621" y="439"/>
                  <a:pt x="617" y="434"/>
                  <a:pt x="621" y="426"/>
                </a:cubicBezTo>
                <a:cubicBezTo>
                  <a:pt x="624" y="417"/>
                  <a:pt x="623" y="407"/>
                  <a:pt x="622" y="404"/>
                </a:cubicBezTo>
                <a:cubicBezTo>
                  <a:pt x="621" y="400"/>
                  <a:pt x="625" y="391"/>
                  <a:pt x="622" y="387"/>
                </a:cubicBezTo>
                <a:cubicBezTo>
                  <a:pt x="618" y="383"/>
                  <a:pt x="597" y="385"/>
                  <a:pt x="597" y="385"/>
                </a:cubicBezTo>
                <a:cubicBezTo>
                  <a:pt x="597" y="407"/>
                  <a:pt x="597" y="407"/>
                  <a:pt x="597" y="407"/>
                </a:cubicBezTo>
                <a:cubicBezTo>
                  <a:pt x="597" y="407"/>
                  <a:pt x="591" y="381"/>
                  <a:pt x="586" y="379"/>
                </a:cubicBezTo>
                <a:cubicBezTo>
                  <a:pt x="582" y="377"/>
                  <a:pt x="566" y="384"/>
                  <a:pt x="561" y="389"/>
                </a:cubicBezTo>
                <a:cubicBezTo>
                  <a:pt x="557" y="394"/>
                  <a:pt x="542" y="406"/>
                  <a:pt x="538" y="407"/>
                </a:cubicBezTo>
                <a:cubicBezTo>
                  <a:pt x="538" y="407"/>
                  <a:pt x="537" y="407"/>
                  <a:pt x="537" y="407"/>
                </a:cubicBezTo>
                <a:cubicBezTo>
                  <a:pt x="533" y="460"/>
                  <a:pt x="533" y="460"/>
                  <a:pt x="533" y="460"/>
                </a:cubicBezTo>
                <a:cubicBezTo>
                  <a:pt x="538" y="461"/>
                  <a:pt x="544" y="462"/>
                  <a:pt x="555" y="462"/>
                </a:cubicBezTo>
                <a:close/>
                <a:moveTo>
                  <a:pt x="48" y="643"/>
                </a:moveTo>
                <a:cubicBezTo>
                  <a:pt x="54" y="639"/>
                  <a:pt x="63" y="638"/>
                  <a:pt x="66" y="635"/>
                </a:cubicBezTo>
                <a:cubicBezTo>
                  <a:pt x="70" y="632"/>
                  <a:pt x="73" y="632"/>
                  <a:pt x="75" y="626"/>
                </a:cubicBezTo>
                <a:cubicBezTo>
                  <a:pt x="78" y="621"/>
                  <a:pt x="79" y="612"/>
                  <a:pt x="79" y="612"/>
                </a:cubicBezTo>
                <a:cubicBezTo>
                  <a:pt x="85" y="604"/>
                  <a:pt x="85" y="604"/>
                  <a:pt x="85" y="604"/>
                </a:cubicBezTo>
                <a:cubicBezTo>
                  <a:pt x="85" y="604"/>
                  <a:pt x="86" y="593"/>
                  <a:pt x="80" y="582"/>
                </a:cubicBezTo>
                <a:cubicBezTo>
                  <a:pt x="76" y="573"/>
                  <a:pt x="71" y="562"/>
                  <a:pt x="69" y="554"/>
                </a:cubicBezTo>
                <a:cubicBezTo>
                  <a:pt x="62" y="557"/>
                  <a:pt x="52" y="560"/>
                  <a:pt x="38" y="560"/>
                </a:cubicBezTo>
                <a:cubicBezTo>
                  <a:pt x="36" y="560"/>
                  <a:pt x="36" y="560"/>
                  <a:pt x="36" y="560"/>
                </a:cubicBezTo>
                <a:cubicBezTo>
                  <a:pt x="24" y="560"/>
                  <a:pt x="15" y="558"/>
                  <a:pt x="8" y="556"/>
                </a:cubicBezTo>
                <a:cubicBezTo>
                  <a:pt x="8" y="558"/>
                  <a:pt x="8" y="558"/>
                  <a:pt x="8" y="558"/>
                </a:cubicBezTo>
                <a:cubicBezTo>
                  <a:pt x="8" y="558"/>
                  <a:pt x="5" y="563"/>
                  <a:pt x="4" y="571"/>
                </a:cubicBezTo>
                <a:cubicBezTo>
                  <a:pt x="3" y="580"/>
                  <a:pt x="0" y="593"/>
                  <a:pt x="0" y="605"/>
                </a:cubicBezTo>
                <a:cubicBezTo>
                  <a:pt x="1" y="616"/>
                  <a:pt x="7" y="639"/>
                  <a:pt x="12" y="642"/>
                </a:cubicBezTo>
                <a:cubicBezTo>
                  <a:pt x="17" y="645"/>
                  <a:pt x="26" y="642"/>
                  <a:pt x="30" y="643"/>
                </a:cubicBezTo>
                <a:cubicBezTo>
                  <a:pt x="34" y="644"/>
                  <a:pt x="42" y="646"/>
                  <a:pt x="48" y="643"/>
                </a:cubicBezTo>
                <a:close/>
              </a:path>
            </a:pathLst>
          </a:custGeom>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white"/>
              </a:solidFill>
            </a:endParaRPr>
          </a:p>
        </p:txBody>
      </p:sp>
      <p:sp>
        <p:nvSpPr>
          <p:cNvPr id="67" name="TextBox 47"/>
          <p:cNvSpPr txBox="1"/>
          <p:nvPr/>
        </p:nvSpPr>
        <p:spPr>
          <a:xfrm>
            <a:off x="2143820" y="5568335"/>
            <a:ext cx="714472" cy="442035"/>
          </a:xfrm>
          <a:prstGeom prst="rect">
            <a:avLst/>
          </a:prstGeom>
          <a:noFill/>
        </p:spPr>
        <p:txBody>
          <a:bodyPr wrap="none" lIns="72000" tIns="36000" rIns="72000" bIns="36000" rtlCol="0" anchor="b">
            <a:spAutoFit/>
          </a:bodyPr>
          <a:lstStyle/>
          <a:p>
            <a:pPr algn="ctr" defTabSz="457200" eaLnBrk="0" fontAlgn="base" hangingPunct="0">
              <a:spcBef>
                <a:spcPct val="0"/>
              </a:spcBef>
              <a:spcAft>
                <a:spcPct val="0"/>
              </a:spcAft>
            </a:pPr>
            <a:r>
              <a:rPr lang="en-US" sz="1200" b="1" dirty="0" err="1">
                <a:solidFill>
                  <a:srgbClr val="800080"/>
                </a:solidFill>
                <a:ea typeface="MS PGothic" charset="0"/>
              </a:rPr>
              <a:t>Nivel</a:t>
            </a:r>
            <a:r>
              <a:rPr lang="en-US" sz="1200" b="1" dirty="0">
                <a:solidFill>
                  <a:srgbClr val="800080"/>
                </a:solidFill>
                <a:ea typeface="MS PGothic" charset="0"/>
              </a:rPr>
              <a:t> </a:t>
            </a:r>
            <a:r>
              <a:rPr lang="en-US" sz="1200" b="1" dirty="0" smtClean="0">
                <a:solidFill>
                  <a:srgbClr val="800080"/>
                </a:solidFill>
                <a:ea typeface="MS PGothic" charset="0"/>
              </a:rPr>
              <a:t>1*</a:t>
            </a:r>
            <a:endParaRPr lang="en-US" sz="1200" b="1" dirty="0">
              <a:solidFill>
                <a:srgbClr val="800080"/>
              </a:solidFill>
              <a:ea typeface="MS PGothic" charset="0"/>
            </a:endParaRPr>
          </a:p>
          <a:p>
            <a:pPr algn="ctr" defTabSz="457200" eaLnBrk="0" fontAlgn="base" hangingPunct="0">
              <a:spcBef>
                <a:spcPct val="0"/>
              </a:spcBef>
              <a:spcAft>
                <a:spcPct val="0"/>
              </a:spcAft>
            </a:pPr>
            <a:endParaRPr lang="en-US" sz="1200" b="1" dirty="0">
              <a:solidFill>
                <a:srgbClr val="800080"/>
              </a:solidFill>
              <a:ea typeface="MS PGothic" charset="0"/>
            </a:endParaRPr>
          </a:p>
        </p:txBody>
      </p:sp>
      <p:sp>
        <p:nvSpPr>
          <p:cNvPr id="68" name="TextBox 50"/>
          <p:cNvSpPr txBox="1"/>
          <p:nvPr/>
        </p:nvSpPr>
        <p:spPr>
          <a:xfrm>
            <a:off x="3282521" y="4725144"/>
            <a:ext cx="1278730" cy="565146"/>
          </a:xfrm>
          <a:prstGeom prst="rect">
            <a:avLst/>
          </a:prstGeom>
          <a:noFill/>
        </p:spPr>
        <p:txBody>
          <a:bodyPr wrap="none" lIns="72000" tIns="36000" rIns="72000" bIns="36000" rtlCol="0" anchor="b">
            <a:spAutoFit/>
          </a:bodyPr>
          <a:lstStyle/>
          <a:p>
            <a:pPr algn="ctr" defTabSz="457200" eaLnBrk="0" fontAlgn="base" hangingPunct="0">
              <a:spcBef>
                <a:spcPct val="0"/>
              </a:spcBef>
              <a:spcAft>
                <a:spcPct val="0"/>
              </a:spcAft>
            </a:pPr>
            <a:r>
              <a:rPr lang="en-US" sz="1600" b="1" dirty="0" err="1">
                <a:solidFill>
                  <a:srgbClr val="307330">
                    <a:lumMod val="75000"/>
                  </a:srgbClr>
                </a:solidFill>
                <a:ea typeface="MS PGothic" charset="0"/>
              </a:rPr>
              <a:t>Nivel</a:t>
            </a:r>
            <a:r>
              <a:rPr lang="en-US" sz="1600" b="1" dirty="0">
                <a:solidFill>
                  <a:srgbClr val="307330">
                    <a:lumMod val="75000"/>
                  </a:srgbClr>
                </a:solidFill>
                <a:ea typeface="MS PGothic" charset="0"/>
              </a:rPr>
              <a:t> 2</a:t>
            </a:r>
          </a:p>
          <a:p>
            <a:pPr algn="ctr" defTabSz="457200" eaLnBrk="0" fontAlgn="base" hangingPunct="0">
              <a:spcBef>
                <a:spcPct val="0"/>
              </a:spcBef>
              <a:spcAft>
                <a:spcPct val="0"/>
              </a:spcAft>
            </a:pPr>
            <a:r>
              <a:rPr lang="en-US" sz="1600" b="1" dirty="0" err="1">
                <a:solidFill>
                  <a:srgbClr val="307330">
                    <a:lumMod val="75000"/>
                  </a:srgbClr>
                </a:solidFill>
                <a:ea typeface="MS PGothic" charset="0"/>
              </a:rPr>
              <a:t>Consciente</a:t>
            </a:r>
            <a:endParaRPr lang="id-ID" sz="1600" b="1" dirty="0">
              <a:solidFill>
                <a:srgbClr val="307330">
                  <a:lumMod val="75000"/>
                </a:srgbClr>
              </a:solidFill>
              <a:ea typeface="MS PGothic" charset="0"/>
            </a:endParaRPr>
          </a:p>
        </p:txBody>
      </p:sp>
      <p:sp>
        <p:nvSpPr>
          <p:cNvPr id="69" name="TextBox 53"/>
          <p:cNvSpPr txBox="1"/>
          <p:nvPr/>
        </p:nvSpPr>
        <p:spPr>
          <a:xfrm>
            <a:off x="4935683" y="4015982"/>
            <a:ext cx="969351" cy="565146"/>
          </a:xfrm>
          <a:prstGeom prst="rect">
            <a:avLst/>
          </a:prstGeom>
          <a:noFill/>
        </p:spPr>
        <p:txBody>
          <a:bodyPr wrap="none" lIns="72000" tIns="36000" rIns="72000" bIns="36000" rtlCol="0" anchor="b">
            <a:spAutoFit/>
          </a:bodyPr>
          <a:lstStyle/>
          <a:p>
            <a:pPr algn="ctr" defTabSz="457200" eaLnBrk="0" fontAlgn="base" hangingPunct="0">
              <a:spcBef>
                <a:spcPct val="0"/>
              </a:spcBef>
              <a:spcAft>
                <a:spcPct val="0"/>
              </a:spcAft>
            </a:pPr>
            <a:r>
              <a:rPr lang="en-US" sz="1600" b="1" dirty="0" err="1">
                <a:solidFill>
                  <a:srgbClr val="1F4686">
                    <a:lumMod val="75000"/>
                  </a:srgbClr>
                </a:solidFill>
                <a:ea typeface="MS PGothic" charset="0"/>
              </a:rPr>
              <a:t>Nivel</a:t>
            </a:r>
            <a:r>
              <a:rPr lang="en-US" sz="1600" b="1" dirty="0">
                <a:solidFill>
                  <a:srgbClr val="1F4686">
                    <a:lumMod val="75000"/>
                  </a:srgbClr>
                </a:solidFill>
                <a:ea typeface="MS PGothic" charset="0"/>
              </a:rPr>
              <a:t> 3</a:t>
            </a:r>
          </a:p>
          <a:p>
            <a:pPr algn="ctr" defTabSz="457200" eaLnBrk="0" fontAlgn="base" hangingPunct="0">
              <a:spcBef>
                <a:spcPct val="0"/>
              </a:spcBef>
              <a:spcAft>
                <a:spcPct val="0"/>
              </a:spcAft>
            </a:pPr>
            <a:r>
              <a:rPr lang="en-US" sz="1600" b="1" dirty="0" err="1">
                <a:solidFill>
                  <a:srgbClr val="1F4686">
                    <a:lumMod val="75000"/>
                  </a:srgbClr>
                </a:solidFill>
                <a:ea typeface="MS PGothic" charset="0"/>
              </a:rPr>
              <a:t>Definido</a:t>
            </a:r>
            <a:endParaRPr lang="id-ID" sz="1600" b="1" dirty="0">
              <a:solidFill>
                <a:srgbClr val="1F4686">
                  <a:lumMod val="75000"/>
                </a:srgbClr>
              </a:solidFill>
              <a:ea typeface="MS PGothic" charset="0"/>
            </a:endParaRPr>
          </a:p>
        </p:txBody>
      </p:sp>
      <p:sp>
        <p:nvSpPr>
          <p:cNvPr id="70" name="TextBox 56"/>
          <p:cNvSpPr txBox="1"/>
          <p:nvPr/>
        </p:nvSpPr>
        <p:spPr>
          <a:xfrm>
            <a:off x="6472984" y="3347005"/>
            <a:ext cx="1014234" cy="442035"/>
          </a:xfrm>
          <a:prstGeom prst="rect">
            <a:avLst/>
          </a:prstGeom>
          <a:noFill/>
        </p:spPr>
        <p:txBody>
          <a:bodyPr wrap="none" lIns="72000" tIns="36000" rIns="72000" bIns="36000" rtlCol="0" anchor="b">
            <a:spAutoFit/>
          </a:bodyPr>
          <a:lstStyle/>
          <a:p>
            <a:pPr algn="ctr" defTabSz="457200" eaLnBrk="0" fontAlgn="base" hangingPunct="0">
              <a:spcBef>
                <a:spcPct val="0"/>
              </a:spcBef>
              <a:spcAft>
                <a:spcPct val="0"/>
              </a:spcAft>
            </a:pPr>
            <a:r>
              <a:rPr lang="en-US" sz="1200" b="1" dirty="0" err="1">
                <a:solidFill>
                  <a:srgbClr val="132647">
                    <a:lumMod val="75000"/>
                    <a:lumOff val="25000"/>
                  </a:srgbClr>
                </a:solidFill>
                <a:ea typeface="MS PGothic" charset="0"/>
              </a:rPr>
              <a:t>Nivel</a:t>
            </a:r>
            <a:r>
              <a:rPr lang="en-US" sz="1200" b="1" dirty="0">
                <a:solidFill>
                  <a:srgbClr val="132647">
                    <a:lumMod val="75000"/>
                    <a:lumOff val="25000"/>
                  </a:srgbClr>
                </a:solidFill>
                <a:ea typeface="MS PGothic" charset="0"/>
              </a:rPr>
              <a:t> 4</a:t>
            </a:r>
          </a:p>
          <a:p>
            <a:pPr algn="ctr" defTabSz="457200" eaLnBrk="0" fontAlgn="base" hangingPunct="0">
              <a:spcBef>
                <a:spcPct val="0"/>
              </a:spcBef>
              <a:spcAft>
                <a:spcPct val="0"/>
              </a:spcAft>
            </a:pPr>
            <a:r>
              <a:rPr lang="en-US" sz="1200" b="1" dirty="0" err="1">
                <a:solidFill>
                  <a:srgbClr val="132647">
                    <a:lumMod val="75000"/>
                    <a:lumOff val="25000"/>
                  </a:srgbClr>
                </a:solidFill>
                <a:ea typeface="MS PGothic" charset="0"/>
              </a:rPr>
              <a:t>Gestionado</a:t>
            </a:r>
            <a:endParaRPr lang="id-ID" sz="1200" b="1" dirty="0">
              <a:solidFill>
                <a:srgbClr val="132647">
                  <a:lumMod val="75000"/>
                  <a:lumOff val="25000"/>
                </a:srgbClr>
              </a:solidFill>
              <a:ea typeface="MS PGothic" charset="0"/>
            </a:endParaRPr>
          </a:p>
        </p:txBody>
      </p:sp>
      <p:sp>
        <p:nvSpPr>
          <p:cNvPr id="71" name="TextBox 59"/>
          <p:cNvSpPr txBox="1"/>
          <p:nvPr/>
        </p:nvSpPr>
        <p:spPr>
          <a:xfrm>
            <a:off x="7788892" y="2482909"/>
            <a:ext cx="1394146" cy="442035"/>
          </a:xfrm>
          <a:prstGeom prst="rect">
            <a:avLst/>
          </a:prstGeom>
          <a:noFill/>
        </p:spPr>
        <p:txBody>
          <a:bodyPr wrap="none" lIns="72000" tIns="36000" rIns="72000" bIns="36000" rtlCol="0" anchor="b">
            <a:spAutoFit/>
          </a:bodyPr>
          <a:lstStyle/>
          <a:p>
            <a:pPr algn="ctr" defTabSz="457200" eaLnBrk="0" fontAlgn="base" hangingPunct="0">
              <a:spcBef>
                <a:spcPct val="0"/>
              </a:spcBef>
              <a:spcAft>
                <a:spcPct val="0"/>
              </a:spcAft>
            </a:pPr>
            <a:r>
              <a:rPr lang="en-US" sz="1200" b="1" dirty="0" err="1">
                <a:solidFill>
                  <a:srgbClr val="F38018"/>
                </a:solidFill>
                <a:ea typeface="MS PGothic" charset="0"/>
              </a:rPr>
              <a:t>Nivel</a:t>
            </a:r>
            <a:r>
              <a:rPr lang="en-US" sz="1200" b="1" dirty="0">
                <a:solidFill>
                  <a:srgbClr val="F38018"/>
                </a:solidFill>
                <a:ea typeface="MS PGothic" charset="0"/>
              </a:rPr>
              <a:t> 5</a:t>
            </a:r>
          </a:p>
          <a:p>
            <a:pPr algn="ctr" defTabSz="457200" eaLnBrk="0" fontAlgn="base" hangingPunct="0">
              <a:spcBef>
                <a:spcPct val="0"/>
              </a:spcBef>
              <a:spcAft>
                <a:spcPct val="0"/>
              </a:spcAft>
            </a:pPr>
            <a:r>
              <a:rPr lang="en-US" sz="1200" b="1" dirty="0" err="1">
                <a:solidFill>
                  <a:srgbClr val="F38018"/>
                </a:solidFill>
                <a:ea typeface="MS PGothic" charset="0"/>
              </a:rPr>
              <a:t>Mejora</a:t>
            </a:r>
            <a:r>
              <a:rPr lang="en-US" sz="1200" b="1" dirty="0">
                <a:solidFill>
                  <a:srgbClr val="F38018"/>
                </a:solidFill>
                <a:ea typeface="MS PGothic" charset="0"/>
              </a:rPr>
              <a:t> Continua</a:t>
            </a:r>
            <a:endParaRPr lang="id-ID" sz="1200" b="1" dirty="0">
              <a:solidFill>
                <a:srgbClr val="F38018"/>
              </a:solidFill>
              <a:ea typeface="MS PGothic" charset="0"/>
            </a:endParaRPr>
          </a:p>
        </p:txBody>
      </p:sp>
      <p:sp>
        <p:nvSpPr>
          <p:cNvPr id="38" name="Freeform 5"/>
          <p:cNvSpPr>
            <a:spLocks noEditPoints="1"/>
          </p:cNvSpPr>
          <p:nvPr/>
        </p:nvSpPr>
        <p:spPr bwMode="auto">
          <a:xfrm rot="21022855">
            <a:off x="3933834" y="1481891"/>
            <a:ext cx="1359425" cy="2896155"/>
          </a:xfrm>
          <a:custGeom>
            <a:avLst/>
            <a:gdLst>
              <a:gd name="T0" fmla="*/ 478 w 696"/>
              <a:gd name="T1" fmla="*/ 818 h 1114"/>
              <a:gd name="T2" fmla="*/ 365 w 696"/>
              <a:gd name="T3" fmla="*/ 651 h 1114"/>
              <a:gd name="T4" fmla="*/ 276 w 696"/>
              <a:gd name="T5" fmla="*/ 632 h 1114"/>
              <a:gd name="T6" fmla="*/ 168 w 696"/>
              <a:gd name="T7" fmla="*/ 986 h 1114"/>
              <a:gd name="T8" fmla="*/ 93 w 696"/>
              <a:gd name="T9" fmla="*/ 936 h 1114"/>
              <a:gd name="T10" fmla="*/ 149 w 696"/>
              <a:gd name="T11" fmla="*/ 609 h 1114"/>
              <a:gd name="T12" fmla="*/ 146 w 696"/>
              <a:gd name="T13" fmla="*/ 366 h 1114"/>
              <a:gd name="T14" fmla="*/ 94 w 696"/>
              <a:gd name="T15" fmla="*/ 396 h 1114"/>
              <a:gd name="T16" fmla="*/ 37 w 696"/>
              <a:gd name="T17" fmla="*/ 548 h 1114"/>
              <a:gd name="T18" fmla="*/ 22 w 696"/>
              <a:gd name="T19" fmla="*/ 355 h 1114"/>
              <a:gd name="T20" fmla="*/ 176 w 696"/>
              <a:gd name="T21" fmla="*/ 202 h 1114"/>
              <a:gd name="T22" fmla="*/ 211 w 696"/>
              <a:gd name="T23" fmla="*/ 177 h 1114"/>
              <a:gd name="T24" fmla="*/ 220 w 696"/>
              <a:gd name="T25" fmla="*/ 76 h 1114"/>
              <a:gd name="T26" fmla="*/ 364 w 696"/>
              <a:gd name="T27" fmla="*/ 109 h 1114"/>
              <a:gd name="T28" fmla="*/ 295 w 696"/>
              <a:gd name="T29" fmla="*/ 196 h 1114"/>
              <a:gd name="T30" fmla="*/ 308 w 696"/>
              <a:gd name="T31" fmla="*/ 232 h 1114"/>
              <a:gd name="T32" fmla="*/ 388 w 696"/>
              <a:gd name="T33" fmla="*/ 367 h 1114"/>
              <a:gd name="T34" fmla="*/ 525 w 696"/>
              <a:gd name="T35" fmla="*/ 406 h 1114"/>
              <a:gd name="T36" fmla="*/ 373 w 696"/>
              <a:gd name="T37" fmla="*/ 460 h 1114"/>
              <a:gd name="T38" fmla="*/ 311 w 696"/>
              <a:gd name="T39" fmla="*/ 357 h 1114"/>
              <a:gd name="T40" fmla="*/ 291 w 696"/>
              <a:gd name="T41" fmla="*/ 494 h 1114"/>
              <a:gd name="T42" fmla="*/ 477 w 696"/>
              <a:gd name="T43" fmla="*/ 614 h 1114"/>
              <a:gd name="T44" fmla="*/ 515 w 696"/>
              <a:gd name="T45" fmla="*/ 811 h 1114"/>
              <a:gd name="T46" fmla="*/ 614 w 696"/>
              <a:gd name="T47" fmla="*/ 857 h 1114"/>
              <a:gd name="T48" fmla="*/ 579 w 696"/>
              <a:gd name="T49" fmla="*/ 818 h 1114"/>
              <a:gd name="T50" fmla="*/ 560 w 696"/>
              <a:gd name="T51" fmla="*/ 801 h 1114"/>
              <a:gd name="T52" fmla="*/ 498 w 696"/>
              <a:gd name="T53" fmla="*/ 829 h 1114"/>
              <a:gd name="T54" fmla="*/ 501 w 696"/>
              <a:gd name="T55" fmla="*/ 853 h 1114"/>
              <a:gd name="T56" fmla="*/ 522 w 696"/>
              <a:gd name="T57" fmla="*/ 919 h 1114"/>
              <a:gd name="T58" fmla="*/ 577 w 696"/>
              <a:gd name="T59" fmla="*/ 908 h 1114"/>
              <a:gd name="T60" fmla="*/ 685 w 696"/>
              <a:gd name="T61" fmla="*/ 901 h 1114"/>
              <a:gd name="T62" fmla="*/ 164 w 696"/>
              <a:gd name="T63" fmla="*/ 1078 h 1114"/>
              <a:gd name="T64" fmla="*/ 147 w 696"/>
              <a:gd name="T65" fmla="*/ 1027 h 1114"/>
              <a:gd name="T66" fmla="*/ 141 w 696"/>
              <a:gd name="T67" fmla="*/ 1014 h 1114"/>
              <a:gd name="T68" fmla="*/ 117 w 696"/>
              <a:gd name="T69" fmla="*/ 979 h 1114"/>
              <a:gd name="T70" fmla="*/ 89 w 696"/>
              <a:gd name="T71" fmla="*/ 954 h 1114"/>
              <a:gd name="T72" fmla="*/ 36 w 696"/>
              <a:gd name="T73" fmla="*/ 1030 h 1114"/>
              <a:gd name="T74" fmla="*/ 85 w 696"/>
              <a:gd name="T75" fmla="*/ 1058 h 1114"/>
              <a:gd name="T76" fmla="*/ 144 w 696"/>
              <a:gd name="T77" fmla="*/ 1110 h 1114"/>
              <a:gd name="T78" fmla="*/ 164 w 696"/>
              <a:gd name="T79" fmla="*/ 1078 h 1114"/>
              <a:gd name="T80" fmla="*/ 592 w 696"/>
              <a:gd name="T81" fmla="*/ 464 h 1114"/>
              <a:gd name="T82" fmla="*/ 621 w 696"/>
              <a:gd name="T83" fmla="*/ 426 h 1114"/>
              <a:gd name="T84" fmla="*/ 622 w 696"/>
              <a:gd name="T85" fmla="*/ 387 h 1114"/>
              <a:gd name="T86" fmla="*/ 597 w 696"/>
              <a:gd name="T87" fmla="*/ 407 h 1114"/>
              <a:gd name="T88" fmla="*/ 561 w 696"/>
              <a:gd name="T89" fmla="*/ 389 h 1114"/>
              <a:gd name="T90" fmla="*/ 537 w 696"/>
              <a:gd name="T91" fmla="*/ 407 h 1114"/>
              <a:gd name="T92" fmla="*/ 555 w 696"/>
              <a:gd name="T93" fmla="*/ 462 h 1114"/>
              <a:gd name="T94" fmla="*/ 66 w 696"/>
              <a:gd name="T95" fmla="*/ 635 h 1114"/>
              <a:gd name="T96" fmla="*/ 79 w 696"/>
              <a:gd name="T97" fmla="*/ 612 h 1114"/>
              <a:gd name="T98" fmla="*/ 80 w 696"/>
              <a:gd name="T99" fmla="*/ 582 h 1114"/>
              <a:gd name="T100" fmla="*/ 38 w 696"/>
              <a:gd name="T101" fmla="*/ 560 h 1114"/>
              <a:gd name="T102" fmla="*/ 8 w 696"/>
              <a:gd name="T103" fmla="*/ 556 h 1114"/>
              <a:gd name="T104" fmla="*/ 4 w 696"/>
              <a:gd name="T105" fmla="*/ 571 h 1114"/>
              <a:gd name="T106" fmla="*/ 12 w 696"/>
              <a:gd name="T107" fmla="*/ 642 h 1114"/>
              <a:gd name="T108" fmla="*/ 48 w 696"/>
              <a:gd name="T109" fmla="*/ 643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6" h="1114">
                <a:moveTo>
                  <a:pt x="515" y="811"/>
                </a:moveTo>
                <a:cubicBezTo>
                  <a:pt x="497" y="816"/>
                  <a:pt x="478" y="818"/>
                  <a:pt x="478" y="818"/>
                </a:cubicBezTo>
                <a:cubicBezTo>
                  <a:pt x="478" y="818"/>
                  <a:pt x="413" y="693"/>
                  <a:pt x="405" y="679"/>
                </a:cubicBezTo>
                <a:cubicBezTo>
                  <a:pt x="398" y="665"/>
                  <a:pt x="397" y="661"/>
                  <a:pt x="365" y="651"/>
                </a:cubicBezTo>
                <a:cubicBezTo>
                  <a:pt x="338" y="642"/>
                  <a:pt x="202" y="597"/>
                  <a:pt x="202" y="597"/>
                </a:cubicBezTo>
                <a:cubicBezTo>
                  <a:pt x="276" y="632"/>
                  <a:pt x="276" y="632"/>
                  <a:pt x="276" y="632"/>
                </a:cubicBezTo>
                <a:cubicBezTo>
                  <a:pt x="276" y="632"/>
                  <a:pt x="265" y="799"/>
                  <a:pt x="261" y="813"/>
                </a:cubicBezTo>
                <a:cubicBezTo>
                  <a:pt x="257" y="827"/>
                  <a:pt x="168" y="986"/>
                  <a:pt x="168" y="986"/>
                </a:cubicBezTo>
                <a:cubicBezTo>
                  <a:pt x="168" y="986"/>
                  <a:pt x="141" y="979"/>
                  <a:pt x="125" y="968"/>
                </a:cubicBezTo>
                <a:cubicBezTo>
                  <a:pt x="109" y="957"/>
                  <a:pt x="93" y="936"/>
                  <a:pt x="93" y="936"/>
                </a:cubicBezTo>
                <a:cubicBezTo>
                  <a:pt x="93" y="936"/>
                  <a:pt x="162" y="799"/>
                  <a:pt x="163" y="789"/>
                </a:cubicBezTo>
                <a:cubicBezTo>
                  <a:pt x="164" y="779"/>
                  <a:pt x="153" y="625"/>
                  <a:pt x="149" y="609"/>
                </a:cubicBezTo>
                <a:cubicBezTo>
                  <a:pt x="145" y="593"/>
                  <a:pt x="122" y="546"/>
                  <a:pt x="126" y="516"/>
                </a:cubicBezTo>
                <a:cubicBezTo>
                  <a:pt x="130" y="486"/>
                  <a:pt x="146" y="366"/>
                  <a:pt x="146" y="366"/>
                </a:cubicBezTo>
                <a:cubicBezTo>
                  <a:pt x="198" y="303"/>
                  <a:pt x="198" y="303"/>
                  <a:pt x="198" y="303"/>
                </a:cubicBezTo>
                <a:cubicBezTo>
                  <a:pt x="94" y="396"/>
                  <a:pt x="94" y="396"/>
                  <a:pt x="94" y="396"/>
                </a:cubicBezTo>
                <a:cubicBezTo>
                  <a:pt x="75" y="536"/>
                  <a:pt x="75" y="536"/>
                  <a:pt x="75" y="536"/>
                </a:cubicBezTo>
                <a:cubicBezTo>
                  <a:pt x="75" y="536"/>
                  <a:pt x="67" y="548"/>
                  <a:pt x="37" y="548"/>
                </a:cubicBezTo>
                <a:cubicBezTo>
                  <a:pt x="12" y="548"/>
                  <a:pt x="3" y="541"/>
                  <a:pt x="3" y="541"/>
                </a:cubicBezTo>
                <a:cubicBezTo>
                  <a:pt x="3" y="541"/>
                  <a:pt x="16" y="366"/>
                  <a:pt x="22" y="355"/>
                </a:cubicBezTo>
                <a:cubicBezTo>
                  <a:pt x="28" y="344"/>
                  <a:pt x="103" y="267"/>
                  <a:pt x="132" y="236"/>
                </a:cubicBezTo>
                <a:cubicBezTo>
                  <a:pt x="161" y="205"/>
                  <a:pt x="176" y="202"/>
                  <a:pt x="176" y="202"/>
                </a:cubicBezTo>
                <a:cubicBezTo>
                  <a:pt x="195" y="177"/>
                  <a:pt x="195" y="177"/>
                  <a:pt x="195" y="177"/>
                </a:cubicBezTo>
                <a:cubicBezTo>
                  <a:pt x="211" y="177"/>
                  <a:pt x="211" y="177"/>
                  <a:pt x="211" y="177"/>
                </a:cubicBezTo>
                <a:cubicBezTo>
                  <a:pt x="211" y="177"/>
                  <a:pt x="212" y="174"/>
                  <a:pt x="218" y="156"/>
                </a:cubicBezTo>
                <a:cubicBezTo>
                  <a:pt x="225" y="135"/>
                  <a:pt x="215" y="117"/>
                  <a:pt x="220" y="76"/>
                </a:cubicBezTo>
                <a:cubicBezTo>
                  <a:pt x="227" y="17"/>
                  <a:pt x="272" y="0"/>
                  <a:pt x="302" y="4"/>
                </a:cubicBezTo>
                <a:cubicBezTo>
                  <a:pt x="357" y="12"/>
                  <a:pt x="374" y="48"/>
                  <a:pt x="364" y="109"/>
                </a:cubicBezTo>
                <a:cubicBezTo>
                  <a:pt x="354" y="170"/>
                  <a:pt x="329" y="199"/>
                  <a:pt x="317" y="201"/>
                </a:cubicBezTo>
                <a:cubicBezTo>
                  <a:pt x="305" y="203"/>
                  <a:pt x="295" y="196"/>
                  <a:pt x="295" y="196"/>
                </a:cubicBezTo>
                <a:cubicBezTo>
                  <a:pt x="288" y="211"/>
                  <a:pt x="288" y="211"/>
                  <a:pt x="288" y="211"/>
                </a:cubicBezTo>
                <a:cubicBezTo>
                  <a:pt x="288" y="211"/>
                  <a:pt x="302" y="227"/>
                  <a:pt x="308" y="232"/>
                </a:cubicBezTo>
                <a:cubicBezTo>
                  <a:pt x="314" y="237"/>
                  <a:pt x="319" y="259"/>
                  <a:pt x="319" y="259"/>
                </a:cubicBezTo>
                <a:cubicBezTo>
                  <a:pt x="319" y="259"/>
                  <a:pt x="373" y="343"/>
                  <a:pt x="388" y="367"/>
                </a:cubicBezTo>
                <a:cubicBezTo>
                  <a:pt x="403" y="391"/>
                  <a:pt x="410" y="388"/>
                  <a:pt x="417" y="389"/>
                </a:cubicBezTo>
                <a:cubicBezTo>
                  <a:pt x="424" y="390"/>
                  <a:pt x="525" y="406"/>
                  <a:pt x="525" y="406"/>
                </a:cubicBezTo>
                <a:cubicBezTo>
                  <a:pt x="521" y="473"/>
                  <a:pt x="521" y="473"/>
                  <a:pt x="521" y="473"/>
                </a:cubicBezTo>
                <a:cubicBezTo>
                  <a:pt x="521" y="473"/>
                  <a:pt x="383" y="469"/>
                  <a:pt x="373" y="460"/>
                </a:cubicBezTo>
                <a:cubicBezTo>
                  <a:pt x="363" y="451"/>
                  <a:pt x="309" y="393"/>
                  <a:pt x="309" y="393"/>
                </a:cubicBezTo>
                <a:cubicBezTo>
                  <a:pt x="311" y="357"/>
                  <a:pt x="311" y="357"/>
                  <a:pt x="311" y="357"/>
                </a:cubicBezTo>
                <a:cubicBezTo>
                  <a:pt x="311" y="357"/>
                  <a:pt x="298" y="414"/>
                  <a:pt x="296" y="436"/>
                </a:cubicBezTo>
                <a:cubicBezTo>
                  <a:pt x="294" y="458"/>
                  <a:pt x="291" y="494"/>
                  <a:pt x="291" y="494"/>
                </a:cubicBezTo>
                <a:cubicBezTo>
                  <a:pt x="291" y="494"/>
                  <a:pt x="434" y="570"/>
                  <a:pt x="457" y="581"/>
                </a:cubicBezTo>
                <a:cubicBezTo>
                  <a:pt x="460" y="583"/>
                  <a:pt x="471" y="603"/>
                  <a:pt x="477" y="614"/>
                </a:cubicBezTo>
                <a:cubicBezTo>
                  <a:pt x="487" y="636"/>
                  <a:pt x="557" y="786"/>
                  <a:pt x="557" y="786"/>
                </a:cubicBezTo>
                <a:cubicBezTo>
                  <a:pt x="557" y="786"/>
                  <a:pt x="537" y="804"/>
                  <a:pt x="515" y="811"/>
                </a:cubicBezTo>
                <a:close/>
                <a:moveTo>
                  <a:pt x="674" y="881"/>
                </a:moveTo>
                <a:cubicBezTo>
                  <a:pt x="669" y="880"/>
                  <a:pt x="625" y="863"/>
                  <a:pt x="614" y="857"/>
                </a:cubicBezTo>
                <a:cubicBezTo>
                  <a:pt x="602" y="851"/>
                  <a:pt x="587" y="839"/>
                  <a:pt x="585" y="837"/>
                </a:cubicBezTo>
                <a:cubicBezTo>
                  <a:pt x="584" y="834"/>
                  <a:pt x="579" y="821"/>
                  <a:pt x="579" y="818"/>
                </a:cubicBezTo>
                <a:cubicBezTo>
                  <a:pt x="578" y="814"/>
                  <a:pt x="566" y="814"/>
                  <a:pt x="566" y="814"/>
                </a:cubicBezTo>
                <a:cubicBezTo>
                  <a:pt x="560" y="801"/>
                  <a:pt x="560" y="801"/>
                  <a:pt x="560" y="801"/>
                </a:cubicBezTo>
                <a:cubicBezTo>
                  <a:pt x="552" y="808"/>
                  <a:pt x="536" y="819"/>
                  <a:pt x="518" y="824"/>
                </a:cubicBezTo>
                <a:cubicBezTo>
                  <a:pt x="511" y="826"/>
                  <a:pt x="504" y="828"/>
                  <a:pt x="498" y="829"/>
                </a:cubicBezTo>
                <a:cubicBezTo>
                  <a:pt x="505" y="846"/>
                  <a:pt x="505" y="846"/>
                  <a:pt x="505" y="846"/>
                </a:cubicBezTo>
                <a:cubicBezTo>
                  <a:pt x="501" y="853"/>
                  <a:pt x="501" y="853"/>
                  <a:pt x="501" y="853"/>
                </a:cubicBezTo>
                <a:cubicBezTo>
                  <a:pt x="501" y="853"/>
                  <a:pt x="508" y="884"/>
                  <a:pt x="509" y="894"/>
                </a:cubicBezTo>
                <a:cubicBezTo>
                  <a:pt x="509" y="910"/>
                  <a:pt x="522" y="919"/>
                  <a:pt x="522" y="919"/>
                </a:cubicBezTo>
                <a:cubicBezTo>
                  <a:pt x="574" y="919"/>
                  <a:pt x="574" y="919"/>
                  <a:pt x="574" y="919"/>
                </a:cubicBezTo>
                <a:cubicBezTo>
                  <a:pt x="577" y="908"/>
                  <a:pt x="577" y="908"/>
                  <a:pt x="577" y="908"/>
                </a:cubicBezTo>
                <a:cubicBezTo>
                  <a:pt x="577" y="908"/>
                  <a:pt x="604" y="915"/>
                  <a:pt x="618" y="915"/>
                </a:cubicBezTo>
                <a:cubicBezTo>
                  <a:pt x="633" y="915"/>
                  <a:pt x="674" y="913"/>
                  <a:pt x="685" y="901"/>
                </a:cubicBezTo>
                <a:cubicBezTo>
                  <a:pt x="696" y="888"/>
                  <a:pt x="680" y="883"/>
                  <a:pt x="674" y="881"/>
                </a:cubicBezTo>
                <a:close/>
                <a:moveTo>
                  <a:pt x="164" y="1078"/>
                </a:moveTo>
                <a:cubicBezTo>
                  <a:pt x="160" y="1072"/>
                  <a:pt x="152" y="1061"/>
                  <a:pt x="149" y="1052"/>
                </a:cubicBezTo>
                <a:cubicBezTo>
                  <a:pt x="147" y="1042"/>
                  <a:pt x="147" y="1033"/>
                  <a:pt x="147" y="1027"/>
                </a:cubicBezTo>
                <a:cubicBezTo>
                  <a:pt x="146" y="1021"/>
                  <a:pt x="141" y="1022"/>
                  <a:pt x="141" y="1022"/>
                </a:cubicBezTo>
                <a:cubicBezTo>
                  <a:pt x="141" y="1022"/>
                  <a:pt x="140" y="1017"/>
                  <a:pt x="141" y="1014"/>
                </a:cubicBezTo>
                <a:cubicBezTo>
                  <a:pt x="142" y="1012"/>
                  <a:pt x="146" y="1001"/>
                  <a:pt x="148" y="994"/>
                </a:cubicBezTo>
                <a:cubicBezTo>
                  <a:pt x="139" y="991"/>
                  <a:pt x="126" y="986"/>
                  <a:pt x="117" y="979"/>
                </a:cubicBezTo>
                <a:cubicBezTo>
                  <a:pt x="106" y="972"/>
                  <a:pt x="96" y="961"/>
                  <a:pt x="89" y="953"/>
                </a:cubicBezTo>
                <a:cubicBezTo>
                  <a:pt x="89" y="953"/>
                  <a:pt x="89" y="954"/>
                  <a:pt x="89" y="954"/>
                </a:cubicBezTo>
                <a:cubicBezTo>
                  <a:pt x="89" y="954"/>
                  <a:pt x="58" y="978"/>
                  <a:pt x="51" y="990"/>
                </a:cubicBezTo>
                <a:cubicBezTo>
                  <a:pt x="44" y="1003"/>
                  <a:pt x="36" y="1030"/>
                  <a:pt x="36" y="1030"/>
                </a:cubicBezTo>
                <a:cubicBezTo>
                  <a:pt x="75" y="1062"/>
                  <a:pt x="75" y="1062"/>
                  <a:pt x="75" y="1062"/>
                </a:cubicBezTo>
                <a:cubicBezTo>
                  <a:pt x="85" y="1058"/>
                  <a:pt x="85" y="1058"/>
                  <a:pt x="85" y="1058"/>
                </a:cubicBezTo>
                <a:cubicBezTo>
                  <a:pt x="85" y="1058"/>
                  <a:pt x="96" y="1069"/>
                  <a:pt x="102" y="1083"/>
                </a:cubicBezTo>
                <a:cubicBezTo>
                  <a:pt x="105" y="1093"/>
                  <a:pt x="123" y="1107"/>
                  <a:pt x="144" y="1110"/>
                </a:cubicBezTo>
                <a:cubicBezTo>
                  <a:pt x="169" y="1114"/>
                  <a:pt x="195" y="1110"/>
                  <a:pt x="194" y="1102"/>
                </a:cubicBezTo>
                <a:cubicBezTo>
                  <a:pt x="193" y="1095"/>
                  <a:pt x="169" y="1084"/>
                  <a:pt x="164" y="1078"/>
                </a:cubicBezTo>
                <a:close/>
                <a:moveTo>
                  <a:pt x="555" y="462"/>
                </a:moveTo>
                <a:cubicBezTo>
                  <a:pt x="567" y="461"/>
                  <a:pt x="587" y="467"/>
                  <a:pt x="592" y="464"/>
                </a:cubicBezTo>
                <a:cubicBezTo>
                  <a:pt x="598" y="462"/>
                  <a:pt x="616" y="451"/>
                  <a:pt x="619" y="445"/>
                </a:cubicBezTo>
                <a:cubicBezTo>
                  <a:pt x="621" y="439"/>
                  <a:pt x="617" y="434"/>
                  <a:pt x="621" y="426"/>
                </a:cubicBezTo>
                <a:cubicBezTo>
                  <a:pt x="624" y="417"/>
                  <a:pt x="623" y="407"/>
                  <a:pt x="622" y="404"/>
                </a:cubicBezTo>
                <a:cubicBezTo>
                  <a:pt x="621" y="400"/>
                  <a:pt x="625" y="391"/>
                  <a:pt x="622" y="387"/>
                </a:cubicBezTo>
                <a:cubicBezTo>
                  <a:pt x="618" y="383"/>
                  <a:pt x="597" y="385"/>
                  <a:pt x="597" y="385"/>
                </a:cubicBezTo>
                <a:cubicBezTo>
                  <a:pt x="597" y="407"/>
                  <a:pt x="597" y="407"/>
                  <a:pt x="597" y="407"/>
                </a:cubicBezTo>
                <a:cubicBezTo>
                  <a:pt x="597" y="407"/>
                  <a:pt x="591" y="381"/>
                  <a:pt x="586" y="379"/>
                </a:cubicBezTo>
                <a:cubicBezTo>
                  <a:pt x="582" y="377"/>
                  <a:pt x="566" y="384"/>
                  <a:pt x="561" y="389"/>
                </a:cubicBezTo>
                <a:cubicBezTo>
                  <a:pt x="557" y="394"/>
                  <a:pt x="542" y="406"/>
                  <a:pt x="538" y="407"/>
                </a:cubicBezTo>
                <a:cubicBezTo>
                  <a:pt x="538" y="407"/>
                  <a:pt x="537" y="407"/>
                  <a:pt x="537" y="407"/>
                </a:cubicBezTo>
                <a:cubicBezTo>
                  <a:pt x="533" y="460"/>
                  <a:pt x="533" y="460"/>
                  <a:pt x="533" y="460"/>
                </a:cubicBezTo>
                <a:cubicBezTo>
                  <a:pt x="538" y="461"/>
                  <a:pt x="544" y="462"/>
                  <a:pt x="555" y="462"/>
                </a:cubicBezTo>
                <a:close/>
                <a:moveTo>
                  <a:pt x="48" y="643"/>
                </a:moveTo>
                <a:cubicBezTo>
                  <a:pt x="54" y="639"/>
                  <a:pt x="63" y="638"/>
                  <a:pt x="66" y="635"/>
                </a:cubicBezTo>
                <a:cubicBezTo>
                  <a:pt x="70" y="632"/>
                  <a:pt x="73" y="632"/>
                  <a:pt x="75" y="626"/>
                </a:cubicBezTo>
                <a:cubicBezTo>
                  <a:pt x="78" y="621"/>
                  <a:pt x="79" y="612"/>
                  <a:pt x="79" y="612"/>
                </a:cubicBezTo>
                <a:cubicBezTo>
                  <a:pt x="85" y="604"/>
                  <a:pt x="85" y="604"/>
                  <a:pt x="85" y="604"/>
                </a:cubicBezTo>
                <a:cubicBezTo>
                  <a:pt x="85" y="604"/>
                  <a:pt x="86" y="593"/>
                  <a:pt x="80" y="582"/>
                </a:cubicBezTo>
                <a:cubicBezTo>
                  <a:pt x="76" y="573"/>
                  <a:pt x="71" y="562"/>
                  <a:pt x="69" y="554"/>
                </a:cubicBezTo>
                <a:cubicBezTo>
                  <a:pt x="62" y="557"/>
                  <a:pt x="52" y="560"/>
                  <a:pt x="38" y="560"/>
                </a:cubicBezTo>
                <a:cubicBezTo>
                  <a:pt x="36" y="560"/>
                  <a:pt x="36" y="560"/>
                  <a:pt x="36" y="560"/>
                </a:cubicBezTo>
                <a:cubicBezTo>
                  <a:pt x="24" y="560"/>
                  <a:pt x="15" y="558"/>
                  <a:pt x="8" y="556"/>
                </a:cubicBezTo>
                <a:cubicBezTo>
                  <a:pt x="8" y="558"/>
                  <a:pt x="8" y="558"/>
                  <a:pt x="8" y="558"/>
                </a:cubicBezTo>
                <a:cubicBezTo>
                  <a:pt x="8" y="558"/>
                  <a:pt x="5" y="563"/>
                  <a:pt x="4" y="571"/>
                </a:cubicBezTo>
                <a:cubicBezTo>
                  <a:pt x="3" y="580"/>
                  <a:pt x="0" y="593"/>
                  <a:pt x="0" y="605"/>
                </a:cubicBezTo>
                <a:cubicBezTo>
                  <a:pt x="1" y="616"/>
                  <a:pt x="7" y="639"/>
                  <a:pt x="12" y="642"/>
                </a:cubicBezTo>
                <a:cubicBezTo>
                  <a:pt x="17" y="645"/>
                  <a:pt x="26" y="642"/>
                  <a:pt x="30" y="643"/>
                </a:cubicBezTo>
                <a:cubicBezTo>
                  <a:pt x="34" y="644"/>
                  <a:pt x="42" y="646"/>
                  <a:pt x="48" y="643"/>
                </a:cubicBezTo>
                <a:close/>
              </a:path>
            </a:pathLst>
          </a:custGeom>
          <a:gradFill flip="none" rotWithShape="1">
            <a:gsLst>
              <a:gs pos="0">
                <a:schemeClr val="accent4">
                  <a:tint val="100000"/>
                  <a:shade val="100000"/>
                  <a:satMod val="130000"/>
                  <a:alpha val="10000"/>
                </a:schemeClr>
              </a:gs>
              <a:gs pos="100000">
                <a:schemeClr val="accent4">
                  <a:tint val="50000"/>
                  <a:shade val="100000"/>
                  <a:satMod val="350000"/>
                  <a:alpha val="10000"/>
                </a:schemeClr>
              </a:gs>
            </a:gsLst>
            <a:lin ang="16200000" scaled="0"/>
            <a:tileRect/>
          </a:gradFill>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white"/>
              </a:solidFill>
            </a:endParaRPr>
          </a:p>
        </p:txBody>
      </p:sp>
      <p:sp>
        <p:nvSpPr>
          <p:cNvPr id="39" name="Freeform 5"/>
          <p:cNvSpPr>
            <a:spLocks noEditPoints="1"/>
          </p:cNvSpPr>
          <p:nvPr/>
        </p:nvSpPr>
        <p:spPr bwMode="auto">
          <a:xfrm rot="21022855">
            <a:off x="5446002" y="751772"/>
            <a:ext cx="1359425" cy="2896155"/>
          </a:xfrm>
          <a:custGeom>
            <a:avLst/>
            <a:gdLst>
              <a:gd name="T0" fmla="*/ 478 w 696"/>
              <a:gd name="T1" fmla="*/ 818 h 1114"/>
              <a:gd name="T2" fmla="*/ 365 w 696"/>
              <a:gd name="T3" fmla="*/ 651 h 1114"/>
              <a:gd name="T4" fmla="*/ 276 w 696"/>
              <a:gd name="T5" fmla="*/ 632 h 1114"/>
              <a:gd name="T6" fmla="*/ 168 w 696"/>
              <a:gd name="T7" fmla="*/ 986 h 1114"/>
              <a:gd name="T8" fmla="*/ 93 w 696"/>
              <a:gd name="T9" fmla="*/ 936 h 1114"/>
              <a:gd name="T10" fmla="*/ 149 w 696"/>
              <a:gd name="T11" fmla="*/ 609 h 1114"/>
              <a:gd name="T12" fmla="*/ 146 w 696"/>
              <a:gd name="T13" fmla="*/ 366 h 1114"/>
              <a:gd name="T14" fmla="*/ 94 w 696"/>
              <a:gd name="T15" fmla="*/ 396 h 1114"/>
              <a:gd name="T16" fmla="*/ 37 w 696"/>
              <a:gd name="T17" fmla="*/ 548 h 1114"/>
              <a:gd name="T18" fmla="*/ 22 w 696"/>
              <a:gd name="T19" fmla="*/ 355 h 1114"/>
              <a:gd name="T20" fmla="*/ 176 w 696"/>
              <a:gd name="T21" fmla="*/ 202 h 1114"/>
              <a:gd name="T22" fmla="*/ 211 w 696"/>
              <a:gd name="T23" fmla="*/ 177 h 1114"/>
              <a:gd name="T24" fmla="*/ 220 w 696"/>
              <a:gd name="T25" fmla="*/ 76 h 1114"/>
              <a:gd name="T26" fmla="*/ 364 w 696"/>
              <a:gd name="T27" fmla="*/ 109 h 1114"/>
              <a:gd name="T28" fmla="*/ 295 w 696"/>
              <a:gd name="T29" fmla="*/ 196 h 1114"/>
              <a:gd name="T30" fmla="*/ 308 w 696"/>
              <a:gd name="T31" fmla="*/ 232 h 1114"/>
              <a:gd name="T32" fmla="*/ 388 w 696"/>
              <a:gd name="T33" fmla="*/ 367 h 1114"/>
              <a:gd name="T34" fmla="*/ 525 w 696"/>
              <a:gd name="T35" fmla="*/ 406 h 1114"/>
              <a:gd name="T36" fmla="*/ 373 w 696"/>
              <a:gd name="T37" fmla="*/ 460 h 1114"/>
              <a:gd name="T38" fmla="*/ 311 w 696"/>
              <a:gd name="T39" fmla="*/ 357 h 1114"/>
              <a:gd name="T40" fmla="*/ 291 w 696"/>
              <a:gd name="T41" fmla="*/ 494 h 1114"/>
              <a:gd name="T42" fmla="*/ 477 w 696"/>
              <a:gd name="T43" fmla="*/ 614 h 1114"/>
              <a:gd name="T44" fmla="*/ 515 w 696"/>
              <a:gd name="T45" fmla="*/ 811 h 1114"/>
              <a:gd name="T46" fmla="*/ 614 w 696"/>
              <a:gd name="T47" fmla="*/ 857 h 1114"/>
              <a:gd name="T48" fmla="*/ 579 w 696"/>
              <a:gd name="T49" fmla="*/ 818 h 1114"/>
              <a:gd name="T50" fmla="*/ 560 w 696"/>
              <a:gd name="T51" fmla="*/ 801 h 1114"/>
              <a:gd name="T52" fmla="*/ 498 w 696"/>
              <a:gd name="T53" fmla="*/ 829 h 1114"/>
              <a:gd name="T54" fmla="*/ 501 w 696"/>
              <a:gd name="T55" fmla="*/ 853 h 1114"/>
              <a:gd name="T56" fmla="*/ 522 w 696"/>
              <a:gd name="T57" fmla="*/ 919 h 1114"/>
              <a:gd name="T58" fmla="*/ 577 w 696"/>
              <a:gd name="T59" fmla="*/ 908 h 1114"/>
              <a:gd name="T60" fmla="*/ 685 w 696"/>
              <a:gd name="T61" fmla="*/ 901 h 1114"/>
              <a:gd name="T62" fmla="*/ 164 w 696"/>
              <a:gd name="T63" fmla="*/ 1078 h 1114"/>
              <a:gd name="T64" fmla="*/ 147 w 696"/>
              <a:gd name="T65" fmla="*/ 1027 h 1114"/>
              <a:gd name="T66" fmla="*/ 141 w 696"/>
              <a:gd name="T67" fmla="*/ 1014 h 1114"/>
              <a:gd name="T68" fmla="*/ 117 w 696"/>
              <a:gd name="T69" fmla="*/ 979 h 1114"/>
              <a:gd name="T70" fmla="*/ 89 w 696"/>
              <a:gd name="T71" fmla="*/ 954 h 1114"/>
              <a:gd name="T72" fmla="*/ 36 w 696"/>
              <a:gd name="T73" fmla="*/ 1030 h 1114"/>
              <a:gd name="T74" fmla="*/ 85 w 696"/>
              <a:gd name="T75" fmla="*/ 1058 h 1114"/>
              <a:gd name="T76" fmla="*/ 144 w 696"/>
              <a:gd name="T77" fmla="*/ 1110 h 1114"/>
              <a:gd name="T78" fmla="*/ 164 w 696"/>
              <a:gd name="T79" fmla="*/ 1078 h 1114"/>
              <a:gd name="T80" fmla="*/ 592 w 696"/>
              <a:gd name="T81" fmla="*/ 464 h 1114"/>
              <a:gd name="T82" fmla="*/ 621 w 696"/>
              <a:gd name="T83" fmla="*/ 426 h 1114"/>
              <a:gd name="T84" fmla="*/ 622 w 696"/>
              <a:gd name="T85" fmla="*/ 387 h 1114"/>
              <a:gd name="T86" fmla="*/ 597 w 696"/>
              <a:gd name="T87" fmla="*/ 407 h 1114"/>
              <a:gd name="T88" fmla="*/ 561 w 696"/>
              <a:gd name="T89" fmla="*/ 389 h 1114"/>
              <a:gd name="T90" fmla="*/ 537 w 696"/>
              <a:gd name="T91" fmla="*/ 407 h 1114"/>
              <a:gd name="T92" fmla="*/ 555 w 696"/>
              <a:gd name="T93" fmla="*/ 462 h 1114"/>
              <a:gd name="T94" fmla="*/ 66 w 696"/>
              <a:gd name="T95" fmla="*/ 635 h 1114"/>
              <a:gd name="T96" fmla="*/ 79 w 696"/>
              <a:gd name="T97" fmla="*/ 612 h 1114"/>
              <a:gd name="T98" fmla="*/ 80 w 696"/>
              <a:gd name="T99" fmla="*/ 582 h 1114"/>
              <a:gd name="T100" fmla="*/ 38 w 696"/>
              <a:gd name="T101" fmla="*/ 560 h 1114"/>
              <a:gd name="T102" fmla="*/ 8 w 696"/>
              <a:gd name="T103" fmla="*/ 556 h 1114"/>
              <a:gd name="T104" fmla="*/ 4 w 696"/>
              <a:gd name="T105" fmla="*/ 571 h 1114"/>
              <a:gd name="T106" fmla="*/ 12 w 696"/>
              <a:gd name="T107" fmla="*/ 642 h 1114"/>
              <a:gd name="T108" fmla="*/ 48 w 696"/>
              <a:gd name="T109" fmla="*/ 643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6" h="1114">
                <a:moveTo>
                  <a:pt x="515" y="811"/>
                </a:moveTo>
                <a:cubicBezTo>
                  <a:pt x="497" y="816"/>
                  <a:pt x="478" y="818"/>
                  <a:pt x="478" y="818"/>
                </a:cubicBezTo>
                <a:cubicBezTo>
                  <a:pt x="478" y="818"/>
                  <a:pt x="413" y="693"/>
                  <a:pt x="405" y="679"/>
                </a:cubicBezTo>
                <a:cubicBezTo>
                  <a:pt x="398" y="665"/>
                  <a:pt x="397" y="661"/>
                  <a:pt x="365" y="651"/>
                </a:cubicBezTo>
                <a:cubicBezTo>
                  <a:pt x="338" y="642"/>
                  <a:pt x="202" y="597"/>
                  <a:pt x="202" y="597"/>
                </a:cubicBezTo>
                <a:cubicBezTo>
                  <a:pt x="276" y="632"/>
                  <a:pt x="276" y="632"/>
                  <a:pt x="276" y="632"/>
                </a:cubicBezTo>
                <a:cubicBezTo>
                  <a:pt x="276" y="632"/>
                  <a:pt x="265" y="799"/>
                  <a:pt x="261" y="813"/>
                </a:cubicBezTo>
                <a:cubicBezTo>
                  <a:pt x="257" y="827"/>
                  <a:pt x="168" y="986"/>
                  <a:pt x="168" y="986"/>
                </a:cubicBezTo>
                <a:cubicBezTo>
                  <a:pt x="168" y="986"/>
                  <a:pt x="141" y="979"/>
                  <a:pt x="125" y="968"/>
                </a:cubicBezTo>
                <a:cubicBezTo>
                  <a:pt x="109" y="957"/>
                  <a:pt x="93" y="936"/>
                  <a:pt x="93" y="936"/>
                </a:cubicBezTo>
                <a:cubicBezTo>
                  <a:pt x="93" y="936"/>
                  <a:pt x="162" y="799"/>
                  <a:pt x="163" y="789"/>
                </a:cubicBezTo>
                <a:cubicBezTo>
                  <a:pt x="164" y="779"/>
                  <a:pt x="153" y="625"/>
                  <a:pt x="149" y="609"/>
                </a:cubicBezTo>
                <a:cubicBezTo>
                  <a:pt x="145" y="593"/>
                  <a:pt x="122" y="546"/>
                  <a:pt x="126" y="516"/>
                </a:cubicBezTo>
                <a:cubicBezTo>
                  <a:pt x="130" y="486"/>
                  <a:pt x="146" y="366"/>
                  <a:pt x="146" y="366"/>
                </a:cubicBezTo>
                <a:cubicBezTo>
                  <a:pt x="198" y="303"/>
                  <a:pt x="198" y="303"/>
                  <a:pt x="198" y="303"/>
                </a:cubicBezTo>
                <a:cubicBezTo>
                  <a:pt x="94" y="396"/>
                  <a:pt x="94" y="396"/>
                  <a:pt x="94" y="396"/>
                </a:cubicBezTo>
                <a:cubicBezTo>
                  <a:pt x="75" y="536"/>
                  <a:pt x="75" y="536"/>
                  <a:pt x="75" y="536"/>
                </a:cubicBezTo>
                <a:cubicBezTo>
                  <a:pt x="75" y="536"/>
                  <a:pt x="67" y="548"/>
                  <a:pt x="37" y="548"/>
                </a:cubicBezTo>
                <a:cubicBezTo>
                  <a:pt x="12" y="548"/>
                  <a:pt x="3" y="541"/>
                  <a:pt x="3" y="541"/>
                </a:cubicBezTo>
                <a:cubicBezTo>
                  <a:pt x="3" y="541"/>
                  <a:pt x="16" y="366"/>
                  <a:pt x="22" y="355"/>
                </a:cubicBezTo>
                <a:cubicBezTo>
                  <a:pt x="28" y="344"/>
                  <a:pt x="103" y="267"/>
                  <a:pt x="132" y="236"/>
                </a:cubicBezTo>
                <a:cubicBezTo>
                  <a:pt x="161" y="205"/>
                  <a:pt x="176" y="202"/>
                  <a:pt x="176" y="202"/>
                </a:cubicBezTo>
                <a:cubicBezTo>
                  <a:pt x="195" y="177"/>
                  <a:pt x="195" y="177"/>
                  <a:pt x="195" y="177"/>
                </a:cubicBezTo>
                <a:cubicBezTo>
                  <a:pt x="211" y="177"/>
                  <a:pt x="211" y="177"/>
                  <a:pt x="211" y="177"/>
                </a:cubicBezTo>
                <a:cubicBezTo>
                  <a:pt x="211" y="177"/>
                  <a:pt x="212" y="174"/>
                  <a:pt x="218" y="156"/>
                </a:cubicBezTo>
                <a:cubicBezTo>
                  <a:pt x="225" y="135"/>
                  <a:pt x="215" y="117"/>
                  <a:pt x="220" y="76"/>
                </a:cubicBezTo>
                <a:cubicBezTo>
                  <a:pt x="227" y="17"/>
                  <a:pt x="272" y="0"/>
                  <a:pt x="302" y="4"/>
                </a:cubicBezTo>
                <a:cubicBezTo>
                  <a:pt x="357" y="12"/>
                  <a:pt x="374" y="48"/>
                  <a:pt x="364" y="109"/>
                </a:cubicBezTo>
                <a:cubicBezTo>
                  <a:pt x="354" y="170"/>
                  <a:pt x="329" y="199"/>
                  <a:pt x="317" y="201"/>
                </a:cubicBezTo>
                <a:cubicBezTo>
                  <a:pt x="305" y="203"/>
                  <a:pt x="295" y="196"/>
                  <a:pt x="295" y="196"/>
                </a:cubicBezTo>
                <a:cubicBezTo>
                  <a:pt x="288" y="211"/>
                  <a:pt x="288" y="211"/>
                  <a:pt x="288" y="211"/>
                </a:cubicBezTo>
                <a:cubicBezTo>
                  <a:pt x="288" y="211"/>
                  <a:pt x="302" y="227"/>
                  <a:pt x="308" y="232"/>
                </a:cubicBezTo>
                <a:cubicBezTo>
                  <a:pt x="314" y="237"/>
                  <a:pt x="319" y="259"/>
                  <a:pt x="319" y="259"/>
                </a:cubicBezTo>
                <a:cubicBezTo>
                  <a:pt x="319" y="259"/>
                  <a:pt x="373" y="343"/>
                  <a:pt x="388" y="367"/>
                </a:cubicBezTo>
                <a:cubicBezTo>
                  <a:pt x="403" y="391"/>
                  <a:pt x="410" y="388"/>
                  <a:pt x="417" y="389"/>
                </a:cubicBezTo>
                <a:cubicBezTo>
                  <a:pt x="424" y="390"/>
                  <a:pt x="525" y="406"/>
                  <a:pt x="525" y="406"/>
                </a:cubicBezTo>
                <a:cubicBezTo>
                  <a:pt x="521" y="473"/>
                  <a:pt x="521" y="473"/>
                  <a:pt x="521" y="473"/>
                </a:cubicBezTo>
                <a:cubicBezTo>
                  <a:pt x="521" y="473"/>
                  <a:pt x="383" y="469"/>
                  <a:pt x="373" y="460"/>
                </a:cubicBezTo>
                <a:cubicBezTo>
                  <a:pt x="363" y="451"/>
                  <a:pt x="309" y="393"/>
                  <a:pt x="309" y="393"/>
                </a:cubicBezTo>
                <a:cubicBezTo>
                  <a:pt x="311" y="357"/>
                  <a:pt x="311" y="357"/>
                  <a:pt x="311" y="357"/>
                </a:cubicBezTo>
                <a:cubicBezTo>
                  <a:pt x="311" y="357"/>
                  <a:pt x="298" y="414"/>
                  <a:pt x="296" y="436"/>
                </a:cubicBezTo>
                <a:cubicBezTo>
                  <a:pt x="294" y="458"/>
                  <a:pt x="291" y="494"/>
                  <a:pt x="291" y="494"/>
                </a:cubicBezTo>
                <a:cubicBezTo>
                  <a:pt x="291" y="494"/>
                  <a:pt x="434" y="570"/>
                  <a:pt x="457" y="581"/>
                </a:cubicBezTo>
                <a:cubicBezTo>
                  <a:pt x="460" y="583"/>
                  <a:pt x="471" y="603"/>
                  <a:pt x="477" y="614"/>
                </a:cubicBezTo>
                <a:cubicBezTo>
                  <a:pt x="487" y="636"/>
                  <a:pt x="557" y="786"/>
                  <a:pt x="557" y="786"/>
                </a:cubicBezTo>
                <a:cubicBezTo>
                  <a:pt x="557" y="786"/>
                  <a:pt x="537" y="804"/>
                  <a:pt x="515" y="811"/>
                </a:cubicBezTo>
                <a:close/>
                <a:moveTo>
                  <a:pt x="674" y="881"/>
                </a:moveTo>
                <a:cubicBezTo>
                  <a:pt x="669" y="880"/>
                  <a:pt x="625" y="863"/>
                  <a:pt x="614" y="857"/>
                </a:cubicBezTo>
                <a:cubicBezTo>
                  <a:pt x="602" y="851"/>
                  <a:pt x="587" y="839"/>
                  <a:pt x="585" y="837"/>
                </a:cubicBezTo>
                <a:cubicBezTo>
                  <a:pt x="584" y="834"/>
                  <a:pt x="579" y="821"/>
                  <a:pt x="579" y="818"/>
                </a:cubicBezTo>
                <a:cubicBezTo>
                  <a:pt x="578" y="814"/>
                  <a:pt x="566" y="814"/>
                  <a:pt x="566" y="814"/>
                </a:cubicBezTo>
                <a:cubicBezTo>
                  <a:pt x="560" y="801"/>
                  <a:pt x="560" y="801"/>
                  <a:pt x="560" y="801"/>
                </a:cubicBezTo>
                <a:cubicBezTo>
                  <a:pt x="552" y="808"/>
                  <a:pt x="536" y="819"/>
                  <a:pt x="518" y="824"/>
                </a:cubicBezTo>
                <a:cubicBezTo>
                  <a:pt x="511" y="826"/>
                  <a:pt x="504" y="828"/>
                  <a:pt x="498" y="829"/>
                </a:cubicBezTo>
                <a:cubicBezTo>
                  <a:pt x="505" y="846"/>
                  <a:pt x="505" y="846"/>
                  <a:pt x="505" y="846"/>
                </a:cubicBezTo>
                <a:cubicBezTo>
                  <a:pt x="501" y="853"/>
                  <a:pt x="501" y="853"/>
                  <a:pt x="501" y="853"/>
                </a:cubicBezTo>
                <a:cubicBezTo>
                  <a:pt x="501" y="853"/>
                  <a:pt x="508" y="884"/>
                  <a:pt x="509" y="894"/>
                </a:cubicBezTo>
                <a:cubicBezTo>
                  <a:pt x="509" y="910"/>
                  <a:pt x="522" y="919"/>
                  <a:pt x="522" y="919"/>
                </a:cubicBezTo>
                <a:cubicBezTo>
                  <a:pt x="574" y="919"/>
                  <a:pt x="574" y="919"/>
                  <a:pt x="574" y="919"/>
                </a:cubicBezTo>
                <a:cubicBezTo>
                  <a:pt x="577" y="908"/>
                  <a:pt x="577" y="908"/>
                  <a:pt x="577" y="908"/>
                </a:cubicBezTo>
                <a:cubicBezTo>
                  <a:pt x="577" y="908"/>
                  <a:pt x="604" y="915"/>
                  <a:pt x="618" y="915"/>
                </a:cubicBezTo>
                <a:cubicBezTo>
                  <a:pt x="633" y="915"/>
                  <a:pt x="674" y="913"/>
                  <a:pt x="685" y="901"/>
                </a:cubicBezTo>
                <a:cubicBezTo>
                  <a:pt x="696" y="888"/>
                  <a:pt x="680" y="883"/>
                  <a:pt x="674" y="881"/>
                </a:cubicBezTo>
                <a:close/>
                <a:moveTo>
                  <a:pt x="164" y="1078"/>
                </a:moveTo>
                <a:cubicBezTo>
                  <a:pt x="160" y="1072"/>
                  <a:pt x="152" y="1061"/>
                  <a:pt x="149" y="1052"/>
                </a:cubicBezTo>
                <a:cubicBezTo>
                  <a:pt x="147" y="1042"/>
                  <a:pt x="147" y="1033"/>
                  <a:pt x="147" y="1027"/>
                </a:cubicBezTo>
                <a:cubicBezTo>
                  <a:pt x="146" y="1021"/>
                  <a:pt x="141" y="1022"/>
                  <a:pt x="141" y="1022"/>
                </a:cubicBezTo>
                <a:cubicBezTo>
                  <a:pt x="141" y="1022"/>
                  <a:pt x="140" y="1017"/>
                  <a:pt x="141" y="1014"/>
                </a:cubicBezTo>
                <a:cubicBezTo>
                  <a:pt x="142" y="1012"/>
                  <a:pt x="146" y="1001"/>
                  <a:pt x="148" y="994"/>
                </a:cubicBezTo>
                <a:cubicBezTo>
                  <a:pt x="139" y="991"/>
                  <a:pt x="126" y="986"/>
                  <a:pt x="117" y="979"/>
                </a:cubicBezTo>
                <a:cubicBezTo>
                  <a:pt x="106" y="972"/>
                  <a:pt x="96" y="961"/>
                  <a:pt x="89" y="953"/>
                </a:cubicBezTo>
                <a:cubicBezTo>
                  <a:pt x="89" y="953"/>
                  <a:pt x="89" y="954"/>
                  <a:pt x="89" y="954"/>
                </a:cubicBezTo>
                <a:cubicBezTo>
                  <a:pt x="89" y="954"/>
                  <a:pt x="58" y="978"/>
                  <a:pt x="51" y="990"/>
                </a:cubicBezTo>
                <a:cubicBezTo>
                  <a:pt x="44" y="1003"/>
                  <a:pt x="36" y="1030"/>
                  <a:pt x="36" y="1030"/>
                </a:cubicBezTo>
                <a:cubicBezTo>
                  <a:pt x="75" y="1062"/>
                  <a:pt x="75" y="1062"/>
                  <a:pt x="75" y="1062"/>
                </a:cubicBezTo>
                <a:cubicBezTo>
                  <a:pt x="85" y="1058"/>
                  <a:pt x="85" y="1058"/>
                  <a:pt x="85" y="1058"/>
                </a:cubicBezTo>
                <a:cubicBezTo>
                  <a:pt x="85" y="1058"/>
                  <a:pt x="96" y="1069"/>
                  <a:pt x="102" y="1083"/>
                </a:cubicBezTo>
                <a:cubicBezTo>
                  <a:pt x="105" y="1093"/>
                  <a:pt x="123" y="1107"/>
                  <a:pt x="144" y="1110"/>
                </a:cubicBezTo>
                <a:cubicBezTo>
                  <a:pt x="169" y="1114"/>
                  <a:pt x="195" y="1110"/>
                  <a:pt x="194" y="1102"/>
                </a:cubicBezTo>
                <a:cubicBezTo>
                  <a:pt x="193" y="1095"/>
                  <a:pt x="169" y="1084"/>
                  <a:pt x="164" y="1078"/>
                </a:cubicBezTo>
                <a:close/>
                <a:moveTo>
                  <a:pt x="555" y="462"/>
                </a:moveTo>
                <a:cubicBezTo>
                  <a:pt x="567" y="461"/>
                  <a:pt x="587" y="467"/>
                  <a:pt x="592" y="464"/>
                </a:cubicBezTo>
                <a:cubicBezTo>
                  <a:pt x="598" y="462"/>
                  <a:pt x="616" y="451"/>
                  <a:pt x="619" y="445"/>
                </a:cubicBezTo>
                <a:cubicBezTo>
                  <a:pt x="621" y="439"/>
                  <a:pt x="617" y="434"/>
                  <a:pt x="621" y="426"/>
                </a:cubicBezTo>
                <a:cubicBezTo>
                  <a:pt x="624" y="417"/>
                  <a:pt x="623" y="407"/>
                  <a:pt x="622" y="404"/>
                </a:cubicBezTo>
                <a:cubicBezTo>
                  <a:pt x="621" y="400"/>
                  <a:pt x="625" y="391"/>
                  <a:pt x="622" y="387"/>
                </a:cubicBezTo>
                <a:cubicBezTo>
                  <a:pt x="618" y="383"/>
                  <a:pt x="597" y="385"/>
                  <a:pt x="597" y="385"/>
                </a:cubicBezTo>
                <a:cubicBezTo>
                  <a:pt x="597" y="407"/>
                  <a:pt x="597" y="407"/>
                  <a:pt x="597" y="407"/>
                </a:cubicBezTo>
                <a:cubicBezTo>
                  <a:pt x="597" y="407"/>
                  <a:pt x="591" y="381"/>
                  <a:pt x="586" y="379"/>
                </a:cubicBezTo>
                <a:cubicBezTo>
                  <a:pt x="582" y="377"/>
                  <a:pt x="566" y="384"/>
                  <a:pt x="561" y="389"/>
                </a:cubicBezTo>
                <a:cubicBezTo>
                  <a:pt x="557" y="394"/>
                  <a:pt x="542" y="406"/>
                  <a:pt x="538" y="407"/>
                </a:cubicBezTo>
                <a:cubicBezTo>
                  <a:pt x="538" y="407"/>
                  <a:pt x="537" y="407"/>
                  <a:pt x="537" y="407"/>
                </a:cubicBezTo>
                <a:cubicBezTo>
                  <a:pt x="533" y="460"/>
                  <a:pt x="533" y="460"/>
                  <a:pt x="533" y="460"/>
                </a:cubicBezTo>
                <a:cubicBezTo>
                  <a:pt x="538" y="461"/>
                  <a:pt x="544" y="462"/>
                  <a:pt x="555" y="462"/>
                </a:cubicBezTo>
                <a:close/>
                <a:moveTo>
                  <a:pt x="48" y="643"/>
                </a:moveTo>
                <a:cubicBezTo>
                  <a:pt x="54" y="639"/>
                  <a:pt x="63" y="638"/>
                  <a:pt x="66" y="635"/>
                </a:cubicBezTo>
                <a:cubicBezTo>
                  <a:pt x="70" y="632"/>
                  <a:pt x="73" y="632"/>
                  <a:pt x="75" y="626"/>
                </a:cubicBezTo>
                <a:cubicBezTo>
                  <a:pt x="78" y="621"/>
                  <a:pt x="79" y="612"/>
                  <a:pt x="79" y="612"/>
                </a:cubicBezTo>
                <a:cubicBezTo>
                  <a:pt x="85" y="604"/>
                  <a:pt x="85" y="604"/>
                  <a:pt x="85" y="604"/>
                </a:cubicBezTo>
                <a:cubicBezTo>
                  <a:pt x="85" y="604"/>
                  <a:pt x="86" y="593"/>
                  <a:pt x="80" y="582"/>
                </a:cubicBezTo>
                <a:cubicBezTo>
                  <a:pt x="76" y="573"/>
                  <a:pt x="71" y="562"/>
                  <a:pt x="69" y="554"/>
                </a:cubicBezTo>
                <a:cubicBezTo>
                  <a:pt x="62" y="557"/>
                  <a:pt x="52" y="560"/>
                  <a:pt x="38" y="560"/>
                </a:cubicBezTo>
                <a:cubicBezTo>
                  <a:pt x="36" y="560"/>
                  <a:pt x="36" y="560"/>
                  <a:pt x="36" y="560"/>
                </a:cubicBezTo>
                <a:cubicBezTo>
                  <a:pt x="24" y="560"/>
                  <a:pt x="15" y="558"/>
                  <a:pt x="8" y="556"/>
                </a:cubicBezTo>
                <a:cubicBezTo>
                  <a:pt x="8" y="558"/>
                  <a:pt x="8" y="558"/>
                  <a:pt x="8" y="558"/>
                </a:cubicBezTo>
                <a:cubicBezTo>
                  <a:pt x="8" y="558"/>
                  <a:pt x="5" y="563"/>
                  <a:pt x="4" y="571"/>
                </a:cubicBezTo>
                <a:cubicBezTo>
                  <a:pt x="3" y="580"/>
                  <a:pt x="0" y="593"/>
                  <a:pt x="0" y="605"/>
                </a:cubicBezTo>
                <a:cubicBezTo>
                  <a:pt x="1" y="616"/>
                  <a:pt x="7" y="639"/>
                  <a:pt x="12" y="642"/>
                </a:cubicBezTo>
                <a:cubicBezTo>
                  <a:pt x="17" y="645"/>
                  <a:pt x="26" y="642"/>
                  <a:pt x="30" y="643"/>
                </a:cubicBezTo>
                <a:cubicBezTo>
                  <a:pt x="34" y="644"/>
                  <a:pt x="42" y="646"/>
                  <a:pt x="48" y="643"/>
                </a:cubicBezTo>
                <a:close/>
              </a:path>
            </a:pathLst>
          </a:custGeom>
          <a:gradFill flip="none" rotWithShape="1">
            <a:gsLst>
              <a:gs pos="20000">
                <a:schemeClr val="accent5">
                  <a:lumMod val="75000"/>
                  <a:alpha val="30000"/>
                </a:schemeClr>
              </a:gs>
              <a:gs pos="40000">
                <a:srgbClr val="CC0000">
                  <a:alpha val="30000"/>
                </a:srgbClr>
              </a:gs>
              <a:gs pos="60000">
                <a:schemeClr val="accent5">
                  <a:lumMod val="75000"/>
                  <a:alpha val="30000"/>
                </a:schemeClr>
              </a:gs>
            </a:gsLst>
            <a:lin ang="0" scaled="0"/>
            <a:tileRect/>
          </a:gradFill>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white"/>
              </a:solidFill>
            </a:endParaRPr>
          </a:p>
        </p:txBody>
      </p:sp>
      <p:sp>
        <p:nvSpPr>
          <p:cNvPr id="40" name="Freeform 5"/>
          <p:cNvSpPr>
            <a:spLocks noEditPoints="1"/>
          </p:cNvSpPr>
          <p:nvPr/>
        </p:nvSpPr>
        <p:spPr bwMode="auto">
          <a:xfrm rot="21022855">
            <a:off x="2421666" y="2191932"/>
            <a:ext cx="1359425" cy="2896155"/>
          </a:xfrm>
          <a:custGeom>
            <a:avLst/>
            <a:gdLst>
              <a:gd name="T0" fmla="*/ 478 w 696"/>
              <a:gd name="T1" fmla="*/ 818 h 1114"/>
              <a:gd name="T2" fmla="*/ 365 w 696"/>
              <a:gd name="T3" fmla="*/ 651 h 1114"/>
              <a:gd name="T4" fmla="*/ 276 w 696"/>
              <a:gd name="T5" fmla="*/ 632 h 1114"/>
              <a:gd name="T6" fmla="*/ 168 w 696"/>
              <a:gd name="T7" fmla="*/ 986 h 1114"/>
              <a:gd name="T8" fmla="*/ 93 w 696"/>
              <a:gd name="T9" fmla="*/ 936 h 1114"/>
              <a:gd name="T10" fmla="*/ 149 w 696"/>
              <a:gd name="T11" fmla="*/ 609 h 1114"/>
              <a:gd name="T12" fmla="*/ 146 w 696"/>
              <a:gd name="T13" fmla="*/ 366 h 1114"/>
              <a:gd name="T14" fmla="*/ 94 w 696"/>
              <a:gd name="T15" fmla="*/ 396 h 1114"/>
              <a:gd name="T16" fmla="*/ 37 w 696"/>
              <a:gd name="T17" fmla="*/ 548 h 1114"/>
              <a:gd name="T18" fmla="*/ 22 w 696"/>
              <a:gd name="T19" fmla="*/ 355 h 1114"/>
              <a:gd name="T20" fmla="*/ 176 w 696"/>
              <a:gd name="T21" fmla="*/ 202 h 1114"/>
              <a:gd name="T22" fmla="*/ 211 w 696"/>
              <a:gd name="T23" fmla="*/ 177 h 1114"/>
              <a:gd name="T24" fmla="*/ 220 w 696"/>
              <a:gd name="T25" fmla="*/ 76 h 1114"/>
              <a:gd name="T26" fmla="*/ 364 w 696"/>
              <a:gd name="T27" fmla="*/ 109 h 1114"/>
              <a:gd name="T28" fmla="*/ 295 w 696"/>
              <a:gd name="T29" fmla="*/ 196 h 1114"/>
              <a:gd name="T30" fmla="*/ 308 w 696"/>
              <a:gd name="T31" fmla="*/ 232 h 1114"/>
              <a:gd name="T32" fmla="*/ 388 w 696"/>
              <a:gd name="T33" fmla="*/ 367 h 1114"/>
              <a:gd name="T34" fmla="*/ 525 w 696"/>
              <a:gd name="T35" fmla="*/ 406 h 1114"/>
              <a:gd name="T36" fmla="*/ 373 w 696"/>
              <a:gd name="T37" fmla="*/ 460 h 1114"/>
              <a:gd name="T38" fmla="*/ 311 w 696"/>
              <a:gd name="T39" fmla="*/ 357 h 1114"/>
              <a:gd name="T40" fmla="*/ 291 w 696"/>
              <a:gd name="T41" fmla="*/ 494 h 1114"/>
              <a:gd name="T42" fmla="*/ 477 w 696"/>
              <a:gd name="T43" fmla="*/ 614 h 1114"/>
              <a:gd name="T44" fmla="*/ 515 w 696"/>
              <a:gd name="T45" fmla="*/ 811 h 1114"/>
              <a:gd name="T46" fmla="*/ 614 w 696"/>
              <a:gd name="T47" fmla="*/ 857 h 1114"/>
              <a:gd name="T48" fmla="*/ 579 w 696"/>
              <a:gd name="T49" fmla="*/ 818 h 1114"/>
              <a:gd name="T50" fmla="*/ 560 w 696"/>
              <a:gd name="T51" fmla="*/ 801 h 1114"/>
              <a:gd name="T52" fmla="*/ 498 w 696"/>
              <a:gd name="T53" fmla="*/ 829 h 1114"/>
              <a:gd name="T54" fmla="*/ 501 w 696"/>
              <a:gd name="T55" fmla="*/ 853 h 1114"/>
              <a:gd name="T56" fmla="*/ 522 w 696"/>
              <a:gd name="T57" fmla="*/ 919 h 1114"/>
              <a:gd name="T58" fmla="*/ 577 w 696"/>
              <a:gd name="T59" fmla="*/ 908 h 1114"/>
              <a:gd name="T60" fmla="*/ 685 w 696"/>
              <a:gd name="T61" fmla="*/ 901 h 1114"/>
              <a:gd name="T62" fmla="*/ 164 w 696"/>
              <a:gd name="T63" fmla="*/ 1078 h 1114"/>
              <a:gd name="T64" fmla="*/ 147 w 696"/>
              <a:gd name="T65" fmla="*/ 1027 h 1114"/>
              <a:gd name="T66" fmla="*/ 141 w 696"/>
              <a:gd name="T67" fmla="*/ 1014 h 1114"/>
              <a:gd name="T68" fmla="*/ 117 w 696"/>
              <a:gd name="T69" fmla="*/ 979 h 1114"/>
              <a:gd name="T70" fmla="*/ 89 w 696"/>
              <a:gd name="T71" fmla="*/ 954 h 1114"/>
              <a:gd name="T72" fmla="*/ 36 w 696"/>
              <a:gd name="T73" fmla="*/ 1030 h 1114"/>
              <a:gd name="T74" fmla="*/ 85 w 696"/>
              <a:gd name="T75" fmla="*/ 1058 h 1114"/>
              <a:gd name="T76" fmla="*/ 144 w 696"/>
              <a:gd name="T77" fmla="*/ 1110 h 1114"/>
              <a:gd name="T78" fmla="*/ 164 w 696"/>
              <a:gd name="T79" fmla="*/ 1078 h 1114"/>
              <a:gd name="T80" fmla="*/ 592 w 696"/>
              <a:gd name="T81" fmla="*/ 464 h 1114"/>
              <a:gd name="T82" fmla="*/ 621 w 696"/>
              <a:gd name="T83" fmla="*/ 426 h 1114"/>
              <a:gd name="T84" fmla="*/ 622 w 696"/>
              <a:gd name="T85" fmla="*/ 387 h 1114"/>
              <a:gd name="T86" fmla="*/ 597 w 696"/>
              <a:gd name="T87" fmla="*/ 407 h 1114"/>
              <a:gd name="T88" fmla="*/ 561 w 696"/>
              <a:gd name="T89" fmla="*/ 389 h 1114"/>
              <a:gd name="T90" fmla="*/ 537 w 696"/>
              <a:gd name="T91" fmla="*/ 407 h 1114"/>
              <a:gd name="T92" fmla="*/ 555 w 696"/>
              <a:gd name="T93" fmla="*/ 462 h 1114"/>
              <a:gd name="T94" fmla="*/ 66 w 696"/>
              <a:gd name="T95" fmla="*/ 635 h 1114"/>
              <a:gd name="T96" fmla="*/ 79 w 696"/>
              <a:gd name="T97" fmla="*/ 612 h 1114"/>
              <a:gd name="T98" fmla="*/ 80 w 696"/>
              <a:gd name="T99" fmla="*/ 582 h 1114"/>
              <a:gd name="T100" fmla="*/ 38 w 696"/>
              <a:gd name="T101" fmla="*/ 560 h 1114"/>
              <a:gd name="T102" fmla="*/ 8 w 696"/>
              <a:gd name="T103" fmla="*/ 556 h 1114"/>
              <a:gd name="T104" fmla="*/ 4 w 696"/>
              <a:gd name="T105" fmla="*/ 571 h 1114"/>
              <a:gd name="T106" fmla="*/ 12 w 696"/>
              <a:gd name="T107" fmla="*/ 642 h 1114"/>
              <a:gd name="T108" fmla="*/ 48 w 696"/>
              <a:gd name="T109" fmla="*/ 643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6" h="1114">
                <a:moveTo>
                  <a:pt x="515" y="811"/>
                </a:moveTo>
                <a:cubicBezTo>
                  <a:pt x="497" y="816"/>
                  <a:pt x="478" y="818"/>
                  <a:pt x="478" y="818"/>
                </a:cubicBezTo>
                <a:cubicBezTo>
                  <a:pt x="478" y="818"/>
                  <a:pt x="413" y="693"/>
                  <a:pt x="405" y="679"/>
                </a:cubicBezTo>
                <a:cubicBezTo>
                  <a:pt x="398" y="665"/>
                  <a:pt x="397" y="661"/>
                  <a:pt x="365" y="651"/>
                </a:cubicBezTo>
                <a:cubicBezTo>
                  <a:pt x="338" y="642"/>
                  <a:pt x="202" y="597"/>
                  <a:pt x="202" y="597"/>
                </a:cubicBezTo>
                <a:cubicBezTo>
                  <a:pt x="276" y="632"/>
                  <a:pt x="276" y="632"/>
                  <a:pt x="276" y="632"/>
                </a:cubicBezTo>
                <a:cubicBezTo>
                  <a:pt x="276" y="632"/>
                  <a:pt x="265" y="799"/>
                  <a:pt x="261" y="813"/>
                </a:cubicBezTo>
                <a:cubicBezTo>
                  <a:pt x="257" y="827"/>
                  <a:pt x="168" y="986"/>
                  <a:pt x="168" y="986"/>
                </a:cubicBezTo>
                <a:cubicBezTo>
                  <a:pt x="168" y="986"/>
                  <a:pt x="141" y="979"/>
                  <a:pt x="125" y="968"/>
                </a:cubicBezTo>
                <a:cubicBezTo>
                  <a:pt x="109" y="957"/>
                  <a:pt x="93" y="936"/>
                  <a:pt x="93" y="936"/>
                </a:cubicBezTo>
                <a:cubicBezTo>
                  <a:pt x="93" y="936"/>
                  <a:pt x="162" y="799"/>
                  <a:pt x="163" y="789"/>
                </a:cubicBezTo>
                <a:cubicBezTo>
                  <a:pt x="164" y="779"/>
                  <a:pt x="153" y="625"/>
                  <a:pt x="149" y="609"/>
                </a:cubicBezTo>
                <a:cubicBezTo>
                  <a:pt x="145" y="593"/>
                  <a:pt x="122" y="546"/>
                  <a:pt x="126" y="516"/>
                </a:cubicBezTo>
                <a:cubicBezTo>
                  <a:pt x="130" y="486"/>
                  <a:pt x="146" y="366"/>
                  <a:pt x="146" y="366"/>
                </a:cubicBezTo>
                <a:cubicBezTo>
                  <a:pt x="198" y="303"/>
                  <a:pt x="198" y="303"/>
                  <a:pt x="198" y="303"/>
                </a:cubicBezTo>
                <a:cubicBezTo>
                  <a:pt x="94" y="396"/>
                  <a:pt x="94" y="396"/>
                  <a:pt x="94" y="396"/>
                </a:cubicBezTo>
                <a:cubicBezTo>
                  <a:pt x="75" y="536"/>
                  <a:pt x="75" y="536"/>
                  <a:pt x="75" y="536"/>
                </a:cubicBezTo>
                <a:cubicBezTo>
                  <a:pt x="75" y="536"/>
                  <a:pt x="67" y="548"/>
                  <a:pt x="37" y="548"/>
                </a:cubicBezTo>
                <a:cubicBezTo>
                  <a:pt x="12" y="548"/>
                  <a:pt x="3" y="541"/>
                  <a:pt x="3" y="541"/>
                </a:cubicBezTo>
                <a:cubicBezTo>
                  <a:pt x="3" y="541"/>
                  <a:pt x="16" y="366"/>
                  <a:pt x="22" y="355"/>
                </a:cubicBezTo>
                <a:cubicBezTo>
                  <a:pt x="28" y="344"/>
                  <a:pt x="103" y="267"/>
                  <a:pt x="132" y="236"/>
                </a:cubicBezTo>
                <a:cubicBezTo>
                  <a:pt x="161" y="205"/>
                  <a:pt x="176" y="202"/>
                  <a:pt x="176" y="202"/>
                </a:cubicBezTo>
                <a:cubicBezTo>
                  <a:pt x="195" y="177"/>
                  <a:pt x="195" y="177"/>
                  <a:pt x="195" y="177"/>
                </a:cubicBezTo>
                <a:cubicBezTo>
                  <a:pt x="211" y="177"/>
                  <a:pt x="211" y="177"/>
                  <a:pt x="211" y="177"/>
                </a:cubicBezTo>
                <a:cubicBezTo>
                  <a:pt x="211" y="177"/>
                  <a:pt x="212" y="174"/>
                  <a:pt x="218" y="156"/>
                </a:cubicBezTo>
                <a:cubicBezTo>
                  <a:pt x="225" y="135"/>
                  <a:pt x="215" y="117"/>
                  <a:pt x="220" y="76"/>
                </a:cubicBezTo>
                <a:cubicBezTo>
                  <a:pt x="227" y="17"/>
                  <a:pt x="272" y="0"/>
                  <a:pt x="302" y="4"/>
                </a:cubicBezTo>
                <a:cubicBezTo>
                  <a:pt x="357" y="12"/>
                  <a:pt x="374" y="48"/>
                  <a:pt x="364" y="109"/>
                </a:cubicBezTo>
                <a:cubicBezTo>
                  <a:pt x="354" y="170"/>
                  <a:pt x="329" y="199"/>
                  <a:pt x="317" y="201"/>
                </a:cubicBezTo>
                <a:cubicBezTo>
                  <a:pt x="305" y="203"/>
                  <a:pt x="295" y="196"/>
                  <a:pt x="295" y="196"/>
                </a:cubicBezTo>
                <a:cubicBezTo>
                  <a:pt x="288" y="211"/>
                  <a:pt x="288" y="211"/>
                  <a:pt x="288" y="211"/>
                </a:cubicBezTo>
                <a:cubicBezTo>
                  <a:pt x="288" y="211"/>
                  <a:pt x="302" y="227"/>
                  <a:pt x="308" y="232"/>
                </a:cubicBezTo>
                <a:cubicBezTo>
                  <a:pt x="314" y="237"/>
                  <a:pt x="319" y="259"/>
                  <a:pt x="319" y="259"/>
                </a:cubicBezTo>
                <a:cubicBezTo>
                  <a:pt x="319" y="259"/>
                  <a:pt x="373" y="343"/>
                  <a:pt x="388" y="367"/>
                </a:cubicBezTo>
                <a:cubicBezTo>
                  <a:pt x="403" y="391"/>
                  <a:pt x="410" y="388"/>
                  <a:pt x="417" y="389"/>
                </a:cubicBezTo>
                <a:cubicBezTo>
                  <a:pt x="424" y="390"/>
                  <a:pt x="525" y="406"/>
                  <a:pt x="525" y="406"/>
                </a:cubicBezTo>
                <a:cubicBezTo>
                  <a:pt x="521" y="473"/>
                  <a:pt x="521" y="473"/>
                  <a:pt x="521" y="473"/>
                </a:cubicBezTo>
                <a:cubicBezTo>
                  <a:pt x="521" y="473"/>
                  <a:pt x="383" y="469"/>
                  <a:pt x="373" y="460"/>
                </a:cubicBezTo>
                <a:cubicBezTo>
                  <a:pt x="363" y="451"/>
                  <a:pt x="309" y="393"/>
                  <a:pt x="309" y="393"/>
                </a:cubicBezTo>
                <a:cubicBezTo>
                  <a:pt x="311" y="357"/>
                  <a:pt x="311" y="357"/>
                  <a:pt x="311" y="357"/>
                </a:cubicBezTo>
                <a:cubicBezTo>
                  <a:pt x="311" y="357"/>
                  <a:pt x="298" y="414"/>
                  <a:pt x="296" y="436"/>
                </a:cubicBezTo>
                <a:cubicBezTo>
                  <a:pt x="294" y="458"/>
                  <a:pt x="291" y="494"/>
                  <a:pt x="291" y="494"/>
                </a:cubicBezTo>
                <a:cubicBezTo>
                  <a:pt x="291" y="494"/>
                  <a:pt x="434" y="570"/>
                  <a:pt x="457" y="581"/>
                </a:cubicBezTo>
                <a:cubicBezTo>
                  <a:pt x="460" y="583"/>
                  <a:pt x="471" y="603"/>
                  <a:pt x="477" y="614"/>
                </a:cubicBezTo>
                <a:cubicBezTo>
                  <a:pt x="487" y="636"/>
                  <a:pt x="557" y="786"/>
                  <a:pt x="557" y="786"/>
                </a:cubicBezTo>
                <a:cubicBezTo>
                  <a:pt x="557" y="786"/>
                  <a:pt x="537" y="804"/>
                  <a:pt x="515" y="811"/>
                </a:cubicBezTo>
                <a:close/>
                <a:moveTo>
                  <a:pt x="674" y="881"/>
                </a:moveTo>
                <a:cubicBezTo>
                  <a:pt x="669" y="880"/>
                  <a:pt x="625" y="863"/>
                  <a:pt x="614" y="857"/>
                </a:cubicBezTo>
                <a:cubicBezTo>
                  <a:pt x="602" y="851"/>
                  <a:pt x="587" y="839"/>
                  <a:pt x="585" y="837"/>
                </a:cubicBezTo>
                <a:cubicBezTo>
                  <a:pt x="584" y="834"/>
                  <a:pt x="579" y="821"/>
                  <a:pt x="579" y="818"/>
                </a:cubicBezTo>
                <a:cubicBezTo>
                  <a:pt x="578" y="814"/>
                  <a:pt x="566" y="814"/>
                  <a:pt x="566" y="814"/>
                </a:cubicBezTo>
                <a:cubicBezTo>
                  <a:pt x="560" y="801"/>
                  <a:pt x="560" y="801"/>
                  <a:pt x="560" y="801"/>
                </a:cubicBezTo>
                <a:cubicBezTo>
                  <a:pt x="552" y="808"/>
                  <a:pt x="536" y="819"/>
                  <a:pt x="518" y="824"/>
                </a:cubicBezTo>
                <a:cubicBezTo>
                  <a:pt x="511" y="826"/>
                  <a:pt x="504" y="828"/>
                  <a:pt x="498" y="829"/>
                </a:cubicBezTo>
                <a:cubicBezTo>
                  <a:pt x="505" y="846"/>
                  <a:pt x="505" y="846"/>
                  <a:pt x="505" y="846"/>
                </a:cubicBezTo>
                <a:cubicBezTo>
                  <a:pt x="501" y="853"/>
                  <a:pt x="501" y="853"/>
                  <a:pt x="501" y="853"/>
                </a:cubicBezTo>
                <a:cubicBezTo>
                  <a:pt x="501" y="853"/>
                  <a:pt x="508" y="884"/>
                  <a:pt x="509" y="894"/>
                </a:cubicBezTo>
                <a:cubicBezTo>
                  <a:pt x="509" y="910"/>
                  <a:pt x="522" y="919"/>
                  <a:pt x="522" y="919"/>
                </a:cubicBezTo>
                <a:cubicBezTo>
                  <a:pt x="574" y="919"/>
                  <a:pt x="574" y="919"/>
                  <a:pt x="574" y="919"/>
                </a:cubicBezTo>
                <a:cubicBezTo>
                  <a:pt x="577" y="908"/>
                  <a:pt x="577" y="908"/>
                  <a:pt x="577" y="908"/>
                </a:cubicBezTo>
                <a:cubicBezTo>
                  <a:pt x="577" y="908"/>
                  <a:pt x="604" y="915"/>
                  <a:pt x="618" y="915"/>
                </a:cubicBezTo>
                <a:cubicBezTo>
                  <a:pt x="633" y="915"/>
                  <a:pt x="674" y="913"/>
                  <a:pt x="685" y="901"/>
                </a:cubicBezTo>
                <a:cubicBezTo>
                  <a:pt x="696" y="888"/>
                  <a:pt x="680" y="883"/>
                  <a:pt x="674" y="881"/>
                </a:cubicBezTo>
                <a:close/>
                <a:moveTo>
                  <a:pt x="164" y="1078"/>
                </a:moveTo>
                <a:cubicBezTo>
                  <a:pt x="160" y="1072"/>
                  <a:pt x="152" y="1061"/>
                  <a:pt x="149" y="1052"/>
                </a:cubicBezTo>
                <a:cubicBezTo>
                  <a:pt x="147" y="1042"/>
                  <a:pt x="147" y="1033"/>
                  <a:pt x="147" y="1027"/>
                </a:cubicBezTo>
                <a:cubicBezTo>
                  <a:pt x="146" y="1021"/>
                  <a:pt x="141" y="1022"/>
                  <a:pt x="141" y="1022"/>
                </a:cubicBezTo>
                <a:cubicBezTo>
                  <a:pt x="141" y="1022"/>
                  <a:pt x="140" y="1017"/>
                  <a:pt x="141" y="1014"/>
                </a:cubicBezTo>
                <a:cubicBezTo>
                  <a:pt x="142" y="1012"/>
                  <a:pt x="146" y="1001"/>
                  <a:pt x="148" y="994"/>
                </a:cubicBezTo>
                <a:cubicBezTo>
                  <a:pt x="139" y="991"/>
                  <a:pt x="126" y="986"/>
                  <a:pt x="117" y="979"/>
                </a:cubicBezTo>
                <a:cubicBezTo>
                  <a:pt x="106" y="972"/>
                  <a:pt x="96" y="961"/>
                  <a:pt x="89" y="953"/>
                </a:cubicBezTo>
                <a:cubicBezTo>
                  <a:pt x="89" y="953"/>
                  <a:pt x="89" y="954"/>
                  <a:pt x="89" y="954"/>
                </a:cubicBezTo>
                <a:cubicBezTo>
                  <a:pt x="89" y="954"/>
                  <a:pt x="58" y="978"/>
                  <a:pt x="51" y="990"/>
                </a:cubicBezTo>
                <a:cubicBezTo>
                  <a:pt x="44" y="1003"/>
                  <a:pt x="36" y="1030"/>
                  <a:pt x="36" y="1030"/>
                </a:cubicBezTo>
                <a:cubicBezTo>
                  <a:pt x="75" y="1062"/>
                  <a:pt x="75" y="1062"/>
                  <a:pt x="75" y="1062"/>
                </a:cubicBezTo>
                <a:cubicBezTo>
                  <a:pt x="85" y="1058"/>
                  <a:pt x="85" y="1058"/>
                  <a:pt x="85" y="1058"/>
                </a:cubicBezTo>
                <a:cubicBezTo>
                  <a:pt x="85" y="1058"/>
                  <a:pt x="96" y="1069"/>
                  <a:pt x="102" y="1083"/>
                </a:cubicBezTo>
                <a:cubicBezTo>
                  <a:pt x="105" y="1093"/>
                  <a:pt x="123" y="1107"/>
                  <a:pt x="144" y="1110"/>
                </a:cubicBezTo>
                <a:cubicBezTo>
                  <a:pt x="169" y="1114"/>
                  <a:pt x="195" y="1110"/>
                  <a:pt x="194" y="1102"/>
                </a:cubicBezTo>
                <a:cubicBezTo>
                  <a:pt x="193" y="1095"/>
                  <a:pt x="169" y="1084"/>
                  <a:pt x="164" y="1078"/>
                </a:cubicBezTo>
                <a:close/>
                <a:moveTo>
                  <a:pt x="555" y="462"/>
                </a:moveTo>
                <a:cubicBezTo>
                  <a:pt x="567" y="461"/>
                  <a:pt x="587" y="467"/>
                  <a:pt x="592" y="464"/>
                </a:cubicBezTo>
                <a:cubicBezTo>
                  <a:pt x="598" y="462"/>
                  <a:pt x="616" y="451"/>
                  <a:pt x="619" y="445"/>
                </a:cubicBezTo>
                <a:cubicBezTo>
                  <a:pt x="621" y="439"/>
                  <a:pt x="617" y="434"/>
                  <a:pt x="621" y="426"/>
                </a:cubicBezTo>
                <a:cubicBezTo>
                  <a:pt x="624" y="417"/>
                  <a:pt x="623" y="407"/>
                  <a:pt x="622" y="404"/>
                </a:cubicBezTo>
                <a:cubicBezTo>
                  <a:pt x="621" y="400"/>
                  <a:pt x="625" y="391"/>
                  <a:pt x="622" y="387"/>
                </a:cubicBezTo>
                <a:cubicBezTo>
                  <a:pt x="618" y="383"/>
                  <a:pt x="597" y="385"/>
                  <a:pt x="597" y="385"/>
                </a:cubicBezTo>
                <a:cubicBezTo>
                  <a:pt x="597" y="407"/>
                  <a:pt x="597" y="407"/>
                  <a:pt x="597" y="407"/>
                </a:cubicBezTo>
                <a:cubicBezTo>
                  <a:pt x="597" y="407"/>
                  <a:pt x="591" y="381"/>
                  <a:pt x="586" y="379"/>
                </a:cubicBezTo>
                <a:cubicBezTo>
                  <a:pt x="582" y="377"/>
                  <a:pt x="566" y="384"/>
                  <a:pt x="561" y="389"/>
                </a:cubicBezTo>
                <a:cubicBezTo>
                  <a:pt x="557" y="394"/>
                  <a:pt x="542" y="406"/>
                  <a:pt x="538" y="407"/>
                </a:cubicBezTo>
                <a:cubicBezTo>
                  <a:pt x="538" y="407"/>
                  <a:pt x="537" y="407"/>
                  <a:pt x="537" y="407"/>
                </a:cubicBezTo>
                <a:cubicBezTo>
                  <a:pt x="533" y="460"/>
                  <a:pt x="533" y="460"/>
                  <a:pt x="533" y="460"/>
                </a:cubicBezTo>
                <a:cubicBezTo>
                  <a:pt x="538" y="461"/>
                  <a:pt x="544" y="462"/>
                  <a:pt x="555" y="462"/>
                </a:cubicBezTo>
                <a:close/>
                <a:moveTo>
                  <a:pt x="48" y="643"/>
                </a:moveTo>
                <a:cubicBezTo>
                  <a:pt x="54" y="639"/>
                  <a:pt x="63" y="638"/>
                  <a:pt x="66" y="635"/>
                </a:cubicBezTo>
                <a:cubicBezTo>
                  <a:pt x="70" y="632"/>
                  <a:pt x="73" y="632"/>
                  <a:pt x="75" y="626"/>
                </a:cubicBezTo>
                <a:cubicBezTo>
                  <a:pt x="78" y="621"/>
                  <a:pt x="79" y="612"/>
                  <a:pt x="79" y="612"/>
                </a:cubicBezTo>
                <a:cubicBezTo>
                  <a:pt x="85" y="604"/>
                  <a:pt x="85" y="604"/>
                  <a:pt x="85" y="604"/>
                </a:cubicBezTo>
                <a:cubicBezTo>
                  <a:pt x="85" y="604"/>
                  <a:pt x="86" y="593"/>
                  <a:pt x="80" y="582"/>
                </a:cubicBezTo>
                <a:cubicBezTo>
                  <a:pt x="76" y="573"/>
                  <a:pt x="71" y="562"/>
                  <a:pt x="69" y="554"/>
                </a:cubicBezTo>
                <a:cubicBezTo>
                  <a:pt x="62" y="557"/>
                  <a:pt x="52" y="560"/>
                  <a:pt x="38" y="560"/>
                </a:cubicBezTo>
                <a:cubicBezTo>
                  <a:pt x="36" y="560"/>
                  <a:pt x="36" y="560"/>
                  <a:pt x="36" y="560"/>
                </a:cubicBezTo>
                <a:cubicBezTo>
                  <a:pt x="24" y="560"/>
                  <a:pt x="15" y="558"/>
                  <a:pt x="8" y="556"/>
                </a:cubicBezTo>
                <a:cubicBezTo>
                  <a:pt x="8" y="558"/>
                  <a:pt x="8" y="558"/>
                  <a:pt x="8" y="558"/>
                </a:cubicBezTo>
                <a:cubicBezTo>
                  <a:pt x="8" y="558"/>
                  <a:pt x="5" y="563"/>
                  <a:pt x="4" y="571"/>
                </a:cubicBezTo>
                <a:cubicBezTo>
                  <a:pt x="3" y="580"/>
                  <a:pt x="0" y="593"/>
                  <a:pt x="0" y="605"/>
                </a:cubicBezTo>
                <a:cubicBezTo>
                  <a:pt x="1" y="616"/>
                  <a:pt x="7" y="639"/>
                  <a:pt x="12" y="642"/>
                </a:cubicBezTo>
                <a:cubicBezTo>
                  <a:pt x="17" y="645"/>
                  <a:pt x="26" y="642"/>
                  <a:pt x="30" y="643"/>
                </a:cubicBezTo>
                <a:cubicBezTo>
                  <a:pt x="34" y="644"/>
                  <a:pt x="42" y="646"/>
                  <a:pt x="48" y="643"/>
                </a:cubicBezTo>
                <a:close/>
              </a:path>
            </a:pathLst>
          </a:custGeom>
          <a:gradFill flip="none" rotWithShape="1">
            <a:gsLst>
              <a:gs pos="20000">
                <a:schemeClr val="accent5">
                  <a:lumMod val="75000"/>
                  <a:alpha val="43000"/>
                </a:schemeClr>
              </a:gs>
              <a:gs pos="40000">
                <a:srgbClr val="CC0000">
                  <a:alpha val="43000"/>
                </a:srgbClr>
              </a:gs>
              <a:gs pos="60000">
                <a:schemeClr val="accent5">
                  <a:lumMod val="75000"/>
                  <a:alpha val="43000"/>
                </a:schemeClr>
              </a:gs>
            </a:gsLst>
            <a:lin ang="0" scaled="0"/>
            <a:tileRect/>
          </a:gradFill>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defTabSz="457200" eaLnBrk="0" fontAlgn="base" hangingPunct="0">
              <a:spcBef>
                <a:spcPct val="0"/>
              </a:spcBef>
              <a:spcAft>
                <a:spcPct val="0"/>
              </a:spcAft>
            </a:pPr>
            <a:endParaRPr lang="en-US">
              <a:solidFill>
                <a:prstClr val="white"/>
              </a:solidFill>
            </a:endParaRPr>
          </a:p>
        </p:txBody>
      </p:sp>
      <p:cxnSp>
        <p:nvCxnSpPr>
          <p:cNvPr id="41" name="Straight Connector 11"/>
          <p:cNvCxnSpPr/>
          <p:nvPr/>
        </p:nvCxnSpPr>
        <p:spPr>
          <a:xfrm>
            <a:off x="3268848" y="5301208"/>
            <a:ext cx="7008" cy="1008112"/>
          </a:xfrm>
          <a:prstGeom prst="line">
            <a:avLst/>
          </a:prstGeom>
          <a:ln w="28575" cmpd="sng">
            <a:solidFill>
              <a:schemeClr val="accent2"/>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23"/>
          <p:cNvCxnSpPr/>
          <p:nvPr/>
        </p:nvCxnSpPr>
        <p:spPr>
          <a:xfrm>
            <a:off x="3329862" y="6021288"/>
            <a:ext cx="2700300" cy="0"/>
          </a:xfrm>
          <a:prstGeom prst="line">
            <a:avLst/>
          </a:prstGeom>
          <a:ln w="38100" cmpd="sng">
            <a:solidFill>
              <a:srgbClr val="B02A2A"/>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11"/>
          <p:cNvCxnSpPr/>
          <p:nvPr/>
        </p:nvCxnSpPr>
        <p:spPr>
          <a:xfrm>
            <a:off x="6122934" y="3941420"/>
            <a:ext cx="15240" cy="2367900"/>
          </a:xfrm>
          <a:prstGeom prst="line">
            <a:avLst/>
          </a:prstGeom>
          <a:ln w="28575" cmpd="sng">
            <a:solidFill>
              <a:schemeClr val="accent2"/>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sp>
        <p:nvSpPr>
          <p:cNvPr id="50" name="CuadroTexto 49"/>
          <p:cNvSpPr txBox="1"/>
          <p:nvPr/>
        </p:nvSpPr>
        <p:spPr>
          <a:xfrm>
            <a:off x="4068774" y="5548010"/>
            <a:ext cx="1192955" cy="523220"/>
          </a:xfrm>
          <a:prstGeom prst="rect">
            <a:avLst/>
          </a:prstGeom>
          <a:noFill/>
        </p:spPr>
        <p:txBody>
          <a:bodyPr wrap="none" rtlCol="0" anchor="ctr">
            <a:spAutoFit/>
          </a:bodyPr>
          <a:lstStyle/>
          <a:p>
            <a:pPr algn="dist" defTabSz="457200" eaLnBrk="0" fontAlgn="base" hangingPunct="0">
              <a:spcBef>
                <a:spcPct val="0"/>
              </a:spcBef>
              <a:spcAft>
                <a:spcPct val="0"/>
              </a:spcAft>
            </a:pPr>
            <a:r>
              <a:rPr lang="es-ES" sz="2800" b="1" spc="600" dirty="0">
                <a:solidFill>
                  <a:prstClr val="black"/>
                </a:solidFill>
                <a:latin typeface="Arial" charset="0"/>
                <a:ea typeface="MS PGothic" charset="0"/>
              </a:rPr>
              <a:t>GAP</a:t>
            </a:r>
          </a:p>
        </p:txBody>
      </p:sp>
      <p:grpSp>
        <p:nvGrpSpPr>
          <p:cNvPr id="53" name="Agrupar 52"/>
          <p:cNvGrpSpPr/>
          <p:nvPr/>
        </p:nvGrpSpPr>
        <p:grpSpPr>
          <a:xfrm>
            <a:off x="3221850" y="3717032"/>
            <a:ext cx="2970330" cy="2592288"/>
            <a:chOff x="4295800" y="3717032"/>
            <a:chExt cx="3960440" cy="2592288"/>
          </a:xfrm>
        </p:grpSpPr>
        <p:sp>
          <p:nvSpPr>
            <p:cNvPr id="60" name="Rectángulo 59"/>
            <p:cNvSpPr/>
            <p:nvPr/>
          </p:nvSpPr>
          <p:spPr>
            <a:xfrm>
              <a:off x="6312024" y="3717032"/>
              <a:ext cx="1944216" cy="2592288"/>
            </a:xfrm>
            <a:prstGeom prst="rect">
              <a:avLst/>
            </a:prstGeom>
            <a:solidFill>
              <a:srgbClr val="FF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eaLnBrk="0" fontAlgn="base" hangingPunct="0">
                <a:spcBef>
                  <a:spcPct val="0"/>
                </a:spcBef>
                <a:spcAft>
                  <a:spcPct val="0"/>
                </a:spcAft>
              </a:pPr>
              <a:endParaRPr lang="es-ES" sz="1400">
                <a:solidFill>
                  <a:prstClr val="white"/>
                </a:solidFill>
              </a:endParaRPr>
            </a:p>
          </p:txBody>
        </p:sp>
        <p:sp>
          <p:nvSpPr>
            <p:cNvPr id="62" name="Rectángulo 61"/>
            <p:cNvSpPr/>
            <p:nvPr/>
          </p:nvSpPr>
          <p:spPr>
            <a:xfrm>
              <a:off x="4295800" y="4509120"/>
              <a:ext cx="2016224" cy="1800200"/>
            </a:xfrm>
            <a:prstGeom prst="rect">
              <a:avLst/>
            </a:prstGeom>
            <a:solidFill>
              <a:srgbClr val="FF0000">
                <a:alpha val="2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eaLnBrk="0" fontAlgn="base" hangingPunct="0">
                <a:spcBef>
                  <a:spcPct val="0"/>
                </a:spcBef>
                <a:spcAft>
                  <a:spcPct val="0"/>
                </a:spcAft>
              </a:pPr>
              <a:endParaRPr lang="es-ES" sz="1400">
                <a:solidFill>
                  <a:prstClr val="white"/>
                </a:solidFill>
              </a:endParaRPr>
            </a:p>
          </p:txBody>
        </p:sp>
      </p:grpSp>
      <p:sp>
        <p:nvSpPr>
          <p:cNvPr id="3" name="Elipse 2"/>
          <p:cNvSpPr/>
          <p:nvPr/>
        </p:nvSpPr>
        <p:spPr>
          <a:xfrm>
            <a:off x="7272300" y="4077072"/>
            <a:ext cx="1404156" cy="1728192"/>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defTabSz="457200" eaLnBrk="0" fontAlgn="base" hangingPunct="0">
              <a:spcBef>
                <a:spcPct val="0"/>
              </a:spcBef>
              <a:spcAft>
                <a:spcPct val="0"/>
              </a:spcAft>
            </a:pPr>
            <a:r>
              <a:rPr lang="es-ES" sz="2000" b="1" dirty="0">
                <a:solidFill>
                  <a:prstClr val="white"/>
                </a:solidFill>
              </a:rPr>
              <a:t>Línea</a:t>
            </a:r>
          </a:p>
          <a:p>
            <a:pPr algn="ctr" defTabSz="457200" eaLnBrk="0" fontAlgn="base" hangingPunct="0">
              <a:spcBef>
                <a:spcPct val="0"/>
              </a:spcBef>
              <a:spcAft>
                <a:spcPct val="0"/>
              </a:spcAft>
            </a:pPr>
            <a:r>
              <a:rPr lang="es-ES" sz="2000" b="1" dirty="0">
                <a:solidFill>
                  <a:prstClr val="white"/>
                </a:solidFill>
              </a:rPr>
              <a:t>Base</a:t>
            </a:r>
          </a:p>
        </p:txBody>
      </p:sp>
      <p:sp>
        <p:nvSpPr>
          <p:cNvPr id="4" name="Flecha derecha 3"/>
          <p:cNvSpPr/>
          <p:nvPr/>
        </p:nvSpPr>
        <p:spPr>
          <a:xfrm>
            <a:off x="6354198" y="4869160"/>
            <a:ext cx="864096" cy="432048"/>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defTabSz="457200" eaLnBrk="0" fontAlgn="base" hangingPunct="0">
              <a:spcBef>
                <a:spcPct val="0"/>
              </a:spcBef>
              <a:spcAft>
                <a:spcPct val="0"/>
              </a:spcAft>
            </a:pPr>
            <a:endParaRPr lang="es-ES">
              <a:solidFill>
                <a:prstClr val="white"/>
              </a:solidFill>
            </a:endParaRPr>
          </a:p>
        </p:txBody>
      </p:sp>
      <p:sp>
        <p:nvSpPr>
          <p:cNvPr id="2" name="1 Rectángulo"/>
          <p:cNvSpPr/>
          <p:nvPr/>
        </p:nvSpPr>
        <p:spPr>
          <a:xfrm>
            <a:off x="1" y="6309320"/>
            <a:ext cx="9144567" cy="54868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defTabSz="457200" eaLnBrk="0" fontAlgn="base" hangingPunct="0">
              <a:spcBef>
                <a:spcPct val="0"/>
              </a:spcBef>
              <a:spcAft>
                <a:spcPct val="0"/>
              </a:spcAft>
            </a:pPr>
            <a:r>
              <a:rPr lang="en-US" b="1" dirty="0" smtClean="0">
                <a:solidFill>
                  <a:srgbClr val="800080"/>
                </a:solidFill>
                <a:ea typeface="MS PGothic" charset="0"/>
              </a:rPr>
              <a:t>(*</a:t>
            </a:r>
            <a:r>
              <a:rPr lang="en-US" b="1" dirty="0" err="1" smtClean="0">
                <a:solidFill>
                  <a:srgbClr val="800080"/>
                </a:solidFill>
                <a:ea typeface="MS PGothic" charset="0"/>
              </a:rPr>
              <a:t>estado</a:t>
            </a:r>
            <a:r>
              <a:rPr lang="en-US" b="1" dirty="0" smtClean="0">
                <a:solidFill>
                  <a:srgbClr val="800080"/>
                </a:solidFill>
                <a:ea typeface="MS PGothic" charset="0"/>
              </a:rPr>
              <a:t> </a:t>
            </a:r>
            <a:r>
              <a:rPr lang="en-US" b="1" dirty="0">
                <a:solidFill>
                  <a:srgbClr val="800080"/>
                </a:solidFill>
                <a:ea typeface="MS PGothic" charset="0"/>
              </a:rPr>
              <a:t>antes del </a:t>
            </a:r>
            <a:r>
              <a:rPr lang="en-US" b="1" dirty="0" err="1">
                <a:solidFill>
                  <a:srgbClr val="800080"/>
                </a:solidFill>
                <a:ea typeface="MS PGothic" charset="0"/>
              </a:rPr>
              <a:t>inicio</a:t>
            </a:r>
            <a:r>
              <a:rPr lang="en-US" b="1" dirty="0">
                <a:solidFill>
                  <a:srgbClr val="800080"/>
                </a:solidFill>
                <a:ea typeface="MS PGothic" charset="0"/>
              </a:rPr>
              <a:t> de la </a:t>
            </a:r>
            <a:r>
              <a:rPr lang="en-US" b="1" dirty="0" err="1">
                <a:solidFill>
                  <a:srgbClr val="800080"/>
                </a:solidFill>
                <a:ea typeface="MS PGothic" charset="0"/>
              </a:rPr>
              <a:t>consultoría</a:t>
            </a:r>
            <a:r>
              <a:rPr lang="en-US" b="1" dirty="0">
                <a:solidFill>
                  <a:srgbClr val="800080"/>
                </a:solidFill>
                <a:ea typeface="MS PGothic" charset="0"/>
              </a:rPr>
              <a:t>)</a:t>
            </a:r>
          </a:p>
        </p:txBody>
      </p:sp>
      <p:sp>
        <p:nvSpPr>
          <p:cNvPr id="21" name="20 Rectángulo"/>
          <p:cNvSpPr/>
          <p:nvPr/>
        </p:nvSpPr>
        <p:spPr>
          <a:xfrm>
            <a:off x="7272300" y="5809620"/>
            <a:ext cx="1871700" cy="104838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C"/>
          </a:p>
        </p:txBody>
      </p:sp>
      <p:sp>
        <p:nvSpPr>
          <p:cNvPr id="49" name="48 Rectángulo"/>
          <p:cNvSpPr/>
          <p:nvPr/>
        </p:nvSpPr>
        <p:spPr>
          <a:xfrm>
            <a:off x="595547" y="144214"/>
            <a:ext cx="5404064" cy="369332"/>
          </a:xfrm>
          <a:prstGeom prst="rect">
            <a:avLst/>
          </a:prstGeom>
        </p:spPr>
        <p:txBody>
          <a:bodyPr wrap="square">
            <a:spAutoFit/>
          </a:bodyPr>
          <a:lstStyle/>
          <a:p>
            <a:r>
              <a:rPr lang="es-EC" b="1" dirty="0" smtClean="0"/>
              <a:t>Nivel de Madurez Institucional</a:t>
            </a:r>
            <a:endParaRPr lang="es-EC" b="1" dirty="0"/>
          </a:p>
        </p:txBody>
      </p:sp>
      <p:sp>
        <p:nvSpPr>
          <p:cNvPr id="52" name="51 Rectángulo"/>
          <p:cNvSpPr/>
          <p:nvPr/>
        </p:nvSpPr>
        <p:spPr>
          <a:xfrm>
            <a:off x="-1" y="0"/>
            <a:ext cx="653591" cy="52419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234613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grpId="0" nodeType="withEffect">
                                  <p:stCondLst>
                                    <p:cond delay="40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8" fill="hold" nodeType="withEffect">
                                  <p:stCondLst>
                                    <p:cond delay="8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4" fill="hold" grpId="0" nodeType="withEffect">
                                  <p:stCondLst>
                                    <p:cond delay="120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8" fill="hold" nodeType="withEffect">
                                  <p:stCondLst>
                                    <p:cond delay="160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par>
                                <p:cTn id="20" presetID="22" presetClass="entr" presetSubtype="4" fill="hold" grpId="0" nodeType="withEffect">
                                  <p:stCondLst>
                                    <p:cond delay="200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par>
                                <p:cTn id="23" presetID="22" presetClass="entr" presetSubtype="8" fill="hold" nodeType="withEffect">
                                  <p:stCondLst>
                                    <p:cond delay="240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par>
                                <p:cTn id="26" presetID="22" presetClass="entr" presetSubtype="4" fill="hold" grpId="0" nodeType="withEffect">
                                  <p:stCondLst>
                                    <p:cond delay="280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500"/>
                                        <p:tgtEl>
                                          <p:spTgt spid="20"/>
                                        </p:tgtEl>
                                      </p:cBhvr>
                                    </p:animEffect>
                                  </p:childTnLst>
                                </p:cTn>
                              </p:par>
                              <p:par>
                                <p:cTn id="29" presetID="22" presetClass="entr" presetSubtype="8" fill="hold" nodeType="withEffect">
                                  <p:stCondLst>
                                    <p:cond delay="320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par>
                                <p:cTn id="32" presetID="22" presetClass="entr" presetSubtype="4" fill="hold" grpId="0" nodeType="withEffect">
                                  <p:stCondLst>
                                    <p:cond delay="3600"/>
                                  </p:stCondLst>
                                  <p:childTnLst>
                                    <p:set>
                                      <p:cBhvr>
                                        <p:cTn id="33" dur="1" fill="hold">
                                          <p:stCondLst>
                                            <p:cond delay="0"/>
                                          </p:stCondLst>
                                        </p:cTn>
                                        <p:tgtEl>
                                          <p:spTgt spid="26"/>
                                        </p:tgtEl>
                                        <p:attrNameLst>
                                          <p:attrName>style.visibility</p:attrName>
                                        </p:attrNameLst>
                                      </p:cBhvr>
                                      <p:to>
                                        <p:strVal val="visible"/>
                                      </p:to>
                                    </p:set>
                                    <p:animEffect transition="in" filter="wipe(down)">
                                      <p:cBhvr>
                                        <p:cTn id="34" dur="500"/>
                                        <p:tgtEl>
                                          <p:spTgt spid="26"/>
                                        </p:tgtEl>
                                      </p:cBhvr>
                                    </p:animEffect>
                                  </p:childTnLst>
                                </p:cTn>
                              </p:par>
                              <p:par>
                                <p:cTn id="35" presetID="22" presetClass="entr" presetSubtype="8" fill="hold" grpId="0" nodeType="withEffect">
                                  <p:stCondLst>
                                    <p:cond delay="400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66"/>
                                        </p:tgtEl>
                                        <p:attrNameLst>
                                          <p:attrName>style.visibility</p:attrName>
                                        </p:attrNameLst>
                                      </p:cBhvr>
                                      <p:to>
                                        <p:strVal val="visible"/>
                                      </p:to>
                                    </p:set>
                                    <p:animEffect transition="in" filter="fade">
                                      <p:cBhvr>
                                        <p:cTn id="41" dur="750"/>
                                        <p:tgtEl>
                                          <p:spTgt spid="66"/>
                                        </p:tgtEl>
                                      </p:cBhvr>
                                    </p:animEffect>
                                  </p:childTnLst>
                                </p:cTn>
                              </p:par>
                              <p:par>
                                <p:cTn id="42" presetID="63" presetClass="path" presetSubtype="0" accel="50000" decel="50000" fill="hold" grpId="1" nodeType="withEffect">
                                  <p:stCondLst>
                                    <p:cond delay="0"/>
                                  </p:stCondLst>
                                  <p:childTnLst>
                                    <p:animMotion origin="layout" path="M -0.25 2.59259E-6 L 4.16667E-7 2.59259E-6 " pathEditMode="relative" rAng="0" ptsTypes="AA">
                                      <p:cBhvr>
                                        <p:cTn id="43" dur="750" fill="hold"/>
                                        <p:tgtEl>
                                          <p:spTgt spid="66"/>
                                        </p:tgtEl>
                                        <p:attrNameLst>
                                          <p:attrName>ppt_x</p:attrName>
                                          <p:attrName>ppt_y</p:attrName>
                                        </p:attrNameLst>
                                      </p:cBhvr>
                                      <p:rCtr x="12500" y="0"/>
                                    </p:animMotion>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45"/>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8"/>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1"/>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70"/>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71"/>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57"/>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750"/>
                                        <p:tgtEl>
                                          <p:spTgt spid="40"/>
                                        </p:tgtEl>
                                      </p:cBhvr>
                                    </p:animEffect>
                                  </p:childTnLst>
                                </p:cTn>
                              </p:par>
                              <p:par>
                                <p:cTn id="81" presetID="63" presetClass="path" presetSubtype="0" accel="50000" decel="50000" fill="hold" grpId="1" nodeType="withEffect">
                                  <p:stCondLst>
                                    <p:cond delay="0"/>
                                  </p:stCondLst>
                                  <p:childTnLst>
                                    <p:animMotion origin="layout" path="M -0.25 2.59259E-6 L 4.16667E-7 2.59259E-6 " pathEditMode="relative" rAng="0" ptsTypes="AA">
                                      <p:cBhvr>
                                        <p:cTn id="82" dur="750" fill="hold"/>
                                        <p:tgtEl>
                                          <p:spTgt spid="40"/>
                                        </p:tgtEl>
                                        <p:attrNameLst>
                                          <p:attrName>ppt_x</p:attrName>
                                          <p:attrName>ppt_y</p:attrName>
                                        </p:attrNameLst>
                                      </p:cBhvr>
                                      <p:rCtr x="12500" y="0"/>
                                    </p:animMotion>
                                  </p:childTnLst>
                                </p:cTn>
                              </p:par>
                            </p:childTnLst>
                          </p:cTn>
                        </p:par>
                        <p:par>
                          <p:cTn id="83" fill="hold">
                            <p:stCondLst>
                              <p:cond delay="750"/>
                            </p:stCondLst>
                            <p:childTnLst>
                              <p:par>
                                <p:cTn id="84" presetID="10" presetClass="entr" presetSubtype="0"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750"/>
                                        <p:tgtEl>
                                          <p:spTgt spid="38"/>
                                        </p:tgtEl>
                                      </p:cBhvr>
                                    </p:animEffect>
                                  </p:childTnLst>
                                </p:cTn>
                              </p:par>
                              <p:par>
                                <p:cTn id="87" presetID="63" presetClass="path" presetSubtype="0" accel="50000" decel="50000" fill="hold" grpId="1" nodeType="withEffect">
                                  <p:stCondLst>
                                    <p:cond delay="0"/>
                                  </p:stCondLst>
                                  <p:childTnLst>
                                    <p:animMotion origin="layout" path="M -0.25 2.59259E-6 L 4.16667E-7 2.59259E-6 " pathEditMode="relative" rAng="0" ptsTypes="AA">
                                      <p:cBhvr>
                                        <p:cTn id="88" dur="750" fill="hold"/>
                                        <p:tgtEl>
                                          <p:spTgt spid="38"/>
                                        </p:tgtEl>
                                        <p:attrNameLst>
                                          <p:attrName>ppt_x</p:attrName>
                                          <p:attrName>ppt_y</p:attrName>
                                        </p:attrNameLst>
                                      </p:cBhvr>
                                      <p:rCtr x="12500" y="0"/>
                                    </p:animMotion>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fade">
                                      <p:cBhvr>
                                        <p:cTn id="93" dur="750"/>
                                        <p:tgtEl>
                                          <p:spTgt spid="39"/>
                                        </p:tgtEl>
                                      </p:cBhvr>
                                    </p:animEffect>
                                  </p:childTnLst>
                                </p:cTn>
                              </p:par>
                              <p:par>
                                <p:cTn id="94" presetID="63" presetClass="path" presetSubtype="0" accel="50000" decel="50000" fill="hold" grpId="1" nodeType="withEffect">
                                  <p:stCondLst>
                                    <p:cond delay="0"/>
                                  </p:stCondLst>
                                  <p:childTnLst>
                                    <p:animMotion origin="layout" path="M -0.25 2.59259E-6 L 4.16667E-7 2.59259E-6 " pathEditMode="relative" rAng="0" ptsTypes="AA">
                                      <p:cBhvr>
                                        <p:cTn id="95" dur="750" fill="hold"/>
                                        <p:tgtEl>
                                          <p:spTgt spid="39"/>
                                        </p:tgtEl>
                                        <p:attrNameLst>
                                          <p:attrName>ppt_x</p:attrName>
                                          <p:attrName>ppt_y</p:attrName>
                                        </p:attrNameLst>
                                      </p:cBhvr>
                                      <p:rCtr x="12500" y="0"/>
                                    </p:animMotion>
                                  </p:childTnLst>
                                </p:cTn>
                              </p:par>
                            </p:childTnLst>
                          </p:cTn>
                        </p:par>
                      </p:childTnLst>
                    </p:cTn>
                  </p:par>
                  <p:par>
                    <p:cTn id="96" fill="hold">
                      <p:stCondLst>
                        <p:cond delay="indefinite"/>
                      </p:stCondLst>
                      <p:childTnLst>
                        <p:par>
                          <p:cTn id="97" fill="hold">
                            <p:stCondLst>
                              <p:cond delay="0"/>
                            </p:stCondLst>
                            <p:childTnLst>
                              <p:par>
                                <p:cTn id="98" presetID="47" presetClass="entr" presetSubtype="0" fill="hold" nodeType="click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fade">
                                      <p:cBhvr>
                                        <p:cTn id="100" dur="1000"/>
                                        <p:tgtEl>
                                          <p:spTgt spid="41"/>
                                        </p:tgtEl>
                                      </p:cBhvr>
                                    </p:animEffect>
                                    <p:anim calcmode="lin" valueType="num">
                                      <p:cBhvr>
                                        <p:cTn id="101" dur="1000" fill="hold"/>
                                        <p:tgtEl>
                                          <p:spTgt spid="41"/>
                                        </p:tgtEl>
                                        <p:attrNameLst>
                                          <p:attrName>ppt_x</p:attrName>
                                        </p:attrNameLst>
                                      </p:cBhvr>
                                      <p:tavLst>
                                        <p:tav tm="0">
                                          <p:val>
                                            <p:strVal val="#ppt_x"/>
                                          </p:val>
                                        </p:tav>
                                        <p:tav tm="100000">
                                          <p:val>
                                            <p:strVal val="#ppt_x"/>
                                          </p:val>
                                        </p:tav>
                                      </p:tavLst>
                                    </p:anim>
                                    <p:anim calcmode="lin" valueType="num">
                                      <p:cBhvr>
                                        <p:cTn id="102" dur="1000" fill="hold"/>
                                        <p:tgtEl>
                                          <p:spTgt spid="41"/>
                                        </p:tgtEl>
                                        <p:attrNameLst>
                                          <p:attrName>ppt_y</p:attrName>
                                        </p:attrNameLst>
                                      </p:cBhvr>
                                      <p:tavLst>
                                        <p:tav tm="0">
                                          <p:val>
                                            <p:strVal val="#ppt_y-.1"/>
                                          </p:val>
                                        </p:tav>
                                        <p:tav tm="100000">
                                          <p:val>
                                            <p:strVal val="#ppt_y"/>
                                          </p:val>
                                        </p:tav>
                                      </p:tavLst>
                                    </p:anim>
                                  </p:childTnLst>
                                </p:cTn>
                              </p:par>
                              <p:par>
                                <p:cTn id="103" presetID="47" presetClass="entr" presetSubtype="0" fill="hold" nodeType="with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nodeType="click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p:cTn id="112" dur="1000" fill="hold"/>
                                        <p:tgtEl>
                                          <p:spTgt spid="42"/>
                                        </p:tgtEl>
                                        <p:attrNameLst>
                                          <p:attrName>ppt_w</p:attrName>
                                        </p:attrNameLst>
                                      </p:cBhvr>
                                      <p:tavLst>
                                        <p:tav tm="0">
                                          <p:val>
                                            <p:strVal val="#ppt_w*0.70"/>
                                          </p:val>
                                        </p:tav>
                                        <p:tav tm="100000">
                                          <p:val>
                                            <p:strVal val="#ppt_w"/>
                                          </p:val>
                                        </p:tav>
                                      </p:tavLst>
                                    </p:anim>
                                    <p:anim calcmode="lin" valueType="num">
                                      <p:cBhvr>
                                        <p:cTn id="113" dur="1000" fill="hold"/>
                                        <p:tgtEl>
                                          <p:spTgt spid="42"/>
                                        </p:tgtEl>
                                        <p:attrNameLst>
                                          <p:attrName>ppt_h</p:attrName>
                                        </p:attrNameLst>
                                      </p:cBhvr>
                                      <p:tavLst>
                                        <p:tav tm="0">
                                          <p:val>
                                            <p:strVal val="#ppt_h"/>
                                          </p:val>
                                        </p:tav>
                                        <p:tav tm="100000">
                                          <p:val>
                                            <p:strVal val="#ppt_h"/>
                                          </p:val>
                                        </p:tav>
                                      </p:tavLst>
                                    </p:anim>
                                    <p:animEffect transition="in" filter="fade">
                                      <p:cBhvr>
                                        <p:cTn id="114" dur="1000"/>
                                        <p:tgtEl>
                                          <p:spTgt spid="42"/>
                                        </p:tgtEl>
                                      </p:cBhvr>
                                    </p:animEffect>
                                  </p:childTnLst>
                                </p:cTn>
                              </p:par>
                              <p:par>
                                <p:cTn id="115" presetID="55" presetClass="entr" presetSubtype="0" fill="hold" grpId="0" nodeType="withEffect">
                                  <p:stCondLst>
                                    <p:cond delay="0"/>
                                  </p:stCondLst>
                                  <p:childTnLst>
                                    <p:set>
                                      <p:cBhvr>
                                        <p:cTn id="116" dur="1" fill="hold">
                                          <p:stCondLst>
                                            <p:cond delay="0"/>
                                          </p:stCondLst>
                                        </p:cTn>
                                        <p:tgtEl>
                                          <p:spTgt spid="50"/>
                                        </p:tgtEl>
                                        <p:attrNameLst>
                                          <p:attrName>style.visibility</p:attrName>
                                        </p:attrNameLst>
                                      </p:cBhvr>
                                      <p:to>
                                        <p:strVal val="visible"/>
                                      </p:to>
                                    </p:set>
                                    <p:anim calcmode="lin" valueType="num">
                                      <p:cBhvr>
                                        <p:cTn id="117" dur="1000" fill="hold"/>
                                        <p:tgtEl>
                                          <p:spTgt spid="50"/>
                                        </p:tgtEl>
                                        <p:attrNameLst>
                                          <p:attrName>ppt_w</p:attrName>
                                        </p:attrNameLst>
                                      </p:cBhvr>
                                      <p:tavLst>
                                        <p:tav tm="0">
                                          <p:val>
                                            <p:strVal val="#ppt_w*0.70"/>
                                          </p:val>
                                        </p:tav>
                                        <p:tav tm="100000">
                                          <p:val>
                                            <p:strVal val="#ppt_w"/>
                                          </p:val>
                                        </p:tav>
                                      </p:tavLst>
                                    </p:anim>
                                    <p:anim calcmode="lin" valueType="num">
                                      <p:cBhvr>
                                        <p:cTn id="118" dur="1000" fill="hold"/>
                                        <p:tgtEl>
                                          <p:spTgt spid="50"/>
                                        </p:tgtEl>
                                        <p:attrNameLst>
                                          <p:attrName>ppt_h</p:attrName>
                                        </p:attrNameLst>
                                      </p:cBhvr>
                                      <p:tavLst>
                                        <p:tav tm="0">
                                          <p:val>
                                            <p:strVal val="#ppt_h"/>
                                          </p:val>
                                        </p:tav>
                                        <p:tav tm="100000">
                                          <p:val>
                                            <p:strVal val="#ppt_h"/>
                                          </p:val>
                                        </p:tav>
                                      </p:tavLst>
                                    </p:anim>
                                    <p:animEffect transition="in" filter="fade">
                                      <p:cBhvr>
                                        <p:cTn id="119" dur="1000"/>
                                        <p:tgtEl>
                                          <p:spTgt spid="50"/>
                                        </p:tgtEl>
                                      </p:cBhvr>
                                    </p:animEffect>
                                  </p:childTnLst>
                                </p:cTn>
                              </p:par>
                              <p:par>
                                <p:cTn id="120" presetID="22" presetClass="entr" presetSubtype="8" fill="hold" nodeType="withEffect">
                                  <p:stCondLst>
                                    <p:cond delay="0"/>
                                  </p:stCondLst>
                                  <p:childTnLst>
                                    <p:set>
                                      <p:cBhvr>
                                        <p:cTn id="121" dur="1" fill="hold">
                                          <p:stCondLst>
                                            <p:cond delay="0"/>
                                          </p:stCondLst>
                                        </p:cTn>
                                        <p:tgtEl>
                                          <p:spTgt spid="53"/>
                                        </p:tgtEl>
                                        <p:attrNameLst>
                                          <p:attrName>style.visibility</p:attrName>
                                        </p:attrNameLst>
                                      </p:cBhvr>
                                      <p:to>
                                        <p:strVal val="visible"/>
                                      </p:to>
                                    </p:set>
                                    <p:animEffect transition="in" filter="wipe(left)">
                                      <p:cBhvr>
                                        <p:cTn id="122" dur="500"/>
                                        <p:tgtEl>
                                          <p:spTgt spid="53"/>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6" grpId="0" animBg="1"/>
      <p:bldP spid="20" grpId="0" animBg="1"/>
      <p:bldP spid="26" grpId="0" animBg="1"/>
      <p:bldP spid="27" grpId="0" animBg="1"/>
      <p:bldP spid="45" grpId="0"/>
      <p:bldP spid="48" grpId="0"/>
      <p:bldP spid="51" grpId="0"/>
      <p:bldP spid="54" grpId="0"/>
      <p:bldP spid="57" grpId="0"/>
      <p:bldP spid="66" grpId="0" animBg="1"/>
      <p:bldP spid="66" grpId="1" animBg="1"/>
      <p:bldP spid="67" grpId="0"/>
      <p:bldP spid="68" grpId="0"/>
      <p:bldP spid="69" grpId="0"/>
      <p:bldP spid="70" grpId="0"/>
      <p:bldP spid="71" grpId="0"/>
      <p:bldP spid="38" grpId="0" animBg="1"/>
      <p:bldP spid="38" grpId="1" animBg="1"/>
      <p:bldP spid="39" grpId="0" animBg="1"/>
      <p:bldP spid="39" grpId="1" animBg="1"/>
      <p:bldP spid="40" grpId="0" animBg="1"/>
      <p:bldP spid="40" grpId="1" animBg="1"/>
      <p:bldP spid="50" grpId="0"/>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170134042"/>
              </p:ext>
            </p:extLst>
          </p:nvPr>
        </p:nvGraphicFramePr>
        <p:xfrm>
          <a:off x="429808" y="1510679"/>
          <a:ext cx="8462675" cy="3820916"/>
        </p:xfrm>
        <a:graphic>
          <a:graphicData uri="http://schemas.openxmlformats.org/drawingml/2006/table">
            <a:tbl>
              <a:tblPr/>
              <a:tblGrid>
                <a:gridCol w="965042"/>
                <a:gridCol w="2152785"/>
                <a:gridCol w="816574"/>
                <a:gridCol w="1039276"/>
                <a:gridCol w="816574"/>
                <a:gridCol w="890808"/>
                <a:gridCol w="816574"/>
                <a:gridCol w="965042"/>
              </a:tblGrid>
              <a:tr h="412824">
                <a:tc>
                  <a:txBody>
                    <a:bodyPr/>
                    <a:lstStyle/>
                    <a:p>
                      <a:pPr algn="ctr" fontAlgn="ctr"/>
                      <a:r>
                        <a:rPr lang="es-EC" sz="1000" b="1" i="0" u="none" strike="noStrike" dirty="0">
                          <a:solidFill>
                            <a:srgbClr val="000000"/>
                          </a:solidFill>
                          <a:effectLst/>
                          <a:latin typeface="Calibri"/>
                        </a:rPr>
                        <a:t>COMPONENTES</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4E3"/>
                    </a:solidFill>
                  </a:tcPr>
                </a:tc>
                <a:tc>
                  <a:txBody>
                    <a:bodyPr/>
                    <a:lstStyle/>
                    <a:p>
                      <a:pPr algn="ctr" fontAlgn="ctr"/>
                      <a:r>
                        <a:rPr lang="es-EC" sz="1000" b="1" i="0" u="none" strike="noStrike" dirty="0">
                          <a:solidFill>
                            <a:srgbClr val="000000"/>
                          </a:solidFill>
                          <a:effectLst/>
                          <a:latin typeface="Calibri"/>
                        </a:rPr>
                        <a:t>ACTIVIDADES</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4E3"/>
                    </a:solidFill>
                  </a:tcPr>
                </a:tc>
                <a:tc>
                  <a:txBody>
                    <a:bodyPr/>
                    <a:lstStyle/>
                    <a:p>
                      <a:pPr algn="ctr" fontAlgn="ctr"/>
                      <a:r>
                        <a:rPr lang="es-EC" sz="800" b="1" i="0" u="none" strike="noStrike" dirty="0">
                          <a:solidFill>
                            <a:srgbClr val="000000"/>
                          </a:solidFill>
                          <a:effectLst/>
                          <a:latin typeface="Calibri"/>
                        </a:rPr>
                        <a:t>AGOSTO</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4E3"/>
                    </a:solidFill>
                  </a:tcPr>
                </a:tc>
                <a:tc>
                  <a:txBody>
                    <a:bodyPr/>
                    <a:lstStyle/>
                    <a:p>
                      <a:pPr algn="ctr" fontAlgn="ctr"/>
                      <a:r>
                        <a:rPr lang="es-EC" sz="800" b="1" i="0" u="none" strike="noStrike" dirty="0">
                          <a:solidFill>
                            <a:srgbClr val="000000"/>
                          </a:solidFill>
                          <a:effectLst/>
                          <a:latin typeface="Calibri"/>
                        </a:rPr>
                        <a:t>SEPTIEBRE</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fontAlgn="ctr"/>
                      <a:r>
                        <a:rPr lang="es-EC" sz="800" b="1" i="0" u="none" strike="noStrike" dirty="0">
                          <a:solidFill>
                            <a:srgbClr val="000000"/>
                          </a:solidFill>
                          <a:effectLst/>
                          <a:latin typeface="Calibri"/>
                        </a:rPr>
                        <a:t>OCTUBRE</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4E3"/>
                    </a:solidFill>
                  </a:tcPr>
                </a:tc>
                <a:tc>
                  <a:txBody>
                    <a:bodyPr/>
                    <a:lstStyle/>
                    <a:p>
                      <a:pPr algn="ctr" fontAlgn="ctr"/>
                      <a:r>
                        <a:rPr lang="es-EC" sz="800" b="1" i="0" u="none" strike="noStrike" dirty="0">
                          <a:solidFill>
                            <a:srgbClr val="000000"/>
                          </a:solidFill>
                          <a:effectLst/>
                          <a:latin typeface="Calibri"/>
                        </a:rPr>
                        <a:t>NOVIEMBRE</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4E3"/>
                    </a:solidFill>
                  </a:tcPr>
                </a:tc>
                <a:tc>
                  <a:txBody>
                    <a:bodyPr/>
                    <a:lstStyle/>
                    <a:p>
                      <a:pPr algn="ctr" fontAlgn="ctr"/>
                      <a:r>
                        <a:rPr lang="es-EC" sz="800" b="1" i="0" u="none" strike="noStrike" dirty="0">
                          <a:solidFill>
                            <a:srgbClr val="000000"/>
                          </a:solidFill>
                          <a:effectLst/>
                          <a:latin typeface="Calibri"/>
                        </a:rPr>
                        <a:t>DICIEMBRE</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B4E3"/>
                    </a:solidFill>
                  </a:tcPr>
                </a:tc>
                <a:tc>
                  <a:txBody>
                    <a:bodyPr/>
                    <a:lstStyle/>
                    <a:p>
                      <a:pPr algn="ctr" fontAlgn="t"/>
                      <a:endParaRPr lang="es-EC" sz="800" b="1" i="0" u="none" strike="noStrike" dirty="0" smtClean="0">
                        <a:solidFill>
                          <a:srgbClr val="000000"/>
                        </a:solidFill>
                        <a:effectLst/>
                        <a:latin typeface="Calibri"/>
                      </a:endParaRPr>
                    </a:p>
                    <a:p>
                      <a:pPr algn="ctr" fontAlgn="t"/>
                      <a:r>
                        <a:rPr lang="es-EC" sz="800" b="1" i="0" u="none" strike="noStrike" dirty="0" smtClean="0">
                          <a:solidFill>
                            <a:srgbClr val="000000"/>
                          </a:solidFill>
                          <a:effectLst/>
                          <a:latin typeface="Calibri"/>
                        </a:rPr>
                        <a:t>2018</a:t>
                      </a:r>
                      <a:endParaRPr lang="es-EC" sz="8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40000"/>
                        <a:lumOff val="60000"/>
                      </a:schemeClr>
                    </a:solidFill>
                  </a:tcPr>
                </a:tc>
              </a:tr>
              <a:tr h="137345">
                <a:tc rowSpan="2">
                  <a:txBody>
                    <a:bodyPr/>
                    <a:lstStyle/>
                    <a:p>
                      <a:pPr algn="ctr" fontAlgn="ctr"/>
                      <a:r>
                        <a:rPr lang="es-EC" sz="800" b="1" i="0" u="none" strike="noStrike">
                          <a:solidFill>
                            <a:srgbClr val="000000"/>
                          </a:solidFill>
                          <a:effectLst/>
                          <a:latin typeface="Calibri"/>
                        </a:rPr>
                        <a:t>ARQUITECTURA INSTITUCIONAL</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C" sz="800" b="0" i="0" u="none" strike="noStrike" dirty="0">
                          <a:solidFill>
                            <a:srgbClr val="000000"/>
                          </a:solidFill>
                          <a:effectLst/>
                          <a:latin typeface="Calibri"/>
                        </a:rPr>
                        <a:t>Actualización  de Matriz de </a:t>
                      </a:r>
                      <a:r>
                        <a:rPr lang="es-EC" sz="800" b="0" i="0" u="none" strike="noStrike" dirty="0" smtClean="0">
                          <a:solidFill>
                            <a:srgbClr val="000000"/>
                          </a:solidFill>
                          <a:effectLst/>
                          <a:latin typeface="Calibri"/>
                        </a:rPr>
                        <a:t>Competencias</a:t>
                      </a:r>
                      <a:endParaRPr lang="es-EC" sz="800" b="0" i="0" u="none" strike="noStrike" dirty="0">
                        <a:solidFill>
                          <a:srgbClr val="000000"/>
                        </a:solidFill>
                        <a:effectLst/>
                        <a:latin typeface="Calibri"/>
                      </a:endParaRP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8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974">
                <a:tc vMerge="1">
                  <a:txBody>
                    <a:bodyPr/>
                    <a:lstStyle/>
                    <a:p>
                      <a:endParaRPr lang="es-EC"/>
                    </a:p>
                  </a:txBody>
                  <a:tcPr/>
                </a:tc>
                <a:tc>
                  <a:txBody>
                    <a:bodyPr/>
                    <a:lstStyle/>
                    <a:p>
                      <a:pPr algn="l" fontAlgn="ctr"/>
                      <a:r>
                        <a:rPr lang="es-EC" sz="800" b="0" i="0" u="none" strike="noStrike">
                          <a:solidFill>
                            <a:srgbClr val="000000"/>
                          </a:solidFill>
                          <a:effectLst/>
                          <a:latin typeface="Calibri"/>
                        </a:rPr>
                        <a:t>Asesoría, asistencia técnica y acompañamiento  a iniciativas de optimización de institucional</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EC" sz="800" b="1" i="0" u="none" strike="noStrike">
                          <a:solidFill>
                            <a:srgbClr val="000000"/>
                          </a:solidFill>
                          <a:effectLst/>
                          <a:latin typeface="Calibri"/>
                        </a:rPr>
                        <a:t>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800" b="0" i="0" u="none" strike="noStrike" dirty="0">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5090">
                <a:tc rowSpan="8">
                  <a:txBody>
                    <a:bodyPr/>
                    <a:lstStyle/>
                    <a:p>
                      <a:pPr algn="ctr" fontAlgn="ctr"/>
                      <a:r>
                        <a:rPr lang="es-EC" sz="800" b="1" i="0" u="none" strike="noStrike">
                          <a:solidFill>
                            <a:srgbClr val="000000"/>
                          </a:solidFill>
                          <a:effectLst/>
                          <a:latin typeface="Calibri"/>
                        </a:rPr>
                        <a:t>PRESTACIÓN DE SERVICIOS Y ADMINISTRACIÓN POR PROCESOS</a:t>
                      </a:r>
                      <a:br>
                        <a:rPr lang="es-EC" sz="800" b="1" i="0" u="none" strike="noStrike">
                          <a:solidFill>
                            <a:srgbClr val="000000"/>
                          </a:solidFill>
                          <a:effectLst/>
                          <a:latin typeface="Calibri"/>
                        </a:rPr>
                      </a:br>
                      <a:r>
                        <a:rPr lang="es-EC" sz="800" b="1" i="0" u="none" strike="noStrike">
                          <a:solidFill>
                            <a:srgbClr val="000000"/>
                          </a:solidFill>
                          <a:effectLst/>
                          <a:latin typeface="Calibri"/>
                        </a:rPr>
                        <a:t>Portafolio de Servicios</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C" sz="800" b="0" i="0" u="none" strike="noStrike" dirty="0">
                          <a:solidFill>
                            <a:srgbClr val="000000"/>
                          </a:solidFill>
                          <a:effectLst/>
                          <a:latin typeface="Calibri"/>
                        </a:rPr>
                        <a:t>Talleres para validación y entrega de lineamientos para elaboración de Fichas de Servicios </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2824">
                <a:tc vMerge="1">
                  <a:txBody>
                    <a:bodyPr/>
                    <a:lstStyle/>
                    <a:p>
                      <a:endParaRPr lang="es-EC"/>
                    </a:p>
                  </a:txBody>
                  <a:tcPr/>
                </a:tc>
                <a:tc>
                  <a:txBody>
                    <a:bodyPr/>
                    <a:lstStyle/>
                    <a:p>
                      <a:pPr algn="l" fontAlgn="ctr"/>
                      <a:r>
                        <a:rPr lang="es-EC" sz="800" b="0" i="0" u="none" strike="noStrike" dirty="0">
                          <a:solidFill>
                            <a:srgbClr val="000000"/>
                          </a:solidFill>
                          <a:effectLst/>
                          <a:latin typeface="Calibri"/>
                        </a:rPr>
                        <a:t>Asesoría para la construcción, depuración y validación metodológica de las Fichas de Servicios</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6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3240">
                <a:tc vMerge="1">
                  <a:txBody>
                    <a:bodyPr/>
                    <a:lstStyle/>
                    <a:p>
                      <a:endParaRPr lang="es-EC"/>
                    </a:p>
                  </a:txBody>
                  <a:tcPr/>
                </a:tc>
                <a:tc>
                  <a:txBody>
                    <a:bodyPr/>
                    <a:lstStyle/>
                    <a:p>
                      <a:pPr algn="l" fontAlgn="ctr"/>
                      <a:r>
                        <a:rPr lang="es-EC" sz="800" b="0" i="0" u="none" strike="noStrike" dirty="0">
                          <a:solidFill>
                            <a:srgbClr val="000000"/>
                          </a:solidFill>
                          <a:effectLst/>
                          <a:latin typeface="Calibri"/>
                        </a:rPr>
                        <a:t>Definir la Jerarquización de Servicios</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5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024">
                <a:tc vMerge="1">
                  <a:txBody>
                    <a:bodyPr/>
                    <a:lstStyle/>
                    <a:p>
                      <a:endParaRPr lang="es-EC"/>
                    </a:p>
                  </a:txBody>
                  <a:tcPr/>
                </a:tc>
                <a:tc>
                  <a:txBody>
                    <a:bodyPr/>
                    <a:lstStyle/>
                    <a:p>
                      <a:pPr algn="l" fontAlgn="ctr"/>
                      <a:r>
                        <a:rPr lang="es-EC" sz="800" b="0" i="0" u="none" strike="noStrike" dirty="0">
                          <a:solidFill>
                            <a:srgbClr val="000000"/>
                          </a:solidFill>
                          <a:effectLst/>
                          <a:latin typeface="Calibri"/>
                        </a:rPr>
                        <a:t>Definir Portafolio de Servicios Actualizado</a:t>
                      </a: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5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8032">
                <a:tc vMerge="1">
                  <a:txBody>
                    <a:bodyPr/>
                    <a:lstStyle/>
                    <a:p>
                      <a:endParaRPr lang="es-EC"/>
                    </a:p>
                  </a:txBody>
                  <a:tcPr/>
                </a:tc>
                <a:tc>
                  <a:txBody>
                    <a:bodyPr/>
                    <a:lstStyle/>
                    <a:p>
                      <a:pPr algn="l" fontAlgn="t"/>
                      <a:r>
                        <a:rPr lang="es-EC" sz="800" b="0" i="0" u="none" strike="noStrike" dirty="0">
                          <a:solidFill>
                            <a:srgbClr val="000000"/>
                          </a:solidFill>
                          <a:effectLst/>
                          <a:latin typeface="Calibri"/>
                        </a:rPr>
                        <a:t>Implementación de servicios y procesos priorizados </a:t>
                      </a:r>
                      <a:r>
                        <a:rPr lang="es-EC" sz="800" b="0" i="0" u="none" strike="noStrike" dirty="0" smtClean="0">
                          <a:solidFill>
                            <a:srgbClr val="000000"/>
                          </a:solidFill>
                          <a:effectLst/>
                          <a:latin typeface="Calibri"/>
                        </a:rPr>
                        <a:t>mejorados</a:t>
                      </a:r>
                      <a:endParaRPr lang="es-EC" sz="8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5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16024">
                <a:tc vMerge="1">
                  <a:txBody>
                    <a:bodyPr/>
                    <a:lstStyle/>
                    <a:p>
                      <a:endParaRPr lang="es-EC"/>
                    </a:p>
                  </a:txBody>
                  <a:tcPr/>
                </a:tc>
                <a:tc>
                  <a:txBody>
                    <a:bodyPr/>
                    <a:lstStyle/>
                    <a:p>
                      <a:pPr algn="l" fontAlgn="t"/>
                      <a:r>
                        <a:rPr lang="es-EC" sz="800" b="0" i="0" u="none" strike="noStrike" dirty="0">
                          <a:solidFill>
                            <a:srgbClr val="000000"/>
                          </a:solidFill>
                          <a:effectLst/>
                          <a:latin typeface="Calibri"/>
                        </a:rPr>
                        <a:t>Priorización de servicios para </a:t>
                      </a:r>
                      <a:r>
                        <a:rPr lang="es-EC" sz="800" b="0" i="0" u="none" strike="noStrike" dirty="0" smtClean="0">
                          <a:solidFill>
                            <a:srgbClr val="000000"/>
                          </a:solidFill>
                          <a:effectLst/>
                          <a:latin typeface="Calibri"/>
                        </a:rPr>
                        <a:t>mejora</a:t>
                      </a:r>
                      <a:endParaRPr lang="es-EC" sz="8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t"/>
                      <a:r>
                        <a:rPr lang="es-EC" sz="5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4016">
                <a:tc vMerge="1">
                  <a:txBody>
                    <a:bodyPr/>
                    <a:lstStyle/>
                    <a:p>
                      <a:endParaRPr lang="es-EC"/>
                    </a:p>
                  </a:txBody>
                  <a:tcPr/>
                </a:tc>
                <a:tc>
                  <a:txBody>
                    <a:bodyPr/>
                    <a:lstStyle/>
                    <a:p>
                      <a:pPr algn="l" fontAlgn="t"/>
                      <a:r>
                        <a:rPr lang="es-EC" sz="800" b="0" i="0" u="none" strike="noStrike" dirty="0">
                          <a:solidFill>
                            <a:srgbClr val="000000"/>
                          </a:solidFill>
                          <a:effectLst/>
                          <a:latin typeface="Calibri"/>
                        </a:rPr>
                        <a:t>Mejoramiento de servicios priorizados </a:t>
                      </a:r>
                      <a:endParaRPr lang="es-EC" sz="800" b="0" i="0" u="none" strike="noStrike" dirty="0" smtClean="0">
                        <a:solidFill>
                          <a:srgbClr val="000000"/>
                        </a:solidFill>
                        <a:effectLst/>
                        <a:latin typeface="Calibri"/>
                      </a:endParaRPr>
                    </a:p>
                    <a:p>
                      <a:pPr algn="l" fontAlgn="t"/>
                      <a:endParaRPr lang="es-EC" sz="8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500" b="0"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88032">
                <a:tc vMerge="1">
                  <a:txBody>
                    <a:bodyPr/>
                    <a:lstStyle/>
                    <a:p>
                      <a:endParaRPr lang="es-EC"/>
                    </a:p>
                  </a:txBody>
                  <a:tcPr/>
                </a:tc>
                <a:tc>
                  <a:txBody>
                    <a:bodyPr/>
                    <a:lstStyle/>
                    <a:p>
                      <a:pPr algn="l" fontAlgn="t"/>
                      <a:r>
                        <a:rPr lang="es-EC" sz="800" b="0" i="0" u="none" strike="noStrike" dirty="0">
                          <a:solidFill>
                            <a:srgbClr val="000000"/>
                          </a:solidFill>
                          <a:effectLst/>
                          <a:latin typeface="Calibri"/>
                        </a:rPr>
                        <a:t>Implementación de servicios y procesos priorizados </a:t>
                      </a:r>
                      <a:r>
                        <a:rPr lang="es-EC" sz="800" b="0" i="0" u="none" strike="noStrike" dirty="0" smtClean="0">
                          <a:solidFill>
                            <a:srgbClr val="000000"/>
                          </a:solidFill>
                          <a:effectLst/>
                          <a:latin typeface="Calibri"/>
                        </a:rPr>
                        <a:t>mejorados</a:t>
                      </a:r>
                      <a:endParaRPr lang="es-EC" sz="8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dirty="0">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200" b="1" i="0" u="none" strike="noStrike">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s-EC" sz="500" b="0" i="0" u="none" strike="noStrike" dirty="0">
                          <a:solidFill>
                            <a:srgbClr val="000000"/>
                          </a:solidFill>
                          <a:effectLst/>
                          <a:latin typeface="Calibri"/>
                        </a:rPr>
                        <a:t> </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16024">
                <a:tc rowSpan="3">
                  <a:txBody>
                    <a:bodyPr/>
                    <a:lstStyle/>
                    <a:p>
                      <a:pPr algn="ctr" fontAlgn="ctr"/>
                      <a:r>
                        <a:rPr lang="es-EC" sz="800" b="1" i="0" u="none" strike="noStrike" dirty="0" smtClean="0">
                          <a:solidFill>
                            <a:srgbClr val="000000"/>
                          </a:solidFill>
                          <a:effectLst/>
                          <a:latin typeface="Calibri"/>
                        </a:rPr>
                        <a:t>NORMA TÉCNICA</a:t>
                      </a:r>
                      <a:r>
                        <a:rPr lang="es-EC" sz="800" b="1" i="0" u="none" strike="noStrike" baseline="0" dirty="0" smtClean="0">
                          <a:solidFill>
                            <a:srgbClr val="000000"/>
                          </a:solidFill>
                          <a:effectLst/>
                          <a:latin typeface="Calibri"/>
                        </a:rPr>
                        <a:t> Y MODELO DE GESTIÓN POR PROCESOS</a:t>
                      </a:r>
                      <a:endParaRPr lang="es-EC" sz="800" b="1" i="0" u="none" strike="noStrike" dirty="0">
                        <a:solidFill>
                          <a:srgbClr val="000000"/>
                        </a:solidFill>
                        <a:effectLst/>
                        <a:latin typeface="Calibri"/>
                      </a:endParaRP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800" b="0" i="0" u="none" strike="noStrike" dirty="0" smtClean="0">
                          <a:solidFill>
                            <a:srgbClr val="000000"/>
                          </a:solidFill>
                          <a:effectLst/>
                          <a:latin typeface="Calibri"/>
                        </a:rPr>
                        <a:t>Aprobación</a:t>
                      </a:r>
                      <a:r>
                        <a:rPr lang="es-EC" sz="800" b="0" i="0" u="none" strike="noStrike" baseline="0" dirty="0" smtClean="0">
                          <a:solidFill>
                            <a:srgbClr val="000000"/>
                          </a:solidFill>
                          <a:effectLst/>
                          <a:latin typeface="Calibri"/>
                        </a:rPr>
                        <a:t> de la Norma Técnica</a:t>
                      </a:r>
                      <a:endParaRPr lang="es-EC" sz="8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5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60040">
                <a:tc vMerge="1">
                  <a:txBody>
                    <a:bodyPr/>
                    <a:lstStyle/>
                    <a:p>
                      <a:pPr algn="ctr" fontAlgn="ctr"/>
                      <a:endParaRPr lang="es-EC" sz="800" b="1" i="0" u="none" strike="noStrike" dirty="0">
                        <a:solidFill>
                          <a:srgbClr val="000000"/>
                        </a:solidFill>
                        <a:effectLst/>
                        <a:latin typeface="Calibri"/>
                      </a:endParaRP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800" b="0" i="0" u="none" strike="noStrike" dirty="0" smtClean="0">
                          <a:solidFill>
                            <a:srgbClr val="000000"/>
                          </a:solidFill>
                          <a:effectLst/>
                          <a:latin typeface="Calibri"/>
                        </a:rPr>
                        <a:t>Definición</a:t>
                      </a:r>
                      <a:r>
                        <a:rPr lang="es-EC" sz="800" b="0" i="0" u="none" strike="noStrike" baseline="0" dirty="0" smtClean="0">
                          <a:solidFill>
                            <a:srgbClr val="000000"/>
                          </a:solidFill>
                          <a:effectLst/>
                          <a:latin typeface="Calibri"/>
                        </a:rPr>
                        <a:t> de calendario para proceso de socialización e implementación en entidades dependientes y adscritas</a:t>
                      </a: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t"/>
                      <a:endParaRPr lang="es-EC" sz="5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79741">
                <a:tc vMerge="1">
                  <a:txBody>
                    <a:bodyPr/>
                    <a:lstStyle/>
                    <a:p>
                      <a:pPr algn="ctr" fontAlgn="ctr"/>
                      <a:endParaRPr lang="es-EC" sz="800" b="1" i="0" u="none" strike="noStrike" dirty="0">
                        <a:solidFill>
                          <a:srgbClr val="000000"/>
                        </a:solidFill>
                        <a:effectLst/>
                        <a:latin typeface="Calibri"/>
                      </a:endParaRPr>
                    </a:p>
                  </a:txBody>
                  <a:tcPr marL="2571" marR="2571" marT="25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s-EC" sz="800" b="0" i="0" u="none" strike="noStrike" dirty="0" smtClean="0">
                          <a:solidFill>
                            <a:srgbClr val="000000"/>
                          </a:solidFill>
                          <a:effectLst/>
                          <a:latin typeface="Calibri"/>
                        </a:rPr>
                        <a:t>Implementación</a:t>
                      </a:r>
                      <a:r>
                        <a:rPr lang="es-EC" sz="800" b="0" i="0" u="none" strike="noStrike" baseline="0" dirty="0" smtClean="0">
                          <a:solidFill>
                            <a:srgbClr val="000000"/>
                          </a:solidFill>
                          <a:effectLst/>
                          <a:latin typeface="Calibri"/>
                        </a:rPr>
                        <a:t> de la Norma Técnica y el Modelo de Gestión por Procesos</a:t>
                      </a:r>
                      <a:endParaRPr lang="es-EC" sz="8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200" b="1"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es-EC" sz="500" b="0" i="0" u="none" strike="noStrike" dirty="0">
                        <a:solidFill>
                          <a:srgbClr val="000000"/>
                        </a:solidFill>
                        <a:effectLst/>
                        <a:latin typeface="Calibri"/>
                      </a:endParaRPr>
                    </a:p>
                  </a:txBody>
                  <a:tcPr marL="2571" marR="2571" marT="2571"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pic>
        <p:nvPicPr>
          <p:cNvPr id="5" name="Imagen 4"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2" name="Título 1"/>
          <p:cNvSpPr>
            <a:spLocks noGrp="1"/>
          </p:cNvSpPr>
          <p:nvPr>
            <p:ph type="title"/>
          </p:nvPr>
        </p:nvSpPr>
        <p:spPr/>
        <p:txBody>
          <a:bodyPr>
            <a:noAutofit/>
          </a:bodyPr>
          <a:lstStyle/>
          <a:p>
            <a:r>
              <a:rPr lang="es-EC" sz="2800" b="1" dirty="0">
                <a:solidFill>
                  <a:srgbClr val="254061"/>
                </a:solidFill>
              </a:rPr>
              <a:t>Hoja de Ruta del proceso de Propuestas de Mejora y Modelo de Prestación de Servicios y Administración por Procesos</a:t>
            </a:r>
            <a:br>
              <a:rPr lang="es-EC" sz="2800" b="1" dirty="0">
                <a:solidFill>
                  <a:srgbClr val="254061"/>
                </a:solidFill>
              </a:rPr>
            </a:br>
            <a:endParaRPr lang="es-ES" sz="2800" dirty="0">
              <a:solidFill>
                <a:srgbClr val="254061"/>
              </a:solidFill>
            </a:endParaRPr>
          </a:p>
        </p:txBody>
      </p:sp>
    </p:spTree>
    <p:extLst>
      <p:ext uri="{BB962C8B-B14F-4D97-AF65-F5344CB8AC3E}">
        <p14:creationId xmlns:p14="http://schemas.microsoft.com/office/powerpoint/2010/main" val="2083676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1143000"/>
          </a:xfrm>
        </p:spPr>
        <p:txBody>
          <a:bodyPr/>
          <a:lstStyle/>
          <a:p>
            <a:r>
              <a:rPr lang="es-EC" b="1" dirty="0" smtClean="0"/>
              <a:t>ANTECEDENTES</a:t>
            </a:r>
            <a:endParaRPr lang="es-EC" b="1" dirty="0"/>
          </a:p>
        </p:txBody>
      </p:sp>
      <p:sp>
        <p:nvSpPr>
          <p:cNvPr id="3" name="2 Marcador de contenido"/>
          <p:cNvSpPr>
            <a:spLocks noGrp="1"/>
          </p:cNvSpPr>
          <p:nvPr>
            <p:ph idx="1"/>
          </p:nvPr>
        </p:nvSpPr>
        <p:spPr>
          <a:xfrm>
            <a:off x="539552" y="1844824"/>
            <a:ext cx="8229600" cy="4525963"/>
          </a:xfrm>
        </p:spPr>
        <p:txBody>
          <a:bodyPr>
            <a:normAutofit/>
          </a:bodyPr>
          <a:lstStyle/>
          <a:p>
            <a:pPr algn="just"/>
            <a:r>
              <a:rPr lang="es-EC" sz="2400" b="1" dirty="0" smtClean="0"/>
              <a:t>Objeto de la consultoría: </a:t>
            </a:r>
            <a:r>
              <a:rPr lang="es-EC" sz="2400" dirty="0" smtClean="0"/>
              <a:t>Elaborar una propuesta institucional de la estructura orgánica central del Municipio del Distrito Metropolitano de Quito.</a:t>
            </a:r>
          </a:p>
          <a:p>
            <a:pPr algn="just"/>
            <a:r>
              <a:rPr lang="es-EC" sz="2400" b="1" dirty="0" smtClean="0"/>
              <a:t>Consultor contratista:  </a:t>
            </a:r>
            <a:r>
              <a:rPr lang="es-EC" sz="2400" dirty="0" smtClean="0"/>
              <a:t>PWC Asesores Empresariales Cía. Ltda.</a:t>
            </a:r>
          </a:p>
          <a:p>
            <a:pPr algn="just"/>
            <a:r>
              <a:rPr lang="es-EC" sz="2400" b="1" dirty="0" smtClean="0"/>
              <a:t>Fecha de inicio: </a:t>
            </a:r>
            <a:r>
              <a:rPr lang="es-EC" sz="2400" dirty="0" smtClean="0"/>
              <a:t>14 de diciembre de 2015</a:t>
            </a:r>
          </a:p>
          <a:p>
            <a:pPr algn="just"/>
            <a:r>
              <a:rPr lang="es-EC" sz="2400" b="1" dirty="0" smtClean="0"/>
              <a:t>Fecha de entrega final de productos: </a:t>
            </a:r>
            <a:r>
              <a:rPr lang="es-EC" sz="2400" dirty="0" smtClean="0"/>
              <a:t>28 de noviembre de 2016</a:t>
            </a:r>
            <a:endParaRPr lang="es-EC" sz="2400" dirty="0"/>
          </a:p>
        </p:txBody>
      </p:sp>
      <p:pic>
        <p:nvPicPr>
          <p:cNvPr id="4" name="Imagen 1"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Tree>
    <p:extLst>
      <p:ext uri="{BB962C8B-B14F-4D97-AF65-F5344CB8AC3E}">
        <p14:creationId xmlns:p14="http://schemas.microsoft.com/office/powerpoint/2010/main" val="4052658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15186"/>
            <a:ext cx="8229600" cy="701443"/>
          </a:xfrm>
        </p:spPr>
        <p:txBody>
          <a:bodyPr>
            <a:normAutofit fontScale="90000"/>
          </a:bodyPr>
          <a:lstStyle/>
          <a:p>
            <a:r>
              <a:rPr lang="es-EC" b="1" dirty="0" smtClean="0"/>
              <a:t>METODOLOGÍA</a:t>
            </a:r>
            <a:endParaRPr lang="es-EC" b="1" dirty="0"/>
          </a:p>
        </p:txBody>
      </p:sp>
      <p:pic>
        <p:nvPicPr>
          <p:cNvPr id="4" name="Imagen 1"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pic>
        <p:nvPicPr>
          <p:cNvPr id="5" name="Picture 2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5704" y="1325957"/>
            <a:ext cx="5176947" cy="2066905"/>
          </a:xfrm>
          <a:prstGeom prst="rect">
            <a:avLst/>
          </a:prstGeom>
          <a:noFill/>
        </p:spPr>
      </p:pic>
      <p:sp>
        <p:nvSpPr>
          <p:cNvPr id="6" name="5 Rectángulo"/>
          <p:cNvSpPr/>
          <p:nvPr/>
        </p:nvSpPr>
        <p:spPr>
          <a:xfrm>
            <a:off x="187694" y="581779"/>
            <a:ext cx="8712968" cy="830997"/>
          </a:xfrm>
          <a:prstGeom prst="rect">
            <a:avLst/>
          </a:prstGeom>
        </p:spPr>
        <p:txBody>
          <a:bodyPr wrap="square">
            <a:spAutoFit/>
          </a:bodyPr>
          <a:lstStyle/>
          <a:p>
            <a:pPr algn="just"/>
            <a:r>
              <a:rPr lang="es-EC" sz="1600" b="1" dirty="0" smtClean="0"/>
              <a:t>PRIMERA FASE:  </a:t>
            </a:r>
            <a:r>
              <a:rPr lang="es-EC" sz="1600" dirty="0" smtClean="0"/>
              <a:t>incluyó el análisis de la Normativa vigente, luego de lo cual se </a:t>
            </a:r>
            <a:r>
              <a:rPr lang="es-EC" sz="1600" dirty="0"/>
              <a:t>generó el </a:t>
            </a:r>
            <a:r>
              <a:rPr lang="es-EC" sz="1600" dirty="0" smtClean="0"/>
              <a:t>documento con </a:t>
            </a:r>
            <a:r>
              <a:rPr lang="es-EC" sz="1600" dirty="0"/>
              <a:t>las principales observaciones y recomendaciones de mejora, en especial aquellas identificadas como las de mayor impacto en términos del proceso de cambio.</a:t>
            </a:r>
          </a:p>
        </p:txBody>
      </p:sp>
      <p:sp>
        <p:nvSpPr>
          <p:cNvPr id="7" name="6 Rectángulo"/>
          <p:cNvSpPr/>
          <p:nvPr/>
        </p:nvSpPr>
        <p:spPr>
          <a:xfrm>
            <a:off x="200370" y="3308791"/>
            <a:ext cx="8620102" cy="830997"/>
          </a:xfrm>
          <a:prstGeom prst="rect">
            <a:avLst/>
          </a:prstGeom>
        </p:spPr>
        <p:txBody>
          <a:bodyPr wrap="square">
            <a:spAutoFit/>
          </a:bodyPr>
          <a:lstStyle/>
          <a:p>
            <a:pPr algn="just"/>
            <a:r>
              <a:rPr lang="es-EC" sz="1600" b="1" dirty="0" smtClean="0"/>
              <a:t>SEGUNDA FASE:  </a:t>
            </a:r>
            <a:r>
              <a:rPr lang="es-EC" sz="1600" dirty="0" smtClean="0"/>
              <a:t>El </a:t>
            </a:r>
            <a:r>
              <a:rPr lang="es-EC" sz="1600" dirty="0"/>
              <a:t>enfoque metodológico utilizado para la Centralización de los Servicios Internos de Apoyo y Asesoría se desarrolló tomando como base las mejores prácticas </a:t>
            </a:r>
            <a:r>
              <a:rPr lang="es-EC" sz="1600" dirty="0" smtClean="0"/>
              <a:t>internacionales</a:t>
            </a:r>
            <a:r>
              <a:rPr lang="es-EC" sz="1600" dirty="0"/>
              <a:t>, para lo cual se utilizó la herramienta de benchmarking, ejecutando las siguientes fases</a:t>
            </a:r>
            <a:r>
              <a:rPr lang="es-EC" sz="1600" dirty="0" smtClean="0"/>
              <a:t>:</a:t>
            </a:r>
            <a:r>
              <a:rPr lang="es-EC" sz="1600" dirty="0"/>
              <a:t> </a:t>
            </a:r>
          </a:p>
        </p:txBody>
      </p:sp>
      <p:pic>
        <p:nvPicPr>
          <p:cNvPr id="8" name="Picture 1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5856" y="4214321"/>
            <a:ext cx="4161790" cy="2599055"/>
          </a:xfrm>
          <a:prstGeom prst="rect">
            <a:avLst/>
          </a:prstGeom>
          <a:noFill/>
        </p:spPr>
      </p:pic>
    </p:spTree>
    <p:extLst>
      <p:ext uri="{BB962C8B-B14F-4D97-AF65-F5344CB8AC3E}">
        <p14:creationId xmlns:p14="http://schemas.microsoft.com/office/powerpoint/2010/main" val="116069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1096" y="332656"/>
            <a:ext cx="8229600" cy="701443"/>
          </a:xfrm>
        </p:spPr>
        <p:txBody>
          <a:bodyPr>
            <a:normAutofit fontScale="90000"/>
          </a:bodyPr>
          <a:lstStyle/>
          <a:p>
            <a:r>
              <a:rPr lang="es-EC" b="1" dirty="0" smtClean="0"/>
              <a:t>DIAGNÓSTICO Y RESULTADOS</a:t>
            </a:r>
            <a:endParaRPr lang="es-EC" b="1" dirty="0"/>
          </a:p>
        </p:txBody>
      </p:sp>
      <p:pic>
        <p:nvPicPr>
          <p:cNvPr id="4" name="Imagen 1"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3" name="2 Rectángulo"/>
          <p:cNvSpPr/>
          <p:nvPr/>
        </p:nvSpPr>
        <p:spPr>
          <a:xfrm>
            <a:off x="611560" y="1484784"/>
            <a:ext cx="7507088" cy="3785652"/>
          </a:xfrm>
          <a:prstGeom prst="rect">
            <a:avLst/>
          </a:prstGeom>
        </p:spPr>
        <p:txBody>
          <a:bodyPr wrap="square">
            <a:spAutoFit/>
          </a:bodyPr>
          <a:lstStyle/>
          <a:p>
            <a:pPr lvl="0" algn="just"/>
            <a:r>
              <a:rPr lang="es-EC" sz="2400" dirty="0" smtClean="0"/>
              <a:t>Los modelos </a:t>
            </a:r>
            <a:r>
              <a:rPr lang="es-EC" sz="2400" dirty="0"/>
              <a:t>de gestión que </a:t>
            </a:r>
            <a:r>
              <a:rPr lang="es-EC" sz="2400" dirty="0" smtClean="0"/>
              <a:t>han venido funcionando en forma dispersa por lo tanto se recomienda desarrollar un modelo que integre funcionalmente  la coordinación</a:t>
            </a:r>
            <a:r>
              <a:rPr lang="es-EC" sz="2400" dirty="0"/>
              <a:t>, interacción </a:t>
            </a:r>
            <a:r>
              <a:rPr lang="es-EC" sz="2400" dirty="0" smtClean="0"/>
              <a:t>entre las entidades municipales, mejorando los canales </a:t>
            </a:r>
            <a:r>
              <a:rPr lang="es-EC" sz="2400" dirty="0"/>
              <a:t>actuales de comunicación entre el MDMQ y las Entidades Adscritas y </a:t>
            </a:r>
            <a:r>
              <a:rPr lang="es-EC" sz="2400" dirty="0" smtClean="0"/>
              <a:t>Dependientes, para esto se recomienda: </a:t>
            </a:r>
          </a:p>
          <a:p>
            <a:pPr algn="just"/>
            <a:r>
              <a:rPr lang="es-EC" sz="2400" dirty="0"/>
              <a:t> </a:t>
            </a:r>
          </a:p>
          <a:p>
            <a:pPr lvl="0" algn="just"/>
            <a:r>
              <a:rPr lang="es-EC" sz="2400" dirty="0" smtClean="0"/>
              <a:t>1. Desarrollo </a:t>
            </a:r>
            <a:r>
              <a:rPr lang="es-EC" sz="2400" dirty="0"/>
              <a:t>del Modelo de Gestión</a:t>
            </a:r>
          </a:p>
          <a:p>
            <a:pPr algn="just"/>
            <a:r>
              <a:rPr lang="es-EC" sz="2400" dirty="0" smtClean="0"/>
              <a:t>2. Integración </a:t>
            </a:r>
            <a:r>
              <a:rPr lang="es-EC" sz="2400" dirty="0"/>
              <a:t>de los Modelos de Gestión</a:t>
            </a:r>
          </a:p>
        </p:txBody>
      </p:sp>
    </p:spTree>
    <p:extLst>
      <p:ext uri="{BB962C8B-B14F-4D97-AF65-F5344CB8AC3E}">
        <p14:creationId xmlns:p14="http://schemas.microsoft.com/office/powerpoint/2010/main" val="521842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8"/>
          <p:cNvSpPr/>
          <p:nvPr/>
        </p:nvSpPr>
        <p:spPr bwMode="ltGray">
          <a:xfrm>
            <a:off x="251520" y="3303647"/>
            <a:ext cx="373293" cy="354598"/>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a:solidFill>
                  <a:srgbClr val="FFFFFF"/>
                </a:solidFill>
                <a:latin typeface="+mj-lt"/>
              </a:rPr>
              <a:t>1</a:t>
            </a:r>
            <a:endParaRPr lang="es-EC" dirty="0" smtClean="0">
              <a:solidFill>
                <a:srgbClr val="FFFFFF"/>
              </a:solidFill>
              <a:latin typeface="+mj-lt"/>
            </a:endParaRPr>
          </a:p>
        </p:txBody>
      </p:sp>
      <p:grpSp>
        <p:nvGrpSpPr>
          <p:cNvPr id="5" name="Group 52"/>
          <p:cNvGrpSpPr/>
          <p:nvPr/>
        </p:nvGrpSpPr>
        <p:grpSpPr>
          <a:xfrm>
            <a:off x="1115616" y="2636912"/>
            <a:ext cx="3528392" cy="3808643"/>
            <a:chOff x="5448670" y="1074011"/>
            <a:chExt cx="4970229" cy="5077529"/>
          </a:xfrm>
        </p:grpSpPr>
        <p:grpSp>
          <p:nvGrpSpPr>
            <p:cNvPr id="6" name="Group 53"/>
            <p:cNvGrpSpPr/>
            <p:nvPr/>
          </p:nvGrpSpPr>
          <p:grpSpPr>
            <a:xfrm>
              <a:off x="5448670" y="1074011"/>
              <a:ext cx="4970229" cy="4856516"/>
              <a:chOff x="4008931" y="72933"/>
              <a:chExt cx="4970229" cy="4856516"/>
            </a:xfrm>
          </p:grpSpPr>
          <p:sp>
            <p:nvSpPr>
              <p:cNvPr id="48" name="Regular Pentagon 20"/>
              <p:cNvSpPr/>
              <p:nvPr/>
            </p:nvSpPr>
            <p:spPr bwMode="ltGray">
              <a:xfrm rot="6455556" flipH="1">
                <a:off x="3895648" y="958629"/>
                <a:ext cx="2772000" cy="2545434"/>
              </a:xfrm>
              <a:custGeom>
                <a:avLst/>
                <a:gdLst>
                  <a:gd name="connsiteX0" fmla="*/ 3 w 3246861"/>
                  <a:gd name="connsiteY0" fmla="*/ 768964 h 2013178"/>
                  <a:gd name="connsiteX1" fmla="*/ 1623431 w 3246861"/>
                  <a:gd name="connsiteY1" fmla="*/ 0 h 2013178"/>
                  <a:gd name="connsiteX2" fmla="*/ 3246858 w 3246861"/>
                  <a:gd name="connsiteY2" fmla="*/ 768964 h 2013178"/>
                  <a:gd name="connsiteX3" fmla="*/ 2626764 w 3246861"/>
                  <a:gd name="connsiteY3" fmla="*/ 2013173 h 2013178"/>
                  <a:gd name="connsiteX4" fmla="*/ 620097 w 3246861"/>
                  <a:gd name="connsiteY4" fmla="*/ 2013173 h 2013178"/>
                  <a:gd name="connsiteX5" fmla="*/ 3 w 3246861"/>
                  <a:gd name="connsiteY5" fmla="*/ 768964 h 2013178"/>
                  <a:gd name="connsiteX0" fmla="*/ 0 w 3246855"/>
                  <a:gd name="connsiteY0" fmla="*/ 768964 h 2013173"/>
                  <a:gd name="connsiteX1" fmla="*/ 1623428 w 3246855"/>
                  <a:gd name="connsiteY1" fmla="*/ 0 h 2013173"/>
                  <a:gd name="connsiteX2" fmla="*/ 3246855 w 3246855"/>
                  <a:gd name="connsiteY2" fmla="*/ 768964 h 2013173"/>
                  <a:gd name="connsiteX3" fmla="*/ 2756234 w 3246855"/>
                  <a:gd name="connsiteY3" fmla="*/ 2013173 h 2013173"/>
                  <a:gd name="connsiteX4" fmla="*/ 620094 w 3246855"/>
                  <a:gd name="connsiteY4" fmla="*/ 2013173 h 2013173"/>
                  <a:gd name="connsiteX5" fmla="*/ 0 w 3246855"/>
                  <a:gd name="connsiteY5" fmla="*/ 768964 h 2013173"/>
                  <a:gd name="connsiteX0" fmla="*/ 0 w 3246855"/>
                  <a:gd name="connsiteY0" fmla="*/ 768964 h 2021265"/>
                  <a:gd name="connsiteX1" fmla="*/ 1623428 w 3246855"/>
                  <a:gd name="connsiteY1" fmla="*/ 0 h 2021265"/>
                  <a:gd name="connsiteX2" fmla="*/ 3246855 w 3246855"/>
                  <a:gd name="connsiteY2" fmla="*/ 768964 h 2021265"/>
                  <a:gd name="connsiteX3" fmla="*/ 2756234 w 3246855"/>
                  <a:gd name="connsiteY3" fmla="*/ 2013173 h 2021265"/>
                  <a:gd name="connsiteX4" fmla="*/ 474437 w 3246855"/>
                  <a:gd name="connsiteY4" fmla="*/ 2021265 h 2021265"/>
                  <a:gd name="connsiteX5" fmla="*/ 0 w 3246855"/>
                  <a:gd name="connsiteY5" fmla="*/ 768964 h 2021265"/>
                  <a:gd name="connsiteX0" fmla="*/ 0 w 3246855"/>
                  <a:gd name="connsiteY0" fmla="*/ 3649729 h 4902030"/>
                  <a:gd name="connsiteX1" fmla="*/ 1631520 w 3246855"/>
                  <a:gd name="connsiteY1" fmla="*/ 0 h 4902030"/>
                  <a:gd name="connsiteX2" fmla="*/ 3246855 w 3246855"/>
                  <a:gd name="connsiteY2" fmla="*/ 3649729 h 4902030"/>
                  <a:gd name="connsiteX3" fmla="*/ 2756234 w 3246855"/>
                  <a:gd name="connsiteY3" fmla="*/ 4893938 h 4902030"/>
                  <a:gd name="connsiteX4" fmla="*/ 474437 w 3246855"/>
                  <a:gd name="connsiteY4" fmla="*/ 4902030 h 4902030"/>
                  <a:gd name="connsiteX5" fmla="*/ 0 w 3246855"/>
                  <a:gd name="connsiteY5" fmla="*/ 3649729 h 490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6855" h="4902030">
                    <a:moveTo>
                      <a:pt x="0" y="3649729"/>
                    </a:moveTo>
                    <a:lnTo>
                      <a:pt x="1631520" y="0"/>
                    </a:lnTo>
                    <a:lnTo>
                      <a:pt x="3246855" y="3649729"/>
                    </a:lnTo>
                    <a:lnTo>
                      <a:pt x="2756234" y="4893938"/>
                    </a:lnTo>
                    <a:lnTo>
                      <a:pt x="474437" y="4902030"/>
                    </a:lnTo>
                    <a:lnTo>
                      <a:pt x="0" y="3649729"/>
                    </a:lnTo>
                    <a:close/>
                  </a:path>
                </a:pathLst>
              </a:custGeom>
              <a:solidFill>
                <a:schemeClr val="accent4">
                  <a:lumMod val="5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grpSp>
            <p:nvGrpSpPr>
              <p:cNvPr id="49" name="Group 97"/>
              <p:cNvGrpSpPr/>
              <p:nvPr/>
            </p:nvGrpSpPr>
            <p:grpSpPr>
              <a:xfrm>
                <a:off x="4377408" y="72933"/>
                <a:ext cx="4601752" cy="4856516"/>
                <a:chOff x="4377408" y="72933"/>
                <a:chExt cx="4601752" cy="4856516"/>
              </a:xfrm>
            </p:grpSpPr>
            <p:sp>
              <p:nvSpPr>
                <p:cNvPr id="50" name="Regular Pentagon 20"/>
                <p:cNvSpPr/>
                <p:nvPr/>
              </p:nvSpPr>
              <p:spPr bwMode="ltGray">
                <a:xfrm rot="15118226">
                  <a:off x="6320443" y="958629"/>
                  <a:ext cx="2772000" cy="2545434"/>
                </a:xfrm>
                <a:custGeom>
                  <a:avLst/>
                  <a:gdLst>
                    <a:gd name="connsiteX0" fmla="*/ 3 w 3246861"/>
                    <a:gd name="connsiteY0" fmla="*/ 768964 h 2013178"/>
                    <a:gd name="connsiteX1" fmla="*/ 1623431 w 3246861"/>
                    <a:gd name="connsiteY1" fmla="*/ 0 h 2013178"/>
                    <a:gd name="connsiteX2" fmla="*/ 3246858 w 3246861"/>
                    <a:gd name="connsiteY2" fmla="*/ 768964 h 2013178"/>
                    <a:gd name="connsiteX3" fmla="*/ 2626764 w 3246861"/>
                    <a:gd name="connsiteY3" fmla="*/ 2013173 h 2013178"/>
                    <a:gd name="connsiteX4" fmla="*/ 620097 w 3246861"/>
                    <a:gd name="connsiteY4" fmla="*/ 2013173 h 2013178"/>
                    <a:gd name="connsiteX5" fmla="*/ 3 w 3246861"/>
                    <a:gd name="connsiteY5" fmla="*/ 768964 h 2013178"/>
                    <a:gd name="connsiteX0" fmla="*/ 0 w 3246855"/>
                    <a:gd name="connsiteY0" fmla="*/ 768964 h 2013173"/>
                    <a:gd name="connsiteX1" fmla="*/ 1623428 w 3246855"/>
                    <a:gd name="connsiteY1" fmla="*/ 0 h 2013173"/>
                    <a:gd name="connsiteX2" fmla="*/ 3246855 w 3246855"/>
                    <a:gd name="connsiteY2" fmla="*/ 768964 h 2013173"/>
                    <a:gd name="connsiteX3" fmla="*/ 2756234 w 3246855"/>
                    <a:gd name="connsiteY3" fmla="*/ 2013173 h 2013173"/>
                    <a:gd name="connsiteX4" fmla="*/ 620094 w 3246855"/>
                    <a:gd name="connsiteY4" fmla="*/ 2013173 h 2013173"/>
                    <a:gd name="connsiteX5" fmla="*/ 0 w 3246855"/>
                    <a:gd name="connsiteY5" fmla="*/ 768964 h 2013173"/>
                    <a:gd name="connsiteX0" fmla="*/ 0 w 3246855"/>
                    <a:gd name="connsiteY0" fmla="*/ 768964 h 2021265"/>
                    <a:gd name="connsiteX1" fmla="*/ 1623428 w 3246855"/>
                    <a:gd name="connsiteY1" fmla="*/ 0 h 2021265"/>
                    <a:gd name="connsiteX2" fmla="*/ 3246855 w 3246855"/>
                    <a:gd name="connsiteY2" fmla="*/ 768964 h 2021265"/>
                    <a:gd name="connsiteX3" fmla="*/ 2756234 w 3246855"/>
                    <a:gd name="connsiteY3" fmla="*/ 2013173 h 2021265"/>
                    <a:gd name="connsiteX4" fmla="*/ 474437 w 3246855"/>
                    <a:gd name="connsiteY4" fmla="*/ 2021265 h 2021265"/>
                    <a:gd name="connsiteX5" fmla="*/ 0 w 3246855"/>
                    <a:gd name="connsiteY5" fmla="*/ 768964 h 2021265"/>
                    <a:gd name="connsiteX0" fmla="*/ 0 w 3246855"/>
                    <a:gd name="connsiteY0" fmla="*/ 3649729 h 4902030"/>
                    <a:gd name="connsiteX1" fmla="*/ 1631520 w 3246855"/>
                    <a:gd name="connsiteY1" fmla="*/ 0 h 4902030"/>
                    <a:gd name="connsiteX2" fmla="*/ 3246855 w 3246855"/>
                    <a:gd name="connsiteY2" fmla="*/ 3649729 h 4902030"/>
                    <a:gd name="connsiteX3" fmla="*/ 2756234 w 3246855"/>
                    <a:gd name="connsiteY3" fmla="*/ 4893938 h 4902030"/>
                    <a:gd name="connsiteX4" fmla="*/ 474437 w 3246855"/>
                    <a:gd name="connsiteY4" fmla="*/ 4902030 h 4902030"/>
                    <a:gd name="connsiteX5" fmla="*/ 0 w 3246855"/>
                    <a:gd name="connsiteY5" fmla="*/ 3649729 h 490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6855" h="4902030">
                      <a:moveTo>
                        <a:pt x="0" y="3649729"/>
                      </a:moveTo>
                      <a:lnTo>
                        <a:pt x="1631520" y="0"/>
                      </a:lnTo>
                      <a:lnTo>
                        <a:pt x="3246855" y="3649729"/>
                      </a:lnTo>
                      <a:lnTo>
                        <a:pt x="2756234" y="4893938"/>
                      </a:lnTo>
                      <a:lnTo>
                        <a:pt x="474437" y="4902030"/>
                      </a:lnTo>
                      <a:lnTo>
                        <a:pt x="0" y="3649729"/>
                      </a:lnTo>
                      <a:close/>
                    </a:path>
                  </a:pathLst>
                </a:cu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51" name="Regular Pentagon 20"/>
                <p:cNvSpPr/>
                <p:nvPr/>
              </p:nvSpPr>
              <p:spPr bwMode="ltGray">
                <a:xfrm rot="2119762" flipH="1">
                  <a:off x="4377408" y="2383383"/>
                  <a:ext cx="2772000" cy="2545434"/>
                </a:xfrm>
                <a:custGeom>
                  <a:avLst/>
                  <a:gdLst>
                    <a:gd name="connsiteX0" fmla="*/ 3 w 3246861"/>
                    <a:gd name="connsiteY0" fmla="*/ 768964 h 2013178"/>
                    <a:gd name="connsiteX1" fmla="*/ 1623431 w 3246861"/>
                    <a:gd name="connsiteY1" fmla="*/ 0 h 2013178"/>
                    <a:gd name="connsiteX2" fmla="*/ 3246858 w 3246861"/>
                    <a:gd name="connsiteY2" fmla="*/ 768964 h 2013178"/>
                    <a:gd name="connsiteX3" fmla="*/ 2626764 w 3246861"/>
                    <a:gd name="connsiteY3" fmla="*/ 2013173 h 2013178"/>
                    <a:gd name="connsiteX4" fmla="*/ 620097 w 3246861"/>
                    <a:gd name="connsiteY4" fmla="*/ 2013173 h 2013178"/>
                    <a:gd name="connsiteX5" fmla="*/ 3 w 3246861"/>
                    <a:gd name="connsiteY5" fmla="*/ 768964 h 2013178"/>
                    <a:gd name="connsiteX0" fmla="*/ 0 w 3246855"/>
                    <a:gd name="connsiteY0" fmla="*/ 768964 h 2013173"/>
                    <a:gd name="connsiteX1" fmla="*/ 1623428 w 3246855"/>
                    <a:gd name="connsiteY1" fmla="*/ 0 h 2013173"/>
                    <a:gd name="connsiteX2" fmla="*/ 3246855 w 3246855"/>
                    <a:gd name="connsiteY2" fmla="*/ 768964 h 2013173"/>
                    <a:gd name="connsiteX3" fmla="*/ 2756234 w 3246855"/>
                    <a:gd name="connsiteY3" fmla="*/ 2013173 h 2013173"/>
                    <a:gd name="connsiteX4" fmla="*/ 620094 w 3246855"/>
                    <a:gd name="connsiteY4" fmla="*/ 2013173 h 2013173"/>
                    <a:gd name="connsiteX5" fmla="*/ 0 w 3246855"/>
                    <a:gd name="connsiteY5" fmla="*/ 768964 h 2013173"/>
                    <a:gd name="connsiteX0" fmla="*/ 0 w 3246855"/>
                    <a:gd name="connsiteY0" fmla="*/ 768964 h 2021265"/>
                    <a:gd name="connsiteX1" fmla="*/ 1623428 w 3246855"/>
                    <a:gd name="connsiteY1" fmla="*/ 0 h 2021265"/>
                    <a:gd name="connsiteX2" fmla="*/ 3246855 w 3246855"/>
                    <a:gd name="connsiteY2" fmla="*/ 768964 h 2021265"/>
                    <a:gd name="connsiteX3" fmla="*/ 2756234 w 3246855"/>
                    <a:gd name="connsiteY3" fmla="*/ 2013173 h 2021265"/>
                    <a:gd name="connsiteX4" fmla="*/ 474437 w 3246855"/>
                    <a:gd name="connsiteY4" fmla="*/ 2021265 h 2021265"/>
                    <a:gd name="connsiteX5" fmla="*/ 0 w 3246855"/>
                    <a:gd name="connsiteY5" fmla="*/ 768964 h 2021265"/>
                    <a:gd name="connsiteX0" fmla="*/ 0 w 3246855"/>
                    <a:gd name="connsiteY0" fmla="*/ 3649729 h 4902030"/>
                    <a:gd name="connsiteX1" fmla="*/ 1631520 w 3246855"/>
                    <a:gd name="connsiteY1" fmla="*/ 0 h 4902030"/>
                    <a:gd name="connsiteX2" fmla="*/ 3246855 w 3246855"/>
                    <a:gd name="connsiteY2" fmla="*/ 3649729 h 4902030"/>
                    <a:gd name="connsiteX3" fmla="*/ 2756234 w 3246855"/>
                    <a:gd name="connsiteY3" fmla="*/ 4893938 h 4902030"/>
                    <a:gd name="connsiteX4" fmla="*/ 474437 w 3246855"/>
                    <a:gd name="connsiteY4" fmla="*/ 4902030 h 4902030"/>
                    <a:gd name="connsiteX5" fmla="*/ 0 w 3246855"/>
                    <a:gd name="connsiteY5" fmla="*/ 3649729 h 490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6855" h="4902030">
                      <a:moveTo>
                        <a:pt x="0" y="3649729"/>
                      </a:moveTo>
                      <a:lnTo>
                        <a:pt x="1631520" y="0"/>
                      </a:lnTo>
                      <a:lnTo>
                        <a:pt x="3246855" y="3649729"/>
                      </a:lnTo>
                      <a:lnTo>
                        <a:pt x="2756234" y="4893938"/>
                      </a:lnTo>
                      <a:lnTo>
                        <a:pt x="474437" y="4902030"/>
                      </a:lnTo>
                      <a:lnTo>
                        <a:pt x="0" y="3649729"/>
                      </a:lnTo>
                      <a:close/>
                    </a:path>
                  </a:pathLst>
                </a:cu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52" name="Regular Pentagon 20"/>
                <p:cNvSpPr/>
                <p:nvPr/>
              </p:nvSpPr>
              <p:spPr bwMode="ltGray">
                <a:xfrm rot="19474720" flipH="1">
                  <a:off x="5857036" y="2384015"/>
                  <a:ext cx="2772000" cy="2545434"/>
                </a:xfrm>
                <a:custGeom>
                  <a:avLst/>
                  <a:gdLst>
                    <a:gd name="connsiteX0" fmla="*/ 3 w 3246861"/>
                    <a:gd name="connsiteY0" fmla="*/ 768964 h 2013178"/>
                    <a:gd name="connsiteX1" fmla="*/ 1623431 w 3246861"/>
                    <a:gd name="connsiteY1" fmla="*/ 0 h 2013178"/>
                    <a:gd name="connsiteX2" fmla="*/ 3246858 w 3246861"/>
                    <a:gd name="connsiteY2" fmla="*/ 768964 h 2013178"/>
                    <a:gd name="connsiteX3" fmla="*/ 2626764 w 3246861"/>
                    <a:gd name="connsiteY3" fmla="*/ 2013173 h 2013178"/>
                    <a:gd name="connsiteX4" fmla="*/ 620097 w 3246861"/>
                    <a:gd name="connsiteY4" fmla="*/ 2013173 h 2013178"/>
                    <a:gd name="connsiteX5" fmla="*/ 3 w 3246861"/>
                    <a:gd name="connsiteY5" fmla="*/ 768964 h 2013178"/>
                    <a:gd name="connsiteX0" fmla="*/ 0 w 3246855"/>
                    <a:gd name="connsiteY0" fmla="*/ 768964 h 2013173"/>
                    <a:gd name="connsiteX1" fmla="*/ 1623428 w 3246855"/>
                    <a:gd name="connsiteY1" fmla="*/ 0 h 2013173"/>
                    <a:gd name="connsiteX2" fmla="*/ 3246855 w 3246855"/>
                    <a:gd name="connsiteY2" fmla="*/ 768964 h 2013173"/>
                    <a:gd name="connsiteX3" fmla="*/ 2756234 w 3246855"/>
                    <a:gd name="connsiteY3" fmla="*/ 2013173 h 2013173"/>
                    <a:gd name="connsiteX4" fmla="*/ 620094 w 3246855"/>
                    <a:gd name="connsiteY4" fmla="*/ 2013173 h 2013173"/>
                    <a:gd name="connsiteX5" fmla="*/ 0 w 3246855"/>
                    <a:gd name="connsiteY5" fmla="*/ 768964 h 2013173"/>
                    <a:gd name="connsiteX0" fmla="*/ 0 w 3246855"/>
                    <a:gd name="connsiteY0" fmla="*/ 768964 h 2021265"/>
                    <a:gd name="connsiteX1" fmla="*/ 1623428 w 3246855"/>
                    <a:gd name="connsiteY1" fmla="*/ 0 h 2021265"/>
                    <a:gd name="connsiteX2" fmla="*/ 3246855 w 3246855"/>
                    <a:gd name="connsiteY2" fmla="*/ 768964 h 2021265"/>
                    <a:gd name="connsiteX3" fmla="*/ 2756234 w 3246855"/>
                    <a:gd name="connsiteY3" fmla="*/ 2013173 h 2021265"/>
                    <a:gd name="connsiteX4" fmla="*/ 474437 w 3246855"/>
                    <a:gd name="connsiteY4" fmla="*/ 2021265 h 2021265"/>
                    <a:gd name="connsiteX5" fmla="*/ 0 w 3246855"/>
                    <a:gd name="connsiteY5" fmla="*/ 768964 h 2021265"/>
                    <a:gd name="connsiteX0" fmla="*/ 0 w 3246855"/>
                    <a:gd name="connsiteY0" fmla="*/ 3649729 h 4902030"/>
                    <a:gd name="connsiteX1" fmla="*/ 1631520 w 3246855"/>
                    <a:gd name="connsiteY1" fmla="*/ 0 h 4902030"/>
                    <a:gd name="connsiteX2" fmla="*/ 3246855 w 3246855"/>
                    <a:gd name="connsiteY2" fmla="*/ 3649729 h 4902030"/>
                    <a:gd name="connsiteX3" fmla="*/ 2756234 w 3246855"/>
                    <a:gd name="connsiteY3" fmla="*/ 4893938 h 4902030"/>
                    <a:gd name="connsiteX4" fmla="*/ 474437 w 3246855"/>
                    <a:gd name="connsiteY4" fmla="*/ 4902030 h 4902030"/>
                    <a:gd name="connsiteX5" fmla="*/ 0 w 3246855"/>
                    <a:gd name="connsiteY5" fmla="*/ 3649729 h 490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6855" h="4902030">
                      <a:moveTo>
                        <a:pt x="0" y="3649729"/>
                      </a:moveTo>
                      <a:lnTo>
                        <a:pt x="1631520" y="0"/>
                      </a:lnTo>
                      <a:lnTo>
                        <a:pt x="3246855" y="3649729"/>
                      </a:lnTo>
                      <a:lnTo>
                        <a:pt x="2756234" y="4893938"/>
                      </a:lnTo>
                      <a:lnTo>
                        <a:pt x="474437" y="4902030"/>
                      </a:lnTo>
                      <a:lnTo>
                        <a:pt x="0" y="3649729"/>
                      </a:ln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53" name="Regular Pentagon 20"/>
                <p:cNvSpPr/>
                <p:nvPr/>
              </p:nvSpPr>
              <p:spPr bwMode="ltGray">
                <a:xfrm rot="10800000" flipH="1">
                  <a:off x="5106078" y="72933"/>
                  <a:ext cx="2772000" cy="2545434"/>
                </a:xfrm>
                <a:custGeom>
                  <a:avLst/>
                  <a:gdLst>
                    <a:gd name="connsiteX0" fmla="*/ 3 w 3246861"/>
                    <a:gd name="connsiteY0" fmla="*/ 768964 h 2013178"/>
                    <a:gd name="connsiteX1" fmla="*/ 1623431 w 3246861"/>
                    <a:gd name="connsiteY1" fmla="*/ 0 h 2013178"/>
                    <a:gd name="connsiteX2" fmla="*/ 3246858 w 3246861"/>
                    <a:gd name="connsiteY2" fmla="*/ 768964 h 2013178"/>
                    <a:gd name="connsiteX3" fmla="*/ 2626764 w 3246861"/>
                    <a:gd name="connsiteY3" fmla="*/ 2013173 h 2013178"/>
                    <a:gd name="connsiteX4" fmla="*/ 620097 w 3246861"/>
                    <a:gd name="connsiteY4" fmla="*/ 2013173 h 2013178"/>
                    <a:gd name="connsiteX5" fmla="*/ 3 w 3246861"/>
                    <a:gd name="connsiteY5" fmla="*/ 768964 h 2013178"/>
                    <a:gd name="connsiteX0" fmla="*/ 0 w 3246855"/>
                    <a:gd name="connsiteY0" fmla="*/ 768964 h 2013173"/>
                    <a:gd name="connsiteX1" fmla="*/ 1623428 w 3246855"/>
                    <a:gd name="connsiteY1" fmla="*/ 0 h 2013173"/>
                    <a:gd name="connsiteX2" fmla="*/ 3246855 w 3246855"/>
                    <a:gd name="connsiteY2" fmla="*/ 768964 h 2013173"/>
                    <a:gd name="connsiteX3" fmla="*/ 2756234 w 3246855"/>
                    <a:gd name="connsiteY3" fmla="*/ 2013173 h 2013173"/>
                    <a:gd name="connsiteX4" fmla="*/ 620094 w 3246855"/>
                    <a:gd name="connsiteY4" fmla="*/ 2013173 h 2013173"/>
                    <a:gd name="connsiteX5" fmla="*/ 0 w 3246855"/>
                    <a:gd name="connsiteY5" fmla="*/ 768964 h 2013173"/>
                    <a:gd name="connsiteX0" fmla="*/ 0 w 3246855"/>
                    <a:gd name="connsiteY0" fmla="*/ 768964 h 2021265"/>
                    <a:gd name="connsiteX1" fmla="*/ 1623428 w 3246855"/>
                    <a:gd name="connsiteY1" fmla="*/ 0 h 2021265"/>
                    <a:gd name="connsiteX2" fmla="*/ 3246855 w 3246855"/>
                    <a:gd name="connsiteY2" fmla="*/ 768964 h 2021265"/>
                    <a:gd name="connsiteX3" fmla="*/ 2756234 w 3246855"/>
                    <a:gd name="connsiteY3" fmla="*/ 2013173 h 2021265"/>
                    <a:gd name="connsiteX4" fmla="*/ 474437 w 3246855"/>
                    <a:gd name="connsiteY4" fmla="*/ 2021265 h 2021265"/>
                    <a:gd name="connsiteX5" fmla="*/ 0 w 3246855"/>
                    <a:gd name="connsiteY5" fmla="*/ 768964 h 2021265"/>
                    <a:gd name="connsiteX0" fmla="*/ 0 w 3246855"/>
                    <a:gd name="connsiteY0" fmla="*/ 3649729 h 4902030"/>
                    <a:gd name="connsiteX1" fmla="*/ 1631520 w 3246855"/>
                    <a:gd name="connsiteY1" fmla="*/ 0 h 4902030"/>
                    <a:gd name="connsiteX2" fmla="*/ 3246855 w 3246855"/>
                    <a:gd name="connsiteY2" fmla="*/ 3649729 h 4902030"/>
                    <a:gd name="connsiteX3" fmla="*/ 2756234 w 3246855"/>
                    <a:gd name="connsiteY3" fmla="*/ 4893938 h 4902030"/>
                    <a:gd name="connsiteX4" fmla="*/ 474437 w 3246855"/>
                    <a:gd name="connsiteY4" fmla="*/ 4902030 h 4902030"/>
                    <a:gd name="connsiteX5" fmla="*/ 0 w 3246855"/>
                    <a:gd name="connsiteY5" fmla="*/ 3649729 h 4902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6855" h="4902030">
                      <a:moveTo>
                        <a:pt x="0" y="3649729"/>
                      </a:moveTo>
                      <a:lnTo>
                        <a:pt x="1631520" y="0"/>
                      </a:lnTo>
                      <a:lnTo>
                        <a:pt x="3246855" y="3649729"/>
                      </a:lnTo>
                      <a:lnTo>
                        <a:pt x="2756234" y="4893938"/>
                      </a:lnTo>
                      <a:lnTo>
                        <a:pt x="474437" y="4902030"/>
                      </a:lnTo>
                      <a:lnTo>
                        <a:pt x="0" y="3649729"/>
                      </a:lnTo>
                      <a:close/>
                    </a:path>
                  </a:pathLst>
                </a:custGeom>
                <a:solidFill>
                  <a:schemeClr val="tx1">
                    <a:lumMod val="65000"/>
                    <a:lumOff val="3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grpSp>
        </p:grpSp>
        <p:sp>
          <p:nvSpPr>
            <p:cNvPr id="7" name="Oval 54"/>
            <p:cNvSpPr/>
            <p:nvPr/>
          </p:nvSpPr>
          <p:spPr bwMode="ltGray">
            <a:xfrm rot="514978">
              <a:off x="6013874" y="1701074"/>
              <a:ext cx="3850476" cy="3850476"/>
            </a:xfrm>
            <a:prstGeom prst="ellipse">
              <a:avLst/>
            </a:prstGeom>
            <a:noFill/>
            <a:ln w="406400">
              <a:solidFill>
                <a:srgbClr val="FFFFFF">
                  <a:alpha val="3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cxnSp>
          <p:nvCxnSpPr>
            <p:cNvPr id="8" name="Straight Connector 55"/>
            <p:cNvCxnSpPr>
              <a:endCxn id="51" idx="1"/>
            </p:cNvCxnSpPr>
            <p:nvPr/>
          </p:nvCxnSpPr>
          <p:spPr>
            <a:xfrm flipH="1">
              <a:off x="7933492" y="1710334"/>
              <a:ext cx="1373917" cy="1904514"/>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Oval 57"/>
            <p:cNvSpPr/>
            <p:nvPr/>
          </p:nvSpPr>
          <p:spPr bwMode="ltGray">
            <a:xfrm>
              <a:off x="7202768" y="2894112"/>
              <a:ext cx="1458574" cy="1458575"/>
            </a:xfrm>
            <a:prstGeom prst="ellipse">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10" name="TextBox 58"/>
            <p:cNvSpPr txBox="1"/>
            <p:nvPr/>
          </p:nvSpPr>
          <p:spPr>
            <a:xfrm>
              <a:off x="6888900" y="1773172"/>
              <a:ext cx="2097836" cy="766694"/>
            </a:xfrm>
            <a:prstGeom prst="rect">
              <a:avLst/>
            </a:prstGeom>
            <a:noFill/>
            <a:ln w="38100">
              <a:noFill/>
            </a:ln>
          </p:spPr>
          <p:txBody>
            <a:bodyPr spcFirstLastPara="1" vert="horz" wrap="square" lIns="0" tIns="0" rIns="0" bIns="0" numCol="1" rtlCol="0">
              <a:prstTxWarp prst="textArchUp">
                <a:avLst/>
              </a:prstTxWarp>
              <a:noAutofit/>
            </a:bodyPr>
            <a:lstStyle/>
            <a:p>
              <a:pPr indent="-274320" algn="ctr" defTabSz="914400" eaLnBrk="1" hangingPunct="1">
                <a:spcAft>
                  <a:spcPts val="900"/>
                </a:spcAft>
              </a:pPr>
              <a:r>
                <a:rPr lang="es-EC" sz="1100" b="1" dirty="0">
                  <a:solidFill>
                    <a:srgbClr val="FFFFFF"/>
                  </a:solidFill>
                  <a:latin typeface="+mj-lt"/>
                </a:rPr>
                <a:t>Gobierno Corporativo</a:t>
              </a:r>
            </a:p>
          </p:txBody>
        </p:sp>
        <p:sp>
          <p:nvSpPr>
            <p:cNvPr id="11" name="TextBox 59"/>
            <p:cNvSpPr txBox="1"/>
            <p:nvPr/>
          </p:nvSpPr>
          <p:spPr>
            <a:xfrm rot="4397371">
              <a:off x="8400617" y="2778557"/>
              <a:ext cx="1822733" cy="766694"/>
            </a:xfrm>
            <a:prstGeom prst="rect">
              <a:avLst/>
            </a:prstGeom>
            <a:noFill/>
            <a:ln w="38100">
              <a:noFill/>
            </a:ln>
          </p:spPr>
          <p:txBody>
            <a:bodyPr spcFirstLastPara="1" vert="horz" wrap="square" lIns="0" tIns="0" rIns="0" bIns="0" numCol="1" rtlCol="0">
              <a:prstTxWarp prst="textArchUp">
                <a:avLst/>
              </a:prstTxWarp>
              <a:noAutofit/>
            </a:bodyPr>
            <a:lstStyle/>
            <a:p>
              <a:pPr indent="-274320" algn="ctr" defTabSz="914400" eaLnBrk="1" hangingPunct="1">
                <a:spcAft>
                  <a:spcPts val="900"/>
                </a:spcAft>
              </a:pPr>
              <a:r>
                <a:rPr lang="es-EC" sz="1100" b="1" dirty="0">
                  <a:solidFill>
                    <a:srgbClr val="FFFFFF"/>
                  </a:solidFill>
                  <a:latin typeface="+mj-lt"/>
                </a:rPr>
                <a:t>Gestión Financiera</a:t>
              </a:r>
            </a:p>
          </p:txBody>
        </p:sp>
        <p:sp>
          <p:nvSpPr>
            <p:cNvPr id="12" name="TextBox 60"/>
            <p:cNvSpPr txBox="1"/>
            <p:nvPr/>
          </p:nvSpPr>
          <p:spPr>
            <a:xfrm rot="19480854">
              <a:off x="7994153" y="4554927"/>
              <a:ext cx="1822734" cy="766694"/>
            </a:xfrm>
            <a:prstGeom prst="rect">
              <a:avLst/>
            </a:prstGeom>
            <a:noFill/>
            <a:ln w="38100">
              <a:noFill/>
            </a:ln>
          </p:spPr>
          <p:txBody>
            <a:bodyPr spcFirstLastPara="1" vert="horz" wrap="square" lIns="0" tIns="0" rIns="0" bIns="0" numCol="1" rtlCol="0">
              <a:prstTxWarp prst="textArchDown">
                <a:avLst/>
              </a:prstTxWarp>
              <a:noAutofit/>
            </a:bodyPr>
            <a:lstStyle/>
            <a:p>
              <a:pPr indent="-274320" algn="ctr" defTabSz="914400" eaLnBrk="1" hangingPunct="1">
                <a:spcAft>
                  <a:spcPts val="900"/>
                </a:spcAft>
              </a:pPr>
              <a:r>
                <a:rPr lang="es-EC" sz="1100" b="1" dirty="0">
                  <a:solidFill>
                    <a:srgbClr val="FFFFFF"/>
                  </a:solidFill>
                  <a:latin typeface="+mj-lt"/>
                </a:rPr>
                <a:t>Comunicación</a:t>
              </a:r>
            </a:p>
          </p:txBody>
        </p:sp>
        <p:sp>
          <p:nvSpPr>
            <p:cNvPr id="13" name="TextBox 61"/>
            <p:cNvSpPr txBox="1"/>
            <p:nvPr/>
          </p:nvSpPr>
          <p:spPr>
            <a:xfrm rot="2248557">
              <a:off x="6049647" y="4544577"/>
              <a:ext cx="1822733" cy="766694"/>
            </a:xfrm>
            <a:prstGeom prst="rect">
              <a:avLst/>
            </a:prstGeom>
            <a:noFill/>
            <a:ln w="38100">
              <a:noFill/>
            </a:ln>
          </p:spPr>
          <p:txBody>
            <a:bodyPr spcFirstLastPara="1" vert="horz" wrap="square" lIns="0" tIns="0" rIns="0" bIns="0" numCol="1" rtlCol="0">
              <a:prstTxWarp prst="textArchDown">
                <a:avLst/>
              </a:prstTxWarp>
              <a:noAutofit/>
            </a:bodyPr>
            <a:lstStyle/>
            <a:p>
              <a:pPr indent="-274320" algn="ctr" defTabSz="914400" eaLnBrk="1" hangingPunct="1">
                <a:spcAft>
                  <a:spcPts val="900"/>
                </a:spcAft>
              </a:pPr>
              <a:r>
                <a:rPr lang="es-EC" sz="1100" b="1" dirty="0">
                  <a:solidFill>
                    <a:srgbClr val="FFFFFF"/>
                  </a:solidFill>
                  <a:latin typeface="+mj-lt"/>
                </a:rPr>
                <a:t>Planificación</a:t>
              </a:r>
            </a:p>
          </p:txBody>
        </p:sp>
        <p:sp>
          <p:nvSpPr>
            <p:cNvPr id="14" name="TextBox 62"/>
            <p:cNvSpPr txBox="1"/>
            <p:nvPr/>
          </p:nvSpPr>
          <p:spPr>
            <a:xfrm rot="17288308">
              <a:off x="5657715" y="2785108"/>
              <a:ext cx="1822733" cy="766694"/>
            </a:xfrm>
            <a:prstGeom prst="rect">
              <a:avLst/>
            </a:prstGeom>
            <a:noFill/>
            <a:ln w="38100">
              <a:noFill/>
            </a:ln>
          </p:spPr>
          <p:txBody>
            <a:bodyPr spcFirstLastPara="1" vert="horz" wrap="square" lIns="0" tIns="0" rIns="0" bIns="0" numCol="1" rtlCol="0">
              <a:prstTxWarp prst="textArchUp">
                <a:avLst/>
              </a:prstTxWarp>
              <a:noAutofit/>
            </a:bodyPr>
            <a:lstStyle/>
            <a:p>
              <a:pPr indent="-274320" algn="ctr" defTabSz="914400" eaLnBrk="1" hangingPunct="1">
                <a:spcAft>
                  <a:spcPts val="900"/>
                </a:spcAft>
              </a:pPr>
              <a:r>
                <a:rPr lang="es-EC" sz="1100" b="1" dirty="0">
                  <a:solidFill>
                    <a:srgbClr val="FFFFFF"/>
                  </a:solidFill>
                  <a:latin typeface="+mj-lt"/>
                </a:rPr>
                <a:t>Gestión Interna</a:t>
              </a:r>
            </a:p>
          </p:txBody>
        </p:sp>
        <p:grpSp>
          <p:nvGrpSpPr>
            <p:cNvPr id="15" name="Group 63"/>
            <p:cNvGrpSpPr/>
            <p:nvPr/>
          </p:nvGrpSpPr>
          <p:grpSpPr>
            <a:xfrm>
              <a:off x="7617084" y="2111627"/>
              <a:ext cx="612000" cy="612000"/>
              <a:chOff x="3216946" y="2258092"/>
              <a:chExt cx="612000" cy="612000"/>
            </a:xfrm>
          </p:grpSpPr>
          <p:sp>
            <p:nvSpPr>
              <p:cNvPr id="46" name="Oval 94"/>
              <p:cNvSpPr/>
              <p:nvPr/>
            </p:nvSpPr>
            <p:spPr bwMode="ltGray">
              <a:xfrm>
                <a:off x="3216946" y="2258092"/>
                <a:ext cx="612000" cy="6120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47" name="Freeform 4806"/>
              <p:cNvSpPr>
                <a:spLocks noEditPoints="1"/>
              </p:cNvSpPr>
              <p:nvPr/>
            </p:nvSpPr>
            <p:spPr bwMode="auto">
              <a:xfrm>
                <a:off x="3299862" y="2347152"/>
                <a:ext cx="446169" cy="392236"/>
              </a:xfrm>
              <a:custGeom>
                <a:avLst/>
                <a:gdLst>
                  <a:gd name="T0" fmla="*/ 310 w 364"/>
                  <a:gd name="T1" fmla="*/ 104 h 320"/>
                  <a:gd name="T2" fmla="*/ 314 w 364"/>
                  <a:gd name="T3" fmla="*/ 242 h 320"/>
                  <a:gd name="T4" fmla="*/ 304 w 364"/>
                  <a:gd name="T5" fmla="*/ 252 h 320"/>
                  <a:gd name="T6" fmla="*/ 276 w 364"/>
                  <a:gd name="T7" fmla="*/ 248 h 320"/>
                  <a:gd name="T8" fmla="*/ 274 w 364"/>
                  <a:gd name="T9" fmla="*/ 110 h 320"/>
                  <a:gd name="T10" fmla="*/ 284 w 364"/>
                  <a:gd name="T11" fmla="*/ 100 h 320"/>
                  <a:gd name="T12" fmla="*/ 26 w 364"/>
                  <a:gd name="T13" fmla="*/ 66 h 320"/>
                  <a:gd name="T14" fmla="*/ 178 w 364"/>
                  <a:gd name="T15" fmla="*/ 0 h 320"/>
                  <a:gd name="T16" fmla="*/ 180 w 364"/>
                  <a:gd name="T17" fmla="*/ 0 h 320"/>
                  <a:gd name="T18" fmla="*/ 184 w 364"/>
                  <a:gd name="T19" fmla="*/ 0 h 320"/>
                  <a:gd name="T20" fmla="*/ 186 w 364"/>
                  <a:gd name="T21" fmla="*/ 0 h 320"/>
                  <a:gd name="T22" fmla="*/ 332 w 364"/>
                  <a:gd name="T23" fmla="*/ 62 h 320"/>
                  <a:gd name="T24" fmla="*/ 338 w 364"/>
                  <a:gd name="T25" fmla="*/ 74 h 320"/>
                  <a:gd name="T26" fmla="*/ 328 w 364"/>
                  <a:gd name="T27" fmla="*/ 82 h 320"/>
                  <a:gd name="T28" fmla="*/ 36 w 364"/>
                  <a:gd name="T29" fmla="*/ 82 h 320"/>
                  <a:gd name="T30" fmla="*/ 26 w 364"/>
                  <a:gd name="T31" fmla="*/ 72 h 320"/>
                  <a:gd name="T32" fmla="*/ 168 w 364"/>
                  <a:gd name="T33" fmla="*/ 56 h 320"/>
                  <a:gd name="T34" fmla="*/ 190 w 364"/>
                  <a:gd name="T35" fmla="*/ 60 h 320"/>
                  <a:gd name="T36" fmla="*/ 200 w 364"/>
                  <a:gd name="T37" fmla="*/ 42 h 320"/>
                  <a:gd name="T38" fmla="*/ 182 w 364"/>
                  <a:gd name="T39" fmla="*/ 24 h 320"/>
                  <a:gd name="T40" fmla="*/ 164 w 364"/>
                  <a:gd name="T41" fmla="*/ 36 h 320"/>
                  <a:gd name="T42" fmla="*/ 230 w 364"/>
                  <a:gd name="T43" fmla="*/ 252 h 320"/>
                  <a:gd name="T44" fmla="*/ 240 w 364"/>
                  <a:gd name="T45" fmla="*/ 242 h 320"/>
                  <a:gd name="T46" fmla="*/ 236 w 364"/>
                  <a:gd name="T47" fmla="*/ 104 h 320"/>
                  <a:gd name="T48" fmla="*/ 134 w 364"/>
                  <a:gd name="T49" fmla="*/ 100 h 320"/>
                  <a:gd name="T50" fmla="*/ 124 w 364"/>
                  <a:gd name="T51" fmla="*/ 110 h 320"/>
                  <a:gd name="T52" fmla="*/ 128 w 364"/>
                  <a:gd name="T53" fmla="*/ 248 h 320"/>
                  <a:gd name="T54" fmla="*/ 162 w 364"/>
                  <a:gd name="T55" fmla="*/ 170 h 320"/>
                  <a:gd name="T56" fmla="*/ 174 w 364"/>
                  <a:gd name="T57" fmla="*/ 152 h 320"/>
                  <a:gd name="T58" fmla="*/ 196 w 364"/>
                  <a:gd name="T59" fmla="*/ 156 h 320"/>
                  <a:gd name="T60" fmla="*/ 230 w 364"/>
                  <a:gd name="T61" fmla="*/ 252 h 320"/>
                  <a:gd name="T62" fmla="*/ 332 w 364"/>
                  <a:gd name="T63" fmla="*/ 286 h 320"/>
                  <a:gd name="T64" fmla="*/ 338 w 364"/>
                  <a:gd name="T65" fmla="*/ 278 h 320"/>
                  <a:gd name="T66" fmla="*/ 328 w 364"/>
                  <a:gd name="T67" fmla="*/ 268 h 320"/>
                  <a:gd name="T68" fmla="*/ 28 w 364"/>
                  <a:gd name="T69" fmla="*/ 270 h 320"/>
                  <a:gd name="T70" fmla="*/ 26 w 364"/>
                  <a:gd name="T71" fmla="*/ 282 h 320"/>
                  <a:gd name="T72" fmla="*/ 36 w 364"/>
                  <a:gd name="T73" fmla="*/ 288 h 320"/>
                  <a:gd name="T74" fmla="*/ 6 w 364"/>
                  <a:gd name="T75" fmla="*/ 302 h 320"/>
                  <a:gd name="T76" fmla="*/ 0 w 364"/>
                  <a:gd name="T77" fmla="*/ 310 h 320"/>
                  <a:gd name="T78" fmla="*/ 10 w 364"/>
                  <a:gd name="T79" fmla="*/ 320 h 320"/>
                  <a:gd name="T80" fmla="*/ 362 w 364"/>
                  <a:gd name="T81" fmla="*/ 318 h 320"/>
                  <a:gd name="T82" fmla="*/ 364 w 364"/>
                  <a:gd name="T83" fmla="*/ 306 h 320"/>
                  <a:gd name="T84" fmla="*/ 354 w 364"/>
                  <a:gd name="T85" fmla="*/ 300 h 320"/>
                  <a:gd name="T86" fmla="*/ 54 w 364"/>
                  <a:gd name="T87" fmla="*/ 104 h 320"/>
                  <a:gd name="T88" fmla="*/ 50 w 364"/>
                  <a:gd name="T89" fmla="*/ 242 h 320"/>
                  <a:gd name="T90" fmla="*/ 60 w 364"/>
                  <a:gd name="T91" fmla="*/ 252 h 320"/>
                  <a:gd name="T92" fmla="*/ 88 w 364"/>
                  <a:gd name="T93" fmla="*/ 248 h 320"/>
                  <a:gd name="T94" fmla="*/ 90 w 364"/>
                  <a:gd name="T95" fmla="*/ 110 h 320"/>
                  <a:gd name="T96" fmla="*/ 80 w 364"/>
                  <a:gd name="T97" fmla="*/ 10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4" h="320">
                    <a:moveTo>
                      <a:pt x="304" y="100"/>
                    </a:moveTo>
                    <a:lnTo>
                      <a:pt x="304" y="100"/>
                    </a:lnTo>
                    <a:lnTo>
                      <a:pt x="308" y="102"/>
                    </a:lnTo>
                    <a:lnTo>
                      <a:pt x="310" y="104"/>
                    </a:lnTo>
                    <a:lnTo>
                      <a:pt x="312" y="106"/>
                    </a:lnTo>
                    <a:lnTo>
                      <a:pt x="314" y="110"/>
                    </a:lnTo>
                    <a:lnTo>
                      <a:pt x="314" y="242"/>
                    </a:lnTo>
                    <a:lnTo>
                      <a:pt x="314" y="242"/>
                    </a:lnTo>
                    <a:lnTo>
                      <a:pt x="312" y="246"/>
                    </a:lnTo>
                    <a:lnTo>
                      <a:pt x="310" y="248"/>
                    </a:lnTo>
                    <a:lnTo>
                      <a:pt x="308" y="250"/>
                    </a:lnTo>
                    <a:lnTo>
                      <a:pt x="304" y="252"/>
                    </a:lnTo>
                    <a:lnTo>
                      <a:pt x="284" y="252"/>
                    </a:lnTo>
                    <a:lnTo>
                      <a:pt x="284" y="252"/>
                    </a:lnTo>
                    <a:lnTo>
                      <a:pt x="280" y="250"/>
                    </a:lnTo>
                    <a:lnTo>
                      <a:pt x="276" y="248"/>
                    </a:lnTo>
                    <a:lnTo>
                      <a:pt x="274" y="246"/>
                    </a:lnTo>
                    <a:lnTo>
                      <a:pt x="274" y="242"/>
                    </a:lnTo>
                    <a:lnTo>
                      <a:pt x="274" y="110"/>
                    </a:lnTo>
                    <a:lnTo>
                      <a:pt x="274" y="110"/>
                    </a:lnTo>
                    <a:lnTo>
                      <a:pt x="274" y="106"/>
                    </a:lnTo>
                    <a:lnTo>
                      <a:pt x="276" y="104"/>
                    </a:lnTo>
                    <a:lnTo>
                      <a:pt x="280" y="102"/>
                    </a:lnTo>
                    <a:lnTo>
                      <a:pt x="284" y="100"/>
                    </a:lnTo>
                    <a:lnTo>
                      <a:pt x="304" y="100"/>
                    </a:lnTo>
                    <a:close/>
                    <a:moveTo>
                      <a:pt x="26" y="72"/>
                    </a:moveTo>
                    <a:lnTo>
                      <a:pt x="26" y="72"/>
                    </a:lnTo>
                    <a:lnTo>
                      <a:pt x="26" y="66"/>
                    </a:lnTo>
                    <a:lnTo>
                      <a:pt x="32" y="62"/>
                    </a:lnTo>
                    <a:lnTo>
                      <a:pt x="178" y="0"/>
                    </a:lnTo>
                    <a:lnTo>
                      <a:pt x="178" y="0"/>
                    </a:lnTo>
                    <a:lnTo>
                      <a:pt x="178" y="0"/>
                    </a:lnTo>
                    <a:lnTo>
                      <a:pt x="178" y="0"/>
                    </a:lnTo>
                    <a:lnTo>
                      <a:pt x="180" y="0"/>
                    </a:lnTo>
                    <a:lnTo>
                      <a:pt x="180" y="0"/>
                    </a:lnTo>
                    <a:lnTo>
                      <a:pt x="180" y="0"/>
                    </a:lnTo>
                    <a:lnTo>
                      <a:pt x="180" y="0"/>
                    </a:lnTo>
                    <a:lnTo>
                      <a:pt x="182" y="0"/>
                    </a:lnTo>
                    <a:lnTo>
                      <a:pt x="182" y="0"/>
                    </a:lnTo>
                    <a:lnTo>
                      <a:pt x="184" y="0"/>
                    </a:lnTo>
                    <a:lnTo>
                      <a:pt x="184" y="0"/>
                    </a:lnTo>
                    <a:lnTo>
                      <a:pt x="184" y="0"/>
                    </a:lnTo>
                    <a:lnTo>
                      <a:pt x="184" y="0"/>
                    </a:lnTo>
                    <a:lnTo>
                      <a:pt x="186" y="0"/>
                    </a:lnTo>
                    <a:lnTo>
                      <a:pt x="186" y="0"/>
                    </a:lnTo>
                    <a:lnTo>
                      <a:pt x="186" y="0"/>
                    </a:lnTo>
                    <a:lnTo>
                      <a:pt x="332" y="62"/>
                    </a:lnTo>
                    <a:lnTo>
                      <a:pt x="332" y="62"/>
                    </a:lnTo>
                    <a:lnTo>
                      <a:pt x="336" y="64"/>
                    </a:lnTo>
                    <a:lnTo>
                      <a:pt x="338" y="72"/>
                    </a:lnTo>
                    <a:lnTo>
                      <a:pt x="338" y="72"/>
                    </a:lnTo>
                    <a:lnTo>
                      <a:pt x="338" y="74"/>
                    </a:lnTo>
                    <a:lnTo>
                      <a:pt x="336" y="78"/>
                    </a:lnTo>
                    <a:lnTo>
                      <a:pt x="332" y="80"/>
                    </a:lnTo>
                    <a:lnTo>
                      <a:pt x="328" y="82"/>
                    </a:lnTo>
                    <a:lnTo>
                      <a:pt x="328" y="82"/>
                    </a:lnTo>
                    <a:lnTo>
                      <a:pt x="328" y="82"/>
                    </a:lnTo>
                    <a:lnTo>
                      <a:pt x="182" y="82"/>
                    </a:lnTo>
                    <a:lnTo>
                      <a:pt x="182" y="82"/>
                    </a:lnTo>
                    <a:lnTo>
                      <a:pt x="36" y="82"/>
                    </a:lnTo>
                    <a:lnTo>
                      <a:pt x="36" y="82"/>
                    </a:lnTo>
                    <a:lnTo>
                      <a:pt x="30" y="78"/>
                    </a:lnTo>
                    <a:lnTo>
                      <a:pt x="26" y="72"/>
                    </a:lnTo>
                    <a:lnTo>
                      <a:pt x="26" y="72"/>
                    </a:lnTo>
                    <a:close/>
                    <a:moveTo>
                      <a:pt x="164" y="42"/>
                    </a:moveTo>
                    <a:lnTo>
                      <a:pt x="164" y="42"/>
                    </a:lnTo>
                    <a:lnTo>
                      <a:pt x="164" y="50"/>
                    </a:lnTo>
                    <a:lnTo>
                      <a:pt x="168" y="56"/>
                    </a:lnTo>
                    <a:lnTo>
                      <a:pt x="174" y="60"/>
                    </a:lnTo>
                    <a:lnTo>
                      <a:pt x="182" y="62"/>
                    </a:lnTo>
                    <a:lnTo>
                      <a:pt x="182" y="62"/>
                    </a:lnTo>
                    <a:lnTo>
                      <a:pt x="190" y="60"/>
                    </a:lnTo>
                    <a:lnTo>
                      <a:pt x="196" y="56"/>
                    </a:lnTo>
                    <a:lnTo>
                      <a:pt x="200" y="50"/>
                    </a:lnTo>
                    <a:lnTo>
                      <a:pt x="200" y="42"/>
                    </a:lnTo>
                    <a:lnTo>
                      <a:pt x="200" y="42"/>
                    </a:lnTo>
                    <a:lnTo>
                      <a:pt x="200" y="36"/>
                    </a:lnTo>
                    <a:lnTo>
                      <a:pt x="196" y="30"/>
                    </a:lnTo>
                    <a:lnTo>
                      <a:pt x="190" y="26"/>
                    </a:lnTo>
                    <a:lnTo>
                      <a:pt x="182" y="24"/>
                    </a:lnTo>
                    <a:lnTo>
                      <a:pt x="182" y="24"/>
                    </a:lnTo>
                    <a:lnTo>
                      <a:pt x="174" y="26"/>
                    </a:lnTo>
                    <a:lnTo>
                      <a:pt x="168" y="30"/>
                    </a:lnTo>
                    <a:lnTo>
                      <a:pt x="164" y="36"/>
                    </a:lnTo>
                    <a:lnTo>
                      <a:pt x="164" y="42"/>
                    </a:lnTo>
                    <a:lnTo>
                      <a:pt x="164" y="42"/>
                    </a:lnTo>
                    <a:close/>
                    <a:moveTo>
                      <a:pt x="230" y="252"/>
                    </a:moveTo>
                    <a:lnTo>
                      <a:pt x="230" y="252"/>
                    </a:lnTo>
                    <a:lnTo>
                      <a:pt x="234" y="250"/>
                    </a:lnTo>
                    <a:lnTo>
                      <a:pt x="236" y="248"/>
                    </a:lnTo>
                    <a:lnTo>
                      <a:pt x="238" y="246"/>
                    </a:lnTo>
                    <a:lnTo>
                      <a:pt x="240" y="242"/>
                    </a:lnTo>
                    <a:lnTo>
                      <a:pt x="240" y="110"/>
                    </a:lnTo>
                    <a:lnTo>
                      <a:pt x="240" y="110"/>
                    </a:lnTo>
                    <a:lnTo>
                      <a:pt x="238" y="106"/>
                    </a:lnTo>
                    <a:lnTo>
                      <a:pt x="236" y="104"/>
                    </a:lnTo>
                    <a:lnTo>
                      <a:pt x="234" y="102"/>
                    </a:lnTo>
                    <a:lnTo>
                      <a:pt x="230" y="100"/>
                    </a:lnTo>
                    <a:lnTo>
                      <a:pt x="134" y="100"/>
                    </a:lnTo>
                    <a:lnTo>
                      <a:pt x="134" y="100"/>
                    </a:lnTo>
                    <a:lnTo>
                      <a:pt x="130" y="102"/>
                    </a:lnTo>
                    <a:lnTo>
                      <a:pt x="128" y="104"/>
                    </a:lnTo>
                    <a:lnTo>
                      <a:pt x="126" y="106"/>
                    </a:lnTo>
                    <a:lnTo>
                      <a:pt x="124" y="110"/>
                    </a:lnTo>
                    <a:lnTo>
                      <a:pt x="124" y="242"/>
                    </a:lnTo>
                    <a:lnTo>
                      <a:pt x="124" y="242"/>
                    </a:lnTo>
                    <a:lnTo>
                      <a:pt x="126" y="246"/>
                    </a:lnTo>
                    <a:lnTo>
                      <a:pt x="128" y="248"/>
                    </a:lnTo>
                    <a:lnTo>
                      <a:pt x="130" y="250"/>
                    </a:lnTo>
                    <a:lnTo>
                      <a:pt x="134" y="252"/>
                    </a:lnTo>
                    <a:lnTo>
                      <a:pt x="162" y="252"/>
                    </a:lnTo>
                    <a:lnTo>
                      <a:pt x="162" y="170"/>
                    </a:lnTo>
                    <a:lnTo>
                      <a:pt x="162" y="170"/>
                    </a:lnTo>
                    <a:lnTo>
                      <a:pt x="164" y="162"/>
                    </a:lnTo>
                    <a:lnTo>
                      <a:pt x="168" y="156"/>
                    </a:lnTo>
                    <a:lnTo>
                      <a:pt x="174" y="152"/>
                    </a:lnTo>
                    <a:lnTo>
                      <a:pt x="182" y="150"/>
                    </a:lnTo>
                    <a:lnTo>
                      <a:pt x="182" y="150"/>
                    </a:lnTo>
                    <a:lnTo>
                      <a:pt x="190" y="152"/>
                    </a:lnTo>
                    <a:lnTo>
                      <a:pt x="196" y="156"/>
                    </a:lnTo>
                    <a:lnTo>
                      <a:pt x="200" y="162"/>
                    </a:lnTo>
                    <a:lnTo>
                      <a:pt x="202" y="170"/>
                    </a:lnTo>
                    <a:lnTo>
                      <a:pt x="202" y="252"/>
                    </a:lnTo>
                    <a:lnTo>
                      <a:pt x="230" y="252"/>
                    </a:lnTo>
                    <a:close/>
                    <a:moveTo>
                      <a:pt x="36" y="288"/>
                    </a:moveTo>
                    <a:lnTo>
                      <a:pt x="328" y="288"/>
                    </a:lnTo>
                    <a:lnTo>
                      <a:pt x="328" y="288"/>
                    </a:lnTo>
                    <a:lnTo>
                      <a:pt x="332" y="286"/>
                    </a:lnTo>
                    <a:lnTo>
                      <a:pt x="336" y="284"/>
                    </a:lnTo>
                    <a:lnTo>
                      <a:pt x="338" y="282"/>
                    </a:lnTo>
                    <a:lnTo>
                      <a:pt x="338" y="278"/>
                    </a:lnTo>
                    <a:lnTo>
                      <a:pt x="338" y="278"/>
                    </a:lnTo>
                    <a:lnTo>
                      <a:pt x="338" y="274"/>
                    </a:lnTo>
                    <a:lnTo>
                      <a:pt x="336" y="270"/>
                    </a:lnTo>
                    <a:lnTo>
                      <a:pt x="332" y="268"/>
                    </a:lnTo>
                    <a:lnTo>
                      <a:pt x="328" y="268"/>
                    </a:lnTo>
                    <a:lnTo>
                      <a:pt x="36" y="268"/>
                    </a:lnTo>
                    <a:lnTo>
                      <a:pt x="36" y="268"/>
                    </a:lnTo>
                    <a:lnTo>
                      <a:pt x="32" y="268"/>
                    </a:lnTo>
                    <a:lnTo>
                      <a:pt x="28" y="270"/>
                    </a:lnTo>
                    <a:lnTo>
                      <a:pt x="26" y="274"/>
                    </a:lnTo>
                    <a:lnTo>
                      <a:pt x="26" y="278"/>
                    </a:lnTo>
                    <a:lnTo>
                      <a:pt x="26" y="278"/>
                    </a:lnTo>
                    <a:lnTo>
                      <a:pt x="26" y="282"/>
                    </a:lnTo>
                    <a:lnTo>
                      <a:pt x="28" y="284"/>
                    </a:lnTo>
                    <a:lnTo>
                      <a:pt x="32" y="286"/>
                    </a:lnTo>
                    <a:lnTo>
                      <a:pt x="36" y="288"/>
                    </a:lnTo>
                    <a:lnTo>
                      <a:pt x="36" y="288"/>
                    </a:lnTo>
                    <a:close/>
                    <a:moveTo>
                      <a:pt x="354" y="300"/>
                    </a:moveTo>
                    <a:lnTo>
                      <a:pt x="10" y="300"/>
                    </a:lnTo>
                    <a:lnTo>
                      <a:pt x="10" y="300"/>
                    </a:lnTo>
                    <a:lnTo>
                      <a:pt x="6" y="302"/>
                    </a:lnTo>
                    <a:lnTo>
                      <a:pt x="2" y="304"/>
                    </a:lnTo>
                    <a:lnTo>
                      <a:pt x="0" y="306"/>
                    </a:lnTo>
                    <a:lnTo>
                      <a:pt x="0" y="310"/>
                    </a:lnTo>
                    <a:lnTo>
                      <a:pt x="0" y="310"/>
                    </a:lnTo>
                    <a:lnTo>
                      <a:pt x="0" y="314"/>
                    </a:lnTo>
                    <a:lnTo>
                      <a:pt x="2" y="318"/>
                    </a:lnTo>
                    <a:lnTo>
                      <a:pt x="6" y="320"/>
                    </a:lnTo>
                    <a:lnTo>
                      <a:pt x="10" y="320"/>
                    </a:lnTo>
                    <a:lnTo>
                      <a:pt x="354" y="320"/>
                    </a:lnTo>
                    <a:lnTo>
                      <a:pt x="354" y="320"/>
                    </a:lnTo>
                    <a:lnTo>
                      <a:pt x="358" y="320"/>
                    </a:lnTo>
                    <a:lnTo>
                      <a:pt x="362" y="318"/>
                    </a:lnTo>
                    <a:lnTo>
                      <a:pt x="364" y="314"/>
                    </a:lnTo>
                    <a:lnTo>
                      <a:pt x="364" y="310"/>
                    </a:lnTo>
                    <a:lnTo>
                      <a:pt x="364" y="310"/>
                    </a:lnTo>
                    <a:lnTo>
                      <a:pt x="364" y="306"/>
                    </a:lnTo>
                    <a:lnTo>
                      <a:pt x="362" y="304"/>
                    </a:lnTo>
                    <a:lnTo>
                      <a:pt x="358" y="302"/>
                    </a:lnTo>
                    <a:lnTo>
                      <a:pt x="354" y="300"/>
                    </a:lnTo>
                    <a:lnTo>
                      <a:pt x="354" y="300"/>
                    </a:lnTo>
                    <a:close/>
                    <a:moveTo>
                      <a:pt x="60" y="100"/>
                    </a:moveTo>
                    <a:lnTo>
                      <a:pt x="60" y="100"/>
                    </a:lnTo>
                    <a:lnTo>
                      <a:pt x="56" y="102"/>
                    </a:lnTo>
                    <a:lnTo>
                      <a:pt x="54" y="104"/>
                    </a:lnTo>
                    <a:lnTo>
                      <a:pt x="52" y="106"/>
                    </a:lnTo>
                    <a:lnTo>
                      <a:pt x="50" y="110"/>
                    </a:lnTo>
                    <a:lnTo>
                      <a:pt x="50" y="242"/>
                    </a:lnTo>
                    <a:lnTo>
                      <a:pt x="50" y="242"/>
                    </a:lnTo>
                    <a:lnTo>
                      <a:pt x="52" y="246"/>
                    </a:lnTo>
                    <a:lnTo>
                      <a:pt x="54" y="248"/>
                    </a:lnTo>
                    <a:lnTo>
                      <a:pt x="56" y="250"/>
                    </a:lnTo>
                    <a:lnTo>
                      <a:pt x="60" y="252"/>
                    </a:lnTo>
                    <a:lnTo>
                      <a:pt x="80" y="252"/>
                    </a:lnTo>
                    <a:lnTo>
                      <a:pt x="80" y="252"/>
                    </a:lnTo>
                    <a:lnTo>
                      <a:pt x="84" y="250"/>
                    </a:lnTo>
                    <a:lnTo>
                      <a:pt x="88" y="248"/>
                    </a:lnTo>
                    <a:lnTo>
                      <a:pt x="90" y="246"/>
                    </a:lnTo>
                    <a:lnTo>
                      <a:pt x="90" y="242"/>
                    </a:lnTo>
                    <a:lnTo>
                      <a:pt x="90" y="110"/>
                    </a:lnTo>
                    <a:lnTo>
                      <a:pt x="90" y="110"/>
                    </a:lnTo>
                    <a:lnTo>
                      <a:pt x="90" y="106"/>
                    </a:lnTo>
                    <a:lnTo>
                      <a:pt x="88" y="104"/>
                    </a:lnTo>
                    <a:lnTo>
                      <a:pt x="84" y="102"/>
                    </a:lnTo>
                    <a:lnTo>
                      <a:pt x="80" y="100"/>
                    </a:lnTo>
                    <a:lnTo>
                      <a:pt x="60" y="100"/>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defTabSz="914400" eaLnBrk="1" hangingPunct="1"/>
                <a:endParaRPr lang="en-GB" sz="1200">
                  <a:solidFill>
                    <a:srgbClr val="000000"/>
                  </a:solidFill>
                  <a:latin typeface="+mj-lt"/>
                </a:endParaRPr>
              </a:p>
            </p:txBody>
          </p:sp>
        </p:grpSp>
        <p:grpSp>
          <p:nvGrpSpPr>
            <p:cNvPr id="16" name="Group 64"/>
            <p:cNvGrpSpPr/>
            <p:nvPr/>
          </p:nvGrpSpPr>
          <p:grpSpPr>
            <a:xfrm>
              <a:off x="8804922" y="3004371"/>
              <a:ext cx="612775" cy="612775"/>
              <a:chOff x="6246093" y="2258787"/>
              <a:chExt cx="612775" cy="612775"/>
            </a:xfrm>
          </p:grpSpPr>
          <p:sp>
            <p:nvSpPr>
              <p:cNvPr id="34" name="Oval 82"/>
              <p:cNvSpPr/>
              <p:nvPr/>
            </p:nvSpPr>
            <p:spPr bwMode="ltGray">
              <a:xfrm>
                <a:off x="6246093" y="2258787"/>
                <a:ext cx="612775" cy="61277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grpSp>
            <p:nvGrpSpPr>
              <p:cNvPr id="35" name="Group 62"/>
              <p:cNvGrpSpPr>
                <a:grpSpLocks noChangeAspect="1"/>
              </p:cNvGrpSpPr>
              <p:nvPr/>
            </p:nvGrpSpPr>
            <p:grpSpPr bwMode="auto">
              <a:xfrm>
                <a:off x="6379535" y="2333046"/>
                <a:ext cx="356266" cy="475465"/>
                <a:chOff x="3198" y="2311"/>
                <a:chExt cx="534" cy="713"/>
              </a:xfrm>
              <a:solidFill>
                <a:schemeClr val="bg2"/>
              </a:solidFill>
            </p:grpSpPr>
            <p:sp>
              <p:nvSpPr>
                <p:cNvPr id="36" name="Freeform 63"/>
                <p:cNvSpPr>
                  <a:spLocks noChangeAspect="1"/>
                </p:cNvSpPr>
                <p:nvPr/>
              </p:nvSpPr>
              <p:spPr bwMode="auto">
                <a:xfrm>
                  <a:off x="3198" y="2478"/>
                  <a:ext cx="534" cy="546"/>
                </a:xfrm>
                <a:custGeom>
                  <a:avLst/>
                  <a:gdLst>
                    <a:gd name="T0" fmla="*/ 198 w 1068"/>
                    <a:gd name="T1" fmla="*/ 36 h 1092"/>
                    <a:gd name="T2" fmla="*/ 223 w 1068"/>
                    <a:gd name="T3" fmla="*/ 75 h 1092"/>
                    <a:gd name="T4" fmla="*/ 238 w 1068"/>
                    <a:gd name="T5" fmla="*/ 111 h 1092"/>
                    <a:gd name="T6" fmla="*/ 247 w 1068"/>
                    <a:gd name="T7" fmla="*/ 141 h 1092"/>
                    <a:gd name="T8" fmla="*/ 251 w 1068"/>
                    <a:gd name="T9" fmla="*/ 160 h 1092"/>
                    <a:gd name="T10" fmla="*/ 250 w 1068"/>
                    <a:gd name="T11" fmla="*/ 182 h 1092"/>
                    <a:gd name="T12" fmla="*/ 235 w 1068"/>
                    <a:gd name="T13" fmla="*/ 219 h 1092"/>
                    <a:gd name="T14" fmla="*/ 209 w 1068"/>
                    <a:gd name="T15" fmla="*/ 241 h 1092"/>
                    <a:gd name="T16" fmla="*/ 180 w 1068"/>
                    <a:gd name="T17" fmla="*/ 253 h 1092"/>
                    <a:gd name="T18" fmla="*/ 155 w 1068"/>
                    <a:gd name="T19" fmla="*/ 258 h 1092"/>
                    <a:gd name="T20" fmla="*/ 144 w 1068"/>
                    <a:gd name="T21" fmla="*/ 258 h 1092"/>
                    <a:gd name="T22" fmla="*/ 119 w 1068"/>
                    <a:gd name="T23" fmla="*/ 257 h 1092"/>
                    <a:gd name="T24" fmla="*/ 97 w 1068"/>
                    <a:gd name="T25" fmla="*/ 253 h 1092"/>
                    <a:gd name="T26" fmla="*/ 77 w 1068"/>
                    <a:gd name="T27" fmla="*/ 247 h 1092"/>
                    <a:gd name="T28" fmla="*/ 60 w 1068"/>
                    <a:gd name="T29" fmla="*/ 238 h 1092"/>
                    <a:gd name="T30" fmla="*/ 45 w 1068"/>
                    <a:gd name="T31" fmla="*/ 227 h 1092"/>
                    <a:gd name="T32" fmla="*/ 25 w 1068"/>
                    <a:gd name="T33" fmla="*/ 203 h 1092"/>
                    <a:gd name="T34" fmla="*/ 17 w 1068"/>
                    <a:gd name="T35" fmla="*/ 176 h 1092"/>
                    <a:gd name="T36" fmla="*/ 14 w 1068"/>
                    <a:gd name="T37" fmla="*/ 164 h 1092"/>
                    <a:gd name="T38" fmla="*/ 25 w 1068"/>
                    <a:gd name="T39" fmla="*/ 118 h 1092"/>
                    <a:gd name="T40" fmla="*/ 45 w 1068"/>
                    <a:gd name="T41" fmla="*/ 79 h 1092"/>
                    <a:gd name="T42" fmla="*/ 70 w 1068"/>
                    <a:gd name="T43" fmla="*/ 47 h 1092"/>
                    <a:gd name="T44" fmla="*/ 92 w 1068"/>
                    <a:gd name="T45" fmla="*/ 24 h 1092"/>
                    <a:gd name="T46" fmla="*/ 105 w 1068"/>
                    <a:gd name="T47" fmla="*/ 13 h 1092"/>
                    <a:gd name="T48" fmla="*/ 96 w 1068"/>
                    <a:gd name="T49" fmla="*/ 2 h 1092"/>
                    <a:gd name="T50" fmla="*/ 81 w 1068"/>
                    <a:gd name="T51" fmla="*/ 14 h 1092"/>
                    <a:gd name="T52" fmla="*/ 58 w 1068"/>
                    <a:gd name="T53" fmla="*/ 38 h 1092"/>
                    <a:gd name="T54" fmla="*/ 33 w 1068"/>
                    <a:gd name="T55" fmla="*/ 72 h 1092"/>
                    <a:gd name="T56" fmla="*/ 10 w 1068"/>
                    <a:gd name="T57" fmla="*/ 114 h 1092"/>
                    <a:gd name="T58" fmla="*/ 0 w 1068"/>
                    <a:gd name="T59" fmla="*/ 163 h 1092"/>
                    <a:gd name="T60" fmla="*/ 1 w 1068"/>
                    <a:gd name="T61" fmla="*/ 178 h 1092"/>
                    <a:gd name="T62" fmla="*/ 12 w 1068"/>
                    <a:gd name="T63" fmla="*/ 210 h 1092"/>
                    <a:gd name="T64" fmla="*/ 35 w 1068"/>
                    <a:gd name="T65" fmla="*/ 238 h 1092"/>
                    <a:gd name="T66" fmla="*/ 51 w 1068"/>
                    <a:gd name="T67" fmla="*/ 251 h 1092"/>
                    <a:gd name="T68" fmla="*/ 71 w 1068"/>
                    <a:gd name="T69" fmla="*/ 261 h 1092"/>
                    <a:gd name="T70" fmla="*/ 92 w 1068"/>
                    <a:gd name="T71" fmla="*/ 268 h 1092"/>
                    <a:gd name="T72" fmla="*/ 117 w 1068"/>
                    <a:gd name="T73" fmla="*/ 272 h 1092"/>
                    <a:gd name="T74" fmla="*/ 144 w 1068"/>
                    <a:gd name="T75" fmla="*/ 273 h 1092"/>
                    <a:gd name="T76" fmla="*/ 156 w 1068"/>
                    <a:gd name="T77" fmla="*/ 273 h 1092"/>
                    <a:gd name="T78" fmla="*/ 183 w 1068"/>
                    <a:gd name="T79" fmla="*/ 268 h 1092"/>
                    <a:gd name="T80" fmla="*/ 217 w 1068"/>
                    <a:gd name="T81" fmla="*/ 254 h 1092"/>
                    <a:gd name="T82" fmla="*/ 247 w 1068"/>
                    <a:gd name="T83" fmla="*/ 228 h 1092"/>
                    <a:gd name="T84" fmla="*/ 266 w 1068"/>
                    <a:gd name="T85" fmla="*/ 185 h 1092"/>
                    <a:gd name="T86" fmla="*/ 267 w 1068"/>
                    <a:gd name="T87" fmla="*/ 165 h 1092"/>
                    <a:gd name="T88" fmla="*/ 266 w 1068"/>
                    <a:gd name="T89" fmla="*/ 154 h 1092"/>
                    <a:gd name="T90" fmla="*/ 261 w 1068"/>
                    <a:gd name="T91" fmla="*/ 131 h 1092"/>
                    <a:gd name="T92" fmla="*/ 249 w 1068"/>
                    <a:gd name="T93" fmla="*/ 96 h 1092"/>
                    <a:gd name="T94" fmla="*/ 229 w 1068"/>
                    <a:gd name="T95" fmla="*/ 55 h 1092"/>
                    <a:gd name="T96" fmla="*/ 198 w 1068"/>
                    <a:gd name="T97" fmla="*/ 13 h 10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68"/>
                    <a:gd name="T148" fmla="*/ 0 h 1092"/>
                    <a:gd name="T149" fmla="*/ 1068 w 1068"/>
                    <a:gd name="T150" fmla="*/ 1092 h 10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68" h="1092">
                      <a:moveTo>
                        <a:pt x="701" y="41"/>
                      </a:moveTo>
                      <a:lnTo>
                        <a:pt x="749" y="92"/>
                      </a:lnTo>
                      <a:lnTo>
                        <a:pt x="792" y="144"/>
                      </a:lnTo>
                      <a:lnTo>
                        <a:pt x="830" y="196"/>
                      </a:lnTo>
                      <a:lnTo>
                        <a:pt x="863" y="248"/>
                      </a:lnTo>
                      <a:lnTo>
                        <a:pt x="892" y="300"/>
                      </a:lnTo>
                      <a:lnTo>
                        <a:pt x="916" y="349"/>
                      </a:lnTo>
                      <a:lnTo>
                        <a:pt x="938" y="399"/>
                      </a:lnTo>
                      <a:lnTo>
                        <a:pt x="955" y="445"/>
                      </a:lnTo>
                      <a:lnTo>
                        <a:pt x="969" y="489"/>
                      </a:lnTo>
                      <a:lnTo>
                        <a:pt x="982" y="528"/>
                      </a:lnTo>
                      <a:lnTo>
                        <a:pt x="991" y="565"/>
                      </a:lnTo>
                      <a:lnTo>
                        <a:pt x="997" y="596"/>
                      </a:lnTo>
                      <a:lnTo>
                        <a:pt x="1002" y="622"/>
                      </a:lnTo>
                      <a:lnTo>
                        <a:pt x="1006" y="642"/>
                      </a:lnTo>
                      <a:lnTo>
                        <a:pt x="1007" y="657"/>
                      </a:lnTo>
                      <a:lnTo>
                        <a:pt x="1008" y="664"/>
                      </a:lnTo>
                      <a:lnTo>
                        <a:pt x="1002" y="728"/>
                      </a:lnTo>
                      <a:lnTo>
                        <a:pt x="989" y="786"/>
                      </a:lnTo>
                      <a:lnTo>
                        <a:pt x="968" y="835"/>
                      </a:lnTo>
                      <a:lnTo>
                        <a:pt x="940" y="877"/>
                      </a:lnTo>
                      <a:lnTo>
                        <a:pt x="909" y="913"/>
                      </a:lnTo>
                      <a:lnTo>
                        <a:pt x="873" y="943"/>
                      </a:lnTo>
                      <a:lnTo>
                        <a:pt x="837" y="967"/>
                      </a:lnTo>
                      <a:lnTo>
                        <a:pt x="797" y="986"/>
                      </a:lnTo>
                      <a:lnTo>
                        <a:pt x="758" y="1002"/>
                      </a:lnTo>
                      <a:lnTo>
                        <a:pt x="720" y="1013"/>
                      </a:lnTo>
                      <a:lnTo>
                        <a:pt x="685" y="1021"/>
                      </a:lnTo>
                      <a:lnTo>
                        <a:pt x="652" y="1027"/>
                      </a:lnTo>
                      <a:lnTo>
                        <a:pt x="623" y="1030"/>
                      </a:lnTo>
                      <a:lnTo>
                        <a:pt x="602" y="1031"/>
                      </a:lnTo>
                      <a:lnTo>
                        <a:pt x="587" y="1032"/>
                      </a:lnTo>
                      <a:lnTo>
                        <a:pt x="579" y="1032"/>
                      </a:lnTo>
                      <a:lnTo>
                        <a:pt x="544" y="1032"/>
                      </a:lnTo>
                      <a:lnTo>
                        <a:pt x="512" y="1030"/>
                      </a:lnTo>
                      <a:lnTo>
                        <a:pt x="479" y="1028"/>
                      </a:lnTo>
                      <a:lnTo>
                        <a:pt x="448" y="1024"/>
                      </a:lnTo>
                      <a:lnTo>
                        <a:pt x="418" y="1019"/>
                      </a:lnTo>
                      <a:lnTo>
                        <a:pt x="390" y="1013"/>
                      </a:lnTo>
                      <a:lnTo>
                        <a:pt x="362" y="1006"/>
                      </a:lnTo>
                      <a:lnTo>
                        <a:pt x="335" y="998"/>
                      </a:lnTo>
                      <a:lnTo>
                        <a:pt x="310" y="989"/>
                      </a:lnTo>
                      <a:lnTo>
                        <a:pt x="286" y="978"/>
                      </a:lnTo>
                      <a:lnTo>
                        <a:pt x="263" y="968"/>
                      </a:lnTo>
                      <a:lnTo>
                        <a:pt x="241" y="955"/>
                      </a:lnTo>
                      <a:lnTo>
                        <a:pt x="219" y="941"/>
                      </a:lnTo>
                      <a:lnTo>
                        <a:pt x="200" y="928"/>
                      </a:lnTo>
                      <a:lnTo>
                        <a:pt x="181" y="911"/>
                      </a:lnTo>
                      <a:lnTo>
                        <a:pt x="164" y="895"/>
                      </a:lnTo>
                      <a:lnTo>
                        <a:pt x="129" y="855"/>
                      </a:lnTo>
                      <a:lnTo>
                        <a:pt x="103" y="813"/>
                      </a:lnTo>
                      <a:lnTo>
                        <a:pt x="84" y="774"/>
                      </a:lnTo>
                      <a:lnTo>
                        <a:pt x="72" y="737"/>
                      </a:lnTo>
                      <a:lnTo>
                        <a:pt x="65" y="705"/>
                      </a:lnTo>
                      <a:lnTo>
                        <a:pt x="60" y="680"/>
                      </a:lnTo>
                      <a:lnTo>
                        <a:pt x="59" y="663"/>
                      </a:lnTo>
                      <a:lnTo>
                        <a:pt x="59" y="657"/>
                      </a:lnTo>
                      <a:lnTo>
                        <a:pt x="66" y="595"/>
                      </a:lnTo>
                      <a:lnTo>
                        <a:pt x="80" y="533"/>
                      </a:lnTo>
                      <a:lnTo>
                        <a:pt x="101" y="475"/>
                      </a:lnTo>
                      <a:lnTo>
                        <a:pt x="125" y="419"/>
                      </a:lnTo>
                      <a:lnTo>
                        <a:pt x="152" y="366"/>
                      </a:lnTo>
                      <a:lnTo>
                        <a:pt x="183" y="316"/>
                      </a:lnTo>
                      <a:lnTo>
                        <a:pt x="216" y="270"/>
                      </a:lnTo>
                      <a:lnTo>
                        <a:pt x="249" y="227"/>
                      </a:lnTo>
                      <a:lnTo>
                        <a:pt x="283" y="188"/>
                      </a:lnTo>
                      <a:lnTo>
                        <a:pt x="314" y="154"/>
                      </a:lnTo>
                      <a:lnTo>
                        <a:pt x="344" y="123"/>
                      </a:lnTo>
                      <a:lnTo>
                        <a:pt x="371" y="99"/>
                      </a:lnTo>
                      <a:lnTo>
                        <a:pt x="393" y="78"/>
                      </a:lnTo>
                      <a:lnTo>
                        <a:pt x="412" y="63"/>
                      </a:lnTo>
                      <a:lnTo>
                        <a:pt x="423" y="54"/>
                      </a:lnTo>
                      <a:lnTo>
                        <a:pt x="428" y="51"/>
                      </a:lnTo>
                      <a:lnTo>
                        <a:pt x="391" y="3"/>
                      </a:lnTo>
                      <a:lnTo>
                        <a:pt x="384" y="8"/>
                      </a:lnTo>
                      <a:lnTo>
                        <a:pt x="370" y="20"/>
                      </a:lnTo>
                      <a:lnTo>
                        <a:pt x="350" y="37"/>
                      </a:lnTo>
                      <a:lnTo>
                        <a:pt x="326" y="59"/>
                      </a:lnTo>
                      <a:lnTo>
                        <a:pt x="297" y="85"/>
                      </a:lnTo>
                      <a:lnTo>
                        <a:pt x="266" y="117"/>
                      </a:lnTo>
                      <a:lnTo>
                        <a:pt x="233" y="154"/>
                      </a:lnTo>
                      <a:lnTo>
                        <a:pt x="197" y="196"/>
                      </a:lnTo>
                      <a:lnTo>
                        <a:pt x="163" y="241"/>
                      </a:lnTo>
                      <a:lnTo>
                        <a:pt x="129" y="290"/>
                      </a:lnTo>
                      <a:lnTo>
                        <a:pt x="97" y="343"/>
                      </a:lnTo>
                      <a:lnTo>
                        <a:pt x="68" y="400"/>
                      </a:lnTo>
                      <a:lnTo>
                        <a:pt x="43" y="459"/>
                      </a:lnTo>
                      <a:lnTo>
                        <a:pt x="22" y="522"/>
                      </a:lnTo>
                      <a:lnTo>
                        <a:pt x="8" y="586"/>
                      </a:lnTo>
                      <a:lnTo>
                        <a:pt x="0" y="654"/>
                      </a:lnTo>
                      <a:lnTo>
                        <a:pt x="0" y="664"/>
                      </a:lnTo>
                      <a:lnTo>
                        <a:pt x="1" y="684"/>
                      </a:lnTo>
                      <a:lnTo>
                        <a:pt x="6" y="714"/>
                      </a:lnTo>
                      <a:lnTo>
                        <a:pt x="15" y="752"/>
                      </a:lnTo>
                      <a:lnTo>
                        <a:pt x="29" y="795"/>
                      </a:lnTo>
                      <a:lnTo>
                        <a:pt x="50" y="841"/>
                      </a:lnTo>
                      <a:lnTo>
                        <a:pt x="80" y="890"/>
                      </a:lnTo>
                      <a:lnTo>
                        <a:pt x="120" y="937"/>
                      </a:lnTo>
                      <a:lnTo>
                        <a:pt x="140" y="955"/>
                      </a:lnTo>
                      <a:lnTo>
                        <a:pt x="160" y="974"/>
                      </a:lnTo>
                      <a:lnTo>
                        <a:pt x="183" y="990"/>
                      </a:lnTo>
                      <a:lnTo>
                        <a:pt x="206" y="1005"/>
                      </a:lnTo>
                      <a:lnTo>
                        <a:pt x="231" y="1019"/>
                      </a:lnTo>
                      <a:lnTo>
                        <a:pt x="257" y="1031"/>
                      </a:lnTo>
                      <a:lnTo>
                        <a:pt x="284" y="1043"/>
                      </a:lnTo>
                      <a:lnTo>
                        <a:pt x="311" y="1053"/>
                      </a:lnTo>
                      <a:lnTo>
                        <a:pt x="341" y="1062"/>
                      </a:lnTo>
                      <a:lnTo>
                        <a:pt x="371" y="1070"/>
                      </a:lnTo>
                      <a:lnTo>
                        <a:pt x="403" y="1077"/>
                      </a:lnTo>
                      <a:lnTo>
                        <a:pt x="436" y="1083"/>
                      </a:lnTo>
                      <a:lnTo>
                        <a:pt x="470" y="1087"/>
                      </a:lnTo>
                      <a:lnTo>
                        <a:pt x="505" y="1090"/>
                      </a:lnTo>
                      <a:lnTo>
                        <a:pt x="542" y="1091"/>
                      </a:lnTo>
                      <a:lnTo>
                        <a:pt x="579" y="1092"/>
                      </a:lnTo>
                      <a:lnTo>
                        <a:pt x="584" y="1092"/>
                      </a:lnTo>
                      <a:lnTo>
                        <a:pt x="600" y="1091"/>
                      </a:lnTo>
                      <a:lnTo>
                        <a:pt x="625" y="1090"/>
                      </a:lnTo>
                      <a:lnTo>
                        <a:pt x="656" y="1085"/>
                      </a:lnTo>
                      <a:lnTo>
                        <a:pt x="693" y="1080"/>
                      </a:lnTo>
                      <a:lnTo>
                        <a:pt x="733" y="1070"/>
                      </a:lnTo>
                      <a:lnTo>
                        <a:pt x="777" y="1057"/>
                      </a:lnTo>
                      <a:lnTo>
                        <a:pt x="822" y="1039"/>
                      </a:lnTo>
                      <a:lnTo>
                        <a:pt x="868" y="1017"/>
                      </a:lnTo>
                      <a:lnTo>
                        <a:pt x="911" y="989"/>
                      </a:lnTo>
                      <a:lnTo>
                        <a:pt x="952" y="954"/>
                      </a:lnTo>
                      <a:lnTo>
                        <a:pt x="989" y="913"/>
                      </a:lnTo>
                      <a:lnTo>
                        <a:pt x="1021" y="863"/>
                      </a:lnTo>
                      <a:lnTo>
                        <a:pt x="1045" y="805"/>
                      </a:lnTo>
                      <a:lnTo>
                        <a:pt x="1061" y="740"/>
                      </a:lnTo>
                      <a:lnTo>
                        <a:pt x="1068" y="664"/>
                      </a:lnTo>
                      <a:lnTo>
                        <a:pt x="1068" y="661"/>
                      </a:lnTo>
                      <a:lnTo>
                        <a:pt x="1068" y="660"/>
                      </a:lnTo>
                      <a:lnTo>
                        <a:pt x="1067" y="653"/>
                      </a:lnTo>
                      <a:lnTo>
                        <a:pt x="1066" y="639"/>
                      </a:lnTo>
                      <a:lnTo>
                        <a:pt x="1062" y="619"/>
                      </a:lnTo>
                      <a:lnTo>
                        <a:pt x="1058" y="591"/>
                      </a:lnTo>
                      <a:lnTo>
                        <a:pt x="1051" y="559"/>
                      </a:lnTo>
                      <a:lnTo>
                        <a:pt x="1042" y="521"/>
                      </a:lnTo>
                      <a:lnTo>
                        <a:pt x="1030" y="478"/>
                      </a:lnTo>
                      <a:lnTo>
                        <a:pt x="1015" y="432"/>
                      </a:lnTo>
                      <a:lnTo>
                        <a:pt x="997" y="384"/>
                      </a:lnTo>
                      <a:lnTo>
                        <a:pt x="975" y="332"/>
                      </a:lnTo>
                      <a:lnTo>
                        <a:pt x="948" y="278"/>
                      </a:lnTo>
                      <a:lnTo>
                        <a:pt x="917" y="222"/>
                      </a:lnTo>
                      <a:lnTo>
                        <a:pt x="881" y="167"/>
                      </a:lnTo>
                      <a:lnTo>
                        <a:pt x="841" y="111"/>
                      </a:lnTo>
                      <a:lnTo>
                        <a:pt x="795" y="54"/>
                      </a:lnTo>
                      <a:lnTo>
                        <a:pt x="743" y="0"/>
                      </a:lnTo>
                      <a:lnTo>
                        <a:pt x="701" y="41"/>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37" name="Freeform 64"/>
                <p:cNvSpPr>
                  <a:spLocks noChangeAspect="1"/>
                </p:cNvSpPr>
                <p:nvPr/>
              </p:nvSpPr>
              <p:spPr bwMode="auto">
                <a:xfrm>
                  <a:off x="3371" y="2470"/>
                  <a:ext cx="222" cy="45"/>
                </a:xfrm>
                <a:custGeom>
                  <a:avLst/>
                  <a:gdLst>
                    <a:gd name="T0" fmla="*/ 102 w 443"/>
                    <a:gd name="T1" fmla="*/ 1 h 90"/>
                    <a:gd name="T2" fmla="*/ 91 w 443"/>
                    <a:gd name="T3" fmla="*/ 3 h 90"/>
                    <a:gd name="T4" fmla="*/ 81 w 443"/>
                    <a:gd name="T5" fmla="*/ 5 h 90"/>
                    <a:gd name="T6" fmla="*/ 71 w 443"/>
                    <a:gd name="T7" fmla="*/ 6 h 90"/>
                    <a:gd name="T8" fmla="*/ 63 w 443"/>
                    <a:gd name="T9" fmla="*/ 7 h 90"/>
                    <a:gd name="T10" fmla="*/ 54 w 443"/>
                    <a:gd name="T11" fmla="*/ 7 h 90"/>
                    <a:gd name="T12" fmla="*/ 47 w 443"/>
                    <a:gd name="T13" fmla="*/ 7 h 90"/>
                    <a:gd name="T14" fmla="*/ 40 w 443"/>
                    <a:gd name="T15" fmla="*/ 7 h 90"/>
                    <a:gd name="T16" fmla="*/ 34 w 443"/>
                    <a:gd name="T17" fmla="*/ 6 h 90"/>
                    <a:gd name="T18" fmla="*/ 29 w 443"/>
                    <a:gd name="T19" fmla="*/ 6 h 90"/>
                    <a:gd name="T20" fmla="*/ 24 w 443"/>
                    <a:gd name="T21" fmla="*/ 5 h 90"/>
                    <a:gd name="T22" fmla="*/ 20 w 443"/>
                    <a:gd name="T23" fmla="*/ 4 h 90"/>
                    <a:gd name="T24" fmla="*/ 17 w 443"/>
                    <a:gd name="T25" fmla="*/ 3 h 90"/>
                    <a:gd name="T26" fmla="*/ 14 w 443"/>
                    <a:gd name="T27" fmla="*/ 3 h 90"/>
                    <a:gd name="T28" fmla="*/ 12 w 443"/>
                    <a:gd name="T29" fmla="*/ 1 h 90"/>
                    <a:gd name="T30" fmla="*/ 11 w 443"/>
                    <a:gd name="T31" fmla="*/ 1 h 90"/>
                    <a:gd name="T32" fmla="*/ 11 w 443"/>
                    <a:gd name="T33" fmla="*/ 1 h 90"/>
                    <a:gd name="T34" fmla="*/ 10 w 443"/>
                    <a:gd name="T35" fmla="*/ 1 h 90"/>
                    <a:gd name="T36" fmla="*/ 8 w 443"/>
                    <a:gd name="T37" fmla="*/ 0 h 90"/>
                    <a:gd name="T38" fmla="*/ 7 w 443"/>
                    <a:gd name="T39" fmla="*/ 0 h 90"/>
                    <a:gd name="T40" fmla="*/ 6 w 443"/>
                    <a:gd name="T41" fmla="*/ 1 h 90"/>
                    <a:gd name="T42" fmla="*/ 4 w 443"/>
                    <a:gd name="T43" fmla="*/ 1 h 90"/>
                    <a:gd name="T44" fmla="*/ 3 w 443"/>
                    <a:gd name="T45" fmla="*/ 1 h 90"/>
                    <a:gd name="T46" fmla="*/ 2 w 443"/>
                    <a:gd name="T47" fmla="*/ 3 h 90"/>
                    <a:gd name="T48" fmla="*/ 1 w 443"/>
                    <a:gd name="T49" fmla="*/ 4 h 90"/>
                    <a:gd name="T50" fmla="*/ 0 w 443"/>
                    <a:gd name="T51" fmla="*/ 6 h 90"/>
                    <a:gd name="T52" fmla="*/ 1 w 443"/>
                    <a:gd name="T53" fmla="*/ 10 h 90"/>
                    <a:gd name="T54" fmla="*/ 2 w 443"/>
                    <a:gd name="T55" fmla="*/ 12 h 90"/>
                    <a:gd name="T56" fmla="*/ 4 w 443"/>
                    <a:gd name="T57" fmla="*/ 14 h 90"/>
                    <a:gd name="T58" fmla="*/ 5 w 443"/>
                    <a:gd name="T59" fmla="*/ 14 h 90"/>
                    <a:gd name="T60" fmla="*/ 6 w 443"/>
                    <a:gd name="T61" fmla="*/ 15 h 90"/>
                    <a:gd name="T62" fmla="*/ 8 w 443"/>
                    <a:gd name="T63" fmla="*/ 15 h 90"/>
                    <a:gd name="T64" fmla="*/ 11 w 443"/>
                    <a:gd name="T65" fmla="*/ 17 h 90"/>
                    <a:gd name="T66" fmla="*/ 15 w 443"/>
                    <a:gd name="T67" fmla="*/ 18 h 90"/>
                    <a:gd name="T68" fmla="*/ 20 w 443"/>
                    <a:gd name="T69" fmla="*/ 19 h 90"/>
                    <a:gd name="T70" fmla="*/ 25 w 443"/>
                    <a:gd name="T71" fmla="*/ 20 h 90"/>
                    <a:gd name="T72" fmla="*/ 31 w 443"/>
                    <a:gd name="T73" fmla="*/ 21 h 90"/>
                    <a:gd name="T74" fmla="*/ 37 w 443"/>
                    <a:gd name="T75" fmla="*/ 22 h 90"/>
                    <a:gd name="T76" fmla="*/ 45 w 443"/>
                    <a:gd name="T77" fmla="*/ 23 h 90"/>
                    <a:gd name="T78" fmla="*/ 53 w 443"/>
                    <a:gd name="T79" fmla="*/ 23 h 90"/>
                    <a:gd name="T80" fmla="*/ 62 w 443"/>
                    <a:gd name="T81" fmla="*/ 22 h 90"/>
                    <a:gd name="T82" fmla="*/ 72 w 443"/>
                    <a:gd name="T83" fmla="*/ 21 h 90"/>
                    <a:gd name="T84" fmla="*/ 82 w 443"/>
                    <a:gd name="T85" fmla="*/ 20 h 90"/>
                    <a:gd name="T86" fmla="*/ 94 w 443"/>
                    <a:gd name="T87" fmla="*/ 18 h 90"/>
                    <a:gd name="T88" fmla="*/ 106 w 443"/>
                    <a:gd name="T89" fmla="*/ 14 h 90"/>
                    <a:gd name="T90" fmla="*/ 108 w 443"/>
                    <a:gd name="T91" fmla="*/ 13 h 90"/>
                    <a:gd name="T92" fmla="*/ 110 w 443"/>
                    <a:gd name="T93" fmla="*/ 11 h 90"/>
                    <a:gd name="T94" fmla="*/ 111 w 443"/>
                    <a:gd name="T95" fmla="*/ 9 h 90"/>
                    <a:gd name="T96" fmla="*/ 111 w 443"/>
                    <a:gd name="T97" fmla="*/ 6 h 90"/>
                    <a:gd name="T98" fmla="*/ 111 w 443"/>
                    <a:gd name="T99" fmla="*/ 4 h 90"/>
                    <a:gd name="T100" fmla="*/ 110 w 443"/>
                    <a:gd name="T101" fmla="*/ 3 h 90"/>
                    <a:gd name="T102" fmla="*/ 109 w 443"/>
                    <a:gd name="T103" fmla="*/ 1 h 90"/>
                    <a:gd name="T104" fmla="*/ 108 w 443"/>
                    <a:gd name="T105" fmla="*/ 1 h 90"/>
                    <a:gd name="T106" fmla="*/ 106 w 443"/>
                    <a:gd name="T107" fmla="*/ 1 h 90"/>
                    <a:gd name="T108" fmla="*/ 105 w 443"/>
                    <a:gd name="T109" fmla="*/ 0 h 90"/>
                    <a:gd name="T110" fmla="*/ 103 w 443"/>
                    <a:gd name="T111" fmla="*/ 0 h 90"/>
                    <a:gd name="T112" fmla="*/ 102 w 443"/>
                    <a:gd name="T113" fmla="*/ 1 h 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43"/>
                    <a:gd name="T172" fmla="*/ 0 h 90"/>
                    <a:gd name="T173" fmla="*/ 443 w 443"/>
                    <a:gd name="T174" fmla="*/ 90 h 9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43" h="90">
                      <a:moveTo>
                        <a:pt x="406" y="1"/>
                      </a:moveTo>
                      <a:lnTo>
                        <a:pt x="363" y="11"/>
                      </a:lnTo>
                      <a:lnTo>
                        <a:pt x="322" y="19"/>
                      </a:lnTo>
                      <a:lnTo>
                        <a:pt x="284" y="25"/>
                      </a:lnTo>
                      <a:lnTo>
                        <a:pt x="249" y="29"/>
                      </a:lnTo>
                      <a:lnTo>
                        <a:pt x="216" y="30"/>
                      </a:lnTo>
                      <a:lnTo>
                        <a:pt x="186" y="30"/>
                      </a:lnTo>
                      <a:lnTo>
                        <a:pt x="159" y="29"/>
                      </a:lnTo>
                      <a:lnTo>
                        <a:pt x="135" y="26"/>
                      </a:lnTo>
                      <a:lnTo>
                        <a:pt x="114" y="23"/>
                      </a:lnTo>
                      <a:lnTo>
                        <a:pt x="95" y="19"/>
                      </a:lnTo>
                      <a:lnTo>
                        <a:pt x="79" y="16"/>
                      </a:lnTo>
                      <a:lnTo>
                        <a:pt x="67" y="11"/>
                      </a:lnTo>
                      <a:lnTo>
                        <a:pt x="56" y="9"/>
                      </a:lnTo>
                      <a:lnTo>
                        <a:pt x="48" y="6"/>
                      </a:lnTo>
                      <a:lnTo>
                        <a:pt x="44" y="4"/>
                      </a:lnTo>
                      <a:lnTo>
                        <a:pt x="42" y="3"/>
                      </a:lnTo>
                      <a:lnTo>
                        <a:pt x="37" y="1"/>
                      </a:lnTo>
                      <a:lnTo>
                        <a:pt x="31" y="0"/>
                      </a:lnTo>
                      <a:lnTo>
                        <a:pt x="26" y="0"/>
                      </a:lnTo>
                      <a:lnTo>
                        <a:pt x="21" y="1"/>
                      </a:lnTo>
                      <a:lnTo>
                        <a:pt x="15" y="3"/>
                      </a:lnTo>
                      <a:lnTo>
                        <a:pt x="10" y="7"/>
                      </a:lnTo>
                      <a:lnTo>
                        <a:pt x="7" y="11"/>
                      </a:lnTo>
                      <a:lnTo>
                        <a:pt x="3" y="16"/>
                      </a:lnTo>
                      <a:lnTo>
                        <a:pt x="0" y="27"/>
                      </a:lnTo>
                      <a:lnTo>
                        <a:pt x="1" y="38"/>
                      </a:lnTo>
                      <a:lnTo>
                        <a:pt x="6" y="48"/>
                      </a:lnTo>
                      <a:lnTo>
                        <a:pt x="15" y="56"/>
                      </a:lnTo>
                      <a:lnTo>
                        <a:pt x="17" y="57"/>
                      </a:lnTo>
                      <a:lnTo>
                        <a:pt x="23" y="60"/>
                      </a:lnTo>
                      <a:lnTo>
                        <a:pt x="32" y="63"/>
                      </a:lnTo>
                      <a:lnTo>
                        <a:pt x="44" y="68"/>
                      </a:lnTo>
                      <a:lnTo>
                        <a:pt x="59" y="71"/>
                      </a:lnTo>
                      <a:lnTo>
                        <a:pt x="77" y="76"/>
                      </a:lnTo>
                      <a:lnTo>
                        <a:pt x="98" y="80"/>
                      </a:lnTo>
                      <a:lnTo>
                        <a:pt x="122" y="84"/>
                      </a:lnTo>
                      <a:lnTo>
                        <a:pt x="148" y="87"/>
                      </a:lnTo>
                      <a:lnTo>
                        <a:pt x="178" y="89"/>
                      </a:lnTo>
                      <a:lnTo>
                        <a:pt x="212" y="90"/>
                      </a:lnTo>
                      <a:lnTo>
                        <a:pt x="248" y="87"/>
                      </a:lnTo>
                      <a:lnTo>
                        <a:pt x="287" y="84"/>
                      </a:lnTo>
                      <a:lnTo>
                        <a:pt x="328" y="78"/>
                      </a:lnTo>
                      <a:lnTo>
                        <a:pt x="373" y="70"/>
                      </a:lnTo>
                      <a:lnTo>
                        <a:pt x="421" y="59"/>
                      </a:lnTo>
                      <a:lnTo>
                        <a:pt x="432" y="53"/>
                      </a:lnTo>
                      <a:lnTo>
                        <a:pt x="440" y="45"/>
                      </a:lnTo>
                      <a:lnTo>
                        <a:pt x="443" y="33"/>
                      </a:lnTo>
                      <a:lnTo>
                        <a:pt x="443" y="22"/>
                      </a:lnTo>
                      <a:lnTo>
                        <a:pt x="441" y="16"/>
                      </a:lnTo>
                      <a:lnTo>
                        <a:pt x="438" y="11"/>
                      </a:lnTo>
                      <a:lnTo>
                        <a:pt x="434" y="7"/>
                      </a:lnTo>
                      <a:lnTo>
                        <a:pt x="430" y="3"/>
                      </a:lnTo>
                      <a:lnTo>
                        <a:pt x="424" y="1"/>
                      </a:lnTo>
                      <a:lnTo>
                        <a:pt x="418" y="0"/>
                      </a:lnTo>
                      <a:lnTo>
                        <a:pt x="412" y="0"/>
                      </a:lnTo>
                      <a:lnTo>
                        <a:pt x="406" y="1"/>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38" name="Freeform 65"/>
                <p:cNvSpPr>
                  <a:spLocks noChangeAspect="1"/>
                </p:cNvSpPr>
                <p:nvPr/>
              </p:nvSpPr>
              <p:spPr bwMode="auto">
                <a:xfrm>
                  <a:off x="3282" y="2311"/>
                  <a:ext cx="436" cy="180"/>
                </a:xfrm>
                <a:custGeom>
                  <a:avLst/>
                  <a:gdLst>
                    <a:gd name="T0" fmla="*/ 70 w 872"/>
                    <a:gd name="T1" fmla="*/ 14 h 359"/>
                    <a:gd name="T2" fmla="*/ 67 w 872"/>
                    <a:gd name="T3" fmla="*/ 14 h 359"/>
                    <a:gd name="T4" fmla="*/ 61 w 872"/>
                    <a:gd name="T5" fmla="*/ 13 h 359"/>
                    <a:gd name="T6" fmla="*/ 56 w 872"/>
                    <a:gd name="T7" fmla="*/ 11 h 359"/>
                    <a:gd name="T8" fmla="*/ 50 w 872"/>
                    <a:gd name="T9" fmla="*/ 8 h 359"/>
                    <a:gd name="T10" fmla="*/ 36 w 872"/>
                    <a:gd name="T11" fmla="*/ 6 h 359"/>
                    <a:gd name="T12" fmla="*/ 18 w 872"/>
                    <a:gd name="T13" fmla="*/ 8 h 359"/>
                    <a:gd name="T14" fmla="*/ 9 w 872"/>
                    <a:gd name="T15" fmla="*/ 13 h 359"/>
                    <a:gd name="T16" fmla="*/ 10 w 872"/>
                    <a:gd name="T17" fmla="*/ 26 h 359"/>
                    <a:gd name="T18" fmla="*/ 38 w 872"/>
                    <a:gd name="T19" fmla="*/ 54 h 359"/>
                    <a:gd name="T20" fmla="*/ 48 w 872"/>
                    <a:gd name="T21" fmla="*/ 82 h 359"/>
                    <a:gd name="T22" fmla="*/ 63 w 872"/>
                    <a:gd name="T23" fmla="*/ 90 h 359"/>
                    <a:gd name="T24" fmla="*/ 61 w 872"/>
                    <a:gd name="T25" fmla="*/ 74 h 359"/>
                    <a:gd name="T26" fmla="*/ 49 w 872"/>
                    <a:gd name="T27" fmla="*/ 42 h 359"/>
                    <a:gd name="T28" fmla="*/ 31 w 872"/>
                    <a:gd name="T29" fmla="*/ 21 h 359"/>
                    <a:gd name="T30" fmla="*/ 35 w 872"/>
                    <a:gd name="T31" fmla="*/ 21 h 359"/>
                    <a:gd name="T32" fmla="*/ 40 w 872"/>
                    <a:gd name="T33" fmla="*/ 21 h 359"/>
                    <a:gd name="T34" fmla="*/ 46 w 872"/>
                    <a:gd name="T35" fmla="*/ 23 h 359"/>
                    <a:gd name="T36" fmla="*/ 52 w 872"/>
                    <a:gd name="T37" fmla="*/ 25 h 359"/>
                    <a:gd name="T38" fmla="*/ 56 w 872"/>
                    <a:gd name="T39" fmla="*/ 26 h 359"/>
                    <a:gd name="T40" fmla="*/ 65 w 872"/>
                    <a:gd name="T41" fmla="*/ 29 h 359"/>
                    <a:gd name="T42" fmla="*/ 74 w 872"/>
                    <a:gd name="T43" fmla="*/ 28 h 359"/>
                    <a:gd name="T44" fmla="*/ 85 w 872"/>
                    <a:gd name="T45" fmla="*/ 21 h 359"/>
                    <a:gd name="T46" fmla="*/ 101 w 872"/>
                    <a:gd name="T47" fmla="*/ 16 h 359"/>
                    <a:gd name="T48" fmla="*/ 117 w 872"/>
                    <a:gd name="T49" fmla="*/ 18 h 359"/>
                    <a:gd name="T50" fmla="*/ 133 w 872"/>
                    <a:gd name="T51" fmla="*/ 31 h 359"/>
                    <a:gd name="T52" fmla="*/ 149 w 872"/>
                    <a:gd name="T53" fmla="*/ 33 h 359"/>
                    <a:gd name="T54" fmla="*/ 163 w 872"/>
                    <a:gd name="T55" fmla="*/ 29 h 359"/>
                    <a:gd name="T56" fmla="*/ 150 w 872"/>
                    <a:gd name="T57" fmla="*/ 46 h 359"/>
                    <a:gd name="T58" fmla="*/ 141 w 872"/>
                    <a:gd name="T59" fmla="*/ 67 h 359"/>
                    <a:gd name="T60" fmla="*/ 152 w 872"/>
                    <a:gd name="T61" fmla="*/ 85 h 359"/>
                    <a:gd name="T62" fmla="*/ 167 w 872"/>
                    <a:gd name="T63" fmla="*/ 47 h 359"/>
                    <a:gd name="T64" fmla="*/ 188 w 872"/>
                    <a:gd name="T65" fmla="*/ 26 h 359"/>
                    <a:gd name="T66" fmla="*/ 218 w 872"/>
                    <a:gd name="T67" fmla="*/ 6 h 359"/>
                    <a:gd name="T68" fmla="*/ 186 w 872"/>
                    <a:gd name="T69" fmla="*/ 8 h 359"/>
                    <a:gd name="T70" fmla="*/ 177 w 872"/>
                    <a:gd name="T71" fmla="*/ 9 h 359"/>
                    <a:gd name="T72" fmla="*/ 166 w 872"/>
                    <a:gd name="T73" fmla="*/ 11 h 359"/>
                    <a:gd name="T74" fmla="*/ 153 w 872"/>
                    <a:gd name="T75" fmla="*/ 17 h 359"/>
                    <a:gd name="T76" fmla="*/ 143 w 872"/>
                    <a:gd name="T77" fmla="*/ 18 h 359"/>
                    <a:gd name="T78" fmla="*/ 134 w 872"/>
                    <a:gd name="T79" fmla="*/ 13 h 359"/>
                    <a:gd name="T80" fmla="*/ 123 w 872"/>
                    <a:gd name="T81" fmla="*/ 5 h 359"/>
                    <a:gd name="T82" fmla="*/ 111 w 872"/>
                    <a:gd name="T83" fmla="*/ 1 h 359"/>
                    <a:gd name="T84" fmla="*/ 100 w 872"/>
                    <a:gd name="T85" fmla="*/ 1 h 359"/>
                    <a:gd name="T86" fmla="*/ 88 w 872"/>
                    <a:gd name="T87" fmla="*/ 4 h 359"/>
                    <a:gd name="T88" fmla="*/ 76 w 872"/>
                    <a:gd name="T89" fmla="*/ 9 h 3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72"/>
                    <a:gd name="T136" fmla="*/ 0 h 359"/>
                    <a:gd name="T137" fmla="*/ 872 w 872"/>
                    <a:gd name="T138" fmla="*/ 359 h 3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72" h="359">
                      <a:moveTo>
                        <a:pt x="289" y="45"/>
                      </a:moveTo>
                      <a:lnTo>
                        <a:pt x="283" y="49"/>
                      </a:lnTo>
                      <a:lnTo>
                        <a:pt x="278" y="53"/>
                      </a:lnTo>
                      <a:lnTo>
                        <a:pt x="273" y="55"/>
                      </a:lnTo>
                      <a:lnTo>
                        <a:pt x="270" y="55"/>
                      </a:lnTo>
                      <a:lnTo>
                        <a:pt x="265" y="55"/>
                      </a:lnTo>
                      <a:lnTo>
                        <a:pt x="261" y="54"/>
                      </a:lnTo>
                      <a:lnTo>
                        <a:pt x="255" y="53"/>
                      </a:lnTo>
                      <a:lnTo>
                        <a:pt x="247" y="49"/>
                      </a:lnTo>
                      <a:lnTo>
                        <a:pt x="241" y="47"/>
                      </a:lnTo>
                      <a:lnTo>
                        <a:pt x="234" y="44"/>
                      </a:lnTo>
                      <a:lnTo>
                        <a:pt x="227" y="41"/>
                      </a:lnTo>
                      <a:lnTo>
                        <a:pt x="219" y="38"/>
                      </a:lnTo>
                      <a:lnTo>
                        <a:pt x="210" y="34"/>
                      </a:lnTo>
                      <a:lnTo>
                        <a:pt x="200" y="32"/>
                      </a:lnTo>
                      <a:lnTo>
                        <a:pt x="188" y="29"/>
                      </a:lnTo>
                      <a:lnTo>
                        <a:pt x="177" y="26"/>
                      </a:lnTo>
                      <a:lnTo>
                        <a:pt x="143" y="23"/>
                      </a:lnTo>
                      <a:lnTo>
                        <a:pt x="114" y="23"/>
                      </a:lnTo>
                      <a:lnTo>
                        <a:pt x="90" y="26"/>
                      </a:lnTo>
                      <a:lnTo>
                        <a:pt x="69" y="31"/>
                      </a:lnTo>
                      <a:lnTo>
                        <a:pt x="53" y="38"/>
                      </a:lnTo>
                      <a:lnTo>
                        <a:pt x="42" y="45"/>
                      </a:lnTo>
                      <a:lnTo>
                        <a:pt x="34" y="49"/>
                      </a:lnTo>
                      <a:lnTo>
                        <a:pt x="30" y="53"/>
                      </a:lnTo>
                      <a:lnTo>
                        <a:pt x="0" y="82"/>
                      </a:lnTo>
                      <a:lnTo>
                        <a:pt x="37" y="101"/>
                      </a:lnTo>
                      <a:lnTo>
                        <a:pt x="87" y="135"/>
                      </a:lnTo>
                      <a:lnTo>
                        <a:pt x="125" y="174"/>
                      </a:lnTo>
                      <a:lnTo>
                        <a:pt x="152" y="215"/>
                      </a:lnTo>
                      <a:lnTo>
                        <a:pt x="172" y="257"/>
                      </a:lnTo>
                      <a:lnTo>
                        <a:pt x="183" y="295"/>
                      </a:lnTo>
                      <a:lnTo>
                        <a:pt x="189" y="327"/>
                      </a:lnTo>
                      <a:lnTo>
                        <a:pt x="193" y="349"/>
                      </a:lnTo>
                      <a:lnTo>
                        <a:pt x="193" y="359"/>
                      </a:lnTo>
                      <a:lnTo>
                        <a:pt x="253" y="358"/>
                      </a:lnTo>
                      <a:lnTo>
                        <a:pt x="253" y="348"/>
                      </a:lnTo>
                      <a:lnTo>
                        <a:pt x="250" y="326"/>
                      </a:lnTo>
                      <a:lnTo>
                        <a:pt x="245" y="295"/>
                      </a:lnTo>
                      <a:lnTo>
                        <a:pt x="234" y="257"/>
                      </a:lnTo>
                      <a:lnTo>
                        <a:pt x="218" y="213"/>
                      </a:lnTo>
                      <a:lnTo>
                        <a:pt x="194" y="168"/>
                      </a:lnTo>
                      <a:lnTo>
                        <a:pt x="160" y="124"/>
                      </a:lnTo>
                      <a:lnTo>
                        <a:pt x="118" y="83"/>
                      </a:lnTo>
                      <a:lnTo>
                        <a:pt x="124" y="83"/>
                      </a:lnTo>
                      <a:lnTo>
                        <a:pt x="128" y="82"/>
                      </a:lnTo>
                      <a:lnTo>
                        <a:pt x="134" y="82"/>
                      </a:lnTo>
                      <a:lnTo>
                        <a:pt x="140" y="82"/>
                      </a:lnTo>
                      <a:lnTo>
                        <a:pt x="145" y="83"/>
                      </a:lnTo>
                      <a:lnTo>
                        <a:pt x="152" y="83"/>
                      </a:lnTo>
                      <a:lnTo>
                        <a:pt x="158" y="84"/>
                      </a:lnTo>
                      <a:lnTo>
                        <a:pt x="165" y="85"/>
                      </a:lnTo>
                      <a:lnTo>
                        <a:pt x="175" y="87"/>
                      </a:lnTo>
                      <a:lnTo>
                        <a:pt x="183" y="90"/>
                      </a:lnTo>
                      <a:lnTo>
                        <a:pt x="193" y="92"/>
                      </a:lnTo>
                      <a:lnTo>
                        <a:pt x="200" y="94"/>
                      </a:lnTo>
                      <a:lnTo>
                        <a:pt x="207" y="97"/>
                      </a:lnTo>
                      <a:lnTo>
                        <a:pt x="212" y="99"/>
                      </a:lnTo>
                      <a:lnTo>
                        <a:pt x="218" y="101"/>
                      </a:lnTo>
                      <a:lnTo>
                        <a:pt x="224" y="104"/>
                      </a:lnTo>
                      <a:lnTo>
                        <a:pt x="236" y="108"/>
                      </a:lnTo>
                      <a:lnTo>
                        <a:pt x="247" y="112"/>
                      </a:lnTo>
                      <a:lnTo>
                        <a:pt x="258" y="115"/>
                      </a:lnTo>
                      <a:lnTo>
                        <a:pt x="270" y="115"/>
                      </a:lnTo>
                      <a:lnTo>
                        <a:pt x="281" y="114"/>
                      </a:lnTo>
                      <a:lnTo>
                        <a:pt x="294" y="109"/>
                      </a:lnTo>
                      <a:lnTo>
                        <a:pt x="309" y="104"/>
                      </a:lnTo>
                      <a:lnTo>
                        <a:pt x="324" y="93"/>
                      </a:lnTo>
                      <a:lnTo>
                        <a:pt x="340" y="83"/>
                      </a:lnTo>
                      <a:lnTo>
                        <a:pt x="360" y="74"/>
                      </a:lnTo>
                      <a:lnTo>
                        <a:pt x="380" y="66"/>
                      </a:lnTo>
                      <a:lnTo>
                        <a:pt x="403" y="61"/>
                      </a:lnTo>
                      <a:lnTo>
                        <a:pt x="427" y="60"/>
                      </a:lnTo>
                      <a:lnTo>
                        <a:pt x="450" y="63"/>
                      </a:lnTo>
                      <a:lnTo>
                        <a:pt x="470" y="72"/>
                      </a:lnTo>
                      <a:lnTo>
                        <a:pt x="490" y="89"/>
                      </a:lnTo>
                      <a:lnTo>
                        <a:pt x="511" y="108"/>
                      </a:lnTo>
                      <a:lnTo>
                        <a:pt x="531" y="122"/>
                      </a:lnTo>
                      <a:lnTo>
                        <a:pt x="553" y="130"/>
                      </a:lnTo>
                      <a:lnTo>
                        <a:pt x="575" y="132"/>
                      </a:lnTo>
                      <a:lnTo>
                        <a:pt x="595" y="131"/>
                      </a:lnTo>
                      <a:lnTo>
                        <a:pt x="614" y="128"/>
                      </a:lnTo>
                      <a:lnTo>
                        <a:pt x="633" y="122"/>
                      </a:lnTo>
                      <a:lnTo>
                        <a:pt x="649" y="115"/>
                      </a:lnTo>
                      <a:lnTo>
                        <a:pt x="632" y="135"/>
                      </a:lnTo>
                      <a:lnTo>
                        <a:pt x="615" y="158"/>
                      </a:lnTo>
                      <a:lnTo>
                        <a:pt x="599" y="181"/>
                      </a:lnTo>
                      <a:lnTo>
                        <a:pt x="585" y="207"/>
                      </a:lnTo>
                      <a:lnTo>
                        <a:pt x="572" y="236"/>
                      </a:lnTo>
                      <a:lnTo>
                        <a:pt x="561" y="266"/>
                      </a:lnTo>
                      <a:lnTo>
                        <a:pt x="552" y="297"/>
                      </a:lnTo>
                      <a:lnTo>
                        <a:pt x="546" y="332"/>
                      </a:lnTo>
                      <a:lnTo>
                        <a:pt x="606" y="339"/>
                      </a:lnTo>
                      <a:lnTo>
                        <a:pt x="619" y="282"/>
                      </a:lnTo>
                      <a:lnTo>
                        <a:pt x="640" y="232"/>
                      </a:lnTo>
                      <a:lnTo>
                        <a:pt x="667" y="188"/>
                      </a:lnTo>
                      <a:lnTo>
                        <a:pt x="697" y="152"/>
                      </a:lnTo>
                      <a:lnTo>
                        <a:pt x="726" y="123"/>
                      </a:lnTo>
                      <a:lnTo>
                        <a:pt x="750" y="101"/>
                      </a:lnTo>
                      <a:lnTo>
                        <a:pt x="767" y="89"/>
                      </a:lnTo>
                      <a:lnTo>
                        <a:pt x="774" y="84"/>
                      </a:lnTo>
                      <a:lnTo>
                        <a:pt x="872" y="24"/>
                      </a:lnTo>
                      <a:lnTo>
                        <a:pt x="757" y="29"/>
                      </a:lnTo>
                      <a:lnTo>
                        <a:pt x="752" y="29"/>
                      </a:lnTo>
                      <a:lnTo>
                        <a:pt x="744" y="30"/>
                      </a:lnTo>
                      <a:lnTo>
                        <a:pt x="734" y="31"/>
                      </a:lnTo>
                      <a:lnTo>
                        <a:pt x="720" y="32"/>
                      </a:lnTo>
                      <a:lnTo>
                        <a:pt x="706" y="34"/>
                      </a:lnTo>
                      <a:lnTo>
                        <a:pt x="691" y="37"/>
                      </a:lnTo>
                      <a:lnTo>
                        <a:pt x="676" y="40"/>
                      </a:lnTo>
                      <a:lnTo>
                        <a:pt x="663" y="44"/>
                      </a:lnTo>
                      <a:lnTo>
                        <a:pt x="640" y="54"/>
                      </a:lnTo>
                      <a:lnTo>
                        <a:pt x="625" y="61"/>
                      </a:lnTo>
                      <a:lnTo>
                        <a:pt x="610" y="67"/>
                      </a:lnTo>
                      <a:lnTo>
                        <a:pt x="596" y="70"/>
                      </a:lnTo>
                      <a:lnTo>
                        <a:pt x="582" y="72"/>
                      </a:lnTo>
                      <a:lnTo>
                        <a:pt x="569" y="71"/>
                      </a:lnTo>
                      <a:lnTo>
                        <a:pt x="558" y="68"/>
                      </a:lnTo>
                      <a:lnTo>
                        <a:pt x="545" y="61"/>
                      </a:lnTo>
                      <a:lnTo>
                        <a:pt x="534" y="49"/>
                      </a:lnTo>
                      <a:lnTo>
                        <a:pt x="521" y="37"/>
                      </a:lnTo>
                      <a:lnTo>
                        <a:pt x="507" y="25"/>
                      </a:lnTo>
                      <a:lnTo>
                        <a:pt x="493" y="17"/>
                      </a:lnTo>
                      <a:lnTo>
                        <a:pt x="478" y="10"/>
                      </a:lnTo>
                      <a:lnTo>
                        <a:pt x="462" y="5"/>
                      </a:lnTo>
                      <a:lnTo>
                        <a:pt x="447" y="1"/>
                      </a:lnTo>
                      <a:lnTo>
                        <a:pt x="431" y="0"/>
                      </a:lnTo>
                      <a:lnTo>
                        <a:pt x="415" y="0"/>
                      </a:lnTo>
                      <a:lnTo>
                        <a:pt x="398" y="1"/>
                      </a:lnTo>
                      <a:lnTo>
                        <a:pt x="382" y="3"/>
                      </a:lnTo>
                      <a:lnTo>
                        <a:pt x="365" y="8"/>
                      </a:lnTo>
                      <a:lnTo>
                        <a:pt x="349" y="13"/>
                      </a:lnTo>
                      <a:lnTo>
                        <a:pt x="333" y="19"/>
                      </a:lnTo>
                      <a:lnTo>
                        <a:pt x="318" y="28"/>
                      </a:lnTo>
                      <a:lnTo>
                        <a:pt x="303" y="36"/>
                      </a:lnTo>
                      <a:lnTo>
                        <a:pt x="289" y="45"/>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39" name="Freeform 66"/>
                <p:cNvSpPr>
                  <a:spLocks noChangeAspect="1"/>
                </p:cNvSpPr>
                <p:nvPr/>
              </p:nvSpPr>
              <p:spPr bwMode="auto">
                <a:xfrm>
                  <a:off x="3409" y="2392"/>
                  <a:ext cx="46" cy="105"/>
                </a:xfrm>
                <a:custGeom>
                  <a:avLst/>
                  <a:gdLst>
                    <a:gd name="T0" fmla="*/ 1 w 92"/>
                    <a:gd name="T1" fmla="*/ 1 h 210"/>
                    <a:gd name="T2" fmla="*/ 1 w 92"/>
                    <a:gd name="T3" fmla="*/ 2 h 210"/>
                    <a:gd name="T4" fmla="*/ 0 w 92"/>
                    <a:gd name="T5" fmla="*/ 3 h 210"/>
                    <a:gd name="T6" fmla="*/ 1 w 92"/>
                    <a:gd name="T7" fmla="*/ 5 h 210"/>
                    <a:gd name="T8" fmla="*/ 1 w 92"/>
                    <a:gd name="T9" fmla="*/ 7 h 210"/>
                    <a:gd name="T10" fmla="*/ 6 w 92"/>
                    <a:gd name="T11" fmla="*/ 13 h 210"/>
                    <a:gd name="T12" fmla="*/ 9 w 92"/>
                    <a:gd name="T13" fmla="*/ 19 h 210"/>
                    <a:gd name="T14" fmla="*/ 12 w 92"/>
                    <a:gd name="T15" fmla="*/ 26 h 210"/>
                    <a:gd name="T16" fmla="*/ 13 w 92"/>
                    <a:gd name="T17" fmla="*/ 33 h 210"/>
                    <a:gd name="T18" fmla="*/ 14 w 92"/>
                    <a:gd name="T19" fmla="*/ 39 h 210"/>
                    <a:gd name="T20" fmla="*/ 15 w 92"/>
                    <a:gd name="T21" fmla="*/ 45 h 210"/>
                    <a:gd name="T22" fmla="*/ 15 w 92"/>
                    <a:gd name="T23" fmla="*/ 48 h 210"/>
                    <a:gd name="T24" fmla="*/ 15 w 92"/>
                    <a:gd name="T25" fmla="*/ 49 h 210"/>
                    <a:gd name="T26" fmla="*/ 16 w 92"/>
                    <a:gd name="T27" fmla="*/ 51 h 210"/>
                    <a:gd name="T28" fmla="*/ 17 w 92"/>
                    <a:gd name="T29" fmla="*/ 52 h 210"/>
                    <a:gd name="T30" fmla="*/ 18 w 92"/>
                    <a:gd name="T31" fmla="*/ 53 h 210"/>
                    <a:gd name="T32" fmla="*/ 20 w 92"/>
                    <a:gd name="T33" fmla="*/ 53 h 210"/>
                    <a:gd name="T34" fmla="*/ 21 w 92"/>
                    <a:gd name="T35" fmla="*/ 52 h 210"/>
                    <a:gd name="T36" fmla="*/ 23 w 92"/>
                    <a:gd name="T37" fmla="*/ 51 h 210"/>
                    <a:gd name="T38" fmla="*/ 23 w 92"/>
                    <a:gd name="T39" fmla="*/ 50 h 210"/>
                    <a:gd name="T40" fmla="*/ 23 w 92"/>
                    <a:gd name="T41" fmla="*/ 49 h 210"/>
                    <a:gd name="T42" fmla="*/ 23 w 92"/>
                    <a:gd name="T43" fmla="*/ 47 h 210"/>
                    <a:gd name="T44" fmla="*/ 23 w 92"/>
                    <a:gd name="T45" fmla="*/ 43 h 210"/>
                    <a:gd name="T46" fmla="*/ 22 w 92"/>
                    <a:gd name="T47" fmla="*/ 38 h 210"/>
                    <a:gd name="T48" fmla="*/ 21 w 92"/>
                    <a:gd name="T49" fmla="*/ 30 h 210"/>
                    <a:gd name="T50" fmla="*/ 18 w 92"/>
                    <a:gd name="T51" fmla="*/ 23 h 210"/>
                    <a:gd name="T52" fmla="*/ 15 w 92"/>
                    <a:gd name="T53" fmla="*/ 15 h 210"/>
                    <a:gd name="T54" fmla="*/ 12 w 92"/>
                    <a:gd name="T55" fmla="*/ 7 h 210"/>
                    <a:gd name="T56" fmla="*/ 6 w 92"/>
                    <a:gd name="T57" fmla="*/ 2 h 210"/>
                    <a:gd name="T58" fmla="*/ 6 w 92"/>
                    <a:gd name="T59" fmla="*/ 1 h 210"/>
                    <a:gd name="T60" fmla="*/ 4 w 92"/>
                    <a:gd name="T61" fmla="*/ 0 h 210"/>
                    <a:gd name="T62" fmla="*/ 3 w 92"/>
                    <a:gd name="T63" fmla="*/ 1 h 210"/>
                    <a:gd name="T64" fmla="*/ 1 w 92"/>
                    <a:gd name="T65" fmla="*/ 1 h 2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2"/>
                    <a:gd name="T100" fmla="*/ 0 h 210"/>
                    <a:gd name="T101" fmla="*/ 92 w 92"/>
                    <a:gd name="T102" fmla="*/ 210 h 2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2" h="210">
                      <a:moveTo>
                        <a:pt x="4" y="4"/>
                      </a:moveTo>
                      <a:lnTo>
                        <a:pt x="1" y="8"/>
                      </a:lnTo>
                      <a:lnTo>
                        <a:pt x="0" y="14"/>
                      </a:lnTo>
                      <a:lnTo>
                        <a:pt x="1" y="20"/>
                      </a:lnTo>
                      <a:lnTo>
                        <a:pt x="4" y="26"/>
                      </a:lnTo>
                      <a:lnTo>
                        <a:pt x="21" y="49"/>
                      </a:lnTo>
                      <a:lnTo>
                        <a:pt x="34" y="75"/>
                      </a:lnTo>
                      <a:lnTo>
                        <a:pt x="45" y="104"/>
                      </a:lnTo>
                      <a:lnTo>
                        <a:pt x="52" y="132"/>
                      </a:lnTo>
                      <a:lnTo>
                        <a:pt x="57" y="156"/>
                      </a:lnTo>
                      <a:lnTo>
                        <a:pt x="60" y="177"/>
                      </a:lnTo>
                      <a:lnTo>
                        <a:pt x="62" y="190"/>
                      </a:lnTo>
                      <a:lnTo>
                        <a:pt x="62" y="196"/>
                      </a:lnTo>
                      <a:lnTo>
                        <a:pt x="64" y="202"/>
                      </a:lnTo>
                      <a:lnTo>
                        <a:pt x="68" y="206"/>
                      </a:lnTo>
                      <a:lnTo>
                        <a:pt x="72" y="209"/>
                      </a:lnTo>
                      <a:lnTo>
                        <a:pt x="78" y="210"/>
                      </a:lnTo>
                      <a:lnTo>
                        <a:pt x="84" y="208"/>
                      </a:lnTo>
                      <a:lnTo>
                        <a:pt x="89" y="204"/>
                      </a:lnTo>
                      <a:lnTo>
                        <a:pt x="92" y="200"/>
                      </a:lnTo>
                      <a:lnTo>
                        <a:pt x="92" y="194"/>
                      </a:lnTo>
                      <a:lnTo>
                        <a:pt x="92" y="187"/>
                      </a:lnTo>
                      <a:lnTo>
                        <a:pt x="90" y="171"/>
                      </a:lnTo>
                      <a:lnTo>
                        <a:pt x="86" y="149"/>
                      </a:lnTo>
                      <a:lnTo>
                        <a:pt x="81" y="121"/>
                      </a:lnTo>
                      <a:lnTo>
                        <a:pt x="72" y="91"/>
                      </a:lnTo>
                      <a:lnTo>
                        <a:pt x="61" y="60"/>
                      </a:lnTo>
                      <a:lnTo>
                        <a:pt x="46" y="31"/>
                      </a:lnTo>
                      <a:lnTo>
                        <a:pt x="26" y="5"/>
                      </a:lnTo>
                      <a:lnTo>
                        <a:pt x="22" y="1"/>
                      </a:lnTo>
                      <a:lnTo>
                        <a:pt x="16" y="0"/>
                      </a:lnTo>
                      <a:lnTo>
                        <a:pt x="10" y="1"/>
                      </a:lnTo>
                      <a:lnTo>
                        <a:pt x="4" y="4"/>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40" name="Freeform 67"/>
                <p:cNvSpPr>
                  <a:spLocks noChangeAspect="1"/>
                </p:cNvSpPr>
                <p:nvPr/>
              </p:nvSpPr>
              <p:spPr bwMode="auto">
                <a:xfrm>
                  <a:off x="3508" y="2387"/>
                  <a:ext cx="60" cy="110"/>
                </a:xfrm>
                <a:custGeom>
                  <a:avLst/>
                  <a:gdLst>
                    <a:gd name="T0" fmla="*/ 24 w 120"/>
                    <a:gd name="T1" fmla="*/ 1 h 220"/>
                    <a:gd name="T2" fmla="*/ 15 w 120"/>
                    <a:gd name="T3" fmla="*/ 9 h 220"/>
                    <a:gd name="T4" fmla="*/ 10 w 120"/>
                    <a:gd name="T5" fmla="*/ 18 h 220"/>
                    <a:gd name="T6" fmla="*/ 6 w 120"/>
                    <a:gd name="T7" fmla="*/ 26 h 220"/>
                    <a:gd name="T8" fmla="*/ 3 w 120"/>
                    <a:gd name="T9" fmla="*/ 34 h 220"/>
                    <a:gd name="T10" fmla="*/ 1 w 120"/>
                    <a:gd name="T11" fmla="*/ 41 h 220"/>
                    <a:gd name="T12" fmla="*/ 0 w 120"/>
                    <a:gd name="T13" fmla="*/ 46 h 220"/>
                    <a:gd name="T14" fmla="*/ 0 w 120"/>
                    <a:gd name="T15" fmla="*/ 50 h 220"/>
                    <a:gd name="T16" fmla="*/ 0 w 120"/>
                    <a:gd name="T17" fmla="*/ 52 h 220"/>
                    <a:gd name="T18" fmla="*/ 1 w 120"/>
                    <a:gd name="T19" fmla="*/ 53 h 220"/>
                    <a:gd name="T20" fmla="*/ 2 w 120"/>
                    <a:gd name="T21" fmla="*/ 54 h 220"/>
                    <a:gd name="T22" fmla="*/ 3 w 120"/>
                    <a:gd name="T23" fmla="*/ 55 h 220"/>
                    <a:gd name="T24" fmla="*/ 4 w 120"/>
                    <a:gd name="T25" fmla="*/ 55 h 220"/>
                    <a:gd name="T26" fmla="*/ 6 w 120"/>
                    <a:gd name="T27" fmla="*/ 55 h 220"/>
                    <a:gd name="T28" fmla="*/ 7 w 120"/>
                    <a:gd name="T29" fmla="*/ 54 h 220"/>
                    <a:gd name="T30" fmla="*/ 8 w 120"/>
                    <a:gd name="T31" fmla="*/ 53 h 220"/>
                    <a:gd name="T32" fmla="*/ 8 w 120"/>
                    <a:gd name="T33" fmla="*/ 51 h 220"/>
                    <a:gd name="T34" fmla="*/ 8 w 120"/>
                    <a:gd name="T35" fmla="*/ 50 h 220"/>
                    <a:gd name="T36" fmla="*/ 8 w 120"/>
                    <a:gd name="T37" fmla="*/ 46 h 220"/>
                    <a:gd name="T38" fmla="*/ 9 w 120"/>
                    <a:gd name="T39" fmla="*/ 42 h 220"/>
                    <a:gd name="T40" fmla="*/ 10 w 120"/>
                    <a:gd name="T41" fmla="*/ 36 h 220"/>
                    <a:gd name="T42" fmla="*/ 12 w 120"/>
                    <a:gd name="T43" fmla="*/ 28 h 220"/>
                    <a:gd name="T44" fmla="*/ 15 w 120"/>
                    <a:gd name="T45" fmla="*/ 22 h 220"/>
                    <a:gd name="T46" fmla="*/ 21 w 120"/>
                    <a:gd name="T47" fmla="*/ 14 h 220"/>
                    <a:gd name="T48" fmla="*/ 29 w 120"/>
                    <a:gd name="T49" fmla="*/ 7 h 220"/>
                    <a:gd name="T50" fmla="*/ 30 w 120"/>
                    <a:gd name="T51" fmla="*/ 6 h 220"/>
                    <a:gd name="T52" fmla="*/ 30 w 120"/>
                    <a:gd name="T53" fmla="*/ 4 h 220"/>
                    <a:gd name="T54" fmla="*/ 30 w 120"/>
                    <a:gd name="T55" fmla="*/ 3 h 220"/>
                    <a:gd name="T56" fmla="*/ 29 w 120"/>
                    <a:gd name="T57" fmla="*/ 2 h 220"/>
                    <a:gd name="T58" fmla="*/ 28 w 120"/>
                    <a:gd name="T59" fmla="*/ 1 h 220"/>
                    <a:gd name="T60" fmla="*/ 27 w 120"/>
                    <a:gd name="T61" fmla="*/ 0 h 220"/>
                    <a:gd name="T62" fmla="*/ 25 w 120"/>
                    <a:gd name="T63" fmla="*/ 0 h 220"/>
                    <a:gd name="T64" fmla="*/ 24 w 120"/>
                    <a:gd name="T65" fmla="*/ 1 h 2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0"/>
                    <a:gd name="T100" fmla="*/ 0 h 220"/>
                    <a:gd name="T101" fmla="*/ 120 w 120"/>
                    <a:gd name="T102" fmla="*/ 220 h 2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0" h="220">
                      <a:moveTo>
                        <a:pt x="96" y="3"/>
                      </a:moveTo>
                      <a:lnTo>
                        <a:pt x="62" y="36"/>
                      </a:lnTo>
                      <a:lnTo>
                        <a:pt x="37" y="70"/>
                      </a:lnTo>
                      <a:lnTo>
                        <a:pt x="21" y="104"/>
                      </a:lnTo>
                      <a:lnTo>
                        <a:pt x="9" y="135"/>
                      </a:lnTo>
                      <a:lnTo>
                        <a:pt x="3" y="162"/>
                      </a:lnTo>
                      <a:lnTo>
                        <a:pt x="0" y="184"/>
                      </a:lnTo>
                      <a:lnTo>
                        <a:pt x="0" y="199"/>
                      </a:lnTo>
                      <a:lnTo>
                        <a:pt x="0" y="206"/>
                      </a:lnTo>
                      <a:lnTo>
                        <a:pt x="2" y="212"/>
                      </a:lnTo>
                      <a:lnTo>
                        <a:pt x="6" y="216"/>
                      </a:lnTo>
                      <a:lnTo>
                        <a:pt x="10" y="219"/>
                      </a:lnTo>
                      <a:lnTo>
                        <a:pt x="16" y="220"/>
                      </a:lnTo>
                      <a:lnTo>
                        <a:pt x="22" y="218"/>
                      </a:lnTo>
                      <a:lnTo>
                        <a:pt x="27" y="214"/>
                      </a:lnTo>
                      <a:lnTo>
                        <a:pt x="29" y="210"/>
                      </a:lnTo>
                      <a:lnTo>
                        <a:pt x="30" y="204"/>
                      </a:lnTo>
                      <a:lnTo>
                        <a:pt x="30" y="198"/>
                      </a:lnTo>
                      <a:lnTo>
                        <a:pt x="30" y="184"/>
                      </a:lnTo>
                      <a:lnTo>
                        <a:pt x="33" y="166"/>
                      </a:lnTo>
                      <a:lnTo>
                        <a:pt x="38" y="142"/>
                      </a:lnTo>
                      <a:lnTo>
                        <a:pt x="48" y="114"/>
                      </a:lnTo>
                      <a:lnTo>
                        <a:pt x="63" y="85"/>
                      </a:lnTo>
                      <a:lnTo>
                        <a:pt x="84" y="55"/>
                      </a:lnTo>
                      <a:lnTo>
                        <a:pt x="114" y="26"/>
                      </a:lnTo>
                      <a:lnTo>
                        <a:pt x="119" y="22"/>
                      </a:lnTo>
                      <a:lnTo>
                        <a:pt x="120" y="16"/>
                      </a:lnTo>
                      <a:lnTo>
                        <a:pt x="120" y="10"/>
                      </a:lnTo>
                      <a:lnTo>
                        <a:pt x="116" y="6"/>
                      </a:lnTo>
                      <a:lnTo>
                        <a:pt x="112" y="1"/>
                      </a:lnTo>
                      <a:lnTo>
                        <a:pt x="106" y="0"/>
                      </a:lnTo>
                      <a:lnTo>
                        <a:pt x="100" y="0"/>
                      </a:lnTo>
                      <a:lnTo>
                        <a:pt x="96" y="3"/>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41" name="Freeform 68"/>
                <p:cNvSpPr>
                  <a:spLocks noChangeAspect="1"/>
                </p:cNvSpPr>
                <p:nvPr/>
              </p:nvSpPr>
              <p:spPr bwMode="auto">
                <a:xfrm>
                  <a:off x="3467" y="2368"/>
                  <a:ext cx="22" cy="52"/>
                </a:xfrm>
                <a:custGeom>
                  <a:avLst/>
                  <a:gdLst>
                    <a:gd name="T0" fmla="*/ 4 w 45"/>
                    <a:gd name="T1" fmla="*/ 3 h 104"/>
                    <a:gd name="T2" fmla="*/ 3 w 45"/>
                    <a:gd name="T3" fmla="*/ 4 h 104"/>
                    <a:gd name="T4" fmla="*/ 2 w 45"/>
                    <a:gd name="T5" fmla="*/ 9 h 104"/>
                    <a:gd name="T6" fmla="*/ 0 w 45"/>
                    <a:gd name="T7" fmla="*/ 14 h 104"/>
                    <a:gd name="T8" fmla="*/ 0 w 45"/>
                    <a:gd name="T9" fmla="*/ 23 h 104"/>
                    <a:gd name="T10" fmla="*/ 0 w 45"/>
                    <a:gd name="T11" fmla="*/ 24 h 104"/>
                    <a:gd name="T12" fmla="*/ 1 w 45"/>
                    <a:gd name="T13" fmla="*/ 25 h 104"/>
                    <a:gd name="T14" fmla="*/ 2 w 45"/>
                    <a:gd name="T15" fmla="*/ 26 h 104"/>
                    <a:gd name="T16" fmla="*/ 3 w 45"/>
                    <a:gd name="T17" fmla="*/ 26 h 104"/>
                    <a:gd name="T18" fmla="*/ 5 w 45"/>
                    <a:gd name="T19" fmla="*/ 26 h 104"/>
                    <a:gd name="T20" fmla="*/ 6 w 45"/>
                    <a:gd name="T21" fmla="*/ 25 h 104"/>
                    <a:gd name="T22" fmla="*/ 7 w 45"/>
                    <a:gd name="T23" fmla="*/ 24 h 104"/>
                    <a:gd name="T24" fmla="*/ 7 w 45"/>
                    <a:gd name="T25" fmla="*/ 23 h 104"/>
                    <a:gd name="T26" fmla="*/ 8 w 45"/>
                    <a:gd name="T27" fmla="*/ 15 h 104"/>
                    <a:gd name="T28" fmla="*/ 9 w 45"/>
                    <a:gd name="T29" fmla="*/ 11 h 104"/>
                    <a:gd name="T30" fmla="*/ 10 w 45"/>
                    <a:gd name="T31" fmla="*/ 7 h 104"/>
                    <a:gd name="T32" fmla="*/ 11 w 45"/>
                    <a:gd name="T33" fmla="*/ 6 h 104"/>
                    <a:gd name="T34" fmla="*/ 11 w 45"/>
                    <a:gd name="T35" fmla="*/ 4 h 104"/>
                    <a:gd name="T36" fmla="*/ 11 w 45"/>
                    <a:gd name="T37" fmla="*/ 3 h 104"/>
                    <a:gd name="T38" fmla="*/ 10 w 45"/>
                    <a:gd name="T39" fmla="*/ 2 h 104"/>
                    <a:gd name="T40" fmla="*/ 9 w 45"/>
                    <a:gd name="T41" fmla="*/ 1 h 104"/>
                    <a:gd name="T42" fmla="*/ 7 w 45"/>
                    <a:gd name="T43" fmla="*/ 0 h 104"/>
                    <a:gd name="T44" fmla="*/ 6 w 45"/>
                    <a:gd name="T45" fmla="*/ 1 h 104"/>
                    <a:gd name="T46" fmla="*/ 5 w 45"/>
                    <a:gd name="T47" fmla="*/ 2 h 104"/>
                    <a:gd name="T48" fmla="*/ 4 w 45"/>
                    <a:gd name="T49" fmla="*/ 3 h 1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5"/>
                    <a:gd name="T76" fmla="*/ 0 h 104"/>
                    <a:gd name="T77" fmla="*/ 45 w 45"/>
                    <a:gd name="T78" fmla="*/ 104 h 1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5" h="104">
                      <a:moveTo>
                        <a:pt x="16" y="9"/>
                      </a:moveTo>
                      <a:lnTo>
                        <a:pt x="14" y="16"/>
                      </a:lnTo>
                      <a:lnTo>
                        <a:pt x="8" y="33"/>
                      </a:lnTo>
                      <a:lnTo>
                        <a:pt x="2" y="59"/>
                      </a:lnTo>
                      <a:lnTo>
                        <a:pt x="0" y="89"/>
                      </a:lnTo>
                      <a:lnTo>
                        <a:pt x="1" y="94"/>
                      </a:lnTo>
                      <a:lnTo>
                        <a:pt x="5" y="99"/>
                      </a:lnTo>
                      <a:lnTo>
                        <a:pt x="9" y="103"/>
                      </a:lnTo>
                      <a:lnTo>
                        <a:pt x="15" y="104"/>
                      </a:lnTo>
                      <a:lnTo>
                        <a:pt x="21" y="103"/>
                      </a:lnTo>
                      <a:lnTo>
                        <a:pt x="25" y="99"/>
                      </a:lnTo>
                      <a:lnTo>
                        <a:pt x="29" y="94"/>
                      </a:lnTo>
                      <a:lnTo>
                        <a:pt x="30" y="89"/>
                      </a:lnTo>
                      <a:lnTo>
                        <a:pt x="32" y="63"/>
                      </a:lnTo>
                      <a:lnTo>
                        <a:pt x="37" y="41"/>
                      </a:lnTo>
                      <a:lnTo>
                        <a:pt x="42" y="28"/>
                      </a:lnTo>
                      <a:lnTo>
                        <a:pt x="44" y="22"/>
                      </a:lnTo>
                      <a:lnTo>
                        <a:pt x="45" y="16"/>
                      </a:lnTo>
                      <a:lnTo>
                        <a:pt x="44" y="9"/>
                      </a:lnTo>
                      <a:lnTo>
                        <a:pt x="42" y="5"/>
                      </a:lnTo>
                      <a:lnTo>
                        <a:pt x="37" y="1"/>
                      </a:lnTo>
                      <a:lnTo>
                        <a:pt x="31" y="0"/>
                      </a:lnTo>
                      <a:lnTo>
                        <a:pt x="25" y="1"/>
                      </a:lnTo>
                      <a:lnTo>
                        <a:pt x="20" y="5"/>
                      </a:lnTo>
                      <a:lnTo>
                        <a:pt x="16" y="9"/>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42" name="Freeform 69"/>
                <p:cNvSpPr>
                  <a:spLocks noChangeAspect="1"/>
                </p:cNvSpPr>
                <p:nvPr/>
              </p:nvSpPr>
              <p:spPr bwMode="auto">
                <a:xfrm>
                  <a:off x="3252" y="2863"/>
                  <a:ext cx="235" cy="122"/>
                </a:xfrm>
                <a:custGeom>
                  <a:avLst/>
                  <a:gdLst>
                    <a:gd name="T0" fmla="*/ 2 w 470"/>
                    <a:gd name="T1" fmla="*/ 1 h 243"/>
                    <a:gd name="T2" fmla="*/ 1 w 470"/>
                    <a:gd name="T3" fmla="*/ 2 h 243"/>
                    <a:gd name="T4" fmla="*/ 0 w 470"/>
                    <a:gd name="T5" fmla="*/ 3 h 243"/>
                    <a:gd name="T6" fmla="*/ 0 w 470"/>
                    <a:gd name="T7" fmla="*/ 5 h 243"/>
                    <a:gd name="T8" fmla="*/ 1 w 470"/>
                    <a:gd name="T9" fmla="*/ 6 h 243"/>
                    <a:gd name="T10" fmla="*/ 1 w 470"/>
                    <a:gd name="T11" fmla="*/ 7 h 243"/>
                    <a:gd name="T12" fmla="*/ 3 w 470"/>
                    <a:gd name="T13" fmla="*/ 9 h 243"/>
                    <a:gd name="T14" fmla="*/ 5 w 470"/>
                    <a:gd name="T15" fmla="*/ 12 h 243"/>
                    <a:gd name="T16" fmla="*/ 7 w 470"/>
                    <a:gd name="T17" fmla="*/ 15 h 243"/>
                    <a:gd name="T18" fmla="*/ 12 w 470"/>
                    <a:gd name="T19" fmla="*/ 19 h 243"/>
                    <a:gd name="T20" fmla="*/ 16 w 470"/>
                    <a:gd name="T21" fmla="*/ 24 h 243"/>
                    <a:gd name="T22" fmla="*/ 22 w 470"/>
                    <a:gd name="T23" fmla="*/ 29 h 243"/>
                    <a:gd name="T24" fmla="*/ 28 w 470"/>
                    <a:gd name="T25" fmla="*/ 33 h 243"/>
                    <a:gd name="T26" fmla="*/ 36 w 470"/>
                    <a:gd name="T27" fmla="*/ 39 h 243"/>
                    <a:gd name="T28" fmla="*/ 44 w 470"/>
                    <a:gd name="T29" fmla="*/ 43 h 243"/>
                    <a:gd name="T30" fmla="*/ 53 w 470"/>
                    <a:gd name="T31" fmla="*/ 48 h 243"/>
                    <a:gd name="T32" fmla="*/ 62 w 470"/>
                    <a:gd name="T33" fmla="*/ 52 h 243"/>
                    <a:gd name="T34" fmla="*/ 74 w 470"/>
                    <a:gd name="T35" fmla="*/ 55 h 243"/>
                    <a:gd name="T36" fmla="*/ 86 w 470"/>
                    <a:gd name="T37" fmla="*/ 58 h 243"/>
                    <a:gd name="T38" fmla="*/ 100 w 470"/>
                    <a:gd name="T39" fmla="*/ 60 h 243"/>
                    <a:gd name="T40" fmla="*/ 114 w 470"/>
                    <a:gd name="T41" fmla="*/ 61 h 243"/>
                    <a:gd name="T42" fmla="*/ 115 w 470"/>
                    <a:gd name="T43" fmla="*/ 61 h 243"/>
                    <a:gd name="T44" fmla="*/ 117 w 470"/>
                    <a:gd name="T45" fmla="*/ 60 h 243"/>
                    <a:gd name="T46" fmla="*/ 117 w 470"/>
                    <a:gd name="T47" fmla="*/ 59 h 243"/>
                    <a:gd name="T48" fmla="*/ 118 w 470"/>
                    <a:gd name="T49" fmla="*/ 58 h 243"/>
                    <a:gd name="T50" fmla="*/ 118 w 470"/>
                    <a:gd name="T51" fmla="*/ 56 h 243"/>
                    <a:gd name="T52" fmla="*/ 117 w 470"/>
                    <a:gd name="T53" fmla="*/ 55 h 243"/>
                    <a:gd name="T54" fmla="*/ 116 w 470"/>
                    <a:gd name="T55" fmla="*/ 54 h 243"/>
                    <a:gd name="T56" fmla="*/ 114 w 470"/>
                    <a:gd name="T57" fmla="*/ 54 h 243"/>
                    <a:gd name="T58" fmla="*/ 101 w 470"/>
                    <a:gd name="T59" fmla="*/ 53 h 243"/>
                    <a:gd name="T60" fmla="*/ 88 w 470"/>
                    <a:gd name="T61" fmla="*/ 51 h 243"/>
                    <a:gd name="T62" fmla="*/ 77 w 470"/>
                    <a:gd name="T63" fmla="*/ 48 h 243"/>
                    <a:gd name="T64" fmla="*/ 66 w 470"/>
                    <a:gd name="T65" fmla="*/ 45 h 243"/>
                    <a:gd name="T66" fmla="*/ 56 w 470"/>
                    <a:gd name="T67" fmla="*/ 41 h 243"/>
                    <a:gd name="T68" fmla="*/ 47 w 470"/>
                    <a:gd name="T69" fmla="*/ 37 h 243"/>
                    <a:gd name="T70" fmla="*/ 40 w 470"/>
                    <a:gd name="T71" fmla="*/ 32 h 243"/>
                    <a:gd name="T72" fmla="*/ 33 w 470"/>
                    <a:gd name="T73" fmla="*/ 27 h 243"/>
                    <a:gd name="T74" fmla="*/ 26 w 470"/>
                    <a:gd name="T75" fmla="*/ 23 h 243"/>
                    <a:gd name="T76" fmla="*/ 21 w 470"/>
                    <a:gd name="T77" fmla="*/ 18 h 243"/>
                    <a:gd name="T78" fmla="*/ 17 w 470"/>
                    <a:gd name="T79" fmla="*/ 14 h 243"/>
                    <a:gd name="T80" fmla="*/ 13 w 470"/>
                    <a:gd name="T81" fmla="*/ 10 h 243"/>
                    <a:gd name="T82" fmla="*/ 11 w 470"/>
                    <a:gd name="T83" fmla="*/ 7 h 243"/>
                    <a:gd name="T84" fmla="*/ 9 w 470"/>
                    <a:gd name="T85" fmla="*/ 4 h 243"/>
                    <a:gd name="T86" fmla="*/ 7 w 470"/>
                    <a:gd name="T87" fmla="*/ 3 h 243"/>
                    <a:gd name="T88" fmla="*/ 7 w 470"/>
                    <a:gd name="T89" fmla="*/ 2 h 243"/>
                    <a:gd name="T90" fmla="*/ 6 w 470"/>
                    <a:gd name="T91" fmla="*/ 1 h 243"/>
                    <a:gd name="T92" fmla="*/ 5 w 470"/>
                    <a:gd name="T93" fmla="*/ 0 h 243"/>
                    <a:gd name="T94" fmla="*/ 4 w 470"/>
                    <a:gd name="T95" fmla="*/ 0 h 243"/>
                    <a:gd name="T96" fmla="*/ 2 w 470"/>
                    <a:gd name="T97" fmla="*/ 1 h 2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70"/>
                    <a:gd name="T148" fmla="*/ 0 h 243"/>
                    <a:gd name="T149" fmla="*/ 470 w 470"/>
                    <a:gd name="T150" fmla="*/ 243 h 24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70" h="243">
                      <a:moveTo>
                        <a:pt x="7" y="2"/>
                      </a:moveTo>
                      <a:lnTo>
                        <a:pt x="3" y="6"/>
                      </a:lnTo>
                      <a:lnTo>
                        <a:pt x="0" y="10"/>
                      </a:lnTo>
                      <a:lnTo>
                        <a:pt x="0" y="17"/>
                      </a:lnTo>
                      <a:lnTo>
                        <a:pt x="2" y="23"/>
                      </a:lnTo>
                      <a:lnTo>
                        <a:pt x="4" y="26"/>
                      </a:lnTo>
                      <a:lnTo>
                        <a:pt x="10" y="34"/>
                      </a:lnTo>
                      <a:lnTo>
                        <a:pt x="19" y="46"/>
                      </a:lnTo>
                      <a:lnTo>
                        <a:pt x="30" y="60"/>
                      </a:lnTo>
                      <a:lnTo>
                        <a:pt x="45" y="76"/>
                      </a:lnTo>
                      <a:lnTo>
                        <a:pt x="64" y="94"/>
                      </a:lnTo>
                      <a:lnTo>
                        <a:pt x="86" y="113"/>
                      </a:lnTo>
                      <a:lnTo>
                        <a:pt x="111" y="132"/>
                      </a:lnTo>
                      <a:lnTo>
                        <a:pt x="141" y="153"/>
                      </a:lnTo>
                      <a:lnTo>
                        <a:pt x="173" y="172"/>
                      </a:lnTo>
                      <a:lnTo>
                        <a:pt x="210" y="190"/>
                      </a:lnTo>
                      <a:lnTo>
                        <a:pt x="250" y="206"/>
                      </a:lnTo>
                      <a:lnTo>
                        <a:pt x="295" y="220"/>
                      </a:lnTo>
                      <a:lnTo>
                        <a:pt x="344" y="231"/>
                      </a:lnTo>
                      <a:lnTo>
                        <a:pt x="397" y="240"/>
                      </a:lnTo>
                      <a:lnTo>
                        <a:pt x="454" y="243"/>
                      </a:lnTo>
                      <a:lnTo>
                        <a:pt x="460" y="242"/>
                      </a:lnTo>
                      <a:lnTo>
                        <a:pt x="465" y="240"/>
                      </a:lnTo>
                      <a:lnTo>
                        <a:pt x="468" y="235"/>
                      </a:lnTo>
                      <a:lnTo>
                        <a:pt x="470" y="229"/>
                      </a:lnTo>
                      <a:lnTo>
                        <a:pt x="469" y="222"/>
                      </a:lnTo>
                      <a:lnTo>
                        <a:pt x="466" y="218"/>
                      </a:lnTo>
                      <a:lnTo>
                        <a:pt x="461" y="214"/>
                      </a:lnTo>
                      <a:lnTo>
                        <a:pt x="455" y="213"/>
                      </a:lnTo>
                      <a:lnTo>
                        <a:pt x="401" y="210"/>
                      </a:lnTo>
                      <a:lnTo>
                        <a:pt x="351" y="203"/>
                      </a:lnTo>
                      <a:lnTo>
                        <a:pt x="305" y="191"/>
                      </a:lnTo>
                      <a:lnTo>
                        <a:pt x="262" y="178"/>
                      </a:lnTo>
                      <a:lnTo>
                        <a:pt x="223" y="162"/>
                      </a:lnTo>
                      <a:lnTo>
                        <a:pt x="188" y="145"/>
                      </a:lnTo>
                      <a:lnTo>
                        <a:pt x="157" y="127"/>
                      </a:lnTo>
                      <a:lnTo>
                        <a:pt x="129" y="108"/>
                      </a:lnTo>
                      <a:lnTo>
                        <a:pt x="104" y="90"/>
                      </a:lnTo>
                      <a:lnTo>
                        <a:pt x="83" y="71"/>
                      </a:lnTo>
                      <a:lnTo>
                        <a:pt x="66" y="54"/>
                      </a:lnTo>
                      <a:lnTo>
                        <a:pt x="52" y="39"/>
                      </a:lnTo>
                      <a:lnTo>
                        <a:pt x="41" y="26"/>
                      </a:lnTo>
                      <a:lnTo>
                        <a:pt x="34" y="16"/>
                      </a:lnTo>
                      <a:lnTo>
                        <a:pt x="28" y="9"/>
                      </a:lnTo>
                      <a:lnTo>
                        <a:pt x="27" y="7"/>
                      </a:lnTo>
                      <a:lnTo>
                        <a:pt x="23" y="2"/>
                      </a:lnTo>
                      <a:lnTo>
                        <a:pt x="19" y="0"/>
                      </a:lnTo>
                      <a:lnTo>
                        <a:pt x="13" y="0"/>
                      </a:lnTo>
                      <a:lnTo>
                        <a:pt x="7" y="2"/>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43" name="Freeform 70"/>
                <p:cNvSpPr>
                  <a:spLocks noChangeAspect="1"/>
                </p:cNvSpPr>
                <p:nvPr/>
              </p:nvSpPr>
              <p:spPr bwMode="auto">
                <a:xfrm>
                  <a:off x="3391" y="2579"/>
                  <a:ext cx="184" cy="335"/>
                </a:xfrm>
                <a:custGeom>
                  <a:avLst/>
                  <a:gdLst>
                    <a:gd name="T0" fmla="*/ 16 w 369"/>
                    <a:gd name="T1" fmla="*/ 110 h 668"/>
                    <a:gd name="T2" fmla="*/ 24 w 369"/>
                    <a:gd name="T3" fmla="*/ 115 h 668"/>
                    <a:gd name="T4" fmla="*/ 31 w 369"/>
                    <a:gd name="T5" fmla="*/ 119 h 668"/>
                    <a:gd name="T6" fmla="*/ 40 w 369"/>
                    <a:gd name="T7" fmla="*/ 121 h 668"/>
                    <a:gd name="T8" fmla="*/ 47 w 369"/>
                    <a:gd name="T9" fmla="*/ 121 h 668"/>
                    <a:gd name="T10" fmla="*/ 52 w 369"/>
                    <a:gd name="T11" fmla="*/ 120 h 668"/>
                    <a:gd name="T12" fmla="*/ 56 w 369"/>
                    <a:gd name="T13" fmla="*/ 116 h 668"/>
                    <a:gd name="T14" fmla="*/ 59 w 369"/>
                    <a:gd name="T15" fmla="*/ 112 h 668"/>
                    <a:gd name="T16" fmla="*/ 59 w 369"/>
                    <a:gd name="T17" fmla="*/ 106 h 668"/>
                    <a:gd name="T18" fmla="*/ 55 w 369"/>
                    <a:gd name="T19" fmla="*/ 101 h 668"/>
                    <a:gd name="T20" fmla="*/ 47 w 369"/>
                    <a:gd name="T21" fmla="*/ 98 h 668"/>
                    <a:gd name="T22" fmla="*/ 38 w 369"/>
                    <a:gd name="T23" fmla="*/ 95 h 668"/>
                    <a:gd name="T24" fmla="*/ 28 w 369"/>
                    <a:gd name="T25" fmla="*/ 91 h 668"/>
                    <a:gd name="T26" fmla="*/ 19 w 369"/>
                    <a:gd name="T27" fmla="*/ 86 h 668"/>
                    <a:gd name="T28" fmla="*/ 12 w 369"/>
                    <a:gd name="T29" fmla="*/ 78 h 668"/>
                    <a:gd name="T30" fmla="*/ 7 w 369"/>
                    <a:gd name="T31" fmla="*/ 67 h 668"/>
                    <a:gd name="T32" fmla="*/ 7 w 369"/>
                    <a:gd name="T33" fmla="*/ 52 h 668"/>
                    <a:gd name="T34" fmla="*/ 12 w 369"/>
                    <a:gd name="T35" fmla="*/ 39 h 668"/>
                    <a:gd name="T36" fmla="*/ 21 w 369"/>
                    <a:gd name="T37" fmla="*/ 28 h 668"/>
                    <a:gd name="T38" fmla="*/ 34 w 369"/>
                    <a:gd name="T39" fmla="*/ 22 h 668"/>
                    <a:gd name="T40" fmla="*/ 41 w 369"/>
                    <a:gd name="T41" fmla="*/ 0 h 668"/>
                    <a:gd name="T42" fmla="*/ 57 w 369"/>
                    <a:gd name="T43" fmla="*/ 20 h 668"/>
                    <a:gd name="T44" fmla="*/ 65 w 369"/>
                    <a:gd name="T45" fmla="*/ 22 h 668"/>
                    <a:gd name="T46" fmla="*/ 72 w 369"/>
                    <a:gd name="T47" fmla="*/ 23 h 668"/>
                    <a:gd name="T48" fmla="*/ 80 w 369"/>
                    <a:gd name="T49" fmla="*/ 26 h 668"/>
                    <a:gd name="T50" fmla="*/ 87 w 369"/>
                    <a:gd name="T51" fmla="*/ 30 h 668"/>
                    <a:gd name="T52" fmla="*/ 72 w 369"/>
                    <a:gd name="T53" fmla="*/ 53 h 668"/>
                    <a:gd name="T54" fmla="*/ 67 w 369"/>
                    <a:gd name="T55" fmla="*/ 50 h 668"/>
                    <a:gd name="T56" fmla="*/ 62 w 369"/>
                    <a:gd name="T57" fmla="*/ 48 h 668"/>
                    <a:gd name="T58" fmla="*/ 56 w 369"/>
                    <a:gd name="T59" fmla="*/ 46 h 668"/>
                    <a:gd name="T60" fmla="*/ 51 w 369"/>
                    <a:gd name="T61" fmla="*/ 46 h 668"/>
                    <a:gd name="T62" fmla="*/ 46 w 369"/>
                    <a:gd name="T63" fmla="*/ 47 h 668"/>
                    <a:gd name="T64" fmla="*/ 42 w 369"/>
                    <a:gd name="T65" fmla="*/ 50 h 668"/>
                    <a:gd name="T66" fmla="*/ 39 w 369"/>
                    <a:gd name="T67" fmla="*/ 53 h 668"/>
                    <a:gd name="T68" fmla="*/ 40 w 369"/>
                    <a:gd name="T69" fmla="*/ 58 h 668"/>
                    <a:gd name="T70" fmla="*/ 43 w 369"/>
                    <a:gd name="T71" fmla="*/ 63 h 668"/>
                    <a:gd name="T72" fmla="*/ 48 w 369"/>
                    <a:gd name="T73" fmla="*/ 66 h 668"/>
                    <a:gd name="T74" fmla="*/ 53 w 369"/>
                    <a:gd name="T75" fmla="*/ 68 h 668"/>
                    <a:gd name="T76" fmla="*/ 63 w 369"/>
                    <a:gd name="T77" fmla="*/ 71 h 668"/>
                    <a:gd name="T78" fmla="*/ 75 w 369"/>
                    <a:gd name="T79" fmla="*/ 77 h 668"/>
                    <a:gd name="T80" fmla="*/ 85 w 369"/>
                    <a:gd name="T81" fmla="*/ 86 h 668"/>
                    <a:gd name="T82" fmla="*/ 91 w 369"/>
                    <a:gd name="T83" fmla="*/ 98 h 668"/>
                    <a:gd name="T84" fmla="*/ 91 w 369"/>
                    <a:gd name="T85" fmla="*/ 114 h 668"/>
                    <a:gd name="T86" fmla="*/ 86 w 369"/>
                    <a:gd name="T87" fmla="*/ 128 h 668"/>
                    <a:gd name="T88" fmla="*/ 77 w 369"/>
                    <a:gd name="T89" fmla="*/ 138 h 668"/>
                    <a:gd name="T90" fmla="*/ 64 w 369"/>
                    <a:gd name="T91" fmla="*/ 144 h 668"/>
                    <a:gd name="T92" fmla="*/ 57 w 369"/>
                    <a:gd name="T93" fmla="*/ 168 h 668"/>
                    <a:gd name="T94" fmla="*/ 41 w 369"/>
                    <a:gd name="T95" fmla="*/ 148 h 668"/>
                    <a:gd name="T96" fmla="*/ 36 w 369"/>
                    <a:gd name="T97" fmla="*/ 147 h 668"/>
                    <a:gd name="T98" fmla="*/ 30 w 369"/>
                    <a:gd name="T99" fmla="*/ 147 h 668"/>
                    <a:gd name="T100" fmla="*/ 25 w 369"/>
                    <a:gd name="T101" fmla="*/ 145 h 668"/>
                    <a:gd name="T102" fmla="*/ 20 w 369"/>
                    <a:gd name="T103" fmla="*/ 143 h 668"/>
                    <a:gd name="T104" fmla="*/ 14 w 369"/>
                    <a:gd name="T105" fmla="*/ 141 h 668"/>
                    <a:gd name="T106" fmla="*/ 9 w 369"/>
                    <a:gd name="T107" fmla="*/ 139 h 668"/>
                    <a:gd name="T108" fmla="*/ 4 w 369"/>
                    <a:gd name="T109" fmla="*/ 136 h 668"/>
                    <a:gd name="T110" fmla="*/ 0 w 369"/>
                    <a:gd name="T111" fmla="*/ 132 h 6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9"/>
                    <a:gd name="T169" fmla="*/ 0 h 668"/>
                    <a:gd name="T170" fmla="*/ 369 w 369"/>
                    <a:gd name="T171" fmla="*/ 668 h 6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9" h="668">
                      <a:moveTo>
                        <a:pt x="55" y="426"/>
                      </a:moveTo>
                      <a:lnTo>
                        <a:pt x="67" y="436"/>
                      </a:lnTo>
                      <a:lnTo>
                        <a:pt x="81" y="447"/>
                      </a:lnTo>
                      <a:lnTo>
                        <a:pt x="96" y="456"/>
                      </a:lnTo>
                      <a:lnTo>
                        <a:pt x="111" y="465"/>
                      </a:lnTo>
                      <a:lnTo>
                        <a:pt x="127" y="472"/>
                      </a:lnTo>
                      <a:lnTo>
                        <a:pt x="144" y="478"/>
                      </a:lnTo>
                      <a:lnTo>
                        <a:pt x="160" y="481"/>
                      </a:lnTo>
                      <a:lnTo>
                        <a:pt x="176" y="483"/>
                      </a:lnTo>
                      <a:lnTo>
                        <a:pt x="188" y="481"/>
                      </a:lnTo>
                      <a:lnTo>
                        <a:pt x="198" y="479"/>
                      </a:lnTo>
                      <a:lnTo>
                        <a:pt x="209" y="476"/>
                      </a:lnTo>
                      <a:lnTo>
                        <a:pt x="219" y="470"/>
                      </a:lnTo>
                      <a:lnTo>
                        <a:pt x="227" y="463"/>
                      </a:lnTo>
                      <a:lnTo>
                        <a:pt x="234" y="455"/>
                      </a:lnTo>
                      <a:lnTo>
                        <a:pt x="238" y="445"/>
                      </a:lnTo>
                      <a:lnTo>
                        <a:pt x="240" y="433"/>
                      </a:lnTo>
                      <a:lnTo>
                        <a:pt x="237" y="420"/>
                      </a:lnTo>
                      <a:lnTo>
                        <a:pt x="230" y="410"/>
                      </a:lnTo>
                      <a:lnTo>
                        <a:pt x="220" y="402"/>
                      </a:lnTo>
                      <a:lnTo>
                        <a:pt x="207" y="394"/>
                      </a:lnTo>
                      <a:lnTo>
                        <a:pt x="191" y="388"/>
                      </a:lnTo>
                      <a:lnTo>
                        <a:pt x="173" y="382"/>
                      </a:lnTo>
                      <a:lnTo>
                        <a:pt x="153" y="377"/>
                      </a:lnTo>
                      <a:lnTo>
                        <a:pt x="134" y="370"/>
                      </a:lnTo>
                      <a:lnTo>
                        <a:pt x="114" y="362"/>
                      </a:lnTo>
                      <a:lnTo>
                        <a:pt x="96" y="352"/>
                      </a:lnTo>
                      <a:lnTo>
                        <a:pt x="77" y="341"/>
                      </a:lnTo>
                      <a:lnTo>
                        <a:pt x="62" y="327"/>
                      </a:lnTo>
                      <a:lnTo>
                        <a:pt x="48" y="311"/>
                      </a:lnTo>
                      <a:lnTo>
                        <a:pt x="38" y="290"/>
                      </a:lnTo>
                      <a:lnTo>
                        <a:pt x="31" y="266"/>
                      </a:lnTo>
                      <a:lnTo>
                        <a:pt x="29" y="237"/>
                      </a:lnTo>
                      <a:lnTo>
                        <a:pt x="31" y="208"/>
                      </a:lnTo>
                      <a:lnTo>
                        <a:pt x="39" y="179"/>
                      </a:lnTo>
                      <a:lnTo>
                        <a:pt x="51" y="154"/>
                      </a:lnTo>
                      <a:lnTo>
                        <a:pt x="67" y="131"/>
                      </a:lnTo>
                      <a:lnTo>
                        <a:pt x="86" y="112"/>
                      </a:lnTo>
                      <a:lnTo>
                        <a:pt x="109" y="97"/>
                      </a:lnTo>
                      <a:lnTo>
                        <a:pt x="137" y="85"/>
                      </a:lnTo>
                      <a:lnTo>
                        <a:pt x="166" y="80"/>
                      </a:lnTo>
                      <a:lnTo>
                        <a:pt x="166" y="0"/>
                      </a:lnTo>
                      <a:lnTo>
                        <a:pt x="228" y="0"/>
                      </a:lnTo>
                      <a:lnTo>
                        <a:pt x="228" y="80"/>
                      </a:lnTo>
                      <a:lnTo>
                        <a:pt x="244" y="83"/>
                      </a:lnTo>
                      <a:lnTo>
                        <a:pt x="260" y="85"/>
                      </a:lnTo>
                      <a:lnTo>
                        <a:pt x="275" y="88"/>
                      </a:lnTo>
                      <a:lnTo>
                        <a:pt x="291" y="92"/>
                      </a:lnTo>
                      <a:lnTo>
                        <a:pt x="306" y="98"/>
                      </a:lnTo>
                      <a:lnTo>
                        <a:pt x="321" y="103"/>
                      </a:lnTo>
                      <a:lnTo>
                        <a:pt x="335" y="110"/>
                      </a:lnTo>
                      <a:lnTo>
                        <a:pt x="349" y="118"/>
                      </a:lnTo>
                      <a:lnTo>
                        <a:pt x="301" y="216"/>
                      </a:lnTo>
                      <a:lnTo>
                        <a:pt x="291" y="209"/>
                      </a:lnTo>
                      <a:lnTo>
                        <a:pt x="281" y="203"/>
                      </a:lnTo>
                      <a:lnTo>
                        <a:pt x="271" y="197"/>
                      </a:lnTo>
                      <a:lnTo>
                        <a:pt x="260" y="192"/>
                      </a:lnTo>
                      <a:lnTo>
                        <a:pt x="250" y="189"/>
                      </a:lnTo>
                      <a:lnTo>
                        <a:pt x="238" y="185"/>
                      </a:lnTo>
                      <a:lnTo>
                        <a:pt x="227" y="184"/>
                      </a:lnTo>
                      <a:lnTo>
                        <a:pt x="215" y="183"/>
                      </a:lnTo>
                      <a:lnTo>
                        <a:pt x="204" y="183"/>
                      </a:lnTo>
                      <a:lnTo>
                        <a:pt x="194" y="185"/>
                      </a:lnTo>
                      <a:lnTo>
                        <a:pt x="184" y="188"/>
                      </a:lnTo>
                      <a:lnTo>
                        <a:pt x="175" y="191"/>
                      </a:lnTo>
                      <a:lnTo>
                        <a:pt x="168" y="197"/>
                      </a:lnTo>
                      <a:lnTo>
                        <a:pt x="162" y="204"/>
                      </a:lnTo>
                      <a:lnTo>
                        <a:pt x="159" y="212"/>
                      </a:lnTo>
                      <a:lnTo>
                        <a:pt x="158" y="221"/>
                      </a:lnTo>
                      <a:lnTo>
                        <a:pt x="160" y="231"/>
                      </a:lnTo>
                      <a:lnTo>
                        <a:pt x="165" y="241"/>
                      </a:lnTo>
                      <a:lnTo>
                        <a:pt x="173" y="249"/>
                      </a:lnTo>
                      <a:lnTo>
                        <a:pt x="182" y="256"/>
                      </a:lnTo>
                      <a:lnTo>
                        <a:pt x="192" y="261"/>
                      </a:lnTo>
                      <a:lnTo>
                        <a:pt x="204" y="266"/>
                      </a:lnTo>
                      <a:lnTo>
                        <a:pt x="214" y="269"/>
                      </a:lnTo>
                      <a:lnTo>
                        <a:pt x="223" y="273"/>
                      </a:lnTo>
                      <a:lnTo>
                        <a:pt x="252" y="282"/>
                      </a:lnTo>
                      <a:lnTo>
                        <a:pt x="279" y="294"/>
                      </a:lnTo>
                      <a:lnTo>
                        <a:pt x="303" y="306"/>
                      </a:lnTo>
                      <a:lnTo>
                        <a:pt x="325" y="321"/>
                      </a:lnTo>
                      <a:lnTo>
                        <a:pt x="343" y="340"/>
                      </a:lnTo>
                      <a:lnTo>
                        <a:pt x="357" y="362"/>
                      </a:lnTo>
                      <a:lnTo>
                        <a:pt x="365" y="388"/>
                      </a:lnTo>
                      <a:lnTo>
                        <a:pt x="369" y="420"/>
                      </a:lnTo>
                      <a:lnTo>
                        <a:pt x="366" y="454"/>
                      </a:lnTo>
                      <a:lnTo>
                        <a:pt x="358" y="483"/>
                      </a:lnTo>
                      <a:lnTo>
                        <a:pt x="347" y="508"/>
                      </a:lnTo>
                      <a:lnTo>
                        <a:pt x="331" y="530"/>
                      </a:lnTo>
                      <a:lnTo>
                        <a:pt x="311" y="548"/>
                      </a:lnTo>
                      <a:lnTo>
                        <a:pt x="287" y="563"/>
                      </a:lnTo>
                      <a:lnTo>
                        <a:pt x="259" y="575"/>
                      </a:lnTo>
                      <a:lnTo>
                        <a:pt x="228" y="584"/>
                      </a:lnTo>
                      <a:lnTo>
                        <a:pt x="228" y="668"/>
                      </a:lnTo>
                      <a:lnTo>
                        <a:pt x="166" y="668"/>
                      </a:lnTo>
                      <a:lnTo>
                        <a:pt x="166" y="589"/>
                      </a:lnTo>
                      <a:lnTo>
                        <a:pt x="154" y="589"/>
                      </a:lnTo>
                      <a:lnTo>
                        <a:pt x="144" y="587"/>
                      </a:lnTo>
                      <a:lnTo>
                        <a:pt x="132" y="586"/>
                      </a:lnTo>
                      <a:lnTo>
                        <a:pt x="122" y="584"/>
                      </a:lnTo>
                      <a:lnTo>
                        <a:pt x="111" y="582"/>
                      </a:lnTo>
                      <a:lnTo>
                        <a:pt x="100" y="579"/>
                      </a:lnTo>
                      <a:lnTo>
                        <a:pt x="90" y="576"/>
                      </a:lnTo>
                      <a:lnTo>
                        <a:pt x="80" y="571"/>
                      </a:lnTo>
                      <a:lnTo>
                        <a:pt x="69" y="568"/>
                      </a:lnTo>
                      <a:lnTo>
                        <a:pt x="58" y="563"/>
                      </a:lnTo>
                      <a:lnTo>
                        <a:pt x="47" y="559"/>
                      </a:lnTo>
                      <a:lnTo>
                        <a:pt x="37" y="553"/>
                      </a:lnTo>
                      <a:lnTo>
                        <a:pt x="28" y="548"/>
                      </a:lnTo>
                      <a:lnTo>
                        <a:pt x="17" y="541"/>
                      </a:lnTo>
                      <a:lnTo>
                        <a:pt x="8" y="534"/>
                      </a:lnTo>
                      <a:lnTo>
                        <a:pt x="0" y="527"/>
                      </a:lnTo>
                      <a:lnTo>
                        <a:pt x="55" y="426"/>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44" name="Freeform 71"/>
                <p:cNvSpPr>
                  <a:spLocks noChangeAspect="1"/>
                </p:cNvSpPr>
                <p:nvPr/>
              </p:nvSpPr>
              <p:spPr bwMode="auto">
                <a:xfrm>
                  <a:off x="3529" y="2499"/>
                  <a:ext cx="87" cy="155"/>
                </a:xfrm>
                <a:custGeom>
                  <a:avLst/>
                  <a:gdLst>
                    <a:gd name="T0" fmla="*/ 3 w 174"/>
                    <a:gd name="T1" fmla="*/ 1 h 308"/>
                    <a:gd name="T2" fmla="*/ 1 w 174"/>
                    <a:gd name="T3" fmla="*/ 2 h 308"/>
                    <a:gd name="T4" fmla="*/ 0 w 174"/>
                    <a:gd name="T5" fmla="*/ 3 h 308"/>
                    <a:gd name="T6" fmla="*/ 0 w 174"/>
                    <a:gd name="T7" fmla="*/ 4 h 308"/>
                    <a:gd name="T8" fmla="*/ 1 w 174"/>
                    <a:gd name="T9" fmla="*/ 6 h 308"/>
                    <a:gd name="T10" fmla="*/ 3 w 174"/>
                    <a:gd name="T11" fmla="*/ 8 h 308"/>
                    <a:gd name="T12" fmla="*/ 6 w 174"/>
                    <a:gd name="T13" fmla="*/ 15 h 308"/>
                    <a:gd name="T14" fmla="*/ 11 w 174"/>
                    <a:gd name="T15" fmla="*/ 24 h 308"/>
                    <a:gd name="T16" fmla="*/ 18 w 174"/>
                    <a:gd name="T17" fmla="*/ 35 h 308"/>
                    <a:gd name="T18" fmla="*/ 23 w 174"/>
                    <a:gd name="T19" fmla="*/ 47 h 308"/>
                    <a:gd name="T20" fmla="*/ 29 w 174"/>
                    <a:gd name="T21" fmla="*/ 59 h 308"/>
                    <a:gd name="T22" fmla="*/ 34 w 174"/>
                    <a:gd name="T23" fmla="*/ 69 h 308"/>
                    <a:gd name="T24" fmla="*/ 37 w 174"/>
                    <a:gd name="T25" fmla="*/ 75 h 308"/>
                    <a:gd name="T26" fmla="*/ 37 w 174"/>
                    <a:gd name="T27" fmla="*/ 77 h 308"/>
                    <a:gd name="T28" fmla="*/ 39 w 174"/>
                    <a:gd name="T29" fmla="*/ 78 h 308"/>
                    <a:gd name="T30" fmla="*/ 40 w 174"/>
                    <a:gd name="T31" fmla="*/ 78 h 308"/>
                    <a:gd name="T32" fmla="*/ 41 w 174"/>
                    <a:gd name="T33" fmla="*/ 78 h 308"/>
                    <a:gd name="T34" fmla="*/ 43 w 174"/>
                    <a:gd name="T35" fmla="*/ 78 h 308"/>
                    <a:gd name="T36" fmla="*/ 44 w 174"/>
                    <a:gd name="T37" fmla="*/ 76 h 308"/>
                    <a:gd name="T38" fmla="*/ 44 w 174"/>
                    <a:gd name="T39" fmla="*/ 75 h 308"/>
                    <a:gd name="T40" fmla="*/ 44 w 174"/>
                    <a:gd name="T41" fmla="*/ 73 h 308"/>
                    <a:gd name="T42" fmla="*/ 41 w 174"/>
                    <a:gd name="T43" fmla="*/ 66 h 308"/>
                    <a:gd name="T44" fmla="*/ 37 w 174"/>
                    <a:gd name="T45" fmla="*/ 56 h 308"/>
                    <a:gd name="T46" fmla="*/ 30 w 174"/>
                    <a:gd name="T47" fmla="*/ 45 h 308"/>
                    <a:gd name="T48" fmla="*/ 24 w 174"/>
                    <a:gd name="T49" fmla="*/ 33 h 308"/>
                    <a:gd name="T50" fmla="*/ 19 w 174"/>
                    <a:gd name="T51" fmla="*/ 22 h 308"/>
                    <a:gd name="T52" fmla="*/ 12 w 174"/>
                    <a:gd name="T53" fmla="*/ 12 h 308"/>
                    <a:gd name="T54" fmla="*/ 9 w 174"/>
                    <a:gd name="T55" fmla="*/ 5 h 308"/>
                    <a:gd name="T56" fmla="*/ 7 w 174"/>
                    <a:gd name="T57" fmla="*/ 2 h 308"/>
                    <a:gd name="T58" fmla="*/ 6 w 174"/>
                    <a:gd name="T59" fmla="*/ 1 h 308"/>
                    <a:gd name="T60" fmla="*/ 5 w 174"/>
                    <a:gd name="T61" fmla="*/ 0 h 308"/>
                    <a:gd name="T62" fmla="*/ 3 w 174"/>
                    <a:gd name="T63" fmla="*/ 0 h 308"/>
                    <a:gd name="T64" fmla="*/ 3 w 174"/>
                    <a:gd name="T65" fmla="*/ 1 h 3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4"/>
                    <a:gd name="T100" fmla="*/ 0 h 308"/>
                    <a:gd name="T101" fmla="*/ 174 w 174"/>
                    <a:gd name="T102" fmla="*/ 308 h 3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4" h="308">
                      <a:moveTo>
                        <a:pt x="9" y="1"/>
                      </a:moveTo>
                      <a:lnTo>
                        <a:pt x="4" y="5"/>
                      </a:lnTo>
                      <a:lnTo>
                        <a:pt x="0" y="10"/>
                      </a:lnTo>
                      <a:lnTo>
                        <a:pt x="0" y="16"/>
                      </a:lnTo>
                      <a:lnTo>
                        <a:pt x="3" y="21"/>
                      </a:lnTo>
                      <a:lnTo>
                        <a:pt x="9" y="32"/>
                      </a:lnTo>
                      <a:lnTo>
                        <a:pt x="24" y="58"/>
                      </a:lnTo>
                      <a:lnTo>
                        <a:pt x="44" y="96"/>
                      </a:lnTo>
                      <a:lnTo>
                        <a:pt x="70" y="140"/>
                      </a:lnTo>
                      <a:lnTo>
                        <a:pt x="94" y="187"/>
                      </a:lnTo>
                      <a:lnTo>
                        <a:pt x="117" y="232"/>
                      </a:lnTo>
                      <a:lnTo>
                        <a:pt x="135" y="272"/>
                      </a:lnTo>
                      <a:lnTo>
                        <a:pt x="146" y="298"/>
                      </a:lnTo>
                      <a:lnTo>
                        <a:pt x="148" y="304"/>
                      </a:lnTo>
                      <a:lnTo>
                        <a:pt x="153" y="307"/>
                      </a:lnTo>
                      <a:lnTo>
                        <a:pt x="158" y="308"/>
                      </a:lnTo>
                      <a:lnTo>
                        <a:pt x="164" y="308"/>
                      </a:lnTo>
                      <a:lnTo>
                        <a:pt x="170" y="306"/>
                      </a:lnTo>
                      <a:lnTo>
                        <a:pt x="173" y="301"/>
                      </a:lnTo>
                      <a:lnTo>
                        <a:pt x="174" y="296"/>
                      </a:lnTo>
                      <a:lnTo>
                        <a:pt x="174" y="290"/>
                      </a:lnTo>
                      <a:lnTo>
                        <a:pt x="164" y="261"/>
                      </a:lnTo>
                      <a:lnTo>
                        <a:pt x="146" y="223"/>
                      </a:lnTo>
                      <a:lnTo>
                        <a:pt x="123" y="177"/>
                      </a:lnTo>
                      <a:lnTo>
                        <a:pt x="97" y="130"/>
                      </a:lnTo>
                      <a:lnTo>
                        <a:pt x="73" y="85"/>
                      </a:lnTo>
                      <a:lnTo>
                        <a:pt x="51" y="47"/>
                      </a:lnTo>
                      <a:lnTo>
                        <a:pt x="35" y="19"/>
                      </a:lnTo>
                      <a:lnTo>
                        <a:pt x="28" y="6"/>
                      </a:lnTo>
                      <a:lnTo>
                        <a:pt x="25" y="2"/>
                      </a:lnTo>
                      <a:lnTo>
                        <a:pt x="20" y="0"/>
                      </a:lnTo>
                      <a:lnTo>
                        <a:pt x="14" y="0"/>
                      </a:lnTo>
                      <a:lnTo>
                        <a:pt x="9" y="1"/>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sp>
              <p:nvSpPr>
                <p:cNvPr id="45" name="Freeform 72"/>
                <p:cNvSpPr>
                  <a:spLocks noChangeAspect="1"/>
                </p:cNvSpPr>
                <p:nvPr/>
              </p:nvSpPr>
              <p:spPr bwMode="auto">
                <a:xfrm>
                  <a:off x="3422" y="2498"/>
                  <a:ext cx="46" cy="70"/>
                </a:xfrm>
                <a:custGeom>
                  <a:avLst/>
                  <a:gdLst>
                    <a:gd name="T0" fmla="*/ 16 w 93"/>
                    <a:gd name="T1" fmla="*/ 1 h 142"/>
                    <a:gd name="T2" fmla="*/ 15 w 93"/>
                    <a:gd name="T3" fmla="*/ 3 h 142"/>
                    <a:gd name="T4" fmla="*/ 14 w 93"/>
                    <a:gd name="T5" fmla="*/ 5 h 142"/>
                    <a:gd name="T6" fmla="*/ 12 w 93"/>
                    <a:gd name="T7" fmla="*/ 9 h 142"/>
                    <a:gd name="T8" fmla="*/ 9 w 93"/>
                    <a:gd name="T9" fmla="*/ 13 h 142"/>
                    <a:gd name="T10" fmla="*/ 6 w 93"/>
                    <a:gd name="T11" fmla="*/ 17 h 142"/>
                    <a:gd name="T12" fmla="*/ 4 w 93"/>
                    <a:gd name="T13" fmla="*/ 22 h 142"/>
                    <a:gd name="T14" fmla="*/ 1 w 93"/>
                    <a:gd name="T15" fmla="*/ 26 h 142"/>
                    <a:gd name="T16" fmla="*/ 0 w 93"/>
                    <a:gd name="T17" fmla="*/ 30 h 142"/>
                    <a:gd name="T18" fmla="*/ 0 w 93"/>
                    <a:gd name="T19" fmla="*/ 31 h 142"/>
                    <a:gd name="T20" fmla="*/ 0 w 93"/>
                    <a:gd name="T21" fmla="*/ 33 h 142"/>
                    <a:gd name="T22" fmla="*/ 1 w 93"/>
                    <a:gd name="T23" fmla="*/ 34 h 142"/>
                    <a:gd name="T24" fmla="*/ 2 w 93"/>
                    <a:gd name="T25" fmla="*/ 35 h 142"/>
                    <a:gd name="T26" fmla="*/ 3 w 93"/>
                    <a:gd name="T27" fmla="*/ 35 h 142"/>
                    <a:gd name="T28" fmla="*/ 5 w 93"/>
                    <a:gd name="T29" fmla="*/ 35 h 142"/>
                    <a:gd name="T30" fmla="*/ 6 w 93"/>
                    <a:gd name="T31" fmla="*/ 34 h 142"/>
                    <a:gd name="T32" fmla="*/ 7 w 93"/>
                    <a:gd name="T33" fmla="*/ 33 h 142"/>
                    <a:gd name="T34" fmla="*/ 8 w 93"/>
                    <a:gd name="T35" fmla="*/ 29 h 142"/>
                    <a:gd name="T36" fmla="*/ 10 w 93"/>
                    <a:gd name="T37" fmla="*/ 25 h 142"/>
                    <a:gd name="T38" fmla="*/ 13 w 93"/>
                    <a:gd name="T39" fmla="*/ 20 h 142"/>
                    <a:gd name="T40" fmla="*/ 16 w 93"/>
                    <a:gd name="T41" fmla="*/ 16 h 142"/>
                    <a:gd name="T42" fmla="*/ 18 w 93"/>
                    <a:gd name="T43" fmla="*/ 12 h 142"/>
                    <a:gd name="T44" fmla="*/ 20 w 93"/>
                    <a:gd name="T45" fmla="*/ 9 h 142"/>
                    <a:gd name="T46" fmla="*/ 22 w 93"/>
                    <a:gd name="T47" fmla="*/ 6 h 142"/>
                    <a:gd name="T48" fmla="*/ 22 w 93"/>
                    <a:gd name="T49" fmla="*/ 5 h 142"/>
                    <a:gd name="T50" fmla="*/ 23 w 93"/>
                    <a:gd name="T51" fmla="*/ 4 h 142"/>
                    <a:gd name="T52" fmla="*/ 23 w 93"/>
                    <a:gd name="T53" fmla="*/ 3 h 142"/>
                    <a:gd name="T54" fmla="*/ 22 w 93"/>
                    <a:gd name="T55" fmla="*/ 1 h 142"/>
                    <a:gd name="T56" fmla="*/ 21 w 93"/>
                    <a:gd name="T57" fmla="*/ 0 h 142"/>
                    <a:gd name="T58" fmla="*/ 20 w 93"/>
                    <a:gd name="T59" fmla="*/ 0 h 142"/>
                    <a:gd name="T60" fmla="*/ 18 w 93"/>
                    <a:gd name="T61" fmla="*/ 0 h 142"/>
                    <a:gd name="T62" fmla="*/ 17 w 93"/>
                    <a:gd name="T63" fmla="*/ 0 h 142"/>
                    <a:gd name="T64" fmla="*/ 16 w 93"/>
                    <a:gd name="T65" fmla="*/ 1 h 1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3"/>
                    <a:gd name="T100" fmla="*/ 0 h 142"/>
                    <a:gd name="T101" fmla="*/ 93 w 93"/>
                    <a:gd name="T102" fmla="*/ 142 h 1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3" h="142">
                      <a:moveTo>
                        <a:pt x="65" y="7"/>
                      </a:moveTo>
                      <a:lnTo>
                        <a:pt x="63" y="12"/>
                      </a:lnTo>
                      <a:lnTo>
                        <a:pt x="56" y="22"/>
                      </a:lnTo>
                      <a:lnTo>
                        <a:pt x="48" y="36"/>
                      </a:lnTo>
                      <a:lnTo>
                        <a:pt x="37" y="52"/>
                      </a:lnTo>
                      <a:lnTo>
                        <a:pt x="27" y="72"/>
                      </a:lnTo>
                      <a:lnTo>
                        <a:pt x="17" y="90"/>
                      </a:lnTo>
                      <a:lnTo>
                        <a:pt x="7" y="107"/>
                      </a:lnTo>
                      <a:lnTo>
                        <a:pt x="2" y="122"/>
                      </a:lnTo>
                      <a:lnTo>
                        <a:pt x="0" y="128"/>
                      </a:lnTo>
                      <a:lnTo>
                        <a:pt x="2" y="133"/>
                      </a:lnTo>
                      <a:lnTo>
                        <a:pt x="5" y="137"/>
                      </a:lnTo>
                      <a:lnTo>
                        <a:pt x="10" y="141"/>
                      </a:lnTo>
                      <a:lnTo>
                        <a:pt x="15" y="142"/>
                      </a:lnTo>
                      <a:lnTo>
                        <a:pt x="21" y="141"/>
                      </a:lnTo>
                      <a:lnTo>
                        <a:pt x="26" y="137"/>
                      </a:lnTo>
                      <a:lnTo>
                        <a:pt x="29" y="133"/>
                      </a:lnTo>
                      <a:lnTo>
                        <a:pt x="35" y="119"/>
                      </a:lnTo>
                      <a:lnTo>
                        <a:pt x="43" y="102"/>
                      </a:lnTo>
                      <a:lnTo>
                        <a:pt x="53" y="84"/>
                      </a:lnTo>
                      <a:lnTo>
                        <a:pt x="64" y="66"/>
                      </a:lnTo>
                      <a:lnTo>
                        <a:pt x="73" y="50"/>
                      </a:lnTo>
                      <a:lnTo>
                        <a:pt x="82" y="36"/>
                      </a:lnTo>
                      <a:lnTo>
                        <a:pt x="88" y="27"/>
                      </a:lnTo>
                      <a:lnTo>
                        <a:pt x="90" y="23"/>
                      </a:lnTo>
                      <a:lnTo>
                        <a:pt x="93" y="17"/>
                      </a:lnTo>
                      <a:lnTo>
                        <a:pt x="93" y="12"/>
                      </a:lnTo>
                      <a:lnTo>
                        <a:pt x="90" y="7"/>
                      </a:lnTo>
                      <a:lnTo>
                        <a:pt x="86" y="2"/>
                      </a:lnTo>
                      <a:lnTo>
                        <a:pt x="80" y="0"/>
                      </a:lnTo>
                      <a:lnTo>
                        <a:pt x="74" y="0"/>
                      </a:lnTo>
                      <a:lnTo>
                        <a:pt x="69" y="2"/>
                      </a:lnTo>
                      <a:lnTo>
                        <a:pt x="65" y="7"/>
                      </a:lnTo>
                      <a:close/>
                    </a:path>
                  </a:pathLst>
                </a:custGeom>
                <a:grpFill/>
                <a:ln w="9525">
                  <a:noFill/>
                  <a:round/>
                  <a:headEnd/>
                  <a:tailEnd/>
                </a:ln>
              </p:spPr>
              <p:txBody>
                <a:bodyPr/>
                <a:lstStyle/>
                <a:p>
                  <a:pPr defTabSz="914400" eaLnBrk="1" hangingPunct="1">
                    <a:defRPr/>
                  </a:pPr>
                  <a:endParaRPr lang="en-GB" sz="1200" kern="0">
                    <a:solidFill>
                      <a:sysClr val="windowText" lastClr="000000"/>
                    </a:solidFill>
                    <a:latin typeface="+mj-lt"/>
                  </a:endParaRPr>
                </a:p>
              </p:txBody>
            </p:sp>
          </p:grpSp>
        </p:grpSp>
        <p:grpSp>
          <p:nvGrpSpPr>
            <p:cNvPr id="17" name="Group 65"/>
            <p:cNvGrpSpPr/>
            <p:nvPr/>
          </p:nvGrpSpPr>
          <p:grpSpPr>
            <a:xfrm>
              <a:off x="8288662" y="4339949"/>
              <a:ext cx="612000" cy="612000"/>
              <a:chOff x="9617181" y="4690710"/>
              <a:chExt cx="612000" cy="612000"/>
            </a:xfrm>
          </p:grpSpPr>
          <p:sp>
            <p:nvSpPr>
              <p:cNvPr id="32" name="Oval 80"/>
              <p:cNvSpPr/>
              <p:nvPr/>
            </p:nvSpPr>
            <p:spPr bwMode="ltGray">
              <a:xfrm>
                <a:off x="9617181" y="4690710"/>
                <a:ext cx="612000" cy="6120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33" name="Freeform 4851"/>
              <p:cNvSpPr>
                <a:spLocks noEditPoints="1"/>
              </p:cNvSpPr>
              <p:nvPr/>
            </p:nvSpPr>
            <p:spPr bwMode="auto">
              <a:xfrm>
                <a:off x="9703458" y="4818431"/>
                <a:ext cx="438669" cy="463039"/>
              </a:xfrm>
              <a:custGeom>
                <a:avLst/>
                <a:gdLst>
                  <a:gd name="T0" fmla="*/ 248 w 360"/>
                  <a:gd name="T1" fmla="*/ 8 h 380"/>
                  <a:gd name="T2" fmla="*/ 274 w 360"/>
                  <a:gd name="T3" fmla="*/ 0 h 380"/>
                  <a:gd name="T4" fmla="*/ 298 w 360"/>
                  <a:gd name="T5" fmla="*/ 28 h 380"/>
                  <a:gd name="T6" fmla="*/ 280 w 360"/>
                  <a:gd name="T7" fmla="*/ 56 h 380"/>
                  <a:gd name="T8" fmla="*/ 258 w 360"/>
                  <a:gd name="T9" fmla="*/ 56 h 380"/>
                  <a:gd name="T10" fmla="*/ 240 w 360"/>
                  <a:gd name="T11" fmla="*/ 28 h 380"/>
                  <a:gd name="T12" fmla="*/ 344 w 360"/>
                  <a:gd name="T13" fmla="*/ 88 h 380"/>
                  <a:gd name="T14" fmla="*/ 288 w 360"/>
                  <a:gd name="T15" fmla="*/ 68 h 380"/>
                  <a:gd name="T16" fmla="*/ 214 w 360"/>
                  <a:gd name="T17" fmla="*/ 70 h 380"/>
                  <a:gd name="T18" fmla="*/ 194 w 360"/>
                  <a:gd name="T19" fmla="*/ 90 h 380"/>
                  <a:gd name="T20" fmla="*/ 224 w 360"/>
                  <a:gd name="T21" fmla="*/ 114 h 380"/>
                  <a:gd name="T22" fmla="*/ 248 w 360"/>
                  <a:gd name="T23" fmla="*/ 166 h 380"/>
                  <a:gd name="T24" fmla="*/ 234 w 360"/>
                  <a:gd name="T25" fmla="*/ 208 h 380"/>
                  <a:gd name="T26" fmla="*/ 278 w 360"/>
                  <a:gd name="T27" fmla="*/ 214 h 380"/>
                  <a:gd name="T28" fmla="*/ 310 w 360"/>
                  <a:gd name="T29" fmla="*/ 244 h 380"/>
                  <a:gd name="T30" fmla="*/ 332 w 360"/>
                  <a:gd name="T31" fmla="*/ 200 h 380"/>
                  <a:gd name="T32" fmla="*/ 348 w 360"/>
                  <a:gd name="T33" fmla="*/ 208 h 380"/>
                  <a:gd name="T34" fmla="*/ 360 w 360"/>
                  <a:gd name="T35" fmla="*/ 190 h 380"/>
                  <a:gd name="T36" fmla="*/ 102 w 360"/>
                  <a:gd name="T37" fmla="*/ 56 h 380"/>
                  <a:gd name="T38" fmla="*/ 120 w 360"/>
                  <a:gd name="T39" fmla="*/ 28 h 380"/>
                  <a:gd name="T40" fmla="*/ 98 w 360"/>
                  <a:gd name="T41" fmla="*/ 0 h 380"/>
                  <a:gd name="T42" fmla="*/ 70 w 360"/>
                  <a:gd name="T43" fmla="*/ 8 h 380"/>
                  <a:gd name="T44" fmla="*/ 62 w 360"/>
                  <a:gd name="T45" fmla="*/ 34 h 380"/>
                  <a:gd name="T46" fmla="*/ 92 w 360"/>
                  <a:gd name="T47" fmla="*/ 58 h 380"/>
                  <a:gd name="T48" fmla="*/ 50 w 360"/>
                  <a:gd name="T49" fmla="*/ 244 h 380"/>
                  <a:gd name="T50" fmla="*/ 74 w 360"/>
                  <a:gd name="T51" fmla="*/ 218 h 380"/>
                  <a:gd name="T52" fmla="*/ 126 w 360"/>
                  <a:gd name="T53" fmla="*/ 208 h 380"/>
                  <a:gd name="T54" fmla="*/ 112 w 360"/>
                  <a:gd name="T55" fmla="*/ 166 h 380"/>
                  <a:gd name="T56" fmla="*/ 128 w 360"/>
                  <a:gd name="T57" fmla="*/ 122 h 380"/>
                  <a:gd name="T58" fmla="*/ 166 w 360"/>
                  <a:gd name="T59" fmla="*/ 90 h 380"/>
                  <a:gd name="T60" fmla="*/ 154 w 360"/>
                  <a:gd name="T61" fmla="*/ 74 h 380"/>
                  <a:gd name="T62" fmla="*/ 72 w 360"/>
                  <a:gd name="T63" fmla="*/ 68 h 380"/>
                  <a:gd name="T64" fmla="*/ 20 w 360"/>
                  <a:gd name="T65" fmla="*/ 80 h 380"/>
                  <a:gd name="T66" fmla="*/ 0 w 360"/>
                  <a:gd name="T67" fmla="*/ 190 h 380"/>
                  <a:gd name="T68" fmla="*/ 12 w 360"/>
                  <a:gd name="T69" fmla="*/ 208 h 380"/>
                  <a:gd name="T70" fmla="*/ 28 w 360"/>
                  <a:gd name="T71" fmla="*/ 200 h 380"/>
                  <a:gd name="T72" fmla="*/ 170 w 360"/>
                  <a:gd name="T73" fmla="*/ 118 h 380"/>
                  <a:gd name="T74" fmla="*/ 136 w 360"/>
                  <a:gd name="T75" fmla="*/ 146 h 380"/>
                  <a:gd name="T76" fmla="*/ 136 w 360"/>
                  <a:gd name="T77" fmla="*/ 184 h 380"/>
                  <a:gd name="T78" fmla="*/ 170 w 360"/>
                  <a:gd name="T79" fmla="*/ 214 h 380"/>
                  <a:gd name="T80" fmla="*/ 208 w 360"/>
                  <a:gd name="T81" fmla="*/ 206 h 380"/>
                  <a:gd name="T82" fmla="*/ 228 w 360"/>
                  <a:gd name="T83" fmla="*/ 166 h 380"/>
                  <a:gd name="T84" fmla="*/ 214 w 360"/>
                  <a:gd name="T85" fmla="*/ 132 h 380"/>
                  <a:gd name="T86" fmla="*/ 296 w 360"/>
                  <a:gd name="T87" fmla="*/ 260 h 380"/>
                  <a:gd name="T88" fmla="*/ 288 w 360"/>
                  <a:gd name="T89" fmla="*/ 246 h 380"/>
                  <a:gd name="T90" fmla="*/ 180 w 360"/>
                  <a:gd name="T91" fmla="*/ 278 h 380"/>
                  <a:gd name="T92" fmla="*/ 82 w 360"/>
                  <a:gd name="T93" fmla="*/ 236 h 380"/>
                  <a:gd name="T94" fmla="*/ 64 w 360"/>
                  <a:gd name="T95" fmla="*/ 260 h 380"/>
                  <a:gd name="T96" fmla="*/ 106 w 360"/>
                  <a:gd name="T97" fmla="*/ 304 h 380"/>
                  <a:gd name="T98" fmla="*/ 146 w 360"/>
                  <a:gd name="T99" fmla="*/ 378 h 380"/>
                  <a:gd name="T100" fmla="*/ 214 w 360"/>
                  <a:gd name="T101" fmla="*/ 378 h 380"/>
                  <a:gd name="T102" fmla="*/ 264 w 360"/>
                  <a:gd name="T103" fmla="*/ 362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0" h="380">
                    <a:moveTo>
                      <a:pt x="240" y="28"/>
                    </a:moveTo>
                    <a:lnTo>
                      <a:pt x="240" y="28"/>
                    </a:lnTo>
                    <a:lnTo>
                      <a:pt x="240" y="22"/>
                    </a:lnTo>
                    <a:lnTo>
                      <a:pt x="242" y="18"/>
                    </a:lnTo>
                    <a:lnTo>
                      <a:pt x="248" y="8"/>
                    </a:lnTo>
                    <a:lnTo>
                      <a:pt x="258" y="2"/>
                    </a:lnTo>
                    <a:lnTo>
                      <a:pt x="262" y="0"/>
                    </a:lnTo>
                    <a:lnTo>
                      <a:pt x="268" y="0"/>
                    </a:lnTo>
                    <a:lnTo>
                      <a:pt x="268" y="0"/>
                    </a:lnTo>
                    <a:lnTo>
                      <a:pt x="274" y="0"/>
                    </a:lnTo>
                    <a:lnTo>
                      <a:pt x="280" y="2"/>
                    </a:lnTo>
                    <a:lnTo>
                      <a:pt x="290" y="8"/>
                    </a:lnTo>
                    <a:lnTo>
                      <a:pt x="296" y="18"/>
                    </a:lnTo>
                    <a:lnTo>
                      <a:pt x="298" y="22"/>
                    </a:lnTo>
                    <a:lnTo>
                      <a:pt x="298" y="28"/>
                    </a:lnTo>
                    <a:lnTo>
                      <a:pt x="298" y="28"/>
                    </a:lnTo>
                    <a:lnTo>
                      <a:pt x="298" y="34"/>
                    </a:lnTo>
                    <a:lnTo>
                      <a:pt x="296" y="40"/>
                    </a:lnTo>
                    <a:lnTo>
                      <a:pt x="290" y="50"/>
                    </a:lnTo>
                    <a:lnTo>
                      <a:pt x="280" y="56"/>
                    </a:lnTo>
                    <a:lnTo>
                      <a:pt x="274" y="58"/>
                    </a:lnTo>
                    <a:lnTo>
                      <a:pt x="268" y="58"/>
                    </a:lnTo>
                    <a:lnTo>
                      <a:pt x="268" y="58"/>
                    </a:lnTo>
                    <a:lnTo>
                      <a:pt x="262" y="58"/>
                    </a:lnTo>
                    <a:lnTo>
                      <a:pt x="258" y="56"/>
                    </a:lnTo>
                    <a:lnTo>
                      <a:pt x="248" y="50"/>
                    </a:lnTo>
                    <a:lnTo>
                      <a:pt x="242" y="40"/>
                    </a:lnTo>
                    <a:lnTo>
                      <a:pt x="240" y="34"/>
                    </a:lnTo>
                    <a:lnTo>
                      <a:pt x="240" y="28"/>
                    </a:lnTo>
                    <a:lnTo>
                      <a:pt x="240" y="28"/>
                    </a:lnTo>
                    <a:close/>
                    <a:moveTo>
                      <a:pt x="360" y="190"/>
                    </a:moveTo>
                    <a:lnTo>
                      <a:pt x="344" y="90"/>
                    </a:lnTo>
                    <a:lnTo>
                      <a:pt x="344" y="90"/>
                    </a:lnTo>
                    <a:lnTo>
                      <a:pt x="344" y="88"/>
                    </a:lnTo>
                    <a:lnTo>
                      <a:pt x="344" y="88"/>
                    </a:lnTo>
                    <a:lnTo>
                      <a:pt x="340" y="80"/>
                    </a:lnTo>
                    <a:lnTo>
                      <a:pt x="332" y="74"/>
                    </a:lnTo>
                    <a:lnTo>
                      <a:pt x="324" y="70"/>
                    </a:lnTo>
                    <a:lnTo>
                      <a:pt x="314" y="68"/>
                    </a:lnTo>
                    <a:lnTo>
                      <a:pt x="288" y="68"/>
                    </a:lnTo>
                    <a:lnTo>
                      <a:pt x="270" y="102"/>
                    </a:lnTo>
                    <a:lnTo>
                      <a:pt x="250" y="68"/>
                    </a:lnTo>
                    <a:lnTo>
                      <a:pt x="222" y="68"/>
                    </a:lnTo>
                    <a:lnTo>
                      <a:pt x="222" y="68"/>
                    </a:lnTo>
                    <a:lnTo>
                      <a:pt x="214" y="70"/>
                    </a:lnTo>
                    <a:lnTo>
                      <a:pt x="206" y="74"/>
                    </a:lnTo>
                    <a:lnTo>
                      <a:pt x="198" y="80"/>
                    </a:lnTo>
                    <a:lnTo>
                      <a:pt x="194" y="88"/>
                    </a:lnTo>
                    <a:lnTo>
                      <a:pt x="194" y="88"/>
                    </a:lnTo>
                    <a:lnTo>
                      <a:pt x="194" y="90"/>
                    </a:lnTo>
                    <a:lnTo>
                      <a:pt x="192" y="98"/>
                    </a:lnTo>
                    <a:lnTo>
                      <a:pt x="192" y="98"/>
                    </a:lnTo>
                    <a:lnTo>
                      <a:pt x="204" y="102"/>
                    </a:lnTo>
                    <a:lnTo>
                      <a:pt x="214" y="106"/>
                    </a:lnTo>
                    <a:lnTo>
                      <a:pt x="224" y="114"/>
                    </a:lnTo>
                    <a:lnTo>
                      <a:pt x="232" y="122"/>
                    </a:lnTo>
                    <a:lnTo>
                      <a:pt x="240" y="132"/>
                    </a:lnTo>
                    <a:lnTo>
                      <a:pt x="244" y="142"/>
                    </a:lnTo>
                    <a:lnTo>
                      <a:pt x="248" y="154"/>
                    </a:lnTo>
                    <a:lnTo>
                      <a:pt x="248" y="166"/>
                    </a:lnTo>
                    <a:lnTo>
                      <a:pt x="248" y="166"/>
                    </a:lnTo>
                    <a:lnTo>
                      <a:pt x="248" y="178"/>
                    </a:lnTo>
                    <a:lnTo>
                      <a:pt x="246" y="188"/>
                    </a:lnTo>
                    <a:lnTo>
                      <a:pt x="240" y="198"/>
                    </a:lnTo>
                    <a:lnTo>
                      <a:pt x="234" y="208"/>
                    </a:lnTo>
                    <a:lnTo>
                      <a:pt x="250" y="208"/>
                    </a:lnTo>
                    <a:lnTo>
                      <a:pt x="250" y="208"/>
                    </a:lnTo>
                    <a:lnTo>
                      <a:pt x="260" y="208"/>
                    </a:lnTo>
                    <a:lnTo>
                      <a:pt x="270" y="210"/>
                    </a:lnTo>
                    <a:lnTo>
                      <a:pt x="278" y="214"/>
                    </a:lnTo>
                    <a:lnTo>
                      <a:pt x="286" y="218"/>
                    </a:lnTo>
                    <a:lnTo>
                      <a:pt x="294" y="222"/>
                    </a:lnTo>
                    <a:lnTo>
                      <a:pt x="300" y="228"/>
                    </a:lnTo>
                    <a:lnTo>
                      <a:pt x="306" y="236"/>
                    </a:lnTo>
                    <a:lnTo>
                      <a:pt x="310" y="244"/>
                    </a:lnTo>
                    <a:lnTo>
                      <a:pt x="308" y="118"/>
                    </a:lnTo>
                    <a:lnTo>
                      <a:pt x="318" y="118"/>
                    </a:lnTo>
                    <a:lnTo>
                      <a:pt x="330" y="196"/>
                    </a:lnTo>
                    <a:lnTo>
                      <a:pt x="330" y="196"/>
                    </a:lnTo>
                    <a:lnTo>
                      <a:pt x="332" y="200"/>
                    </a:lnTo>
                    <a:lnTo>
                      <a:pt x="336" y="204"/>
                    </a:lnTo>
                    <a:lnTo>
                      <a:pt x="340" y="208"/>
                    </a:lnTo>
                    <a:lnTo>
                      <a:pt x="346" y="208"/>
                    </a:lnTo>
                    <a:lnTo>
                      <a:pt x="346" y="208"/>
                    </a:lnTo>
                    <a:lnTo>
                      <a:pt x="348" y="208"/>
                    </a:lnTo>
                    <a:lnTo>
                      <a:pt x="348" y="208"/>
                    </a:lnTo>
                    <a:lnTo>
                      <a:pt x="354" y="206"/>
                    </a:lnTo>
                    <a:lnTo>
                      <a:pt x="358" y="202"/>
                    </a:lnTo>
                    <a:lnTo>
                      <a:pt x="360" y="196"/>
                    </a:lnTo>
                    <a:lnTo>
                      <a:pt x="360" y="190"/>
                    </a:lnTo>
                    <a:lnTo>
                      <a:pt x="360" y="190"/>
                    </a:lnTo>
                    <a:close/>
                    <a:moveTo>
                      <a:pt x="92" y="58"/>
                    </a:moveTo>
                    <a:lnTo>
                      <a:pt x="92" y="58"/>
                    </a:lnTo>
                    <a:lnTo>
                      <a:pt x="98" y="58"/>
                    </a:lnTo>
                    <a:lnTo>
                      <a:pt x="102" y="56"/>
                    </a:lnTo>
                    <a:lnTo>
                      <a:pt x="112" y="50"/>
                    </a:lnTo>
                    <a:lnTo>
                      <a:pt x="118" y="40"/>
                    </a:lnTo>
                    <a:lnTo>
                      <a:pt x="120" y="34"/>
                    </a:lnTo>
                    <a:lnTo>
                      <a:pt x="120" y="28"/>
                    </a:lnTo>
                    <a:lnTo>
                      <a:pt x="120" y="28"/>
                    </a:lnTo>
                    <a:lnTo>
                      <a:pt x="120" y="22"/>
                    </a:lnTo>
                    <a:lnTo>
                      <a:pt x="118" y="18"/>
                    </a:lnTo>
                    <a:lnTo>
                      <a:pt x="112" y="8"/>
                    </a:lnTo>
                    <a:lnTo>
                      <a:pt x="102" y="2"/>
                    </a:lnTo>
                    <a:lnTo>
                      <a:pt x="98" y="0"/>
                    </a:lnTo>
                    <a:lnTo>
                      <a:pt x="92" y="0"/>
                    </a:lnTo>
                    <a:lnTo>
                      <a:pt x="92" y="0"/>
                    </a:lnTo>
                    <a:lnTo>
                      <a:pt x="86" y="0"/>
                    </a:lnTo>
                    <a:lnTo>
                      <a:pt x="80" y="2"/>
                    </a:lnTo>
                    <a:lnTo>
                      <a:pt x="70" y="8"/>
                    </a:lnTo>
                    <a:lnTo>
                      <a:pt x="64" y="18"/>
                    </a:lnTo>
                    <a:lnTo>
                      <a:pt x="62" y="22"/>
                    </a:lnTo>
                    <a:lnTo>
                      <a:pt x="62" y="28"/>
                    </a:lnTo>
                    <a:lnTo>
                      <a:pt x="62" y="28"/>
                    </a:lnTo>
                    <a:lnTo>
                      <a:pt x="62" y="34"/>
                    </a:lnTo>
                    <a:lnTo>
                      <a:pt x="64" y="40"/>
                    </a:lnTo>
                    <a:lnTo>
                      <a:pt x="70" y="50"/>
                    </a:lnTo>
                    <a:lnTo>
                      <a:pt x="80" y="56"/>
                    </a:lnTo>
                    <a:lnTo>
                      <a:pt x="86" y="58"/>
                    </a:lnTo>
                    <a:lnTo>
                      <a:pt x="92" y="58"/>
                    </a:lnTo>
                    <a:lnTo>
                      <a:pt x="92" y="58"/>
                    </a:lnTo>
                    <a:close/>
                    <a:moveTo>
                      <a:pt x="30" y="196"/>
                    </a:moveTo>
                    <a:lnTo>
                      <a:pt x="42" y="118"/>
                    </a:lnTo>
                    <a:lnTo>
                      <a:pt x="52" y="118"/>
                    </a:lnTo>
                    <a:lnTo>
                      <a:pt x="50" y="244"/>
                    </a:lnTo>
                    <a:lnTo>
                      <a:pt x="50" y="244"/>
                    </a:lnTo>
                    <a:lnTo>
                      <a:pt x="54" y="236"/>
                    </a:lnTo>
                    <a:lnTo>
                      <a:pt x="60" y="228"/>
                    </a:lnTo>
                    <a:lnTo>
                      <a:pt x="66" y="222"/>
                    </a:lnTo>
                    <a:lnTo>
                      <a:pt x="74" y="218"/>
                    </a:lnTo>
                    <a:lnTo>
                      <a:pt x="82" y="214"/>
                    </a:lnTo>
                    <a:lnTo>
                      <a:pt x="90" y="210"/>
                    </a:lnTo>
                    <a:lnTo>
                      <a:pt x="100" y="208"/>
                    </a:lnTo>
                    <a:lnTo>
                      <a:pt x="110" y="208"/>
                    </a:lnTo>
                    <a:lnTo>
                      <a:pt x="126" y="208"/>
                    </a:lnTo>
                    <a:lnTo>
                      <a:pt x="126" y="208"/>
                    </a:lnTo>
                    <a:lnTo>
                      <a:pt x="120" y="198"/>
                    </a:lnTo>
                    <a:lnTo>
                      <a:pt x="114" y="188"/>
                    </a:lnTo>
                    <a:lnTo>
                      <a:pt x="112" y="178"/>
                    </a:lnTo>
                    <a:lnTo>
                      <a:pt x="112" y="166"/>
                    </a:lnTo>
                    <a:lnTo>
                      <a:pt x="112" y="166"/>
                    </a:lnTo>
                    <a:lnTo>
                      <a:pt x="112" y="154"/>
                    </a:lnTo>
                    <a:lnTo>
                      <a:pt x="116" y="142"/>
                    </a:lnTo>
                    <a:lnTo>
                      <a:pt x="120" y="132"/>
                    </a:lnTo>
                    <a:lnTo>
                      <a:pt x="128" y="122"/>
                    </a:lnTo>
                    <a:lnTo>
                      <a:pt x="136" y="114"/>
                    </a:lnTo>
                    <a:lnTo>
                      <a:pt x="146" y="106"/>
                    </a:lnTo>
                    <a:lnTo>
                      <a:pt x="156" y="102"/>
                    </a:lnTo>
                    <a:lnTo>
                      <a:pt x="168" y="98"/>
                    </a:lnTo>
                    <a:lnTo>
                      <a:pt x="166" y="90"/>
                    </a:lnTo>
                    <a:lnTo>
                      <a:pt x="166" y="90"/>
                    </a:lnTo>
                    <a:lnTo>
                      <a:pt x="166" y="88"/>
                    </a:lnTo>
                    <a:lnTo>
                      <a:pt x="166" y="88"/>
                    </a:lnTo>
                    <a:lnTo>
                      <a:pt x="162" y="80"/>
                    </a:lnTo>
                    <a:lnTo>
                      <a:pt x="154" y="74"/>
                    </a:lnTo>
                    <a:lnTo>
                      <a:pt x="146" y="70"/>
                    </a:lnTo>
                    <a:lnTo>
                      <a:pt x="138" y="68"/>
                    </a:lnTo>
                    <a:lnTo>
                      <a:pt x="110" y="68"/>
                    </a:lnTo>
                    <a:lnTo>
                      <a:pt x="90" y="102"/>
                    </a:lnTo>
                    <a:lnTo>
                      <a:pt x="72" y="68"/>
                    </a:lnTo>
                    <a:lnTo>
                      <a:pt x="46" y="68"/>
                    </a:lnTo>
                    <a:lnTo>
                      <a:pt x="46" y="68"/>
                    </a:lnTo>
                    <a:lnTo>
                      <a:pt x="36" y="70"/>
                    </a:lnTo>
                    <a:lnTo>
                      <a:pt x="28" y="74"/>
                    </a:lnTo>
                    <a:lnTo>
                      <a:pt x="20" y="80"/>
                    </a:lnTo>
                    <a:lnTo>
                      <a:pt x="16" y="88"/>
                    </a:lnTo>
                    <a:lnTo>
                      <a:pt x="16" y="88"/>
                    </a:lnTo>
                    <a:lnTo>
                      <a:pt x="16" y="90"/>
                    </a:lnTo>
                    <a:lnTo>
                      <a:pt x="0" y="190"/>
                    </a:lnTo>
                    <a:lnTo>
                      <a:pt x="0" y="190"/>
                    </a:lnTo>
                    <a:lnTo>
                      <a:pt x="0" y="196"/>
                    </a:lnTo>
                    <a:lnTo>
                      <a:pt x="2" y="202"/>
                    </a:lnTo>
                    <a:lnTo>
                      <a:pt x="6" y="206"/>
                    </a:lnTo>
                    <a:lnTo>
                      <a:pt x="12" y="208"/>
                    </a:lnTo>
                    <a:lnTo>
                      <a:pt x="12" y="208"/>
                    </a:lnTo>
                    <a:lnTo>
                      <a:pt x="14" y="208"/>
                    </a:lnTo>
                    <a:lnTo>
                      <a:pt x="14" y="208"/>
                    </a:lnTo>
                    <a:lnTo>
                      <a:pt x="20" y="208"/>
                    </a:lnTo>
                    <a:lnTo>
                      <a:pt x="24" y="204"/>
                    </a:lnTo>
                    <a:lnTo>
                      <a:pt x="28" y="200"/>
                    </a:lnTo>
                    <a:lnTo>
                      <a:pt x="30" y="196"/>
                    </a:lnTo>
                    <a:lnTo>
                      <a:pt x="30" y="196"/>
                    </a:lnTo>
                    <a:close/>
                    <a:moveTo>
                      <a:pt x="180" y="118"/>
                    </a:moveTo>
                    <a:lnTo>
                      <a:pt x="180" y="118"/>
                    </a:lnTo>
                    <a:lnTo>
                      <a:pt x="170" y="118"/>
                    </a:lnTo>
                    <a:lnTo>
                      <a:pt x="162" y="120"/>
                    </a:lnTo>
                    <a:lnTo>
                      <a:pt x="152" y="126"/>
                    </a:lnTo>
                    <a:lnTo>
                      <a:pt x="146" y="132"/>
                    </a:lnTo>
                    <a:lnTo>
                      <a:pt x="140" y="138"/>
                    </a:lnTo>
                    <a:lnTo>
                      <a:pt x="136" y="146"/>
                    </a:lnTo>
                    <a:lnTo>
                      <a:pt x="132" y="156"/>
                    </a:lnTo>
                    <a:lnTo>
                      <a:pt x="132" y="166"/>
                    </a:lnTo>
                    <a:lnTo>
                      <a:pt x="132" y="166"/>
                    </a:lnTo>
                    <a:lnTo>
                      <a:pt x="132" y="176"/>
                    </a:lnTo>
                    <a:lnTo>
                      <a:pt x="136" y="184"/>
                    </a:lnTo>
                    <a:lnTo>
                      <a:pt x="140" y="194"/>
                    </a:lnTo>
                    <a:lnTo>
                      <a:pt x="146" y="200"/>
                    </a:lnTo>
                    <a:lnTo>
                      <a:pt x="152" y="206"/>
                    </a:lnTo>
                    <a:lnTo>
                      <a:pt x="162" y="210"/>
                    </a:lnTo>
                    <a:lnTo>
                      <a:pt x="170" y="214"/>
                    </a:lnTo>
                    <a:lnTo>
                      <a:pt x="180" y="214"/>
                    </a:lnTo>
                    <a:lnTo>
                      <a:pt x="180" y="214"/>
                    </a:lnTo>
                    <a:lnTo>
                      <a:pt x="190" y="214"/>
                    </a:lnTo>
                    <a:lnTo>
                      <a:pt x="200" y="210"/>
                    </a:lnTo>
                    <a:lnTo>
                      <a:pt x="208" y="206"/>
                    </a:lnTo>
                    <a:lnTo>
                      <a:pt x="214" y="200"/>
                    </a:lnTo>
                    <a:lnTo>
                      <a:pt x="220" y="194"/>
                    </a:lnTo>
                    <a:lnTo>
                      <a:pt x="224" y="184"/>
                    </a:lnTo>
                    <a:lnTo>
                      <a:pt x="228" y="176"/>
                    </a:lnTo>
                    <a:lnTo>
                      <a:pt x="228" y="166"/>
                    </a:lnTo>
                    <a:lnTo>
                      <a:pt x="228" y="166"/>
                    </a:lnTo>
                    <a:lnTo>
                      <a:pt x="228" y="156"/>
                    </a:lnTo>
                    <a:lnTo>
                      <a:pt x="224" y="146"/>
                    </a:lnTo>
                    <a:lnTo>
                      <a:pt x="220" y="138"/>
                    </a:lnTo>
                    <a:lnTo>
                      <a:pt x="214" y="132"/>
                    </a:lnTo>
                    <a:lnTo>
                      <a:pt x="208" y="126"/>
                    </a:lnTo>
                    <a:lnTo>
                      <a:pt x="200" y="120"/>
                    </a:lnTo>
                    <a:lnTo>
                      <a:pt x="190" y="118"/>
                    </a:lnTo>
                    <a:lnTo>
                      <a:pt x="180" y="118"/>
                    </a:lnTo>
                    <a:close/>
                    <a:moveTo>
                      <a:pt x="296" y="260"/>
                    </a:moveTo>
                    <a:lnTo>
                      <a:pt x="296" y="260"/>
                    </a:lnTo>
                    <a:lnTo>
                      <a:pt x="294" y="258"/>
                    </a:lnTo>
                    <a:lnTo>
                      <a:pt x="294" y="258"/>
                    </a:lnTo>
                    <a:lnTo>
                      <a:pt x="292" y="252"/>
                    </a:lnTo>
                    <a:lnTo>
                      <a:pt x="288" y="246"/>
                    </a:lnTo>
                    <a:lnTo>
                      <a:pt x="278" y="236"/>
                    </a:lnTo>
                    <a:lnTo>
                      <a:pt x="266" y="230"/>
                    </a:lnTo>
                    <a:lnTo>
                      <a:pt x="250" y="228"/>
                    </a:lnTo>
                    <a:lnTo>
                      <a:pt x="210" y="228"/>
                    </a:lnTo>
                    <a:lnTo>
                      <a:pt x="180" y="278"/>
                    </a:lnTo>
                    <a:lnTo>
                      <a:pt x="150" y="228"/>
                    </a:lnTo>
                    <a:lnTo>
                      <a:pt x="110" y="228"/>
                    </a:lnTo>
                    <a:lnTo>
                      <a:pt x="110" y="228"/>
                    </a:lnTo>
                    <a:lnTo>
                      <a:pt x="94" y="230"/>
                    </a:lnTo>
                    <a:lnTo>
                      <a:pt x="82" y="236"/>
                    </a:lnTo>
                    <a:lnTo>
                      <a:pt x="72" y="246"/>
                    </a:lnTo>
                    <a:lnTo>
                      <a:pt x="68" y="252"/>
                    </a:lnTo>
                    <a:lnTo>
                      <a:pt x="66" y="258"/>
                    </a:lnTo>
                    <a:lnTo>
                      <a:pt x="66" y="258"/>
                    </a:lnTo>
                    <a:lnTo>
                      <a:pt x="64" y="260"/>
                    </a:lnTo>
                    <a:lnTo>
                      <a:pt x="52" y="336"/>
                    </a:lnTo>
                    <a:lnTo>
                      <a:pt x="52" y="336"/>
                    </a:lnTo>
                    <a:lnTo>
                      <a:pt x="72" y="352"/>
                    </a:lnTo>
                    <a:lnTo>
                      <a:pt x="96" y="362"/>
                    </a:lnTo>
                    <a:lnTo>
                      <a:pt x="106" y="304"/>
                    </a:lnTo>
                    <a:lnTo>
                      <a:pt x="118" y="304"/>
                    </a:lnTo>
                    <a:lnTo>
                      <a:pt x="114" y="370"/>
                    </a:lnTo>
                    <a:lnTo>
                      <a:pt x="114" y="370"/>
                    </a:lnTo>
                    <a:lnTo>
                      <a:pt x="130" y="374"/>
                    </a:lnTo>
                    <a:lnTo>
                      <a:pt x="146" y="378"/>
                    </a:lnTo>
                    <a:lnTo>
                      <a:pt x="162" y="380"/>
                    </a:lnTo>
                    <a:lnTo>
                      <a:pt x="180" y="380"/>
                    </a:lnTo>
                    <a:lnTo>
                      <a:pt x="180" y="380"/>
                    </a:lnTo>
                    <a:lnTo>
                      <a:pt x="196" y="380"/>
                    </a:lnTo>
                    <a:lnTo>
                      <a:pt x="214" y="378"/>
                    </a:lnTo>
                    <a:lnTo>
                      <a:pt x="230" y="374"/>
                    </a:lnTo>
                    <a:lnTo>
                      <a:pt x="246" y="370"/>
                    </a:lnTo>
                    <a:lnTo>
                      <a:pt x="242" y="304"/>
                    </a:lnTo>
                    <a:lnTo>
                      <a:pt x="254" y="304"/>
                    </a:lnTo>
                    <a:lnTo>
                      <a:pt x="264" y="362"/>
                    </a:lnTo>
                    <a:lnTo>
                      <a:pt x="264" y="362"/>
                    </a:lnTo>
                    <a:lnTo>
                      <a:pt x="288" y="350"/>
                    </a:lnTo>
                    <a:lnTo>
                      <a:pt x="308" y="336"/>
                    </a:lnTo>
                    <a:lnTo>
                      <a:pt x="296" y="2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eaLnBrk="1" hangingPunct="1"/>
                <a:endParaRPr lang="en-GB" sz="1200">
                  <a:solidFill>
                    <a:srgbClr val="000000"/>
                  </a:solidFill>
                  <a:latin typeface="+mj-lt"/>
                </a:endParaRPr>
              </a:p>
            </p:txBody>
          </p:sp>
        </p:grpSp>
        <p:grpSp>
          <p:nvGrpSpPr>
            <p:cNvPr id="18" name="Group 66"/>
            <p:cNvGrpSpPr/>
            <p:nvPr/>
          </p:nvGrpSpPr>
          <p:grpSpPr>
            <a:xfrm>
              <a:off x="6922042" y="4340831"/>
              <a:ext cx="612775" cy="612775"/>
              <a:chOff x="2860543" y="5143975"/>
              <a:chExt cx="612775" cy="612775"/>
            </a:xfrm>
          </p:grpSpPr>
          <p:sp>
            <p:nvSpPr>
              <p:cNvPr id="30" name="Oval 78"/>
              <p:cNvSpPr/>
              <p:nvPr/>
            </p:nvSpPr>
            <p:spPr bwMode="ltGray">
              <a:xfrm>
                <a:off x="2860543" y="5143975"/>
                <a:ext cx="612775" cy="612775"/>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31" name="Freeform 21"/>
              <p:cNvSpPr>
                <a:spLocks noEditPoints="1"/>
              </p:cNvSpPr>
              <p:nvPr/>
            </p:nvSpPr>
            <p:spPr bwMode="auto">
              <a:xfrm>
                <a:off x="2977194" y="5190428"/>
                <a:ext cx="421753" cy="519261"/>
              </a:xfrm>
              <a:custGeom>
                <a:avLst/>
                <a:gdLst>
                  <a:gd name="T0" fmla="*/ 640 w 719"/>
                  <a:gd name="T1" fmla="*/ 349 h 886"/>
                  <a:gd name="T2" fmla="*/ 648 w 719"/>
                  <a:gd name="T3" fmla="*/ 300 h 886"/>
                  <a:gd name="T4" fmla="*/ 625 w 719"/>
                  <a:gd name="T5" fmla="*/ 231 h 886"/>
                  <a:gd name="T6" fmla="*/ 568 w 719"/>
                  <a:gd name="T7" fmla="*/ 122 h 886"/>
                  <a:gd name="T8" fmla="*/ 521 w 719"/>
                  <a:gd name="T9" fmla="*/ 63 h 886"/>
                  <a:gd name="T10" fmla="*/ 465 w 719"/>
                  <a:gd name="T11" fmla="*/ 25 h 886"/>
                  <a:gd name="T12" fmla="*/ 393 w 719"/>
                  <a:gd name="T13" fmla="*/ 5 h 886"/>
                  <a:gd name="T14" fmla="*/ 314 w 719"/>
                  <a:gd name="T15" fmla="*/ 2 h 886"/>
                  <a:gd name="T16" fmla="*/ 233 w 719"/>
                  <a:gd name="T17" fmla="*/ 14 h 886"/>
                  <a:gd name="T18" fmla="*/ 155 w 719"/>
                  <a:gd name="T19" fmla="*/ 44 h 886"/>
                  <a:gd name="T20" fmla="*/ 88 w 719"/>
                  <a:gd name="T21" fmla="*/ 90 h 886"/>
                  <a:gd name="T22" fmla="*/ 36 w 719"/>
                  <a:gd name="T23" fmla="*/ 153 h 886"/>
                  <a:gd name="T24" fmla="*/ 12 w 719"/>
                  <a:gd name="T25" fmla="*/ 212 h 886"/>
                  <a:gd name="T26" fmla="*/ 0 w 719"/>
                  <a:gd name="T27" fmla="*/ 278 h 886"/>
                  <a:gd name="T28" fmla="*/ 6 w 719"/>
                  <a:gd name="T29" fmla="*/ 364 h 886"/>
                  <a:gd name="T30" fmla="*/ 52 w 719"/>
                  <a:gd name="T31" fmla="*/ 487 h 886"/>
                  <a:gd name="T32" fmla="*/ 99 w 719"/>
                  <a:gd name="T33" fmla="*/ 611 h 886"/>
                  <a:gd name="T34" fmla="*/ 112 w 719"/>
                  <a:gd name="T35" fmla="*/ 772 h 886"/>
                  <a:gd name="T36" fmla="*/ 196 w 719"/>
                  <a:gd name="T37" fmla="*/ 788 h 886"/>
                  <a:gd name="T38" fmla="*/ 372 w 719"/>
                  <a:gd name="T39" fmla="*/ 847 h 886"/>
                  <a:gd name="T40" fmla="*/ 467 w 719"/>
                  <a:gd name="T41" fmla="*/ 865 h 886"/>
                  <a:gd name="T42" fmla="*/ 504 w 719"/>
                  <a:gd name="T43" fmla="*/ 775 h 886"/>
                  <a:gd name="T44" fmla="*/ 563 w 719"/>
                  <a:gd name="T45" fmla="*/ 752 h 886"/>
                  <a:gd name="T46" fmla="*/ 616 w 719"/>
                  <a:gd name="T47" fmla="*/ 733 h 886"/>
                  <a:gd name="T48" fmla="*/ 626 w 719"/>
                  <a:gd name="T49" fmla="*/ 704 h 886"/>
                  <a:gd name="T50" fmla="*/ 644 w 719"/>
                  <a:gd name="T51" fmla="*/ 592 h 886"/>
                  <a:gd name="T52" fmla="*/ 657 w 719"/>
                  <a:gd name="T53" fmla="*/ 556 h 886"/>
                  <a:gd name="T54" fmla="*/ 693 w 719"/>
                  <a:gd name="T55" fmla="*/ 540 h 886"/>
                  <a:gd name="T56" fmla="*/ 716 w 719"/>
                  <a:gd name="T57" fmla="*/ 527 h 886"/>
                  <a:gd name="T58" fmla="*/ 718 w 719"/>
                  <a:gd name="T59" fmla="*/ 515 h 886"/>
                  <a:gd name="T60" fmla="*/ 681 w 719"/>
                  <a:gd name="T61" fmla="*/ 445 h 886"/>
                  <a:gd name="T62" fmla="*/ 639 w 719"/>
                  <a:gd name="T63" fmla="*/ 363 h 886"/>
                  <a:gd name="T64" fmla="*/ 227 w 719"/>
                  <a:gd name="T65" fmla="*/ 205 h 886"/>
                  <a:gd name="T66" fmla="*/ 186 w 719"/>
                  <a:gd name="T67" fmla="*/ 200 h 886"/>
                  <a:gd name="T68" fmla="*/ 194 w 719"/>
                  <a:gd name="T69" fmla="*/ 172 h 886"/>
                  <a:gd name="T70" fmla="*/ 194 w 719"/>
                  <a:gd name="T71" fmla="*/ 148 h 886"/>
                  <a:gd name="T72" fmla="*/ 198 w 719"/>
                  <a:gd name="T73" fmla="*/ 106 h 886"/>
                  <a:gd name="T74" fmla="*/ 228 w 719"/>
                  <a:gd name="T75" fmla="*/ 114 h 886"/>
                  <a:gd name="T76" fmla="*/ 251 w 719"/>
                  <a:gd name="T77" fmla="*/ 115 h 886"/>
                  <a:gd name="T78" fmla="*/ 292 w 719"/>
                  <a:gd name="T79" fmla="*/ 120 h 886"/>
                  <a:gd name="T80" fmla="*/ 285 w 719"/>
                  <a:gd name="T81" fmla="*/ 150 h 886"/>
                  <a:gd name="T82" fmla="*/ 285 w 719"/>
                  <a:gd name="T83" fmla="*/ 172 h 886"/>
                  <a:gd name="T84" fmla="*/ 280 w 719"/>
                  <a:gd name="T85" fmla="*/ 214 h 886"/>
                  <a:gd name="T86" fmla="*/ 250 w 719"/>
                  <a:gd name="T87" fmla="*/ 206 h 886"/>
                  <a:gd name="T88" fmla="*/ 468 w 719"/>
                  <a:gd name="T89" fmla="*/ 321 h 886"/>
                  <a:gd name="T90" fmla="*/ 419 w 719"/>
                  <a:gd name="T91" fmla="*/ 344 h 886"/>
                  <a:gd name="T92" fmla="*/ 378 w 719"/>
                  <a:gd name="T93" fmla="*/ 365 h 886"/>
                  <a:gd name="T94" fmla="*/ 340 w 719"/>
                  <a:gd name="T95" fmla="*/ 392 h 886"/>
                  <a:gd name="T96" fmla="*/ 317 w 719"/>
                  <a:gd name="T97" fmla="*/ 344 h 886"/>
                  <a:gd name="T98" fmla="*/ 296 w 719"/>
                  <a:gd name="T99" fmla="*/ 302 h 886"/>
                  <a:gd name="T100" fmla="*/ 269 w 719"/>
                  <a:gd name="T101" fmla="*/ 264 h 886"/>
                  <a:gd name="T102" fmla="*/ 317 w 719"/>
                  <a:gd name="T103" fmla="*/ 241 h 886"/>
                  <a:gd name="T104" fmla="*/ 358 w 719"/>
                  <a:gd name="T105" fmla="*/ 221 h 886"/>
                  <a:gd name="T106" fmla="*/ 396 w 719"/>
                  <a:gd name="T107" fmla="*/ 193 h 886"/>
                  <a:gd name="T108" fmla="*/ 420 w 719"/>
                  <a:gd name="T109" fmla="*/ 242 h 886"/>
                  <a:gd name="T110" fmla="*/ 440 w 719"/>
                  <a:gd name="T111" fmla="*/ 283 h 886"/>
                  <a:gd name="T112" fmla="*/ 440 w 719"/>
                  <a:gd name="T113" fmla="*/ 304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9" h="886">
                    <a:moveTo>
                      <a:pt x="639" y="363"/>
                    </a:moveTo>
                    <a:lnTo>
                      <a:pt x="639" y="363"/>
                    </a:lnTo>
                    <a:lnTo>
                      <a:pt x="639" y="357"/>
                    </a:lnTo>
                    <a:lnTo>
                      <a:pt x="640" y="349"/>
                    </a:lnTo>
                    <a:lnTo>
                      <a:pt x="645" y="331"/>
                    </a:lnTo>
                    <a:lnTo>
                      <a:pt x="647" y="321"/>
                    </a:lnTo>
                    <a:lnTo>
                      <a:pt x="650" y="311"/>
                    </a:lnTo>
                    <a:lnTo>
                      <a:pt x="648" y="300"/>
                    </a:lnTo>
                    <a:lnTo>
                      <a:pt x="647" y="289"/>
                    </a:lnTo>
                    <a:lnTo>
                      <a:pt x="647" y="289"/>
                    </a:lnTo>
                    <a:lnTo>
                      <a:pt x="636" y="259"/>
                    </a:lnTo>
                    <a:lnTo>
                      <a:pt x="625" y="231"/>
                    </a:lnTo>
                    <a:lnTo>
                      <a:pt x="613" y="204"/>
                    </a:lnTo>
                    <a:lnTo>
                      <a:pt x="599" y="175"/>
                    </a:lnTo>
                    <a:lnTo>
                      <a:pt x="584" y="148"/>
                    </a:lnTo>
                    <a:lnTo>
                      <a:pt x="568" y="122"/>
                    </a:lnTo>
                    <a:lnTo>
                      <a:pt x="551" y="98"/>
                    </a:lnTo>
                    <a:lnTo>
                      <a:pt x="533" y="74"/>
                    </a:lnTo>
                    <a:lnTo>
                      <a:pt x="533" y="74"/>
                    </a:lnTo>
                    <a:lnTo>
                      <a:pt x="521" y="63"/>
                    </a:lnTo>
                    <a:lnTo>
                      <a:pt x="508" y="52"/>
                    </a:lnTo>
                    <a:lnTo>
                      <a:pt x="494" y="42"/>
                    </a:lnTo>
                    <a:lnTo>
                      <a:pt x="480" y="34"/>
                    </a:lnTo>
                    <a:lnTo>
                      <a:pt x="465" y="25"/>
                    </a:lnTo>
                    <a:lnTo>
                      <a:pt x="448" y="19"/>
                    </a:lnTo>
                    <a:lnTo>
                      <a:pt x="430" y="13"/>
                    </a:lnTo>
                    <a:lnTo>
                      <a:pt x="412" y="9"/>
                    </a:lnTo>
                    <a:lnTo>
                      <a:pt x="393" y="5"/>
                    </a:lnTo>
                    <a:lnTo>
                      <a:pt x="374" y="3"/>
                    </a:lnTo>
                    <a:lnTo>
                      <a:pt x="354" y="2"/>
                    </a:lnTo>
                    <a:lnTo>
                      <a:pt x="334" y="0"/>
                    </a:lnTo>
                    <a:lnTo>
                      <a:pt x="314" y="2"/>
                    </a:lnTo>
                    <a:lnTo>
                      <a:pt x="293" y="3"/>
                    </a:lnTo>
                    <a:lnTo>
                      <a:pt x="272" y="5"/>
                    </a:lnTo>
                    <a:lnTo>
                      <a:pt x="253" y="9"/>
                    </a:lnTo>
                    <a:lnTo>
                      <a:pt x="233" y="14"/>
                    </a:lnTo>
                    <a:lnTo>
                      <a:pt x="212" y="20"/>
                    </a:lnTo>
                    <a:lnTo>
                      <a:pt x="192" y="28"/>
                    </a:lnTo>
                    <a:lnTo>
                      <a:pt x="174" y="35"/>
                    </a:lnTo>
                    <a:lnTo>
                      <a:pt x="155" y="44"/>
                    </a:lnTo>
                    <a:lnTo>
                      <a:pt x="137" y="55"/>
                    </a:lnTo>
                    <a:lnTo>
                      <a:pt x="120" y="65"/>
                    </a:lnTo>
                    <a:lnTo>
                      <a:pt x="104" y="77"/>
                    </a:lnTo>
                    <a:lnTo>
                      <a:pt x="88" y="90"/>
                    </a:lnTo>
                    <a:lnTo>
                      <a:pt x="73" y="105"/>
                    </a:lnTo>
                    <a:lnTo>
                      <a:pt x="59" y="120"/>
                    </a:lnTo>
                    <a:lnTo>
                      <a:pt x="47" y="136"/>
                    </a:lnTo>
                    <a:lnTo>
                      <a:pt x="36" y="153"/>
                    </a:lnTo>
                    <a:lnTo>
                      <a:pt x="27" y="172"/>
                    </a:lnTo>
                    <a:lnTo>
                      <a:pt x="18" y="191"/>
                    </a:lnTo>
                    <a:lnTo>
                      <a:pt x="12" y="212"/>
                    </a:lnTo>
                    <a:lnTo>
                      <a:pt x="12" y="212"/>
                    </a:lnTo>
                    <a:lnTo>
                      <a:pt x="7" y="230"/>
                    </a:lnTo>
                    <a:lnTo>
                      <a:pt x="5" y="246"/>
                    </a:lnTo>
                    <a:lnTo>
                      <a:pt x="2" y="263"/>
                    </a:lnTo>
                    <a:lnTo>
                      <a:pt x="0" y="278"/>
                    </a:lnTo>
                    <a:lnTo>
                      <a:pt x="0" y="294"/>
                    </a:lnTo>
                    <a:lnTo>
                      <a:pt x="0" y="309"/>
                    </a:lnTo>
                    <a:lnTo>
                      <a:pt x="1" y="337"/>
                    </a:lnTo>
                    <a:lnTo>
                      <a:pt x="6" y="364"/>
                    </a:lnTo>
                    <a:lnTo>
                      <a:pt x="12" y="390"/>
                    </a:lnTo>
                    <a:lnTo>
                      <a:pt x="21" y="415"/>
                    </a:lnTo>
                    <a:lnTo>
                      <a:pt x="30" y="439"/>
                    </a:lnTo>
                    <a:lnTo>
                      <a:pt x="52" y="487"/>
                    </a:lnTo>
                    <a:lnTo>
                      <a:pt x="73" y="534"/>
                    </a:lnTo>
                    <a:lnTo>
                      <a:pt x="83" y="559"/>
                    </a:lnTo>
                    <a:lnTo>
                      <a:pt x="91" y="585"/>
                    </a:lnTo>
                    <a:lnTo>
                      <a:pt x="99" y="611"/>
                    </a:lnTo>
                    <a:lnTo>
                      <a:pt x="104" y="638"/>
                    </a:lnTo>
                    <a:lnTo>
                      <a:pt x="104" y="638"/>
                    </a:lnTo>
                    <a:lnTo>
                      <a:pt x="107" y="680"/>
                    </a:lnTo>
                    <a:lnTo>
                      <a:pt x="112" y="772"/>
                    </a:lnTo>
                    <a:lnTo>
                      <a:pt x="112" y="772"/>
                    </a:lnTo>
                    <a:lnTo>
                      <a:pt x="139" y="777"/>
                    </a:lnTo>
                    <a:lnTo>
                      <a:pt x="168" y="782"/>
                    </a:lnTo>
                    <a:lnTo>
                      <a:pt x="196" y="788"/>
                    </a:lnTo>
                    <a:lnTo>
                      <a:pt x="223" y="796"/>
                    </a:lnTo>
                    <a:lnTo>
                      <a:pt x="277" y="812"/>
                    </a:lnTo>
                    <a:lnTo>
                      <a:pt x="328" y="830"/>
                    </a:lnTo>
                    <a:lnTo>
                      <a:pt x="372" y="847"/>
                    </a:lnTo>
                    <a:lnTo>
                      <a:pt x="412" y="863"/>
                    </a:lnTo>
                    <a:lnTo>
                      <a:pt x="460" y="886"/>
                    </a:lnTo>
                    <a:lnTo>
                      <a:pt x="460" y="886"/>
                    </a:lnTo>
                    <a:lnTo>
                      <a:pt x="467" y="865"/>
                    </a:lnTo>
                    <a:lnTo>
                      <a:pt x="480" y="826"/>
                    </a:lnTo>
                    <a:lnTo>
                      <a:pt x="488" y="807"/>
                    </a:lnTo>
                    <a:lnTo>
                      <a:pt x="497" y="788"/>
                    </a:lnTo>
                    <a:lnTo>
                      <a:pt x="504" y="775"/>
                    </a:lnTo>
                    <a:lnTo>
                      <a:pt x="508" y="771"/>
                    </a:lnTo>
                    <a:lnTo>
                      <a:pt x="512" y="768"/>
                    </a:lnTo>
                    <a:lnTo>
                      <a:pt x="512" y="768"/>
                    </a:lnTo>
                    <a:lnTo>
                      <a:pt x="563" y="752"/>
                    </a:lnTo>
                    <a:lnTo>
                      <a:pt x="594" y="743"/>
                    </a:lnTo>
                    <a:lnTo>
                      <a:pt x="607" y="738"/>
                    </a:lnTo>
                    <a:lnTo>
                      <a:pt x="616" y="733"/>
                    </a:lnTo>
                    <a:lnTo>
                      <a:pt x="616" y="733"/>
                    </a:lnTo>
                    <a:lnTo>
                      <a:pt x="619" y="729"/>
                    </a:lnTo>
                    <a:lnTo>
                      <a:pt x="623" y="723"/>
                    </a:lnTo>
                    <a:lnTo>
                      <a:pt x="625" y="714"/>
                    </a:lnTo>
                    <a:lnTo>
                      <a:pt x="626" y="704"/>
                    </a:lnTo>
                    <a:lnTo>
                      <a:pt x="631" y="678"/>
                    </a:lnTo>
                    <a:lnTo>
                      <a:pt x="635" y="649"/>
                    </a:lnTo>
                    <a:lnTo>
                      <a:pt x="639" y="619"/>
                    </a:lnTo>
                    <a:lnTo>
                      <a:pt x="644" y="592"/>
                    </a:lnTo>
                    <a:lnTo>
                      <a:pt x="646" y="580"/>
                    </a:lnTo>
                    <a:lnTo>
                      <a:pt x="650" y="570"/>
                    </a:lnTo>
                    <a:lnTo>
                      <a:pt x="652" y="563"/>
                    </a:lnTo>
                    <a:lnTo>
                      <a:pt x="657" y="556"/>
                    </a:lnTo>
                    <a:lnTo>
                      <a:pt x="657" y="556"/>
                    </a:lnTo>
                    <a:lnTo>
                      <a:pt x="664" y="551"/>
                    </a:lnTo>
                    <a:lnTo>
                      <a:pt x="673" y="548"/>
                    </a:lnTo>
                    <a:lnTo>
                      <a:pt x="693" y="540"/>
                    </a:lnTo>
                    <a:lnTo>
                      <a:pt x="703" y="537"/>
                    </a:lnTo>
                    <a:lnTo>
                      <a:pt x="710" y="533"/>
                    </a:lnTo>
                    <a:lnTo>
                      <a:pt x="714" y="531"/>
                    </a:lnTo>
                    <a:lnTo>
                      <a:pt x="716" y="527"/>
                    </a:lnTo>
                    <a:lnTo>
                      <a:pt x="718" y="523"/>
                    </a:lnTo>
                    <a:lnTo>
                      <a:pt x="719" y="519"/>
                    </a:lnTo>
                    <a:lnTo>
                      <a:pt x="719" y="519"/>
                    </a:lnTo>
                    <a:lnTo>
                      <a:pt x="718" y="515"/>
                    </a:lnTo>
                    <a:lnTo>
                      <a:pt x="715" y="508"/>
                    </a:lnTo>
                    <a:lnTo>
                      <a:pt x="708" y="490"/>
                    </a:lnTo>
                    <a:lnTo>
                      <a:pt x="695" y="469"/>
                    </a:lnTo>
                    <a:lnTo>
                      <a:pt x="681" y="445"/>
                    </a:lnTo>
                    <a:lnTo>
                      <a:pt x="653" y="397"/>
                    </a:lnTo>
                    <a:lnTo>
                      <a:pt x="644" y="378"/>
                    </a:lnTo>
                    <a:lnTo>
                      <a:pt x="640" y="370"/>
                    </a:lnTo>
                    <a:lnTo>
                      <a:pt x="639" y="363"/>
                    </a:lnTo>
                    <a:lnTo>
                      <a:pt x="639" y="363"/>
                    </a:lnTo>
                    <a:close/>
                    <a:moveTo>
                      <a:pt x="229" y="226"/>
                    </a:moveTo>
                    <a:lnTo>
                      <a:pt x="227" y="205"/>
                    </a:lnTo>
                    <a:lnTo>
                      <a:pt x="227" y="205"/>
                    </a:lnTo>
                    <a:lnTo>
                      <a:pt x="221" y="204"/>
                    </a:lnTo>
                    <a:lnTo>
                      <a:pt x="214" y="200"/>
                    </a:lnTo>
                    <a:lnTo>
                      <a:pt x="197" y="212"/>
                    </a:lnTo>
                    <a:lnTo>
                      <a:pt x="186" y="200"/>
                    </a:lnTo>
                    <a:lnTo>
                      <a:pt x="198" y="184"/>
                    </a:lnTo>
                    <a:lnTo>
                      <a:pt x="198" y="184"/>
                    </a:lnTo>
                    <a:lnTo>
                      <a:pt x="196" y="178"/>
                    </a:lnTo>
                    <a:lnTo>
                      <a:pt x="194" y="172"/>
                    </a:lnTo>
                    <a:lnTo>
                      <a:pt x="173" y="168"/>
                    </a:lnTo>
                    <a:lnTo>
                      <a:pt x="173" y="151"/>
                    </a:lnTo>
                    <a:lnTo>
                      <a:pt x="194" y="148"/>
                    </a:lnTo>
                    <a:lnTo>
                      <a:pt x="194" y="148"/>
                    </a:lnTo>
                    <a:lnTo>
                      <a:pt x="196" y="141"/>
                    </a:lnTo>
                    <a:lnTo>
                      <a:pt x="200" y="136"/>
                    </a:lnTo>
                    <a:lnTo>
                      <a:pt x="186" y="119"/>
                    </a:lnTo>
                    <a:lnTo>
                      <a:pt x="198" y="106"/>
                    </a:lnTo>
                    <a:lnTo>
                      <a:pt x="216" y="120"/>
                    </a:lnTo>
                    <a:lnTo>
                      <a:pt x="216" y="120"/>
                    </a:lnTo>
                    <a:lnTo>
                      <a:pt x="222" y="116"/>
                    </a:lnTo>
                    <a:lnTo>
                      <a:pt x="228" y="114"/>
                    </a:lnTo>
                    <a:lnTo>
                      <a:pt x="231" y="94"/>
                    </a:lnTo>
                    <a:lnTo>
                      <a:pt x="249" y="94"/>
                    </a:lnTo>
                    <a:lnTo>
                      <a:pt x="251" y="115"/>
                    </a:lnTo>
                    <a:lnTo>
                      <a:pt x="251" y="115"/>
                    </a:lnTo>
                    <a:lnTo>
                      <a:pt x="258" y="118"/>
                    </a:lnTo>
                    <a:lnTo>
                      <a:pt x="264" y="120"/>
                    </a:lnTo>
                    <a:lnTo>
                      <a:pt x="281" y="108"/>
                    </a:lnTo>
                    <a:lnTo>
                      <a:pt x="292" y="120"/>
                    </a:lnTo>
                    <a:lnTo>
                      <a:pt x="280" y="136"/>
                    </a:lnTo>
                    <a:lnTo>
                      <a:pt x="280" y="136"/>
                    </a:lnTo>
                    <a:lnTo>
                      <a:pt x="282" y="142"/>
                    </a:lnTo>
                    <a:lnTo>
                      <a:pt x="285" y="150"/>
                    </a:lnTo>
                    <a:lnTo>
                      <a:pt x="306" y="152"/>
                    </a:lnTo>
                    <a:lnTo>
                      <a:pt x="306" y="169"/>
                    </a:lnTo>
                    <a:lnTo>
                      <a:pt x="285" y="172"/>
                    </a:lnTo>
                    <a:lnTo>
                      <a:pt x="285" y="172"/>
                    </a:lnTo>
                    <a:lnTo>
                      <a:pt x="282" y="179"/>
                    </a:lnTo>
                    <a:lnTo>
                      <a:pt x="279" y="184"/>
                    </a:lnTo>
                    <a:lnTo>
                      <a:pt x="292" y="201"/>
                    </a:lnTo>
                    <a:lnTo>
                      <a:pt x="280" y="214"/>
                    </a:lnTo>
                    <a:lnTo>
                      <a:pt x="263" y="200"/>
                    </a:lnTo>
                    <a:lnTo>
                      <a:pt x="263" y="200"/>
                    </a:lnTo>
                    <a:lnTo>
                      <a:pt x="256" y="204"/>
                    </a:lnTo>
                    <a:lnTo>
                      <a:pt x="250" y="206"/>
                    </a:lnTo>
                    <a:lnTo>
                      <a:pt x="248" y="226"/>
                    </a:lnTo>
                    <a:lnTo>
                      <a:pt x="229" y="226"/>
                    </a:lnTo>
                    <a:close/>
                    <a:moveTo>
                      <a:pt x="440" y="304"/>
                    </a:moveTo>
                    <a:lnTo>
                      <a:pt x="468" y="321"/>
                    </a:lnTo>
                    <a:lnTo>
                      <a:pt x="457" y="346"/>
                    </a:lnTo>
                    <a:lnTo>
                      <a:pt x="427" y="337"/>
                    </a:lnTo>
                    <a:lnTo>
                      <a:pt x="427" y="337"/>
                    </a:lnTo>
                    <a:lnTo>
                      <a:pt x="419" y="344"/>
                    </a:lnTo>
                    <a:lnTo>
                      <a:pt x="412" y="352"/>
                    </a:lnTo>
                    <a:lnTo>
                      <a:pt x="420" y="383"/>
                    </a:lnTo>
                    <a:lnTo>
                      <a:pt x="394" y="394"/>
                    </a:lnTo>
                    <a:lnTo>
                      <a:pt x="378" y="365"/>
                    </a:lnTo>
                    <a:lnTo>
                      <a:pt x="378" y="365"/>
                    </a:lnTo>
                    <a:lnTo>
                      <a:pt x="367" y="365"/>
                    </a:lnTo>
                    <a:lnTo>
                      <a:pt x="358" y="364"/>
                    </a:lnTo>
                    <a:lnTo>
                      <a:pt x="340" y="392"/>
                    </a:lnTo>
                    <a:lnTo>
                      <a:pt x="316" y="383"/>
                    </a:lnTo>
                    <a:lnTo>
                      <a:pt x="324" y="351"/>
                    </a:lnTo>
                    <a:lnTo>
                      <a:pt x="324" y="351"/>
                    </a:lnTo>
                    <a:lnTo>
                      <a:pt x="317" y="344"/>
                    </a:lnTo>
                    <a:lnTo>
                      <a:pt x="309" y="336"/>
                    </a:lnTo>
                    <a:lnTo>
                      <a:pt x="277" y="344"/>
                    </a:lnTo>
                    <a:lnTo>
                      <a:pt x="268" y="320"/>
                    </a:lnTo>
                    <a:lnTo>
                      <a:pt x="296" y="302"/>
                    </a:lnTo>
                    <a:lnTo>
                      <a:pt x="296" y="302"/>
                    </a:lnTo>
                    <a:lnTo>
                      <a:pt x="296" y="293"/>
                    </a:lnTo>
                    <a:lnTo>
                      <a:pt x="296" y="281"/>
                    </a:lnTo>
                    <a:lnTo>
                      <a:pt x="269" y="264"/>
                    </a:lnTo>
                    <a:lnTo>
                      <a:pt x="279" y="240"/>
                    </a:lnTo>
                    <a:lnTo>
                      <a:pt x="311" y="248"/>
                    </a:lnTo>
                    <a:lnTo>
                      <a:pt x="311" y="248"/>
                    </a:lnTo>
                    <a:lnTo>
                      <a:pt x="317" y="241"/>
                    </a:lnTo>
                    <a:lnTo>
                      <a:pt x="325" y="235"/>
                    </a:lnTo>
                    <a:lnTo>
                      <a:pt x="317" y="203"/>
                    </a:lnTo>
                    <a:lnTo>
                      <a:pt x="341" y="193"/>
                    </a:lnTo>
                    <a:lnTo>
                      <a:pt x="358" y="221"/>
                    </a:lnTo>
                    <a:lnTo>
                      <a:pt x="358" y="221"/>
                    </a:lnTo>
                    <a:lnTo>
                      <a:pt x="369" y="220"/>
                    </a:lnTo>
                    <a:lnTo>
                      <a:pt x="380" y="221"/>
                    </a:lnTo>
                    <a:lnTo>
                      <a:pt x="396" y="193"/>
                    </a:lnTo>
                    <a:lnTo>
                      <a:pt x="422" y="203"/>
                    </a:lnTo>
                    <a:lnTo>
                      <a:pt x="413" y="235"/>
                    </a:lnTo>
                    <a:lnTo>
                      <a:pt x="413" y="235"/>
                    </a:lnTo>
                    <a:lnTo>
                      <a:pt x="420" y="242"/>
                    </a:lnTo>
                    <a:lnTo>
                      <a:pt x="427" y="249"/>
                    </a:lnTo>
                    <a:lnTo>
                      <a:pt x="459" y="241"/>
                    </a:lnTo>
                    <a:lnTo>
                      <a:pt x="468" y="267"/>
                    </a:lnTo>
                    <a:lnTo>
                      <a:pt x="440" y="283"/>
                    </a:lnTo>
                    <a:lnTo>
                      <a:pt x="440" y="283"/>
                    </a:lnTo>
                    <a:lnTo>
                      <a:pt x="441" y="294"/>
                    </a:lnTo>
                    <a:lnTo>
                      <a:pt x="440" y="304"/>
                    </a:lnTo>
                    <a:lnTo>
                      <a:pt x="440" y="304"/>
                    </a:lnTo>
                    <a:close/>
                  </a:path>
                </a:pathLst>
              </a:custGeom>
              <a:solidFill>
                <a:srgbClr val="FFFFFF"/>
              </a:solidFill>
              <a:ln w="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defTabSz="914400" eaLnBrk="1" hangingPunct="1"/>
                <a:endParaRPr lang="en-GB" sz="1200">
                  <a:solidFill>
                    <a:srgbClr val="000000"/>
                  </a:solidFill>
                  <a:latin typeface="+mj-lt"/>
                </a:endParaRPr>
              </a:p>
            </p:txBody>
          </p:sp>
        </p:grpSp>
        <p:grpSp>
          <p:nvGrpSpPr>
            <p:cNvPr id="19" name="Group 67"/>
            <p:cNvGrpSpPr/>
            <p:nvPr/>
          </p:nvGrpSpPr>
          <p:grpSpPr>
            <a:xfrm>
              <a:off x="6474022" y="2998619"/>
              <a:ext cx="612000" cy="612000"/>
              <a:chOff x="589752" y="3474401"/>
              <a:chExt cx="612000" cy="612000"/>
            </a:xfrm>
          </p:grpSpPr>
          <p:sp>
            <p:nvSpPr>
              <p:cNvPr id="28" name="Oval 76"/>
              <p:cNvSpPr/>
              <p:nvPr/>
            </p:nvSpPr>
            <p:spPr bwMode="ltGray">
              <a:xfrm>
                <a:off x="589752" y="3474401"/>
                <a:ext cx="612000" cy="61200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29" name="Freeform 4814"/>
              <p:cNvSpPr>
                <a:spLocks noEditPoints="1"/>
              </p:cNvSpPr>
              <p:nvPr/>
            </p:nvSpPr>
            <p:spPr bwMode="auto">
              <a:xfrm>
                <a:off x="723501" y="3564741"/>
                <a:ext cx="344502" cy="457696"/>
              </a:xfrm>
              <a:custGeom>
                <a:avLst/>
                <a:gdLst>
                  <a:gd name="T0" fmla="*/ 148 w 280"/>
                  <a:gd name="T1" fmla="*/ 304 h 372"/>
                  <a:gd name="T2" fmla="*/ 148 w 280"/>
                  <a:gd name="T3" fmla="*/ 98 h 372"/>
                  <a:gd name="T4" fmla="*/ 164 w 280"/>
                  <a:gd name="T5" fmla="*/ 92 h 372"/>
                  <a:gd name="T6" fmla="*/ 180 w 280"/>
                  <a:gd name="T7" fmla="*/ 72 h 372"/>
                  <a:gd name="T8" fmla="*/ 186 w 280"/>
                  <a:gd name="T9" fmla="*/ 48 h 372"/>
                  <a:gd name="T10" fmla="*/ 178 w 280"/>
                  <a:gd name="T11" fmla="*/ 20 h 372"/>
                  <a:gd name="T12" fmla="*/ 160 w 280"/>
                  <a:gd name="T13" fmla="*/ 48 h 372"/>
                  <a:gd name="T14" fmla="*/ 106 w 280"/>
                  <a:gd name="T15" fmla="*/ 0 h 372"/>
                  <a:gd name="T16" fmla="*/ 80 w 280"/>
                  <a:gd name="T17" fmla="*/ 32 h 372"/>
                  <a:gd name="T18" fmla="*/ 78 w 280"/>
                  <a:gd name="T19" fmla="*/ 56 h 372"/>
                  <a:gd name="T20" fmla="*/ 88 w 280"/>
                  <a:gd name="T21" fmla="*/ 80 h 372"/>
                  <a:gd name="T22" fmla="*/ 108 w 280"/>
                  <a:gd name="T23" fmla="*/ 96 h 372"/>
                  <a:gd name="T24" fmla="*/ 116 w 280"/>
                  <a:gd name="T25" fmla="*/ 300 h 372"/>
                  <a:gd name="T26" fmla="*/ 108 w 280"/>
                  <a:gd name="T27" fmla="*/ 308 h 372"/>
                  <a:gd name="T28" fmla="*/ 96 w 280"/>
                  <a:gd name="T29" fmla="*/ 336 h 372"/>
                  <a:gd name="T30" fmla="*/ 98 w 280"/>
                  <a:gd name="T31" fmla="*/ 350 h 372"/>
                  <a:gd name="T32" fmla="*/ 106 w 280"/>
                  <a:gd name="T33" fmla="*/ 360 h 372"/>
                  <a:gd name="T34" fmla="*/ 124 w 280"/>
                  <a:gd name="T35" fmla="*/ 370 h 372"/>
                  <a:gd name="T36" fmla="*/ 140 w 280"/>
                  <a:gd name="T37" fmla="*/ 370 h 372"/>
                  <a:gd name="T38" fmla="*/ 158 w 280"/>
                  <a:gd name="T39" fmla="*/ 360 h 372"/>
                  <a:gd name="T40" fmla="*/ 168 w 280"/>
                  <a:gd name="T41" fmla="*/ 342 h 372"/>
                  <a:gd name="T42" fmla="*/ 168 w 280"/>
                  <a:gd name="T43" fmla="*/ 328 h 372"/>
                  <a:gd name="T44" fmla="*/ 158 w 280"/>
                  <a:gd name="T45" fmla="*/ 310 h 372"/>
                  <a:gd name="T46" fmla="*/ 144 w 280"/>
                  <a:gd name="T47" fmla="*/ 346 h 372"/>
                  <a:gd name="T48" fmla="*/ 132 w 280"/>
                  <a:gd name="T49" fmla="*/ 352 h 372"/>
                  <a:gd name="T50" fmla="*/ 120 w 280"/>
                  <a:gd name="T51" fmla="*/ 346 h 372"/>
                  <a:gd name="T52" fmla="*/ 116 w 280"/>
                  <a:gd name="T53" fmla="*/ 336 h 372"/>
                  <a:gd name="T54" fmla="*/ 120 w 280"/>
                  <a:gd name="T55" fmla="*/ 324 h 372"/>
                  <a:gd name="T56" fmla="*/ 132 w 280"/>
                  <a:gd name="T57" fmla="*/ 320 h 372"/>
                  <a:gd name="T58" fmla="*/ 144 w 280"/>
                  <a:gd name="T59" fmla="*/ 324 h 372"/>
                  <a:gd name="T60" fmla="*/ 148 w 280"/>
                  <a:gd name="T61" fmla="*/ 336 h 372"/>
                  <a:gd name="T62" fmla="*/ 144 w 280"/>
                  <a:gd name="T63" fmla="*/ 346 h 372"/>
                  <a:gd name="T64" fmla="*/ 186 w 280"/>
                  <a:gd name="T65" fmla="*/ 318 h 372"/>
                  <a:gd name="T66" fmla="*/ 172 w 280"/>
                  <a:gd name="T67" fmla="*/ 296 h 372"/>
                  <a:gd name="T68" fmla="*/ 168 w 280"/>
                  <a:gd name="T69" fmla="*/ 286 h 372"/>
                  <a:gd name="T70" fmla="*/ 168 w 280"/>
                  <a:gd name="T71" fmla="*/ 250 h 372"/>
                  <a:gd name="T72" fmla="*/ 172 w 280"/>
                  <a:gd name="T73" fmla="*/ 190 h 372"/>
                  <a:gd name="T74" fmla="*/ 178 w 280"/>
                  <a:gd name="T75" fmla="*/ 194 h 372"/>
                  <a:gd name="T76" fmla="*/ 186 w 280"/>
                  <a:gd name="T77" fmla="*/ 190 h 372"/>
                  <a:gd name="T78" fmla="*/ 188 w 280"/>
                  <a:gd name="T79" fmla="*/ 180 h 372"/>
                  <a:gd name="T80" fmla="*/ 168 w 280"/>
                  <a:gd name="T81" fmla="*/ 150 h 372"/>
                  <a:gd name="T82" fmla="*/ 204 w 280"/>
                  <a:gd name="T83" fmla="*/ 158 h 372"/>
                  <a:gd name="T84" fmla="*/ 212 w 280"/>
                  <a:gd name="T85" fmla="*/ 160 h 372"/>
                  <a:gd name="T86" fmla="*/ 218 w 280"/>
                  <a:gd name="T87" fmla="*/ 158 h 372"/>
                  <a:gd name="T88" fmla="*/ 220 w 280"/>
                  <a:gd name="T89" fmla="*/ 146 h 372"/>
                  <a:gd name="T90" fmla="*/ 216 w 280"/>
                  <a:gd name="T91" fmla="*/ 102 h 372"/>
                  <a:gd name="T92" fmla="*/ 240 w 280"/>
                  <a:gd name="T93" fmla="*/ 126 h 372"/>
                  <a:gd name="T94" fmla="*/ 248 w 280"/>
                  <a:gd name="T95" fmla="*/ 126 h 372"/>
                  <a:gd name="T96" fmla="*/ 254 w 280"/>
                  <a:gd name="T97" fmla="*/ 122 h 372"/>
                  <a:gd name="T98" fmla="*/ 252 w 280"/>
                  <a:gd name="T99" fmla="*/ 110 h 372"/>
                  <a:gd name="T100" fmla="*/ 84 w 280"/>
                  <a:gd name="T101" fmla="*/ 234 h 372"/>
                  <a:gd name="T102" fmla="*/ 96 w 280"/>
                  <a:gd name="T103" fmla="*/ 292 h 372"/>
                  <a:gd name="T104" fmla="*/ 0 w 280"/>
                  <a:gd name="T105" fmla="*/ 318 h 372"/>
                  <a:gd name="T106" fmla="*/ 72 w 280"/>
                  <a:gd name="T107" fmla="*/ 290 h 372"/>
                  <a:gd name="T108" fmla="*/ 80 w 280"/>
                  <a:gd name="T109" fmla="*/ 292 h 372"/>
                  <a:gd name="T110" fmla="*/ 86 w 280"/>
                  <a:gd name="T111" fmla="*/ 290 h 372"/>
                  <a:gd name="T112" fmla="*/ 88 w 280"/>
                  <a:gd name="T113" fmla="*/ 278 h 372"/>
                  <a:gd name="T114" fmla="*/ 84 w 280"/>
                  <a:gd name="T115" fmla="*/ 23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0" h="372">
                    <a:moveTo>
                      <a:pt x="158" y="310"/>
                    </a:moveTo>
                    <a:lnTo>
                      <a:pt x="158" y="310"/>
                    </a:lnTo>
                    <a:lnTo>
                      <a:pt x="148" y="304"/>
                    </a:lnTo>
                    <a:lnTo>
                      <a:pt x="148" y="304"/>
                    </a:lnTo>
                    <a:lnTo>
                      <a:pt x="148" y="300"/>
                    </a:lnTo>
                    <a:lnTo>
                      <a:pt x="148" y="98"/>
                    </a:lnTo>
                    <a:lnTo>
                      <a:pt x="148" y="98"/>
                    </a:lnTo>
                    <a:lnTo>
                      <a:pt x="156" y="96"/>
                    </a:lnTo>
                    <a:lnTo>
                      <a:pt x="164" y="92"/>
                    </a:lnTo>
                    <a:lnTo>
                      <a:pt x="170" y="86"/>
                    </a:lnTo>
                    <a:lnTo>
                      <a:pt x="176" y="80"/>
                    </a:lnTo>
                    <a:lnTo>
                      <a:pt x="180" y="72"/>
                    </a:lnTo>
                    <a:lnTo>
                      <a:pt x="184" y="64"/>
                    </a:lnTo>
                    <a:lnTo>
                      <a:pt x="186" y="56"/>
                    </a:lnTo>
                    <a:lnTo>
                      <a:pt x="186" y="48"/>
                    </a:lnTo>
                    <a:lnTo>
                      <a:pt x="186" y="48"/>
                    </a:lnTo>
                    <a:lnTo>
                      <a:pt x="184" y="32"/>
                    </a:lnTo>
                    <a:lnTo>
                      <a:pt x="178" y="20"/>
                    </a:lnTo>
                    <a:lnTo>
                      <a:pt x="170" y="10"/>
                    </a:lnTo>
                    <a:lnTo>
                      <a:pt x="160" y="0"/>
                    </a:lnTo>
                    <a:lnTo>
                      <a:pt x="160" y="48"/>
                    </a:lnTo>
                    <a:lnTo>
                      <a:pt x="106" y="48"/>
                    </a:lnTo>
                    <a:lnTo>
                      <a:pt x="106" y="0"/>
                    </a:lnTo>
                    <a:lnTo>
                      <a:pt x="106" y="0"/>
                    </a:lnTo>
                    <a:lnTo>
                      <a:pt x="94" y="10"/>
                    </a:lnTo>
                    <a:lnTo>
                      <a:pt x="86" y="20"/>
                    </a:lnTo>
                    <a:lnTo>
                      <a:pt x="80" y="32"/>
                    </a:lnTo>
                    <a:lnTo>
                      <a:pt x="78" y="48"/>
                    </a:lnTo>
                    <a:lnTo>
                      <a:pt x="78" y="48"/>
                    </a:lnTo>
                    <a:lnTo>
                      <a:pt x="78" y="56"/>
                    </a:lnTo>
                    <a:lnTo>
                      <a:pt x="82" y="64"/>
                    </a:lnTo>
                    <a:lnTo>
                      <a:pt x="84" y="72"/>
                    </a:lnTo>
                    <a:lnTo>
                      <a:pt x="88" y="80"/>
                    </a:lnTo>
                    <a:lnTo>
                      <a:pt x="94" y="86"/>
                    </a:lnTo>
                    <a:lnTo>
                      <a:pt x="100" y="92"/>
                    </a:lnTo>
                    <a:lnTo>
                      <a:pt x="108" y="96"/>
                    </a:lnTo>
                    <a:lnTo>
                      <a:pt x="116" y="98"/>
                    </a:lnTo>
                    <a:lnTo>
                      <a:pt x="116" y="300"/>
                    </a:lnTo>
                    <a:lnTo>
                      <a:pt x="116" y="300"/>
                    </a:lnTo>
                    <a:lnTo>
                      <a:pt x="116" y="304"/>
                    </a:lnTo>
                    <a:lnTo>
                      <a:pt x="116" y="304"/>
                    </a:lnTo>
                    <a:lnTo>
                      <a:pt x="108" y="308"/>
                    </a:lnTo>
                    <a:lnTo>
                      <a:pt x="102" y="316"/>
                    </a:lnTo>
                    <a:lnTo>
                      <a:pt x="98" y="326"/>
                    </a:lnTo>
                    <a:lnTo>
                      <a:pt x="96" y="336"/>
                    </a:lnTo>
                    <a:lnTo>
                      <a:pt x="96" y="336"/>
                    </a:lnTo>
                    <a:lnTo>
                      <a:pt x="96" y="342"/>
                    </a:lnTo>
                    <a:lnTo>
                      <a:pt x="98" y="350"/>
                    </a:lnTo>
                    <a:lnTo>
                      <a:pt x="102" y="356"/>
                    </a:lnTo>
                    <a:lnTo>
                      <a:pt x="106" y="360"/>
                    </a:lnTo>
                    <a:lnTo>
                      <a:pt x="106" y="360"/>
                    </a:lnTo>
                    <a:lnTo>
                      <a:pt x="112" y="366"/>
                    </a:lnTo>
                    <a:lnTo>
                      <a:pt x="118" y="368"/>
                    </a:lnTo>
                    <a:lnTo>
                      <a:pt x="124" y="370"/>
                    </a:lnTo>
                    <a:lnTo>
                      <a:pt x="132" y="372"/>
                    </a:lnTo>
                    <a:lnTo>
                      <a:pt x="132" y="372"/>
                    </a:lnTo>
                    <a:lnTo>
                      <a:pt x="140" y="370"/>
                    </a:lnTo>
                    <a:lnTo>
                      <a:pt x="146" y="368"/>
                    </a:lnTo>
                    <a:lnTo>
                      <a:pt x="152" y="366"/>
                    </a:lnTo>
                    <a:lnTo>
                      <a:pt x="158" y="360"/>
                    </a:lnTo>
                    <a:lnTo>
                      <a:pt x="162" y="356"/>
                    </a:lnTo>
                    <a:lnTo>
                      <a:pt x="166" y="350"/>
                    </a:lnTo>
                    <a:lnTo>
                      <a:pt x="168" y="342"/>
                    </a:lnTo>
                    <a:lnTo>
                      <a:pt x="168" y="336"/>
                    </a:lnTo>
                    <a:lnTo>
                      <a:pt x="168" y="336"/>
                    </a:lnTo>
                    <a:lnTo>
                      <a:pt x="168" y="328"/>
                    </a:lnTo>
                    <a:lnTo>
                      <a:pt x="166" y="322"/>
                    </a:lnTo>
                    <a:lnTo>
                      <a:pt x="162" y="316"/>
                    </a:lnTo>
                    <a:lnTo>
                      <a:pt x="158" y="310"/>
                    </a:lnTo>
                    <a:lnTo>
                      <a:pt x="158" y="310"/>
                    </a:lnTo>
                    <a:close/>
                    <a:moveTo>
                      <a:pt x="144" y="346"/>
                    </a:moveTo>
                    <a:lnTo>
                      <a:pt x="144" y="346"/>
                    </a:lnTo>
                    <a:lnTo>
                      <a:pt x="138" y="350"/>
                    </a:lnTo>
                    <a:lnTo>
                      <a:pt x="132" y="352"/>
                    </a:lnTo>
                    <a:lnTo>
                      <a:pt x="132" y="352"/>
                    </a:lnTo>
                    <a:lnTo>
                      <a:pt x="126" y="350"/>
                    </a:lnTo>
                    <a:lnTo>
                      <a:pt x="120" y="346"/>
                    </a:lnTo>
                    <a:lnTo>
                      <a:pt x="120" y="346"/>
                    </a:lnTo>
                    <a:lnTo>
                      <a:pt x="118" y="342"/>
                    </a:lnTo>
                    <a:lnTo>
                      <a:pt x="116" y="336"/>
                    </a:lnTo>
                    <a:lnTo>
                      <a:pt x="116" y="336"/>
                    </a:lnTo>
                    <a:lnTo>
                      <a:pt x="118" y="330"/>
                    </a:lnTo>
                    <a:lnTo>
                      <a:pt x="120" y="324"/>
                    </a:lnTo>
                    <a:lnTo>
                      <a:pt x="120" y="324"/>
                    </a:lnTo>
                    <a:lnTo>
                      <a:pt x="126" y="320"/>
                    </a:lnTo>
                    <a:lnTo>
                      <a:pt x="132" y="320"/>
                    </a:lnTo>
                    <a:lnTo>
                      <a:pt x="132" y="320"/>
                    </a:lnTo>
                    <a:lnTo>
                      <a:pt x="138" y="320"/>
                    </a:lnTo>
                    <a:lnTo>
                      <a:pt x="144" y="324"/>
                    </a:lnTo>
                    <a:lnTo>
                      <a:pt x="144" y="324"/>
                    </a:lnTo>
                    <a:lnTo>
                      <a:pt x="146" y="330"/>
                    </a:lnTo>
                    <a:lnTo>
                      <a:pt x="148" y="336"/>
                    </a:lnTo>
                    <a:lnTo>
                      <a:pt x="148" y="336"/>
                    </a:lnTo>
                    <a:lnTo>
                      <a:pt x="146" y="342"/>
                    </a:lnTo>
                    <a:lnTo>
                      <a:pt x="144" y="346"/>
                    </a:lnTo>
                    <a:lnTo>
                      <a:pt x="144" y="346"/>
                    </a:lnTo>
                    <a:close/>
                    <a:moveTo>
                      <a:pt x="280" y="38"/>
                    </a:moveTo>
                    <a:lnTo>
                      <a:pt x="280" y="318"/>
                    </a:lnTo>
                    <a:lnTo>
                      <a:pt x="186" y="318"/>
                    </a:lnTo>
                    <a:lnTo>
                      <a:pt x="186" y="318"/>
                    </a:lnTo>
                    <a:lnTo>
                      <a:pt x="180" y="306"/>
                    </a:lnTo>
                    <a:lnTo>
                      <a:pt x="172" y="296"/>
                    </a:lnTo>
                    <a:lnTo>
                      <a:pt x="172" y="296"/>
                    </a:lnTo>
                    <a:lnTo>
                      <a:pt x="168" y="292"/>
                    </a:lnTo>
                    <a:lnTo>
                      <a:pt x="168" y="286"/>
                    </a:lnTo>
                    <a:lnTo>
                      <a:pt x="248" y="286"/>
                    </a:lnTo>
                    <a:lnTo>
                      <a:pt x="248" y="170"/>
                    </a:lnTo>
                    <a:lnTo>
                      <a:pt x="168" y="250"/>
                    </a:lnTo>
                    <a:lnTo>
                      <a:pt x="168" y="188"/>
                    </a:lnTo>
                    <a:lnTo>
                      <a:pt x="172" y="190"/>
                    </a:lnTo>
                    <a:lnTo>
                      <a:pt x="172" y="190"/>
                    </a:lnTo>
                    <a:lnTo>
                      <a:pt x="174" y="192"/>
                    </a:lnTo>
                    <a:lnTo>
                      <a:pt x="178" y="194"/>
                    </a:lnTo>
                    <a:lnTo>
                      <a:pt x="178" y="194"/>
                    </a:lnTo>
                    <a:lnTo>
                      <a:pt x="182" y="192"/>
                    </a:lnTo>
                    <a:lnTo>
                      <a:pt x="186" y="190"/>
                    </a:lnTo>
                    <a:lnTo>
                      <a:pt x="186" y="190"/>
                    </a:lnTo>
                    <a:lnTo>
                      <a:pt x="188" y="186"/>
                    </a:lnTo>
                    <a:lnTo>
                      <a:pt x="188" y="184"/>
                    </a:lnTo>
                    <a:lnTo>
                      <a:pt x="188" y="180"/>
                    </a:lnTo>
                    <a:lnTo>
                      <a:pt x="186" y="176"/>
                    </a:lnTo>
                    <a:lnTo>
                      <a:pt x="168" y="160"/>
                    </a:lnTo>
                    <a:lnTo>
                      <a:pt x="168" y="150"/>
                    </a:lnTo>
                    <a:lnTo>
                      <a:pt x="182" y="136"/>
                    </a:lnTo>
                    <a:lnTo>
                      <a:pt x="204" y="158"/>
                    </a:lnTo>
                    <a:lnTo>
                      <a:pt x="204" y="158"/>
                    </a:lnTo>
                    <a:lnTo>
                      <a:pt x="208" y="160"/>
                    </a:lnTo>
                    <a:lnTo>
                      <a:pt x="212" y="160"/>
                    </a:lnTo>
                    <a:lnTo>
                      <a:pt x="212" y="160"/>
                    </a:lnTo>
                    <a:lnTo>
                      <a:pt x="214" y="160"/>
                    </a:lnTo>
                    <a:lnTo>
                      <a:pt x="218" y="158"/>
                    </a:lnTo>
                    <a:lnTo>
                      <a:pt x="218" y="158"/>
                    </a:lnTo>
                    <a:lnTo>
                      <a:pt x="220" y="154"/>
                    </a:lnTo>
                    <a:lnTo>
                      <a:pt x="222" y="150"/>
                    </a:lnTo>
                    <a:lnTo>
                      <a:pt x="220" y="146"/>
                    </a:lnTo>
                    <a:lnTo>
                      <a:pt x="218" y="144"/>
                    </a:lnTo>
                    <a:lnTo>
                      <a:pt x="196" y="122"/>
                    </a:lnTo>
                    <a:lnTo>
                      <a:pt x="216" y="102"/>
                    </a:lnTo>
                    <a:lnTo>
                      <a:pt x="236" y="124"/>
                    </a:lnTo>
                    <a:lnTo>
                      <a:pt x="236" y="124"/>
                    </a:lnTo>
                    <a:lnTo>
                      <a:pt x="240" y="126"/>
                    </a:lnTo>
                    <a:lnTo>
                      <a:pt x="244" y="128"/>
                    </a:lnTo>
                    <a:lnTo>
                      <a:pt x="244" y="128"/>
                    </a:lnTo>
                    <a:lnTo>
                      <a:pt x="248" y="126"/>
                    </a:lnTo>
                    <a:lnTo>
                      <a:pt x="252" y="124"/>
                    </a:lnTo>
                    <a:lnTo>
                      <a:pt x="252" y="124"/>
                    </a:lnTo>
                    <a:lnTo>
                      <a:pt x="254" y="122"/>
                    </a:lnTo>
                    <a:lnTo>
                      <a:pt x="254" y="118"/>
                    </a:lnTo>
                    <a:lnTo>
                      <a:pt x="254" y="114"/>
                    </a:lnTo>
                    <a:lnTo>
                      <a:pt x="252" y="110"/>
                    </a:lnTo>
                    <a:lnTo>
                      <a:pt x="230" y="88"/>
                    </a:lnTo>
                    <a:lnTo>
                      <a:pt x="280" y="38"/>
                    </a:lnTo>
                    <a:close/>
                    <a:moveTo>
                      <a:pt x="84" y="234"/>
                    </a:moveTo>
                    <a:lnTo>
                      <a:pt x="96" y="248"/>
                    </a:lnTo>
                    <a:lnTo>
                      <a:pt x="96" y="292"/>
                    </a:lnTo>
                    <a:lnTo>
                      <a:pt x="96" y="292"/>
                    </a:lnTo>
                    <a:lnTo>
                      <a:pt x="86" y="304"/>
                    </a:lnTo>
                    <a:lnTo>
                      <a:pt x="80" y="318"/>
                    </a:lnTo>
                    <a:lnTo>
                      <a:pt x="0" y="318"/>
                    </a:lnTo>
                    <a:lnTo>
                      <a:pt x="50" y="268"/>
                    </a:lnTo>
                    <a:lnTo>
                      <a:pt x="72" y="290"/>
                    </a:lnTo>
                    <a:lnTo>
                      <a:pt x="72" y="290"/>
                    </a:lnTo>
                    <a:lnTo>
                      <a:pt x="76" y="292"/>
                    </a:lnTo>
                    <a:lnTo>
                      <a:pt x="80" y="292"/>
                    </a:lnTo>
                    <a:lnTo>
                      <a:pt x="80" y="292"/>
                    </a:lnTo>
                    <a:lnTo>
                      <a:pt x="84" y="292"/>
                    </a:lnTo>
                    <a:lnTo>
                      <a:pt x="86" y="290"/>
                    </a:lnTo>
                    <a:lnTo>
                      <a:pt x="86" y="290"/>
                    </a:lnTo>
                    <a:lnTo>
                      <a:pt x="88" y="286"/>
                    </a:lnTo>
                    <a:lnTo>
                      <a:pt x="90" y="282"/>
                    </a:lnTo>
                    <a:lnTo>
                      <a:pt x="88" y="278"/>
                    </a:lnTo>
                    <a:lnTo>
                      <a:pt x="86" y="274"/>
                    </a:lnTo>
                    <a:lnTo>
                      <a:pt x="64" y="254"/>
                    </a:lnTo>
                    <a:lnTo>
                      <a:pt x="84" y="234"/>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defTabSz="914400" eaLnBrk="1" hangingPunct="1"/>
                <a:endParaRPr lang="en-GB" sz="1200">
                  <a:solidFill>
                    <a:srgbClr val="000000"/>
                  </a:solidFill>
                  <a:latin typeface="+mj-lt"/>
                </a:endParaRPr>
              </a:p>
            </p:txBody>
          </p:sp>
        </p:grpSp>
        <p:cxnSp>
          <p:nvCxnSpPr>
            <p:cNvPr id="20" name="Straight Connector 68"/>
            <p:cNvCxnSpPr>
              <a:stCxn id="53" idx="0"/>
              <a:endCxn id="52" idx="1"/>
            </p:cNvCxnSpPr>
            <p:nvPr/>
          </p:nvCxnSpPr>
          <p:spPr>
            <a:xfrm>
              <a:off x="6545817" y="1724282"/>
              <a:ext cx="1393681" cy="19003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69"/>
            <p:cNvCxnSpPr>
              <a:endCxn id="53" idx="1"/>
            </p:cNvCxnSpPr>
            <p:nvPr/>
          </p:nvCxnSpPr>
          <p:spPr>
            <a:xfrm flipV="1">
              <a:off x="5677898" y="3619445"/>
              <a:ext cx="2260828" cy="74565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70"/>
            <p:cNvCxnSpPr>
              <a:endCxn id="52" idx="1"/>
            </p:cNvCxnSpPr>
            <p:nvPr/>
          </p:nvCxnSpPr>
          <p:spPr>
            <a:xfrm flipH="1" flipV="1">
              <a:off x="7939498" y="3624662"/>
              <a:ext cx="12634" cy="252687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71"/>
            <p:cNvCxnSpPr>
              <a:endCxn id="52" idx="1"/>
            </p:cNvCxnSpPr>
            <p:nvPr/>
          </p:nvCxnSpPr>
          <p:spPr>
            <a:xfrm flipH="1" flipV="1">
              <a:off x="7939498" y="3624662"/>
              <a:ext cx="2268148" cy="7404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4" name="Group 72"/>
            <p:cNvGrpSpPr/>
            <p:nvPr/>
          </p:nvGrpSpPr>
          <p:grpSpPr>
            <a:xfrm>
              <a:off x="7274406" y="2983843"/>
              <a:ext cx="1309534" cy="1309534"/>
              <a:chOff x="7872532" y="3478641"/>
              <a:chExt cx="612000" cy="612000"/>
            </a:xfrm>
          </p:grpSpPr>
          <p:sp>
            <p:nvSpPr>
              <p:cNvPr id="26" name="Oval 74"/>
              <p:cNvSpPr/>
              <p:nvPr/>
            </p:nvSpPr>
            <p:spPr bwMode="ltGray">
              <a:xfrm>
                <a:off x="7872532" y="3478641"/>
                <a:ext cx="612000" cy="612000"/>
              </a:xfrm>
              <a:prstGeom prst="ellipse">
                <a:avLst/>
              </a:prstGeom>
              <a:noFill/>
              <a:ln w="1905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sz="1200" dirty="0" err="1">
                  <a:solidFill>
                    <a:srgbClr val="FFFFFF"/>
                  </a:solidFill>
                  <a:latin typeface="+mj-lt"/>
                </a:endParaRPr>
              </a:p>
            </p:txBody>
          </p:sp>
          <p:sp>
            <p:nvSpPr>
              <p:cNvPr id="27" name="Freeform 4846"/>
              <p:cNvSpPr>
                <a:spLocks noEditPoints="1"/>
              </p:cNvSpPr>
              <p:nvPr/>
            </p:nvSpPr>
            <p:spPr bwMode="auto">
              <a:xfrm>
                <a:off x="8024808" y="3760275"/>
                <a:ext cx="312807" cy="257986"/>
              </a:xfrm>
              <a:custGeom>
                <a:avLst/>
                <a:gdLst>
                  <a:gd name="T0" fmla="*/ 234 w 388"/>
                  <a:gd name="T1" fmla="*/ 108 h 320"/>
                  <a:gd name="T2" fmla="*/ 206 w 388"/>
                  <a:gd name="T3" fmla="*/ 22 h 320"/>
                  <a:gd name="T4" fmla="*/ 150 w 388"/>
                  <a:gd name="T5" fmla="*/ 24 h 320"/>
                  <a:gd name="T6" fmla="*/ 110 w 388"/>
                  <a:gd name="T7" fmla="*/ 24 h 320"/>
                  <a:gd name="T8" fmla="*/ 24 w 388"/>
                  <a:gd name="T9" fmla="*/ 52 h 320"/>
                  <a:gd name="T10" fmla="*/ 26 w 388"/>
                  <a:gd name="T11" fmla="*/ 108 h 320"/>
                  <a:gd name="T12" fmla="*/ 26 w 388"/>
                  <a:gd name="T13" fmla="*/ 148 h 320"/>
                  <a:gd name="T14" fmla="*/ 52 w 388"/>
                  <a:gd name="T15" fmla="*/ 234 h 320"/>
                  <a:gd name="T16" fmla="*/ 110 w 388"/>
                  <a:gd name="T17" fmla="*/ 232 h 320"/>
                  <a:gd name="T18" fmla="*/ 150 w 388"/>
                  <a:gd name="T19" fmla="*/ 232 h 320"/>
                  <a:gd name="T20" fmla="*/ 236 w 388"/>
                  <a:gd name="T21" fmla="*/ 206 h 320"/>
                  <a:gd name="T22" fmla="*/ 234 w 388"/>
                  <a:gd name="T23" fmla="*/ 148 h 320"/>
                  <a:gd name="T24" fmla="*/ 114 w 388"/>
                  <a:gd name="T25" fmla="*/ 208 h 320"/>
                  <a:gd name="T26" fmla="*/ 62 w 388"/>
                  <a:gd name="T27" fmla="*/ 174 h 320"/>
                  <a:gd name="T28" fmla="*/ 48 w 388"/>
                  <a:gd name="T29" fmla="*/ 128 h 320"/>
                  <a:gd name="T30" fmla="*/ 72 w 388"/>
                  <a:gd name="T31" fmla="*/ 70 h 320"/>
                  <a:gd name="T32" fmla="*/ 130 w 388"/>
                  <a:gd name="T33" fmla="*/ 46 h 320"/>
                  <a:gd name="T34" fmla="*/ 176 w 388"/>
                  <a:gd name="T35" fmla="*/ 60 h 320"/>
                  <a:gd name="T36" fmla="*/ 210 w 388"/>
                  <a:gd name="T37" fmla="*/ 112 h 320"/>
                  <a:gd name="T38" fmla="*/ 206 w 388"/>
                  <a:gd name="T39" fmla="*/ 160 h 320"/>
                  <a:gd name="T40" fmla="*/ 162 w 388"/>
                  <a:gd name="T41" fmla="*/ 204 h 320"/>
                  <a:gd name="T42" fmla="*/ 130 w 388"/>
                  <a:gd name="T43" fmla="*/ 66 h 320"/>
                  <a:gd name="T44" fmla="*/ 94 w 388"/>
                  <a:gd name="T45" fmla="*/ 76 h 320"/>
                  <a:gd name="T46" fmla="*/ 68 w 388"/>
                  <a:gd name="T47" fmla="*/ 116 h 320"/>
                  <a:gd name="T48" fmla="*/ 72 w 388"/>
                  <a:gd name="T49" fmla="*/ 152 h 320"/>
                  <a:gd name="T50" fmla="*/ 106 w 388"/>
                  <a:gd name="T51" fmla="*/ 186 h 320"/>
                  <a:gd name="T52" fmla="*/ 142 w 388"/>
                  <a:gd name="T53" fmla="*/ 190 h 320"/>
                  <a:gd name="T54" fmla="*/ 182 w 388"/>
                  <a:gd name="T55" fmla="*/ 162 h 320"/>
                  <a:gd name="T56" fmla="*/ 192 w 388"/>
                  <a:gd name="T57" fmla="*/ 128 h 320"/>
                  <a:gd name="T58" fmla="*/ 174 w 388"/>
                  <a:gd name="T59" fmla="*/ 84 h 320"/>
                  <a:gd name="T60" fmla="*/ 130 w 388"/>
                  <a:gd name="T61" fmla="*/ 66 h 320"/>
                  <a:gd name="T62" fmla="*/ 120 w 388"/>
                  <a:gd name="T63" fmla="*/ 152 h 320"/>
                  <a:gd name="T64" fmla="*/ 102 w 388"/>
                  <a:gd name="T65" fmla="*/ 128 h 320"/>
                  <a:gd name="T66" fmla="*/ 130 w 388"/>
                  <a:gd name="T67" fmla="*/ 102 h 320"/>
                  <a:gd name="T68" fmla="*/ 154 w 388"/>
                  <a:gd name="T69" fmla="*/ 118 h 320"/>
                  <a:gd name="T70" fmla="*/ 148 w 388"/>
                  <a:gd name="T71" fmla="*/ 148 h 320"/>
                  <a:gd name="T72" fmla="*/ 370 w 388"/>
                  <a:gd name="T73" fmla="*/ 248 h 320"/>
                  <a:gd name="T74" fmla="*/ 364 w 388"/>
                  <a:gd name="T75" fmla="*/ 214 h 320"/>
                  <a:gd name="T76" fmla="*/ 320 w 388"/>
                  <a:gd name="T77" fmla="*/ 162 h 320"/>
                  <a:gd name="T78" fmla="*/ 286 w 388"/>
                  <a:gd name="T79" fmla="*/ 186 h 320"/>
                  <a:gd name="T80" fmla="*/ 260 w 388"/>
                  <a:gd name="T81" fmla="*/ 208 h 320"/>
                  <a:gd name="T82" fmla="*/ 236 w 388"/>
                  <a:gd name="T83" fmla="*/ 272 h 320"/>
                  <a:gd name="T84" fmla="*/ 274 w 388"/>
                  <a:gd name="T85" fmla="*/ 290 h 320"/>
                  <a:gd name="T86" fmla="*/ 306 w 388"/>
                  <a:gd name="T87" fmla="*/ 302 h 320"/>
                  <a:gd name="T88" fmla="*/ 372 w 388"/>
                  <a:gd name="T89" fmla="*/ 290 h 320"/>
                  <a:gd name="T90" fmla="*/ 370 w 388"/>
                  <a:gd name="T91" fmla="*/ 248 h 320"/>
                  <a:gd name="T92" fmla="*/ 310 w 388"/>
                  <a:gd name="T93" fmla="*/ 266 h 320"/>
                  <a:gd name="T94" fmla="*/ 288 w 388"/>
                  <a:gd name="T95" fmla="*/ 252 h 320"/>
                  <a:gd name="T96" fmla="*/ 300 w 388"/>
                  <a:gd name="T97" fmla="*/ 220 h 320"/>
                  <a:gd name="T98" fmla="*/ 326 w 388"/>
                  <a:gd name="T99" fmla="*/ 224 h 320"/>
                  <a:gd name="T100" fmla="*/ 332 w 388"/>
                  <a:gd name="T101" fmla="*/ 25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8" h="320">
                    <a:moveTo>
                      <a:pt x="258" y="148"/>
                    </a:moveTo>
                    <a:lnTo>
                      <a:pt x="258" y="108"/>
                    </a:lnTo>
                    <a:lnTo>
                      <a:pt x="234" y="108"/>
                    </a:lnTo>
                    <a:lnTo>
                      <a:pt x="234" y="108"/>
                    </a:lnTo>
                    <a:lnTo>
                      <a:pt x="226" y="88"/>
                    </a:lnTo>
                    <a:lnTo>
                      <a:pt x="216" y="70"/>
                    </a:lnTo>
                    <a:lnTo>
                      <a:pt x="236" y="52"/>
                    </a:lnTo>
                    <a:lnTo>
                      <a:pt x="206" y="22"/>
                    </a:lnTo>
                    <a:lnTo>
                      <a:pt x="188" y="40"/>
                    </a:lnTo>
                    <a:lnTo>
                      <a:pt x="188" y="40"/>
                    </a:lnTo>
                    <a:lnTo>
                      <a:pt x="170" y="30"/>
                    </a:lnTo>
                    <a:lnTo>
                      <a:pt x="150" y="24"/>
                    </a:lnTo>
                    <a:lnTo>
                      <a:pt x="150" y="0"/>
                    </a:lnTo>
                    <a:lnTo>
                      <a:pt x="110" y="0"/>
                    </a:lnTo>
                    <a:lnTo>
                      <a:pt x="110" y="24"/>
                    </a:lnTo>
                    <a:lnTo>
                      <a:pt x="110" y="24"/>
                    </a:lnTo>
                    <a:lnTo>
                      <a:pt x="90" y="30"/>
                    </a:lnTo>
                    <a:lnTo>
                      <a:pt x="70" y="40"/>
                    </a:lnTo>
                    <a:lnTo>
                      <a:pt x="52" y="22"/>
                    </a:lnTo>
                    <a:lnTo>
                      <a:pt x="24" y="52"/>
                    </a:lnTo>
                    <a:lnTo>
                      <a:pt x="42" y="70"/>
                    </a:lnTo>
                    <a:lnTo>
                      <a:pt x="42" y="70"/>
                    </a:lnTo>
                    <a:lnTo>
                      <a:pt x="32" y="88"/>
                    </a:lnTo>
                    <a:lnTo>
                      <a:pt x="26" y="108"/>
                    </a:lnTo>
                    <a:lnTo>
                      <a:pt x="0" y="108"/>
                    </a:lnTo>
                    <a:lnTo>
                      <a:pt x="0" y="148"/>
                    </a:lnTo>
                    <a:lnTo>
                      <a:pt x="26" y="148"/>
                    </a:lnTo>
                    <a:lnTo>
                      <a:pt x="26" y="148"/>
                    </a:lnTo>
                    <a:lnTo>
                      <a:pt x="32" y="168"/>
                    </a:lnTo>
                    <a:lnTo>
                      <a:pt x="42" y="188"/>
                    </a:lnTo>
                    <a:lnTo>
                      <a:pt x="24" y="206"/>
                    </a:lnTo>
                    <a:lnTo>
                      <a:pt x="52" y="234"/>
                    </a:lnTo>
                    <a:lnTo>
                      <a:pt x="70" y="216"/>
                    </a:lnTo>
                    <a:lnTo>
                      <a:pt x="70" y="216"/>
                    </a:lnTo>
                    <a:lnTo>
                      <a:pt x="90" y="226"/>
                    </a:lnTo>
                    <a:lnTo>
                      <a:pt x="110" y="232"/>
                    </a:lnTo>
                    <a:lnTo>
                      <a:pt x="110" y="258"/>
                    </a:lnTo>
                    <a:lnTo>
                      <a:pt x="150" y="258"/>
                    </a:lnTo>
                    <a:lnTo>
                      <a:pt x="150" y="232"/>
                    </a:lnTo>
                    <a:lnTo>
                      <a:pt x="150" y="232"/>
                    </a:lnTo>
                    <a:lnTo>
                      <a:pt x="170" y="226"/>
                    </a:lnTo>
                    <a:lnTo>
                      <a:pt x="188" y="216"/>
                    </a:lnTo>
                    <a:lnTo>
                      <a:pt x="206" y="234"/>
                    </a:lnTo>
                    <a:lnTo>
                      <a:pt x="236" y="206"/>
                    </a:lnTo>
                    <a:lnTo>
                      <a:pt x="216" y="188"/>
                    </a:lnTo>
                    <a:lnTo>
                      <a:pt x="216" y="188"/>
                    </a:lnTo>
                    <a:lnTo>
                      <a:pt x="226" y="168"/>
                    </a:lnTo>
                    <a:lnTo>
                      <a:pt x="234" y="148"/>
                    </a:lnTo>
                    <a:lnTo>
                      <a:pt x="258" y="148"/>
                    </a:lnTo>
                    <a:close/>
                    <a:moveTo>
                      <a:pt x="130" y="210"/>
                    </a:moveTo>
                    <a:lnTo>
                      <a:pt x="130" y="210"/>
                    </a:lnTo>
                    <a:lnTo>
                      <a:pt x="114" y="208"/>
                    </a:lnTo>
                    <a:lnTo>
                      <a:pt x="98" y="204"/>
                    </a:lnTo>
                    <a:lnTo>
                      <a:pt x="84" y="196"/>
                    </a:lnTo>
                    <a:lnTo>
                      <a:pt x="72" y="186"/>
                    </a:lnTo>
                    <a:lnTo>
                      <a:pt x="62" y="174"/>
                    </a:lnTo>
                    <a:lnTo>
                      <a:pt x="54" y="160"/>
                    </a:lnTo>
                    <a:lnTo>
                      <a:pt x="50" y="144"/>
                    </a:lnTo>
                    <a:lnTo>
                      <a:pt x="48" y="128"/>
                    </a:lnTo>
                    <a:lnTo>
                      <a:pt x="48" y="128"/>
                    </a:lnTo>
                    <a:lnTo>
                      <a:pt x="50" y="112"/>
                    </a:lnTo>
                    <a:lnTo>
                      <a:pt x="54" y="96"/>
                    </a:lnTo>
                    <a:lnTo>
                      <a:pt x="62" y="82"/>
                    </a:lnTo>
                    <a:lnTo>
                      <a:pt x="72" y="70"/>
                    </a:lnTo>
                    <a:lnTo>
                      <a:pt x="84" y="60"/>
                    </a:lnTo>
                    <a:lnTo>
                      <a:pt x="98" y="52"/>
                    </a:lnTo>
                    <a:lnTo>
                      <a:pt x="114" y="48"/>
                    </a:lnTo>
                    <a:lnTo>
                      <a:pt x="130" y="46"/>
                    </a:lnTo>
                    <a:lnTo>
                      <a:pt x="130" y="46"/>
                    </a:lnTo>
                    <a:lnTo>
                      <a:pt x="146" y="48"/>
                    </a:lnTo>
                    <a:lnTo>
                      <a:pt x="162" y="52"/>
                    </a:lnTo>
                    <a:lnTo>
                      <a:pt x="176" y="60"/>
                    </a:lnTo>
                    <a:lnTo>
                      <a:pt x="188" y="70"/>
                    </a:lnTo>
                    <a:lnTo>
                      <a:pt x="198" y="82"/>
                    </a:lnTo>
                    <a:lnTo>
                      <a:pt x="206" y="96"/>
                    </a:lnTo>
                    <a:lnTo>
                      <a:pt x="210" y="112"/>
                    </a:lnTo>
                    <a:lnTo>
                      <a:pt x="212" y="128"/>
                    </a:lnTo>
                    <a:lnTo>
                      <a:pt x="212" y="128"/>
                    </a:lnTo>
                    <a:lnTo>
                      <a:pt x="210" y="144"/>
                    </a:lnTo>
                    <a:lnTo>
                      <a:pt x="206" y="160"/>
                    </a:lnTo>
                    <a:lnTo>
                      <a:pt x="198" y="174"/>
                    </a:lnTo>
                    <a:lnTo>
                      <a:pt x="188" y="186"/>
                    </a:lnTo>
                    <a:lnTo>
                      <a:pt x="176" y="196"/>
                    </a:lnTo>
                    <a:lnTo>
                      <a:pt x="162" y="204"/>
                    </a:lnTo>
                    <a:lnTo>
                      <a:pt x="146" y="208"/>
                    </a:lnTo>
                    <a:lnTo>
                      <a:pt x="130" y="210"/>
                    </a:lnTo>
                    <a:lnTo>
                      <a:pt x="130" y="210"/>
                    </a:lnTo>
                    <a:close/>
                    <a:moveTo>
                      <a:pt x="130" y="66"/>
                    </a:moveTo>
                    <a:lnTo>
                      <a:pt x="130" y="66"/>
                    </a:lnTo>
                    <a:lnTo>
                      <a:pt x="118" y="68"/>
                    </a:lnTo>
                    <a:lnTo>
                      <a:pt x="106" y="70"/>
                    </a:lnTo>
                    <a:lnTo>
                      <a:pt x="94" y="76"/>
                    </a:lnTo>
                    <a:lnTo>
                      <a:pt x="86" y="84"/>
                    </a:lnTo>
                    <a:lnTo>
                      <a:pt x="78" y="94"/>
                    </a:lnTo>
                    <a:lnTo>
                      <a:pt x="72" y="104"/>
                    </a:lnTo>
                    <a:lnTo>
                      <a:pt x="68" y="116"/>
                    </a:lnTo>
                    <a:lnTo>
                      <a:pt x="68" y="128"/>
                    </a:lnTo>
                    <a:lnTo>
                      <a:pt x="68" y="128"/>
                    </a:lnTo>
                    <a:lnTo>
                      <a:pt x="68" y="140"/>
                    </a:lnTo>
                    <a:lnTo>
                      <a:pt x="72" y="152"/>
                    </a:lnTo>
                    <a:lnTo>
                      <a:pt x="78" y="162"/>
                    </a:lnTo>
                    <a:lnTo>
                      <a:pt x="86" y="172"/>
                    </a:lnTo>
                    <a:lnTo>
                      <a:pt x="94" y="180"/>
                    </a:lnTo>
                    <a:lnTo>
                      <a:pt x="106" y="186"/>
                    </a:lnTo>
                    <a:lnTo>
                      <a:pt x="118" y="190"/>
                    </a:lnTo>
                    <a:lnTo>
                      <a:pt x="130" y="190"/>
                    </a:lnTo>
                    <a:lnTo>
                      <a:pt x="130" y="190"/>
                    </a:lnTo>
                    <a:lnTo>
                      <a:pt x="142" y="190"/>
                    </a:lnTo>
                    <a:lnTo>
                      <a:pt x="154" y="186"/>
                    </a:lnTo>
                    <a:lnTo>
                      <a:pt x="164" y="180"/>
                    </a:lnTo>
                    <a:lnTo>
                      <a:pt x="174" y="172"/>
                    </a:lnTo>
                    <a:lnTo>
                      <a:pt x="182" y="162"/>
                    </a:lnTo>
                    <a:lnTo>
                      <a:pt x="188" y="152"/>
                    </a:lnTo>
                    <a:lnTo>
                      <a:pt x="190" y="140"/>
                    </a:lnTo>
                    <a:lnTo>
                      <a:pt x="192" y="128"/>
                    </a:lnTo>
                    <a:lnTo>
                      <a:pt x="192" y="128"/>
                    </a:lnTo>
                    <a:lnTo>
                      <a:pt x="190" y="116"/>
                    </a:lnTo>
                    <a:lnTo>
                      <a:pt x="188" y="104"/>
                    </a:lnTo>
                    <a:lnTo>
                      <a:pt x="182" y="94"/>
                    </a:lnTo>
                    <a:lnTo>
                      <a:pt x="174" y="84"/>
                    </a:lnTo>
                    <a:lnTo>
                      <a:pt x="164" y="76"/>
                    </a:lnTo>
                    <a:lnTo>
                      <a:pt x="154" y="70"/>
                    </a:lnTo>
                    <a:lnTo>
                      <a:pt x="142" y="68"/>
                    </a:lnTo>
                    <a:lnTo>
                      <a:pt x="130" y="66"/>
                    </a:lnTo>
                    <a:lnTo>
                      <a:pt x="130" y="66"/>
                    </a:lnTo>
                    <a:close/>
                    <a:moveTo>
                      <a:pt x="130" y="156"/>
                    </a:moveTo>
                    <a:lnTo>
                      <a:pt x="130" y="156"/>
                    </a:lnTo>
                    <a:lnTo>
                      <a:pt x="120" y="152"/>
                    </a:lnTo>
                    <a:lnTo>
                      <a:pt x="110" y="148"/>
                    </a:lnTo>
                    <a:lnTo>
                      <a:pt x="104" y="138"/>
                    </a:lnTo>
                    <a:lnTo>
                      <a:pt x="102" y="128"/>
                    </a:lnTo>
                    <a:lnTo>
                      <a:pt x="102" y="128"/>
                    </a:lnTo>
                    <a:lnTo>
                      <a:pt x="104" y="118"/>
                    </a:lnTo>
                    <a:lnTo>
                      <a:pt x="110" y="110"/>
                    </a:lnTo>
                    <a:lnTo>
                      <a:pt x="120" y="104"/>
                    </a:lnTo>
                    <a:lnTo>
                      <a:pt x="130" y="102"/>
                    </a:lnTo>
                    <a:lnTo>
                      <a:pt x="130" y="102"/>
                    </a:lnTo>
                    <a:lnTo>
                      <a:pt x="140" y="104"/>
                    </a:lnTo>
                    <a:lnTo>
                      <a:pt x="148" y="110"/>
                    </a:lnTo>
                    <a:lnTo>
                      <a:pt x="154" y="118"/>
                    </a:lnTo>
                    <a:lnTo>
                      <a:pt x="156" y="128"/>
                    </a:lnTo>
                    <a:lnTo>
                      <a:pt x="156" y="128"/>
                    </a:lnTo>
                    <a:lnTo>
                      <a:pt x="154" y="138"/>
                    </a:lnTo>
                    <a:lnTo>
                      <a:pt x="148" y="148"/>
                    </a:lnTo>
                    <a:lnTo>
                      <a:pt x="140" y="152"/>
                    </a:lnTo>
                    <a:lnTo>
                      <a:pt x="130" y="156"/>
                    </a:lnTo>
                    <a:lnTo>
                      <a:pt x="130" y="156"/>
                    </a:lnTo>
                    <a:close/>
                    <a:moveTo>
                      <a:pt x="370" y="248"/>
                    </a:moveTo>
                    <a:lnTo>
                      <a:pt x="388" y="244"/>
                    </a:lnTo>
                    <a:lnTo>
                      <a:pt x="382" y="212"/>
                    </a:lnTo>
                    <a:lnTo>
                      <a:pt x="364" y="214"/>
                    </a:lnTo>
                    <a:lnTo>
                      <a:pt x="364" y="214"/>
                    </a:lnTo>
                    <a:lnTo>
                      <a:pt x="356" y="202"/>
                    </a:lnTo>
                    <a:lnTo>
                      <a:pt x="346" y="192"/>
                    </a:lnTo>
                    <a:lnTo>
                      <a:pt x="352" y="174"/>
                    </a:lnTo>
                    <a:lnTo>
                      <a:pt x="320" y="162"/>
                    </a:lnTo>
                    <a:lnTo>
                      <a:pt x="314" y="180"/>
                    </a:lnTo>
                    <a:lnTo>
                      <a:pt x="314" y="180"/>
                    </a:lnTo>
                    <a:lnTo>
                      <a:pt x="300" y="182"/>
                    </a:lnTo>
                    <a:lnTo>
                      <a:pt x="286" y="186"/>
                    </a:lnTo>
                    <a:lnTo>
                      <a:pt x="272" y="172"/>
                    </a:lnTo>
                    <a:lnTo>
                      <a:pt x="246" y="194"/>
                    </a:lnTo>
                    <a:lnTo>
                      <a:pt x="260" y="208"/>
                    </a:lnTo>
                    <a:lnTo>
                      <a:pt x="260" y="208"/>
                    </a:lnTo>
                    <a:lnTo>
                      <a:pt x="252" y="220"/>
                    </a:lnTo>
                    <a:lnTo>
                      <a:pt x="250" y="234"/>
                    </a:lnTo>
                    <a:lnTo>
                      <a:pt x="230" y="238"/>
                    </a:lnTo>
                    <a:lnTo>
                      <a:pt x="236" y="272"/>
                    </a:lnTo>
                    <a:lnTo>
                      <a:pt x="256" y="268"/>
                    </a:lnTo>
                    <a:lnTo>
                      <a:pt x="256" y="268"/>
                    </a:lnTo>
                    <a:lnTo>
                      <a:pt x="264" y="280"/>
                    </a:lnTo>
                    <a:lnTo>
                      <a:pt x="274" y="290"/>
                    </a:lnTo>
                    <a:lnTo>
                      <a:pt x="268" y="308"/>
                    </a:lnTo>
                    <a:lnTo>
                      <a:pt x="300" y="320"/>
                    </a:lnTo>
                    <a:lnTo>
                      <a:pt x="306" y="302"/>
                    </a:lnTo>
                    <a:lnTo>
                      <a:pt x="306" y="302"/>
                    </a:lnTo>
                    <a:lnTo>
                      <a:pt x="320" y="302"/>
                    </a:lnTo>
                    <a:lnTo>
                      <a:pt x="334" y="298"/>
                    </a:lnTo>
                    <a:lnTo>
                      <a:pt x="346" y="312"/>
                    </a:lnTo>
                    <a:lnTo>
                      <a:pt x="372" y="290"/>
                    </a:lnTo>
                    <a:lnTo>
                      <a:pt x="360" y="276"/>
                    </a:lnTo>
                    <a:lnTo>
                      <a:pt x="360" y="276"/>
                    </a:lnTo>
                    <a:lnTo>
                      <a:pt x="366" y="262"/>
                    </a:lnTo>
                    <a:lnTo>
                      <a:pt x="370" y="248"/>
                    </a:lnTo>
                    <a:lnTo>
                      <a:pt x="370" y="248"/>
                    </a:lnTo>
                    <a:close/>
                    <a:moveTo>
                      <a:pt x="320" y="264"/>
                    </a:moveTo>
                    <a:lnTo>
                      <a:pt x="320" y="264"/>
                    </a:lnTo>
                    <a:lnTo>
                      <a:pt x="310" y="266"/>
                    </a:lnTo>
                    <a:lnTo>
                      <a:pt x="302" y="264"/>
                    </a:lnTo>
                    <a:lnTo>
                      <a:pt x="294" y="260"/>
                    </a:lnTo>
                    <a:lnTo>
                      <a:pt x="288" y="252"/>
                    </a:lnTo>
                    <a:lnTo>
                      <a:pt x="288" y="252"/>
                    </a:lnTo>
                    <a:lnTo>
                      <a:pt x="286" y="242"/>
                    </a:lnTo>
                    <a:lnTo>
                      <a:pt x="288" y="234"/>
                    </a:lnTo>
                    <a:lnTo>
                      <a:pt x="292" y="226"/>
                    </a:lnTo>
                    <a:lnTo>
                      <a:pt x="300" y="220"/>
                    </a:lnTo>
                    <a:lnTo>
                      <a:pt x="300" y="220"/>
                    </a:lnTo>
                    <a:lnTo>
                      <a:pt x="308" y="218"/>
                    </a:lnTo>
                    <a:lnTo>
                      <a:pt x="318" y="220"/>
                    </a:lnTo>
                    <a:lnTo>
                      <a:pt x="326" y="224"/>
                    </a:lnTo>
                    <a:lnTo>
                      <a:pt x="332" y="232"/>
                    </a:lnTo>
                    <a:lnTo>
                      <a:pt x="332" y="232"/>
                    </a:lnTo>
                    <a:lnTo>
                      <a:pt x="334" y="240"/>
                    </a:lnTo>
                    <a:lnTo>
                      <a:pt x="332" y="250"/>
                    </a:lnTo>
                    <a:lnTo>
                      <a:pt x="328" y="258"/>
                    </a:lnTo>
                    <a:lnTo>
                      <a:pt x="320" y="264"/>
                    </a:lnTo>
                    <a:lnTo>
                      <a:pt x="320" y="264"/>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eaLnBrk="1" hangingPunct="1"/>
                <a:endParaRPr lang="en-GB" sz="1200">
                  <a:solidFill>
                    <a:srgbClr val="000000"/>
                  </a:solidFill>
                  <a:latin typeface="+mj-lt"/>
                </a:endParaRPr>
              </a:p>
            </p:txBody>
          </p:sp>
        </p:grpSp>
        <p:sp>
          <p:nvSpPr>
            <p:cNvPr id="25" name="TextBox 73"/>
            <p:cNvSpPr txBox="1"/>
            <p:nvPr/>
          </p:nvSpPr>
          <p:spPr>
            <a:xfrm>
              <a:off x="7295885" y="3318068"/>
              <a:ext cx="1302812" cy="227250"/>
            </a:xfrm>
            <a:prstGeom prst="rect">
              <a:avLst/>
            </a:prstGeom>
            <a:noFill/>
            <a:ln w="38100">
              <a:noFill/>
            </a:ln>
          </p:spPr>
          <p:txBody>
            <a:bodyPr vert="horz" wrap="square" lIns="0" tIns="0" rIns="0" bIns="0" rtlCol="0">
              <a:noAutofit/>
            </a:bodyPr>
            <a:lstStyle/>
            <a:p>
              <a:pPr indent="-274320" algn="ctr" defTabSz="914400" eaLnBrk="1" hangingPunct="1">
                <a:spcAft>
                  <a:spcPts val="900"/>
                </a:spcAft>
              </a:pPr>
              <a:r>
                <a:rPr lang="es-EC" sz="1100" b="1" dirty="0">
                  <a:solidFill>
                    <a:srgbClr val="000000">
                      <a:lumMod val="65000"/>
                      <a:lumOff val="35000"/>
                    </a:srgbClr>
                  </a:solidFill>
                  <a:latin typeface="+mj-lt"/>
                </a:rPr>
                <a:t>Integración</a:t>
              </a:r>
            </a:p>
          </p:txBody>
        </p:sp>
      </p:grpSp>
      <p:pic>
        <p:nvPicPr>
          <p:cNvPr id="54" name="Picture 27"/>
          <p:cNvPicPr>
            <a:picLocks noChangeAspect="1"/>
          </p:cNvPicPr>
          <p:nvPr/>
        </p:nvPicPr>
        <p:blipFill>
          <a:blip r:embed="rId2"/>
          <a:stretch>
            <a:fillRect/>
          </a:stretch>
        </p:blipFill>
        <p:spPr>
          <a:xfrm>
            <a:off x="5579916" y="2636912"/>
            <a:ext cx="3312564" cy="3504698"/>
          </a:xfrm>
          <a:prstGeom prst="rect">
            <a:avLst/>
          </a:prstGeom>
        </p:spPr>
      </p:pic>
      <p:sp>
        <p:nvSpPr>
          <p:cNvPr id="55" name="Oval 143"/>
          <p:cNvSpPr/>
          <p:nvPr/>
        </p:nvSpPr>
        <p:spPr bwMode="ltGray">
          <a:xfrm>
            <a:off x="254120" y="3786037"/>
            <a:ext cx="373293" cy="354598"/>
          </a:xfrm>
          <a:prstGeom prst="ellipse">
            <a:avLst/>
          </a:prstGeom>
          <a:solidFill>
            <a:schemeClr val="accent4"/>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2</a:t>
            </a:r>
          </a:p>
        </p:txBody>
      </p:sp>
      <p:sp>
        <p:nvSpPr>
          <p:cNvPr id="56" name="Oval 144"/>
          <p:cNvSpPr/>
          <p:nvPr/>
        </p:nvSpPr>
        <p:spPr bwMode="ltGray">
          <a:xfrm>
            <a:off x="251520" y="4240807"/>
            <a:ext cx="373293" cy="354598"/>
          </a:xfrm>
          <a:prstGeom prst="ellipse">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3</a:t>
            </a:r>
          </a:p>
        </p:txBody>
      </p:sp>
      <p:sp>
        <p:nvSpPr>
          <p:cNvPr id="57" name="Oval 145"/>
          <p:cNvSpPr/>
          <p:nvPr/>
        </p:nvSpPr>
        <p:spPr bwMode="ltGray">
          <a:xfrm>
            <a:off x="251520" y="4686490"/>
            <a:ext cx="373293" cy="354598"/>
          </a:xfrm>
          <a:prstGeom prst="ellipse">
            <a:avLst/>
          </a:prstGeom>
          <a:solidFill>
            <a:schemeClr val="accent5"/>
          </a:solidFill>
          <a:ln w="31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4</a:t>
            </a:r>
          </a:p>
        </p:txBody>
      </p:sp>
      <p:sp>
        <p:nvSpPr>
          <p:cNvPr id="58" name="Oval 146"/>
          <p:cNvSpPr/>
          <p:nvPr/>
        </p:nvSpPr>
        <p:spPr bwMode="ltGray">
          <a:xfrm>
            <a:off x="251520" y="5150549"/>
            <a:ext cx="373293" cy="354598"/>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5</a:t>
            </a:r>
          </a:p>
        </p:txBody>
      </p:sp>
      <p:sp>
        <p:nvSpPr>
          <p:cNvPr id="59" name="Oval 147"/>
          <p:cNvSpPr/>
          <p:nvPr/>
        </p:nvSpPr>
        <p:spPr bwMode="ltGray">
          <a:xfrm>
            <a:off x="251520" y="5596232"/>
            <a:ext cx="373293" cy="354598"/>
          </a:xfrm>
          <a:prstGeom prst="ellipse">
            <a:avLst/>
          </a:prstGeom>
          <a:solidFill>
            <a:schemeClr val="tx1">
              <a:lumMod val="50000"/>
              <a:lumOff val="5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6</a:t>
            </a:r>
          </a:p>
        </p:txBody>
      </p:sp>
      <p:sp>
        <p:nvSpPr>
          <p:cNvPr id="60" name="Oval 148"/>
          <p:cNvSpPr/>
          <p:nvPr/>
        </p:nvSpPr>
        <p:spPr bwMode="ltGray">
          <a:xfrm>
            <a:off x="4682612" y="3494309"/>
            <a:ext cx="373293" cy="354598"/>
          </a:xfrm>
          <a:prstGeom prst="ellipse">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a:solidFill>
                  <a:srgbClr val="FFFFFF"/>
                </a:solidFill>
                <a:latin typeface="+mj-lt"/>
              </a:rPr>
              <a:t>1</a:t>
            </a:r>
            <a:endParaRPr lang="es-EC" dirty="0" smtClean="0">
              <a:solidFill>
                <a:srgbClr val="FFFFFF"/>
              </a:solidFill>
              <a:latin typeface="+mj-lt"/>
            </a:endParaRPr>
          </a:p>
        </p:txBody>
      </p:sp>
      <p:sp>
        <p:nvSpPr>
          <p:cNvPr id="61" name="Oval 149"/>
          <p:cNvSpPr/>
          <p:nvPr/>
        </p:nvSpPr>
        <p:spPr bwMode="ltGray">
          <a:xfrm>
            <a:off x="4685213" y="4013732"/>
            <a:ext cx="373293" cy="354598"/>
          </a:xfrm>
          <a:prstGeom prst="ellipse">
            <a:avLst/>
          </a:prstGeom>
          <a:solidFill>
            <a:schemeClr val="accent4"/>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2</a:t>
            </a:r>
          </a:p>
        </p:txBody>
      </p:sp>
      <p:sp>
        <p:nvSpPr>
          <p:cNvPr id="62" name="Oval 150"/>
          <p:cNvSpPr/>
          <p:nvPr/>
        </p:nvSpPr>
        <p:spPr bwMode="ltGray">
          <a:xfrm>
            <a:off x="4682612" y="4468502"/>
            <a:ext cx="373293" cy="354598"/>
          </a:xfrm>
          <a:prstGeom prst="ellipse">
            <a:avLst/>
          </a:prstGeom>
          <a:solidFill>
            <a:schemeClr val="accent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3</a:t>
            </a:r>
          </a:p>
        </p:txBody>
      </p:sp>
      <p:sp>
        <p:nvSpPr>
          <p:cNvPr id="63" name="Oval 151"/>
          <p:cNvSpPr/>
          <p:nvPr/>
        </p:nvSpPr>
        <p:spPr bwMode="ltGray">
          <a:xfrm>
            <a:off x="4682612" y="4914185"/>
            <a:ext cx="373293" cy="354598"/>
          </a:xfrm>
          <a:prstGeom prst="ellipse">
            <a:avLst/>
          </a:prstGeom>
          <a:solidFill>
            <a:schemeClr val="accent5"/>
          </a:solidFill>
          <a:ln w="31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4</a:t>
            </a:r>
          </a:p>
        </p:txBody>
      </p:sp>
      <p:sp>
        <p:nvSpPr>
          <p:cNvPr id="64" name="Oval 152"/>
          <p:cNvSpPr/>
          <p:nvPr/>
        </p:nvSpPr>
        <p:spPr bwMode="ltGray">
          <a:xfrm>
            <a:off x="4682612" y="5378244"/>
            <a:ext cx="373293" cy="354598"/>
          </a:xfrm>
          <a:prstGeom prst="ellips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5</a:t>
            </a:r>
          </a:p>
        </p:txBody>
      </p:sp>
      <p:sp>
        <p:nvSpPr>
          <p:cNvPr id="65" name="Oval 153"/>
          <p:cNvSpPr/>
          <p:nvPr/>
        </p:nvSpPr>
        <p:spPr bwMode="ltGray">
          <a:xfrm>
            <a:off x="4682612" y="5823927"/>
            <a:ext cx="373293" cy="354598"/>
          </a:xfrm>
          <a:prstGeom prst="ellipse">
            <a:avLst/>
          </a:prstGeom>
          <a:solidFill>
            <a:schemeClr val="tx1">
              <a:lumMod val="50000"/>
              <a:lumOff val="5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dirty="0" smtClean="0">
                <a:solidFill>
                  <a:srgbClr val="FFFFFF"/>
                </a:solidFill>
                <a:latin typeface="+mj-lt"/>
              </a:rPr>
              <a:t>6</a:t>
            </a:r>
          </a:p>
        </p:txBody>
      </p:sp>
      <p:cxnSp>
        <p:nvCxnSpPr>
          <p:cNvPr id="66" name="Straight Arrow Connector 155"/>
          <p:cNvCxnSpPr>
            <a:stCxn id="53" idx="3"/>
            <a:endCxn id="60" idx="2"/>
          </p:cNvCxnSpPr>
          <p:nvPr/>
        </p:nvCxnSpPr>
        <p:spPr>
          <a:xfrm>
            <a:off x="3564988" y="2640064"/>
            <a:ext cx="1117624" cy="10315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157"/>
          <p:cNvCxnSpPr>
            <a:stCxn id="50" idx="3"/>
            <a:endCxn id="62" idx="2"/>
          </p:cNvCxnSpPr>
          <p:nvPr/>
        </p:nvCxnSpPr>
        <p:spPr>
          <a:xfrm rot="16200000" flipH="1">
            <a:off x="3848238" y="3811427"/>
            <a:ext cx="1358411" cy="310336"/>
          </a:xfrm>
          <a:prstGeom prst="bentConnector4">
            <a:avLst>
              <a:gd name="adj1" fmla="val -12041"/>
              <a:gd name="adj2" fmla="val -61224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Elbow Connector 159"/>
          <p:cNvCxnSpPr>
            <a:stCxn id="50" idx="4"/>
            <a:endCxn id="64" idx="2"/>
          </p:cNvCxnSpPr>
          <p:nvPr/>
        </p:nvCxnSpPr>
        <p:spPr>
          <a:xfrm rot="16200000" flipH="1" flipV="1">
            <a:off x="4315209" y="5043370"/>
            <a:ext cx="879575" cy="144769"/>
          </a:xfrm>
          <a:prstGeom prst="bentConnector4">
            <a:avLst>
              <a:gd name="adj1" fmla="val -176465"/>
              <a:gd name="adj2" fmla="val 162681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161"/>
          <p:cNvCxnSpPr>
            <a:stCxn id="52" idx="4"/>
            <a:endCxn id="65" idx="4"/>
          </p:cNvCxnSpPr>
          <p:nvPr/>
        </p:nvCxnSpPr>
        <p:spPr>
          <a:xfrm rot="10800000" flipH="1" flipV="1">
            <a:off x="4532321" y="5699465"/>
            <a:ext cx="336937" cy="479059"/>
          </a:xfrm>
          <a:prstGeom prst="bentConnector4">
            <a:avLst>
              <a:gd name="adj1" fmla="val -692511"/>
              <a:gd name="adj2" fmla="val 16885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167"/>
          <p:cNvCxnSpPr>
            <a:stCxn id="48" idx="4"/>
            <a:endCxn id="4" idx="6"/>
          </p:cNvCxnSpPr>
          <p:nvPr/>
        </p:nvCxnSpPr>
        <p:spPr>
          <a:xfrm rot="16200000" flipV="1">
            <a:off x="178497" y="3927262"/>
            <a:ext cx="1203298" cy="310665"/>
          </a:xfrm>
          <a:prstGeom prst="bentConnector4">
            <a:avLst>
              <a:gd name="adj1" fmla="val 18998"/>
              <a:gd name="adj2" fmla="val 429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169"/>
          <p:cNvCxnSpPr>
            <a:stCxn id="48" idx="4"/>
            <a:endCxn id="55" idx="6"/>
          </p:cNvCxnSpPr>
          <p:nvPr/>
        </p:nvCxnSpPr>
        <p:spPr>
          <a:xfrm rot="16200000" flipV="1">
            <a:off x="420992" y="4169757"/>
            <a:ext cx="720908" cy="308065"/>
          </a:xfrm>
          <a:prstGeom prst="bentConnector4">
            <a:avLst>
              <a:gd name="adj1" fmla="val 31710"/>
              <a:gd name="adj2" fmla="val 4285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171"/>
          <p:cNvCxnSpPr>
            <a:stCxn id="48" idx="4"/>
            <a:endCxn id="56" idx="6"/>
          </p:cNvCxnSpPr>
          <p:nvPr/>
        </p:nvCxnSpPr>
        <p:spPr>
          <a:xfrm rot="16200000" flipV="1">
            <a:off x="647077" y="4395842"/>
            <a:ext cx="266138" cy="310665"/>
          </a:xfrm>
          <a:prstGeom prst="bentConnector4">
            <a:avLst>
              <a:gd name="adj1" fmla="val 85895"/>
              <a:gd name="adj2" fmla="val 429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173"/>
          <p:cNvCxnSpPr>
            <a:stCxn id="48" idx="4"/>
            <a:endCxn id="57" idx="6"/>
          </p:cNvCxnSpPr>
          <p:nvPr/>
        </p:nvCxnSpPr>
        <p:spPr>
          <a:xfrm rot="16200000" flipH="1" flipV="1">
            <a:off x="690373" y="4618683"/>
            <a:ext cx="179545" cy="310665"/>
          </a:xfrm>
          <a:prstGeom prst="bentConnector4">
            <a:avLst>
              <a:gd name="adj1" fmla="val -127322"/>
              <a:gd name="adj2" fmla="val 429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Elbow Connector 175"/>
          <p:cNvCxnSpPr>
            <a:stCxn id="48" idx="4"/>
            <a:endCxn id="58" idx="6"/>
          </p:cNvCxnSpPr>
          <p:nvPr/>
        </p:nvCxnSpPr>
        <p:spPr>
          <a:xfrm rot="16200000" flipH="1" flipV="1">
            <a:off x="458344" y="4850713"/>
            <a:ext cx="643604" cy="310665"/>
          </a:xfrm>
          <a:prstGeom prst="bentConnector4">
            <a:avLst>
              <a:gd name="adj1" fmla="val -35519"/>
              <a:gd name="adj2" fmla="val 429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177"/>
          <p:cNvCxnSpPr>
            <a:stCxn id="48" idx="4"/>
            <a:endCxn id="59" idx="6"/>
          </p:cNvCxnSpPr>
          <p:nvPr/>
        </p:nvCxnSpPr>
        <p:spPr>
          <a:xfrm rot="16200000" flipH="1" flipV="1">
            <a:off x="235502" y="5073554"/>
            <a:ext cx="1089287" cy="310665"/>
          </a:xfrm>
          <a:prstGeom prst="bentConnector4">
            <a:avLst>
              <a:gd name="adj1" fmla="val -20986"/>
              <a:gd name="adj2" fmla="val 4291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179"/>
          <p:cNvCxnSpPr>
            <a:stCxn id="51" idx="3"/>
            <a:endCxn id="4" idx="2"/>
          </p:cNvCxnSpPr>
          <p:nvPr/>
        </p:nvCxnSpPr>
        <p:spPr>
          <a:xfrm rot="10800000">
            <a:off x="251521" y="3480946"/>
            <a:ext cx="999239" cy="2222944"/>
          </a:xfrm>
          <a:prstGeom prst="bentConnector3">
            <a:avLst>
              <a:gd name="adj1" fmla="val 1228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Elbow Connector 181"/>
          <p:cNvCxnSpPr>
            <a:stCxn id="51" idx="3"/>
            <a:endCxn id="55" idx="2"/>
          </p:cNvCxnSpPr>
          <p:nvPr/>
        </p:nvCxnSpPr>
        <p:spPr>
          <a:xfrm rot="10800000">
            <a:off x="254121" y="3963336"/>
            <a:ext cx="996639" cy="1740554"/>
          </a:xfrm>
          <a:prstGeom prst="bentConnector3">
            <a:avLst>
              <a:gd name="adj1" fmla="val 12293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Elbow Connector 183"/>
          <p:cNvCxnSpPr>
            <a:stCxn id="51" idx="3"/>
            <a:endCxn id="56" idx="2"/>
          </p:cNvCxnSpPr>
          <p:nvPr/>
        </p:nvCxnSpPr>
        <p:spPr>
          <a:xfrm rot="10800000">
            <a:off x="251521" y="4418106"/>
            <a:ext cx="999239" cy="1285784"/>
          </a:xfrm>
          <a:prstGeom prst="bentConnector3">
            <a:avLst>
              <a:gd name="adj1" fmla="val 1228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185"/>
          <p:cNvCxnSpPr>
            <a:stCxn id="51" idx="3"/>
            <a:endCxn id="57" idx="2"/>
          </p:cNvCxnSpPr>
          <p:nvPr/>
        </p:nvCxnSpPr>
        <p:spPr>
          <a:xfrm rot="10800000">
            <a:off x="251521" y="4863790"/>
            <a:ext cx="999239" cy="840101"/>
          </a:xfrm>
          <a:prstGeom prst="bentConnector3">
            <a:avLst>
              <a:gd name="adj1" fmla="val 1228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187"/>
          <p:cNvCxnSpPr>
            <a:stCxn id="51" idx="3"/>
            <a:endCxn id="58" idx="2"/>
          </p:cNvCxnSpPr>
          <p:nvPr/>
        </p:nvCxnSpPr>
        <p:spPr>
          <a:xfrm rot="10800000">
            <a:off x="251521" y="5327848"/>
            <a:ext cx="999239" cy="376042"/>
          </a:xfrm>
          <a:prstGeom prst="bentConnector3">
            <a:avLst>
              <a:gd name="adj1" fmla="val 1228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Elbow Connector 189"/>
          <p:cNvCxnSpPr>
            <a:stCxn id="51" idx="3"/>
            <a:endCxn id="59" idx="2"/>
          </p:cNvCxnSpPr>
          <p:nvPr/>
        </p:nvCxnSpPr>
        <p:spPr>
          <a:xfrm rot="10800000" flipV="1">
            <a:off x="251521" y="5703889"/>
            <a:ext cx="999239" cy="69641"/>
          </a:xfrm>
          <a:prstGeom prst="bentConnector5">
            <a:avLst>
              <a:gd name="adj1" fmla="val 37648"/>
              <a:gd name="adj2" fmla="val 682845"/>
              <a:gd name="adj3" fmla="val 122877"/>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Rounded Rectangle 217"/>
          <p:cNvSpPr/>
          <p:nvPr/>
        </p:nvSpPr>
        <p:spPr bwMode="ltGray">
          <a:xfrm>
            <a:off x="5148064" y="1906037"/>
            <a:ext cx="3923928" cy="586859"/>
          </a:xfrm>
          <a:prstGeom prst="roundRect">
            <a:avLst/>
          </a:prstGeom>
          <a:solidFill>
            <a:schemeClr val="tx1">
              <a:lumMod val="50000"/>
              <a:lumOff val="50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sz="1400" b="1" dirty="0" smtClean="0">
                <a:solidFill>
                  <a:srgbClr val="FFFFFF"/>
                </a:solidFill>
                <a:latin typeface="+mj-lt"/>
              </a:rPr>
              <a:t>MODELO DE GESTIÓN ENTIDADES</a:t>
            </a:r>
          </a:p>
          <a:p>
            <a:pPr algn="ctr" defTabSz="914400" eaLnBrk="1" hangingPunct="1"/>
            <a:r>
              <a:rPr lang="es-EC" sz="1400" b="1" dirty="0" smtClean="0">
                <a:solidFill>
                  <a:srgbClr val="FFFFFF"/>
                </a:solidFill>
                <a:latin typeface="+mj-lt"/>
              </a:rPr>
              <a:t>PROPUESTO</a:t>
            </a:r>
          </a:p>
        </p:txBody>
      </p:sp>
      <p:sp>
        <p:nvSpPr>
          <p:cNvPr id="83" name="Rounded Rectangle 218"/>
          <p:cNvSpPr/>
          <p:nvPr/>
        </p:nvSpPr>
        <p:spPr bwMode="ltGray">
          <a:xfrm>
            <a:off x="1259632" y="1916832"/>
            <a:ext cx="3529310" cy="504720"/>
          </a:xfrm>
          <a:prstGeom prst="roundRect">
            <a:avLst/>
          </a:prstGeom>
          <a:solidFill>
            <a:schemeClr val="tx1">
              <a:lumMod val="50000"/>
              <a:lumOff val="50000"/>
            </a:schemeClr>
          </a:solidFill>
          <a:ln w="31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r>
              <a:rPr lang="es-EC" sz="1400" b="1" dirty="0" smtClean="0">
                <a:solidFill>
                  <a:srgbClr val="FFFFFF"/>
                </a:solidFill>
                <a:latin typeface="+mj-lt"/>
              </a:rPr>
              <a:t>MODELO DE INTEGRACIÓN</a:t>
            </a:r>
          </a:p>
        </p:txBody>
      </p:sp>
      <p:cxnSp>
        <p:nvCxnSpPr>
          <p:cNvPr id="84" name="Elbow Connector 220"/>
          <p:cNvCxnSpPr>
            <a:stCxn id="53" idx="3"/>
            <a:endCxn id="61" idx="2"/>
          </p:cNvCxnSpPr>
          <p:nvPr/>
        </p:nvCxnSpPr>
        <p:spPr>
          <a:xfrm>
            <a:off x="3564988" y="2640064"/>
            <a:ext cx="1120225" cy="155096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Elbow Connector 5"/>
          <p:cNvCxnSpPr>
            <a:stCxn id="53" idx="3"/>
            <a:endCxn id="63" idx="2"/>
          </p:cNvCxnSpPr>
          <p:nvPr/>
        </p:nvCxnSpPr>
        <p:spPr>
          <a:xfrm>
            <a:off x="3564988" y="2640064"/>
            <a:ext cx="1117624" cy="245142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87" name="86 CuadroTexto"/>
          <p:cNvSpPr txBox="1"/>
          <p:nvPr/>
        </p:nvSpPr>
        <p:spPr>
          <a:xfrm>
            <a:off x="251519" y="980728"/>
            <a:ext cx="8771427" cy="584775"/>
          </a:xfrm>
          <a:prstGeom prst="rect">
            <a:avLst/>
          </a:prstGeom>
          <a:noFill/>
        </p:spPr>
        <p:txBody>
          <a:bodyPr wrap="square" rtlCol="0">
            <a:spAutoFit/>
          </a:bodyPr>
          <a:lstStyle/>
          <a:p>
            <a:pPr lvl="0" algn="just"/>
            <a:r>
              <a:rPr lang="es-EC" sz="1600" dirty="0"/>
              <a:t>Implementación de buenas prácticas en relación con los procesos de transparencia, flujos de comunicación y reporte entre el MDMQ y sus </a:t>
            </a:r>
            <a:r>
              <a:rPr lang="es-EC" sz="1600" dirty="0" smtClean="0"/>
              <a:t>Entidades Adscritas.</a:t>
            </a:r>
            <a:endParaRPr lang="es-EC" sz="1600" dirty="0"/>
          </a:p>
        </p:txBody>
      </p:sp>
      <p:pic>
        <p:nvPicPr>
          <p:cNvPr id="2" name="Imagen 1" descr="logo-quito-2017 (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3" name="Título 2"/>
          <p:cNvSpPr>
            <a:spLocks noGrp="1"/>
          </p:cNvSpPr>
          <p:nvPr>
            <p:ph type="title"/>
          </p:nvPr>
        </p:nvSpPr>
        <p:spPr>
          <a:xfrm>
            <a:off x="467544" y="0"/>
            <a:ext cx="8676456" cy="1143000"/>
          </a:xfrm>
        </p:spPr>
        <p:txBody>
          <a:bodyPr>
            <a:noAutofit/>
          </a:bodyPr>
          <a:lstStyle/>
          <a:p>
            <a:r>
              <a:rPr lang="es-EC" sz="2800" b="1" dirty="0">
                <a:solidFill>
                  <a:srgbClr val="254061"/>
                </a:solidFill>
              </a:rPr>
              <a:t>Modelo de Integración </a:t>
            </a:r>
            <a:br>
              <a:rPr lang="es-EC" sz="2800" b="1" dirty="0">
                <a:solidFill>
                  <a:srgbClr val="254061"/>
                </a:solidFill>
              </a:rPr>
            </a:br>
            <a:r>
              <a:rPr lang="es-EC" sz="2800" b="1" dirty="0">
                <a:solidFill>
                  <a:srgbClr val="254061"/>
                </a:solidFill>
              </a:rPr>
              <a:t>Relacionamiento con Entidades Adscritas / Dependientes</a:t>
            </a:r>
            <a:endParaRPr lang="es-ES" sz="2800" dirty="0">
              <a:solidFill>
                <a:srgbClr val="254061"/>
              </a:solidFill>
            </a:endParaRPr>
          </a:p>
        </p:txBody>
      </p:sp>
    </p:spTree>
    <p:extLst>
      <p:ext uri="{BB962C8B-B14F-4D97-AF65-F5344CB8AC3E}">
        <p14:creationId xmlns:p14="http://schemas.microsoft.com/office/powerpoint/2010/main" val="2174995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67"/>
          <p:cNvGrpSpPr/>
          <p:nvPr/>
        </p:nvGrpSpPr>
        <p:grpSpPr>
          <a:xfrm>
            <a:off x="122948" y="1456383"/>
            <a:ext cx="8784976" cy="3952878"/>
            <a:chOff x="660398" y="2068511"/>
            <a:chExt cx="10820402" cy="3952878"/>
          </a:xfrm>
        </p:grpSpPr>
        <p:grpSp>
          <p:nvGrpSpPr>
            <p:cNvPr id="12" name="Group 61"/>
            <p:cNvGrpSpPr/>
            <p:nvPr/>
          </p:nvGrpSpPr>
          <p:grpSpPr>
            <a:xfrm>
              <a:off x="660398" y="2068511"/>
              <a:ext cx="10820402" cy="3952878"/>
              <a:chOff x="660398" y="2068511"/>
              <a:chExt cx="10820402" cy="3952878"/>
            </a:xfrm>
          </p:grpSpPr>
          <p:grpSp>
            <p:nvGrpSpPr>
              <p:cNvPr id="17" name="Group 58"/>
              <p:cNvGrpSpPr/>
              <p:nvPr/>
            </p:nvGrpSpPr>
            <p:grpSpPr>
              <a:xfrm>
                <a:off x="660398" y="2068511"/>
                <a:ext cx="10820402" cy="3952878"/>
                <a:chOff x="660398" y="1988839"/>
                <a:chExt cx="10820402" cy="3952878"/>
              </a:xfrm>
            </p:grpSpPr>
            <p:grpSp>
              <p:nvGrpSpPr>
                <p:cNvPr id="19" name="Group 35"/>
                <p:cNvGrpSpPr>
                  <a:grpSpLocks/>
                </p:cNvGrpSpPr>
                <p:nvPr/>
              </p:nvGrpSpPr>
              <p:grpSpPr bwMode="auto">
                <a:xfrm>
                  <a:off x="660398" y="1988839"/>
                  <a:ext cx="10820402" cy="3952878"/>
                  <a:chOff x="-1137" y="1944"/>
                  <a:chExt cx="6816" cy="2490"/>
                </a:xfrm>
              </p:grpSpPr>
              <p:sp>
                <p:nvSpPr>
                  <p:cNvPr id="43" name="Rectangle 8"/>
                  <p:cNvSpPr>
                    <a:spLocks noChangeArrowheads="1"/>
                  </p:cNvSpPr>
                  <p:nvPr/>
                </p:nvSpPr>
                <p:spPr bwMode="blackWhite">
                  <a:xfrm>
                    <a:off x="-1105" y="3731"/>
                    <a:ext cx="6784" cy="602"/>
                  </a:xfrm>
                  <a:prstGeom prst="rect">
                    <a:avLst/>
                  </a:prstGeom>
                  <a:noFill/>
                  <a:ln w="12700" algn="ctr">
                    <a:solidFill>
                      <a:schemeClr val="tx2"/>
                    </a:solidFill>
                    <a:prstDash val="dash"/>
                    <a:miter lim="800000"/>
                    <a:headEnd/>
                    <a:tailEnd/>
                  </a:ln>
                  <a:effectLst/>
                </p:spPr>
                <p:txBody>
                  <a:bodyPr wrap="none" lIns="63500" tIns="64800" rIns="64800" bIns="0" anchor="ctr"/>
                  <a:lstStyle/>
                  <a:p>
                    <a:pPr defTabSz="914400" eaLnBrk="1" fontAlgn="auto" hangingPunct="1">
                      <a:spcBef>
                        <a:spcPts val="0"/>
                      </a:spcBef>
                      <a:spcAft>
                        <a:spcPts val="0"/>
                      </a:spcAft>
                      <a:defRPr/>
                    </a:pPr>
                    <a:r>
                      <a:rPr lang="es-EC" kern="0" dirty="0" smtClean="0">
                        <a:solidFill>
                          <a:sysClr val="windowText" lastClr="000000"/>
                        </a:solidFill>
                        <a:latin typeface="Calibri" panose="020F0502020204030204" pitchFamily="34" charset="0"/>
                      </a:rPr>
                      <a:t> </a:t>
                    </a:r>
                    <a:endParaRPr lang="es-EC" kern="0" dirty="0">
                      <a:solidFill>
                        <a:sysClr val="windowText" lastClr="000000"/>
                      </a:solidFill>
                      <a:latin typeface="Calibri" panose="020F0502020204030204" pitchFamily="34" charset="0"/>
                    </a:endParaRPr>
                  </a:p>
                </p:txBody>
              </p:sp>
              <p:sp>
                <p:nvSpPr>
                  <p:cNvPr id="44" name="Rectangle 9"/>
                  <p:cNvSpPr>
                    <a:spLocks noChangeArrowheads="1"/>
                  </p:cNvSpPr>
                  <p:nvPr/>
                </p:nvSpPr>
                <p:spPr bwMode="blackWhite">
                  <a:xfrm>
                    <a:off x="-1105" y="2087"/>
                    <a:ext cx="6784" cy="1601"/>
                  </a:xfrm>
                  <a:prstGeom prst="rect">
                    <a:avLst/>
                  </a:prstGeom>
                  <a:noFill/>
                  <a:ln w="12700" algn="ctr">
                    <a:solidFill>
                      <a:schemeClr val="tx2"/>
                    </a:solidFill>
                    <a:prstDash val="dash"/>
                    <a:miter lim="800000"/>
                    <a:headEnd/>
                    <a:tailEnd/>
                  </a:ln>
                  <a:effectLst/>
                </p:spPr>
                <p:txBody>
                  <a:bodyPr wrap="none" lIns="63500" tIns="64800" rIns="64800" bIns="0" anchor="ctr"/>
                  <a:lstStyle/>
                  <a:p>
                    <a:pPr defTabSz="914400" eaLnBrk="1" fontAlgn="auto" hangingPunct="1">
                      <a:spcBef>
                        <a:spcPts val="0"/>
                      </a:spcBef>
                      <a:spcAft>
                        <a:spcPts val="0"/>
                      </a:spcAft>
                      <a:defRPr/>
                    </a:pPr>
                    <a:endParaRPr lang="es-EC" kern="0" dirty="0">
                      <a:solidFill>
                        <a:sysClr val="windowText" lastClr="000000"/>
                      </a:solidFill>
                      <a:latin typeface="Calibri" panose="020F0502020204030204" pitchFamily="34" charset="0"/>
                    </a:endParaRPr>
                  </a:p>
                </p:txBody>
              </p:sp>
              <p:grpSp>
                <p:nvGrpSpPr>
                  <p:cNvPr id="45" name="Group 34"/>
                  <p:cNvGrpSpPr>
                    <a:grpSpLocks/>
                  </p:cNvGrpSpPr>
                  <p:nvPr/>
                </p:nvGrpSpPr>
                <p:grpSpPr bwMode="auto">
                  <a:xfrm>
                    <a:off x="-846" y="2135"/>
                    <a:ext cx="6476" cy="2149"/>
                    <a:chOff x="-846" y="2135"/>
                    <a:chExt cx="6476" cy="2149"/>
                  </a:xfrm>
                </p:grpSpPr>
                <p:sp>
                  <p:nvSpPr>
                    <p:cNvPr id="56" name="Rectangle 11"/>
                    <p:cNvSpPr>
                      <a:spLocks noChangeArrowheads="1"/>
                    </p:cNvSpPr>
                    <p:nvPr/>
                  </p:nvSpPr>
                  <p:spPr bwMode="blackWhite">
                    <a:xfrm rot="10800000" flipV="1">
                      <a:off x="-843" y="2397"/>
                      <a:ext cx="6473" cy="225"/>
                    </a:xfrm>
                    <a:prstGeom prst="rect">
                      <a:avLst/>
                    </a:prstGeom>
                    <a:solidFill>
                      <a:schemeClr val="tx2">
                        <a:lumMod val="60000"/>
                        <a:lumOff val="40000"/>
                      </a:schemeClr>
                    </a:solidFill>
                    <a:ln w="9525" algn="ctr">
                      <a:solidFill>
                        <a:schemeClr val="tx2">
                          <a:lumMod val="60000"/>
                          <a:lumOff val="40000"/>
                        </a:schemeClr>
                      </a:solidFill>
                      <a:miter lim="800000"/>
                      <a:headEnd/>
                      <a:tailEnd/>
                    </a:ln>
                  </p:spPr>
                  <p:txBody>
                    <a:bodyPr lIns="45720" tIns="27432" rIns="45720" bIns="27432" anchor="ctr"/>
                    <a:lstStyle/>
                    <a:p>
                      <a:pPr marL="360000" defTabSz="914400" eaLnBrk="1" fontAlgn="auto" hangingPunct="1">
                        <a:spcBef>
                          <a:spcPts val="0"/>
                        </a:spcBef>
                        <a:spcAft>
                          <a:spcPts val="0"/>
                        </a:spcAft>
                        <a:defRPr/>
                      </a:pPr>
                      <a:r>
                        <a:rPr lang="es-EC" sz="1200" b="1" dirty="0" smtClean="0">
                          <a:solidFill>
                            <a:srgbClr val="FFFFFF"/>
                          </a:solidFill>
                          <a:latin typeface="Calibri" panose="020F0502020204030204" pitchFamily="34" charset="0"/>
                        </a:rPr>
                        <a:t>Relacionamiento</a:t>
                      </a:r>
                      <a:endParaRPr lang="es-EC" sz="1200" b="1" dirty="0">
                        <a:solidFill>
                          <a:srgbClr val="FFFFFF"/>
                        </a:solidFill>
                        <a:latin typeface="Calibri" panose="020F0502020204030204" pitchFamily="34" charset="0"/>
                      </a:endParaRPr>
                    </a:p>
                  </p:txBody>
                </p:sp>
                <p:sp>
                  <p:nvSpPr>
                    <p:cNvPr id="57" name="Rectangle 18"/>
                    <p:cNvSpPr>
                      <a:spLocks noChangeArrowheads="1"/>
                    </p:cNvSpPr>
                    <p:nvPr/>
                  </p:nvSpPr>
                  <p:spPr bwMode="blackWhite">
                    <a:xfrm rot="10800000" flipV="1">
                      <a:off x="-843" y="2135"/>
                      <a:ext cx="6473" cy="225"/>
                    </a:xfrm>
                    <a:prstGeom prst="rect">
                      <a:avLst/>
                    </a:prstGeom>
                    <a:solidFill>
                      <a:schemeClr val="accent6"/>
                    </a:solidFill>
                    <a:ln w="9525" algn="ctr">
                      <a:solidFill>
                        <a:schemeClr val="accent6"/>
                      </a:solidFill>
                      <a:miter lim="800000"/>
                      <a:headEnd/>
                      <a:tailEnd/>
                    </a:ln>
                  </p:spPr>
                  <p:txBody>
                    <a:bodyPr lIns="45720" tIns="27432" rIns="45720" bIns="27432" anchor="ctr"/>
                    <a:lstStyle/>
                    <a:p>
                      <a:pPr marL="360000" defTabSz="914400" eaLnBrk="1" fontAlgn="auto" hangingPunct="1">
                        <a:spcBef>
                          <a:spcPts val="0"/>
                        </a:spcBef>
                        <a:spcAft>
                          <a:spcPts val="0"/>
                        </a:spcAft>
                        <a:defRPr/>
                      </a:pPr>
                      <a:r>
                        <a:rPr lang="es-EC" sz="1200" b="1" dirty="0" smtClean="0">
                          <a:solidFill>
                            <a:srgbClr val="FFFFFF"/>
                          </a:solidFill>
                          <a:latin typeface="Calibri" panose="020F0502020204030204" pitchFamily="34" charset="0"/>
                        </a:rPr>
                        <a:t>Direccionamiento </a:t>
                      </a:r>
                    </a:p>
                    <a:p>
                      <a:pPr marL="360000" defTabSz="914400" eaLnBrk="1" fontAlgn="auto" hangingPunct="1">
                        <a:spcBef>
                          <a:spcPts val="0"/>
                        </a:spcBef>
                        <a:spcAft>
                          <a:spcPts val="0"/>
                        </a:spcAft>
                        <a:defRPr/>
                      </a:pPr>
                      <a:r>
                        <a:rPr lang="es-EC" sz="1200" b="1" dirty="0" smtClean="0">
                          <a:solidFill>
                            <a:srgbClr val="FFFFFF"/>
                          </a:solidFill>
                          <a:latin typeface="Calibri" panose="020F0502020204030204" pitchFamily="34" charset="0"/>
                        </a:rPr>
                        <a:t>Estratégico</a:t>
                      </a:r>
                      <a:endParaRPr lang="es-EC" sz="1200" b="1" dirty="0">
                        <a:solidFill>
                          <a:srgbClr val="FFFFFF"/>
                        </a:solidFill>
                        <a:latin typeface="Calibri" panose="020F0502020204030204" pitchFamily="34" charset="0"/>
                      </a:endParaRPr>
                    </a:p>
                  </p:txBody>
                </p:sp>
                <p:sp>
                  <p:nvSpPr>
                    <p:cNvPr id="58" name="Rectangle 13"/>
                    <p:cNvSpPr>
                      <a:spLocks noChangeArrowheads="1"/>
                    </p:cNvSpPr>
                    <p:nvPr/>
                  </p:nvSpPr>
                  <p:spPr bwMode="blackWhite">
                    <a:xfrm rot="10800000" flipV="1">
                      <a:off x="-843" y="2652"/>
                      <a:ext cx="6473" cy="225"/>
                    </a:xfrm>
                    <a:prstGeom prst="rect">
                      <a:avLst/>
                    </a:prstGeom>
                    <a:solidFill>
                      <a:schemeClr val="accent2"/>
                    </a:solidFill>
                    <a:ln w="9525" algn="ctr">
                      <a:solidFill>
                        <a:schemeClr val="accent2"/>
                      </a:solidFill>
                      <a:miter lim="800000"/>
                      <a:headEnd/>
                      <a:tailEnd/>
                    </a:ln>
                  </p:spPr>
                  <p:txBody>
                    <a:bodyPr lIns="45720" tIns="27432" rIns="45720" bIns="27432" anchor="ctr"/>
                    <a:lstStyle/>
                    <a:p>
                      <a:pPr marL="360000" defTabSz="914400" eaLnBrk="1" fontAlgn="auto" hangingPunct="1">
                        <a:spcBef>
                          <a:spcPts val="0"/>
                        </a:spcBef>
                        <a:spcAft>
                          <a:spcPts val="0"/>
                        </a:spcAft>
                        <a:defRPr/>
                      </a:pPr>
                      <a:r>
                        <a:rPr lang="es-EC" sz="1200" b="1" dirty="0" smtClean="0">
                          <a:solidFill>
                            <a:srgbClr val="FFFFFF"/>
                          </a:solidFill>
                          <a:latin typeface="Calibri" panose="020F0502020204030204" pitchFamily="34" charset="0"/>
                        </a:rPr>
                        <a:t>Planificación </a:t>
                      </a:r>
                    </a:p>
                    <a:p>
                      <a:pPr marL="360000" defTabSz="914400" eaLnBrk="1" fontAlgn="auto" hangingPunct="1">
                        <a:spcBef>
                          <a:spcPts val="0"/>
                        </a:spcBef>
                        <a:spcAft>
                          <a:spcPts val="0"/>
                        </a:spcAft>
                        <a:defRPr/>
                      </a:pPr>
                      <a:r>
                        <a:rPr lang="es-EC" sz="1200" b="1" dirty="0" smtClean="0">
                          <a:solidFill>
                            <a:srgbClr val="FFFFFF"/>
                          </a:solidFill>
                          <a:latin typeface="Calibri" panose="020F0502020204030204" pitchFamily="34" charset="0"/>
                        </a:rPr>
                        <a:t>Organizacional</a:t>
                      </a:r>
                      <a:endParaRPr lang="es-EC" sz="1200" b="1" dirty="0">
                        <a:solidFill>
                          <a:srgbClr val="FFFFFF"/>
                        </a:solidFill>
                        <a:latin typeface="Calibri" panose="020F0502020204030204" pitchFamily="34" charset="0"/>
                      </a:endParaRPr>
                    </a:p>
                  </p:txBody>
                </p:sp>
                <p:sp>
                  <p:nvSpPr>
                    <p:cNvPr id="59" name="Rectangle 14"/>
                    <p:cNvSpPr>
                      <a:spLocks noChangeArrowheads="1"/>
                    </p:cNvSpPr>
                    <p:nvPr/>
                  </p:nvSpPr>
                  <p:spPr bwMode="blackWhite">
                    <a:xfrm rot="10800000" flipV="1">
                      <a:off x="-843" y="2907"/>
                      <a:ext cx="6473" cy="225"/>
                    </a:xfrm>
                    <a:prstGeom prst="rect">
                      <a:avLst/>
                    </a:prstGeom>
                    <a:solidFill>
                      <a:schemeClr val="accent5"/>
                    </a:solidFill>
                    <a:ln w="9525" algn="ctr">
                      <a:noFill/>
                      <a:miter lim="800000"/>
                      <a:headEnd/>
                      <a:tailEnd/>
                    </a:ln>
                  </p:spPr>
                  <p:txBody>
                    <a:bodyPr lIns="45720" tIns="27432" rIns="45720" bIns="27432" anchor="ctr"/>
                    <a:lstStyle/>
                    <a:p>
                      <a:pPr marL="360000" defTabSz="914400" eaLnBrk="1" hangingPunct="1"/>
                      <a:r>
                        <a:rPr lang="es-EC" sz="1200" b="1" dirty="0" smtClean="0">
                          <a:solidFill>
                            <a:srgbClr val="FFFFFF"/>
                          </a:solidFill>
                          <a:latin typeface="Calibri" panose="020F0502020204030204" pitchFamily="34" charset="0"/>
                        </a:rPr>
                        <a:t>Modelos de </a:t>
                      </a:r>
                    </a:p>
                    <a:p>
                      <a:pPr marL="360000" defTabSz="914400" eaLnBrk="1" hangingPunct="1"/>
                      <a:r>
                        <a:rPr lang="es-EC" sz="1200" b="1" dirty="0" smtClean="0">
                          <a:solidFill>
                            <a:srgbClr val="FFFFFF"/>
                          </a:solidFill>
                          <a:latin typeface="Calibri" panose="020F0502020204030204" pitchFamily="34" charset="0"/>
                        </a:rPr>
                        <a:t>Servicios</a:t>
                      </a:r>
                      <a:endParaRPr lang="es-EC" sz="1200" b="1" dirty="0">
                        <a:solidFill>
                          <a:srgbClr val="FFFFFF"/>
                        </a:solidFill>
                        <a:latin typeface="Calibri" panose="020F0502020204030204" pitchFamily="34" charset="0"/>
                      </a:endParaRPr>
                    </a:p>
                  </p:txBody>
                </p:sp>
                <p:sp>
                  <p:nvSpPr>
                    <p:cNvPr id="60" name="Rectangle 15"/>
                    <p:cNvSpPr>
                      <a:spLocks noChangeArrowheads="1"/>
                    </p:cNvSpPr>
                    <p:nvPr/>
                  </p:nvSpPr>
                  <p:spPr bwMode="blackWhite">
                    <a:xfrm rot="10800000" flipV="1">
                      <a:off x="-843" y="3161"/>
                      <a:ext cx="6473" cy="225"/>
                    </a:xfrm>
                    <a:prstGeom prst="rect">
                      <a:avLst/>
                    </a:prstGeom>
                    <a:solidFill>
                      <a:schemeClr val="tx2"/>
                    </a:solidFill>
                    <a:ln w="9525" algn="ctr">
                      <a:noFill/>
                      <a:miter lim="800000"/>
                      <a:headEnd/>
                      <a:tailEnd/>
                    </a:ln>
                  </p:spPr>
                  <p:txBody>
                    <a:bodyPr lIns="45720" tIns="27432" rIns="45720" bIns="27432" anchor="ctr"/>
                    <a:lstStyle/>
                    <a:p>
                      <a:pPr marL="360000" defTabSz="914400" eaLnBrk="1" hangingPunct="1"/>
                      <a:r>
                        <a:rPr lang="es-EC" sz="1200" b="1" dirty="0" smtClean="0">
                          <a:solidFill>
                            <a:srgbClr val="FFFFFF"/>
                          </a:solidFill>
                          <a:latin typeface="Calibri" panose="020F0502020204030204" pitchFamily="34" charset="0"/>
                        </a:rPr>
                        <a:t>Recursos</a:t>
                      </a:r>
                      <a:endParaRPr lang="es-EC" sz="1200" b="1" dirty="0">
                        <a:solidFill>
                          <a:srgbClr val="FFFFFF"/>
                        </a:solidFill>
                        <a:latin typeface="Calibri" panose="020F0502020204030204" pitchFamily="34" charset="0"/>
                      </a:endParaRPr>
                    </a:p>
                  </p:txBody>
                </p:sp>
                <p:sp>
                  <p:nvSpPr>
                    <p:cNvPr id="61" name="Rectangle 16"/>
                    <p:cNvSpPr>
                      <a:spLocks noChangeArrowheads="1"/>
                    </p:cNvSpPr>
                    <p:nvPr/>
                  </p:nvSpPr>
                  <p:spPr bwMode="blackWhite">
                    <a:xfrm rot="10800000" flipV="1">
                      <a:off x="-846" y="4059"/>
                      <a:ext cx="6476" cy="225"/>
                    </a:xfrm>
                    <a:prstGeom prst="rect">
                      <a:avLst/>
                    </a:prstGeom>
                    <a:solidFill>
                      <a:schemeClr val="accent5">
                        <a:lumMod val="60000"/>
                        <a:lumOff val="40000"/>
                      </a:schemeClr>
                    </a:solidFill>
                    <a:ln w="9525" algn="ctr">
                      <a:noFill/>
                      <a:miter lim="800000"/>
                      <a:headEnd/>
                      <a:tailEnd/>
                    </a:ln>
                  </p:spPr>
                  <p:txBody>
                    <a:bodyPr lIns="45720" tIns="27432" rIns="45720" bIns="27432" anchor="ctr"/>
                    <a:lstStyle/>
                    <a:p>
                      <a:pPr defTabSz="914400" eaLnBrk="1" hangingPunct="1"/>
                      <a:r>
                        <a:rPr lang="es-EC" sz="1200" b="1" i="1" dirty="0" smtClean="0">
                          <a:solidFill>
                            <a:srgbClr val="000000">
                              <a:lumMod val="75000"/>
                              <a:lumOff val="25000"/>
                            </a:srgbClr>
                          </a:solidFill>
                          <a:latin typeface="Calibri" panose="020F0502020204030204" pitchFamily="34" charset="0"/>
                        </a:rPr>
                        <a:t>Gestión de Proyecto</a:t>
                      </a:r>
                      <a:endParaRPr lang="es-EC" sz="1200" b="1" i="1" dirty="0">
                        <a:solidFill>
                          <a:srgbClr val="000000">
                            <a:lumMod val="75000"/>
                            <a:lumOff val="25000"/>
                          </a:srgbClr>
                        </a:solidFill>
                        <a:latin typeface="Calibri" panose="020F0502020204030204" pitchFamily="34" charset="0"/>
                      </a:endParaRPr>
                    </a:p>
                  </p:txBody>
                </p:sp>
                <p:sp>
                  <p:nvSpPr>
                    <p:cNvPr id="62" name="Rectangle 17"/>
                    <p:cNvSpPr>
                      <a:spLocks noChangeArrowheads="1"/>
                    </p:cNvSpPr>
                    <p:nvPr/>
                  </p:nvSpPr>
                  <p:spPr bwMode="blackWhite">
                    <a:xfrm rot="10800000" flipV="1">
                      <a:off x="-845" y="3777"/>
                      <a:ext cx="6475" cy="230"/>
                    </a:xfrm>
                    <a:prstGeom prst="rect">
                      <a:avLst/>
                    </a:prstGeom>
                    <a:solidFill>
                      <a:schemeClr val="accent5">
                        <a:lumMod val="60000"/>
                        <a:lumOff val="40000"/>
                      </a:schemeClr>
                    </a:solidFill>
                    <a:ln w="9525" algn="ctr">
                      <a:noFill/>
                      <a:miter lim="800000"/>
                      <a:headEnd/>
                      <a:tailEnd/>
                    </a:ln>
                    <a:effectLst/>
                  </p:spPr>
                  <p:txBody>
                    <a:bodyPr lIns="45720" tIns="27432" rIns="45720" bIns="27432" anchor="ctr"/>
                    <a:lstStyle/>
                    <a:p>
                      <a:pPr defTabSz="914400" eaLnBrk="1" hangingPunct="1"/>
                      <a:r>
                        <a:rPr lang="es-EC" sz="1200" b="1" i="1" dirty="0" smtClean="0">
                          <a:solidFill>
                            <a:srgbClr val="000000">
                              <a:lumMod val="75000"/>
                              <a:lumOff val="25000"/>
                            </a:srgbClr>
                          </a:solidFill>
                          <a:latin typeface="Calibri" panose="020F0502020204030204" pitchFamily="34" charset="0"/>
                        </a:rPr>
                        <a:t>Gestión del Cambio</a:t>
                      </a:r>
                      <a:endParaRPr lang="es-EC" sz="1200" b="1" i="1" dirty="0">
                        <a:solidFill>
                          <a:srgbClr val="000000">
                            <a:lumMod val="75000"/>
                            <a:lumOff val="25000"/>
                          </a:srgbClr>
                        </a:solidFill>
                        <a:latin typeface="Calibri" panose="020F0502020204030204" pitchFamily="34" charset="0"/>
                      </a:endParaRPr>
                    </a:p>
                  </p:txBody>
                </p:sp>
                <p:sp>
                  <p:nvSpPr>
                    <p:cNvPr id="63" name="Rectangle 15"/>
                    <p:cNvSpPr>
                      <a:spLocks noChangeArrowheads="1"/>
                    </p:cNvSpPr>
                    <p:nvPr/>
                  </p:nvSpPr>
                  <p:spPr bwMode="blackWhite">
                    <a:xfrm rot="10800000" flipV="1">
                      <a:off x="-843" y="3416"/>
                      <a:ext cx="6473" cy="225"/>
                    </a:xfrm>
                    <a:prstGeom prst="rect">
                      <a:avLst/>
                    </a:prstGeom>
                    <a:solidFill>
                      <a:schemeClr val="bg2">
                        <a:lumMod val="50000"/>
                      </a:schemeClr>
                    </a:solidFill>
                    <a:ln w="9525" algn="ctr">
                      <a:noFill/>
                      <a:miter lim="800000"/>
                      <a:headEnd/>
                      <a:tailEnd/>
                    </a:ln>
                  </p:spPr>
                  <p:txBody>
                    <a:bodyPr lIns="45720" tIns="27432" rIns="45720" bIns="27432" anchor="ctr"/>
                    <a:lstStyle/>
                    <a:p>
                      <a:pPr marL="360000" defTabSz="914400" eaLnBrk="1" hangingPunct="1"/>
                      <a:r>
                        <a:rPr lang="es-EC" sz="1200" b="1" dirty="0" smtClean="0">
                          <a:solidFill>
                            <a:srgbClr val="FFFFFF"/>
                          </a:solidFill>
                          <a:latin typeface="Calibri" panose="020F0502020204030204" pitchFamily="34" charset="0"/>
                        </a:rPr>
                        <a:t>Control y </a:t>
                      </a:r>
                    </a:p>
                    <a:p>
                      <a:pPr marL="360000" defTabSz="914400" eaLnBrk="1" hangingPunct="1"/>
                      <a:r>
                        <a:rPr lang="es-EC" sz="1200" b="1" dirty="0" smtClean="0">
                          <a:solidFill>
                            <a:srgbClr val="FFFFFF"/>
                          </a:solidFill>
                          <a:latin typeface="Calibri" panose="020F0502020204030204" pitchFamily="34" charset="0"/>
                        </a:rPr>
                        <a:t>Seguimiento</a:t>
                      </a:r>
                      <a:endParaRPr lang="es-EC" sz="1200" b="1" dirty="0">
                        <a:solidFill>
                          <a:srgbClr val="FFFFFF"/>
                        </a:solidFill>
                        <a:latin typeface="Calibri" panose="020F0502020204030204" pitchFamily="34" charset="0"/>
                      </a:endParaRPr>
                    </a:p>
                  </p:txBody>
                </p:sp>
              </p:grpSp>
              <p:sp>
                <p:nvSpPr>
                  <p:cNvPr id="46" name="Text Box 32"/>
                  <p:cNvSpPr txBox="1">
                    <a:spLocks noChangeArrowheads="1"/>
                  </p:cNvSpPr>
                  <p:nvPr/>
                </p:nvSpPr>
                <p:spPr bwMode="blackWhite">
                  <a:xfrm rot="16200000">
                    <a:off x="-1645" y="2688"/>
                    <a:ext cx="1244" cy="155"/>
                  </a:xfrm>
                  <a:prstGeom prst="rect">
                    <a:avLst/>
                  </a:prstGeom>
                  <a:noFill/>
                  <a:ln w="9525" algn="ctr">
                    <a:noFill/>
                    <a:miter lim="800000"/>
                    <a:headEnd/>
                    <a:tailEnd/>
                  </a:ln>
                </p:spPr>
                <p:txBody>
                  <a:bodyPr lIns="0" tIns="0" rIns="0" bIns="0">
                    <a:spAutoFit/>
                  </a:bodyPr>
                  <a:lstStyle/>
                  <a:p>
                    <a:pPr defTabSz="914400" eaLnBrk="1" hangingPunct="1"/>
                    <a:r>
                      <a:rPr lang="es-EC" sz="1200" i="1" dirty="0" smtClean="0">
                        <a:solidFill>
                          <a:srgbClr val="A32020"/>
                        </a:solidFill>
                        <a:latin typeface="Calibri" panose="020F0502020204030204" pitchFamily="34" charset="0"/>
                      </a:rPr>
                      <a:t>Realizando el cambio</a:t>
                    </a:r>
                    <a:endParaRPr lang="es-EC" sz="1000" i="1" dirty="0">
                      <a:solidFill>
                        <a:srgbClr val="A32020"/>
                      </a:solidFill>
                      <a:latin typeface="Calibri" panose="020F0502020204030204" pitchFamily="34" charset="0"/>
                    </a:endParaRPr>
                  </a:p>
                </p:txBody>
              </p:sp>
              <p:grpSp>
                <p:nvGrpSpPr>
                  <p:cNvPr id="47" name="Group 33"/>
                  <p:cNvGrpSpPr>
                    <a:grpSpLocks/>
                  </p:cNvGrpSpPr>
                  <p:nvPr/>
                </p:nvGrpSpPr>
                <p:grpSpPr bwMode="auto">
                  <a:xfrm>
                    <a:off x="370" y="1944"/>
                    <a:ext cx="5241" cy="2490"/>
                    <a:chOff x="370" y="1944"/>
                    <a:chExt cx="5241" cy="2490"/>
                  </a:xfrm>
                </p:grpSpPr>
                <p:grpSp>
                  <p:nvGrpSpPr>
                    <p:cNvPr id="50" name="Group 32"/>
                    <p:cNvGrpSpPr>
                      <a:grpSpLocks/>
                    </p:cNvGrpSpPr>
                    <p:nvPr/>
                  </p:nvGrpSpPr>
                  <p:grpSpPr bwMode="auto">
                    <a:xfrm>
                      <a:off x="370" y="1944"/>
                      <a:ext cx="4419" cy="2490"/>
                      <a:chOff x="370" y="1944"/>
                      <a:chExt cx="4419" cy="2490"/>
                    </a:xfrm>
                  </p:grpSpPr>
                  <p:sp>
                    <p:nvSpPr>
                      <p:cNvPr id="52" name="AutoShape 19"/>
                      <p:cNvSpPr>
                        <a:spLocks noChangeArrowheads="1"/>
                      </p:cNvSpPr>
                      <p:nvPr/>
                    </p:nvSpPr>
                    <p:spPr bwMode="blackWhite">
                      <a:xfrm>
                        <a:off x="370" y="1944"/>
                        <a:ext cx="1036" cy="2490"/>
                      </a:xfrm>
                      <a:prstGeom prst="homePlate">
                        <a:avLst>
                          <a:gd name="adj" fmla="val 25000"/>
                        </a:avLst>
                      </a:prstGeom>
                      <a:solidFill>
                        <a:schemeClr val="tx1">
                          <a:lumMod val="50000"/>
                          <a:lumOff val="50000"/>
                        </a:schemeClr>
                      </a:solidFill>
                      <a:ln w="6350" algn="ctr">
                        <a:solidFill>
                          <a:schemeClr val="bg1"/>
                        </a:solidFill>
                        <a:miter lim="800000"/>
                        <a:headEnd/>
                        <a:tailEnd/>
                      </a:ln>
                    </p:spPr>
                    <p:txBody>
                      <a:bodyPr lIns="45720" tIns="27432" rIns="45720" bIns="27432"/>
                      <a:lstStyle/>
                      <a:p>
                        <a:pPr marL="182880" defTabSz="914400" eaLnBrk="1" fontAlgn="auto" hangingPunct="1">
                          <a:spcBef>
                            <a:spcPts val="0"/>
                          </a:spcBef>
                          <a:spcAft>
                            <a:spcPts val="0"/>
                          </a:spcAft>
                          <a:defRPr/>
                        </a:pPr>
                        <a:endParaRPr lang="es-EC" sz="1000" kern="0" dirty="0">
                          <a:solidFill>
                            <a:srgbClr val="A32020"/>
                          </a:solidFill>
                          <a:latin typeface="Calibri" panose="020F0502020204030204" pitchFamily="34" charset="0"/>
                        </a:endParaRPr>
                      </a:p>
                    </p:txBody>
                  </p:sp>
                  <p:sp>
                    <p:nvSpPr>
                      <p:cNvPr id="53" name="AutoShape 20"/>
                      <p:cNvSpPr>
                        <a:spLocks noChangeArrowheads="1"/>
                      </p:cNvSpPr>
                      <p:nvPr/>
                    </p:nvSpPr>
                    <p:spPr bwMode="blackWhite">
                      <a:xfrm>
                        <a:off x="1181" y="1944"/>
                        <a:ext cx="1442" cy="2490"/>
                      </a:xfrm>
                      <a:prstGeom prst="chevron">
                        <a:avLst>
                          <a:gd name="adj" fmla="val 18793"/>
                        </a:avLst>
                      </a:prstGeom>
                      <a:solidFill>
                        <a:schemeClr val="tx1">
                          <a:lumMod val="50000"/>
                          <a:lumOff val="50000"/>
                        </a:schemeClr>
                      </a:solidFill>
                      <a:ln w="6350" algn="ctr">
                        <a:solidFill>
                          <a:schemeClr val="bg1"/>
                        </a:solidFill>
                        <a:miter lim="800000"/>
                        <a:headEnd/>
                        <a:tailEnd/>
                      </a:ln>
                    </p:spPr>
                    <p:txBody>
                      <a:bodyPr lIns="45720" tIns="27432" rIns="45720" bIns="27432"/>
                      <a:lstStyle/>
                      <a:p>
                        <a:pPr algn="ctr" defTabSz="914400" eaLnBrk="1" hangingPunct="1"/>
                        <a:endParaRPr lang="es-EC" sz="1400" b="1" dirty="0">
                          <a:solidFill>
                            <a:srgbClr val="FFFFFF"/>
                          </a:solidFill>
                          <a:latin typeface="Calibri" panose="020F0502020204030204" pitchFamily="34" charset="0"/>
                        </a:endParaRPr>
                      </a:p>
                    </p:txBody>
                  </p:sp>
                  <p:sp>
                    <p:nvSpPr>
                      <p:cNvPr id="54" name="AutoShape 20"/>
                      <p:cNvSpPr>
                        <a:spLocks noChangeArrowheads="1"/>
                      </p:cNvSpPr>
                      <p:nvPr/>
                    </p:nvSpPr>
                    <p:spPr bwMode="blackWhite">
                      <a:xfrm>
                        <a:off x="2399" y="1944"/>
                        <a:ext cx="1248" cy="2490"/>
                      </a:xfrm>
                      <a:prstGeom prst="chevron">
                        <a:avLst>
                          <a:gd name="adj" fmla="val 18793"/>
                        </a:avLst>
                      </a:prstGeom>
                      <a:solidFill>
                        <a:schemeClr val="tx1">
                          <a:lumMod val="50000"/>
                          <a:lumOff val="50000"/>
                        </a:schemeClr>
                      </a:solidFill>
                      <a:ln w="6350" algn="ctr">
                        <a:solidFill>
                          <a:schemeClr val="bg1"/>
                        </a:solidFill>
                        <a:miter lim="800000"/>
                        <a:headEnd/>
                        <a:tailEnd/>
                      </a:ln>
                    </p:spPr>
                    <p:txBody>
                      <a:bodyPr lIns="45720" tIns="27432" rIns="45720" bIns="27432"/>
                      <a:lstStyle/>
                      <a:p>
                        <a:pPr algn="ctr" defTabSz="914400" eaLnBrk="1" hangingPunct="1"/>
                        <a:endParaRPr lang="es-EC" sz="1400" b="1" dirty="0">
                          <a:solidFill>
                            <a:srgbClr val="FFFFFF"/>
                          </a:solidFill>
                          <a:latin typeface="Calibri" panose="020F0502020204030204" pitchFamily="34" charset="0"/>
                        </a:endParaRPr>
                      </a:p>
                    </p:txBody>
                  </p:sp>
                  <p:sp>
                    <p:nvSpPr>
                      <p:cNvPr id="55" name="AutoShape 20"/>
                      <p:cNvSpPr>
                        <a:spLocks noChangeArrowheads="1"/>
                      </p:cNvSpPr>
                      <p:nvPr/>
                    </p:nvSpPr>
                    <p:spPr bwMode="blackWhite">
                      <a:xfrm>
                        <a:off x="3437" y="1944"/>
                        <a:ext cx="1352" cy="2490"/>
                      </a:xfrm>
                      <a:prstGeom prst="chevron">
                        <a:avLst>
                          <a:gd name="adj" fmla="val 18793"/>
                        </a:avLst>
                      </a:prstGeom>
                      <a:solidFill>
                        <a:schemeClr val="tx1">
                          <a:lumMod val="50000"/>
                          <a:lumOff val="50000"/>
                        </a:schemeClr>
                      </a:solidFill>
                      <a:ln w="6350" algn="ctr">
                        <a:solidFill>
                          <a:schemeClr val="bg1"/>
                        </a:solidFill>
                        <a:miter lim="800000"/>
                        <a:headEnd/>
                        <a:tailEnd/>
                      </a:ln>
                    </p:spPr>
                    <p:txBody>
                      <a:bodyPr lIns="45720" tIns="27432" rIns="45720" bIns="27432"/>
                      <a:lstStyle/>
                      <a:p>
                        <a:pPr algn="ctr" defTabSz="914400" eaLnBrk="1" hangingPunct="1"/>
                        <a:endParaRPr lang="es-EC" sz="1400" b="1" dirty="0">
                          <a:solidFill>
                            <a:srgbClr val="FFFFFF"/>
                          </a:solidFill>
                          <a:latin typeface="Calibri" panose="020F0502020204030204" pitchFamily="34" charset="0"/>
                        </a:endParaRPr>
                      </a:p>
                    </p:txBody>
                  </p:sp>
                </p:grpSp>
                <p:sp>
                  <p:nvSpPr>
                    <p:cNvPr id="51" name="AutoShape 23"/>
                    <p:cNvSpPr>
                      <a:spLocks noChangeArrowheads="1"/>
                    </p:cNvSpPr>
                    <p:nvPr/>
                  </p:nvSpPr>
                  <p:spPr bwMode="blackWhite">
                    <a:xfrm>
                      <a:off x="4575" y="1944"/>
                      <a:ext cx="1036" cy="2490"/>
                    </a:xfrm>
                    <a:prstGeom prst="chevron">
                      <a:avLst>
                        <a:gd name="adj" fmla="val 25000"/>
                      </a:avLst>
                    </a:prstGeom>
                    <a:solidFill>
                      <a:schemeClr val="tx1">
                        <a:lumMod val="50000"/>
                        <a:lumOff val="50000"/>
                      </a:schemeClr>
                    </a:solidFill>
                    <a:ln w="6350" algn="ctr">
                      <a:solidFill>
                        <a:schemeClr val="bg1"/>
                      </a:solidFill>
                      <a:miter lim="800000"/>
                      <a:headEnd/>
                      <a:tailEnd/>
                    </a:ln>
                  </p:spPr>
                  <p:txBody>
                    <a:bodyPr lIns="45720" tIns="27432" rIns="45720" bIns="27432"/>
                    <a:lstStyle/>
                    <a:p>
                      <a:pPr defTabSz="914400" eaLnBrk="1" fontAlgn="auto" hangingPunct="1">
                        <a:spcBef>
                          <a:spcPts val="0"/>
                        </a:spcBef>
                        <a:spcAft>
                          <a:spcPts val="0"/>
                        </a:spcAft>
                        <a:defRPr/>
                      </a:pPr>
                      <a:endParaRPr lang="es-EC" sz="1000" dirty="0">
                        <a:solidFill>
                          <a:srgbClr val="A32020"/>
                        </a:solidFill>
                        <a:latin typeface="Calibri" panose="020F0502020204030204" pitchFamily="34" charset="0"/>
                      </a:endParaRPr>
                    </a:p>
                  </p:txBody>
                </p:sp>
              </p:grpSp>
              <p:sp>
                <p:nvSpPr>
                  <p:cNvPr id="48" name="Text Box 32"/>
                  <p:cNvSpPr txBox="1">
                    <a:spLocks noChangeArrowheads="1"/>
                  </p:cNvSpPr>
                  <p:nvPr/>
                </p:nvSpPr>
                <p:spPr bwMode="blackWhite">
                  <a:xfrm rot="16200000">
                    <a:off x="-1293" y="3883"/>
                    <a:ext cx="622" cy="310"/>
                  </a:xfrm>
                  <a:prstGeom prst="rect">
                    <a:avLst/>
                  </a:prstGeom>
                  <a:noFill/>
                  <a:ln w="9525" algn="ctr">
                    <a:noFill/>
                    <a:miter lim="800000"/>
                    <a:headEnd/>
                    <a:tailEnd/>
                  </a:ln>
                </p:spPr>
                <p:txBody>
                  <a:bodyPr wrap="square" lIns="0" tIns="0" rIns="0" bIns="0">
                    <a:spAutoFit/>
                  </a:bodyPr>
                  <a:lstStyle/>
                  <a:p>
                    <a:pPr algn="ctr" defTabSz="914400" eaLnBrk="1" hangingPunct="1"/>
                    <a:r>
                      <a:rPr lang="es-EC" sz="1200" i="1" dirty="0">
                        <a:solidFill>
                          <a:srgbClr val="A32020"/>
                        </a:solidFill>
                        <a:latin typeface="Calibri" panose="020F0502020204030204" pitchFamily="34" charset="0"/>
                      </a:rPr>
                      <a:t>Conduciendo el </a:t>
                    </a:r>
                    <a:r>
                      <a:rPr lang="es-EC" sz="1200" i="1" dirty="0" smtClean="0">
                        <a:solidFill>
                          <a:srgbClr val="A32020"/>
                        </a:solidFill>
                        <a:latin typeface="Calibri" panose="020F0502020204030204" pitchFamily="34" charset="0"/>
                      </a:rPr>
                      <a:t>cambio*</a:t>
                    </a:r>
                    <a:endParaRPr lang="es-EC" sz="1000" i="1" dirty="0">
                      <a:solidFill>
                        <a:srgbClr val="A32020"/>
                      </a:solidFill>
                      <a:latin typeface="Calibri" panose="020F0502020204030204" pitchFamily="34" charset="0"/>
                    </a:endParaRPr>
                  </a:p>
                </p:txBody>
              </p:sp>
            </p:grpSp>
            <p:grpSp>
              <p:nvGrpSpPr>
                <p:cNvPr id="20" name="Group 34"/>
                <p:cNvGrpSpPr/>
                <p:nvPr/>
              </p:nvGrpSpPr>
              <p:grpSpPr>
                <a:xfrm>
                  <a:off x="1177388" y="4360235"/>
                  <a:ext cx="288000" cy="288000"/>
                  <a:chOff x="779543" y="1916671"/>
                  <a:chExt cx="612000" cy="612000"/>
                </a:xfrm>
              </p:grpSpPr>
              <p:sp>
                <p:nvSpPr>
                  <p:cNvPr id="41" name="Oval 35"/>
                  <p:cNvSpPr/>
                  <p:nvPr/>
                </p:nvSpPr>
                <p:spPr bwMode="ltGray">
                  <a:xfrm>
                    <a:off x="779543" y="1916671"/>
                    <a:ext cx="612000" cy="612000"/>
                  </a:xfrm>
                  <a:prstGeom prst="ellipse">
                    <a:avLst/>
                  </a:prstGeom>
                  <a:solidFill>
                    <a:schemeClr val="bg2">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dirty="0" smtClean="0">
                      <a:solidFill>
                        <a:srgbClr val="FFFFFF"/>
                      </a:solidFill>
                      <a:latin typeface="Calibri" panose="020F0502020204030204" pitchFamily="34" charset="0"/>
                    </a:endParaRPr>
                  </a:p>
                </p:txBody>
              </p:sp>
              <p:sp>
                <p:nvSpPr>
                  <p:cNvPr id="42" name="Freeform 4959"/>
                  <p:cNvSpPr>
                    <a:spLocks noEditPoints="1"/>
                  </p:cNvSpPr>
                  <p:nvPr/>
                </p:nvSpPr>
                <p:spPr bwMode="auto">
                  <a:xfrm>
                    <a:off x="868724" y="2085455"/>
                    <a:ext cx="433640" cy="337275"/>
                  </a:xfrm>
                  <a:custGeom>
                    <a:avLst/>
                    <a:gdLst>
                      <a:gd name="T0" fmla="*/ 348 w 360"/>
                      <a:gd name="T1" fmla="*/ 0 h 280"/>
                      <a:gd name="T2" fmla="*/ 8 w 360"/>
                      <a:gd name="T3" fmla="*/ 0 h 280"/>
                      <a:gd name="T4" fmla="*/ 0 w 360"/>
                      <a:gd name="T5" fmla="*/ 8 h 280"/>
                      <a:gd name="T6" fmla="*/ 8 w 360"/>
                      <a:gd name="T7" fmla="*/ 242 h 280"/>
                      <a:gd name="T8" fmla="*/ 180 w 360"/>
                      <a:gd name="T9" fmla="*/ 280 h 280"/>
                      <a:gd name="T10" fmla="*/ 358 w 360"/>
                      <a:gd name="T11" fmla="*/ 238 h 280"/>
                      <a:gd name="T12" fmla="*/ 360 w 360"/>
                      <a:gd name="T13" fmla="*/ 4 h 280"/>
                      <a:gd name="T14" fmla="*/ 20 w 360"/>
                      <a:gd name="T15" fmla="*/ 224 h 280"/>
                      <a:gd name="T16" fmla="*/ 200 w 360"/>
                      <a:gd name="T17" fmla="*/ 54 h 280"/>
                      <a:gd name="T18" fmla="*/ 334 w 360"/>
                      <a:gd name="T19" fmla="*/ 26 h 280"/>
                      <a:gd name="T20" fmla="*/ 338 w 360"/>
                      <a:gd name="T21" fmla="*/ 36 h 280"/>
                      <a:gd name="T22" fmla="*/ 204 w 360"/>
                      <a:gd name="T23" fmla="*/ 72 h 280"/>
                      <a:gd name="T24" fmla="*/ 196 w 360"/>
                      <a:gd name="T25" fmla="*/ 72 h 280"/>
                      <a:gd name="T26" fmla="*/ 194 w 360"/>
                      <a:gd name="T27" fmla="*/ 58 h 280"/>
                      <a:gd name="T28" fmla="*/ 200 w 360"/>
                      <a:gd name="T29" fmla="*/ 90 h 280"/>
                      <a:gd name="T30" fmla="*/ 270 w 360"/>
                      <a:gd name="T31" fmla="*/ 76 h 280"/>
                      <a:gd name="T32" fmla="*/ 274 w 360"/>
                      <a:gd name="T33" fmla="*/ 86 h 280"/>
                      <a:gd name="T34" fmla="*/ 204 w 360"/>
                      <a:gd name="T35" fmla="*/ 108 h 280"/>
                      <a:gd name="T36" fmla="*/ 196 w 360"/>
                      <a:gd name="T37" fmla="*/ 106 h 280"/>
                      <a:gd name="T38" fmla="*/ 194 w 360"/>
                      <a:gd name="T39" fmla="*/ 94 h 280"/>
                      <a:gd name="T40" fmla="*/ 340 w 360"/>
                      <a:gd name="T41" fmla="*/ 168 h 280"/>
                      <a:gd name="T42" fmla="*/ 336 w 360"/>
                      <a:gd name="T43" fmla="*/ 174 h 280"/>
                      <a:gd name="T44" fmla="*/ 326 w 360"/>
                      <a:gd name="T45" fmla="*/ 172 h 280"/>
                      <a:gd name="T46" fmla="*/ 284 w 360"/>
                      <a:gd name="T47" fmla="*/ 192 h 280"/>
                      <a:gd name="T48" fmla="*/ 210 w 360"/>
                      <a:gd name="T49" fmla="*/ 242 h 280"/>
                      <a:gd name="T50" fmla="*/ 196 w 360"/>
                      <a:gd name="T51" fmla="*/ 246 h 280"/>
                      <a:gd name="T52" fmla="*/ 192 w 360"/>
                      <a:gd name="T53" fmla="*/ 236 h 280"/>
                      <a:gd name="T54" fmla="*/ 234 w 360"/>
                      <a:gd name="T55" fmla="*/ 156 h 280"/>
                      <a:gd name="T56" fmla="*/ 280 w 360"/>
                      <a:gd name="T57" fmla="*/ 170 h 280"/>
                      <a:gd name="T58" fmla="*/ 290 w 360"/>
                      <a:gd name="T59" fmla="*/ 134 h 280"/>
                      <a:gd name="T60" fmla="*/ 298 w 360"/>
                      <a:gd name="T61" fmla="*/ 124 h 280"/>
                      <a:gd name="T62" fmla="*/ 336 w 360"/>
                      <a:gd name="T63" fmla="*/ 124 h 280"/>
                      <a:gd name="T64" fmla="*/ 340 w 360"/>
                      <a:gd name="T65" fmla="*/ 168 h 280"/>
                      <a:gd name="T66" fmla="*/ 46 w 360"/>
                      <a:gd name="T67" fmla="*/ 68 h 280"/>
                      <a:gd name="T68" fmla="*/ 38 w 360"/>
                      <a:gd name="T69" fmla="*/ 60 h 280"/>
                      <a:gd name="T70" fmla="*/ 42 w 360"/>
                      <a:gd name="T71" fmla="*/ 50 h 280"/>
                      <a:gd name="T72" fmla="*/ 140 w 360"/>
                      <a:gd name="T73" fmla="*/ 68 h 280"/>
                      <a:gd name="T74" fmla="*/ 148 w 360"/>
                      <a:gd name="T75" fmla="*/ 80 h 280"/>
                      <a:gd name="T76" fmla="*/ 138 w 360"/>
                      <a:gd name="T77" fmla="*/ 88 h 280"/>
                      <a:gd name="T78" fmla="*/ 70 w 360"/>
                      <a:gd name="T79" fmla="*/ 126 h 280"/>
                      <a:gd name="T80" fmla="*/ 44 w 360"/>
                      <a:gd name="T81" fmla="*/ 142 h 280"/>
                      <a:gd name="T82" fmla="*/ 38 w 360"/>
                      <a:gd name="T83" fmla="*/ 168 h 280"/>
                      <a:gd name="T84" fmla="*/ 50 w 360"/>
                      <a:gd name="T85" fmla="*/ 202 h 280"/>
                      <a:gd name="T86" fmla="*/ 78 w 360"/>
                      <a:gd name="T87" fmla="*/ 218 h 280"/>
                      <a:gd name="T88" fmla="*/ 98 w 360"/>
                      <a:gd name="T89" fmla="*/ 212 h 280"/>
                      <a:gd name="T90" fmla="*/ 116 w 360"/>
                      <a:gd name="T91" fmla="*/ 186 h 280"/>
                      <a:gd name="T92" fmla="*/ 128 w 360"/>
                      <a:gd name="T93" fmla="*/ 166 h 280"/>
                      <a:gd name="T94" fmla="*/ 116 w 360"/>
                      <a:gd name="T95" fmla="*/ 132 h 280"/>
                      <a:gd name="T96" fmla="*/ 88 w 360"/>
                      <a:gd name="T97" fmla="*/ 11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0" h="280">
                        <a:moveTo>
                          <a:pt x="356" y="2"/>
                        </a:moveTo>
                        <a:lnTo>
                          <a:pt x="356" y="2"/>
                        </a:lnTo>
                        <a:lnTo>
                          <a:pt x="352" y="0"/>
                        </a:lnTo>
                        <a:lnTo>
                          <a:pt x="348" y="0"/>
                        </a:lnTo>
                        <a:lnTo>
                          <a:pt x="180" y="38"/>
                        </a:lnTo>
                        <a:lnTo>
                          <a:pt x="12" y="0"/>
                        </a:lnTo>
                        <a:lnTo>
                          <a:pt x="12" y="0"/>
                        </a:lnTo>
                        <a:lnTo>
                          <a:pt x="8" y="0"/>
                        </a:lnTo>
                        <a:lnTo>
                          <a:pt x="4" y="2"/>
                        </a:lnTo>
                        <a:lnTo>
                          <a:pt x="4" y="2"/>
                        </a:lnTo>
                        <a:lnTo>
                          <a:pt x="0" y="4"/>
                        </a:lnTo>
                        <a:lnTo>
                          <a:pt x="0" y="8"/>
                        </a:lnTo>
                        <a:lnTo>
                          <a:pt x="0" y="232"/>
                        </a:lnTo>
                        <a:lnTo>
                          <a:pt x="0" y="232"/>
                        </a:lnTo>
                        <a:lnTo>
                          <a:pt x="2" y="238"/>
                        </a:lnTo>
                        <a:lnTo>
                          <a:pt x="8" y="242"/>
                        </a:lnTo>
                        <a:lnTo>
                          <a:pt x="178" y="280"/>
                        </a:lnTo>
                        <a:lnTo>
                          <a:pt x="178" y="280"/>
                        </a:lnTo>
                        <a:lnTo>
                          <a:pt x="180" y="280"/>
                        </a:lnTo>
                        <a:lnTo>
                          <a:pt x="180" y="280"/>
                        </a:lnTo>
                        <a:lnTo>
                          <a:pt x="182" y="280"/>
                        </a:lnTo>
                        <a:lnTo>
                          <a:pt x="352" y="242"/>
                        </a:lnTo>
                        <a:lnTo>
                          <a:pt x="352" y="242"/>
                        </a:lnTo>
                        <a:lnTo>
                          <a:pt x="358" y="238"/>
                        </a:lnTo>
                        <a:lnTo>
                          <a:pt x="360" y="232"/>
                        </a:lnTo>
                        <a:lnTo>
                          <a:pt x="360" y="8"/>
                        </a:lnTo>
                        <a:lnTo>
                          <a:pt x="360" y="8"/>
                        </a:lnTo>
                        <a:lnTo>
                          <a:pt x="360" y="4"/>
                        </a:lnTo>
                        <a:lnTo>
                          <a:pt x="356" y="2"/>
                        </a:lnTo>
                        <a:lnTo>
                          <a:pt x="356" y="2"/>
                        </a:lnTo>
                        <a:close/>
                        <a:moveTo>
                          <a:pt x="170" y="258"/>
                        </a:moveTo>
                        <a:lnTo>
                          <a:pt x="20" y="224"/>
                        </a:lnTo>
                        <a:lnTo>
                          <a:pt x="20" y="22"/>
                        </a:lnTo>
                        <a:lnTo>
                          <a:pt x="170" y="56"/>
                        </a:lnTo>
                        <a:lnTo>
                          <a:pt x="170" y="258"/>
                        </a:lnTo>
                        <a:close/>
                        <a:moveTo>
                          <a:pt x="200" y="54"/>
                        </a:moveTo>
                        <a:lnTo>
                          <a:pt x="326" y="24"/>
                        </a:lnTo>
                        <a:lnTo>
                          <a:pt x="326" y="24"/>
                        </a:lnTo>
                        <a:lnTo>
                          <a:pt x="330" y="24"/>
                        </a:lnTo>
                        <a:lnTo>
                          <a:pt x="334" y="26"/>
                        </a:lnTo>
                        <a:lnTo>
                          <a:pt x="336" y="28"/>
                        </a:lnTo>
                        <a:lnTo>
                          <a:pt x="338" y="32"/>
                        </a:lnTo>
                        <a:lnTo>
                          <a:pt x="338" y="32"/>
                        </a:lnTo>
                        <a:lnTo>
                          <a:pt x="338" y="36"/>
                        </a:lnTo>
                        <a:lnTo>
                          <a:pt x="336" y="40"/>
                        </a:lnTo>
                        <a:lnTo>
                          <a:pt x="334" y="42"/>
                        </a:lnTo>
                        <a:lnTo>
                          <a:pt x="330" y="44"/>
                        </a:lnTo>
                        <a:lnTo>
                          <a:pt x="204" y="72"/>
                        </a:lnTo>
                        <a:lnTo>
                          <a:pt x="204" y="72"/>
                        </a:lnTo>
                        <a:lnTo>
                          <a:pt x="202" y="74"/>
                        </a:lnTo>
                        <a:lnTo>
                          <a:pt x="202" y="74"/>
                        </a:lnTo>
                        <a:lnTo>
                          <a:pt x="196" y="72"/>
                        </a:lnTo>
                        <a:lnTo>
                          <a:pt x="192" y="66"/>
                        </a:lnTo>
                        <a:lnTo>
                          <a:pt x="192" y="66"/>
                        </a:lnTo>
                        <a:lnTo>
                          <a:pt x="192" y="62"/>
                        </a:lnTo>
                        <a:lnTo>
                          <a:pt x="194" y="58"/>
                        </a:lnTo>
                        <a:lnTo>
                          <a:pt x="196" y="56"/>
                        </a:lnTo>
                        <a:lnTo>
                          <a:pt x="200" y="54"/>
                        </a:lnTo>
                        <a:lnTo>
                          <a:pt x="200" y="54"/>
                        </a:lnTo>
                        <a:close/>
                        <a:moveTo>
                          <a:pt x="200" y="90"/>
                        </a:moveTo>
                        <a:lnTo>
                          <a:pt x="262" y="74"/>
                        </a:lnTo>
                        <a:lnTo>
                          <a:pt x="262" y="74"/>
                        </a:lnTo>
                        <a:lnTo>
                          <a:pt x="266" y="74"/>
                        </a:lnTo>
                        <a:lnTo>
                          <a:pt x="270" y="76"/>
                        </a:lnTo>
                        <a:lnTo>
                          <a:pt x="274" y="78"/>
                        </a:lnTo>
                        <a:lnTo>
                          <a:pt x="274" y="82"/>
                        </a:lnTo>
                        <a:lnTo>
                          <a:pt x="274" y="82"/>
                        </a:lnTo>
                        <a:lnTo>
                          <a:pt x="274" y="86"/>
                        </a:lnTo>
                        <a:lnTo>
                          <a:pt x="274" y="90"/>
                        </a:lnTo>
                        <a:lnTo>
                          <a:pt x="270" y="92"/>
                        </a:lnTo>
                        <a:lnTo>
                          <a:pt x="268" y="94"/>
                        </a:lnTo>
                        <a:lnTo>
                          <a:pt x="204" y="108"/>
                        </a:lnTo>
                        <a:lnTo>
                          <a:pt x="204" y="108"/>
                        </a:lnTo>
                        <a:lnTo>
                          <a:pt x="202" y="108"/>
                        </a:lnTo>
                        <a:lnTo>
                          <a:pt x="202" y="108"/>
                        </a:lnTo>
                        <a:lnTo>
                          <a:pt x="196" y="106"/>
                        </a:lnTo>
                        <a:lnTo>
                          <a:pt x="192" y="102"/>
                        </a:lnTo>
                        <a:lnTo>
                          <a:pt x="192" y="102"/>
                        </a:lnTo>
                        <a:lnTo>
                          <a:pt x="192" y="98"/>
                        </a:lnTo>
                        <a:lnTo>
                          <a:pt x="194" y="94"/>
                        </a:lnTo>
                        <a:lnTo>
                          <a:pt x="196" y="90"/>
                        </a:lnTo>
                        <a:lnTo>
                          <a:pt x="200" y="90"/>
                        </a:lnTo>
                        <a:lnTo>
                          <a:pt x="200" y="90"/>
                        </a:lnTo>
                        <a:close/>
                        <a:moveTo>
                          <a:pt x="340" y="168"/>
                        </a:moveTo>
                        <a:lnTo>
                          <a:pt x="340" y="168"/>
                        </a:lnTo>
                        <a:lnTo>
                          <a:pt x="340" y="172"/>
                        </a:lnTo>
                        <a:lnTo>
                          <a:pt x="336" y="174"/>
                        </a:lnTo>
                        <a:lnTo>
                          <a:pt x="336" y="174"/>
                        </a:lnTo>
                        <a:lnTo>
                          <a:pt x="332" y="176"/>
                        </a:lnTo>
                        <a:lnTo>
                          <a:pt x="332" y="176"/>
                        </a:lnTo>
                        <a:lnTo>
                          <a:pt x="330" y="174"/>
                        </a:lnTo>
                        <a:lnTo>
                          <a:pt x="326" y="172"/>
                        </a:lnTo>
                        <a:lnTo>
                          <a:pt x="316" y="162"/>
                        </a:lnTo>
                        <a:lnTo>
                          <a:pt x="288" y="190"/>
                        </a:lnTo>
                        <a:lnTo>
                          <a:pt x="288" y="190"/>
                        </a:lnTo>
                        <a:lnTo>
                          <a:pt x="284" y="192"/>
                        </a:lnTo>
                        <a:lnTo>
                          <a:pt x="278" y="192"/>
                        </a:lnTo>
                        <a:lnTo>
                          <a:pt x="246" y="178"/>
                        </a:lnTo>
                        <a:lnTo>
                          <a:pt x="210" y="242"/>
                        </a:lnTo>
                        <a:lnTo>
                          <a:pt x="210" y="242"/>
                        </a:lnTo>
                        <a:lnTo>
                          <a:pt x="206" y="246"/>
                        </a:lnTo>
                        <a:lnTo>
                          <a:pt x="200" y="248"/>
                        </a:lnTo>
                        <a:lnTo>
                          <a:pt x="200" y="248"/>
                        </a:lnTo>
                        <a:lnTo>
                          <a:pt x="196" y="246"/>
                        </a:lnTo>
                        <a:lnTo>
                          <a:pt x="196" y="246"/>
                        </a:lnTo>
                        <a:lnTo>
                          <a:pt x="194" y="244"/>
                        </a:lnTo>
                        <a:lnTo>
                          <a:pt x="192" y="240"/>
                        </a:lnTo>
                        <a:lnTo>
                          <a:pt x="192" y="236"/>
                        </a:lnTo>
                        <a:lnTo>
                          <a:pt x="192" y="234"/>
                        </a:lnTo>
                        <a:lnTo>
                          <a:pt x="232" y="160"/>
                        </a:lnTo>
                        <a:lnTo>
                          <a:pt x="232" y="160"/>
                        </a:lnTo>
                        <a:lnTo>
                          <a:pt x="234" y="156"/>
                        </a:lnTo>
                        <a:lnTo>
                          <a:pt x="238" y="154"/>
                        </a:lnTo>
                        <a:lnTo>
                          <a:pt x="242" y="154"/>
                        </a:lnTo>
                        <a:lnTo>
                          <a:pt x="246" y="154"/>
                        </a:lnTo>
                        <a:lnTo>
                          <a:pt x="280" y="170"/>
                        </a:lnTo>
                        <a:lnTo>
                          <a:pt x="302" y="148"/>
                        </a:lnTo>
                        <a:lnTo>
                          <a:pt x="292" y="138"/>
                        </a:lnTo>
                        <a:lnTo>
                          <a:pt x="292" y="138"/>
                        </a:lnTo>
                        <a:lnTo>
                          <a:pt x="290" y="134"/>
                        </a:lnTo>
                        <a:lnTo>
                          <a:pt x="290" y="128"/>
                        </a:lnTo>
                        <a:lnTo>
                          <a:pt x="290" y="128"/>
                        </a:lnTo>
                        <a:lnTo>
                          <a:pt x="292" y="126"/>
                        </a:lnTo>
                        <a:lnTo>
                          <a:pt x="298" y="124"/>
                        </a:lnTo>
                        <a:lnTo>
                          <a:pt x="298" y="124"/>
                        </a:lnTo>
                        <a:lnTo>
                          <a:pt x="332" y="124"/>
                        </a:lnTo>
                        <a:lnTo>
                          <a:pt x="332" y="124"/>
                        </a:lnTo>
                        <a:lnTo>
                          <a:pt x="336" y="124"/>
                        </a:lnTo>
                        <a:lnTo>
                          <a:pt x="338" y="126"/>
                        </a:lnTo>
                        <a:lnTo>
                          <a:pt x="340" y="128"/>
                        </a:lnTo>
                        <a:lnTo>
                          <a:pt x="340" y="132"/>
                        </a:lnTo>
                        <a:lnTo>
                          <a:pt x="340" y="168"/>
                        </a:lnTo>
                        <a:close/>
                        <a:moveTo>
                          <a:pt x="138" y="88"/>
                        </a:moveTo>
                        <a:lnTo>
                          <a:pt x="138" y="88"/>
                        </a:lnTo>
                        <a:lnTo>
                          <a:pt x="136" y="88"/>
                        </a:lnTo>
                        <a:lnTo>
                          <a:pt x="46" y="68"/>
                        </a:lnTo>
                        <a:lnTo>
                          <a:pt x="46" y="68"/>
                        </a:lnTo>
                        <a:lnTo>
                          <a:pt x="42" y="66"/>
                        </a:lnTo>
                        <a:lnTo>
                          <a:pt x="40" y="62"/>
                        </a:lnTo>
                        <a:lnTo>
                          <a:pt x="38" y="60"/>
                        </a:lnTo>
                        <a:lnTo>
                          <a:pt x="38" y="56"/>
                        </a:lnTo>
                        <a:lnTo>
                          <a:pt x="38" y="56"/>
                        </a:lnTo>
                        <a:lnTo>
                          <a:pt x="40" y="52"/>
                        </a:lnTo>
                        <a:lnTo>
                          <a:pt x="42" y="50"/>
                        </a:lnTo>
                        <a:lnTo>
                          <a:pt x="46" y="48"/>
                        </a:lnTo>
                        <a:lnTo>
                          <a:pt x="50" y="48"/>
                        </a:lnTo>
                        <a:lnTo>
                          <a:pt x="140" y="68"/>
                        </a:lnTo>
                        <a:lnTo>
                          <a:pt x="140" y="68"/>
                        </a:lnTo>
                        <a:lnTo>
                          <a:pt x="144" y="70"/>
                        </a:lnTo>
                        <a:lnTo>
                          <a:pt x="146" y="72"/>
                        </a:lnTo>
                        <a:lnTo>
                          <a:pt x="148" y="76"/>
                        </a:lnTo>
                        <a:lnTo>
                          <a:pt x="148" y="80"/>
                        </a:lnTo>
                        <a:lnTo>
                          <a:pt x="148" y="80"/>
                        </a:lnTo>
                        <a:lnTo>
                          <a:pt x="144" y="86"/>
                        </a:lnTo>
                        <a:lnTo>
                          <a:pt x="138" y="88"/>
                        </a:lnTo>
                        <a:lnTo>
                          <a:pt x="138" y="88"/>
                        </a:lnTo>
                        <a:close/>
                        <a:moveTo>
                          <a:pt x="78" y="172"/>
                        </a:moveTo>
                        <a:lnTo>
                          <a:pt x="78" y="126"/>
                        </a:lnTo>
                        <a:lnTo>
                          <a:pt x="78" y="126"/>
                        </a:lnTo>
                        <a:lnTo>
                          <a:pt x="70" y="126"/>
                        </a:lnTo>
                        <a:lnTo>
                          <a:pt x="62" y="128"/>
                        </a:lnTo>
                        <a:lnTo>
                          <a:pt x="56" y="132"/>
                        </a:lnTo>
                        <a:lnTo>
                          <a:pt x="50" y="136"/>
                        </a:lnTo>
                        <a:lnTo>
                          <a:pt x="44" y="142"/>
                        </a:lnTo>
                        <a:lnTo>
                          <a:pt x="42" y="150"/>
                        </a:lnTo>
                        <a:lnTo>
                          <a:pt x="40" y="158"/>
                        </a:lnTo>
                        <a:lnTo>
                          <a:pt x="38" y="168"/>
                        </a:lnTo>
                        <a:lnTo>
                          <a:pt x="38" y="168"/>
                        </a:lnTo>
                        <a:lnTo>
                          <a:pt x="40" y="176"/>
                        </a:lnTo>
                        <a:lnTo>
                          <a:pt x="42" y="186"/>
                        </a:lnTo>
                        <a:lnTo>
                          <a:pt x="44" y="194"/>
                        </a:lnTo>
                        <a:lnTo>
                          <a:pt x="50" y="202"/>
                        </a:lnTo>
                        <a:lnTo>
                          <a:pt x="56" y="208"/>
                        </a:lnTo>
                        <a:lnTo>
                          <a:pt x="62" y="212"/>
                        </a:lnTo>
                        <a:lnTo>
                          <a:pt x="70" y="216"/>
                        </a:lnTo>
                        <a:lnTo>
                          <a:pt x="78" y="218"/>
                        </a:lnTo>
                        <a:lnTo>
                          <a:pt x="78" y="218"/>
                        </a:lnTo>
                        <a:lnTo>
                          <a:pt x="84" y="218"/>
                        </a:lnTo>
                        <a:lnTo>
                          <a:pt x="92" y="216"/>
                        </a:lnTo>
                        <a:lnTo>
                          <a:pt x="98" y="212"/>
                        </a:lnTo>
                        <a:lnTo>
                          <a:pt x="104" y="208"/>
                        </a:lnTo>
                        <a:lnTo>
                          <a:pt x="110" y="202"/>
                        </a:lnTo>
                        <a:lnTo>
                          <a:pt x="114" y="194"/>
                        </a:lnTo>
                        <a:lnTo>
                          <a:pt x="116" y="186"/>
                        </a:lnTo>
                        <a:lnTo>
                          <a:pt x="116" y="176"/>
                        </a:lnTo>
                        <a:lnTo>
                          <a:pt x="78" y="172"/>
                        </a:lnTo>
                        <a:close/>
                        <a:moveTo>
                          <a:pt x="128" y="166"/>
                        </a:moveTo>
                        <a:lnTo>
                          <a:pt x="128" y="166"/>
                        </a:lnTo>
                        <a:lnTo>
                          <a:pt x="126" y="156"/>
                        </a:lnTo>
                        <a:lnTo>
                          <a:pt x="124" y="146"/>
                        </a:lnTo>
                        <a:lnTo>
                          <a:pt x="122" y="138"/>
                        </a:lnTo>
                        <a:lnTo>
                          <a:pt x="116" y="132"/>
                        </a:lnTo>
                        <a:lnTo>
                          <a:pt x="110" y="126"/>
                        </a:lnTo>
                        <a:lnTo>
                          <a:pt x="104" y="120"/>
                        </a:lnTo>
                        <a:lnTo>
                          <a:pt x="96" y="116"/>
                        </a:lnTo>
                        <a:lnTo>
                          <a:pt x="88" y="114"/>
                        </a:lnTo>
                        <a:lnTo>
                          <a:pt x="88" y="160"/>
                        </a:lnTo>
                        <a:lnTo>
                          <a:pt x="128" y="16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eaLnBrk="1" hangingPunct="1"/>
                    <a:endParaRPr lang="en-GB" dirty="0">
                      <a:solidFill>
                        <a:srgbClr val="000000"/>
                      </a:solidFill>
                      <a:latin typeface="Calibri" panose="020F0502020204030204" pitchFamily="34" charset="0"/>
                    </a:endParaRPr>
                  </a:p>
                </p:txBody>
              </p:sp>
            </p:grpSp>
            <p:grpSp>
              <p:nvGrpSpPr>
                <p:cNvPr id="21" name="Group 37"/>
                <p:cNvGrpSpPr/>
                <p:nvPr/>
              </p:nvGrpSpPr>
              <p:grpSpPr>
                <a:xfrm>
                  <a:off x="1171036" y="3955421"/>
                  <a:ext cx="288000" cy="288000"/>
                  <a:chOff x="604088" y="1831451"/>
                  <a:chExt cx="612000" cy="612000"/>
                </a:xfrm>
              </p:grpSpPr>
              <p:sp>
                <p:nvSpPr>
                  <p:cNvPr id="39" name="Oval 38"/>
                  <p:cNvSpPr/>
                  <p:nvPr/>
                </p:nvSpPr>
                <p:spPr bwMode="ltGray">
                  <a:xfrm>
                    <a:off x="604088" y="1831451"/>
                    <a:ext cx="612000" cy="612000"/>
                  </a:xfrm>
                  <a:prstGeom prst="ellipse">
                    <a:avLst/>
                  </a:prstGeom>
                  <a:solidFill>
                    <a:schemeClr val="tx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dirty="0" smtClean="0">
                      <a:solidFill>
                        <a:srgbClr val="FFFFFF"/>
                      </a:solidFill>
                      <a:latin typeface="Calibri" panose="020F0502020204030204" pitchFamily="34" charset="0"/>
                    </a:endParaRPr>
                  </a:p>
                </p:txBody>
              </p:sp>
              <p:sp>
                <p:nvSpPr>
                  <p:cNvPr id="40" name="Freeform 4803"/>
                  <p:cNvSpPr>
                    <a:spLocks noEditPoints="1"/>
                  </p:cNvSpPr>
                  <p:nvPr/>
                </p:nvSpPr>
                <p:spPr bwMode="auto">
                  <a:xfrm>
                    <a:off x="679649" y="1939237"/>
                    <a:ext cx="460878" cy="335853"/>
                  </a:xfrm>
                  <a:custGeom>
                    <a:avLst/>
                    <a:gdLst>
                      <a:gd name="T0" fmla="*/ 372 w 376"/>
                      <a:gd name="T1" fmla="*/ 98 h 274"/>
                      <a:gd name="T2" fmla="*/ 344 w 376"/>
                      <a:gd name="T3" fmla="*/ 74 h 274"/>
                      <a:gd name="T4" fmla="*/ 334 w 376"/>
                      <a:gd name="T5" fmla="*/ 68 h 274"/>
                      <a:gd name="T6" fmla="*/ 254 w 376"/>
                      <a:gd name="T7" fmla="*/ 80 h 274"/>
                      <a:gd name="T8" fmla="*/ 210 w 376"/>
                      <a:gd name="T9" fmla="*/ 68 h 274"/>
                      <a:gd name="T10" fmla="*/ 6 w 376"/>
                      <a:gd name="T11" fmla="*/ 136 h 274"/>
                      <a:gd name="T12" fmla="*/ 4 w 376"/>
                      <a:gd name="T13" fmla="*/ 170 h 274"/>
                      <a:gd name="T14" fmla="*/ 30 w 376"/>
                      <a:gd name="T15" fmla="*/ 194 h 274"/>
                      <a:gd name="T16" fmla="*/ 4 w 376"/>
                      <a:gd name="T17" fmla="*/ 220 h 274"/>
                      <a:gd name="T18" fmla="*/ 198 w 376"/>
                      <a:gd name="T19" fmla="*/ 250 h 274"/>
                      <a:gd name="T20" fmla="*/ 272 w 376"/>
                      <a:gd name="T21" fmla="*/ 274 h 274"/>
                      <a:gd name="T22" fmla="*/ 346 w 376"/>
                      <a:gd name="T23" fmla="*/ 246 h 274"/>
                      <a:gd name="T24" fmla="*/ 322 w 376"/>
                      <a:gd name="T25" fmla="*/ 252 h 274"/>
                      <a:gd name="T26" fmla="*/ 220 w 376"/>
                      <a:gd name="T27" fmla="*/ 252 h 274"/>
                      <a:gd name="T28" fmla="*/ 196 w 376"/>
                      <a:gd name="T29" fmla="*/ 232 h 274"/>
                      <a:gd name="T30" fmla="*/ 148 w 376"/>
                      <a:gd name="T31" fmla="*/ 234 h 274"/>
                      <a:gd name="T32" fmla="*/ 200 w 376"/>
                      <a:gd name="T33" fmla="*/ 220 h 274"/>
                      <a:gd name="T34" fmla="*/ 300 w 376"/>
                      <a:gd name="T35" fmla="*/ 236 h 274"/>
                      <a:gd name="T36" fmla="*/ 346 w 376"/>
                      <a:gd name="T37" fmla="*/ 196 h 274"/>
                      <a:gd name="T38" fmla="*/ 308 w 376"/>
                      <a:gd name="T39" fmla="*/ 220 h 274"/>
                      <a:gd name="T40" fmla="*/ 210 w 376"/>
                      <a:gd name="T41" fmla="*/ 210 h 274"/>
                      <a:gd name="T42" fmla="*/ 196 w 376"/>
                      <a:gd name="T43" fmla="*/ 196 h 274"/>
                      <a:gd name="T44" fmla="*/ 150 w 376"/>
                      <a:gd name="T45" fmla="*/ 200 h 274"/>
                      <a:gd name="T46" fmla="*/ 202 w 376"/>
                      <a:gd name="T47" fmla="*/ 184 h 274"/>
                      <a:gd name="T48" fmla="*/ 318 w 376"/>
                      <a:gd name="T49" fmla="*/ 196 h 274"/>
                      <a:gd name="T50" fmla="*/ 374 w 376"/>
                      <a:gd name="T51" fmla="*/ 162 h 274"/>
                      <a:gd name="T52" fmla="*/ 374 w 376"/>
                      <a:gd name="T53" fmla="*/ 130 h 274"/>
                      <a:gd name="T54" fmla="*/ 248 w 376"/>
                      <a:gd name="T55" fmla="*/ 94 h 274"/>
                      <a:gd name="T56" fmla="*/ 342 w 376"/>
                      <a:gd name="T57" fmla="*/ 78 h 274"/>
                      <a:gd name="T58" fmla="*/ 334 w 376"/>
                      <a:gd name="T59" fmla="*/ 104 h 274"/>
                      <a:gd name="T60" fmla="*/ 238 w 376"/>
                      <a:gd name="T61" fmla="*/ 114 h 274"/>
                      <a:gd name="T62" fmla="*/ 200 w 376"/>
                      <a:gd name="T63" fmla="*/ 96 h 274"/>
                      <a:gd name="T64" fmla="*/ 202 w 376"/>
                      <a:gd name="T65" fmla="*/ 114 h 274"/>
                      <a:gd name="T66" fmla="*/ 294 w 376"/>
                      <a:gd name="T67" fmla="*/ 130 h 274"/>
                      <a:gd name="T68" fmla="*/ 346 w 376"/>
                      <a:gd name="T69" fmla="*/ 124 h 274"/>
                      <a:gd name="T70" fmla="*/ 338 w 376"/>
                      <a:gd name="T71" fmla="*/ 136 h 274"/>
                      <a:gd name="T72" fmla="*/ 272 w 376"/>
                      <a:gd name="T73" fmla="*/ 152 h 274"/>
                      <a:gd name="T74" fmla="*/ 214 w 376"/>
                      <a:gd name="T75" fmla="*/ 142 h 274"/>
                      <a:gd name="T76" fmla="*/ 198 w 376"/>
                      <a:gd name="T77" fmla="*/ 118 h 274"/>
                      <a:gd name="T78" fmla="*/ 134 w 376"/>
                      <a:gd name="T79" fmla="*/ 150 h 274"/>
                      <a:gd name="T80" fmla="*/ 100 w 376"/>
                      <a:gd name="T81" fmla="*/ 136 h 274"/>
                      <a:gd name="T82" fmla="*/ 158 w 376"/>
                      <a:gd name="T83" fmla="*/ 128 h 274"/>
                      <a:gd name="T84" fmla="*/ 162 w 376"/>
                      <a:gd name="T85" fmla="*/ 144 h 274"/>
                      <a:gd name="T86" fmla="*/ 346 w 376"/>
                      <a:gd name="T87" fmla="*/ 162 h 274"/>
                      <a:gd name="T88" fmla="*/ 342 w 376"/>
                      <a:gd name="T89" fmla="*/ 168 h 274"/>
                      <a:gd name="T90" fmla="*/ 322 w 376"/>
                      <a:gd name="T91" fmla="*/ 180 h 274"/>
                      <a:gd name="T92" fmla="*/ 220 w 376"/>
                      <a:gd name="T93" fmla="*/ 180 h 274"/>
                      <a:gd name="T94" fmla="*/ 200 w 376"/>
                      <a:gd name="T95" fmla="*/ 168 h 274"/>
                      <a:gd name="T96" fmla="*/ 198 w 376"/>
                      <a:gd name="T97" fmla="*/ 154 h 274"/>
                      <a:gd name="T98" fmla="*/ 272 w 376"/>
                      <a:gd name="T99" fmla="*/ 166 h 274"/>
                      <a:gd name="T100" fmla="*/ 346 w 376"/>
                      <a:gd name="T101" fmla="*/ 160 h 274"/>
                      <a:gd name="T102" fmla="*/ 196 w 376"/>
                      <a:gd name="T103" fmla="*/ 28 h 274"/>
                      <a:gd name="T104" fmla="*/ 272 w 376"/>
                      <a:gd name="T105" fmla="*/ 0 h 274"/>
                      <a:gd name="T106" fmla="*/ 344 w 376"/>
                      <a:gd name="T107" fmla="*/ 24 h 274"/>
                      <a:gd name="T108" fmla="*/ 322 w 376"/>
                      <a:gd name="T109" fmla="*/ 50 h 274"/>
                      <a:gd name="T110" fmla="*/ 220 w 376"/>
                      <a:gd name="T111" fmla="*/ 5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6" h="274">
                        <a:moveTo>
                          <a:pt x="376" y="126"/>
                        </a:moveTo>
                        <a:lnTo>
                          <a:pt x="376" y="126"/>
                        </a:lnTo>
                        <a:lnTo>
                          <a:pt x="374" y="122"/>
                        </a:lnTo>
                        <a:lnTo>
                          <a:pt x="370" y="120"/>
                        </a:lnTo>
                        <a:lnTo>
                          <a:pt x="346" y="110"/>
                        </a:lnTo>
                        <a:lnTo>
                          <a:pt x="372" y="98"/>
                        </a:lnTo>
                        <a:lnTo>
                          <a:pt x="372" y="98"/>
                        </a:lnTo>
                        <a:lnTo>
                          <a:pt x="376" y="96"/>
                        </a:lnTo>
                        <a:lnTo>
                          <a:pt x="376" y="92"/>
                        </a:lnTo>
                        <a:lnTo>
                          <a:pt x="376" y="92"/>
                        </a:lnTo>
                        <a:lnTo>
                          <a:pt x="376" y="86"/>
                        </a:lnTo>
                        <a:lnTo>
                          <a:pt x="372" y="84"/>
                        </a:lnTo>
                        <a:lnTo>
                          <a:pt x="344" y="74"/>
                        </a:lnTo>
                        <a:lnTo>
                          <a:pt x="344" y="74"/>
                        </a:lnTo>
                        <a:lnTo>
                          <a:pt x="346" y="70"/>
                        </a:lnTo>
                        <a:lnTo>
                          <a:pt x="346" y="66"/>
                        </a:lnTo>
                        <a:lnTo>
                          <a:pt x="346" y="52"/>
                        </a:lnTo>
                        <a:lnTo>
                          <a:pt x="346" y="52"/>
                        </a:lnTo>
                        <a:lnTo>
                          <a:pt x="346" y="56"/>
                        </a:lnTo>
                        <a:lnTo>
                          <a:pt x="344" y="60"/>
                        </a:lnTo>
                        <a:lnTo>
                          <a:pt x="334" y="68"/>
                        </a:lnTo>
                        <a:lnTo>
                          <a:pt x="334" y="68"/>
                        </a:lnTo>
                        <a:lnTo>
                          <a:pt x="322" y="72"/>
                        </a:lnTo>
                        <a:lnTo>
                          <a:pt x="308" y="76"/>
                        </a:lnTo>
                        <a:lnTo>
                          <a:pt x="290" y="80"/>
                        </a:lnTo>
                        <a:lnTo>
                          <a:pt x="272" y="80"/>
                        </a:lnTo>
                        <a:lnTo>
                          <a:pt x="272" y="80"/>
                        </a:lnTo>
                        <a:lnTo>
                          <a:pt x="254" y="80"/>
                        </a:lnTo>
                        <a:lnTo>
                          <a:pt x="238" y="78"/>
                        </a:lnTo>
                        <a:lnTo>
                          <a:pt x="226" y="74"/>
                        </a:lnTo>
                        <a:lnTo>
                          <a:pt x="214" y="70"/>
                        </a:lnTo>
                        <a:lnTo>
                          <a:pt x="214" y="70"/>
                        </a:lnTo>
                        <a:lnTo>
                          <a:pt x="214" y="70"/>
                        </a:lnTo>
                        <a:lnTo>
                          <a:pt x="210" y="68"/>
                        </a:lnTo>
                        <a:lnTo>
                          <a:pt x="210" y="68"/>
                        </a:lnTo>
                        <a:lnTo>
                          <a:pt x="200" y="60"/>
                        </a:lnTo>
                        <a:lnTo>
                          <a:pt x="198" y="56"/>
                        </a:lnTo>
                        <a:lnTo>
                          <a:pt x="196" y="52"/>
                        </a:lnTo>
                        <a:lnTo>
                          <a:pt x="196" y="52"/>
                        </a:lnTo>
                        <a:lnTo>
                          <a:pt x="198" y="46"/>
                        </a:lnTo>
                        <a:lnTo>
                          <a:pt x="6" y="136"/>
                        </a:lnTo>
                        <a:lnTo>
                          <a:pt x="6" y="136"/>
                        </a:lnTo>
                        <a:lnTo>
                          <a:pt x="2" y="138"/>
                        </a:lnTo>
                        <a:lnTo>
                          <a:pt x="2" y="142"/>
                        </a:lnTo>
                        <a:lnTo>
                          <a:pt x="2" y="142"/>
                        </a:lnTo>
                        <a:lnTo>
                          <a:pt x="2" y="148"/>
                        </a:lnTo>
                        <a:lnTo>
                          <a:pt x="6" y="150"/>
                        </a:lnTo>
                        <a:lnTo>
                          <a:pt x="30" y="158"/>
                        </a:lnTo>
                        <a:lnTo>
                          <a:pt x="4" y="170"/>
                        </a:lnTo>
                        <a:lnTo>
                          <a:pt x="4" y="170"/>
                        </a:lnTo>
                        <a:lnTo>
                          <a:pt x="2" y="174"/>
                        </a:lnTo>
                        <a:lnTo>
                          <a:pt x="0" y="178"/>
                        </a:lnTo>
                        <a:lnTo>
                          <a:pt x="0" y="178"/>
                        </a:lnTo>
                        <a:lnTo>
                          <a:pt x="2" y="182"/>
                        </a:lnTo>
                        <a:lnTo>
                          <a:pt x="6" y="184"/>
                        </a:lnTo>
                        <a:lnTo>
                          <a:pt x="30" y="194"/>
                        </a:lnTo>
                        <a:lnTo>
                          <a:pt x="4" y="206"/>
                        </a:lnTo>
                        <a:lnTo>
                          <a:pt x="4" y="206"/>
                        </a:lnTo>
                        <a:lnTo>
                          <a:pt x="0" y="208"/>
                        </a:lnTo>
                        <a:lnTo>
                          <a:pt x="0" y="212"/>
                        </a:lnTo>
                        <a:lnTo>
                          <a:pt x="0" y="212"/>
                        </a:lnTo>
                        <a:lnTo>
                          <a:pt x="0" y="218"/>
                        </a:lnTo>
                        <a:lnTo>
                          <a:pt x="4" y="220"/>
                        </a:lnTo>
                        <a:lnTo>
                          <a:pt x="148" y="270"/>
                        </a:lnTo>
                        <a:lnTo>
                          <a:pt x="148" y="270"/>
                        </a:lnTo>
                        <a:lnTo>
                          <a:pt x="150" y="270"/>
                        </a:lnTo>
                        <a:lnTo>
                          <a:pt x="150" y="270"/>
                        </a:lnTo>
                        <a:lnTo>
                          <a:pt x="154" y="270"/>
                        </a:lnTo>
                        <a:lnTo>
                          <a:pt x="198" y="250"/>
                        </a:lnTo>
                        <a:lnTo>
                          <a:pt x="198" y="250"/>
                        </a:lnTo>
                        <a:lnTo>
                          <a:pt x="200" y="254"/>
                        </a:lnTo>
                        <a:lnTo>
                          <a:pt x="206" y="258"/>
                        </a:lnTo>
                        <a:lnTo>
                          <a:pt x="212" y="264"/>
                        </a:lnTo>
                        <a:lnTo>
                          <a:pt x="222" y="266"/>
                        </a:lnTo>
                        <a:lnTo>
                          <a:pt x="244" y="272"/>
                        </a:lnTo>
                        <a:lnTo>
                          <a:pt x="272" y="274"/>
                        </a:lnTo>
                        <a:lnTo>
                          <a:pt x="272" y="274"/>
                        </a:lnTo>
                        <a:lnTo>
                          <a:pt x="300" y="272"/>
                        </a:lnTo>
                        <a:lnTo>
                          <a:pt x="314" y="270"/>
                        </a:lnTo>
                        <a:lnTo>
                          <a:pt x="324" y="266"/>
                        </a:lnTo>
                        <a:lnTo>
                          <a:pt x="334" y="262"/>
                        </a:lnTo>
                        <a:lnTo>
                          <a:pt x="340" y="256"/>
                        </a:lnTo>
                        <a:lnTo>
                          <a:pt x="344" y="252"/>
                        </a:lnTo>
                        <a:lnTo>
                          <a:pt x="346" y="246"/>
                        </a:lnTo>
                        <a:lnTo>
                          <a:pt x="346" y="230"/>
                        </a:lnTo>
                        <a:lnTo>
                          <a:pt x="346" y="230"/>
                        </a:lnTo>
                        <a:lnTo>
                          <a:pt x="346" y="236"/>
                        </a:lnTo>
                        <a:lnTo>
                          <a:pt x="344" y="240"/>
                        </a:lnTo>
                        <a:lnTo>
                          <a:pt x="334" y="246"/>
                        </a:lnTo>
                        <a:lnTo>
                          <a:pt x="334" y="246"/>
                        </a:lnTo>
                        <a:lnTo>
                          <a:pt x="322" y="252"/>
                        </a:lnTo>
                        <a:lnTo>
                          <a:pt x="308" y="256"/>
                        </a:lnTo>
                        <a:lnTo>
                          <a:pt x="290" y="258"/>
                        </a:lnTo>
                        <a:lnTo>
                          <a:pt x="272" y="260"/>
                        </a:lnTo>
                        <a:lnTo>
                          <a:pt x="272" y="260"/>
                        </a:lnTo>
                        <a:lnTo>
                          <a:pt x="252" y="258"/>
                        </a:lnTo>
                        <a:lnTo>
                          <a:pt x="236" y="256"/>
                        </a:lnTo>
                        <a:lnTo>
                          <a:pt x="220" y="252"/>
                        </a:lnTo>
                        <a:lnTo>
                          <a:pt x="210" y="246"/>
                        </a:lnTo>
                        <a:lnTo>
                          <a:pt x="210" y="246"/>
                        </a:lnTo>
                        <a:lnTo>
                          <a:pt x="206" y="244"/>
                        </a:lnTo>
                        <a:lnTo>
                          <a:pt x="206" y="244"/>
                        </a:lnTo>
                        <a:lnTo>
                          <a:pt x="206" y="244"/>
                        </a:lnTo>
                        <a:lnTo>
                          <a:pt x="200" y="238"/>
                        </a:lnTo>
                        <a:lnTo>
                          <a:pt x="196" y="232"/>
                        </a:lnTo>
                        <a:lnTo>
                          <a:pt x="196" y="232"/>
                        </a:lnTo>
                        <a:lnTo>
                          <a:pt x="196" y="230"/>
                        </a:lnTo>
                        <a:lnTo>
                          <a:pt x="196" y="232"/>
                        </a:lnTo>
                        <a:lnTo>
                          <a:pt x="150" y="254"/>
                        </a:lnTo>
                        <a:lnTo>
                          <a:pt x="28" y="212"/>
                        </a:lnTo>
                        <a:lnTo>
                          <a:pt x="52" y="200"/>
                        </a:lnTo>
                        <a:lnTo>
                          <a:pt x="148" y="234"/>
                        </a:lnTo>
                        <a:lnTo>
                          <a:pt x="148" y="234"/>
                        </a:lnTo>
                        <a:lnTo>
                          <a:pt x="152" y="234"/>
                        </a:lnTo>
                        <a:lnTo>
                          <a:pt x="152" y="234"/>
                        </a:lnTo>
                        <a:lnTo>
                          <a:pt x="154" y="234"/>
                        </a:lnTo>
                        <a:lnTo>
                          <a:pt x="198" y="214"/>
                        </a:lnTo>
                        <a:lnTo>
                          <a:pt x="198" y="214"/>
                        </a:lnTo>
                        <a:lnTo>
                          <a:pt x="200" y="220"/>
                        </a:lnTo>
                        <a:lnTo>
                          <a:pt x="206" y="224"/>
                        </a:lnTo>
                        <a:lnTo>
                          <a:pt x="214" y="228"/>
                        </a:lnTo>
                        <a:lnTo>
                          <a:pt x="222" y="232"/>
                        </a:lnTo>
                        <a:lnTo>
                          <a:pt x="246" y="236"/>
                        </a:lnTo>
                        <a:lnTo>
                          <a:pt x="272" y="238"/>
                        </a:lnTo>
                        <a:lnTo>
                          <a:pt x="272" y="238"/>
                        </a:lnTo>
                        <a:lnTo>
                          <a:pt x="300" y="236"/>
                        </a:lnTo>
                        <a:lnTo>
                          <a:pt x="314" y="234"/>
                        </a:lnTo>
                        <a:lnTo>
                          <a:pt x="324" y="230"/>
                        </a:lnTo>
                        <a:lnTo>
                          <a:pt x="334" y="226"/>
                        </a:lnTo>
                        <a:lnTo>
                          <a:pt x="340" y="220"/>
                        </a:lnTo>
                        <a:lnTo>
                          <a:pt x="344" y="216"/>
                        </a:lnTo>
                        <a:lnTo>
                          <a:pt x="346" y="210"/>
                        </a:lnTo>
                        <a:lnTo>
                          <a:pt x="346" y="196"/>
                        </a:lnTo>
                        <a:lnTo>
                          <a:pt x="346" y="196"/>
                        </a:lnTo>
                        <a:lnTo>
                          <a:pt x="346" y="200"/>
                        </a:lnTo>
                        <a:lnTo>
                          <a:pt x="344" y="204"/>
                        </a:lnTo>
                        <a:lnTo>
                          <a:pt x="334" y="210"/>
                        </a:lnTo>
                        <a:lnTo>
                          <a:pt x="334" y="210"/>
                        </a:lnTo>
                        <a:lnTo>
                          <a:pt x="322" y="216"/>
                        </a:lnTo>
                        <a:lnTo>
                          <a:pt x="308" y="220"/>
                        </a:lnTo>
                        <a:lnTo>
                          <a:pt x="290" y="222"/>
                        </a:lnTo>
                        <a:lnTo>
                          <a:pt x="272" y="224"/>
                        </a:lnTo>
                        <a:lnTo>
                          <a:pt x="272" y="224"/>
                        </a:lnTo>
                        <a:lnTo>
                          <a:pt x="252" y="222"/>
                        </a:lnTo>
                        <a:lnTo>
                          <a:pt x="236" y="220"/>
                        </a:lnTo>
                        <a:lnTo>
                          <a:pt x="220" y="216"/>
                        </a:lnTo>
                        <a:lnTo>
                          <a:pt x="210" y="210"/>
                        </a:lnTo>
                        <a:lnTo>
                          <a:pt x="210" y="210"/>
                        </a:lnTo>
                        <a:lnTo>
                          <a:pt x="208" y="210"/>
                        </a:lnTo>
                        <a:lnTo>
                          <a:pt x="208" y="210"/>
                        </a:lnTo>
                        <a:lnTo>
                          <a:pt x="200" y="204"/>
                        </a:lnTo>
                        <a:lnTo>
                          <a:pt x="198" y="198"/>
                        </a:lnTo>
                        <a:lnTo>
                          <a:pt x="198" y="198"/>
                        </a:lnTo>
                        <a:lnTo>
                          <a:pt x="196" y="196"/>
                        </a:lnTo>
                        <a:lnTo>
                          <a:pt x="196" y="198"/>
                        </a:lnTo>
                        <a:lnTo>
                          <a:pt x="152" y="218"/>
                        </a:lnTo>
                        <a:lnTo>
                          <a:pt x="72" y="192"/>
                        </a:lnTo>
                        <a:lnTo>
                          <a:pt x="50" y="184"/>
                        </a:lnTo>
                        <a:lnTo>
                          <a:pt x="28" y="176"/>
                        </a:lnTo>
                        <a:lnTo>
                          <a:pt x="52" y="166"/>
                        </a:lnTo>
                        <a:lnTo>
                          <a:pt x="150" y="200"/>
                        </a:lnTo>
                        <a:lnTo>
                          <a:pt x="150" y="200"/>
                        </a:lnTo>
                        <a:lnTo>
                          <a:pt x="152" y="200"/>
                        </a:lnTo>
                        <a:lnTo>
                          <a:pt x="152" y="200"/>
                        </a:lnTo>
                        <a:lnTo>
                          <a:pt x="156" y="200"/>
                        </a:lnTo>
                        <a:lnTo>
                          <a:pt x="198" y="180"/>
                        </a:lnTo>
                        <a:lnTo>
                          <a:pt x="198" y="180"/>
                        </a:lnTo>
                        <a:lnTo>
                          <a:pt x="202" y="184"/>
                        </a:lnTo>
                        <a:lnTo>
                          <a:pt x="208" y="188"/>
                        </a:lnTo>
                        <a:lnTo>
                          <a:pt x="224" y="196"/>
                        </a:lnTo>
                        <a:lnTo>
                          <a:pt x="246" y="200"/>
                        </a:lnTo>
                        <a:lnTo>
                          <a:pt x="272" y="202"/>
                        </a:lnTo>
                        <a:lnTo>
                          <a:pt x="272" y="202"/>
                        </a:lnTo>
                        <a:lnTo>
                          <a:pt x="296" y="200"/>
                        </a:lnTo>
                        <a:lnTo>
                          <a:pt x="318" y="196"/>
                        </a:lnTo>
                        <a:lnTo>
                          <a:pt x="334" y="190"/>
                        </a:lnTo>
                        <a:lnTo>
                          <a:pt x="340" y="186"/>
                        </a:lnTo>
                        <a:lnTo>
                          <a:pt x="344" y="180"/>
                        </a:lnTo>
                        <a:lnTo>
                          <a:pt x="370" y="168"/>
                        </a:lnTo>
                        <a:lnTo>
                          <a:pt x="370" y="168"/>
                        </a:lnTo>
                        <a:lnTo>
                          <a:pt x="374" y="166"/>
                        </a:lnTo>
                        <a:lnTo>
                          <a:pt x="374" y="162"/>
                        </a:lnTo>
                        <a:lnTo>
                          <a:pt x="374" y="162"/>
                        </a:lnTo>
                        <a:lnTo>
                          <a:pt x="374" y="156"/>
                        </a:lnTo>
                        <a:lnTo>
                          <a:pt x="370" y="154"/>
                        </a:lnTo>
                        <a:lnTo>
                          <a:pt x="346" y="146"/>
                        </a:lnTo>
                        <a:lnTo>
                          <a:pt x="372" y="134"/>
                        </a:lnTo>
                        <a:lnTo>
                          <a:pt x="372" y="134"/>
                        </a:lnTo>
                        <a:lnTo>
                          <a:pt x="374" y="130"/>
                        </a:lnTo>
                        <a:lnTo>
                          <a:pt x="376" y="126"/>
                        </a:lnTo>
                        <a:lnTo>
                          <a:pt x="376" y="126"/>
                        </a:lnTo>
                        <a:close/>
                        <a:moveTo>
                          <a:pt x="202" y="78"/>
                        </a:moveTo>
                        <a:lnTo>
                          <a:pt x="202" y="78"/>
                        </a:lnTo>
                        <a:lnTo>
                          <a:pt x="214" y="84"/>
                        </a:lnTo>
                        <a:lnTo>
                          <a:pt x="230" y="90"/>
                        </a:lnTo>
                        <a:lnTo>
                          <a:pt x="248" y="94"/>
                        </a:lnTo>
                        <a:lnTo>
                          <a:pt x="272" y="96"/>
                        </a:lnTo>
                        <a:lnTo>
                          <a:pt x="272" y="96"/>
                        </a:lnTo>
                        <a:lnTo>
                          <a:pt x="294" y="94"/>
                        </a:lnTo>
                        <a:lnTo>
                          <a:pt x="314" y="90"/>
                        </a:lnTo>
                        <a:lnTo>
                          <a:pt x="330" y="84"/>
                        </a:lnTo>
                        <a:lnTo>
                          <a:pt x="342" y="78"/>
                        </a:lnTo>
                        <a:lnTo>
                          <a:pt x="342" y="78"/>
                        </a:lnTo>
                        <a:lnTo>
                          <a:pt x="346" y="82"/>
                        </a:lnTo>
                        <a:lnTo>
                          <a:pt x="346" y="88"/>
                        </a:lnTo>
                        <a:lnTo>
                          <a:pt x="346" y="88"/>
                        </a:lnTo>
                        <a:lnTo>
                          <a:pt x="346" y="92"/>
                        </a:lnTo>
                        <a:lnTo>
                          <a:pt x="344" y="96"/>
                        </a:lnTo>
                        <a:lnTo>
                          <a:pt x="334" y="104"/>
                        </a:lnTo>
                        <a:lnTo>
                          <a:pt x="334" y="104"/>
                        </a:lnTo>
                        <a:lnTo>
                          <a:pt x="322" y="108"/>
                        </a:lnTo>
                        <a:lnTo>
                          <a:pt x="308" y="112"/>
                        </a:lnTo>
                        <a:lnTo>
                          <a:pt x="290" y="116"/>
                        </a:lnTo>
                        <a:lnTo>
                          <a:pt x="272" y="116"/>
                        </a:lnTo>
                        <a:lnTo>
                          <a:pt x="272" y="116"/>
                        </a:lnTo>
                        <a:lnTo>
                          <a:pt x="254" y="116"/>
                        </a:lnTo>
                        <a:lnTo>
                          <a:pt x="238" y="114"/>
                        </a:lnTo>
                        <a:lnTo>
                          <a:pt x="226" y="110"/>
                        </a:lnTo>
                        <a:lnTo>
                          <a:pt x="214" y="106"/>
                        </a:lnTo>
                        <a:lnTo>
                          <a:pt x="214" y="106"/>
                        </a:lnTo>
                        <a:lnTo>
                          <a:pt x="214" y="106"/>
                        </a:lnTo>
                        <a:lnTo>
                          <a:pt x="210" y="104"/>
                        </a:lnTo>
                        <a:lnTo>
                          <a:pt x="210" y="104"/>
                        </a:lnTo>
                        <a:lnTo>
                          <a:pt x="200" y="96"/>
                        </a:lnTo>
                        <a:lnTo>
                          <a:pt x="198" y="92"/>
                        </a:lnTo>
                        <a:lnTo>
                          <a:pt x="196" y="88"/>
                        </a:lnTo>
                        <a:lnTo>
                          <a:pt x="196" y="88"/>
                        </a:lnTo>
                        <a:lnTo>
                          <a:pt x="198" y="82"/>
                        </a:lnTo>
                        <a:lnTo>
                          <a:pt x="202" y="78"/>
                        </a:lnTo>
                        <a:lnTo>
                          <a:pt x="202" y="78"/>
                        </a:lnTo>
                        <a:close/>
                        <a:moveTo>
                          <a:pt x="202" y="114"/>
                        </a:moveTo>
                        <a:lnTo>
                          <a:pt x="202" y="114"/>
                        </a:lnTo>
                        <a:lnTo>
                          <a:pt x="214" y="120"/>
                        </a:lnTo>
                        <a:lnTo>
                          <a:pt x="230" y="126"/>
                        </a:lnTo>
                        <a:lnTo>
                          <a:pt x="248" y="130"/>
                        </a:lnTo>
                        <a:lnTo>
                          <a:pt x="272" y="130"/>
                        </a:lnTo>
                        <a:lnTo>
                          <a:pt x="272" y="130"/>
                        </a:lnTo>
                        <a:lnTo>
                          <a:pt x="294" y="130"/>
                        </a:lnTo>
                        <a:lnTo>
                          <a:pt x="314" y="126"/>
                        </a:lnTo>
                        <a:lnTo>
                          <a:pt x="330" y="120"/>
                        </a:lnTo>
                        <a:lnTo>
                          <a:pt x="342" y="114"/>
                        </a:lnTo>
                        <a:lnTo>
                          <a:pt x="342" y="114"/>
                        </a:lnTo>
                        <a:lnTo>
                          <a:pt x="346" y="118"/>
                        </a:lnTo>
                        <a:lnTo>
                          <a:pt x="346" y="124"/>
                        </a:lnTo>
                        <a:lnTo>
                          <a:pt x="346" y="124"/>
                        </a:lnTo>
                        <a:lnTo>
                          <a:pt x="346" y="128"/>
                        </a:lnTo>
                        <a:lnTo>
                          <a:pt x="346" y="128"/>
                        </a:lnTo>
                        <a:lnTo>
                          <a:pt x="342" y="132"/>
                        </a:lnTo>
                        <a:lnTo>
                          <a:pt x="342" y="132"/>
                        </a:lnTo>
                        <a:lnTo>
                          <a:pt x="340" y="134"/>
                        </a:lnTo>
                        <a:lnTo>
                          <a:pt x="340" y="134"/>
                        </a:lnTo>
                        <a:lnTo>
                          <a:pt x="338" y="136"/>
                        </a:lnTo>
                        <a:lnTo>
                          <a:pt x="338" y="136"/>
                        </a:lnTo>
                        <a:lnTo>
                          <a:pt x="334" y="140"/>
                        </a:lnTo>
                        <a:lnTo>
                          <a:pt x="334" y="140"/>
                        </a:lnTo>
                        <a:lnTo>
                          <a:pt x="322" y="144"/>
                        </a:lnTo>
                        <a:lnTo>
                          <a:pt x="308" y="148"/>
                        </a:lnTo>
                        <a:lnTo>
                          <a:pt x="290" y="150"/>
                        </a:lnTo>
                        <a:lnTo>
                          <a:pt x="272" y="152"/>
                        </a:lnTo>
                        <a:lnTo>
                          <a:pt x="272" y="152"/>
                        </a:lnTo>
                        <a:lnTo>
                          <a:pt x="254" y="152"/>
                        </a:lnTo>
                        <a:lnTo>
                          <a:pt x="238" y="148"/>
                        </a:lnTo>
                        <a:lnTo>
                          <a:pt x="226" y="146"/>
                        </a:lnTo>
                        <a:lnTo>
                          <a:pt x="214" y="142"/>
                        </a:lnTo>
                        <a:lnTo>
                          <a:pt x="214" y="142"/>
                        </a:lnTo>
                        <a:lnTo>
                          <a:pt x="214" y="142"/>
                        </a:lnTo>
                        <a:lnTo>
                          <a:pt x="210" y="140"/>
                        </a:lnTo>
                        <a:lnTo>
                          <a:pt x="210" y="140"/>
                        </a:lnTo>
                        <a:lnTo>
                          <a:pt x="200" y="132"/>
                        </a:lnTo>
                        <a:lnTo>
                          <a:pt x="198" y="128"/>
                        </a:lnTo>
                        <a:lnTo>
                          <a:pt x="196" y="124"/>
                        </a:lnTo>
                        <a:lnTo>
                          <a:pt x="196" y="124"/>
                        </a:lnTo>
                        <a:lnTo>
                          <a:pt x="198" y="118"/>
                        </a:lnTo>
                        <a:lnTo>
                          <a:pt x="202" y="114"/>
                        </a:lnTo>
                        <a:lnTo>
                          <a:pt x="202" y="114"/>
                        </a:lnTo>
                        <a:close/>
                        <a:moveTo>
                          <a:pt x="162" y="144"/>
                        </a:moveTo>
                        <a:lnTo>
                          <a:pt x="162" y="144"/>
                        </a:lnTo>
                        <a:lnTo>
                          <a:pt x="150" y="150"/>
                        </a:lnTo>
                        <a:lnTo>
                          <a:pt x="134" y="150"/>
                        </a:lnTo>
                        <a:lnTo>
                          <a:pt x="134" y="150"/>
                        </a:lnTo>
                        <a:lnTo>
                          <a:pt x="116" y="150"/>
                        </a:lnTo>
                        <a:lnTo>
                          <a:pt x="104" y="144"/>
                        </a:lnTo>
                        <a:lnTo>
                          <a:pt x="104" y="144"/>
                        </a:lnTo>
                        <a:lnTo>
                          <a:pt x="100" y="142"/>
                        </a:lnTo>
                        <a:lnTo>
                          <a:pt x="98" y="138"/>
                        </a:lnTo>
                        <a:lnTo>
                          <a:pt x="98" y="138"/>
                        </a:lnTo>
                        <a:lnTo>
                          <a:pt x="100" y="136"/>
                        </a:lnTo>
                        <a:lnTo>
                          <a:pt x="102" y="132"/>
                        </a:lnTo>
                        <a:lnTo>
                          <a:pt x="110" y="128"/>
                        </a:lnTo>
                        <a:lnTo>
                          <a:pt x="120" y="126"/>
                        </a:lnTo>
                        <a:lnTo>
                          <a:pt x="134" y="124"/>
                        </a:lnTo>
                        <a:lnTo>
                          <a:pt x="134" y="124"/>
                        </a:lnTo>
                        <a:lnTo>
                          <a:pt x="148" y="126"/>
                        </a:lnTo>
                        <a:lnTo>
                          <a:pt x="158" y="128"/>
                        </a:lnTo>
                        <a:lnTo>
                          <a:pt x="166" y="132"/>
                        </a:lnTo>
                        <a:lnTo>
                          <a:pt x="168" y="136"/>
                        </a:lnTo>
                        <a:lnTo>
                          <a:pt x="168" y="138"/>
                        </a:lnTo>
                        <a:lnTo>
                          <a:pt x="168" y="138"/>
                        </a:lnTo>
                        <a:lnTo>
                          <a:pt x="166" y="142"/>
                        </a:lnTo>
                        <a:lnTo>
                          <a:pt x="162" y="144"/>
                        </a:lnTo>
                        <a:lnTo>
                          <a:pt x="162" y="144"/>
                        </a:lnTo>
                        <a:close/>
                        <a:moveTo>
                          <a:pt x="346" y="160"/>
                        </a:moveTo>
                        <a:lnTo>
                          <a:pt x="346" y="160"/>
                        </a:lnTo>
                        <a:lnTo>
                          <a:pt x="346" y="162"/>
                        </a:lnTo>
                        <a:lnTo>
                          <a:pt x="346" y="162"/>
                        </a:lnTo>
                        <a:lnTo>
                          <a:pt x="346" y="162"/>
                        </a:lnTo>
                        <a:lnTo>
                          <a:pt x="346" y="162"/>
                        </a:lnTo>
                        <a:lnTo>
                          <a:pt x="346" y="162"/>
                        </a:lnTo>
                        <a:lnTo>
                          <a:pt x="346" y="162"/>
                        </a:lnTo>
                        <a:lnTo>
                          <a:pt x="344" y="166"/>
                        </a:lnTo>
                        <a:lnTo>
                          <a:pt x="344" y="166"/>
                        </a:lnTo>
                        <a:lnTo>
                          <a:pt x="344" y="166"/>
                        </a:lnTo>
                        <a:lnTo>
                          <a:pt x="344" y="166"/>
                        </a:lnTo>
                        <a:lnTo>
                          <a:pt x="342" y="168"/>
                        </a:lnTo>
                        <a:lnTo>
                          <a:pt x="342" y="168"/>
                        </a:lnTo>
                        <a:lnTo>
                          <a:pt x="340" y="170"/>
                        </a:lnTo>
                        <a:lnTo>
                          <a:pt x="340" y="170"/>
                        </a:lnTo>
                        <a:lnTo>
                          <a:pt x="338" y="172"/>
                        </a:lnTo>
                        <a:lnTo>
                          <a:pt x="338" y="172"/>
                        </a:lnTo>
                        <a:lnTo>
                          <a:pt x="334" y="174"/>
                        </a:lnTo>
                        <a:lnTo>
                          <a:pt x="334" y="174"/>
                        </a:lnTo>
                        <a:lnTo>
                          <a:pt x="322" y="180"/>
                        </a:lnTo>
                        <a:lnTo>
                          <a:pt x="308" y="184"/>
                        </a:lnTo>
                        <a:lnTo>
                          <a:pt x="290" y="186"/>
                        </a:lnTo>
                        <a:lnTo>
                          <a:pt x="272" y="188"/>
                        </a:lnTo>
                        <a:lnTo>
                          <a:pt x="272" y="188"/>
                        </a:lnTo>
                        <a:lnTo>
                          <a:pt x="252" y="186"/>
                        </a:lnTo>
                        <a:lnTo>
                          <a:pt x="236" y="184"/>
                        </a:lnTo>
                        <a:lnTo>
                          <a:pt x="220" y="180"/>
                        </a:lnTo>
                        <a:lnTo>
                          <a:pt x="210" y="174"/>
                        </a:lnTo>
                        <a:lnTo>
                          <a:pt x="210" y="174"/>
                        </a:lnTo>
                        <a:lnTo>
                          <a:pt x="208" y="174"/>
                        </a:lnTo>
                        <a:lnTo>
                          <a:pt x="208" y="174"/>
                        </a:lnTo>
                        <a:lnTo>
                          <a:pt x="208" y="174"/>
                        </a:lnTo>
                        <a:lnTo>
                          <a:pt x="200" y="168"/>
                        </a:lnTo>
                        <a:lnTo>
                          <a:pt x="200" y="168"/>
                        </a:lnTo>
                        <a:lnTo>
                          <a:pt x="200" y="166"/>
                        </a:lnTo>
                        <a:lnTo>
                          <a:pt x="200" y="166"/>
                        </a:lnTo>
                        <a:lnTo>
                          <a:pt x="198" y="164"/>
                        </a:lnTo>
                        <a:lnTo>
                          <a:pt x="198" y="164"/>
                        </a:lnTo>
                        <a:lnTo>
                          <a:pt x="196" y="160"/>
                        </a:lnTo>
                        <a:lnTo>
                          <a:pt x="196" y="160"/>
                        </a:lnTo>
                        <a:lnTo>
                          <a:pt x="198" y="154"/>
                        </a:lnTo>
                        <a:lnTo>
                          <a:pt x="202" y="148"/>
                        </a:lnTo>
                        <a:lnTo>
                          <a:pt x="202" y="148"/>
                        </a:lnTo>
                        <a:lnTo>
                          <a:pt x="214" y="156"/>
                        </a:lnTo>
                        <a:lnTo>
                          <a:pt x="230" y="162"/>
                        </a:lnTo>
                        <a:lnTo>
                          <a:pt x="248" y="166"/>
                        </a:lnTo>
                        <a:lnTo>
                          <a:pt x="272" y="166"/>
                        </a:lnTo>
                        <a:lnTo>
                          <a:pt x="272" y="166"/>
                        </a:lnTo>
                        <a:lnTo>
                          <a:pt x="294" y="166"/>
                        </a:lnTo>
                        <a:lnTo>
                          <a:pt x="314" y="162"/>
                        </a:lnTo>
                        <a:lnTo>
                          <a:pt x="330" y="156"/>
                        </a:lnTo>
                        <a:lnTo>
                          <a:pt x="342" y="148"/>
                        </a:lnTo>
                        <a:lnTo>
                          <a:pt x="342" y="148"/>
                        </a:lnTo>
                        <a:lnTo>
                          <a:pt x="346" y="154"/>
                        </a:lnTo>
                        <a:lnTo>
                          <a:pt x="346" y="160"/>
                        </a:lnTo>
                        <a:lnTo>
                          <a:pt x="346" y="160"/>
                        </a:lnTo>
                        <a:close/>
                        <a:moveTo>
                          <a:pt x="346" y="128"/>
                        </a:moveTo>
                        <a:lnTo>
                          <a:pt x="346" y="128"/>
                        </a:lnTo>
                        <a:lnTo>
                          <a:pt x="348" y="128"/>
                        </a:lnTo>
                        <a:lnTo>
                          <a:pt x="346" y="128"/>
                        </a:lnTo>
                        <a:close/>
                        <a:moveTo>
                          <a:pt x="196" y="28"/>
                        </a:moveTo>
                        <a:lnTo>
                          <a:pt x="196" y="28"/>
                        </a:lnTo>
                        <a:lnTo>
                          <a:pt x="198" y="24"/>
                        </a:lnTo>
                        <a:lnTo>
                          <a:pt x="202" y="18"/>
                        </a:lnTo>
                        <a:lnTo>
                          <a:pt x="210" y="14"/>
                        </a:lnTo>
                        <a:lnTo>
                          <a:pt x="218" y="8"/>
                        </a:lnTo>
                        <a:lnTo>
                          <a:pt x="230" y="6"/>
                        </a:lnTo>
                        <a:lnTo>
                          <a:pt x="242" y="2"/>
                        </a:lnTo>
                        <a:lnTo>
                          <a:pt x="272" y="0"/>
                        </a:lnTo>
                        <a:lnTo>
                          <a:pt x="272" y="0"/>
                        </a:lnTo>
                        <a:lnTo>
                          <a:pt x="300" y="2"/>
                        </a:lnTo>
                        <a:lnTo>
                          <a:pt x="314" y="6"/>
                        </a:lnTo>
                        <a:lnTo>
                          <a:pt x="324" y="8"/>
                        </a:lnTo>
                        <a:lnTo>
                          <a:pt x="334" y="14"/>
                        </a:lnTo>
                        <a:lnTo>
                          <a:pt x="340" y="18"/>
                        </a:lnTo>
                        <a:lnTo>
                          <a:pt x="344" y="24"/>
                        </a:lnTo>
                        <a:lnTo>
                          <a:pt x="346" y="28"/>
                        </a:lnTo>
                        <a:lnTo>
                          <a:pt x="346" y="28"/>
                        </a:lnTo>
                        <a:lnTo>
                          <a:pt x="346" y="34"/>
                        </a:lnTo>
                        <a:lnTo>
                          <a:pt x="344" y="38"/>
                        </a:lnTo>
                        <a:lnTo>
                          <a:pt x="334" y="44"/>
                        </a:lnTo>
                        <a:lnTo>
                          <a:pt x="334" y="44"/>
                        </a:lnTo>
                        <a:lnTo>
                          <a:pt x="322" y="50"/>
                        </a:lnTo>
                        <a:lnTo>
                          <a:pt x="308" y="54"/>
                        </a:lnTo>
                        <a:lnTo>
                          <a:pt x="290" y="56"/>
                        </a:lnTo>
                        <a:lnTo>
                          <a:pt x="272" y="58"/>
                        </a:lnTo>
                        <a:lnTo>
                          <a:pt x="272" y="58"/>
                        </a:lnTo>
                        <a:lnTo>
                          <a:pt x="252" y="56"/>
                        </a:lnTo>
                        <a:lnTo>
                          <a:pt x="236" y="54"/>
                        </a:lnTo>
                        <a:lnTo>
                          <a:pt x="220" y="50"/>
                        </a:lnTo>
                        <a:lnTo>
                          <a:pt x="210" y="44"/>
                        </a:lnTo>
                        <a:lnTo>
                          <a:pt x="210" y="44"/>
                        </a:lnTo>
                        <a:lnTo>
                          <a:pt x="200" y="38"/>
                        </a:lnTo>
                        <a:lnTo>
                          <a:pt x="198" y="34"/>
                        </a:lnTo>
                        <a:lnTo>
                          <a:pt x="196" y="28"/>
                        </a:lnTo>
                        <a:lnTo>
                          <a:pt x="196" y="28"/>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defTabSz="914400" eaLnBrk="1" hangingPunct="1"/>
                    <a:endParaRPr lang="en-GB" dirty="0">
                      <a:solidFill>
                        <a:srgbClr val="000000"/>
                      </a:solidFill>
                      <a:latin typeface="Calibri" panose="020F0502020204030204" pitchFamily="34" charset="0"/>
                    </a:endParaRPr>
                  </a:p>
                </p:txBody>
              </p:sp>
            </p:grpSp>
            <p:grpSp>
              <p:nvGrpSpPr>
                <p:cNvPr id="22" name="Group 40"/>
                <p:cNvGrpSpPr/>
                <p:nvPr/>
              </p:nvGrpSpPr>
              <p:grpSpPr>
                <a:xfrm>
                  <a:off x="1170251" y="2326949"/>
                  <a:ext cx="288000" cy="288000"/>
                  <a:chOff x="604088" y="2312942"/>
                  <a:chExt cx="612000" cy="612000"/>
                </a:xfrm>
              </p:grpSpPr>
              <p:sp>
                <p:nvSpPr>
                  <p:cNvPr id="37" name="Oval 41"/>
                  <p:cNvSpPr/>
                  <p:nvPr/>
                </p:nvSpPr>
                <p:spPr bwMode="ltGray">
                  <a:xfrm>
                    <a:off x="604088" y="2312942"/>
                    <a:ext cx="612000" cy="612000"/>
                  </a:xfrm>
                  <a:prstGeom prst="ellipse">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dirty="0" smtClean="0">
                      <a:solidFill>
                        <a:srgbClr val="FFFFFF"/>
                      </a:solidFill>
                      <a:latin typeface="Calibri" panose="020F0502020204030204" pitchFamily="34" charset="0"/>
                    </a:endParaRPr>
                  </a:p>
                </p:txBody>
              </p:sp>
              <p:sp>
                <p:nvSpPr>
                  <p:cNvPr id="38" name="Freeform 4845"/>
                  <p:cNvSpPr>
                    <a:spLocks noEditPoints="1"/>
                  </p:cNvSpPr>
                  <p:nvPr/>
                </p:nvSpPr>
                <p:spPr bwMode="auto">
                  <a:xfrm>
                    <a:off x="675743" y="2367287"/>
                    <a:ext cx="467913" cy="506906"/>
                  </a:xfrm>
                  <a:custGeom>
                    <a:avLst/>
                    <a:gdLst>
                      <a:gd name="T0" fmla="*/ 86 w 384"/>
                      <a:gd name="T1" fmla="*/ 34 h 416"/>
                      <a:gd name="T2" fmla="*/ 108 w 384"/>
                      <a:gd name="T3" fmla="*/ 36 h 416"/>
                      <a:gd name="T4" fmla="*/ 122 w 384"/>
                      <a:gd name="T5" fmla="*/ 86 h 416"/>
                      <a:gd name="T6" fmla="*/ 102 w 384"/>
                      <a:gd name="T7" fmla="*/ 82 h 416"/>
                      <a:gd name="T8" fmla="*/ 24 w 384"/>
                      <a:gd name="T9" fmla="*/ 106 h 416"/>
                      <a:gd name="T10" fmla="*/ 26 w 384"/>
                      <a:gd name="T11" fmla="*/ 126 h 416"/>
                      <a:gd name="T12" fmla="*/ 68 w 384"/>
                      <a:gd name="T13" fmla="*/ 136 h 416"/>
                      <a:gd name="T14" fmla="*/ 64 w 384"/>
                      <a:gd name="T15" fmla="*/ 120 h 416"/>
                      <a:gd name="T16" fmla="*/ 154 w 384"/>
                      <a:gd name="T17" fmla="*/ 372 h 416"/>
                      <a:gd name="T18" fmla="*/ 164 w 384"/>
                      <a:gd name="T19" fmla="*/ 386 h 416"/>
                      <a:gd name="T20" fmla="*/ 230 w 384"/>
                      <a:gd name="T21" fmla="*/ 376 h 416"/>
                      <a:gd name="T22" fmla="*/ 220 w 384"/>
                      <a:gd name="T23" fmla="*/ 366 h 416"/>
                      <a:gd name="T24" fmla="*/ 164 w 384"/>
                      <a:gd name="T25" fmla="*/ 402 h 416"/>
                      <a:gd name="T26" fmla="*/ 174 w 384"/>
                      <a:gd name="T27" fmla="*/ 416 h 416"/>
                      <a:gd name="T28" fmla="*/ 220 w 384"/>
                      <a:gd name="T29" fmla="*/ 406 h 416"/>
                      <a:gd name="T30" fmla="*/ 210 w 384"/>
                      <a:gd name="T31" fmla="*/ 396 h 416"/>
                      <a:gd name="T32" fmla="*/ 34 w 384"/>
                      <a:gd name="T33" fmla="*/ 294 h 416"/>
                      <a:gd name="T34" fmla="*/ 48 w 384"/>
                      <a:gd name="T35" fmla="*/ 302 h 416"/>
                      <a:gd name="T36" fmla="*/ 66 w 384"/>
                      <a:gd name="T37" fmla="*/ 280 h 416"/>
                      <a:gd name="T38" fmla="*/ 52 w 384"/>
                      <a:gd name="T39" fmla="*/ 276 h 416"/>
                      <a:gd name="T40" fmla="*/ 38 w 384"/>
                      <a:gd name="T41" fmla="*/ 196 h 416"/>
                      <a:gd name="T42" fmla="*/ 0 w 384"/>
                      <a:gd name="T43" fmla="*/ 208 h 416"/>
                      <a:gd name="T44" fmla="*/ 38 w 384"/>
                      <a:gd name="T45" fmla="*/ 220 h 416"/>
                      <a:gd name="T46" fmla="*/ 50 w 384"/>
                      <a:gd name="T47" fmla="*/ 208 h 416"/>
                      <a:gd name="T48" fmla="*/ 206 w 384"/>
                      <a:gd name="T49" fmla="*/ 54 h 416"/>
                      <a:gd name="T50" fmla="*/ 192 w 384"/>
                      <a:gd name="T51" fmla="*/ 0 h 416"/>
                      <a:gd name="T52" fmla="*/ 178 w 384"/>
                      <a:gd name="T53" fmla="*/ 54 h 416"/>
                      <a:gd name="T54" fmla="*/ 192 w 384"/>
                      <a:gd name="T55" fmla="*/ 68 h 416"/>
                      <a:gd name="T56" fmla="*/ 320 w 384"/>
                      <a:gd name="T57" fmla="*/ 278 h 416"/>
                      <a:gd name="T58" fmla="*/ 322 w 384"/>
                      <a:gd name="T59" fmla="*/ 294 h 416"/>
                      <a:gd name="T60" fmla="*/ 348 w 384"/>
                      <a:gd name="T61" fmla="*/ 298 h 416"/>
                      <a:gd name="T62" fmla="*/ 346 w 384"/>
                      <a:gd name="T63" fmla="*/ 284 h 416"/>
                      <a:gd name="T64" fmla="*/ 362 w 384"/>
                      <a:gd name="T65" fmla="*/ 122 h 416"/>
                      <a:gd name="T66" fmla="*/ 356 w 384"/>
                      <a:gd name="T67" fmla="*/ 104 h 416"/>
                      <a:gd name="T68" fmla="*/ 314 w 384"/>
                      <a:gd name="T69" fmla="*/ 128 h 416"/>
                      <a:gd name="T70" fmla="*/ 326 w 384"/>
                      <a:gd name="T71" fmla="*/ 142 h 416"/>
                      <a:gd name="T72" fmla="*/ 336 w 384"/>
                      <a:gd name="T73" fmla="*/ 204 h 416"/>
                      <a:gd name="T74" fmla="*/ 346 w 384"/>
                      <a:gd name="T75" fmla="*/ 220 h 416"/>
                      <a:gd name="T76" fmla="*/ 384 w 384"/>
                      <a:gd name="T77" fmla="*/ 208 h 416"/>
                      <a:gd name="T78" fmla="*/ 372 w 384"/>
                      <a:gd name="T79" fmla="*/ 196 h 416"/>
                      <a:gd name="T80" fmla="*/ 276 w 384"/>
                      <a:gd name="T81" fmla="*/ 36 h 416"/>
                      <a:gd name="T82" fmla="*/ 262 w 384"/>
                      <a:gd name="T83" fmla="*/ 86 h 416"/>
                      <a:gd name="T84" fmla="*/ 300 w 384"/>
                      <a:gd name="T85" fmla="*/ 50 h 416"/>
                      <a:gd name="T86" fmla="*/ 294 w 384"/>
                      <a:gd name="T87" fmla="*/ 32 h 416"/>
                      <a:gd name="T88" fmla="*/ 262 w 384"/>
                      <a:gd name="T89" fmla="*/ 256 h 416"/>
                      <a:gd name="T90" fmla="*/ 236 w 384"/>
                      <a:gd name="T91" fmla="*/ 322 h 416"/>
                      <a:gd name="T92" fmla="*/ 218 w 384"/>
                      <a:gd name="T93" fmla="*/ 354 h 416"/>
                      <a:gd name="T94" fmla="*/ 150 w 384"/>
                      <a:gd name="T95" fmla="*/ 338 h 416"/>
                      <a:gd name="T96" fmla="*/ 132 w 384"/>
                      <a:gd name="T97" fmla="*/ 270 h 416"/>
                      <a:gd name="T98" fmla="*/ 98 w 384"/>
                      <a:gd name="T99" fmla="*/ 196 h 416"/>
                      <a:gd name="T100" fmla="*/ 134 w 384"/>
                      <a:gd name="T101" fmla="*/ 118 h 416"/>
                      <a:gd name="T102" fmla="*/ 234 w 384"/>
                      <a:gd name="T103" fmla="*/ 108 h 416"/>
                      <a:gd name="T104" fmla="*/ 286 w 384"/>
                      <a:gd name="T105" fmla="*/ 196 h 416"/>
                      <a:gd name="T106" fmla="*/ 192 w 384"/>
                      <a:gd name="T107" fmla="*/ 128 h 416"/>
                      <a:gd name="T108" fmla="*/ 146 w 384"/>
                      <a:gd name="T109" fmla="*/ 144 h 416"/>
                      <a:gd name="T110" fmla="*/ 126 w 384"/>
                      <a:gd name="T111" fmla="*/ 198 h 416"/>
                      <a:gd name="T112" fmla="*/ 142 w 384"/>
                      <a:gd name="T113" fmla="*/ 200 h 416"/>
                      <a:gd name="T114" fmla="*/ 154 w 384"/>
                      <a:gd name="T115" fmla="*/ 164 h 416"/>
                      <a:gd name="T116" fmla="*/ 190 w 384"/>
                      <a:gd name="T117" fmla="*/ 148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84" h="416">
                        <a:moveTo>
                          <a:pt x="102" y="82"/>
                        </a:moveTo>
                        <a:lnTo>
                          <a:pt x="84" y="50"/>
                        </a:lnTo>
                        <a:lnTo>
                          <a:pt x="84" y="50"/>
                        </a:lnTo>
                        <a:lnTo>
                          <a:pt x="82" y="44"/>
                        </a:lnTo>
                        <a:lnTo>
                          <a:pt x="84" y="40"/>
                        </a:lnTo>
                        <a:lnTo>
                          <a:pt x="86" y="34"/>
                        </a:lnTo>
                        <a:lnTo>
                          <a:pt x="90" y="32"/>
                        </a:lnTo>
                        <a:lnTo>
                          <a:pt x="90" y="32"/>
                        </a:lnTo>
                        <a:lnTo>
                          <a:pt x="96" y="30"/>
                        </a:lnTo>
                        <a:lnTo>
                          <a:pt x="100" y="30"/>
                        </a:lnTo>
                        <a:lnTo>
                          <a:pt x="106" y="32"/>
                        </a:lnTo>
                        <a:lnTo>
                          <a:pt x="108" y="36"/>
                        </a:lnTo>
                        <a:lnTo>
                          <a:pt x="126" y="68"/>
                        </a:lnTo>
                        <a:lnTo>
                          <a:pt x="126" y="68"/>
                        </a:lnTo>
                        <a:lnTo>
                          <a:pt x="128" y="72"/>
                        </a:lnTo>
                        <a:lnTo>
                          <a:pt x="128" y="78"/>
                        </a:lnTo>
                        <a:lnTo>
                          <a:pt x="126" y="82"/>
                        </a:lnTo>
                        <a:lnTo>
                          <a:pt x="122" y="86"/>
                        </a:lnTo>
                        <a:lnTo>
                          <a:pt x="122" y="86"/>
                        </a:lnTo>
                        <a:lnTo>
                          <a:pt x="114" y="88"/>
                        </a:lnTo>
                        <a:lnTo>
                          <a:pt x="114" y="88"/>
                        </a:lnTo>
                        <a:lnTo>
                          <a:pt x="108" y="86"/>
                        </a:lnTo>
                        <a:lnTo>
                          <a:pt x="102" y="82"/>
                        </a:lnTo>
                        <a:lnTo>
                          <a:pt x="102" y="82"/>
                        </a:lnTo>
                        <a:close/>
                        <a:moveTo>
                          <a:pt x="64" y="120"/>
                        </a:moveTo>
                        <a:lnTo>
                          <a:pt x="38" y="104"/>
                        </a:lnTo>
                        <a:lnTo>
                          <a:pt x="38" y="104"/>
                        </a:lnTo>
                        <a:lnTo>
                          <a:pt x="32" y="104"/>
                        </a:lnTo>
                        <a:lnTo>
                          <a:pt x="28" y="104"/>
                        </a:lnTo>
                        <a:lnTo>
                          <a:pt x="24" y="106"/>
                        </a:lnTo>
                        <a:lnTo>
                          <a:pt x="22" y="110"/>
                        </a:lnTo>
                        <a:lnTo>
                          <a:pt x="22" y="110"/>
                        </a:lnTo>
                        <a:lnTo>
                          <a:pt x="20" y="114"/>
                        </a:lnTo>
                        <a:lnTo>
                          <a:pt x="20" y="118"/>
                        </a:lnTo>
                        <a:lnTo>
                          <a:pt x="22" y="122"/>
                        </a:lnTo>
                        <a:lnTo>
                          <a:pt x="26" y="126"/>
                        </a:lnTo>
                        <a:lnTo>
                          <a:pt x="52" y="142"/>
                        </a:lnTo>
                        <a:lnTo>
                          <a:pt x="52" y="142"/>
                        </a:lnTo>
                        <a:lnTo>
                          <a:pt x="58" y="142"/>
                        </a:lnTo>
                        <a:lnTo>
                          <a:pt x="58" y="142"/>
                        </a:lnTo>
                        <a:lnTo>
                          <a:pt x="64" y="142"/>
                        </a:lnTo>
                        <a:lnTo>
                          <a:pt x="68" y="136"/>
                        </a:lnTo>
                        <a:lnTo>
                          <a:pt x="68" y="136"/>
                        </a:lnTo>
                        <a:lnTo>
                          <a:pt x="70" y="132"/>
                        </a:lnTo>
                        <a:lnTo>
                          <a:pt x="70" y="128"/>
                        </a:lnTo>
                        <a:lnTo>
                          <a:pt x="68" y="124"/>
                        </a:lnTo>
                        <a:lnTo>
                          <a:pt x="64" y="120"/>
                        </a:lnTo>
                        <a:lnTo>
                          <a:pt x="64" y="120"/>
                        </a:lnTo>
                        <a:close/>
                        <a:moveTo>
                          <a:pt x="220" y="366"/>
                        </a:moveTo>
                        <a:lnTo>
                          <a:pt x="164" y="366"/>
                        </a:lnTo>
                        <a:lnTo>
                          <a:pt x="164" y="366"/>
                        </a:lnTo>
                        <a:lnTo>
                          <a:pt x="160" y="366"/>
                        </a:lnTo>
                        <a:lnTo>
                          <a:pt x="156" y="368"/>
                        </a:lnTo>
                        <a:lnTo>
                          <a:pt x="154" y="372"/>
                        </a:lnTo>
                        <a:lnTo>
                          <a:pt x="154" y="376"/>
                        </a:lnTo>
                        <a:lnTo>
                          <a:pt x="154" y="376"/>
                        </a:lnTo>
                        <a:lnTo>
                          <a:pt x="154" y="380"/>
                        </a:lnTo>
                        <a:lnTo>
                          <a:pt x="156" y="382"/>
                        </a:lnTo>
                        <a:lnTo>
                          <a:pt x="160" y="384"/>
                        </a:lnTo>
                        <a:lnTo>
                          <a:pt x="164" y="386"/>
                        </a:lnTo>
                        <a:lnTo>
                          <a:pt x="220" y="386"/>
                        </a:lnTo>
                        <a:lnTo>
                          <a:pt x="220" y="386"/>
                        </a:lnTo>
                        <a:lnTo>
                          <a:pt x="224" y="384"/>
                        </a:lnTo>
                        <a:lnTo>
                          <a:pt x="228" y="382"/>
                        </a:lnTo>
                        <a:lnTo>
                          <a:pt x="230" y="380"/>
                        </a:lnTo>
                        <a:lnTo>
                          <a:pt x="230" y="376"/>
                        </a:lnTo>
                        <a:lnTo>
                          <a:pt x="230" y="376"/>
                        </a:lnTo>
                        <a:lnTo>
                          <a:pt x="230" y="372"/>
                        </a:lnTo>
                        <a:lnTo>
                          <a:pt x="228" y="368"/>
                        </a:lnTo>
                        <a:lnTo>
                          <a:pt x="224" y="366"/>
                        </a:lnTo>
                        <a:lnTo>
                          <a:pt x="220" y="366"/>
                        </a:lnTo>
                        <a:lnTo>
                          <a:pt x="220" y="366"/>
                        </a:lnTo>
                        <a:close/>
                        <a:moveTo>
                          <a:pt x="210" y="396"/>
                        </a:moveTo>
                        <a:lnTo>
                          <a:pt x="174" y="396"/>
                        </a:lnTo>
                        <a:lnTo>
                          <a:pt x="174" y="396"/>
                        </a:lnTo>
                        <a:lnTo>
                          <a:pt x="170" y="396"/>
                        </a:lnTo>
                        <a:lnTo>
                          <a:pt x="166" y="398"/>
                        </a:lnTo>
                        <a:lnTo>
                          <a:pt x="164" y="402"/>
                        </a:lnTo>
                        <a:lnTo>
                          <a:pt x="164" y="406"/>
                        </a:lnTo>
                        <a:lnTo>
                          <a:pt x="164" y="406"/>
                        </a:lnTo>
                        <a:lnTo>
                          <a:pt x="164" y="410"/>
                        </a:lnTo>
                        <a:lnTo>
                          <a:pt x="166" y="414"/>
                        </a:lnTo>
                        <a:lnTo>
                          <a:pt x="170" y="416"/>
                        </a:lnTo>
                        <a:lnTo>
                          <a:pt x="174" y="416"/>
                        </a:lnTo>
                        <a:lnTo>
                          <a:pt x="210" y="416"/>
                        </a:lnTo>
                        <a:lnTo>
                          <a:pt x="210" y="416"/>
                        </a:lnTo>
                        <a:lnTo>
                          <a:pt x="214" y="416"/>
                        </a:lnTo>
                        <a:lnTo>
                          <a:pt x="218" y="414"/>
                        </a:lnTo>
                        <a:lnTo>
                          <a:pt x="220" y="410"/>
                        </a:lnTo>
                        <a:lnTo>
                          <a:pt x="220" y="406"/>
                        </a:lnTo>
                        <a:lnTo>
                          <a:pt x="220" y="406"/>
                        </a:lnTo>
                        <a:lnTo>
                          <a:pt x="220" y="402"/>
                        </a:lnTo>
                        <a:lnTo>
                          <a:pt x="218" y="398"/>
                        </a:lnTo>
                        <a:lnTo>
                          <a:pt x="214" y="396"/>
                        </a:lnTo>
                        <a:lnTo>
                          <a:pt x="210" y="396"/>
                        </a:lnTo>
                        <a:lnTo>
                          <a:pt x="210" y="396"/>
                        </a:lnTo>
                        <a:close/>
                        <a:moveTo>
                          <a:pt x="52" y="276"/>
                        </a:moveTo>
                        <a:lnTo>
                          <a:pt x="38" y="284"/>
                        </a:lnTo>
                        <a:lnTo>
                          <a:pt x="38" y="284"/>
                        </a:lnTo>
                        <a:lnTo>
                          <a:pt x="36" y="288"/>
                        </a:lnTo>
                        <a:lnTo>
                          <a:pt x="34" y="290"/>
                        </a:lnTo>
                        <a:lnTo>
                          <a:pt x="34" y="294"/>
                        </a:lnTo>
                        <a:lnTo>
                          <a:pt x="36" y="298"/>
                        </a:lnTo>
                        <a:lnTo>
                          <a:pt x="36" y="298"/>
                        </a:lnTo>
                        <a:lnTo>
                          <a:pt x="40" y="302"/>
                        </a:lnTo>
                        <a:lnTo>
                          <a:pt x="44" y="304"/>
                        </a:lnTo>
                        <a:lnTo>
                          <a:pt x="44" y="304"/>
                        </a:lnTo>
                        <a:lnTo>
                          <a:pt x="48" y="302"/>
                        </a:lnTo>
                        <a:lnTo>
                          <a:pt x="62" y="294"/>
                        </a:lnTo>
                        <a:lnTo>
                          <a:pt x="62" y="294"/>
                        </a:lnTo>
                        <a:lnTo>
                          <a:pt x="66" y="292"/>
                        </a:lnTo>
                        <a:lnTo>
                          <a:pt x="68" y="288"/>
                        </a:lnTo>
                        <a:lnTo>
                          <a:pt x="68" y="284"/>
                        </a:lnTo>
                        <a:lnTo>
                          <a:pt x="66" y="280"/>
                        </a:lnTo>
                        <a:lnTo>
                          <a:pt x="66" y="280"/>
                        </a:lnTo>
                        <a:lnTo>
                          <a:pt x="64" y="278"/>
                        </a:lnTo>
                        <a:lnTo>
                          <a:pt x="60" y="276"/>
                        </a:lnTo>
                        <a:lnTo>
                          <a:pt x="56" y="276"/>
                        </a:lnTo>
                        <a:lnTo>
                          <a:pt x="52" y="276"/>
                        </a:lnTo>
                        <a:lnTo>
                          <a:pt x="52" y="276"/>
                        </a:lnTo>
                        <a:close/>
                        <a:moveTo>
                          <a:pt x="50" y="208"/>
                        </a:moveTo>
                        <a:lnTo>
                          <a:pt x="50" y="208"/>
                        </a:lnTo>
                        <a:lnTo>
                          <a:pt x="48" y="204"/>
                        </a:lnTo>
                        <a:lnTo>
                          <a:pt x="46" y="200"/>
                        </a:lnTo>
                        <a:lnTo>
                          <a:pt x="42" y="198"/>
                        </a:lnTo>
                        <a:lnTo>
                          <a:pt x="38" y="196"/>
                        </a:lnTo>
                        <a:lnTo>
                          <a:pt x="12" y="196"/>
                        </a:lnTo>
                        <a:lnTo>
                          <a:pt x="12" y="196"/>
                        </a:lnTo>
                        <a:lnTo>
                          <a:pt x="6" y="198"/>
                        </a:lnTo>
                        <a:lnTo>
                          <a:pt x="2" y="200"/>
                        </a:lnTo>
                        <a:lnTo>
                          <a:pt x="0" y="204"/>
                        </a:lnTo>
                        <a:lnTo>
                          <a:pt x="0" y="208"/>
                        </a:lnTo>
                        <a:lnTo>
                          <a:pt x="0" y="208"/>
                        </a:lnTo>
                        <a:lnTo>
                          <a:pt x="0" y="212"/>
                        </a:lnTo>
                        <a:lnTo>
                          <a:pt x="2" y="216"/>
                        </a:lnTo>
                        <a:lnTo>
                          <a:pt x="6" y="220"/>
                        </a:lnTo>
                        <a:lnTo>
                          <a:pt x="12" y="220"/>
                        </a:lnTo>
                        <a:lnTo>
                          <a:pt x="38" y="220"/>
                        </a:lnTo>
                        <a:lnTo>
                          <a:pt x="38" y="220"/>
                        </a:lnTo>
                        <a:lnTo>
                          <a:pt x="42" y="220"/>
                        </a:lnTo>
                        <a:lnTo>
                          <a:pt x="46" y="216"/>
                        </a:lnTo>
                        <a:lnTo>
                          <a:pt x="48" y="212"/>
                        </a:lnTo>
                        <a:lnTo>
                          <a:pt x="50" y="208"/>
                        </a:lnTo>
                        <a:lnTo>
                          <a:pt x="50" y="208"/>
                        </a:lnTo>
                        <a:close/>
                        <a:moveTo>
                          <a:pt x="192" y="68"/>
                        </a:moveTo>
                        <a:lnTo>
                          <a:pt x="192" y="68"/>
                        </a:lnTo>
                        <a:lnTo>
                          <a:pt x="198" y="66"/>
                        </a:lnTo>
                        <a:lnTo>
                          <a:pt x="202" y="64"/>
                        </a:lnTo>
                        <a:lnTo>
                          <a:pt x="204" y="58"/>
                        </a:lnTo>
                        <a:lnTo>
                          <a:pt x="206" y="54"/>
                        </a:lnTo>
                        <a:lnTo>
                          <a:pt x="206" y="14"/>
                        </a:lnTo>
                        <a:lnTo>
                          <a:pt x="206" y="14"/>
                        </a:lnTo>
                        <a:lnTo>
                          <a:pt x="204" y="8"/>
                        </a:lnTo>
                        <a:lnTo>
                          <a:pt x="202" y="4"/>
                        </a:lnTo>
                        <a:lnTo>
                          <a:pt x="198" y="0"/>
                        </a:lnTo>
                        <a:lnTo>
                          <a:pt x="192" y="0"/>
                        </a:lnTo>
                        <a:lnTo>
                          <a:pt x="192" y="0"/>
                        </a:lnTo>
                        <a:lnTo>
                          <a:pt x="186" y="0"/>
                        </a:lnTo>
                        <a:lnTo>
                          <a:pt x="182" y="4"/>
                        </a:lnTo>
                        <a:lnTo>
                          <a:pt x="180" y="8"/>
                        </a:lnTo>
                        <a:lnTo>
                          <a:pt x="178" y="14"/>
                        </a:lnTo>
                        <a:lnTo>
                          <a:pt x="178" y="54"/>
                        </a:lnTo>
                        <a:lnTo>
                          <a:pt x="178" y="54"/>
                        </a:lnTo>
                        <a:lnTo>
                          <a:pt x="180" y="58"/>
                        </a:lnTo>
                        <a:lnTo>
                          <a:pt x="182" y="64"/>
                        </a:lnTo>
                        <a:lnTo>
                          <a:pt x="186" y="66"/>
                        </a:lnTo>
                        <a:lnTo>
                          <a:pt x="192" y="68"/>
                        </a:lnTo>
                        <a:lnTo>
                          <a:pt x="192" y="68"/>
                        </a:lnTo>
                        <a:close/>
                        <a:moveTo>
                          <a:pt x="346" y="284"/>
                        </a:moveTo>
                        <a:lnTo>
                          <a:pt x="332" y="276"/>
                        </a:lnTo>
                        <a:lnTo>
                          <a:pt x="332" y="276"/>
                        </a:lnTo>
                        <a:lnTo>
                          <a:pt x="328" y="276"/>
                        </a:lnTo>
                        <a:lnTo>
                          <a:pt x="324" y="276"/>
                        </a:lnTo>
                        <a:lnTo>
                          <a:pt x="320" y="278"/>
                        </a:lnTo>
                        <a:lnTo>
                          <a:pt x="318" y="280"/>
                        </a:lnTo>
                        <a:lnTo>
                          <a:pt x="318" y="280"/>
                        </a:lnTo>
                        <a:lnTo>
                          <a:pt x="316" y="284"/>
                        </a:lnTo>
                        <a:lnTo>
                          <a:pt x="316" y="288"/>
                        </a:lnTo>
                        <a:lnTo>
                          <a:pt x="318" y="292"/>
                        </a:lnTo>
                        <a:lnTo>
                          <a:pt x="322" y="294"/>
                        </a:lnTo>
                        <a:lnTo>
                          <a:pt x="336" y="302"/>
                        </a:lnTo>
                        <a:lnTo>
                          <a:pt x="336" y="302"/>
                        </a:lnTo>
                        <a:lnTo>
                          <a:pt x="340" y="304"/>
                        </a:lnTo>
                        <a:lnTo>
                          <a:pt x="340" y="304"/>
                        </a:lnTo>
                        <a:lnTo>
                          <a:pt x="344" y="302"/>
                        </a:lnTo>
                        <a:lnTo>
                          <a:pt x="348" y="298"/>
                        </a:lnTo>
                        <a:lnTo>
                          <a:pt x="348" y="298"/>
                        </a:lnTo>
                        <a:lnTo>
                          <a:pt x="350" y="294"/>
                        </a:lnTo>
                        <a:lnTo>
                          <a:pt x="350" y="290"/>
                        </a:lnTo>
                        <a:lnTo>
                          <a:pt x="348" y="288"/>
                        </a:lnTo>
                        <a:lnTo>
                          <a:pt x="346" y="284"/>
                        </a:lnTo>
                        <a:lnTo>
                          <a:pt x="346" y="284"/>
                        </a:lnTo>
                        <a:close/>
                        <a:moveTo>
                          <a:pt x="326" y="142"/>
                        </a:moveTo>
                        <a:lnTo>
                          <a:pt x="326" y="142"/>
                        </a:lnTo>
                        <a:lnTo>
                          <a:pt x="332" y="142"/>
                        </a:lnTo>
                        <a:lnTo>
                          <a:pt x="358" y="126"/>
                        </a:lnTo>
                        <a:lnTo>
                          <a:pt x="358" y="126"/>
                        </a:lnTo>
                        <a:lnTo>
                          <a:pt x="362" y="122"/>
                        </a:lnTo>
                        <a:lnTo>
                          <a:pt x="364" y="118"/>
                        </a:lnTo>
                        <a:lnTo>
                          <a:pt x="364" y="114"/>
                        </a:lnTo>
                        <a:lnTo>
                          <a:pt x="362" y="110"/>
                        </a:lnTo>
                        <a:lnTo>
                          <a:pt x="362" y="110"/>
                        </a:lnTo>
                        <a:lnTo>
                          <a:pt x="360" y="106"/>
                        </a:lnTo>
                        <a:lnTo>
                          <a:pt x="356" y="104"/>
                        </a:lnTo>
                        <a:lnTo>
                          <a:pt x="352" y="104"/>
                        </a:lnTo>
                        <a:lnTo>
                          <a:pt x="346" y="104"/>
                        </a:lnTo>
                        <a:lnTo>
                          <a:pt x="320" y="120"/>
                        </a:lnTo>
                        <a:lnTo>
                          <a:pt x="320" y="120"/>
                        </a:lnTo>
                        <a:lnTo>
                          <a:pt x="316" y="124"/>
                        </a:lnTo>
                        <a:lnTo>
                          <a:pt x="314" y="128"/>
                        </a:lnTo>
                        <a:lnTo>
                          <a:pt x="314" y="132"/>
                        </a:lnTo>
                        <a:lnTo>
                          <a:pt x="316" y="136"/>
                        </a:lnTo>
                        <a:lnTo>
                          <a:pt x="316" y="136"/>
                        </a:lnTo>
                        <a:lnTo>
                          <a:pt x="320" y="142"/>
                        </a:lnTo>
                        <a:lnTo>
                          <a:pt x="326" y="142"/>
                        </a:lnTo>
                        <a:lnTo>
                          <a:pt x="326" y="142"/>
                        </a:lnTo>
                        <a:close/>
                        <a:moveTo>
                          <a:pt x="372" y="196"/>
                        </a:moveTo>
                        <a:lnTo>
                          <a:pt x="346" y="196"/>
                        </a:lnTo>
                        <a:lnTo>
                          <a:pt x="346" y="196"/>
                        </a:lnTo>
                        <a:lnTo>
                          <a:pt x="342" y="198"/>
                        </a:lnTo>
                        <a:lnTo>
                          <a:pt x="338" y="200"/>
                        </a:lnTo>
                        <a:lnTo>
                          <a:pt x="336" y="204"/>
                        </a:lnTo>
                        <a:lnTo>
                          <a:pt x="334" y="208"/>
                        </a:lnTo>
                        <a:lnTo>
                          <a:pt x="334" y="208"/>
                        </a:lnTo>
                        <a:lnTo>
                          <a:pt x="336" y="212"/>
                        </a:lnTo>
                        <a:lnTo>
                          <a:pt x="338" y="216"/>
                        </a:lnTo>
                        <a:lnTo>
                          <a:pt x="342" y="220"/>
                        </a:lnTo>
                        <a:lnTo>
                          <a:pt x="346" y="220"/>
                        </a:lnTo>
                        <a:lnTo>
                          <a:pt x="372" y="220"/>
                        </a:lnTo>
                        <a:lnTo>
                          <a:pt x="372" y="220"/>
                        </a:lnTo>
                        <a:lnTo>
                          <a:pt x="378" y="220"/>
                        </a:lnTo>
                        <a:lnTo>
                          <a:pt x="382" y="216"/>
                        </a:lnTo>
                        <a:lnTo>
                          <a:pt x="384" y="212"/>
                        </a:lnTo>
                        <a:lnTo>
                          <a:pt x="384" y="208"/>
                        </a:lnTo>
                        <a:lnTo>
                          <a:pt x="384" y="208"/>
                        </a:lnTo>
                        <a:lnTo>
                          <a:pt x="384" y="204"/>
                        </a:lnTo>
                        <a:lnTo>
                          <a:pt x="382" y="200"/>
                        </a:lnTo>
                        <a:lnTo>
                          <a:pt x="378" y="198"/>
                        </a:lnTo>
                        <a:lnTo>
                          <a:pt x="372" y="196"/>
                        </a:lnTo>
                        <a:lnTo>
                          <a:pt x="372" y="196"/>
                        </a:lnTo>
                        <a:close/>
                        <a:moveTo>
                          <a:pt x="294" y="32"/>
                        </a:moveTo>
                        <a:lnTo>
                          <a:pt x="294" y="32"/>
                        </a:lnTo>
                        <a:lnTo>
                          <a:pt x="288" y="30"/>
                        </a:lnTo>
                        <a:lnTo>
                          <a:pt x="284" y="30"/>
                        </a:lnTo>
                        <a:lnTo>
                          <a:pt x="278" y="32"/>
                        </a:lnTo>
                        <a:lnTo>
                          <a:pt x="276" y="36"/>
                        </a:lnTo>
                        <a:lnTo>
                          <a:pt x="258" y="68"/>
                        </a:lnTo>
                        <a:lnTo>
                          <a:pt x="258" y="68"/>
                        </a:lnTo>
                        <a:lnTo>
                          <a:pt x="256" y="72"/>
                        </a:lnTo>
                        <a:lnTo>
                          <a:pt x="256" y="78"/>
                        </a:lnTo>
                        <a:lnTo>
                          <a:pt x="258" y="82"/>
                        </a:lnTo>
                        <a:lnTo>
                          <a:pt x="262" y="86"/>
                        </a:lnTo>
                        <a:lnTo>
                          <a:pt x="262" y="86"/>
                        </a:lnTo>
                        <a:lnTo>
                          <a:pt x="270" y="88"/>
                        </a:lnTo>
                        <a:lnTo>
                          <a:pt x="270" y="88"/>
                        </a:lnTo>
                        <a:lnTo>
                          <a:pt x="276" y="86"/>
                        </a:lnTo>
                        <a:lnTo>
                          <a:pt x="282" y="82"/>
                        </a:lnTo>
                        <a:lnTo>
                          <a:pt x="300" y="50"/>
                        </a:lnTo>
                        <a:lnTo>
                          <a:pt x="300" y="50"/>
                        </a:lnTo>
                        <a:lnTo>
                          <a:pt x="302" y="44"/>
                        </a:lnTo>
                        <a:lnTo>
                          <a:pt x="300" y="40"/>
                        </a:lnTo>
                        <a:lnTo>
                          <a:pt x="298" y="34"/>
                        </a:lnTo>
                        <a:lnTo>
                          <a:pt x="294" y="32"/>
                        </a:lnTo>
                        <a:lnTo>
                          <a:pt x="294" y="32"/>
                        </a:lnTo>
                        <a:close/>
                        <a:moveTo>
                          <a:pt x="286" y="196"/>
                        </a:moveTo>
                        <a:lnTo>
                          <a:pt x="286" y="196"/>
                        </a:lnTo>
                        <a:lnTo>
                          <a:pt x="284" y="216"/>
                        </a:lnTo>
                        <a:lnTo>
                          <a:pt x="278" y="232"/>
                        </a:lnTo>
                        <a:lnTo>
                          <a:pt x="272" y="244"/>
                        </a:lnTo>
                        <a:lnTo>
                          <a:pt x="262" y="256"/>
                        </a:lnTo>
                        <a:lnTo>
                          <a:pt x="262" y="256"/>
                        </a:lnTo>
                        <a:lnTo>
                          <a:pt x="252" y="270"/>
                        </a:lnTo>
                        <a:lnTo>
                          <a:pt x="244" y="288"/>
                        </a:lnTo>
                        <a:lnTo>
                          <a:pt x="240" y="298"/>
                        </a:lnTo>
                        <a:lnTo>
                          <a:pt x="238" y="310"/>
                        </a:lnTo>
                        <a:lnTo>
                          <a:pt x="236" y="322"/>
                        </a:lnTo>
                        <a:lnTo>
                          <a:pt x="234" y="338"/>
                        </a:lnTo>
                        <a:lnTo>
                          <a:pt x="234" y="338"/>
                        </a:lnTo>
                        <a:lnTo>
                          <a:pt x="232" y="344"/>
                        </a:lnTo>
                        <a:lnTo>
                          <a:pt x="230" y="350"/>
                        </a:lnTo>
                        <a:lnTo>
                          <a:pt x="224" y="354"/>
                        </a:lnTo>
                        <a:lnTo>
                          <a:pt x="218" y="354"/>
                        </a:lnTo>
                        <a:lnTo>
                          <a:pt x="166" y="354"/>
                        </a:lnTo>
                        <a:lnTo>
                          <a:pt x="166" y="354"/>
                        </a:lnTo>
                        <a:lnTo>
                          <a:pt x="160" y="354"/>
                        </a:lnTo>
                        <a:lnTo>
                          <a:pt x="154" y="350"/>
                        </a:lnTo>
                        <a:lnTo>
                          <a:pt x="152" y="344"/>
                        </a:lnTo>
                        <a:lnTo>
                          <a:pt x="150" y="338"/>
                        </a:lnTo>
                        <a:lnTo>
                          <a:pt x="150" y="338"/>
                        </a:lnTo>
                        <a:lnTo>
                          <a:pt x="148" y="322"/>
                        </a:lnTo>
                        <a:lnTo>
                          <a:pt x="146" y="310"/>
                        </a:lnTo>
                        <a:lnTo>
                          <a:pt x="144" y="298"/>
                        </a:lnTo>
                        <a:lnTo>
                          <a:pt x="140" y="288"/>
                        </a:lnTo>
                        <a:lnTo>
                          <a:pt x="132" y="270"/>
                        </a:lnTo>
                        <a:lnTo>
                          <a:pt x="122" y="256"/>
                        </a:lnTo>
                        <a:lnTo>
                          <a:pt x="122" y="256"/>
                        </a:lnTo>
                        <a:lnTo>
                          <a:pt x="112" y="244"/>
                        </a:lnTo>
                        <a:lnTo>
                          <a:pt x="106" y="232"/>
                        </a:lnTo>
                        <a:lnTo>
                          <a:pt x="100" y="216"/>
                        </a:lnTo>
                        <a:lnTo>
                          <a:pt x="98" y="196"/>
                        </a:lnTo>
                        <a:lnTo>
                          <a:pt x="98" y="196"/>
                        </a:lnTo>
                        <a:lnTo>
                          <a:pt x="100" y="178"/>
                        </a:lnTo>
                        <a:lnTo>
                          <a:pt x="104" y="160"/>
                        </a:lnTo>
                        <a:lnTo>
                          <a:pt x="110" y="144"/>
                        </a:lnTo>
                        <a:lnTo>
                          <a:pt x="120" y="130"/>
                        </a:lnTo>
                        <a:lnTo>
                          <a:pt x="134" y="118"/>
                        </a:lnTo>
                        <a:lnTo>
                          <a:pt x="150" y="108"/>
                        </a:lnTo>
                        <a:lnTo>
                          <a:pt x="170" y="102"/>
                        </a:lnTo>
                        <a:lnTo>
                          <a:pt x="192" y="98"/>
                        </a:lnTo>
                        <a:lnTo>
                          <a:pt x="192" y="98"/>
                        </a:lnTo>
                        <a:lnTo>
                          <a:pt x="214" y="102"/>
                        </a:lnTo>
                        <a:lnTo>
                          <a:pt x="234" y="108"/>
                        </a:lnTo>
                        <a:lnTo>
                          <a:pt x="250" y="118"/>
                        </a:lnTo>
                        <a:lnTo>
                          <a:pt x="264" y="130"/>
                        </a:lnTo>
                        <a:lnTo>
                          <a:pt x="274" y="144"/>
                        </a:lnTo>
                        <a:lnTo>
                          <a:pt x="280" y="160"/>
                        </a:lnTo>
                        <a:lnTo>
                          <a:pt x="284" y="178"/>
                        </a:lnTo>
                        <a:lnTo>
                          <a:pt x="286" y="196"/>
                        </a:lnTo>
                        <a:lnTo>
                          <a:pt x="286" y="196"/>
                        </a:lnTo>
                        <a:close/>
                        <a:moveTo>
                          <a:pt x="200" y="138"/>
                        </a:moveTo>
                        <a:lnTo>
                          <a:pt x="200" y="138"/>
                        </a:lnTo>
                        <a:lnTo>
                          <a:pt x="198" y="134"/>
                        </a:lnTo>
                        <a:lnTo>
                          <a:pt x="196" y="130"/>
                        </a:lnTo>
                        <a:lnTo>
                          <a:pt x="192" y="128"/>
                        </a:lnTo>
                        <a:lnTo>
                          <a:pt x="190" y="128"/>
                        </a:lnTo>
                        <a:lnTo>
                          <a:pt x="190" y="128"/>
                        </a:lnTo>
                        <a:lnTo>
                          <a:pt x="178" y="128"/>
                        </a:lnTo>
                        <a:lnTo>
                          <a:pt x="166" y="132"/>
                        </a:lnTo>
                        <a:lnTo>
                          <a:pt x="156" y="136"/>
                        </a:lnTo>
                        <a:lnTo>
                          <a:pt x="146" y="144"/>
                        </a:lnTo>
                        <a:lnTo>
                          <a:pt x="136" y="154"/>
                        </a:lnTo>
                        <a:lnTo>
                          <a:pt x="130" y="164"/>
                        </a:lnTo>
                        <a:lnTo>
                          <a:pt x="126" y="178"/>
                        </a:lnTo>
                        <a:lnTo>
                          <a:pt x="124" y="194"/>
                        </a:lnTo>
                        <a:lnTo>
                          <a:pt x="124" y="194"/>
                        </a:lnTo>
                        <a:lnTo>
                          <a:pt x="126" y="198"/>
                        </a:lnTo>
                        <a:lnTo>
                          <a:pt x="128" y="200"/>
                        </a:lnTo>
                        <a:lnTo>
                          <a:pt x="130" y="204"/>
                        </a:lnTo>
                        <a:lnTo>
                          <a:pt x="134" y="204"/>
                        </a:lnTo>
                        <a:lnTo>
                          <a:pt x="134" y="204"/>
                        </a:lnTo>
                        <a:lnTo>
                          <a:pt x="138" y="204"/>
                        </a:lnTo>
                        <a:lnTo>
                          <a:pt x="142" y="200"/>
                        </a:lnTo>
                        <a:lnTo>
                          <a:pt x="144" y="198"/>
                        </a:lnTo>
                        <a:lnTo>
                          <a:pt x="144" y="194"/>
                        </a:lnTo>
                        <a:lnTo>
                          <a:pt x="144" y="194"/>
                        </a:lnTo>
                        <a:lnTo>
                          <a:pt x="146" y="182"/>
                        </a:lnTo>
                        <a:lnTo>
                          <a:pt x="148" y="172"/>
                        </a:lnTo>
                        <a:lnTo>
                          <a:pt x="154" y="164"/>
                        </a:lnTo>
                        <a:lnTo>
                          <a:pt x="160" y="158"/>
                        </a:lnTo>
                        <a:lnTo>
                          <a:pt x="166" y="154"/>
                        </a:lnTo>
                        <a:lnTo>
                          <a:pt x="174" y="150"/>
                        </a:lnTo>
                        <a:lnTo>
                          <a:pt x="182" y="148"/>
                        </a:lnTo>
                        <a:lnTo>
                          <a:pt x="190" y="148"/>
                        </a:lnTo>
                        <a:lnTo>
                          <a:pt x="190" y="148"/>
                        </a:lnTo>
                        <a:lnTo>
                          <a:pt x="192" y="148"/>
                        </a:lnTo>
                        <a:lnTo>
                          <a:pt x="196" y="144"/>
                        </a:lnTo>
                        <a:lnTo>
                          <a:pt x="198" y="142"/>
                        </a:lnTo>
                        <a:lnTo>
                          <a:pt x="200" y="138"/>
                        </a:lnTo>
                        <a:lnTo>
                          <a:pt x="200" y="13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eaLnBrk="1" hangingPunct="1"/>
                    <a:endParaRPr lang="en-GB" dirty="0">
                      <a:solidFill>
                        <a:srgbClr val="000000"/>
                      </a:solidFill>
                      <a:latin typeface="Calibri" panose="020F0502020204030204" pitchFamily="34" charset="0"/>
                    </a:endParaRPr>
                  </a:p>
                </p:txBody>
              </p:sp>
            </p:grpSp>
            <p:grpSp>
              <p:nvGrpSpPr>
                <p:cNvPr id="23" name="Group 43"/>
                <p:cNvGrpSpPr/>
                <p:nvPr/>
              </p:nvGrpSpPr>
              <p:grpSpPr>
                <a:xfrm>
                  <a:off x="1170251" y="2732255"/>
                  <a:ext cx="288000" cy="288000"/>
                  <a:chOff x="586285" y="3955806"/>
                  <a:chExt cx="612000" cy="611999"/>
                </a:xfrm>
              </p:grpSpPr>
              <p:sp>
                <p:nvSpPr>
                  <p:cNvPr id="35" name="Oval 44"/>
                  <p:cNvSpPr/>
                  <p:nvPr/>
                </p:nvSpPr>
                <p:spPr bwMode="ltGray">
                  <a:xfrm>
                    <a:off x="586285" y="3955806"/>
                    <a:ext cx="612000" cy="611999"/>
                  </a:xfrm>
                  <a:prstGeom prst="ellipse">
                    <a:avLst/>
                  </a:prstGeom>
                  <a:solidFill>
                    <a:schemeClr val="tx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dirty="0" smtClean="0">
                      <a:solidFill>
                        <a:srgbClr val="FFFFFF"/>
                      </a:solidFill>
                      <a:latin typeface="Calibri" panose="020F0502020204030204" pitchFamily="34" charset="0"/>
                    </a:endParaRPr>
                  </a:p>
                </p:txBody>
              </p:sp>
              <p:sp>
                <p:nvSpPr>
                  <p:cNvPr id="36" name="Freeform 4831"/>
                  <p:cNvSpPr>
                    <a:spLocks noEditPoints="1"/>
                  </p:cNvSpPr>
                  <p:nvPr/>
                </p:nvSpPr>
                <p:spPr bwMode="auto">
                  <a:xfrm>
                    <a:off x="641436" y="4145482"/>
                    <a:ext cx="501699" cy="270718"/>
                  </a:xfrm>
                  <a:custGeom>
                    <a:avLst/>
                    <a:gdLst>
                      <a:gd name="T0" fmla="*/ 300 w 404"/>
                      <a:gd name="T1" fmla="*/ 166 h 218"/>
                      <a:gd name="T2" fmla="*/ 288 w 404"/>
                      <a:gd name="T3" fmla="*/ 172 h 218"/>
                      <a:gd name="T4" fmla="*/ 272 w 404"/>
                      <a:gd name="T5" fmla="*/ 184 h 218"/>
                      <a:gd name="T6" fmla="*/ 252 w 404"/>
                      <a:gd name="T7" fmla="*/ 170 h 218"/>
                      <a:gd name="T8" fmla="*/ 244 w 404"/>
                      <a:gd name="T9" fmla="*/ 186 h 218"/>
                      <a:gd name="T10" fmla="*/ 232 w 404"/>
                      <a:gd name="T11" fmla="*/ 188 h 218"/>
                      <a:gd name="T12" fmla="*/ 226 w 404"/>
                      <a:gd name="T13" fmla="*/ 188 h 218"/>
                      <a:gd name="T14" fmla="*/ 216 w 404"/>
                      <a:gd name="T15" fmla="*/ 166 h 218"/>
                      <a:gd name="T16" fmla="*/ 192 w 404"/>
                      <a:gd name="T17" fmla="*/ 154 h 218"/>
                      <a:gd name="T18" fmla="*/ 178 w 404"/>
                      <a:gd name="T19" fmla="*/ 142 h 218"/>
                      <a:gd name="T20" fmla="*/ 160 w 404"/>
                      <a:gd name="T21" fmla="*/ 138 h 218"/>
                      <a:gd name="T22" fmla="*/ 134 w 404"/>
                      <a:gd name="T23" fmla="*/ 120 h 218"/>
                      <a:gd name="T24" fmla="*/ 106 w 404"/>
                      <a:gd name="T25" fmla="*/ 136 h 218"/>
                      <a:gd name="T26" fmla="*/ 74 w 404"/>
                      <a:gd name="T27" fmla="*/ 124 h 218"/>
                      <a:gd name="T28" fmla="*/ 94 w 404"/>
                      <a:gd name="T29" fmla="*/ 42 h 218"/>
                      <a:gd name="T30" fmla="*/ 138 w 404"/>
                      <a:gd name="T31" fmla="*/ 38 h 218"/>
                      <a:gd name="T32" fmla="*/ 134 w 404"/>
                      <a:gd name="T33" fmla="*/ 66 h 218"/>
                      <a:gd name="T34" fmla="*/ 150 w 404"/>
                      <a:gd name="T35" fmla="*/ 88 h 218"/>
                      <a:gd name="T36" fmla="*/ 178 w 404"/>
                      <a:gd name="T37" fmla="*/ 92 h 218"/>
                      <a:gd name="T38" fmla="*/ 288 w 404"/>
                      <a:gd name="T39" fmla="*/ 92 h 218"/>
                      <a:gd name="T40" fmla="*/ 294 w 404"/>
                      <a:gd name="T41" fmla="*/ 100 h 218"/>
                      <a:gd name="T42" fmla="*/ 320 w 404"/>
                      <a:gd name="T43" fmla="*/ 144 h 218"/>
                      <a:gd name="T44" fmla="*/ 134 w 404"/>
                      <a:gd name="T45" fmla="*/ 132 h 218"/>
                      <a:gd name="T46" fmla="*/ 118 w 404"/>
                      <a:gd name="T47" fmla="*/ 142 h 218"/>
                      <a:gd name="T48" fmla="*/ 102 w 404"/>
                      <a:gd name="T49" fmla="*/ 190 h 218"/>
                      <a:gd name="T50" fmla="*/ 118 w 404"/>
                      <a:gd name="T51" fmla="*/ 198 h 218"/>
                      <a:gd name="T52" fmla="*/ 130 w 404"/>
                      <a:gd name="T53" fmla="*/ 204 h 218"/>
                      <a:gd name="T54" fmla="*/ 146 w 404"/>
                      <a:gd name="T55" fmla="*/ 214 h 218"/>
                      <a:gd name="T56" fmla="*/ 162 w 404"/>
                      <a:gd name="T57" fmla="*/ 204 h 218"/>
                      <a:gd name="T58" fmla="*/ 174 w 404"/>
                      <a:gd name="T59" fmla="*/ 216 h 218"/>
                      <a:gd name="T60" fmla="*/ 188 w 404"/>
                      <a:gd name="T61" fmla="*/ 218 h 218"/>
                      <a:gd name="T62" fmla="*/ 208 w 404"/>
                      <a:gd name="T63" fmla="*/ 194 h 218"/>
                      <a:gd name="T64" fmla="*/ 202 w 404"/>
                      <a:gd name="T65" fmla="*/ 168 h 218"/>
                      <a:gd name="T66" fmla="*/ 182 w 404"/>
                      <a:gd name="T67" fmla="*/ 170 h 218"/>
                      <a:gd name="T68" fmla="*/ 172 w 404"/>
                      <a:gd name="T69" fmla="*/ 152 h 218"/>
                      <a:gd name="T70" fmla="*/ 156 w 404"/>
                      <a:gd name="T71" fmla="*/ 150 h 218"/>
                      <a:gd name="T72" fmla="*/ 146 w 404"/>
                      <a:gd name="T73" fmla="*/ 138 h 218"/>
                      <a:gd name="T74" fmla="*/ 378 w 404"/>
                      <a:gd name="T75" fmla="*/ 0 h 218"/>
                      <a:gd name="T76" fmla="*/ 394 w 404"/>
                      <a:gd name="T77" fmla="*/ 160 h 218"/>
                      <a:gd name="T78" fmla="*/ 402 w 404"/>
                      <a:gd name="T79" fmla="*/ 70 h 218"/>
                      <a:gd name="T80" fmla="*/ 26 w 404"/>
                      <a:gd name="T81" fmla="*/ 0 h 218"/>
                      <a:gd name="T82" fmla="*/ 0 w 404"/>
                      <a:gd name="T83" fmla="*/ 96 h 218"/>
                      <a:gd name="T84" fmla="*/ 18 w 404"/>
                      <a:gd name="T85" fmla="*/ 178 h 218"/>
                      <a:gd name="T86" fmla="*/ 96 w 404"/>
                      <a:gd name="T87" fmla="*/ 154 h 218"/>
                      <a:gd name="T88" fmla="*/ 68 w 404"/>
                      <a:gd name="T89" fmla="*/ 142 h 218"/>
                      <a:gd name="T90" fmla="*/ 74 w 404"/>
                      <a:gd name="T91" fmla="*/ 170 h 218"/>
                      <a:gd name="T92" fmla="*/ 88 w 404"/>
                      <a:gd name="T93" fmla="*/ 172 h 218"/>
                      <a:gd name="T94" fmla="*/ 306 w 404"/>
                      <a:gd name="T95" fmla="*/ 34 h 218"/>
                      <a:gd name="T96" fmla="*/ 230 w 404"/>
                      <a:gd name="T97" fmla="*/ 8 h 218"/>
                      <a:gd name="T98" fmla="*/ 192 w 404"/>
                      <a:gd name="T99" fmla="*/ 2 h 218"/>
                      <a:gd name="T100" fmla="*/ 190 w 404"/>
                      <a:gd name="T101" fmla="*/ 0 h 218"/>
                      <a:gd name="T102" fmla="*/ 182 w 404"/>
                      <a:gd name="T103" fmla="*/ 2 h 218"/>
                      <a:gd name="T104" fmla="*/ 148 w 404"/>
                      <a:gd name="T105" fmla="*/ 44 h 218"/>
                      <a:gd name="T106" fmla="*/ 156 w 404"/>
                      <a:gd name="T107" fmla="*/ 78 h 218"/>
                      <a:gd name="T108" fmla="*/ 180 w 404"/>
                      <a:gd name="T109" fmla="*/ 78 h 218"/>
                      <a:gd name="T110" fmla="*/ 292 w 404"/>
                      <a:gd name="T111" fmla="*/ 82 h 218"/>
                      <a:gd name="T112" fmla="*/ 304 w 404"/>
                      <a:gd name="T113" fmla="*/ 94 h 218"/>
                      <a:gd name="T114" fmla="*/ 328 w 404"/>
                      <a:gd name="T115" fmla="*/ 116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4" h="218">
                        <a:moveTo>
                          <a:pt x="310" y="162"/>
                        </a:moveTo>
                        <a:lnTo>
                          <a:pt x="310" y="162"/>
                        </a:lnTo>
                        <a:lnTo>
                          <a:pt x="306" y="164"/>
                        </a:lnTo>
                        <a:lnTo>
                          <a:pt x="300" y="166"/>
                        </a:lnTo>
                        <a:lnTo>
                          <a:pt x="300" y="166"/>
                        </a:lnTo>
                        <a:lnTo>
                          <a:pt x="296" y="164"/>
                        </a:lnTo>
                        <a:lnTo>
                          <a:pt x="290" y="162"/>
                        </a:lnTo>
                        <a:lnTo>
                          <a:pt x="290" y="162"/>
                        </a:lnTo>
                        <a:lnTo>
                          <a:pt x="290" y="168"/>
                        </a:lnTo>
                        <a:lnTo>
                          <a:pt x="288" y="172"/>
                        </a:lnTo>
                        <a:lnTo>
                          <a:pt x="286" y="176"/>
                        </a:lnTo>
                        <a:lnTo>
                          <a:pt x="282" y="180"/>
                        </a:lnTo>
                        <a:lnTo>
                          <a:pt x="282" y="180"/>
                        </a:lnTo>
                        <a:lnTo>
                          <a:pt x="276" y="182"/>
                        </a:lnTo>
                        <a:lnTo>
                          <a:pt x="272" y="184"/>
                        </a:lnTo>
                        <a:lnTo>
                          <a:pt x="272" y="184"/>
                        </a:lnTo>
                        <a:lnTo>
                          <a:pt x="262" y="180"/>
                        </a:lnTo>
                        <a:lnTo>
                          <a:pt x="258" y="178"/>
                        </a:lnTo>
                        <a:lnTo>
                          <a:pt x="256" y="174"/>
                        </a:lnTo>
                        <a:lnTo>
                          <a:pt x="252" y="170"/>
                        </a:lnTo>
                        <a:lnTo>
                          <a:pt x="252" y="170"/>
                        </a:lnTo>
                        <a:lnTo>
                          <a:pt x="250" y="178"/>
                        </a:lnTo>
                        <a:lnTo>
                          <a:pt x="248" y="182"/>
                        </a:lnTo>
                        <a:lnTo>
                          <a:pt x="244" y="186"/>
                        </a:lnTo>
                        <a:lnTo>
                          <a:pt x="244" y="186"/>
                        </a:lnTo>
                        <a:lnTo>
                          <a:pt x="238" y="188"/>
                        </a:lnTo>
                        <a:lnTo>
                          <a:pt x="234" y="188"/>
                        </a:lnTo>
                        <a:lnTo>
                          <a:pt x="234" y="188"/>
                        </a:lnTo>
                        <a:lnTo>
                          <a:pt x="232" y="188"/>
                        </a:lnTo>
                        <a:lnTo>
                          <a:pt x="232" y="188"/>
                        </a:lnTo>
                        <a:lnTo>
                          <a:pt x="230" y="188"/>
                        </a:lnTo>
                        <a:lnTo>
                          <a:pt x="230" y="188"/>
                        </a:lnTo>
                        <a:lnTo>
                          <a:pt x="228" y="188"/>
                        </a:lnTo>
                        <a:lnTo>
                          <a:pt x="228" y="188"/>
                        </a:lnTo>
                        <a:lnTo>
                          <a:pt x="226" y="188"/>
                        </a:lnTo>
                        <a:lnTo>
                          <a:pt x="222" y="188"/>
                        </a:lnTo>
                        <a:lnTo>
                          <a:pt x="222" y="188"/>
                        </a:lnTo>
                        <a:lnTo>
                          <a:pt x="222" y="176"/>
                        </a:lnTo>
                        <a:lnTo>
                          <a:pt x="222" y="176"/>
                        </a:lnTo>
                        <a:lnTo>
                          <a:pt x="216" y="166"/>
                        </a:lnTo>
                        <a:lnTo>
                          <a:pt x="208" y="158"/>
                        </a:lnTo>
                        <a:lnTo>
                          <a:pt x="208" y="158"/>
                        </a:lnTo>
                        <a:lnTo>
                          <a:pt x="200" y="156"/>
                        </a:lnTo>
                        <a:lnTo>
                          <a:pt x="192" y="154"/>
                        </a:lnTo>
                        <a:lnTo>
                          <a:pt x="192" y="154"/>
                        </a:lnTo>
                        <a:lnTo>
                          <a:pt x="190" y="154"/>
                        </a:lnTo>
                        <a:lnTo>
                          <a:pt x="190" y="154"/>
                        </a:lnTo>
                        <a:lnTo>
                          <a:pt x="186" y="146"/>
                        </a:lnTo>
                        <a:lnTo>
                          <a:pt x="178" y="142"/>
                        </a:lnTo>
                        <a:lnTo>
                          <a:pt x="178" y="142"/>
                        </a:lnTo>
                        <a:lnTo>
                          <a:pt x="170" y="138"/>
                        </a:lnTo>
                        <a:lnTo>
                          <a:pt x="162" y="138"/>
                        </a:lnTo>
                        <a:lnTo>
                          <a:pt x="162" y="138"/>
                        </a:lnTo>
                        <a:lnTo>
                          <a:pt x="160" y="138"/>
                        </a:lnTo>
                        <a:lnTo>
                          <a:pt x="160" y="138"/>
                        </a:lnTo>
                        <a:lnTo>
                          <a:pt x="156" y="130"/>
                        </a:lnTo>
                        <a:lnTo>
                          <a:pt x="148" y="124"/>
                        </a:lnTo>
                        <a:lnTo>
                          <a:pt x="148" y="124"/>
                        </a:lnTo>
                        <a:lnTo>
                          <a:pt x="142" y="122"/>
                        </a:lnTo>
                        <a:lnTo>
                          <a:pt x="134" y="120"/>
                        </a:lnTo>
                        <a:lnTo>
                          <a:pt x="134" y="120"/>
                        </a:lnTo>
                        <a:lnTo>
                          <a:pt x="126" y="122"/>
                        </a:lnTo>
                        <a:lnTo>
                          <a:pt x="118" y="124"/>
                        </a:lnTo>
                        <a:lnTo>
                          <a:pt x="112" y="130"/>
                        </a:lnTo>
                        <a:lnTo>
                          <a:pt x="106" y="136"/>
                        </a:lnTo>
                        <a:lnTo>
                          <a:pt x="102" y="144"/>
                        </a:lnTo>
                        <a:lnTo>
                          <a:pt x="80" y="132"/>
                        </a:lnTo>
                        <a:lnTo>
                          <a:pt x="80" y="132"/>
                        </a:lnTo>
                        <a:lnTo>
                          <a:pt x="76" y="128"/>
                        </a:lnTo>
                        <a:lnTo>
                          <a:pt x="74" y="124"/>
                        </a:lnTo>
                        <a:lnTo>
                          <a:pt x="72" y="120"/>
                        </a:lnTo>
                        <a:lnTo>
                          <a:pt x="74" y="114"/>
                        </a:lnTo>
                        <a:lnTo>
                          <a:pt x="92" y="46"/>
                        </a:lnTo>
                        <a:lnTo>
                          <a:pt x="92" y="46"/>
                        </a:lnTo>
                        <a:lnTo>
                          <a:pt x="94" y="42"/>
                        </a:lnTo>
                        <a:lnTo>
                          <a:pt x="98" y="38"/>
                        </a:lnTo>
                        <a:lnTo>
                          <a:pt x="102" y="36"/>
                        </a:lnTo>
                        <a:lnTo>
                          <a:pt x="106" y="36"/>
                        </a:lnTo>
                        <a:lnTo>
                          <a:pt x="140" y="34"/>
                        </a:lnTo>
                        <a:lnTo>
                          <a:pt x="138" y="38"/>
                        </a:lnTo>
                        <a:lnTo>
                          <a:pt x="138" y="38"/>
                        </a:lnTo>
                        <a:lnTo>
                          <a:pt x="134" y="46"/>
                        </a:lnTo>
                        <a:lnTo>
                          <a:pt x="132" y="52"/>
                        </a:lnTo>
                        <a:lnTo>
                          <a:pt x="132" y="60"/>
                        </a:lnTo>
                        <a:lnTo>
                          <a:pt x="134" y="66"/>
                        </a:lnTo>
                        <a:lnTo>
                          <a:pt x="134" y="66"/>
                        </a:lnTo>
                        <a:lnTo>
                          <a:pt x="136" y="72"/>
                        </a:lnTo>
                        <a:lnTo>
                          <a:pt x="140" y="78"/>
                        </a:lnTo>
                        <a:lnTo>
                          <a:pt x="144" y="84"/>
                        </a:lnTo>
                        <a:lnTo>
                          <a:pt x="150" y="88"/>
                        </a:lnTo>
                        <a:lnTo>
                          <a:pt x="150" y="88"/>
                        </a:lnTo>
                        <a:lnTo>
                          <a:pt x="158" y="92"/>
                        </a:lnTo>
                        <a:lnTo>
                          <a:pt x="168" y="92"/>
                        </a:lnTo>
                        <a:lnTo>
                          <a:pt x="168" y="92"/>
                        </a:lnTo>
                        <a:lnTo>
                          <a:pt x="178" y="92"/>
                        </a:lnTo>
                        <a:lnTo>
                          <a:pt x="186" y="88"/>
                        </a:lnTo>
                        <a:lnTo>
                          <a:pt x="194" y="82"/>
                        </a:lnTo>
                        <a:lnTo>
                          <a:pt x="198" y="74"/>
                        </a:lnTo>
                        <a:lnTo>
                          <a:pt x="212" y="52"/>
                        </a:lnTo>
                        <a:lnTo>
                          <a:pt x="288" y="92"/>
                        </a:lnTo>
                        <a:lnTo>
                          <a:pt x="288" y="92"/>
                        </a:lnTo>
                        <a:lnTo>
                          <a:pt x="290" y="94"/>
                        </a:lnTo>
                        <a:lnTo>
                          <a:pt x="294" y="98"/>
                        </a:lnTo>
                        <a:lnTo>
                          <a:pt x="294" y="98"/>
                        </a:lnTo>
                        <a:lnTo>
                          <a:pt x="294" y="100"/>
                        </a:lnTo>
                        <a:lnTo>
                          <a:pt x="294" y="100"/>
                        </a:lnTo>
                        <a:lnTo>
                          <a:pt x="296" y="100"/>
                        </a:lnTo>
                        <a:lnTo>
                          <a:pt x="318" y="136"/>
                        </a:lnTo>
                        <a:lnTo>
                          <a:pt x="318" y="136"/>
                        </a:lnTo>
                        <a:lnTo>
                          <a:pt x="320" y="144"/>
                        </a:lnTo>
                        <a:lnTo>
                          <a:pt x="320" y="150"/>
                        </a:lnTo>
                        <a:lnTo>
                          <a:pt x="316" y="158"/>
                        </a:lnTo>
                        <a:lnTo>
                          <a:pt x="310" y="162"/>
                        </a:lnTo>
                        <a:lnTo>
                          <a:pt x="310" y="162"/>
                        </a:lnTo>
                        <a:close/>
                        <a:moveTo>
                          <a:pt x="134" y="132"/>
                        </a:moveTo>
                        <a:lnTo>
                          <a:pt x="134" y="132"/>
                        </a:lnTo>
                        <a:lnTo>
                          <a:pt x="128" y="132"/>
                        </a:lnTo>
                        <a:lnTo>
                          <a:pt x="124" y="134"/>
                        </a:lnTo>
                        <a:lnTo>
                          <a:pt x="120" y="138"/>
                        </a:lnTo>
                        <a:lnTo>
                          <a:pt x="118" y="142"/>
                        </a:lnTo>
                        <a:lnTo>
                          <a:pt x="102" y="170"/>
                        </a:lnTo>
                        <a:lnTo>
                          <a:pt x="102" y="170"/>
                        </a:lnTo>
                        <a:lnTo>
                          <a:pt x="98" y="176"/>
                        </a:lnTo>
                        <a:lnTo>
                          <a:pt x="100" y="184"/>
                        </a:lnTo>
                        <a:lnTo>
                          <a:pt x="102" y="190"/>
                        </a:lnTo>
                        <a:lnTo>
                          <a:pt x="108" y="194"/>
                        </a:lnTo>
                        <a:lnTo>
                          <a:pt x="108" y="194"/>
                        </a:lnTo>
                        <a:lnTo>
                          <a:pt x="112" y="196"/>
                        </a:lnTo>
                        <a:lnTo>
                          <a:pt x="118" y="198"/>
                        </a:lnTo>
                        <a:lnTo>
                          <a:pt x="118" y="198"/>
                        </a:lnTo>
                        <a:lnTo>
                          <a:pt x="122" y="196"/>
                        </a:lnTo>
                        <a:lnTo>
                          <a:pt x="128" y="194"/>
                        </a:lnTo>
                        <a:lnTo>
                          <a:pt x="128" y="194"/>
                        </a:lnTo>
                        <a:lnTo>
                          <a:pt x="128" y="198"/>
                        </a:lnTo>
                        <a:lnTo>
                          <a:pt x="130" y="204"/>
                        </a:lnTo>
                        <a:lnTo>
                          <a:pt x="132" y="208"/>
                        </a:lnTo>
                        <a:lnTo>
                          <a:pt x="138" y="212"/>
                        </a:lnTo>
                        <a:lnTo>
                          <a:pt x="138" y="212"/>
                        </a:lnTo>
                        <a:lnTo>
                          <a:pt x="142" y="214"/>
                        </a:lnTo>
                        <a:lnTo>
                          <a:pt x="146" y="214"/>
                        </a:lnTo>
                        <a:lnTo>
                          <a:pt x="146" y="214"/>
                        </a:lnTo>
                        <a:lnTo>
                          <a:pt x="152" y="214"/>
                        </a:lnTo>
                        <a:lnTo>
                          <a:pt x="156" y="212"/>
                        </a:lnTo>
                        <a:lnTo>
                          <a:pt x="160" y="208"/>
                        </a:lnTo>
                        <a:lnTo>
                          <a:pt x="162" y="204"/>
                        </a:lnTo>
                        <a:lnTo>
                          <a:pt x="166" y="200"/>
                        </a:lnTo>
                        <a:lnTo>
                          <a:pt x="166" y="200"/>
                        </a:lnTo>
                        <a:lnTo>
                          <a:pt x="168" y="208"/>
                        </a:lnTo>
                        <a:lnTo>
                          <a:pt x="170" y="212"/>
                        </a:lnTo>
                        <a:lnTo>
                          <a:pt x="174" y="216"/>
                        </a:lnTo>
                        <a:lnTo>
                          <a:pt x="174" y="216"/>
                        </a:lnTo>
                        <a:lnTo>
                          <a:pt x="178" y="218"/>
                        </a:lnTo>
                        <a:lnTo>
                          <a:pt x="184" y="218"/>
                        </a:lnTo>
                        <a:lnTo>
                          <a:pt x="184" y="218"/>
                        </a:lnTo>
                        <a:lnTo>
                          <a:pt x="188" y="218"/>
                        </a:lnTo>
                        <a:lnTo>
                          <a:pt x="192" y="216"/>
                        </a:lnTo>
                        <a:lnTo>
                          <a:pt x="196" y="212"/>
                        </a:lnTo>
                        <a:lnTo>
                          <a:pt x="200" y="208"/>
                        </a:lnTo>
                        <a:lnTo>
                          <a:pt x="208" y="194"/>
                        </a:lnTo>
                        <a:lnTo>
                          <a:pt x="208" y="194"/>
                        </a:lnTo>
                        <a:lnTo>
                          <a:pt x="210" y="188"/>
                        </a:lnTo>
                        <a:lnTo>
                          <a:pt x="210" y="180"/>
                        </a:lnTo>
                        <a:lnTo>
                          <a:pt x="206" y="174"/>
                        </a:lnTo>
                        <a:lnTo>
                          <a:pt x="202" y="168"/>
                        </a:lnTo>
                        <a:lnTo>
                          <a:pt x="202" y="168"/>
                        </a:lnTo>
                        <a:lnTo>
                          <a:pt x="196" y="166"/>
                        </a:lnTo>
                        <a:lnTo>
                          <a:pt x="192" y="166"/>
                        </a:lnTo>
                        <a:lnTo>
                          <a:pt x="192" y="166"/>
                        </a:lnTo>
                        <a:lnTo>
                          <a:pt x="186" y="168"/>
                        </a:lnTo>
                        <a:lnTo>
                          <a:pt x="182" y="170"/>
                        </a:lnTo>
                        <a:lnTo>
                          <a:pt x="182" y="170"/>
                        </a:lnTo>
                        <a:lnTo>
                          <a:pt x="180" y="164"/>
                        </a:lnTo>
                        <a:lnTo>
                          <a:pt x="180" y="160"/>
                        </a:lnTo>
                        <a:lnTo>
                          <a:pt x="176" y="156"/>
                        </a:lnTo>
                        <a:lnTo>
                          <a:pt x="172" y="152"/>
                        </a:lnTo>
                        <a:lnTo>
                          <a:pt x="172" y="152"/>
                        </a:lnTo>
                        <a:lnTo>
                          <a:pt x="168" y="150"/>
                        </a:lnTo>
                        <a:lnTo>
                          <a:pt x="162" y="150"/>
                        </a:lnTo>
                        <a:lnTo>
                          <a:pt x="162" y="150"/>
                        </a:lnTo>
                        <a:lnTo>
                          <a:pt x="156" y="150"/>
                        </a:lnTo>
                        <a:lnTo>
                          <a:pt x="152" y="152"/>
                        </a:lnTo>
                        <a:lnTo>
                          <a:pt x="152" y="152"/>
                        </a:lnTo>
                        <a:lnTo>
                          <a:pt x="152" y="148"/>
                        </a:lnTo>
                        <a:lnTo>
                          <a:pt x="150" y="142"/>
                        </a:lnTo>
                        <a:lnTo>
                          <a:pt x="146" y="138"/>
                        </a:lnTo>
                        <a:lnTo>
                          <a:pt x="142" y="134"/>
                        </a:lnTo>
                        <a:lnTo>
                          <a:pt x="142" y="134"/>
                        </a:lnTo>
                        <a:lnTo>
                          <a:pt x="138" y="132"/>
                        </a:lnTo>
                        <a:lnTo>
                          <a:pt x="134" y="132"/>
                        </a:lnTo>
                        <a:close/>
                        <a:moveTo>
                          <a:pt x="378" y="0"/>
                        </a:moveTo>
                        <a:lnTo>
                          <a:pt x="316" y="18"/>
                        </a:lnTo>
                        <a:lnTo>
                          <a:pt x="366" y="184"/>
                        </a:lnTo>
                        <a:lnTo>
                          <a:pt x="386" y="178"/>
                        </a:lnTo>
                        <a:lnTo>
                          <a:pt x="386" y="178"/>
                        </a:lnTo>
                        <a:lnTo>
                          <a:pt x="394" y="160"/>
                        </a:lnTo>
                        <a:lnTo>
                          <a:pt x="398" y="140"/>
                        </a:lnTo>
                        <a:lnTo>
                          <a:pt x="402" y="118"/>
                        </a:lnTo>
                        <a:lnTo>
                          <a:pt x="404" y="96"/>
                        </a:lnTo>
                        <a:lnTo>
                          <a:pt x="404" y="96"/>
                        </a:lnTo>
                        <a:lnTo>
                          <a:pt x="402" y="70"/>
                        </a:lnTo>
                        <a:lnTo>
                          <a:pt x="398" y="46"/>
                        </a:lnTo>
                        <a:lnTo>
                          <a:pt x="390" y="22"/>
                        </a:lnTo>
                        <a:lnTo>
                          <a:pt x="378" y="0"/>
                        </a:lnTo>
                        <a:lnTo>
                          <a:pt x="378" y="0"/>
                        </a:lnTo>
                        <a:close/>
                        <a:moveTo>
                          <a:pt x="26" y="0"/>
                        </a:moveTo>
                        <a:lnTo>
                          <a:pt x="26" y="0"/>
                        </a:lnTo>
                        <a:lnTo>
                          <a:pt x="14" y="22"/>
                        </a:lnTo>
                        <a:lnTo>
                          <a:pt x="6" y="46"/>
                        </a:lnTo>
                        <a:lnTo>
                          <a:pt x="2" y="70"/>
                        </a:lnTo>
                        <a:lnTo>
                          <a:pt x="0" y="96"/>
                        </a:lnTo>
                        <a:lnTo>
                          <a:pt x="0" y="96"/>
                        </a:lnTo>
                        <a:lnTo>
                          <a:pt x="2" y="118"/>
                        </a:lnTo>
                        <a:lnTo>
                          <a:pt x="6" y="140"/>
                        </a:lnTo>
                        <a:lnTo>
                          <a:pt x="10" y="160"/>
                        </a:lnTo>
                        <a:lnTo>
                          <a:pt x="18" y="178"/>
                        </a:lnTo>
                        <a:lnTo>
                          <a:pt x="40" y="184"/>
                        </a:lnTo>
                        <a:lnTo>
                          <a:pt x="88" y="18"/>
                        </a:lnTo>
                        <a:lnTo>
                          <a:pt x="26" y="0"/>
                        </a:lnTo>
                        <a:close/>
                        <a:moveTo>
                          <a:pt x="90" y="164"/>
                        </a:moveTo>
                        <a:lnTo>
                          <a:pt x="96" y="154"/>
                        </a:lnTo>
                        <a:lnTo>
                          <a:pt x="74" y="142"/>
                        </a:lnTo>
                        <a:lnTo>
                          <a:pt x="74" y="142"/>
                        </a:lnTo>
                        <a:lnTo>
                          <a:pt x="70" y="138"/>
                        </a:lnTo>
                        <a:lnTo>
                          <a:pt x="68" y="142"/>
                        </a:lnTo>
                        <a:lnTo>
                          <a:pt x="68" y="142"/>
                        </a:lnTo>
                        <a:lnTo>
                          <a:pt x="64" y="150"/>
                        </a:lnTo>
                        <a:lnTo>
                          <a:pt x="66" y="158"/>
                        </a:lnTo>
                        <a:lnTo>
                          <a:pt x="68" y="164"/>
                        </a:lnTo>
                        <a:lnTo>
                          <a:pt x="74" y="170"/>
                        </a:lnTo>
                        <a:lnTo>
                          <a:pt x="74" y="170"/>
                        </a:lnTo>
                        <a:lnTo>
                          <a:pt x="80" y="172"/>
                        </a:lnTo>
                        <a:lnTo>
                          <a:pt x="84" y="172"/>
                        </a:lnTo>
                        <a:lnTo>
                          <a:pt x="84" y="172"/>
                        </a:lnTo>
                        <a:lnTo>
                          <a:pt x="88" y="172"/>
                        </a:lnTo>
                        <a:lnTo>
                          <a:pt x="88" y="172"/>
                        </a:lnTo>
                        <a:lnTo>
                          <a:pt x="90" y="164"/>
                        </a:lnTo>
                        <a:lnTo>
                          <a:pt x="90" y="164"/>
                        </a:lnTo>
                        <a:close/>
                        <a:moveTo>
                          <a:pt x="328" y="106"/>
                        </a:moveTo>
                        <a:lnTo>
                          <a:pt x="306" y="34"/>
                        </a:lnTo>
                        <a:lnTo>
                          <a:pt x="306" y="34"/>
                        </a:lnTo>
                        <a:lnTo>
                          <a:pt x="304" y="30"/>
                        </a:lnTo>
                        <a:lnTo>
                          <a:pt x="300" y="26"/>
                        </a:lnTo>
                        <a:lnTo>
                          <a:pt x="296" y="24"/>
                        </a:lnTo>
                        <a:lnTo>
                          <a:pt x="292" y="22"/>
                        </a:lnTo>
                        <a:lnTo>
                          <a:pt x="230" y="8"/>
                        </a:lnTo>
                        <a:lnTo>
                          <a:pt x="230" y="8"/>
                        </a:lnTo>
                        <a:lnTo>
                          <a:pt x="230" y="8"/>
                        </a:lnTo>
                        <a:lnTo>
                          <a:pt x="194" y="2"/>
                        </a:lnTo>
                        <a:lnTo>
                          <a:pt x="194" y="2"/>
                        </a:lnTo>
                        <a:lnTo>
                          <a:pt x="192" y="2"/>
                        </a:lnTo>
                        <a:lnTo>
                          <a:pt x="192" y="2"/>
                        </a:lnTo>
                        <a:lnTo>
                          <a:pt x="192" y="2"/>
                        </a:lnTo>
                        <a:lnTo>
                          <a:pt x="192" y="2"/>
                        </a:lnTo>
                        <a:lnTo>
                          <a:pt x="192" y="0"/>
                        </a:lnTo>
                        <a:lnTo>
                          <a:pt x="190" y="0"/>
                        </a:lnTo>
                        <a:lnTo>
                          <a:pt x="190" y="0"/>
                        </a:lnTo>
                        <a:lnTo>
                          <a:pt x="190" y="0"/>
                        </a:lnTo>
                        <a:lnTo>
                          <a:pt x="188" y="0"/>
                        </a:lnTo>
                        <a:lnTo>
                          <a:pt x="188" y="0"/>
                        </a:lnTo>
                        <a:lnTo>
                          <a:pt x="182" y="2"/>
                        </a:lnTo>
                        <a:lnTo>
                          <a:pt x="176" y="4"/>
                        </a:lnTo>
                        <a:lnTo>
                          <a:pt x="170" y="8"/>
                        </a:lnTo>
                        <a:lnTo>
                          <a:pt x="166" y="12"/>
                        </a:lnTo>
                        <a:lnTo>
                          <a:pt x="148" y="44"/>
                        </a:lnTo>
                        <a:lnTo>
                          <a:pt x="148" y="44"/>
                        </a:lnTo>
                        <a:lnTo>
                          <a:pt x="144" y="54"/>
                        </a:lnTo>
                        <a:lnTo>
                          <a:pt x="146" y="62"/>
                        </a:lnTo>
                        <a:lnTo>
                          <a:pt x="150" y="72"/>
                        </a:lnTo>
                        <a:lnTo>
                          <a:pt x="156" y="78"/>
                        </a:lnTo>
                        <a:lnTo>
                          <a:pt x="156" y="78"/>
                        </a:lnTo>
                        <a:lnTo>
                          <a:pt x="162" y="80"/>
                        </a:lnTo>
                        <a:lnTo>
                          <a:pt x="168" y="80"/>
                        </a:lnTo>
                        <a:lnTo>
                          <a:pt x="168" y="80"/>
                        </a:lnTo>
                        <a:lnTo>
                          <a:pt x="174" y="80"/>
                        </a:lnTo>
                        <a:lnTo>
                          <a:pt x="180" y="78"/>
                        </a:lnTo>
                        <a:lnTo>
                          <a:pt x="184" y="74"/>
                        </a:lnTo>
                        <a:lnTo>
                          <a:pt x="188" y="68"/>
                        </a:lnTo>
                        <a:lnTo>
                          <a:pt x="208" y="36"/>
                        </a:lnTo>
                        <a:lnTo>
                          <a:pt x="292" y="82"/>
                        </a:lnTo>
                        <a:lnTo>
                          <a:pt x="292" y="82"/>
                        </a:lnTo>
                        <a:lnTo>
                          <a:pt x="298" y="86"/>
                        </a:lnTo>
                        <a:lnTo>
                          <a:pt x="304" y="90"/>
                        </a:lnTo>
                        <a:lnTo>
                          <a:pt x="304" y="90"/>
                        </a:lnTo>
                        <a:lnTo>
                          <a:pt x="304" y="94"/>
                        </a:lnTo>
                        <a:lnTo>
                          <a:pt x="304" y="94"/>
                        </a:lnTo>
                        <a:lnTo>
                          <a:pt x="306" y="94"/>
                        </a:lnTo>
                        <a:lnTo>
                          <a:pt x="324" y="124"/>
                        </a:lnTo>
                        <a:lnTo>
                          <a:pt x="324" y="124"/>
                        </a:lnTo>
                        <a:lnTo>
                          <a:pt x="326" y="120"/>
                        </a:lnTo>
                        <a:lnTo>
                          <a:pt x="328" y="116"/>
                        </a:lnTo>
                        <a:lnTo>
                          <a:pt x="330" y="110"/>
                        </a:lnTo>
                        <a:lnTo>
                          <a:pt x="328" y="106"/>
                        </a:lnTo>
                        <a:lnTo>
                          <a:pt x="328" y="106"/>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defTabSz="914400" eaLnBrk="1" hangingPunct="1"/>
                    <a:endParaRPr lang="en-GB" dirty="0">
                      <a:solidFill>
                        <a:srgbClr val="000000"/>
                      </a:solidFill>
                      <a:latin typeface="Calibri" panose="020F0502020204030204" pitchFamily="34" charset="0"/>
                    </a:endParaRPr>
                  </a:p>
                </p:txBody>
              </p:sp>
            </p:grpSp>
            <p:grpSp>
              <p:nvGrpSpPr>
                <p:cNvPr id="24" name="Group 46"/>
                <p:cNvGrpSpPr/>
                <p:nvPr/>
              </p:nvGrpSpPr>
              <p:grpSpPr>
                <a:xfrm>
                  <a:off x="1179523" y="3144821"/>
                  <a:ext cx="288000" cy="288000"/>
                  <a:chOff x="10426854" y="5262618"/>
                  <a:chExt cx="612000" cy="612000"/>
                </a:xfrm>
              </p:grpSpPr>
              <p:sp>
                <p:nvSpPr>
                  <p:cNvPr id="33" name="Oval 47"/>
                  <p:cNvSpPr/>
                  <p:nvPr/>
                </p:nvSpPr>
                <p:spPr bwMode="ltGray">
                  <a:xfrm>
                    <a:off x="10426854" y="5262618"/>
                    <a:ext cx="612000" cy="612000"/>
                  </a:xfrm>
                  <a:prstGeom prst="ellipse">
                    <a:avLst/>
                  </a:prstGeom>
                  <a:solidFill>
                    <a:schemeClr val="accent2"/>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dirty="0" smtClean="0">
                      <a:solidFill>
                        <a:srgbClr val="FFFFFF"/>
                      </a:solidFill>
                      <a:latin typeface="Calibri" panose="020F0502020204030204" pitchFamily="34" charset="0"/>
                    </a:endParaRPr>
                  </a:p>
                </p:txBody>
              </p:sp>
              <p:sp>
                <p:nvSpPr>
                  <p:cNvPr id="34" name="Freeform 4902"/>
                  <p:cNvSpPr>
                    <a:spLocks noEditPoints="1"/>
                  </p:cNvSpPr>
                  <p:nvPr/>
                </p:nvSpPr>
                <p:spPr bwMode="auto">
                  <a:xfrm>
                    <a:off x="10566001" y="5389312"/>
                    <a:ext cx="317660" cy="373433"/>
                  </a:xfrm>
                  <a:custGeom>
                    <a:avLst/>
                    <a:gdLst>
                      <a:gd name="T0" fmla="*/ 196 w 262"/>
                      <a:gd name="T1" fmla="*/ 16 h 308"/>
                      <a:gd name="T2" fmla="*/ 48 w 262"/>
                      <a:gd name="T3" fmla="*/ 0 h 308"/>
                      <a:gd name="T4" fmla="*/ 42 w 262"/>
                      <a:gd name="T5" fmla="*/ 2 h 308"/>
                      <a:gd name="T6" fmla="*/ 34 w 262"/>
                      <a:gd name="T7" fmla="*/ 10 h 308"/>
                      <a:gd name="T8" fmla="*/ 32 w 262"/>
                      <a:gd name="T9" fmla="*/ 62 h 308"/>
                      <a:gd name="T10" fmla="*/ 42 w 262"/>
                      <a:gd name="T11" fmla="*/ 64 h 308"/>
                      <a:gd name="T12" fmla="*/ 176 w 262"/>
                      <a:gd name="T13" fmla="*/ 196 h 308"/>
                      <a:gd name="T14" fmla="*/ 118 w 262"/>
                      <a:gd name="T15" fmla="*/ 254 h 308"/>
                      <a:gd name="T16" fmla="*/ 32 w 262"/>
                      <a:gd name="T17" fmla="*/ 292 h 308"/>
                      <a:gd name="T18" fmla="*/ 34 w 262"/>
                      <a:gd name="T19" fmla="*/ 300 h 308"/>
                      <a:gd name="T20" fmla="*/ 42 w 262"/>
                      <a:gd name="T21" fmla="*/ 308 h 308"/>
                      <a:gd name="T22" fmla="*/ 246 w 262"/>
                      <a:gd name="T23" fmla="*/ 308 h 308"/>
                      <a:gd name="T24" fmla="*/ 252 w 262"/>
                      <a:gd name="T25" fmla="*/ 308 h 308"/>
                      <a:gd name="T26" fmla="*/ 262 w 262"/>
                      <a:gd name="T27" fmla="*/ 300 h 308"/>
                      <a:gd name="T28" fmla="*/ 262 w 262"/>
                      <a:gd name="T29" fmla="*/ 82 h 308"/>
                      <a:gd name="T30" fmla="*/ 178 w 262"/>
                      <a:gd name="T31" fmla="*/ 84 h 308"/>
                      <a:gd name="T32" fmla="*/ 196 w 262"/>
                      <a:gd name="T33" fmla="*/ 42 h 308"/>
                      <a:gd name="T34" fmla="*/ 220 w 262"/>
                      <a:gd name="T35" fmla="*/ 66 h 308"/>
                      <a:gd name="T36" fmla="*/ 178 w 262"/>
                      <a:gd name="T37" fmla="*/ 84 h 308"/>
                      <a:gd name="T38" fmla="*/ 124 w 262"/>
                      <a:gd name="T39" fmla="*/ 214 h 308"/>
                      <a:gd name="T40" fmla="*/ 116 w 262"/>
                      <a:gd name="T41" fmla="*/ 226 h 308"/>
                      <a:gd name="T42" fmla="*/ 4 w 262"/>
                      <a:gd name="T43" fmla="*/ 114 h 308"/>
                      <a:gd name="T44" fmla="*/ 0 w 262"/>
                      <a:gd name="T45" fmla="*/ 110 h 308"/>
                      <a:gd name="T46" fmla="*/ 14 w 262"/>
                      <a:gd name="T47" fmla="*/ 104 h 308"/>
                      <a:gd name="T48" fmla="*/ 36 w 262"/>
                      <a:gd name="T49" fmla="*/ 82 h 308"/>
                      <a:gd name="T50" fmla="*/ 32 w 262"/>
                      <a:gd name="T51" fmla="*/ 78 h 308"/>
                      <a:gd name="T52" fmla="*/ 26 w 262"/>
                      <a:gd name="T53" fmla="*/ 92 h 308"/>
                      <a:gd name="T54" fmla="*/ 136 w 262"/>
                      <a:gd name="T55" fmla="*/ 202 h 308"/>
                      <a:gd name="T56" fmla="*/ 148 w 262"/>
                      <a:gd name="T57" fmla="*/ 194 h 308"/>
                      <a:gd name="T58" fmla="*/ 36 w 262"/>
                      <a:gd name="T59" fmla="*/ 82 h 308"/>
                      <a:gd name="T60" fmla="*/ 172 w 262"/>
                      <a:gd name="T61" fmla="*/ 228 h 308"/>
                      <a:gd name="T62" fmla="*/ 158 w 262"/>
                      <a:gd name="T63" fmla="*/ 236 h 308"/>
                      <a:gd name="T64" fmla="*/ 152 w 262"/>
                      <a:gd name="T65" fmla="*/ 244 h 308"/>
                      <a:gd name="T66" fmla="*/ 182 w 262"/>
                      <a:gd name="T67" fmla="*/ 26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2" h="308">
                        <a:moveTo>
                          <a:pt x="246" y="66"/>
                        </a:moveTo>
                        <a:lnTo>
                          <a:pt x="196" y="16"/>
                        </a:lnTo>
                        <a:lnTo>
                          <a:pt x="180" y="0"/>
                        </a:lnTo>
                        <a:lnTo>
                          <a:pt x="48" y="0"/>
                        </a:lnTo>
                        <a:lnTo>
                          <a:pt x="48" y="0"/>
                        </a:lnTo>
                        <a:lnTo>
                          <a:pt x="42" y="2"/>
                        </a:lnTo>
                        <a:lnTo>
                          <a:pt x="38" y="4"/>
                        </a:lnTo>
                        <a:lnTo>
                          <a:pt x="34" y="10"/>
                        </a:lnTo>
                        <a:lnTo>
                          <a:pt x="32" y="16"/>
                        </a:lnTo>
                        <a:lnTo>
                          <a:pt x="32" y="62"/>
                        </a:lnTo>
                        <a:lnTo>
                          <a:pt x="32" y="62"/>
                        </a:lnTo>
                        <a:lnTo>
                          <a:pt x="42" y="64"/>
                        </a:lnTo>
                        <a:lnTo>
                          <a:pt x="50" y="70"/>
                        </a:lnTo>
                        <a:lnTo>
                          <a:pt x="176" y="196"/>
                        </a:lnTo>
                        <a:lnTo>
                          <a:pt x="198" y="276"/>
                        </a:lnTo>
                        <a:lnTo>
                          <a:pt x="118" y="254"/>
                        </a:lnTo>
                        <a:lnTo>
                          <a:pt x="32" y="168"/>
                        </a:lnTo>
                        <a:lnTo>
                          <a:pt x="32" y="292"/>
                        </a:lnTo>
                        <a:lnTo>
                          <a:pt x="32" y="292"/>
                        </a:lnTo>
                        <a:lnTo>
                          <a:pt x="34" y="300"/>
                        </a:lnTo>
                        <a:lnTo>
                          <a:pt x="38" y="304"/>
                        </a:lnTo>
                        <a:lnTo>
                          <a:pt x="42" y="308"/>
                        </a:lnTo>
                        <a:lnTo>
                          <a:pt x="48" y="308"/>
                        </a:lnTo>
                        <a:lnTo>
                          <a:pt x="246" y="308"/>
                        </a:lnTo>
                        <a:lnTo>
                          <a:pt x="246" y="308"/>
                        </a:lnTo>
                        <a:lnTo>
                          <a:pt x="252" y="308"/>
                        </a:lnTo>
                        <a:lnTo>
                          <a:pt x="258" y="304"/>
                        </a:lnTo>
                        <a:lnTo>
                          <a:pt x="262" y="300"/>
                        </a:lnTo>
                        <a:lnTo>
                          <a:pt x="262" y="292"/>
                        </a:lnTo>
                        <a:lnTo>
                          <a:pt x="262" y="82"/>
                        </a:lnTo>
                        <a:lnTo>
                          <a:pt x="246" y="66"/>
                        </a:lnTo>
                        <a:close/>
                        <a:moveTo>
                          <a:pt x="178" y="84"/>
                        </a:moveTo>
                        <a:lnTo>
                          <a:pt x="178" y="24"/>
                        </a:lnTo>
                        <a:lnTo>
                          <a:pt x="196" y="42"/>
                        </a:lnTo>
                        <a:lnTo>
                          <a:pt x="196" y="66"/>
                        </a:lnTo>
                        <a:lnTo>
                          <a:pt x="220" y="66"/>
                        </a:lnTo>
                        <a:lnTo>
                          <a:pt x="238" y="84"/>
                        </a:lnTo>
                        <a:lnTo>
                          <a:pt x="178" y="84"/>
                        </a:lnTo>
                        <a:close/>
                        <a:moveTo>
                          <a:pt x="36" y="126"/>
                        </a:moveTo>
                        <a:lnTo>
                          <a:pt x="124" y="214"/>
                        </a:lnTo>
                        <a:lnTo>
                          <a:pt x="124" y="214"/>
                        </a:lnTo>
                        <a:lnTo>
                          <a:pt x="116" y="226"/>
                        </a:lnTo>
                        <a:lnTo>
                          <a:pt x="22" y="132"/>
                        </a:lnTo>
                        <a:lnTo>
                          <a:pt x="4" y="114"/>
                        </a:lnTo>
                        <a:lnTo>
                          <a:pt x="0" y="110"/>
                        </a:lnTo>
                        <a:lnTo>
                          <a:pt x="0" y="110"/>
                        </a:lnTo>
                        <a:lnTo>
                          <a:pt x="8" y="98"/>
                        </a:lnTo>
                        <a:lnTo>
                          <a:pt x="14" y="104"/>
                        </a:lnTo>
                        <a:lnTo>
                          <a:pt x="36" y="126"/>
                        </a:lnTo>
                        <a:close/>
                        <a:moveTo>
                          <a:pt x="36" y="82"/>
                        </a:moveTo>
                        <a:lnTo>
                          <a:pt x="32" y="78"/>
                        </a:lnTo>
                        <a:lnTo>
                          <a:pt x="32" y="78"/>
                        </a:lnTo>
                        <a:lnTo>
                          <a:pt x="20" y="86"/>
                        </a:lnTo>
                        <a:lnTo>
                          <a:pt x="26" y="92"/>
                        </a:lnTo>
                        <a:lnTo>
                          <a:pt x="48" y="114"/>
                        </a:lnTo>
                        <a:lnTo>
                          <a:pt x="136" y="202"/>
                        </a:lnTo>
                        <a:lnTo>
                          <a:pt x="136" y="202"/>
                        </a:lnTo>
                        <a:lnTo>
                          <a:pt x="148" y="194"/>
                        </a:lnTo>
                        <a:lnTo>
                          <a:pt x="54" y="100"/>
                        </a:lnTo>
                        <a:lnTo>
                          <a:pt x="36" y="82"/>
                        </a:lnTo>
                        <a:close/>
                        <a:moveTo>
                          <a:pt x="172" y="228"/>
                        </a:moveTo>
                        <a:lnTo>
                          <a:pt x="172" y="228"/>
                        </a:lnTo>
                        <a:lnTo>
                          <a:pt x="166" y="230"/>
                        </a:lnTo>
                        <a:lnTo>
                          <a:pt x="158" y="236"/>
                        </a:lnTo>
                        <a:lnTo>
                          <a:pt x="158" y="236"/>
                        </a:lnTo>
                        <a:lnTo>
                          <a:pt x="152" y="244"/>
                        </a:lnTo>
                        <a:lnTo>
                          <a:pt x="150" y="250"/>
                        </a:lnTo>
                        <a:lnTo>
                          <a:pt x="182" y="260"/>
                        </a:lnTo>
                        <a:lnTo>
                          <a:pt x="172" y="2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914400" eaLnBrk="1" hangingPunct="1"/>
                    <a:endParaRPr lang="en-GB" dirty="0">
                      <a:solidFill>
                        <a:srgbClr val="000000"/>
                      </a:solidFill>
                      <a:latin typeface="Calibri" panose="020F0502020204030204" pitchFamily="34" charset="0"/>
                    </a:endParaRPr>
                  </a:p>
                </p:txBody>
              </p:sp>
            </p:grpSp>
            <p:grpSp>
              <p:nvGrpSpPr>
                <p:cNvPr id="25" name="Group 49"/>
                <p:cNvGrpSpPr/>
                <p:nvPr/>
              </p:nvGrpSpPr>
              <p:grpSpPr>
                <a:xfrm>
                  <a:off x="1177388" y="3552197"/>
                  <a:ext cx="288000" cy="288000"/>
                  <a:chOff x="604089" y="3959062"/>
                  <a:chExt cx="612000" cy="612000"/>
                </a:xfrm>
              </p:grpSpPr>
              <p:sp>
                <p:nvSpPr>
                  <p:cNvPr id="31" name="Oval 50"/>
                  <p:cNvSpPr/>
                  <p:nvPr/>
                </p:nvSpPr>
                <p:spPr bwMode="ltGray">
                  <a:xfrm>
                    <a:off x="604089" y="3959062"/>
                    <a:ext cx="612000" cy="612000"/>
                  </a:xfrm>
                  <a:prstGeom prst="ellipse">
                    <a:avLst/>
                  </a:prstGeom>
                  <a:solidFill>
                    <a:schemeClr val="accent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hangingPunct="1"/>
                    <a:endParaRPr lang="en-GB" dirty="0" smtClean="0">
                      <a:solidFill>
                        <a:srgbClr val="FFFFFF"/>
                      </a:solidFill>
                      <a:latin typeface="Calibri" panose="020F0502020204030204" pitchFamily="34" charset="0"/>
                    </a:endParaRPr>
                  </a:p>
                </p:txBody>
              </p:sp>
              <p:sp>
                <p:nvSpPr>
                  <p:cNvPr id="32" name="Freeform 4807"/>
                  <p:cNvSpPr>
                    <a:spLocks noEditPoints="1"/>
                  </p:cNvSpPr>
                  <p:nvPr/>
                </p:nvSpPr>
                <p:spPr bwMode="auto">
                  <a:xfrm>
                    <a:off x="713971" y="4089779"/>
                    <a:ext cx="392235" cy="350561"/>
                  </a:xfrm>
                  <a:custGeom>
                    <a:avLst/>
                    <a:gdLst>
                      <a:gd name="T0" fmla="*/ 84 w 320"/>
                      <a:gd name="T1" fmla="*/ 24 h 286"/>
                      <a:gd name="T2" fmla="*/ 86 w 320"/>
                      <a:gd name="T3" fmla="*/ 18 h 286"/>
                      <a:gd name="T4" fmla="*/ 92 w 320"/>
                      <a:gd name="T5" fmla="*/ 14 h 286"/>
                      <a:gd name="T6" fmla="*/ 134 w 320"/>
                      <a:gd name="T7" fmla="*/ 2 h 286"/>
                      <a:gd name="T8" fmla="*/ 160 w 320"/>
                      <a:gd name="T9" fmla="*/ 0 h 286"/>
                      <a:gd name="T10" fmla="*/ 208 w 320"/>
                      <a:gd name="T11" fmla="*/ 8 h 286"/>
                      <a:gd name="T12" fmla="*/ 228 w 320"/>
                      <a:gd name="T13" fmla="*/ 14 h 286"/>
                      <a:gd name="T14" fmla="*/ 236 w 320"/>
                      <a:gd name="T15" fmla="*/ 24 h 286"/>
                      <a:gd name="T16" fmla="*/ 216 w 320"/>
                      <a:gd name="T17" fmla="*/ 42 h 286"/>
                      <a:gd name="T18" fmla="*/ 216 w 320"/>
                      <a:gd name="T19" fmla="*/ 30 h 286"/>
                      <a:gd name="T20" fmla="*/ 178 w 320"/>
                      <a:gd name="T21" fmla="*/ 22 h 286"/>
                      <a:gd name="T22" fmla="*/ 160 w 320"/>
                      <a:gd name="T23" fmla="*/ 20 h 286"/>
                      <a:gd name="T24" fmla="*/ 128 w 320"/>
                      <a:gd name="T25" fmla="*/ 24 h 286"/>
                      <a:gd name="T26" fmla="*/ 104 w 320"/>
                      <a:gd name="T27" fmla="*/ 42 h 286"/>
                      <a:gd name="T28" fmla="*/ 132 w 320"/>
                      <a:gd name="T29" fmla="*/ 160 h 286"/>
                      <a:gd name="T30" fmla="*/ 188 w 320"/>
                      <a:gd name="T31" fmla="*/ 146 h 286"/>
                      <a:gd name="T32" fmla="*/ 188 w 320"/>
                      <a:gd name="T33" fmla="*/ 160 h 286"/>
                      <a:gd name="T34" fmla="*/ 274 w 320"/>
                      <a:gd name="T35" fmla="*/ 148 h 286"/>
                      <a:gd name="T36" fmla="*/ 320 w 320"/>
                      <a:gd name="T37" fmla="*/ 138 h 286"/>
                      <a:gd name="T38" fmla="*/ 320 w 320"/>
                      <a:gd name="T39" fmla="*/ 72 h 286"/>
                      <a:gd name="T40" fmla="*/ 314 w 320"/>
                      <a:gd name="T41" fmla="*/ 58 h 286"/>
                      <a:gd name="T42" fmla="*/ 300 w 320"/>
                      <a:gd name="T43" fmla="*/ 52 h 286"/>
                      <a:gd name="T44" fmla="*/ 20 w 320"/>
                      <a:gd name="T45" fmla="*/ 52 h 286"/>
                      <a:gd name="T46" fmla="*/ 6 w 320"/>
                      <a:gd name="T47" fmla="*/ 58 h 286"/>
                      <a:gd name="T48" fmla="*/ 0 w 320"/>
                      <a:gd name="T49" fmla="*/ 72 h 286"/>
                      <a:gd name="T50" fmla="*/ 0 w 320"/>
                      <a:gd name="T51" fmla="*/ 138 h 286"/>
                      <a:gd name="T52" fmla="*/ 46 w 320"/>
                      <a:gd name="T53" fmla="*/ 148 h 286"/>
                      <a:gd name="T54" fmla="*/ 132 w 320"/>
                      <a:gd name="T55" fmla="*/ 160 h 286"/>
                      <a:gd name="T56" fmla="*/ 174 w 320"/>
                      <a:gd name="T57" fmla="*/ 176 h 286"/>
                      <a:gd name="T58" fmla="*/ 146 w 320"/>
                      <a:gd name="T59" fmla="*/ 160 h 286"/>
                      <a:gd name="T60" fmla="*/ 174 w 320"/>
                      <a:gd name="T61" fmla="*/ 176 h 286"/>
                      <a:gd name="T62" fmla="*/ 320 w 320"/>
                      <a:gd name="T63" fmla="*/ 266 h 286"/>
                      <a:gd name="T64" fmla="*/ 318 w 320"/>
                      <a:gd name="T65" fmla="*/ 274 h 286"/>
                      <a:gd name="T66" fmla="*/ 308 w 320"/>
                      <a:gd name="T67" fmla="*/ 284 h 286"/>
                      <a:gd name="T68" fmla="*/ 20 w 320"/>
                      <a:gd name="T69" fmla="*/ 286 h 286"/>
                      <a:gd name="T70" fmla="*/ 12 w 320"/>
                      <a:gd name="T71" fmla="*/ 284 h 286"/>
                      <a:gd name="T72" fmla="*/ 2 w 320"/>
                      <a:gd name="T73" fmla="*/ 274 h 286"/>
                      <a:gd name="T74" fmla="*/ 0 w 320"/>
                      <a:gd name="T75" fmla="*/ 154 h 286"/>
                      <a:gd name="T76" fmla="*/ 20 w 320"/>
                      <a:gd name="T77" fmla="*/ 160 h 286"/>
                      <a:gd name="T78" fmla="*/ 88 w 320"/>
                      <a:gd name="T79" fmla="*/ 172 h 286"/>
                      <a:gd name="T80" fmla="*/ 132 w 320"/>
                      <a:gd name="T81" fmla="*/ 190 h 286"/>
                      <a:gd name="T82" fmla="*/ 188 w 320"/>
                      <a:gd name="T83" fmla="*/ 176 h 286"/>
                      <a:gd name="T84" fmla="*/ 232 w 320"/>
                      <a:gd name="T85" fmla="*/ 172 h 286"/>
                      <a:gd name="T86" fmla="*/ 300 w 320"/>
                      <a:gd name="T87" fmla="*/ 160 h 286"/>
                      <a:gd name="T88" fmla="*/ 320 w 320"/>
                      <a:gd name="T89" fmla="*/ 154 h 286"/>
                      <a:gd name="T90" fmla="*/ 56 w 320"/>
                      <a:gd name="T91" fmla="*/ 266 h 286"/>
                      <a:gd name="T92" fmla="*/ 52 w 320"/>
                      <a:gd name="T93" fmla="*/ 252 h 286"/>
                      <a:gd name="T94" fmla="*/ 46 w 320"/>
                      <a:gd name="T95" fmla="*/ 240 h 286"/>
                      <a:gd name="T96" fmla="*/ 34 w 320"/>
                      <a:gd name="T97" fmla="*/ 232 h 286"/>
                      <a:gd name="T98" fmla="*/ 20 w 320"/>
                      <a:gd name="T99" fmla="*/ 230 h 286"/>
                      <a:gd name="T100" fmla="*/ 56 w 320"/>
                      <a:gd name="T101" fmla="*/ 266 h 286"/>
                      <a:gd name="T102" fmla="*/ 300 w 320"/>
                      <a:gd name="T103" fmla="*/ 230 h 286"/>
                      <a:gd name="T104" fmla="*/ 286 w 320"/>
                      <a:gd name="T105" fmla="*/ 232 h 286"/>
                      <a:gd name="T106" fmla="*/ 274 w 320"/>
                      <a:gd name="T107" fmla="*/ 240 h 286"/>
                      <a:gd name="T108" fmla="*/ 268 w 320"/>
                      <a:gd name="T109" fmla="*/ 252 h 286"/>
                      <a:gd name="T110" fmla="*/ 264 w 320"/>
                      <a:gd name="T111" fmla="*/ 266 h 286"/>
                      <a:gd name="T112" fmla="*/ 300 w 320"/>
                      <a:gd name="T113" fmla="*/ 23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0" h="286">
                        <a:moveTo>
                          <a:pt x="84" y="42"/>
                        </a:moveTo>
                        <a:lnTo>
                          <a:pt x="84" y="24"/>
                        </a:lnTo>
                        <a:lnTo>
                          <a:pt x="84" y="24"/>
                        </a:lnTo>
                        <a:lnTo>
                          <a:pt x="86" y="18"/>
                        </a:lnTo>
                        <a:lnTo>
                          <a:pt x="92" y="14"/>
                        </a:lnTo>
                        <a:lnTo>
                          <a:pt x="92" y="14"/>
                        </a:lnTo>
                        <a:lnTo>
                          <a:pt x="112" y="8"/>
                        </a:lnTo>
                        <a:lnTo>
                          <a:pt x="134" y="2"/>
                        </a:lnTo>
                        <a:lnTo>
                          <a:pt x="160" y="0"/>
                        </a:lnTo>
                        <a:lnTo>
                          <a:pt x="160" y="0"/>
                        </a:lnTo>
                        <a:lnTo>
                          <a:pt x="186" y="2"/>
                        </a:lnTo>
                        <a:lnTo>
                          <a:pt x="208" y="8"/>
                        </a:lnTo>
                        <a:lnTo>
                          <a:pt x="228" y="14"/>
                        </a:lnTo>
                        <a:lnTo>
                          <a:pt x="228" y="14"/>
                        </a:lnTo>
                        <a:lnTo>
                          <a:pt x="234" y="18"/>
                        </a:lnTo>
                        <a:lnTo>
                          <a:pt x="236" y="24"/>
                        </a:lnTo>
                        <a:lnTo>
                          <a:pt x="236" y="42"/>
                        </a:lnTo>
                        <a:lnTo>
                          <a:pt x="216" y="42"/>
                        </a:lnTo>
                        <a:lnTo>
                          <a:pt x="216" y="30"/>
                        </a:lnTo>
                        <a:lnTo>
                          <a:pt x="216" y="30"/>
                        </a:lnTo>
                        <a:lnTo>
                          <a:pt x="192" y="24"/>
                        </a:lnTo>
                        <a:lnTo>
                          <a:pt x="178" y="22"/>
                        </a:lnTo>
                        <a:lnTo>
                          <a:pt x="160" y="20"/>
                        </a:lnTo>
                        <a:lnTo>
                          <a:pt x="160" y="20"/>
                        </a:lnTo>
                        <a:lnTo>
                          <a:pt x="142" y="22"/>
                        </a:lnTo>
                        <a:lnTo>
                          <a:pt x="128" y="24"/>
                        </a:lnTo>
                        <a:lnTo>
                          <a:pt x="104" y="30"/>
                        </a:lnTo>
                        <a:lnTo>
                          <a:pt x="104" y="42"/>
                        </a:lnTo>
                        <a:lnTo>
                          <a:pt x="84" y="42"/>
                        </a:lnTo>
                        <a:close/>
                        <a:moveTo>
                          <a:pt x="132" y="160"/>
                        </a:moveTo>
                        <a:lnTo>
                          <a:pt x="132" y="146"/>
                        </a:lnTo>
                        <a:lnTo>
                          <a:pt x="188" y="146"/>
                        </a:lnTo>
                        <a:lnTo>
                          <a:pt x="188" y="160"/>
                        </a:lnTo>
                        <a:lnTo>
                          <a:pt x="188" y="160"/>
                        </a:lnTo>
                        <a:lnTo>
                          <a:pt x="234" y="156"/>
                        </a:lnTo>
                        <a:lnTo>
                          <a:pt x="274" y="148"/>
                        </a:lnTo>
                        <a:lnTo>
                          <a:pt x="302" y="142"/>
                        </a:lnTo>
                        <a:lnTo>
                          <a:pt x="320" y="138"/>
                        </a:lnTo>
                        <a:lnTo>
                          <a:pt x="320" y="72"/>
                        </a:lnTo>
                        <a:lnTo>
                          <a:pt x="320" y="72"/>
                        </a:lnTo>
                        <a:lnTo>
                          <a:pt x="318" y="64"/>
                        </a:lnTo>
                        <a:lnTo>
                          <a:pt x="314" y="58"/>
                        </a:lnTo>
                        <a:lnTo>
                          <a:pt x="308" y="54"/>
                        </a:lnTo>
                        <a:lnTo>
                          <a:pt x="300" y="52"/>
                        </a:lnTo>
                        <a:lnTo>
                          <a:pt x="20" y="52"/>
                        </a:lnTo>
                        <a:lnTo>
                          <a:pt x="20" y="52"/>
                        </a:lnTo>
                        <a:lnTo>
                          <a:pt x="12" y="54"/>
                        </a:lnTo>
                        <a:lnTo>
                          <a:pt x="6" y="58"/>
                        </a:lnTo>
                        <a:lnTo>
                          <a:pt x="2" y="64"/>
                        </a:lnTo>
                        <a:lnTo>
                          <a:pt x="0" y="72"/>
                        </a:lnTo>
                        <a:lnTo>
                          <a:pt x="0" y="138"/>
                        </a:lnTo>
                        <a:lnTo>
                          <a:pt x="0" y="138"/>
                        </a:lnTo>
                        <a:lnTo>
                          <a:pt x="18" y="142"/>
                        </a:lnTo>
                        <a:lnTo>
                          <a:pt x="46" y="148"/>
                        </a:lnTo>
                        <a:lnTo>
                          <a:pt x="86" y="156"/>
                        </a:lnTo>
                        <a:lnTo>
                          <a:pt x="132" y="160"/>
                        </a:lnTo>
                        <a:lnTo>
                          <a:pt x="132" y="160"/>
                        </a:lnTo>
                        <a:close/>
                        <a:moveTo>
                          <a:pt x="174" y="176"/>
                        </a:moveTo>
                        <a:lnTo>
                          <a:pt x="174" y="160"/>
                        </a:lnTo>
                        <a:lnTo>
                          <a:pt x="146" y="160"/>
                        </a:lnTo>
                        <a:lnTo>
                          <a:pt x="146" y="176"/>
                        </a:lnTo>
                        <a:lnTo>
                          <a:pt x="174" y="176"/>
                        </a:lnTo>
                        <a:close/>
                        <a:moveTo>
                          <a:pt x="320" y="154"/>
                        </a:moveTo>
                        <a:lnTo>
                          <a:pt x="320" y="266"/>
                        </a:lnTo>
                        <a:lnTo>
                          <a:pt x="320" y="266"/>
                        </a:lnTo>
                        <a:lnTo>
                          <a:pt x="318" y="274"/>
                        </a:lnTo>
                        <a:lnTo>
                          <a:pt x="314" y="280"/>
                        </a:lnTo>
                        <a:lnTo>
                          <a:pt x="308" y="284"/>
                        </a:lnTo>
                        <a:lnTo>
                          <a:pt x="300" y="286"/>
                        </a:lnTo>
                        <a:lnTo>
                          <a:pt x="20" y="286"/>
                        </a:lnTo>
                        <a:lnTo>
                          <a:pt x="20" y="286"/>
                        </a:lnTo>
                        <a:lnTo>
                          <a:pt x="12" y="284"/>
                        </a:lnTo>
                        <a:lnTo>
                          <a:pt x="6" y="280"/>
                        </a:lnTo>
                        <a:lnTo>
                          <a:pt x="2" y="274"/>
                        </a:lnTo>
                        <a:lnTo>
                          <a:pt x="0" y="266"/>
                        </a:lnTo>
                        <a:lnTo>
                          <a:pt x="0" y="154"/>
                        </a:lnTo>
                        <a:lnTo>
                          <a:pt x="0" y="154"/>
                        </a:lnTo>
                        <a:lnTo>
                          <a:pt x="20" y="160"/>
                        </a:lnTo>
                        <a:lnTo>
                          <a:pt x="50" y="166"/>
                        </a:lnTo>
                        <a:lnTo>
                          <a:pt x="88" y="172"/>
                        </a:lnTo>
                        <a:lnTo>
                          <a:pt x="132" y="176"/>
                        </a:lnTo>
                        <a:lnTo>
                          <a:pt x="132" y="190"/>
                        </a:lnTo>
                        <a:lnTo>
                          <a:pt x="188" y="190"/>
                        </a:lnTo>
                        <a:lnTo>
                          <a:pt x="188" y="176"/>
                        </a:lnTo>
                        <a:lnTo>
                          <a:pt x="188" y="176"/>
                        </a:lnTo>
                        <a:lnTo>
                          <a:pt x="232" y="172"/>
                        </a:lnTo>
                        <a:lnTo>
                          <a:pt x="270" y="166"/>
                        </a:lnTo>
                        <a:lnTo>
                          <a:pt x="300" y="160"/>
                        </a:lnTo>
                        <a:lnTo>
                          <a:pt x="320" y="154"/>
                        </a:lnTo>
                        <a:lnTo>
                          <a:pt x="320" y="154"/>
                        </a:lnTo>
                        <a:close/>
                        <a:moveTo>
                          <a:pt x="56" y="266"/>
                        </a:moveTo>
                        <a:lnTo>
                          <a:pt x="56" y="266"/>
                        </a:lnTo>
                        <a:lnTo>
                          <a:pt x="56" y="258"/>
                        </a:lnTo>
                        <a:lnTo>
                          <a:pt x="52" y="252"/>
                        </a:lnTo>
                        <a:lnTo>
                          <a:pt x="50" y="246"/>
                        </a:lnTo>
                        <a:lnTo>
                          <a:pt x="46" y="240"/>
                        </a:lnTo>
                        <a:lnTo>
                          <a:pt x="40" y="236"/>
                        </a:lnTo>
                        <a:lnTo>
                          <a:pt x="34" y="232"/>
                        </a:lnTo>
                        <a:lnTo>
                          <a:pt x="28" y="230"/>
                        </a:lnTo>
                        <a:lnTo>
                          <a:pt x="20" y="230"/>
                        </a:lnTo>
                        <a:lnTo>
                          <a:pt x="20" y="266"/>
                        </a:lnTo>
                        <a:lnTo>
                          <a:pt x="56" y="266"/>
                        </a:lnTo>
                        <a:close/>
                        <a:moveTo>
                          <a:pt x="300" y="230"/>
                        </a:moveTo>
                        <a:lnTo>
                          <a:pt x="300" y="230"/>
                        </a:lnTo>
                        <a:lnTo>
                          <a:pt x="292" y="230"/>
                        </a:lnTo>
                        <a:lnTo>
                          <a:pt x="286" y="232"/>
                        </a:lnTo>
                        <a:lnTo>
                          <a:pt x="280" y="236"/>
                        </a:lnTo>
                        <a:lnTo>
                          <a:pt x="274" y="240"/>
                        </a:lnTo>
                        <a:lnTo>
                          <a:pt x="270" y="246"/>
                        </a:lnTo>
                        <a:lnTo>
                          <a:pt x="268" y="252"/>
                        </a:lnTo>
                        <a:lnTo>
                          <a:pt x="264" y="258"/>
                        </a:lnTo>
                        <a:lnTo>
                          <a:pt x="264" y="266"/>
                        </a:lnTo>
                        <a:lnTo>
                          <a:pt x="300" y="266"/>
                        </a:lnTo>
                        <a:lnTo>
                          <a:pt x="300" y="230"/>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pPr defTabSz="914400" eaLnBrk="1" hangingPunct="1"/>
                    <a:endParaRPr lang="en-GB" dirty="0">
                      <a:solidFill>
                        <a:srgbClr val="000000"/>
                      </a:solidFill>
                      <a:latin typeface="Calibri" panose="020F0502020204030204" pitchFamily="34" charset="0"/>
                    </a:endParaRPr>
                  </a:p>
                </p:txBody>
              </p:sp>
            </p:grpSp>
            <p:sp>
              <p:nvSpPr>
                <p:cNvPr id="26" name="TextBox 53"/>
                <p:cNvSpPr txBox="1"/>
                <p:nvPr/>
              </p:nvSpPr>
              <p:spPr>
                <a:xfrm>
                  <a:off x="2920677" y="2044151"/>
                  <a:ext cx="1512168" cy="394195"/>
                </a:xfrm>
                <a:prstGeom prst="rect">
                  <a:avLst/>
                </a:prstGeom>
                <a:noFill/>
              </p:spPr>
              <p:txBody>
                <a:bodyPr wrap="square" lIns="0" tIns="0" rIns="0" bIns="0" rtlCol="0" anchor="ctr">
                  <a:noAutofit/>
                </a:bodyPr>
                <a:lstStyle/>
                <a:p>
                  <a:pPr indent="-274320" algn="ctr" defTabSz="914400" eaLnBrk="1" hangingPunct="1">
                    <a:spcAft>
                      <a:spcPts val="900"/>
                    </a:spcAft>
                  </a:pPr>
                  <a:r>
                    <a:rPr lang="es-EC" sz="1200" b="1" dirty="0" smtClean="0">
                      <a:solidFill>
                        <a:srgbClr val="FFFFFF"/>
                      </a:solidFill>
                      <a:latin typeface="Calibri" panose="020F0502020204030204" pitchFamily="34" charset="0"/>
                    </a:rPr>
                    <a:t>1. Diagnóstico y Análisis</a:t>
                  </a:r>
                </a:p>
              </p:txBody>
            </p:sp>
            <p:sp>
              <p:nvSpPr>
                <p:cNvPr id="27" name="TextBox 54"/>
                <p:cNvSpPr txBox="1"/>
                <p:nvPr/>
              </p:nvSpPr>
              <p:spPr>
                <a:xfrm>
                  <a:off x="4502149" y="2138066"/>
                  <a:ext cx="1512168" cy="149474"/>
                </a:xfrm>
                <a:prstGeom prst="rect">
                  <a:avLst/>
                </a:prstGeom>
                <a:noFill/>
              </p:spPr>
              <p:txBody>
                <a:bodyPr wrap="square" lIns="0" tIns="0" rIns="0" bIns="0" rtlCol="0" anchor="ctr">
                  <a:noAutofit/>
                </a:bodyPr>
                <a:lstStyle/>
                <a:p>
                  <a:pPr indent="-274320" algn="ctr" defTabSz="914400" eaLnBrk="1" hangingPunct="1">
                    <a:spcAft>
                      <a:spcPts val="900"/>
                    </a:spcAft>
                  </a:pPr>
                  <a:r>
                    <a:rPr lang="es-EC" sz="1200" b="1" dirty="0" smtClean="0">
                      <a:solidFill>
                        <a:srgbClr val="FFFFFF"/>
                      </a:solidFill>
                      <a:latin typeface="Calibri" panose="020F0502020204030204" pitchFamily="34" charset="0"/>
                    </a:rPr>
                    <a:t>2. Diseño</a:t>
                  </a:r>
                </a:p>
              </p:txBody>
            </p:sp>
            <p:sp>
              <p:nvSpPr>
                <p:cNvPr id="28" name="TextBox 55"/>
                <p:cNvSpPr txBox="1"/>
                <p:nvPr/>
              </p:nvSpPr>
              <p:spPr>
                <a:xfrm>
                  <a:off x="6359350" y="2015976"/>
                  <a:ext cx="1512168" cy="394195"/>
                </a:xfrm>
                <a:prstGeom prst="rect">
                  <a:avLst/>
                </a:prstGeom>
                <a:noFill/>
              </p:spPr>
              <p:txBody>
                <a:bodyPr wrap="square" lIns="0" tIns="0" rIns="0" bIns="0" rtlCol="0" anchor="ctr">
                  <a:noAutofit/>
                </a:bodyPr>
                <a:lstStyle/>
                <a:p>
                  <a:pPr indent="-274320" algn="ctr" defTabSz="914400" eaLnBrk="1" hangingPunct="1">
                    <a:spcAft>
                      <a:spcPts val="900"/>
                    </a:spcAft>
                  </a:pPr>
                  <a:r>
                    <a:rPr lang="es-EC" sz="1200" b="1" dirty="0" smtClean="0">
                      <a:solidFill>
                        <a:srgbClr val="FFFFFF"/>
                      </a:solidFill>
                      <a:latin typeface="Calibri" panose="020F0502020204030204" pitchFamily="34" charset="0"/>
                    </a:rPr>
                    <a:t>3. Construcción</a:t>
                  </a:r>
                </a:p>
              </p:txBody>
            </p:sp>
            <p:sp>
              <p:nvSpPr>
                <p:cNvPr id="29" name="TextBox 56"/>
                <p:cNvSpPr txBox="1"/>
                <p:nvPr/>
              </p:nvSpPr>
              <p:spPr>
                <a:xfrm>
                  <a:off x="8068123" y="2136478"/>
                  <a:ext cx="1512168" cy="171701"/>
                </a:xfrm>
                <a:prstGeom prst="rect">
                  <a:avLst/>
                </a:prstGeom>
                <a:noFill/>
              </p:spPr>
              <p:txBody>
                <a:bodyPr wrap="square" lIns="0" tIns="0" rIns="0" bIns="0" rtlCol="0" anchor="ctr">
                  <a:noAutofit/>
                </a:bodyPr>
                <a:lstStyle/>
                <a:p>
                  <a:pPr indent="-274320" algn="ctr" defTabSz="914400" eaLnBrk="1" hangingPunct="1">
                    <a:spcAft>
                      <a:spcPts val="900"/>
                    </a:spcAft>
                  </a:pPr>
                  <a:r>
                    <a:rPr lang="es-EC" sz="1100" b="1" dirty="0" smtClean="0">
                      <a:solidFill>
                        <a:srgbClr val="FFFFFF"/>
                      </a:solidFill>
                      <a:latin typeface="Calibri" panose="020F0502020204030204" pitchFamily="34" charset="0"/>
                    </a:rPr>
                    <a:t>4. Implementación</a:t>
                  </a:r>
                </a:p>
              </p:txBody>
            </p:sp>
            <p:sp>
              <p:nvSpPr>
                <p:cNvPr id="30" name="TextBox 57"/>
                <p:cNvSpPr txBox="1"/>
                <p:nvPr/>
              </p:nvSpPr>
              <p:spPr>
                <a:xfrm>
                  <a:off x="9879147" y="2044151"/>
                  <a:ext cx="1065214" cy="394195"/>
                </a:xfrm>
                <a:prstGeom prst="rect">
                  <a:avLst/>
                </a:prstGeom>
                <a:noFill/>
              </p:spPr>
              <p:txBody>
                <a:bodyPr wrap="square" lIns="0" tIns="0" rIns="0" bIns="0" rtlCol="0" anchor="ctr">
                  <a:noAutofit/>
                </a:bodyPr>
                <a:lstStyle/>
                <a:p>
                  <a:pPr indent="-274320" algn="ctr" defTabSz="914400" eaLnBrk="1" hangingPunct="1">
                    <a:spcAft>
                      <a:spcPts val="900"/>
                    </a:spcAft>
                  </a:pPr>
                  <a:r>
                    <a:rPr lang="es-EC" sz="1100" b="1" dirty="0" smtClean="0">
                      <a:solidFill>
                        <a:srgbClr val="FFFFFF"/>
                      </a:solidFill>
                      <a:latin typeface="Calibri" panose="020F0502020204030204" pitchFamily="34" charset="0"/>
                    </a:rPr>
                    <a:t>5</a:t>
                  </a:r>
                  <a:r>
                    <a:rPr lang="es-EC" sz="1100" b="1" smtClean="0">
                      <a:solidFill>
                        <a:srgbClr val="FFFFFF"/>
                      </a:solidFill>
                      <a:latin typeface="Calibri" panose="020F0502020204030204" pitchFamily="34" charset="0"/>
                    </a:rPr>
                    <a:t>. Operación </a:t>
                  </a:r>
                  <a:r>
                    <a:rPr lang="es-EC" sz="1100" b="1" dirty="0" smtClean="0">
                      <a:solidFill>
                        <a:srgbClr val="FFFFFF"/>
                      </a:solidFill>
                      <a:latin typeface="Calibri" panose="020F0502020204030204" pitchFamily="34" charset="0"/>
                    </a:rPr>
                    <a:t>y Revisión</a:t>
                  </a:r>
                </a:p>
              </p:txBody>
            </p:sp>
          </p:grpSp>
          <p:sp>
            <p:nvSpPr>
              <p:cNvPr id="18" name="TextBox 59"/>
              <p:cNvSpPr txBox="1"/>
              <p:nvPr/>
            </p:nvSpPr>
            <p:spPr>
              <a:xfrm>
                <a:off x="3104082" y="2572567"/>
                <a:ext cx="1398067" cy="2612133"/>
              </a:xfrm>
              <a:prstGeom prst="rect">
                <a:avLst/>
              </a:prstGeom>
              <a:noFill/>
            </p:spPr>
            <p:txBody>
              <a:bodyPr wrap="square" lIns="0" tIns="0" rIns="0" bIns="0" rtlCol="0">
                <a:noAutofit/>
              </a:bodyPr>
              <a:lstStyle/>
              <a:p>
                <a:pPr indent="-274320" defTabSz="914400" eaLnBrk="1" hangingPunct="1">
                  <a:spcAft>
                    <a:spcPts val="900"/>
                  </a:spcAft>
                </a:pPr>
                <a:r>
                  <a:rPr lang="es-EC" sz="1200" dirty="0" smtClean="0">
                    <a:solidFill>
                      <a:srgbClr val="FFFFFF"/>
                    </a:solidFill>
                    <a:latin typeface="Calibri" panose="020F0502020204030204" pitchFamily="34" charset="0"/>
                  </a:rPr>
                  <a:t>Llevar a cabo un diagnóstico extenso y específico acerca del nivel de madurez de los modelos de gestión de las Entidades Adscritas del MDMQ para establecer una línea base de cambio y transformación basado en las brechas identificadas.</a:t>
                </a:r>
              </a:p>
            </p:txBody>
          </p:sp>
        </p:grpSp>
        <p:sp>
          <p:nvSpPr>
            <p:cNvPr id="13" name="TextBox 60"/>
            <p:cNvSpPr txBox="1"/>
            <p:nvPr/>
          </p:nvSpPr>
          <p:spPr>
            <a:xfrm>
              <a:off x="4828914" y="2644575"/>
              <a:ext cx="1682737" cy="1790701"/>
            </a:xfrm>
            <a:prstGeom prst="rect">
              <a:avLst/>
            </a:prstGeom>
            <a:noFill/>
          </p:spPr>
          <p:txBody>
            <a:bodyPr wrap="square" lIns="0" tIns="0" rIns="0" bIns="0" rtlCol="0">
              <a:noAutofit/>
            </a:bodyPr>
            <a:lstStyle/>
            <a:p>
              <a:pPr indent="-274320" defTabSz="914400" eaLnBrk="1" hangingPunct="1">
                <a:spcAft>
                  <a:spcPts val="900"/>
                </a:spcAft>
              </a:pPr>
              <a:r>
                <a:rPr lang="es-EC" sz="1200" dirty="0" smtClean="0">
                  <a:solidFill>
                    <a:srgbClr val="FFFFFF"/>
                  </a:solidFill>
                  <a:latin typeface="Calibri" panose="020F0502020204030204" pitchFamily="34" charset="0"/>
                </a:rPr>
                <a:t>Establecer los criterios esenciales para la transformación integral de los Modelos de Gestión de Las Entidades Adscritas a través de los procesos, tecnología, estructura y personas. </a:t>
              </a:r>
              <a:endParaRPr lang="es-EC" sz="1200" dirty="0">
                <a:solidFill>
                  <a:srgbClr val="FFFFFF"/>
                </a:solidFill>
                <a:latin typeface="Calibri" panose="020F0502020204030204" pitchFamily="34" charset="0"/>
              </a:endParaRPr>
            </a:p>
          </p:txBody>
        </p:sp>
        <p:sp>
          <p:nvSpPr>
            <p:cNvPr id="14" name="TextBox 64"/>
            <p:cNvSpPr txBox="1"/>
            <p:nvPr/>
          </p:nvSpPr>
          <p:spPr>
            <a:xfrm>
              <a:off x="6695407" y="2572568"/>
              <a:ext cx="1372717" cy="1750526"/>
            </a:xfrm>
            <a:prstGeom prst="rect">
              <a:avLst/>
            </a:prstGeom>
            <a:noFill/>
          </p:spPr>
          <p:txBody>
            <a:bodyPr wrap="square" lIns="0" tIns="0" rIns="0" bIns="0" rtlCol="0">
              <a:noAutofit/>
            </a:bodyPr>
            <a:lstStyle/>
            <a:p>
              <a:pPr indent="-274320" defTabSz="914400" eaLnBrk="1" hangingPunct="1">
                <a:spcAft>
                  <a:spcPts val="900"/>
                </a:spcAft>
              </a:pPr>
              <a:r>
                <a:rPr lang="es-EC" sz="1200" dirty="0" smtClean="0">
                  <a:solidFill>
                    <a:srgbClr val="FFFFFF"/>
                  </a:solidFill>
                  <a:latin typeface="Calibri" panose="020F0502020204030204" pitchFamily="34" charset="0"/>
                </a:rPr>
                <a:t>Con base en la línea base y estrategia de diseño establecidas anteriormente, las Entidades Adscritas deben construir los componentes del Modelo de Gestión definido. Evaluar posibles estrategias    de implementación para el Modelo de Gestión.</a:t>
              </a:r>
              <a:endParaRPr lang="es-EC" sz="1200" dirty="0">
                <a:solidFill>
                  <a:srgbClr val="FFFFFF"/>
                </a:solidFill>
                <a:latin typeface="Calibri" panose="020F0502020204030204" pitchFamily="34" charset="0"/>
              </a:endParaRPr>
            </a:p>
          </p:txBody>
        </p:sp>
        <p:sp>
          <p:nvSpPr>
            <p:cNvPr id="15" name="TextBox 69"/>
            <p:cNvSpPr txBox="1"/>
            <p:nvPr/>
          </p:nvSpPr>
          <p:spPr>
            <a:xfrm>
              <a:off x="8385576" y="2582066"/>
              <a:ext cx="1493571" cy="1778003"/>
            </a:xfrm>
            <a:prstGeom prst="rect">
              <a:avLst/>
            </a:prstGeom>
            <a:noFill/>
          </p:spPr>
          <p:txBody>
            <a:bodyPr wrap="square" lIns="0" tIns="0" rIns="0" bIns="0" rtlCol="0">
              <a:noAutofit/>
            </a:bodyPr>
            <a:lstStyle/>
            <a:p>
              <a:pPr indent="-274320" defTabSz="914400" eaLnBrk="1" hangingPunct="1">
                <a:spcAft>
                  <a:spcPts val="900"/>
                </a:spcAft>
              </a:pPr>
              <a:r>
                <a:rPr lang="es-EC" sz="1150" dirty="0" smtClean="0">
                  <a:solidFill>
                    <a:srgbClr val="FFFFFF"/>
                  </a:solidFill>
                  <a:latin typeface="Calibri" panose="020F0502020204030204" pitchFamily="34" charset="0"/>
                </a:rPr>
                <a:t>Ejecutar la estrategia de implementación   del Modelo de Gestión dentro de cada Entidad Adscrita, unificando los diferentes componentes del Modelo dentro de las operaciones de la Entidad, realizando un monitoreo constante de los procesos implementados para asegurar una estabilización total. </a:t>
              </a:r>
              <a:endParaRPr lang="es-EC" sz="1150" dirty="0">
                <a:solidFill>
                  <a:srgbClr val="FFFFFF"/>
                </a:solidFill>
                <a:latin typeface="Calibri" panose="020F0502020204030204" pitchFamily="34" charset="0"/>
              </a:endParaRPr>
            </a:p>
          </p:txBody>
        </p:sp>
        <p:sp>
          <p:nvSpPr>
            <p:cNvPr id="16" name="TextBox 62"/>
            <p:cNvSpPr txBox="1"/>
            <p:nvPr/>
          </p:nvSpPr>
          <p:spPr>
            <a:xfrm>
              <a:off x="10198501" y="3148631"/>
              <a:ext cx="1083571" cy="1790701"/>
            </a:xfrm>
            <a:prstGeom prst="rect">
              <a:avLst/>
            </a:prstGeom>
            <a:noFill/>
          </p:spPr>
          <p:txBody>
            <a:bodyPr wrap="square" lIns="0" tIns="0" rIns="0" bIns="0" rtlCol="0">
              <a:noAutofit/>
            </a:bodyPr>
            <a:lstStyle/>
            <a:p>
              <a:pPr indent="-274320" defTabSz="914400" eaLnBrk="1" hangingPunct="1">
                <a:spcAft>
                  <a:spcPts val="900"/>
                </a:spcAft>
              </a:pPr>
              <a:r>
                <a:rPr lang="es-EC" sz="1200" dirty="0" smtClean="0">
                  <a:solidFill>
                    <a:srgbClr val="FFFFFF"/>
                  </a:solidFill>
                  <a:latin typeface="Calibri" panose="020F0502020204030204" pitchFamily="34" charset="0"/>
                </a:rPr>
                <a:t>Poner en funcionamiento el Modelo de Gestión, asegurando que todos los componentes funcionen de manera adecuada </a:t>
              </a:r>
              <a:endParaRPr lang="es-EC" sz="1200" dirty="0">
                <a:solidFill>
                  <a:srgbClr val="FFFFFF"/>
                </a:solidFill>
                <a:latin typeface="Calibri" panose="020F0502020204030204" pitchFamily="34" charset="0"/>
              </a:endParaRPr>
            </a:p>
          </p:txBody>
        </p:sp>
      </p:grpSp>
      <p:pic>
        <p:nvPicPr>
          <p:cNvPr id="65" name="Imagen 64"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3" name="Título 2"/>
          <p:cNvSpPr>
            <a:spLocks noGrp="1"/>
          </p:cNvSpPr>
          <p:nvPr>
            <p:ph type="title"/>
          </p:nvPr>
        </p:nvSpPr>
        <p:spPr/>
        <p:txBody>
          <a:bodyPr>
            <a:noAutofit/>
          </a:bodyPr>
          <a:lstStyle/>
          <a:p>
            <a:r>
              <a:rPr lang="es-EC" sz="2800" b="1" dirty="0">
                <a:solidFill>
                  <a:schemeClr val="accent1">
                    <a:lumMod val="50000"/>
                  </a:schemeClr>
                </a:solidFill>
              </a:rPr>
              <a:t>Implementación de los Modelos de Gestión – Metodología de Transformación</a:t>
            </a:r>
            <a:br>
              <a:rPr lang="es-EC" sz="2800" b="1" dirty="0">
                <a:solidFill>
                  <a:schemeClr val="accent1">
                    <a:lumMod val="50000"/>
                  </a:schemeClr>
                </a:solidFill>
              </a:rPr>
            </a:br>
            <a:endParaRPr lang="es-ES" sz="2800" dirty="0">
              <a:solidFill>
                <a:schemeClr val="accent1">
                  <a:lumMod val="50000"/>
                </a:schemeClr>
              </a:solidFill>
            </a:endParaRPr>
          </a:p>
        </p:txBody>
      </p:sp>
      <p:sp>
        <p:nvSpPr>
          <p:cNvPr id="2" name="1 CuadroTexto"/>
          <p:cNvSpPr txBox="1"/>
          <p:nvPr/>
        </p:nvSpPr>
        <p:spPr>
          <a:xfrm>
            <a:off x="498011" y="5590251"/>
            <a:ext cx="7284834" cy="923330"/>
          </a:xfrm>
          <a:prstGeom prst="rect">
            <a:avLst/>
          </a:prstGeom>
          <a:noFill/>
        </p:spPr>
        <p:txBody>
          <a:bodyPr wrap="square" rtlCol="0">
            <a:spAutoFit/>
          </a:bodyPr>
          <a:lstStyle/>
          <a:p>
            <a:pPr algn="just"/>
            <a:r>
              <a:rPr lang="es-EC" b="1" dirty="0" smtClean="0"/>
              <a:t>Levantamiento inicial:  </a:t>
            </a:r>
            <a:r>
              <a:rPr lang="es-EC" dirty="0" smtClean="0"/>
              <a:t>Se realizó el </a:t>
            </a:r>
            <a:r>
              <a:rPr lang="es-EC" dirty="0"/>
              <a:t>análisis de la situación actual del modelo de gestión de las 19 Entidades Adscritas y </a:t>
            </a:r>
            <a:r>
              <a:rPr lang="es-EC" dirty="0" smtClean="0"/>
              <a:t>Dependientes conforme al nivel de madurez y gestión de las mismas.</a:t>
            </a:r>
            <a:endParaRPr lang="es-EC" dirty="0"/>
          </a:p>
        </p:txBody>
      </p:sp>
    </p:spTree>
    <p:extLst>
      <p:ext uri="{BB962C8B-B14F-4D97-AF65-F5344CB8AC3E}">
        <p14:creationId xmlns:p14="http://schemas.microsoft.com/office/powerpoint/2010/main" val="2281495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412776"/>
            <a:ext cx="7992888" cy="2862322"/>
          </a:xfrm>
          <a:prstGeom prst="rect">
            <a:avLst/>
          </a:prstGeom>
        </p:spPr>
        <p:txBody>
          <a:bodyPr wrap="square">
            <a:spAutoFit/>
          </a:bodyPr>
          <a:lstStyle/>
          <a:p>
            <a:pPr algn="just"/>
            <a:r>
              <a:rPr lang="es-EC" dirty="0"/>
              <a:t>Como punto de partida para la implementación del Modelo de </a:t>
            </a:r>
            <a:r>
              <a:rPr lang="es-EC" dirty="0" smtClean="0"/>
              <a:t>Gestión, se propone la implementación de una Gestión por Procesos basada en los principios adoptados por el MDMQ, para las Entidades Adscritas y Entidades Dependientes.</a:t>
            </a:r>
          </a:p>
          <a:p>
            <a:pPr algn="just"/>
            <a:r>
              <a:rPr lang="es-EC" dirty="0" smtClean="0"/>
              <a:t> </a:t>
            </a:r>
          </a:p>
          <a:p>
            <a:pPr algn="just"/>
            <a:r>
              <a:rPr lang="es-EC" dirty="0" smtClean="0"/>
              <a:t>En este sentido, las Entidades deberán definir sus cadenas de valor, conformadas por </a:t>
            </a:r>
            <a:r>
              <a:rPr lang="es-EC" dirty="0" err="1" smtClean="0"/>
              <a:t>macroprocesos</a:t>
            </a:r>
            <a:r>
              <a:rPr lang="es-EC" dirty="0" smtClean="0"/>
              <a:t> y procesos en función del objeto de su creación y atribuciones y propósito de la entidad. Los procesos definidos serán insumo en los diferentes componentes del Modelo de Gestión propuesto, brindando operatividad a las definiciones estratégicas, de soporte y a los modelos de servicio con los que se llegue al ciudadano</a:t>
            </a:r>
            <a:endParaRPr lang="es-EC" dirty="0"/>
          </a:p>
        </p:txBody>
      </p:sp>
      <p:sp>
        <p:nvSpPr>
          <p:cNvPr id="5" name="4 Rectángulo"/>
          <p:cNvSpPr/>
          <p:nvPr/>
        </p:nvSpPr>
        <p:spPr>
          <a:xfrm>
            <a:off x="107504" y="116632"/>
            <a:ext cx="9144000" cy="1200329"/>
          </a:xfrm>
          <a:prstGeom prst="rect">
            <a:avLst/>
          </a:prstGeom>
        </p:spPr>
        <p:txBody>
          <a:bodyPr wrap="square">
            <a:spAutoFit/>
          </a:bodyPr>
          <a:lstStyle/>
          <a:p>
            <a:r>
              <a:rPr lang="es-EC" sz="2400" b="1" dirty="0" smtClean="0"/>
              <a:t>Modelo de Integración </a:t>
            </a:r>
            <a:br>
              <a:rPr lang="es-EC" sz="2400" b="1" dirty="0" smtClean="0"/>
            </a:br>
            <a:r>
              <a:rPr lang="es-EC" sz="2400" b="1" i="0" dirty="0" smtClean="0"/>
              <a:t>Relacionamiento con Entidades Adscritas / Dependientes</a:t>
            </a:r>
            <a:r>
              <a:rPr lang="es-EC" sz="2400" b="1" dirty="0" smtClean="0"/>
              <a:t/>
            </a:r>
            <a:br>
              <a:rPr lang="es-EC" sz="2400" b="1" dirty="0" smtClean="0"/>
            </a:br>
            <a:endParaRPr lang="es-EC" sz="2400" b="1" dirty="0"/>
          </a:p>
        </p:txBody>
      </p:sp>
    </p:spTree>
    <p:extLst>
      <p:ext uri="{BB962C8B-B14F-4D97-AF65-F5344CB8AC3E}">
        <p14:creationId xmlns:p14="http://schemas.microsoft.com/office/powerpoint/2010/main" val="3540475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6"/>
          <p:cNvSpPr>
            <a:spLocks/>
          </p:cNvSpPr>
          <p:nvPr/>
        </p:nvSpPr>
        <p:spPr bwMode="auto">
          <a:xfrm>
            <a:off x="517682" y="1340768"/>
            <a:ext cx="4640108" cy="724500"/>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66" name="Freeform 7"/>
          <p:cNvSpPr>
            <a:spLocks/>
          </p:cNvSpPr>
          <p:nvPr/>
        </p:nvSpPr>
        <p:spPr bwMode="auto">
          <a:xfrm>
            <a:off x="517680" y="1340768"/>
            <a:ext cx="1220833" cy="724500"/>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100">
              <a:solidFill>
                <a:srgbClr val="254061"/>
              </a:solidFill>
            </a:endParaRPr>
          </a:p>
        </p:txBody>
      </p:sp>
      <p:sp>
        <p:nvSpPr>
          <p:cNvPr id="67" name="Freeform 8"/>
          <p:cNvSpPr>
            <a:spLocks/>
          </p:cNvSpPr>
          <p:nvPr/>
        </p:nvSpPr>
        <p:spPr bwMode="auto">
          <a:xfrm>
            <a:off x="2165880" y="1340768"/>
            <a:ext cx="302160" cy="724500"/>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68" name="TextBox 10"/>
          <p:cNvSpPr txBox="1"/>
          <p:nvPr/>
        </p:nvSpPr>
        <p:spPr>
          <a:xfrm>
            <a:off x="2411760" y="1484784"/>
            <a:ext cx="2830032" cy="461665"/>
          </a:xfrm>
          <a:prstGeom prst="rect">
            <a:avLst/>
          </a:prstGeom>
          <a:noFill/>
        </p:spPr>
        <p:txBody>
          <a:bodyPr wrap="square" rtlCol="0">
            <a:spAutoFit/>
          </a:bodyPr>
          <a:lstStyle/>
          <a:p>
            <a:pPr algn="ctr"/>
            <a:r>
              <a:rPr lang="es-EC" sz="1200" b="1" dirty="0">
                <a:latin typeface="Gadugi" panose="020B0502040204020203" pitchFamily="34" charset="0"/>
              </a:rPr>
              <a:t>Análisis de la Situación Actual de la Estructura Orgánica Funcional</a:t>
            </a:r>
          </a:p>
        </p:txBody>
      </p:sp>
      <p:sp>
        <p:nvSpPr>
          <p:cNvPr id="69" name="Rectangle 11"/>
          <p:cNvSpPr/>
          <p:nvPr/>
        </p:nvSpPr>
        <p:spPr>
          <a:xfrm>
            <a:off x="882081" y="1357381"/>
            <a:ext cx="527552" cy="461665"/>
          </a:xfrm>
          <a:prstGeom prst="rect">
            <a:avLst/>
          </a:prstGeom>
        </p:spPr>
        <p:txBody>
          <a:bodyPr wrap="square">
            <a:spAutoFit/>
          </a:bodyPr>
          <a:lstStyle/>
          <a:p>
            <a:pPr algn="ctr"/>
            <a:r>
              <a:rPr lang="en-US" sz="2400" dirty="0">
                <a:solidFill>
                  <a:schemeClr val="bg2"/>
                </a:solidFill>
                <a:latin typeface="Bebas" pitchFamily="2" charset="0"/>
              </a:rPr>
              <a:t>01</a:t>
            </a:r>
            <a:endParaRPr lang="id-ID" sz="2400" dirty="0">
              <a:solidFill>
                <a:schemeClr val="bg2"/>
              </a:solidFill>
              <a:latin typeface="Bebas" pitchFamily="2" charset="0"/>
            </a:endParaRPr>
          </a:p>
        </p:txBody>
      </p:sp>
      <p:sp>
        <p:nvSpPr>
          <p:cNvPr id="70" name="Freeform 6"/>
          <p:cNvSpPr>
            <a:spLocks/>
          </p:cNvSpPr>
          <p:nvPr/>
        </p:nvSpPr>
        <p:spPr bwMode="auto">
          <a:xfrm>
            <a:off x="517682" y="2526113"/>
            <a:ext cx="4640108" cy="724500"/>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1" name="Freeform 7"/>
          <p:cNvSpPr>
            <a:spLocks/>
          </p:cNvSpPr>
          <p:nvPr/>
        </p:nvSpPr>
        <p:spPr bwMode="auto">
          <a:xfrm>
            <a:off x="517680" y="2526113"/>
            <a:ext cx="1220833" cy="724500"/>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2" name="Freeform 8"/>
          <p:cNvSpPr>
            <a:spLocks/>
          </p:cNvSpPr>
          <p:nvPr/>
        </p:nvSpPr>
        <p:spPr bwMode="auto">
          <a:xfrm>
            <a:off x="2165880" y="2526113"/>
            <a:ext cx="302160" cy="724500"/>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73" name="TextBox 26"/>
          <p:cNvSpPr txBox="1"/>
          <p:nvPr/>
        </p:nvSpPr>
        <p:spPr>
          <a:xfrm>
            <a:off x="2381904" y="2636912"/>
            <a:ext cx="2830032" cy="461665"/>
          </a:xfrm>
          <a:prstGeom prst="rect">
            <a:avLst/>
          </a:prstGeom>
          <a:noFill/>
        </p:spPr>
        <p:txBody>
          <a:bodyPr wrap="square" rtlCol="0">
            <a:spAutoFit/>
          </a:bodyPr>
          <a:lstStyle/>
          <a:p>
            <a:pPr algn="ctr"/>
            <a:r>
              <a:rPr lang="es-EC" sz="1200" b="1" dirty="0" smtClean="0">
                <a:latin typeface="Gadugi" panose="020B0502040204020203" pitchFamily="34" charset="0"/>
              </a:rPr>
              <a:t>Propuesta de Nueva Estructura Orgánica por Procesos</a:t>
            </a:r>
            <a:endParaRPr lang="es-EC" sz="1200" b="1" dirty="0">
              <a:latin typeface="Gadugi" panose="020B0502040204020203" pitchFamily="34" charset="0"/>
            </a:endParaRPr>
          </a:p>
        </p:txBody>
      </p:sp>
      <p:sp>
        <p:nvSpPr>
          <p:cNvPr id="74" name="Rectangle 27"/>
          <p:cNvSpPr/>
          <p:nvPr/>
        </p:nvSpPr>
        <p:spPr>
          <a:xfrm>
            <a:off x="831281" y="2542726"/>
            <a:ext cx="527552" cy="400110"/>
          </a:xfrm>
          <a:prstGeom prst="rect">
            <a:avLst/>
          </a:prstGeom>
        </p:spPr>
        <p:txBody>
          <a:bodyPr wrap="square">
            <a:spAutoFit/>
          </a:bodyPr>
          <a:lstStyle/>
          <a:p>
            <a:pPr algn="ctr"/>
            <a:r>
              <a:rPr lang="en-US" sz="2000" dirty="0">
                <a:solidFill>
                  <a:schemeClr val="bg2"/>
                </a:solidFill>
                <a:latin typeface="Bebas" pitchFamily="2" charset="0"/>
              </a:rPr>
              <a:t>02</a:t>
            </a:r>
            <a:endParaRPr lang="id-ID" sz="2000" dirty="0">
              <a:solidFill>
                <a:schemeClr val="bg2"/>
              </a:solidFill>
              <a:latin typeface="Bebas" pitchFamily="2" charset="0"/>
            </a:endParaRPr>
          </a:p>
        </p:txBody>
      </p:sp>
      <p:cxnSp>
        <p:nvCxnSpPr>
          <p:cNvPr id="81" name="Straight Connector 43"/>
          <p:cNvCxnSpPr/>
          <p:nvPr/>
        </p:nvCxnSpPr>
        <p:spPr>
          <a:xfrm>
            <a:off x="256804" y="1772815"/>
            <a:ext cx="282748" cy="0"/>
          </a:xfrm>
          <a:prstGeom prst="line">
            <a:avLst/>
          </a:prstGeom>
          <a:ln w="15875">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45"/>
          <p:cNvCxnSpPr/>
          <p:nvPr/>
        </p:nvCxnSpPr>
        <p:spPr>
          <a:xfrm>
            <a:off x="184796" y="2907057"/>
            <a:ext cx="282748" cy="0"/>
          </a:xfrm>
          <a:prstGeom prst="line">
            <a:avLst/>
          </a:prstGeom>
          <a:ln w="15875">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46"/>
          <p:cNvCxnSpPr/>
          <p:nvPr/>
        </p:nvCxnSpPr>
        <p:spPr>
          <a:xfrm>
            <a:off x="2803969" y="3263461"/>
            <a:ext cx="0" cy="762222"/>
          </a:xfrm>
          <a:prstGeom prst="line">
            <a:avLst/>
          </a:prstGeom>
          <a:ln w="15875">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47"/>
          <p:cNvCxnSpPr/>
          <p:nvPr/>
        </p:nvCxnSpPr>
        <p:spPr>
          <a:xfrm>
            <a:off x="184796" y="1770005"/>
            <a:ext cx="0" cy="1137052"/>
          </a:xfrm>
          <a:prstGeom prst="line">
            <a:avLst/>
          </a:prstGeom>
          <a:ln w="15875">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85" name="84 Abrir llave"/>
          <p:cNvSpPr/>
          <p:nvPr/>
        </p:nvSpPr>
        <p:spPr>
          <a:xfrm>
            <a:off x="5211936" y="1357381"/>
            <a:ext cx="245881" cy="7726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86" name="85 CuadroTexto"/>
          <p:cNvSpPr txBox="1"/>
          <p:nvPr/>
        </p:nvSpPr>
        <p:spPr>
          <a:xfrm>
            <a:off x="5364088" y="1556792"/>
            <a:ext cx="4494352" cy="307777"/>
          </a:xfrm>
          <a:prstGeom prst="rect">
            <a:avLst/>
          </a:prstGeom>
          <a:noFill/>
        </p:spPr>
        <p:txBody>
          <a:bodyPr wrap="square" rtlCol="0">
            <a:spAutoFit/>
          </a:bodyPr>
          <a:lstStyle/>
          <a:p>
            <a:pPr marL="285750" indent="-285750" algn="just">
              <a:buFont typeface="Arial" panose="020B0604020202020204" pitchFamily="34" charset="0"/>
              <a:buChar char="•"/>
            </a:pPr>
            <a:r>
              <a:rPr lang="es-EC" sz="1400" dirty="0" smtClean="0"/>
              <a:t>Levantamiento inicial: CUMPLIDO</a:t>
            </a:r>
          </a:p>
        </p:txBody>
      </p:sp>
      <p:sp>
        <p:nvSpPr>
          <p:cNvPr id="87" name="86 Abrir llave"/>
          <p:cNvSpPr/>
          <p:nvPr/>
        </p:nvSpPr>
        <p:spPr>
          <a:xfrm>
            <a:off x="5139928" y="2454863"/>
            <a:ext cx="245881" cy="7726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88" name="87 CuadroTexto"/>
          <p:cNvSpPr txBox="1"/>
          <p:nvPr/>
        </p:nvSpPr>
        <p:spPr>
          <a:xfrm>
            <a:off x="5300441" y="2546901"/>
            <a:ext cx="3691408" cy="738664"/>
          </a:xfrm>
          <a:prstGeom prst="rect">
            <a:avLst/>
          </a:prstGeom>
          <a:noFill/>
        </p:spPr>
        <p:txBody>
          <a:bodyPr wrap="square" rtlCol="0">
            <a:spAutoFit/>
          </a:bodyPr>
          <a:lstStyle/>
          <a:p>
            <a:pPr marL="285750" indent="-285750" algn="just">
              <a:buFont typeface="Arial" panose="020B0604020202020204" pitchFamily="34" charset="0"/>
              <a:buChar char="•"/>
            </a:pPr>
            <a:r>
              <a:rPr lang="es-EC" sz="1400" dirty="0" smtClean="0"/>
              <a:t>Identificación de dependencias a intervenir a </a:t>
            </a:r>
            <a:r>
              <a:rPr lang="es-EC" sz="1400" dirty="0" smtClean="0"/>
              <a:t>corto, mediano y largo plazo</a:t>
            </a:r>
            <a:endParaRPr lang="es-EC" sz="1400" dirty="0" smtClean="0"/>
          </a:p>
          <a:p>
            <a:pPr marL="285750" indent="-285750" algn="just">
              <a:buFont typeface="Arial" panose="020B0604020202020204" pitchFamily="34" charset="0"/>
              <a:buChar char="•"/>
            </a:pPr>
            <a:endParaRPr lang="es-EC" sz="1400" dirty="0" smtClean="0"/>
          </a:p>
        </p:txBody>
      </p:sp>
      <p:sp>
        <p:nvSpPr>
          <p:cNvPr id="89" name="88 Abrir llave"/>
          <p:cNvSpPr/>
          <p:nvPr/>
        </p:nvSpPr>
        <p:spPr>
          <a:xfrm>
            <a:off x="5133289" y="3392748"/>
            <a:ext cx="245881" cy="158224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sp>
        <p:nvSpPr>
          <p:cNvPr id="90" name="89 CuadroTexto"/>
          <p:cNvSpPr txBox="1"/>
          <p:nvPr/>
        </p:nvSpPr>
        <p:spPr>
          <a:xfrm>
            <a:off x="5300441" y="3458503"/>
            <a:ext cx="3691408" cy="1446550"/>
          </a:xfrm>
          <a:prstGeom prst="rect">
            <a:avLst/>
          </a:prstGeom>
          <a:noFill/>
        </p:spPr>
        <p:txBody>
          <a:bodyPr wrap="square" rtlCol="0">
            <a:spAutoFit/>
          </a:bodyPr>
          <a:lstStyle/>
          <a:p>
            <a:pPr marL="171450" lvl="0" indent="-171450" algn="just">
              <a:buFont typeface="Arial" panose="020B0604020202020204" pitchFamily="34" charset="0"/>
              <a:buChar char="•"/>
            </a:pPr>
            <a:r>
              <a:rPr lang="es-EC" sz="1100" dirty="0" smtClean="0"/>
              <a:t>Centralización de procesos de apoyo y asesoría (Asociado a mejoramiento de procesos habilitantes y de apoyo)</a:t>
            </a:r>
          </a:p>
          <a:p>
            <a:pPr marL="171450" lvl="0" indent="-171450" algn="just">
              <a:buFont typeface="Arial" panose="020B0604020202020204" pitchFamily="34" charset="0"/>
              <a:buChar char="•"/>
            </a:pPr>
            <a:r>
              <a:rPr lang="es-EC" sz="1100" dirty="0" smtClean="0"/>
              <a:t>Traslado de atribuciones a Entidades del mismo sector (Proyecto LINQ  de la Secretaría General de Planificación a CONQUITO)</a:t>
            </a:r>
          </a:p>
          <a:p>
            <a:pPr marL="171450" lvl="0" indent="-171450" algn="just">
              <a:buFont typeface="Arial" panose="020B0604020202020204" pitchFamily="34" charset="0"/>
              <a:buChar char="•"/>
            </a:pPr>
            <a:r>
              <a:rPr lang="es-EC" sz="1100" dirty="0"/>
              <a:t>Traslado de atribuciones a </a:t>
            </a:r>
            <a:r>
              <a:rPr lang="es-EC" sz="1100" dirty="0" smtClean="0"/>
              <a:t>Otras Entidades (Traslado de Juntas Metropolitanas de Protección de Derechos de Secretaría de Seguridad  a Secretaría de Inclusión Social)</a:t>
            </a:r>
            <a:endParaRPr lang="es-EC" sz="1100" dirty="0"/>
          </a:p>
        </p:txBody>
      </p:sp>
      <p:pic>
        <p:nvPicPr>
          <p:cNvPr id="29" name="Imagen 28"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2" name="Título 1"/>
          <p:cNvSpPr>
            <a:spLocks noGrp="1"/>
          </p:cNvSpPr>
          <p:nvPr>
            <p:ph type="title"/>
          </p:nvPr>
        </p:nvSpPr>
        <p:spPr/>
        <p:txBody>
          <a:bodyPr>
            <a:normAutofit fontScale="90000"/>
          </a:bodyPr>
          <a:lstStyle/>
          <a:p>
            <a:r>
              <a:rPr lang="es-EC" sz="3100" b="1" dirty="0">
                <a:solidFill>
                  <a:srgbClr val="254061"/>
                </a:solidFill>
              </a:rPr>
              <a:t>Próximas acciones Estructura</a:t>
            </a:r>
            <a:r>
              <a:rPr lang="es-EC" b="1" dirty="0"/>
              <a:t/>
            </a:r>
            <a:br>
              <a:rPr lang="es-EC" b="1" dirty="0"/>
            </a:br>
            <a:endParaRPr lang="es-ES" dirty="0"/>
          </a:p>
        </p:txBody>
      </p:sp>
      <p:sp>
        <p:nvSpPr>
          <p:cNvPr id="35" name="Freeform 6"/>
          <p:cNvSpPr>
            <a:spLocks/>
          </p:cNvSpPr>
          <p:nvPr/>
        </p:nvSpPr>
        <p:spPr bwMode="auto">
          <a:xfrm>
            <a:off x="823063" y="4025683"/>
            <a:ext cx="4257847" cy="362250"/>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36" name="Freeform 7"/>
          <p:cNvSpPr>
            <a:spLocks/>
          </p:cNvSpPr>
          <p:nvPr/>
        </p:nvSpPr>
        <p:spPr bwMode="auto">
          <a:xfrm>
            <a:off x="823062" y="4025683"/>
            <a:ext cx="931909" cy="362250"/>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37" name="Freeform 8"/>
          <p:cNvSpPr>
            <a:spLocks/>
          </p:cNvSpPr>
          <p:nvPr/>
        </p:nvSpPr>
        <p:spPr bwMode="auto">
          <a:xfrm>
            <a:off x="2142618" y="4013010"/>
            <a:ext cx="230650" cy="362250"/>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38" name="TextBox 26"/>
          <p:cNvSpPr txBox="1"/>
          <p:nvPr/>
        </p:nvSpPr>
        <p:spPr>
          <a:xfrm>
            <a:off x="2687286" y="4005064"/>
            <a:ext cx="2160273" cy="400110"/>
          </a:xfrm>
          <a:prstGeom prst="rect">
            <a:avLst/>
          </a:prstGeom>
          <a:noFill/>
        </p:spPr>
        <p:txBody>
          <a:bodyPr wrap="square" rtlCol="0">
            <a:spAutoFit/>
          </a:bodyPr>
          <a:lstStyle/>
          <a:p>
            <a:pPr algn="ctr"/>
            <a:r>
              <a:rPr lang="es-EC" sz="1000" b="1" dirty="0" smtClean="0">
                <a:latin typeface="Gadugi" panose="020B0502040204020203" pitchFamily="34" charset="0"/>
              </a:rPr>
              <a:t>Propuesta de Nueva Estructura Orgánica a corto plazo</a:t>
            </a:r>
            <a:endParaRPr lang="es-EC" sz="1000" b="1" dirty="0">
              <a:latin typeface="Gadugi" panose="020B0502040204020203" pitchFamily="34" charset="0"/>
            </a:endParaRPr>
          </a:p>
        </p:txBody>
      </p:sp>
      <p:sp>
        <p:nvSpPr>
          <p:cNvPr id="39" name="Rectangle 27"/>
          <p:cNvSpPr/>
          <p:nvPr/>
        </p:nvSpPr>
        <p:spPr>
          <a:xfrm>
            <a:off x="895991" y="4056918"/>
            <a:ext cx="592656" cy="307777"/>
          </a:xfrm>
          <a:prstGeom prst="rect">
            <a:avLst/>
          </a:prstGeom>
        </p:spPr>
        <p:txBody>
          <a:bodyPr wrap="square">
            <a:spAutoFit/>
          </a:bodyPr>
          <a:lstStyle/>
          <a:p>
            <a:pPr algn="ctr"/>
            <a:r>
              <a:rPr lang="en-US" sz="1400" dirty="0" smtClean="0">
                <a:solidFill>
                  <a:schemeClr val="bg2"/>
                </a:solidFill>
                <a:latin typeface="Bebas" pitchFamily="2" charset="0"/>
              </a:rPr>
              <a:t>2.1</a:t>
            </a:r>
            <a:endParaRPr lang="id-ID" sz="1400" dirty="0">
              <a:solidFill>
                <a:schemeClr val="bg2"/>
              </a:solidFill>
              <a:latin typeface="Bebas" pitchFamily="2" charset="0"/>
            </a:endParaRPr>
          </a:p>
        </p:txBody>
      </p:sp>
      <p:sp>
        <p:nvSpPr>
          <p:cNvPr id="40" name="Freeform 6"/>
          <p:cNvSpPr>
            <a:spLocks/>
          </p:cNvSpPr>
          <p:nvPr/>
        </p:nvSpPr>
        <p:spPr bwMode="auto">
          <a:xfrm>
            <a:off x="852560" y="5393835"/>
            <a:ext cx="4257847" cy="362250"/>
          </a:xfrm>
          <a:custGeom>
            <a:avLst/>
            <a:gdLst>
              <a:gd name="T0" fmla="*/ 2542 w 2542"/>
              <a:gd name="T1" fmla="*/ 387 h 419"/>
              <a:gd name="T2" fmla="*/ 2510 w 2542"/>
              <a:gd name="T3" fmla="*/ 419 h 419"/>
              <a:gd name="T4" fmla="*/ 32 w 2542"/>
              <a:gd name="T5" fmla="*/ 419 h 419"/>
              <a:gd name="T6" fmla="*/ 0 w 2542"/>
              <a:gd name="T7" fmla="*/ 387 h 419"/>
              <a:gd name="T8" fmla="*/ 0 w 2542"/>
              <a:gd name="T9" fmla="*/ 32 h 419"/>
              <a:gd name="T10" fmla="*/ 32 w 2542"/>
              <a:gd name="T11" fmla="*/ 0 h 419"/>
              <a:gd name="T12" fmla="*/ 2510 w 2542"/>
              <a:gd name="T13" fmla="*/ 0 h 419"/>
              <a:gd name="T14" fmla="*/ 2542 w 2542"/>
              <a:gd name="T15" fmla="*/ 32 h 419"/>
              <a:gd name="T16" fmla="*/ 2542 w 2542"/>
              <a:gd name="T17" fmla="*/ 387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42" h="419">
                <a:moveTo>
                  <a:pt x="2542" y="387"/>
                </a:moveTo>
                <a:cubicBezTo>
                  <a:pt x="2542" y="405"/>
                  <a:pt x="2527" y="419"/>
                  <a:pt x="2510" y="419"/>
                </a:cubicBezTo>
                <a:cubicBezTo>
                  <a:pt x="32" y="419"/>
                  <a:pt x="32" y="419"/>
                  <a:pt x="32" y="419"/>
                </a:cubicBezTo>
                <a:cubicBezTo>
                  <a:pt x="14" y="419"/>
                  <a:pt x="0" y="405"/>
                  <a:pt x="0" y="387"/>
                </a:cubicBezTo>
                <a:cubicBezTo>
                  <a:pt x="0" y="32"/>
                  <a:pt x="0" y="32"/>
                  <a:pt x="0" y="32"/>
                </a:cubicBezTo>
                <a:cubicBezTo>
                  <a:pt x="0" y="14"/>
                  <a:pt x="14" y="0"/>
                  <a:pt x="32" y="0"/>
                </a:cubicBezTo>
                <a:cubicBezTo>
                  <a:pt x="2510" y="0"/>
                  <a:pt x="2510" y="0"/>
                  <a:pt x="2510" y="0"/>
                </a:cubicBezTo>
                <a:cubicBezTo>
                  <a:pt x="2527" y="0"/>
                  <a:pt x="2542" y="14"/>
                  <a:pt x="2542" y="32"/>
                </a:cubicBezTo>
                <a:lnTo>
                  <a:pt x="2542" y="387"/>
                </a:lnTo>
                <a:close/>
              </a:path>
            </a:pathLst>
          </a:custGeom>
          <a:solidFill>
            <a:schemeClr val="bg2">
              <a:lumMod val="85000"/>
              <a:alpha val="65000"/>
            </a:schemeClr>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41" name="Freeform 7"/>
          <p:cNvSpPr>
            <a:spLocks/>
          </p:cNvSpPr>
          <p:nvPr/>
        </p:nvSpPr>
        <p:spPr bwMode="auto">
          <a:xfrm>
            <a:off x="852559" y="5393835"/>
            <a:ext cx="931909" cy="362250"/>
          </a:xfrm>
          <a:custGeom>
            <a:avLst/>
            <a:gdLst>
              <a:gd name="T0" fmla="*/ 742 w 901"/>
              <a:gd name="T1" fmla="*/ 690 h 690"/>
              <a:gd name="T2" fmla="*/ 0 w 901"/>
              <a:gd name="T3" fmla="*/ 690 h 690"/>
              <a:gd name="T4" fmla="*/ 0 w 901"/>
              <a:gd name="T5" fmla="*/ 0 h 690"/>
              <a:gd name="T6" fmla="*/ 742 w 901"/>
              <a:gd name="T7" fmla="*/ 0 h 690"/>
              <a:gd name="T8" fmla="*/ 901 w 901"/>
              <a:gd name="T9" fmla="*/ 346 h 690"/>
              <a:gd name="T10" fmla="*/ 742 w 901"/>
              <a:gd name="T11" fmla="*/ 690 h 690"/>
            </a:gdLst>
            <a:ahLst/>
            <a:cxnLst>
              <a:cxn ang="0">
                <a:pos x="T0" y="T1"/>
              </a:cxn>
              <a:cxn ang="0">
                <a:pos x="T2" y="T3"/>
              </a:cxn>
              <a:cxn ang="0">
                <a:pos x="T4" y="T5"/>
              </a:cxn>
              <a:cxn ang="0">
                <a:pos x="T6" y="T7"/>
              </a:cxn>
              <a:cxn ang="0">
                <a:pos x="T8" y="T9"/>
              </a:cxn>
              <a:cxn ang="0">
                <a:pos x="T10" y="T11"/>
              </a:cxn>
            </a:cxnLst>
            <a:rect l="0" t="0" r="r" b="b"/>
            <a:pathLst>
              <a:path w="901" h="690">
                <a:moveTo>
                  <a:pt x="742" y="690"/>
                </a:moveTo>
                <a:lnTo>
                  <a:pt x="0" y="690"/>
                </a:lnTo>
                <a:lnTo>
                  <a:pt x="0" y="0"/>
                </a:lnTo>
                <a:lnTo>
                  <a:pt x="742" y="0"/>
                </a:lnTo>
                <a:lnTo>
                  <a:pt x="901" y="346"/>
                </a:lnTo>
                <a:lnTo>
                  <a:pt x="742"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42" name="Freeform 8"/>
          <p:cNvSpPr>
            <a:spLocks/>
          </p:cNvSpPr>
          <p:nvPr/>
        </p:nvSpPr>
        <p:spPr bwMode="auto">
          <a:xfrm>
            <a:off x="2172115" y="5381162"/>
            <a:ext cx="230650" cy="362250"/>
          </a:xfrm>
          <a:custGeom>
            <a:avLst/>
            <a:gdLst>
              <a:gd name="T0" fmla="*/ 64 w 223"/>
              <a:gd name="T1" fmla="*/ 690 h 690"/>
              <a:gd name="T2" fmla="*/ 0 w 223"/>
              <a:gd name="T3" fmla="*/ 690 h 690"/>
              <a:gd name="T4" fmla="*/ 157 w 223"/>
              <a:gd name="T5" fmla="*/ 346 h 690"/>
              <a:gd name="T6" fmla="*/ 0 w 223"/>
              <a:gd name="T7" fmla="*/ 0 h 690"/>
              <a:gd name="T8" fmla="*/ 64 w 223"/>
              <a:gd name="T9" fmla="*/ 0 h 690"/>
              <a:gd name="T10" fmla="*/ 223 w 223"/>
              <a:gd name="T11" fmla="*/ 346 h 690"/>
              <a:gd name="T12" fmla="*/ 64 w 223"/>
              <a:gd name="T13" fmla="*/ 690 h 690"/>
            </a:gdLst>
            <a:ahLst/>
            <a:cxnLst>
              <a:cxn ang="0">
                <a:pos x="T0" y="T1"/>
              </a:cxn>
              <a:cxn ang="0">
                <a:pos x="T2" y="T3"/>
              </a:cxn>
              <a:cxn ang="0">
                <a:pos x="T4" y="T5"/>
              </a:cxn>
              <a:cxn ang="0">
                <a:pos x="T6" y="T7"/>
              </a:cxn>
              <a:cxn ang="0">
                <a:pos x="T8" y="T9"/>
              </a:cxn>
              <a:cxn ang="0">
                <a:pos x="T10" y="T11"/>
              </a:cxn>
              <a:cxn ang="0">
                <a:pos x="T12" y="T13"/>
              </a:cxn>
            </a:cxnLst>
            <a:rect l="0" t="0" r="r" b="b"/>
            <a:pathLst>
              <a:path w="223" h="690">
                <a:moveTo>
                  <a:pt x="64" y="690"/>
                </a:moveTo>
                <a:lnTo>
                  <a:pt x="0" y="690"/>
                </a:lnTo>
                <a:lnTo>
                  <a:pt x="157" y="346"/>
                </a:lnTo>
                <a:lnTo>
                  <a:pt x="0" y="0"/>
                </a:lnTo>
                <a:lnTo>
                  <a:pt x="64" y="0"/>
                </a:lnTo>
                <a:lnTo>
                  <a:pt x="223" y="346"/>
                </a:lnTo>
                <a:lnTo>
                  <a:pt x="64" y="69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43" name="TextBox 26"/>
          <p:cNvSpPr txBox="1"/>
          <p:nvPr/>
        </p:nvSpPr>
        <p:spPr>
          <a:xfrm>
            <a:off x="2716783" y="5373216"/>
            <a:ext cx="2160273" cy="400110"/>
          </a:xfrm>
          <a:prstGeom prst="rect">
            <a:avLst/>
          </a:prstGeom>
          <a:noFill/>
        </p:spPr>
        <p:txBody>
          <a:bodyPr wrap="square" rtlCol="0">
            <a:spAutoFit/>
          </a:bodyPr>
          <a:lstStyle/>
          <a:p>
            <a:pPr algn="ctr"/>
            <a:r>
              <a:rPr lang="es-EC" sz="1000" b="1" dirty="0" smtClean="0">
                <a:latin typeface="Gadugi" panose="020B0502040204020203" pitchFamily="34" charset="0"/>
              </a:rPr>
              <a:t>Propuesta de Nueva Estructura Orgánica a mediano  plazo</a:t>
            </a:r>
            <a:endParaRPr lang="es-EC" sz="1000" b="1" dirty="0">
              <a:latin typeface="Gadugi" panose="020B0502040204020203" pitchFamily="34" charset="0"/>
            </a:endParaRPr>
          </a:p>
        </p:txBody>
      </p:sp>
      <p:sp>
        <p:nvSpPr>
          <p:cNvPr id="44" name="Rectangle 27"/>
          <p:cNvSpPr/>
          <p:nvPr/>
        </p:nvSpPr>
        <p:spPr>
          <a:xfrm>
            <a:off x="925488" y="5425070"/>
            <a:ext cx="592656" cy="307777"/>
          </a:xfrm>
          <a:prstGeom prst="rect">
            <a:avLst/>
          </a:prstGeom>
        </p:spPr>
        <p:txBody>
          <a:bodyPr wrap="square">
            <a:spAutoFit/>
          </a:bodyPr>
          <a:lstStyle/>
          <a:p>
            <a:pPr algn="ctr"/>
            <a:r>
              <a:rPr lang="en-US" sz="1400" dirty="0" smtClean="0">
                <a:solidFill>
                  <a:schemeClr val="bg2"/>
                </a:solidFill>
                <a:latin typeface="Bebas" pitchFamily="2" charset="0"/>
              </a:rPr>
              <a:t>2.2</a:t>
            </a:r>
            <a:endParaRPr lang="id-ID" sz="1400" dirty="0">
              <a:solidFill>
                <a:schemeClr val="bg2"/>
              </a:solidFill>
              <a:latin typeface="Bebas" pitchFamily="2" charset="0"/>
            </a:endParaRPr>
          </a:p>
        </p:txBody>
      </p:sp>
      <p:sp>
        <p:nvSpPr>
          <p:cNvPr id="50" name="49 CuadroTexto"/>
          <p:cNvSpPr txBox="1"/>
          <p:nvPr/>
        </p:nvSpPr>
        <p:spPr>
          <a:xfrm>
            <a:off x="5300441" y="5303728"/>
            <a:ext cx="3691408" cy="523220"/>
          </a:xfrm>
          <a:prstGeom prst="rect">
            <a:avLst/>
          </a:prstGeom>
          <a:noFill/>
        </p:spPr>
        <p:txBody>
          <a:bodyPr wrap="square" rtlCol="0">
            <a:spAutoFit/>
          </a:bodyPr>
          <a:lstStyle/>
          <a:p>
            <a:pPr marL="171450" lvl="0" indent="-171450" algn="just">
              <a:buFont typeface="Arial" panose="020B0604020202020204" pitchFamily="34" charset="0"/>
              <a:buChar char="•"/>
            </a:pPr>
            <a:r>
              <a:rPr lang="es-EC" sz="1400" dirty="0" smtClean="0"/>
              <a:t>Fusión entre  Empresas Públicas Metropolitanas (EMASEO-EMGIRS)</a:t>
            </a:r>
            <a:endParaRPr lang="es-EC" sz="1400" dirty="0"/>
          </a:p>
        </p:txBody>
      </p:sp>
      <p:sp>
        <p:nvSpPr>
          <p:cNvPr id="51" name="50 Abrir llave"/>
          <p:cNvSpPr/>
          <p:nvPr/>
        </p:nvSpPr>
        <p:spPr>
          <a:xfrm>
            <a:off x="5146461" y="5269116"/>
            <a:ext cx="245881" cy="7726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EC"/>
          </a:p>
        </p:txBody>
      </p:sp>
      <p:cxnSp>
        <p:nvCxnSpPr>
          <p:cNvPr id="53" name="Straight Connector 46"/>
          <p:cNvCxnSpPr/>
          <p:nvPr/>
        </p:nvCxnSpPr>
        <p:spPr>
          <a:xfrm>
            <a:off x="2791758" y="4405174"/>
            <a:ext cx="0" cy="988661"/>
          </a:xfrm>
          <a:prstGeom prst="line">
            <a:avLst/>
          </a:prstGeom>
          <a:ln w="15875">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80306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barn(inHorizontal)">
                                          <p:cBhvr>
                                            <p:cTn id="7" dur="500"/>
                                            <p:tgtEl>
                                              <p:spTgt spid="8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wipe(left)">
                                          <p:cBhvr>
                                            <p:cTn id="11" dur="500"/>
                                            <p:tgtEl>
                                              <p:spTgt spid="81"/>
                                            </p:tgtEl>
                                          </p:cBhvr>
                                        </p:animEffect>
                                      </p:childTnLst>
                                    </p:cTn>
                                  </p:par>
                                  <p:par>
                                    <p:cTn id="12" presetID="22" presetClass="entr" presetSubtype="8" fill="hold" nodeType="withEffect">
                                      <p:stCondLst>
                                        <p:cond delay="0"/>
                                      </p:stCondLst>
                                      <p:childTnLst>
                                        <p:set>
                                          <p:cBhvr>
                                            <p:cTn id="13" dur="1" fill="hold">
                                              <p:stCondLst>
                                                <p:cond delay="0"/>
                                              </p:stCondLst>
                                            </p:cTn>
                                            <p:tgtEl>
                                              <p:spTgt spid="82"/>
                                            </p:tgtEl>
                                            <p:attrNameLst>
                                              <p:attrName>style.visibility</p:attrName>
                                            </p:attrNameLst>
                                          </p:cBhvr>
                                          <p:to>
                                            <p:strVal val="visible"/>
                                          </p:to>
                                        </p:set>
                                        <p:animEffect transition="in" filter="wipe(left)">
                                          <p:cBhvr>
                                            <p:cTn id="14" dur="500"/>
                                            <p:tgtEl>
                                              <p:spTgt spid="82"/>
                                            </p:tgtEl>
                                          </p:cBhvr>
                                        </p:animEffect>
                                      </p:childTnLst>
                                    </p:cTn>
                                  </p:par>
                                  <p:par>
                                    <p:cTn id="15" presetID="22" presetClass="entr" presetSubtype="8" fill="hold" nodeType="with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wipe(left)">
                                          <p:cBhvr>
                                            <p:cTn id="17" dur="500"/>
                                            <p:tgtEl>
                                              <p:spTgt spid="83"/>
                                            </p:tgtEl>
                                          </p:cBhvr>
                                        </p:animEffect>
                                      </p:childTnLst>
                                    </p:cTn>
                                  </p:par>
                                </p:childTnLst>
                              </p:cTn>
                            </p:par>
                            <p:par>
                              <p:cTn id="18" fill="hold">
                                <p:stCondLst>
                                  <p:cond delay="1000"/>
                                </p:stCondLst>
                                <p:childTnLst>
                                  <p:par>
                                    <p:cTn id="19" presetID="2" presetClass="entr" presetSubtype="8" fill="hold" grpId="0" nodeType="afterEffect" p14:presetBounceEnd="60000">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14:bounceEnd="60000">
                                          <p:cBhvr additive="base">
                                            <p:cTn id="21" dur="500" fill="hold"/>
                                            <p:tgtEl>
                                              <p:spTgt spid="66"/>
                                            </p:tgtEl>
                                            <p:attrNameLst>
                                              <p:attrName>ppt_x</p:attrName>
                                            </p:attrNameLst>
                                          </p:cBhvr>
                                          <p:tavLst>
                                            <p:tav tm="0">
                                              <p:val>
                                                <p:strVal val="0-#ppt_w/2"/>
                                              </p:val>
                                            </p:tav>
                                            <p:tav tm="100000">
                                              <p:val>
                                                <p:strVal val="#ppt_x"/>
                                              </p:val>
                                            </p:tav>
                                          </p:tavLst>
                                        </p:anim>
                                        <p:anim calcmode="lin" valueType="num" p14:bounceEnd="60000">
                                          <p:cBhvr additive="base">
                                            <p:cTn id="22" dur="5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14:presetBounceEnd="60000">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14:bounceEnd="60000">
                                          <p:cBhvr additive="base">
                                            <p:cTn id="26" dur="500" fill="hold"/>
                                            <p:tgtEl>
                                              <p:spTgt spid="71"/>
                                            </p:tgtEl>
                                            <p:attrNameLst>
                                              <p:attrName>ppt_x</p:attrName>
                                            </p:attrNameLst>
                                          </p:cBhvr>
                                          <p:tavLst>
                                            <p:tav tm="0">
                                              <p:val>
                                                <p:strVal val="0-#ppt_w/2"/>
                                              </p:val>
                                            </p:tav>
                                            <p:tav tm="100000">
                                              <p:val>
                                                <p:strVal val="#ppt_x"/>
                                              </p:val>
                                            </p:tav>
                                          </p:tavLst>
                                        </p:anim>
                                        <p:anim calcmode="lin" valueType="num" p14:bounceEnd="60000">
                                          <p:cBhvr additive="base">
                                            <p:cTn id="27" dur="500" fill="hold"/>
                                            <p:tgtEl>
                                              <p:spTgt spid="71"/>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wipe(left)">
                                          <p:cBhvr>
                                            <p:cTn id="31" dur="500"/>
                                            <p:tgtEl>
                                              <p:spTgt spid="6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69"/>
                                            </p:tgtEl>
                                            <p:attrNameLst>
                                              <p:attrName>style.visibility</p:attrName>
                                            </p:attrNameLst>
                                          </p:cBhvr>
                                          <p:to>
                                            <p:strVal val="visible"/>
                                          </p:to>
                                        </p:set>
                                        <p:animEffect transition="in" filter="fade">
                                          <p:cBhvr>
                                            <p:cTn id="38" dur="500"/>
                                            <p:tgtEl>
                                              <p:spTgt spid="6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fade">
                                          <p:cBhvr>
                                            <p:cTn id="41" dur="500"/>
                                            <p:tgtEl>
                                              <p:spTgt spid="74"/>
                                            </p:tgtEl>
                                          </p:cBhvr>
                                        </p:animEffect>
                                      </p:childTnLst>
                                    </p:cTn>
                                  </p:par>
                                </p:childTnLst>
                              </p:cTn>
                            </p:par>
                            <p:par>
                              <p:cTn id="42" fill="hold">
                                <p:stCondLst>
                                  <p:cond delay="3000"/>
                                </p:stCondLst>
                                <p:childTnLst>
                                  <p:par>
                                    <p:cTn id="43" presetID="12" presetClass="entr" presetSubtype="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additive="base">
                                            <p:cTn id="45" dur="500"/>
                                            <p:tgtEl>
                                              <p:spTgt spid="67"/>
                                            </p:tgtEl>
                                            <p:attrNameLst>
                                              <p:attrName>ppt_x</p:attrName>
                                            </p:attrNameLst>
                                          </p:cBhvr>
                                          <p:tavLst>
                                            <p:tav tm="0">
                                              <p:val>
                                                <p:strVal val="#ppt_x-#ppt_w*1.125000"/>
                                              </p:val>
                                            </p:tav>
                                            <p:tav tm="100000">
                                              <p:val>
                                                <p:strVal val="#ppt_x"/>
                                              </p:val>
                                            </p:tav>
                                          </p:tavLst>
                                        </p:anim>
                                        <p:animEffect transition="in" filter="wipe(right)">
                                          <p:cBhvr>
                                            <p:cTn id="46" dur="500"/>
                                            <p:tgtEl>
                                              <p:spTgt spid="67"/>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p:tgtEl>
                                              <p:spTgt spid="72"/>
                                            </p:tgtEl>
                                            <p:attrNameLst>
                                              <p:attrName>ppt_x</p:attrName>
                                            </p:attrNameLst>
                                          </p:cBhvr>
                                          <p:tavLst>
                                            <p:tav tm="0">
                                              <p:val>
                                                <p:strVal val="#ppt_x-#ppt_w*1.125000"/>
                                              </p:val>
                                            </p:tav>
                                            <p:tav tm="100000">
                                              <p:val>
                                                <p:strVal val="#ppt_x"/>
                                              </p:val>
                                            </p:tav>
                                          </p:tavLst>
                                        </p:anim>
                                        <p:animEffect transition="in" filter="wipe(right)">
                                          <p:cBhvr>
                                            <p:cTn id="50" dur="500"/>
                                            <p:tgtEl>
                                              <p:spTgt spid="72"/>
                                            </p:tgtEl>
                                          </p:cBhvr>
                                        </p:animEffect>
                                      </p:childTnLst>
                                    </p:cTn>
                                  </p:par>
                                </p:childTnLst>
                              </p:cTn>
                            </p:par>
                            <p:par>
                              <p:cTn id="51" fill="hold">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68"/>
                                            </p:tgtEl>
                                            <p:attrNameLst>
                                              <p:attrName>style.visibility</p:attrName>
                                            </p:attrNameLst>
                                          </p:cBhvr>
                                          <p:to>
                                            <p:strVal val="visible"/>
                                          </p:to>
                                        </p:set>
                                        <p:animEffect transition="in" filter="fade">
                                          <p:cBhvr>
                                            <p:cTn id="54" dur="500"/>
                                            <p:tgtEl>
                                              <p:spTgt spid="6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fade">
                                          <p:cBhvr>
                                            <p:cTn id="57" dur="500"/>
                                            <p:tgtEl>
                                              <p:spTgt spid="73"/>
                                            </p:tgtEl>
                                          </p:cBhvr>
                                        </p:animEffect>
                                      </p:childTnLst>
                                    </p:cTn>
                                  </p:par>
                                </p:childTnLst>
                              </p:cTn>
                            </p:par>
                            <p:par>
                              <p:cTn id="58" fill="hold">
                                <p:stCondLst>
                                  <p:cond delay="4000"/>
                                </p:stCondLst>
                                <p:childTnLst>
                                  <p:par>
                                    <p:cTn id="59" presetID="2" presetClass="entr" presetSubtype="8" fill="hold" grpId="0" nodeType="afterEffect" p14:presetBounceEnd="60000">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14:bounceEnd="60000">
                                          <p:cBhvr additive="base">
                                            <p:cTn id="61" dur="500" fill="hold"/>
                                            <p:tgtEl>
                                              <p:spTgt spid="36"/>
                                            </p:tgtEl>
                                            <p:attrNameLst>
                                              <p:attrName>ppt_x</p:attrName>
                                            </p:attrNameLst>
                                          </p:cBhvr>
                                          <p:tavLst>
                                            <p:tav tm="0">
                                              <p:val>
                                                <p:strVal val="0-#ppt_w/2"/>
                                              </p:val>
                                            </p:tav>
                                            <p:tav tm="100000">
                                              <p:val>
                                                <p:strVal val="#ppt_x"/>
                                              </p:val>
                                            </p:tav>
                                          </p:tavLst>
                                        </p:anim>
                                        <p:anim calcmode="lin" valueType="num" p14:bounceEnd="60000">
                                          <p:cBhvr additive="base">
                                            <p:cTn id="62" dur="500" fill="hold"/>
                                            <p:tgtEl>
                                              <p:spTgt spid="36"/>
                                            </p:tgtEl>
                                            <p:attrNameLst>
                                              <p:attrName>ppt_y</p:attrName>
                                            </p:attrNameLst>
                                          </p:cBhvr>
                                          <p:tavLst>
                                            <p:tav tm="0">
                                              <p:val>
                                                <p:strVal val="#ppt_y"/>
                                              </p:val>
                                            </p:tav>
                                            <p:tav tm="100000">
                                              <p:val>
                                                <p:strVal val="#ppt_y"/>
                                              </p:val>
                                            </p:tav>
                                          </p:tavLst>
                                        </p:anim>
                                      </p:childTnLst>
                                    </p:cTn>
                                  </p:par>
                                  <p:par>
                                    <p:cTn id="63" presetID="22" presetClass="entr" presetSubtype="8"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left)">
                                          <p:cBhvr>
                                            <p:cTn id="65" dur="500"/>
                                            <p:tgtEl>
                                              <p:spTgt spid="3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500"/>
                                            <p:tgtEl>
                                              <p:spTgt spid="39"/>
                                            </p:tgtEl>
                                          </p:cBhvr>
                                        </p:animEffect>
                                      </p:childTnLst>
                                    </p:cTn>
                                  </p:par>
                                  <p:par>
                                    <p:cTn id="69" presetID="12" presetClass="entr" presetSubtype="8"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500"/>
                                            <p:tgtEl>
                                              <p:spTgt spid="37"/>
                                            </p:tgtEl>
                                            <p:attrNameLst>
                                              <p:attrName>ppt_x</p:attrName>
                                            </p:attrNameLst>
                                          </p:cBhvr>
                                          <p:tavLst>
                                            <p:tav tm="0">
                                              <p:val>
                                                <p:strVal val="#ppt_x-#ppt_w*1.125000"/>
                                              </p:val>
                                            </p:tav>
                                            <p:tav tm="100000">
                                              <p:val>
                                                <p:strVal val="#ppt_x"/>
                                              </p:val>
                                            </p:tav>
                                          </p:tavLst>
                                        </p:anim>
                                        <p:animEffect transition="in" filter="wipe(right)">
                                          <p:cBhvr>
                                            <p:cTn id="72" dur="500"/>
                                            <p:tgtEl>
                                              <p:spTgt spid="3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fade">
                                          <p:cBhvr>
                                            <p:cTn id="75" dur="500"/>
                                            <p:tgtEl>
                                              <p:spTgt spid="38"/>
                                            </p:tgtEl>
                                          </p:cBhvr>
                                        </p:animEffect>
                                      </p:childTnLst>
                                    </p:cTn>
                                  </p:par>
                                </p:childTnLst>
                              </p:cTn>
                            </p:par>
                            <p:par>
                              <p:cTn id="76" fill="hold">
                                <p:stCondLst>
                                  <p:cond delay="4500"/>
                                </p:stCondLst>
                                <p:childTnLst>
                                  <p:par>
                                    <p:cTn id="77" presetID="2" presetClass="entr" presetSubtype="8" fill="hold" grpId="0" nodeType="afterEffect" p14:presetBounceEnd="60000">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14:bounceEnd="60000">
                                          <p:cBhvr additive="base">
                                            <p:cTn id="79" dur="500" fill="hold"/>
                                            <p:tgtEl>
                                              <p:spTgt spid="41"/>
                                            </p:tgtEl>
                                            <p:attrNameLst>
                                              <p:attrName>ppt_x</p:attrName>
                                            </p:attrNameLst>
                                          </p:cBhvr>
                                          <p:tavLst>
                                            <p:tav tm="0">
                                              <p:val>
                                                <p:strVal val="0-#ppt_w/2"/>
                                              </p:val>
                                            </p:tav>
                                            <p:tav tm="100000">
                                              <p:val>
                                                <p:strVal val="#ppt_x"/>
                                              </p:val>
                                            </p:tav>
                                          </p:tavLst>
                                        </p:anim>
                                        <p:anim calcmode="lin" valueType="num" p14:bounceEnd="60000">
                                          <p:cBhvr additive="base">
                                            <p:cTn id="80" dur="500" fill="hold"/>
                                            <p:tgtEl>
                                              <p:spTgt spid="41"/>
                                            </p:tgtEl>
                                            <p:attrNameLst>
                                              <p:attrName>ppt_y</p:attrName>
                                            </p:attrNameLst>
                                          </p:cBhvr>
                                          <p:tavLst>
                                            <p:tav tm="0">
                                              <p:val>
                                                <p:strVal val="#ppt_y"/>
                                              </p:val>
                                            </p:tav>
                                            <p:tav tm="100000">
                                              <p:val>
                                                <p:strVal val="#ppt_y"/>
                                              </p:val>
                                            </p:tav>
                                          </p:tavLst>
                                        </p:anim>
                                      </p:childTnLst>
                                    </p:cTn>
                                  </p:par>
                                  <p:par>
                                    <p:cTn id="81" presetID="22" presetClass="entr" presetSubtype="8"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wipe(left)">
                                          <p:cBhvr>
                                            <p:cTn id="83" dur="500"/>
                                            <p:tgtEl>
                                              <p:spTgt spid="4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par>
                                    <p:cTn id="87" presetID="12" presetClass="entr" presetSubtype="8"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 calcmode="lin" valueType="num">
                                          <p:cBhvr additive="base">
                                            <p:cTn id="89" dur="500"/>
                                            <p:tgtEl>
                                              <p:spTgt spid="42"/>
                                            </p:tgtEl>
                                            <p:attrNameLst>
                                              <p:attrName>ppt_x</p:attrName>
                                            </p:attrNameLst>
                                          </p:cBhvr>
                                          <p:tavLst>
                                            <p:tav tm="0">
                                              <p:val>
                                                <p:strVal val="#ppt_x-#ppt_w*1.125000"/>
                                              </p:val>
                                            </p:tav>
                                            <p:tav tm="100000">
                                              <p:val>
                                                <p:strVal val="#ppt_x"/>
                                              </p:val>
                                            </p:tav>
                                          </p:tavLst>
                                        </p:anim>
                                        <p:animEffect transition="in" filter="wipe(right)">
                                          <p:cBhvr>
                                            <p:cTn id="90" dur="500"/>
                                            <p:tgtEl>
                                              <p:spTgt spid="4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fade">
                                          <p:cBhvr>
                                            <p:cTn id="93" dur="500"/>
                                            <p:tgtEl>
                                              <p:spTgt spid="43"/>
                                            </p:tgtEl>
                                          </p:cBhvr>
                                        </p:animEffect>
                                      </p:childTnLst>
                                    </p:cTn>
                                  </p:par>
                                  <p:par>
                                    <p:cTn id="94" presetID="22" presetClass="entr" presetSubtype="8" fill="hold" nodeType="with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left)">
                                          <p:cBhvr>
                                            <p:cTn id="9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p:bldP spid="69" grpId="0"/>
          <p:bldP spid="70" grpId="0" animBg="1"/>
          <p:bldP spid="71" grpId="0" animBg="1"/>
          <p:bldP spid="72" grpId="0" animBg="1"/>
          <p:bldP spid="73" grpId="0"/>
          <p:bldP spid="74" grpId="0"/>
          <p:bldP spid="35" grpId="0" animBg="1"/>
          <p:bldP spid="36" grpId="0" animBg="1"/>
          <p:bldP spid="37" grpId="0" animBg="1"/>
          <p:bldP spid="38" grpId="0"/>
          <p:bldP spid="39" grpId="0"/>
          <p:bldP spid="40" grpId="0" animBg="1"/>
          <p:bldP spid="41" grpId="0" animBg="1"/>
          <p:bldP spid="42" grpId="0" animBg="1"/>
          <p:bldP spid="43" grpId="0"/>
          <p:bldP spid="4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barn(inHorizontal)">
                                          <p:cBhvr>
                                            <p:cTn id="7" dur="500"/>
                                            <p:tgtEl>
                                              <p:spTgt spid="8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wipe(left)">
                                          <p:cBhvr>
                                            <p:cTn id="11" dur="500"/>
                                            <p:tgtEl>
                                              <p:spTgt spid="81"/>
                                            </p:tgtEl>
                                          </p:cBhvr>
                                        </p:animEffect>
                                      </p:childTnLst>
                                    </p:cTn>
                                  </p:par>
                                  <p:par>
                                    <p:cTn id="12" presetID="22" presetClass="entr" presetSubtype="8" fill="hold" nodeType="withEffect">
                                      <p:stCondLst>
                                        <p:cond delay="0"/>
                                      </p:stCondLst>
                                      <p:childTnLst>
                                        <p:set>
                                          <p:cBhvr>
                                            <p:cTn id="13" dur="1" fill="hold">
                                              <p:stCondLst>
                                                <p:cond delay="0"/>
                                              </p:stCondLst>
                                            </p:cTn>
                                            <p:tgtEl>
                                              <p:spTgt spid="82"/>
                                            </p:tgtEl>
                                            <p:attrNameLst>
                                              <p:attrName>style.visibility</p:attrName>
                                            </p:attrNameLst>
                                          </p:cBhvr>
                                          <p:to>
                                            <p:strVal val="visible"/>
                                          </p:to>
                                        </p:set>
                                        <p:animEffect transition="in" filter="wipe(left)">
                                          <p:cBhvr>
                                            <p:cTn id="14" dur="500"/>
                                            <p:tgtEl>
                                              <p:spTgt spid="82"/>
                                            </p:tgtEl>
                                          </p:cBhvr>
                                        </p:animEffect>
                                      </p:childTnLst>
                                    </p:cTn>
                                  </p:par>
                                  <p:par>
                                    <p:cTn id="15" presetID="22" presetClass="entr" presetSubtype="8" fill="hold" nodeType="with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wipe(left)">
                                          <p:cBhvr>
                                            <p:cTn id="17" dur="500"/>
                                            <p:tgtEl>
                                              <p:spTgt spid="83"/>
                                            </p:tgtEl>
                                          </p:cBhvr>
                                        </p:animEffect>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additive="base">
                                            <p:cTn id="21" dur="500" fill="hold"/>
                                            <p:tgtEl>
                                              <p:spTgt spid="66"/>
                                            </p:tgtEl>
                                            <p:attrNameLst>
                                              <p:attrName>ppt_x</p:attrName>
                                            </p:attrNameLst>
                                          </p:cBhvr>
                                          <p:tavLst>
                                            <p:tav tm="0">
                                              <p:val>
                                                <p:strVal val="0-#ppt_w/2"/>
                                              </p:val>
                                            </p:tav>
                                            <p:tav tm="100000">
                                              <p:val>
                                                <p:strVal val="#ppt_x"/>
                                              </p:val>
                                            </p:tav>
                                          </p:tavLst>
                                        </p:anim>
                                        <p:anim calcmode="lin" valueType="num">
                                          <p:cBhvr additive="base">
                                            <p:cTn id="22" dur="500" fill="hold"/>
                                            <p:tgtEl>
                                              <p:spTgt spid="6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0" nodeType="after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additive="base">
                                            <p:cTn id="26" dur="500" fill="hold"/>
                                            <p:tgtEl>
                                              <p:spTgt spid="71"/>
                                            </p:tgtEl>
                                            <p:attrNameLst>
                                              <p:attrName>ppt_x</p:attrName>
                                            </p:attrNameLst>
                                          </p:cBhvr>
                                          <p:tavLst>
                                            <p:tav tm="0">
                                              <p:val>
                                                <p:strVal val="0-#ppt_w/2"/>
                                              </p:val>
                                            </p:tav>
                                            <p:tav tm="100000">
                                              <p:val>
                                                <p:strVal val="#ppt_x"/>
                                              </p:val>
                                            </p:tav>
                                          </p:tavLst>
                                        </p:anim>
                                        <p:anim calcmode="lin" valueType="num">
                                          <p:cBhvr additive="base">
                                            <p:cTn id="27" dur="500" fill="hold"/>
                                            <p:tgtEl>
                                              <p:spTgt spid="71"/>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wipe(left)">
                                          <p:cBhvr>
                                            <p:cTn id="31" dur="500"/>
                                            <p:tgtEl>
                                              <p:spTgt spid="6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70"/>
                                            </p:tgtEl>
                                            <p:attrNameLst>
                                              <p:attrName>style.visibility</p:attrName>
                                            </p:attrNameLst>
                                          </p:cBhvr>
                                          <p:to>
                                            <p:strVal val="visible"/>
                                          </p:to>
                                        </p:set>
                                        <p:animEffect transition="in" filter="wipe(left)">
                                          <p:cBhvr>
                                            <p:cTn id="34" dur="500"/>
                                            <p:tgtEl>
                                              <p:spTgt spid="70"/>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69"/>
                                            </p:tgtEl>
                                            <p:attrNameLst>
                                              <p:attrName>style.visibility</p:attrName>
                                            </p:attrNameLst>
                                          </p:cBhvr>
                                          <p:to>
                                            <p:strVal val="visible"/>
                                          </p:to>
                                        </p:set>
                                        <p:animEffect transition="in" filter="fade">
                                          <p:cBhvr>
                                            <p:cTn id="38" dur="500"/>
                                            <p:tgtEl>
                                              <p:spTgt spid="6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fade">
                                          <p:cBhvr>
                                            <p:cTn id="41" dur="500"/>
                                            <p:tgtEl>
                                              <p:spTgt spid="74"/>
                                            </p:tgtEl>
                                          </p:cBhvr>
                                        </p:animEffect>
                                      </p:childTnLst>
                                    </p:cTn>
                                  </p:par>
                                </p:childTnLst>
                              </p:cTn>
                            </p:par>
                            <p:par>
                              <p:cTn id="42" fill="hold">
                                <p:stCondLst>
                                  <p:cond delay="3000"/>
                                </p:stCondLst>
                                <p:childTnLst>
                                  <p:par>
                                    <p:cTn id="43" presetID="12" presetClass="entr" presetSubtype="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additive="base">
                                            <p:cTn id="45" dur="500"/>
                                            <p:tgtEl>
                                              <p:spTgt spid="67"/>
                                            </p:tgtEl>
                                            <p:attrNameLst>
                                              <p:attrName>ppt_x</p:attrName>
                                            </p:attrNameLst>
                                          </p:cBhvr>
                                          <p:tavLst>
                                            <p:tav tm="0">
                                              <p:val>
                                                <p:strVal val="#ppt_x-#ppt_w*1.125000"/>
                                              </p:val>
                                            </p:tav>
                                            <p:tav tm="100000">
                                              <p:val>
                                                <p:strVal val="#ppt_x"/>
                                              </p:val>
                                            </p:tav>
                                          </p:tavLst>
                                        </p:anim>
                                        <p:animEffect transition="in" filter="wipe(right)">
                                          <p:cBhvr>
                                            <p:cTn id="46" dur="500"/>
                                            <p:tgtEl>
                                              <p:spTgt spid="67"/>
                                            </p:tgtEl>
                                          </p:cBhvr>
                                        </p:animEffect>
                                      </p:childTnLst>
                                    </p:cTn>
                                  </p:par>
                                  <p:par>
                                    <p:cTn id="47" presetID="12" presetClass="entr" presetSubtype="8" fill="hold" grpId="0" nodeType="with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p:tgtEl>
                                              <p:spTgt spid="72"/>
                                            </p:tgtEl>
                                            <p:attrNameLst>
                                              <p:attrName>ppt_x</p:attrName>
                                            </p:attrNameLst>
                                          </p:cBhvr>
                                          <p:tavLst>
                                            <p:tav tm="0">
                                              <p:val>
                                                <p:strVal val="#ppt_x-#ppt_w*1.125000"/>
                                              </p:val>
                                            </p:tav>
                                            <p:tav tm="100000">
                                              <p:val>
                                                <p:strVal val="#ppt_x"/>
                                              </p:val>
                                            </p:tav>
                                          </p:tavLst>
                                        </p:anim>
                                        <p:animEffect transition="in" filter="wipe(right)">
                                          <p:cBhvr>
                                            <p:cTn id="50" dur="500"/>
                                            <p:tgtEl>
                                              <p:spTgt spid="72"/>
                                            </p:tgtEl>
                                          </p:cBhvr>
                                        </p:animEffect>
                                      </p:childTnLst>
                                    </p:cTn>
                                  </p:par>
                                </p:childTnLst>
                              </p:cTn>
                            </p:par>
                            <p:par>
                              <p:cTn id="51" fill="hold">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68"/>
                                            </p:tgtEl>
                                            <p:attrNameLst>
                                              <p:attrName>style.visibility</p:attrName>
                                            </p:attrNameLst>
                                          </p:cBhvr>
                                          <p:to>
                                            <p:strVal val="visible"/>
                                          </p:to>
                                        </p:set>
                                        <p:animEffect transition="in" filter="fade">
                                          <p:cBhvr>
                                            <p:cTn id="54" dur="500"/>
                                            <p:tgtEl>
                                              <p:spTgt spid="6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3"/>
                                            </p:tgtEl>
                                            <p:attrNameLst>
                                              <p:attrName>style.visibility</p:attrName>
                                            </p:attrNameLst>
                                          </p:cBhvr>
                                          <p:to>
                                            <p:strVal val="visible"/>
                                          </p:to>
                                        </p:set>
                                        <p:animEffect transition="in" filter="fade">
                                          <p:cBhvr>
                                            <p:cTn id="57" dur="500"/>
                                            <p:tgtEl>
                                              <p:spTgt spid="73"/>
                                            </p:tgtEl>
                                          </p:cBhvr>
                                        </p:animEffect>
                                      </p:childTnLst>
                                    </p:cTn>
                                  </p:par>
                                </p:childTnLst>
                              </p:cTn>
                            </p:par>
                            <p:par>
                              <p:cTn id="58" fill="hold">
                                <p:stCondLst>
                                  <p:cond delay="4000"/>
                                </p:stCondLst>
                                <p:childTnLst>
                                  <p:par>
                                    <p:cTn id="59" presetID="2" presetClass="entr" presetSubtype="8"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additive="base">
                                            <p:cTn id="61" dur="500" fill="hold"/>
                                            <p:tgtEl>
                                              <p:spTgt spid="36"/>
                                            </p:tgtEl>
                                            <p:attrNameLst>
                                              <p:attrName>ppt_x</p:attrName>
                                            </p:attrNameLst>
                                          </p:cBhvr>
                                          <p:tavLst>
                                            <p:tav tm="0">
                                              <p:val>
                                                <p:strVal val="0-#ppt_w/2"/>
                                              </p:val>
                                            </p:tav>
                                            <p:tav tm="100000">
                                              <p:val>
                                                <p:strVal val="#ppt_x"/>
                                              </p:val>
                                            </p:tav>
                                          </p:tavLst>
                                        </p:anim>
                                        <p:anim calcmode="lin" valueType="num">
                                          <p:cBhvr additive="base">
                                            <p:cTn id="62" dur="500" fill="hold"/>
                                            <p:tgtEl>
                                              <p:spTgt spid="36"/>
                                            </p:tgtEl>
                                            <p:attrNameLst>
                                              <p:attrName>ppt_y</p:attrName>
                                            </p:attrNameLst>
                                          </p:cBhvr>
                                          <p:tavLst>
                                            <p:tav tm="0">
                                              <p:val>
                                                <p:strVal val="#ppt_y"/>
                                              </p:val>
                                            </p:tav>
                                            <p:tav tm="100000">
                                              <p:val>
                                                <p:strVal val="#ppt_y"/>
                                              </p:val>
                                            </p:tav>
                                          </p:tavLst>
                                        </p:anim>
                                      </p:childTnLst>
                                    </p:cTn>
                                  </p:par>
                                  <p:par>
                                    <p:cTn id="63" presetID="22" presetClass="entr" presetSubtype="8"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left)">
                                          <p:cBhvr>
                                            <p:cTn id="65" dur="500"/>
                                            <p:tgtEl>
                                              <p:spTgt spid="3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500"/>
                                            <p:tgtEl>
                                              <p:spTgt spid="39"/>
                                            </p:tgtEl>
                                          </p:cBhvr>
                                        </p:animEffect>
                                      </p:childTnLst>
                                    </p:cTn>
                                  </p:par>
                                  <p:par>
                                    <p:cTn id="69" presetID="12" presetClass="entr" presetSubtype="8"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500"/>
                                            <p:tgtEl>
                                              <p:spTgt spid="37"/>
                                            </p:tgtEl>
                                            <p:attrNameLst>
                                              <p:attrName>ppt_x</p:attrName>
                                            </p:attrNameLst>
                                          </p:cBhvr>
                                          <p:tavLst>
                                            <p:tav tm="0">
                                              <p:val>
                                                <p:strVal val="#ppt_x-#ppt_w*1.125000"/>
                                              </p:val>
                                            </p:tav>
                                            <p:tav tm="100000">
                                              <p:val>
                                                <p:strVal val="#ppt_x"/>
                                              </p:val>
                                            </p:tav>
                                          </p:tavLst>
                                        </p:anim>
                                        <p:animEffect transition="in" filter="wipe(right)">
                                          <p:cBhvr>
                                            <p:cTn id="72" dur="500"/>
                                            <p:tgtEl>
                                              <p:spTgt spid="37"/>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fade">
                                          <p:cBhvr>
                                            <p:cTn id="75" dur="500"/>
                                            <p:tgtEl>
                                              <p:spTgt spid="38"/>
                                            </p:tgtEl>
                                          </p:cBhvr>
                                        </p:animEffect>
                                      </p:childTnLst>
                                    </p:cTn>
                                  </p:par>
                                </p:childTnLst>
                              </p:cTn>
                            </p:par>
                            <p:par>
                              <p:cTn id="76" fill="hold">
                                <p:stCondLst>
                                  <p:cond delay="4500"/>
                                </p:stCondLst>
                                <p:childTnLst>
                                  <p:par>
                                    <p:cTn id="77" presetID="2" presetClass="entr" presetSubtype="8"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additive="base">
                                            <p:cTn id="79" dur="500" fill="hold"/>
                                            <p:tgtEl>
                                              <p:spTgt spid="41"/>
                                            </p:tgtEl>
                                            <p:attrNameLst>
                                              <p:attrName>ppt_x</p:attrName>
                                            </p:attrNameLst>
                                          </p:cBhvr>
                                          <p:tavLst>
                                            <p:tav tm="0">
                                              <p:val>
                                                <p:strVal val="0-#ppt_w/2"/>
                                              </p:val>
                                            </p:tav>
                                            <p:tav tm="100000">
                                              <p:val>
                                                <p:strVal val="#ppt_x"/>
                                              </p:val>
                                            </p:tav>
                                          </p:tavLst>
                                        </p:anim>
                                        <p:anim calcmode="lin" valueType="num">
                                          <p:cBhvr additive="base">
                                            <p:cTn id="80" dur="500" fill="hold"/>
                                            <p:tgtEl>
                                              <p:spTgt spid="41"/>
                                            </p:tgtEl>
                                            <p:attrNameLst>
                                              <p:attrName>ppt_y</p:attrName>
                                            </p:attrNameLst>
                                          </p:cBhvr>
                                          <p:tavLst>
                                            <p:tav tm="0">
                                              <p:val>
                                                <p:strVal val="#ppt_y"/>
                                              </p:val>
                                            </p:tav>
                                            <p:tav tm="100000">
                                              <p:val>
                                                <p:strVal val="#ppt_y"/>
                                              </p:val>
                                            </p:tav>
                                          </p:tavLst>
                                        </p:anim>
                                      </p:childTnLst>
                                    </p:cTn>
                                  </p:par>
                                  <p:par>
                                    <p:cTn id="81" presetID="22" presetClass="entr" presetSubtype="8"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animEffect transition="in" filter="wipe(left)">
                                          <p:cBhvr>
                                            <p:cTn id="83" dur="500"/>
                                            <p:tgtEl>
                                              <p:spTgt spid="4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fade">
                                          <p:cBhvr>
                                            <p:cTn id="86" dur="500"/>
                                            <p:tgtEl>
                                              <p:spTgt spid="44"/>
                                            </p:tgtEl>
                                          </p:cBhvr>
                                        </p:animEffect>
                                      </p:childTnLst>
                                    </p:cTn>
                                  </p:par>
                                  <p:par>
                                    <p:cTn id="87" presetID="12" presetClass="entr" presetSubtype="8"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 calcmode="lin" valueType="num">
                                          <p:cBhvr additive="base">
                                            <p:cTn id="89" dur="500"/>
                                            <p:tgtEl>
                                              <p:spTgt spid="42"/>
                                            </p:tgtEl>
                                            <p:attrNameLst>
                                              <p:attrName>ppt_x</p:attrName>
                                            </p:attrNameLst>
                                          </p:cBhvr>
                                          <p:tavLst>
                                            <p:tav tm="0">
                                              <p:val>
                                                <p:strVal val="#ppt_x-#ppt_w*1.125000"/>
                                              </p:val>
                                            </p:tav>
                                            <p:tav tm="100000">
                                              <p:val>
                                                <p:strVal val="#ppt_x"/>
                                              </p:val>
                                            </p:tav>
                                          </p:tavLst>
                                        </p:anim>
                                        <p:animEffect transition="in" filter="wipe(right)">
                                          <p:cBhvr>
                                            <p:cTn id="90" dur="500"/>
                                            <p:tgtEl>
                                              <p:spTgt spid="4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fade">
                                          <p:cBhvr>
                                            <p:cTn id="93" dur="500"/>
                                            <p:tgtEl>
                                              <p:spTgt spid="43"/>
                                            </p:tgtEl>
                                          </p:cBhvr>
                                        </p:animEffect>
                                      </p:childTnLst>
                                    </p:cTn>
                                  </p:par>
                                  <p:par>
                                    <p:cTn id="94" presetID="22" presetClass="entr" presetSubtype="8" fill="hold" nodeType="with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wipe(left)">
                                          <p:cBhvr>
                                            <p:cTn id="96"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p:bldP spid="69" grpId="0"/>
          <p:bldP spid="70" grpId="0" animBg="1"/>
          <p:bldP spid="71" grpId="0" animBg="1"/>
          <p:bldP spid="72" grpId="0" animBg="1"/>
          <p:bldP spid="73" grpId="0"/>
          <p:bldP spid="74" grpId="0"/>
          <p:bldP spid="35" grpId="0" animBg="1"/>
          <p:bldP spid="36" grpId="0" animBg="1"/>
          <p:bldP spid="37" grpId="0" animBg="1"/>
          <p:bldP spid="38" grpId="0"/>
          <p:bldP spid="39" grpId="0"/>
          <p:bldP spid="40" grpId="0" animBg="1"/>
          <p:bldP spid="41" grpId="0" animBg="1"/>
          <p:bldP spid="42" grpId="0" animBg="1"/>
          <p:bldP spid="43" grpId="0"/>
          <p:bldP spid="44"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78"/>
          <p:cNvSpPr/>
          <p:nvPr/>
        </p:nvSpPr>
        <p:spPr>
          <a:xfrm rot="854437">
            <a:off x="4684092" y="5302785"/>
            <a:ext cx="1192589" cy="342900"/>
          </a:xfrm>
          <a:prstGeom prst="ellipse">
            <a:avLst/>
          </a:prstGeom>
          <a:solidFill>
            <a:srgbClr val="313132">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5" name="Oval 179"/>
          <p:cNvSpPr/>
          <p:nvPr/>
        </p:nvSpPr>
        <p:spPr>
          <a:xfrm rot="21083720">
            <a:off x="3758571" y="5135877"/>
            <a:ext cx="1094034" cy="342900"/>
          </a:xfrm>
          <a:prstGeom prst="ellipse">
            <a:avLst/>
          </a:prstGeom>
          <a:solidFill>
            <a:srgbClr val="313132">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grpSp>
        <p:nvGrpSpPr>
          <p:cNvPr id="6" name="Group 180"/>
          <p:cNvGrpSpPr/>
          <p:nvPr/>
        </p:nvGrpSpPr>
        <p:grpSpPr>
          <a:xfrm>
            <a:off x="3856853" y="2203007"/>
            <a:ext cx="1924276" cy="3390945"/>
            <a:chOff x="4860926" y="2087563"/>
            <a:chExt cx="2376487" cy="4187826"/>
          </a:xfrm>
          <a:effectLst/>
        </p:grpSpPr>
        <p:sp>
          <p:nvSpPr>
            <p:cNvPr id="7" name="Freeform 5"/>
            <p:cNvSpPr>
              <a:spLocks/>
            </p:cNvSpPr>
            <p:nvPr/>
          </p:nvSpPr>
          <p:spPr bwMode="auto">
            <a:xfrm>
              <a:off x="4860926" y="2584451"/>
              <a:ext cx="2376487" cy="3690938"/>
            </a:xfrm>
            <a:custGeom>
              <a:avLst/>
              <a:gdLst>
                <a:gd name="T0" fmla="*/ 2019 w 2056"/>
                <a:gd name="T1" fmla="*/ 309 h 3193"/>
                <a:gd name="T2" fmla="*/ 1689 w 2056"/>
                <a:gd name="T3" fmla="*/ 16 h 3193"/>
                <a:gd name="T4" fmla="*/ 1435 w 2056"/>
                <a:gd name="T5" fmla="*/ 129 h 3193"/>
                <a:gd name="T6" fmla="*/ 1289 w 2056"/>
                <a:gd name="T7" fmla="*/ 281 h 3193"/>
                <a:gd name="T8" fmla="*/ 1205 w 2056"/>
                <a:gd name="T9" fmla="*/ 300 h 3193"/>
                <a:gd name="T10" fmla="*/ 1046 w 2056"/>
                <a:gd name="T11" fmla="*/ 394 h 3193"/>
                <a:gd name="T12" fmla="*/ 949 w 2056"/>
                <a:gd name="T13" fmla="*/ 396 h 3193"/>
                <a:gd name="T14" fmla="*/ 844 w 2056"/>
                <a:gd name="T15" fmla="*/ 314 h 3193"/>
                <a:gd name="T16" fmla="*/ 798 w 2056"/>
                <a:gd name="T17" fmla="*/ 268 h 3193"/>
                <a:gd name="T18" fmla="*/ 684 w 2056"/>
                <a:gd name="T19" fmla="*/ 121 h 3193"/>
                <a:gd name="T20" fmla="*/ 525 w 2056"/>
                <a:gd name="T21" fmla="*/ 67 h 3193"/>
                <a:gd name="T22" fmla="*/ 297 w 2056"/>
                <a:gd name="T23" fmla="*/ 7 h 3193"/>
                <a:gd name="T24" fmla="*/ 215 w 2056"/>
                <a:gd name="T25" fmla="*/ 78 h 3193"/>
                <a:gd name="T26" fmla="*/ 14 w 2056"/>
                <a:gd name="T27" fmla="*/ 178 h 3193"/>
                <a:gd name="T28" fmla="*/ 12 w 2056"/>
                <a:gd name="T29" fmla="*/ 433 h 3193"/>
                <a:gd name="T30" fmla="*/ 33 w 2056"/>
                <a:gd name="T31" fmla="*/ 619 h 3193"/>
                <a:gd name="T32" fmla="*/ 71 w 2056"/>
                <a:gd name="T33" fmla="*/ 794 h 3193"/>
                <a:gd name="T34" fmla="*/ 165 w 2056"/>
                <a:gd name="T35" fmla="*/ 945 h 3193"/>
                <a:gd name="T36" fmla="*/ 134 w 2056"/>
                <a:gd name="T37" fmla="*/ 1226 h 3193"/>
                <a:gd name="T38" fmla="*/ 147 w 2056"/>
                <a:gd name="T39" fmla="*/ 1377 h 3193"/>
                <a:gd name="T40" fmla="*/ 183 w 2056"/>
                <a:gd name="T41" fmla="*/ 2012 h 3193"/>
                <a:gd name="T42" fmla="*/ 205 w 2056"/>
                <a:gd name="T43" fmla="*/ 2640 h 3193"/>
                <a:gd name="T44" fmla="*/ 118 w 2056"/>
                <a:gd name="T45" fmla="*/ 2969 h 3193"/>
                <a:gd name="T46" fmla="*/ 321 w 2056"/>
                <a:gd name="T47" fmla="*/ 2883 h 3193"/>
                <a:gd name="T48" fmla="*/ 380 w 2056"/>
                <a:gd name="T49" fmla="*/ 2782 h 3193"/>
                <a:gd name="T50" fmla="*/ 372 w 2056"/>
                <a:gd name="T51" fmla="*/ 2449 h 3193"/>
                <a:gd name="T52" fmla="*/ 411 w 2056"/>
                <a:gd name="T53" fmla="*/ 1977 h 3193"/>
                <a:gd name="T54" fmla="*/ 498 w 2056"/>
                <a:gd name="T55" fmla="*/ 1732 h 3193"/>
                <a:gd name="T56" fmla="*/ 544 w 2056"/>
                <a:gd name="T57" fmla="*/ 2079 h 3193"/>
                <a:gd name="T58" fmla="*/ 619 w 2056"/>
                <a:gd name="T59" fmla="*/ 2673 h 3193"/>
                <a:gd name="T60" fmla="*/ 729 w 2056"/>
                <a:gd name="T61" fmla="*/ 2803 h 3193"/>
                <a:gd name="T62" fmla="*/ 1061 w 2056"/>
                <a:gd name="T63" fmla="*/ 2834 h 3193"/>
                <a:gd name="T64" fmla="*/ 867 w 2056"/>
                <a:gd name="T65" fmla="*/ 2661 h 3193"/>
                <a:gd name="T66" fmla="*/ 806 w 2056"/>
                <a:gd name="T67" fmla="*/ 2523 h 3193"/>
                <a:gd name="T68" fmla="*/ 764 w 2056"/>
                <a:gd name="T69" fmla="*/ 2058 h 3193"/>
                <a:gd name="T70" fmla="*/ 797 w 2056"/>
                <a:gd name="T71" fmla="*/ 1313 h 3193"/>
                <a:gd name="T72" fmla="*/ 834 w 2056"/>
                <a:gd name="T73" fmla="*/ 1114 h 3193"/>
                <a:gd name="T74" fmla="*/ 869 w 2056"/>
                <a:gd name="T75" fmla="*/ 591 h 3193"/>
                <a:gd name="T76" fmla="*/ 1153 w 2056"/>
                <a:gd name="T77" fmla="*/ 556 h 3193"/>
                <a:gd name="T78" fmla="*/ 1233 w 2056"/>
                <a:gd name="T79" fmla="*/ 736 h 3193"/>
                <a:gd name="T80" fmla="*/ 1060 w 2056"/>
                <a:gd name="T81" fmla="*/ 813 h 3193"/>
                <a:gd name="T82" fmla="*/ 1060 w 2056"/>
                <a:gd name="T83" fmla="*/ 1032 h 3193"/>
                <a:gd name="T84" fmla="*/ 1234 w 2056"/>
                <a:gd name="T85" fmla="*/ 1398 h 3193"/>
                <a:gd name="T86" fmla="*/ 1261 w 2056"/>
                <a:gd name="T87" fmla="*/ 1580 h 3193"/>
                <a:gd name="T88" fmla="*/ 1357 w 2056"/>
                <a:gd name="T89" fmla="*/ 2262 h 3193"/>
                <a:gd name="T90" fmla="*/ 1313 w 2056"/>
                <a:gd name="T91" fmla="*/ 2560 h 3193"/>
                <a:gd name="T92" fmla="*/ 1223 w 2056"/>
                <a:gd name="T93" fmla="*/ 2785 h 3193"/>
                <a:gd name="T94" fmla="*/ 936 w 2056"/>
                <a:gd name="T95" fmla="*/ 2919 h 3193"/>
                <a:gd name="T96" fmla="*/ 1340 w 2056"/>
                <a:gd name="T97" fmla="*/ 2951 h 3193"/>
                <a:gd name="T98" fmla="*/ 1505 w 2056"/>
                <a:gd name="T99" fmla="*/ 2798 h 3193"/>
                <a:gd name="T100" fmla="*/ 1565 w 2056"/>
                <a:gd name="T101" fmla="*/ 2466 h 3193"/>
                <a:gd name="T102" fmla="*/ 1609 w 2056"/>
                <a:gd name="T103" fmla="*/ 1912 h 3193"/>
                <a:gd name="T104" fmla="*/ 1697 w 2056"/>
                <a:gd name="T105" fmla="*/ 2264 h 3193"/>
                <a:gd name="T106" fmla="*/ 1665 w 2056"/>
                <a:gd name="T107" fmla="*/ 2761 h 3193"/>
                <a:gd name="T108" fmla="*/ 1616 w 2056"/>
                <a:gd name="T109" fmla="*/ 3057 h 3193"/>
                <a:gd name="T110" fmla="*/ 1856 w 2056"/>
                <a:gd name="T111" fmla="*/ 3047 h 3193"/>
                <a:gd name="T112" fmla="*/ 1894 w 2056"/>
                <a:gd name="T113" fmla="*/ 2783 h 3193"/>
                <a:gd name="T114" fmla="*/ 1899 w 2056"/>
                <a:gd name="T115" fmla="*/ 2073 h 3193"/>
                <a:gd name="T116" fmla="*/ 1866 w 2056"/>
                <a:gd name="T117" fmla="*/ 1501 h 3193"/>
                <a:gd name="T118" fmla="*/ 1971 w 2056"/>
                <a:gd name="T119" fmla="*/ 1428 h 3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56" h="3193">
                  <a:moveTo>
                    <a:pt x="2045" y="895"/>
                  </a:moveTo>
                  <a:cubicBezTo>
                    <a:pt x="2054" y="861"/>
                    <a:pt x="2056" y="827"/>
                    <a:pt x="2056" y="792"/>
                  </a:cubicBezTo>
                  <a:cubicBezTo>
                    <a:pt x="2056" y="730"/>
                    <a:pt x="2049" y="668"/>
                    <a:pt x="2045" y="606"/>
                  </a:cubicBezTo>
                  <a:cubicBezTo>
                    <a:pt x="2044" y="587"/>
                    <a:pt x="2046" y="568"/>
                    <a:pt x="2045" y="549"/>
                  </a:cubicBezTo>
                  <a:cubicBezTo>
                    <a:pt x="2044" y="515"/>
                    <a:pt x="2032" y="483"/>
                    <a:pt x="2030" y="450"/>
                  </a:cubicBezTo>
                  <a:cubicBezTo>
                    <a:pt x="2028" y="427"/>
                    <a:pt x="2028" y="403"/>
                    <a:pt x="2026" y="380"/>
                  </a:cubicBezTo>
                  <a:cubicBezTo>
                    <a:pt x="2024" y="356"/>
                    <a:pt x="2021" y="333"/>
                    <a:pt x="2019" y="309"/>
                  </a:cubicBezTo>
                  <a:cubicBezTo>
                    <a:pt x="2015" y="270"/>
                    <a:pt x="2006" y="232"/>
                    <a:pt x="1986" y="198"/>
                  </a:cubicBezTo>
                  <a:cubicBezTo>
                    <a:pt x="1974" y="179"/>
                    <a:pt x="1956" y="156"/>
                    <a:pt x="1936" y="146"/>
                  </a:cubicBezTo>
                  <a:cubicBezTo>
                    <a:pt x="1913" y="136"/>
                    <a:pt x="1891" y="129"/>
                    <a:pt x="1870" y="117"/>
                  </a:cubicBezTo>
                  <a:cubicBezTo>
                    <a:pt x="1834" y="97"/>
                    <a:pt x="1795" y="82"/>
                    <a:pt x="1757" y="67"/>
                  </a:cubicBezTo>
                  <a:cubicBezTo>
                    <a:pt x="1733" y="58"/>
                    <a:pt x="1722" y="27"/>
                    <a:pt x="1700" y="14"/>
                  </a:cubicBezTo>
                  <a:cubicBezTo>
                    <a:pt x="1695" y="11"/>
                    <a:pt x="1690" y="9"/>
                    <a:pt x="1685" y="8"/>
                  </a:cubicBezTo>
                  <a:cubicBezTo>
                    <a:pt x="1689" y="16"/>
                    <a:pt x="1689" y="16"/>
                    <a:pt x="1689" y="16"/>
                  </a:cubicBezTo>
                  <a:cubicBezTo>
                    <a:pt x="1689" y="16"/>
                    <a:pt x="1610" y="120"/>
                    <a:pt x="1583" y="162"/>
                  </a:cubicBezTo>
                  <a:cubicBezTo>
                    <a:pt x="1556" y="205"/>
                    <a:pt x="1500" y="292"/>
                    <a:pt x="1464" y="366"/>
                  </a:cubicBezTo>
                  <a:cubicBezTo>
                    <a:pt x="1427" y="440"/>
                    <a:pt x="1347" y="648"/>
                    <a:pt x="1347" y="648"/>
                  </a:cubicBezTo>
                  <a:cubicBezTo>
                    <a:pt x="1347" y="648"/>
                    <a:pt x="1347" y="585"/>
                    <a:pt x="1344" y="509"/>
                  </a:cubicBezTo>
                  <a:cubicBezTo>
                    <a:pt x="1340" y="434"/>
                    <a:pt x="1349" y="362"/>
                    <a:pt x="1368" y="296"/>
                  </a:cubicBezTo>
                  <a:cubicBezTo>
                    <a:pt x="1387" y="230"/>
                    <a:pt x="1433" y="150"/>
                    <a:pt x="1433" y="150"/>
                  </a:cubicBezTo>
                  <a:cubicBezTo>
                    <a:pt x="1433" y="150"/>
                    <a:pt x="1435" y="146"/>
                    <a:pt x="1435" y="129"/>
                  </a:cubicBezTo>
                  <a:cubicBezTo>
                    <a:pt x="1435" y="126"/>
                    <a:pt x="1435" y="122"/>
                    <a:pt x="1435" y="118"/>
                  </a:cubicBezTo>
                  <a:cubicBezTo>
                    <a:pt x="1433" y="121"/>
                    <a:pt x="1431" y="124"/>
                    <a:pt x="1429" y="127"/>
                  </a:cubicBezTo>
                  <a:cubicBezTo>
                    <a:pt x="1422" y="140"/>
                    <a:pt x="1412" y="153"/>
                    <a:pt x="1403" y="165"/>
                  </a:cubicBezTo>
                  <a:cubicBezTo>
                    <a:pt x="1392" y="179"/>
                    <a:pt x="1382" y="191"/>
                    <a:pt x="1368" y="202"/>
                  </a:cubicBezTo>
                  <a:cubicBezTo>
                    <a:pt x="1360" y="208"/>
                    <a:pt x="1352" y="214"/>
                    <a:pt x="1344" y="219"/>
                  </a:cubicBezTo>
                  <a:cubicBezTo>
                    <a:pt x="1325" y="231"/>
                    <a:pt x="1306" y="243"/>
                    <a:pt x="1294" y="264"/>
                  </a:cubicBezTo>
                  <a:cubicBezTo>
                    <a:pt x="1291" y="269"/>
                    <a:pt x="1290" y="276"/>
                    <a:pt x="1289" y="281"/>
                  </a:cubicBezTo>
                  <a:cubicBezTo>
                    <a:pt x="1288" y="294"/>
                    <a:pt x="1287" y="307"/>
                    <a:pt x="1284" y="319"/>
                  </a:cubicBezTo>
                  <a:cubicBezTo>
                    <a:pt x="1283" y="327"/>
                    <a:pt x="1281" y="336"/>
                    <a:pt x="1279" y="344"/>
                  </a:cubicBezTo>
                  <a:cubicBezTo>
                    <a:pt x="1276" y="339"/>
                    <a:pt x="1273" y="334"/>
                    <a:pt x="1270" y="328"/>
                  </a:cubicBezTo>
                  <a:cubicBezTo>
                    <a:pt x="1260" y="311"/>
                    <a:pt x="1256" y="291"/>
                    <a:pt x="1256" y="271"/>
                  </a:cubicBezTo>
                  <a:cubicBezTo>
                    <a:pt x="1256" y="269"/>
                    <a:pt x="1254" y="268"/>
                    <a:pt x="1253" y="269"/>
                  </a:cubicBezTo>
                  <a:cubicBezTo>
                    <a:pt x="1245" y="274"/>
                    <a:pt x="1238" y="279"/>
                    <a:pt x="1231" y="284"/>
                  </a:cubicBezTo>
                  <a:cubicBezTo>
                    <a:pt x="1223" y="290"/>
                    <a:pt x="1214" y="295"/>
                    <a:pt x="1205" y="300"/>
                  </a:cubicBezTo>
                  <a:cubicBezTo>
                    <a:pt x="1192" y="308"/>
                    <a:pt x="1176" y="312"/>
                    <a:pt x="1164" y="322"/>
                  </a:cubicBezTo>
                  <a:cubicBezTo>
                    <a:pt x="1157" y="327"/>
                    <a:pt x="1152" y="335"/>
                    <a:pt x="1145" y="341"/>
                  </a:cubicBezTo>
                  <a:cubicBezTo>
                    <a:pt x="1138" y="348"/>
                    <a:pt x="1131" y="355"/>
                    <a:pt x="1123" y="361"/>
                  </a:cubicBezTo>
                  <a:cubicBezTo>
                    <a:pt x="1122" y="362"/>
                    <a:pt x="1121" y="363"/>
                    <a:pt x="1120" y="364"/>
                  </a:cubicBezTo>
                  <a:cubicBezTo>
                    <a:pt x="1106" y="368"/>
                    <a:pt x="1093" y="371"/>
                    <a:pt x="1080" y="377"/>
                  </a:cubicBezTo>
                  <a:cubicBezTo>
                    <a:pt x="1071" y="382"/>
                    <a:pt x="1063" y="389"/>
                    <a:pt x="1055" y="395"/>
                  </a:cubicBezTo>
                  <a:cubicBezTo>
                    <a:pt x="1052" y="394"/>
                    <a:pt x="1050" y="393"/>
                    <a:pt x="1046" y="394"/>
                  </a:cubicBezTo>
                  <a:cubicBezTo>
                    <a:pt x="1036" y="397"/>
                    <a:pt x="1026" y="400"/>
                    <a:pt x="1016" y="401"/>
                  </a:cubicBezTo>
                  <a:cubicBezTo>
                    <a:pt x="1010" y="402"/>
                    <a:pt x="1005" y="401"/>
                    <a:pt x="1000" y="399"/>
                  </a:cubicBezTo>
                  <a:cubicBezTo>
                    <a:pt x="997" y="398"/>
                    <a:pt x="994" y="398"/>
                    <a:pt x="991" y="400"/>
                  </a:cubicBezTo>
                  <a:cubicBezTo>
                    <a:pt x="989" y="401"/>
                    <a:pt x="987" y="404"/>
                    <a:pt x="985" y="406"/>
                  </a:cubicBezTo>
                  <a:cubicBezTo>
                    <a:pt x="983" y="409"/>
                    <a:pt x="981" y="411"/>
                    <a:pt x="978" y="411"/>
                  </a:cubicBezTo>
                  <a:cubicBezTo>
                    <a:pt x="975" y="407"/>
                    <a:pt x="971" y="403"/>
                    <a:pt x="967" y="401"/>
                  </a:cubicBezTo>
                  <a:cubicBezTo>
                    <a:pt x="962" y="398"/>
                    <a:pt x="955" y="399"/>
                    <a:pt x="949" y="396"/>
                  </a:cubicBezTo>
                  <a:cubicBezTo>
                    <a:pt x="943" y="394"/>
                    <a:pt x="939" y="391"/>
                    <a:pt x="934" y="389"/>
                  </a:cubicBezTo>
                  <a:cubicBezTo>
                    <a:pt x="931" y="385"/>
                    <a:pt x="928" y="380"/>
                    <a:pt x="926" y="376"/>
                  </a:cubicBezTo>
                  <a:cubicBezTo>
                    <a:pt x="922" y="370"/>
                    <a:pt x="919" y="364"/>
                    <a:pt x="913" y="360"/>
                  </a:cubicBezTo>
                  <a:cubicBezTo>
                    <a:pt x="906" y="355"/>
                    <a:pt x="898" y="354"/>
                    <a:pt x="891" y="350"/>
                  </a:cubicBezTo>
                  <a:cubicBezTo>
                    <a:pt x="878" y="344"/>
                    <a:pt x="874" y="328"/>
                    <a:pt x="862" y="320"/>
                  </a:cubicBezTo>
                  <a:cubicBezTo>
                    <a:pt x="859" y="318"/>
                    <a:pt x="854" y="317"/>
                    <a:pt x="851" y="316"/>
                  </a:cubicBezTo>
                  <a:cubicBezTo>
                    <a:pt x="849" y="315"/>
                    <a:pt x="846" y="314"/>
                    <a:pt x="844" y="314"/>
                  </a:cubicBezTo>
                  <a:cubicBezTo>
                    <a:pt x="844" y="313"/>
                    <a:pt x="843" y="313"/>
                    <a:pt x="843" y="313"/>
                  </a:cubicBezTo>
                  <a:cubicBezTo>
                    <a:pt x="843" y="313"/>
                    <a:pt x="843" y="312"/>
                    <a:pt x="842" y="312"/>
                  </a:cubicBezTo>
                  <a:cubicBezTo>
                    <a:pt x="838" y="308"/>
                    <a:pt x="835" y="304"/>
                    <a:pt x="832" y="299"/>
                  </a:cubicBezTo>
                  <a:cubicBezTo>
                    <a:pt x="829" y="295"/>
                    <a:pt x="826" y="290"/>
                    <a:pt x="822" y="288"/>
                  </a:cubicBezTo>
                  <a:cubicBezTo>
                    <a:pt x="818" y="285"/>
                    <a:pt x="813" y="284"/>
                    <a:pt x="809" y="282"/>
                  </a:cubicBezTo>
                  <a:cubicBezTo>
                    <a:pt x="806" y="280"/>
                    <a:pt x="805" y="277"/>
                    <a:pt x="803" y="274"/>
                  </a:cubicBezTo>
                  <a:cubicBezTo>
                    <a:pt x="802" y="272"/>
                    <a:pt x="800" y="270"/>
                    <a:pt x="798" y="268"/>
                  </a:cubicBezTo>
                  <a:cubicBezTo>
                    <a:pt x="793" y="264"/>
                    <a:pt x="789" y="260"/>
                    <a:pt x="785" y="254"/>
                  </a:cubicBezTo>
                  <a:cubicBezTo>
                    <a:pt x="782" y="248"/>
                    <a:pt x="779" y="244"/>
                    <a:pt x="775" y="239"/>
                  </a:cubicBezTo>
                  <a:cubicBezTo>
                    <a:pt x="766" y="230"/>
                    <a:pt x="757" y="221"/>
                    <a:pt x="749" y="211"/>
                  </a:cubicBezTo>
                  <a:cubicBezTo>
                    <a:pt x="742" y="201"/>
                    <a:pt x="736" y="190"/>
                    <a:pt x="731" y="178"/>
                  </a:cubicBezTo>
                  <a:cubicBezTo>
                    <a:pt x="726" y="167"/>
                    <a:pt x="718" y="158"/>
                    <a:pt x="710" y="149"/>
                  </a:cubicBezTo>
                  <a:cubicBezTo>
                    <a:pt x="705" y="143"/>
                    <a:pt x="700" y="138"/>
                    <a:pt x="695" y="133"/>
                  </a:cubicBezTo>
                  <a:cubicBezTo>
                    <a:pt x="692" y="128"/>
                    <a:pt x="688" y="124"/>
                    <a:pt x="684" y="121"/>
                  </a:cubicBezTo>
                  <a:cubicBezTo>
                    <a:pt x="677" y="115"/>
                    <a:pt x="670" y="108"/>
                    <a:pt x="661" y="107"/>
                  </a:cubicBezTo>
                  <a:cubicBezTo>
                    <a:pt x="649" y="106"/>
                    <a:pt x="637" y="106"/>
                    <a:pt x="625" y="104"/>
                  </a:cubicBezTo>
                  <a:cubicBezTo>
                    <a:pt x="613" y="102"/>
                    <a:pt x="601" y="98"/>
                    <a:pt x="588" y="96"/>
                  </a:cubicBezTo>
                  <a:cubicBezTo>
                    <a:pt x="577" y="93"/>
                    <a:pt x="566" y="91"/>
                    <a:pt x="555" y="87"/>
                  </a:cubicBezTo>
                  <a:cubicBezTo>
                    <a:pt x="551" y="86"/>
                    <a:pt x="547" y="84"/>
                    <a:pt x="543" y="82"/>
                  </a:cubicBezTo>
                  <a:cubicBezTo>
                    <a:pt x="542" y="81"/>
                    <a:pt x="541" y="80"/>
                    <a:pt x="540" y="79"/>
                  </a:cubicBezTo>
                  <a:cubicBezTo>
                    <a:pt x="535" y="75"/>
                    <a:pt x="530" y="71"/>
                    <a:pt x="525" y="67"/>
                  </a:cubicBezTo>
                  <a:cubicBezTo>
                    <a:pt x="525" y="71"/>
                    <a:pt x="524" y="76"/>
                    <a:pt x="522" y="81"/>
                  </a:cubicBezTo>
                  <a:cubicBezTo>
                    <a:pt x="515" y="99"/>
                    <a:pt x="500" y="113"/>
                    <a:pt x="485" y="125"/>
                  </a:cubicBezTo>
                  <a:cubicBezTo>
                    <a:pt x="484" y="125"/>
                    <a:pt x="483" y="125"/>
                    <a:pt x="483" y="125"/>
                  </a:cubicBezTo>
                  <a:cubicBezTo>
                    <a:pt x="476" y="122"/>
                    <a:pt x="469" y="119"/>
                    <a:pt x="462" y="115"/>
                  </a:cubicBezTo>
                  <a:cubicBezTo>
                    <a:pt x="442" y="106"/>
                    <a:pt x="421" y="97"/>
                    <a:pt x="402" y="87"/>
                  </a:cubicBezTo>
                  <a:cubicBezTo>
                    <a:pt x="377" y="74"/>
                    <a:pt x="355" y="58"/>
                    <a:pt x="334" y="41"/>
                  </a:cubicBezTo>
                  <a:cubicBezTo>
                    <a:pt x="321" y="31"/>
                    <a:pt x="308" y="20"/>
                    <a:pt x="297" y="7"/>
                  </a:cubicBezTo>
                  <a:cubicBezTo>
                    <a:pt x="296" y="6"/>
                    <a:pt x="296" y="3"/>
                    <a:pt x="297" y="0"/>
                  </a:cubicBezTo>
                  <a:cubicBezTo>
                    <a:pt x="290" y="1"/>
                    <a:pt x="283" y="2"/>
                    <a:pt x="276" y="4"/>
                  </a:cubicBezTo>
                  <a:cubicBezTo>
                    <a:pt x="270" y="6"/>
                    <a:pt x="266" y="8"/>
                    <a:pt x="263" y="13"/>
                  </a:cubicBezTo>
                  <a:cubicBezTo>
                    <a:pt x="259" y="18"/>
                    <a:pt x="257" y="25"/>
                    <a:pt x="255" y="31"/>
                  </a:cubicBezTo>
                  <a:cubicBezTo>
                    <a:pt x="251" y="41"/>
                    <a:pt x="246" y="52"/>
                    <a:pt x="241" y="61"/>
                  </a:cubicBezTo>
                  <a:cubicBezTo>
                    <a:pt x="240" y="63"/>
                    <a:pt x="238" y="65"/>
                    <a:pt x="237" y="67"/>
                  </a:cubicBezTo>
                  <a:cubicBezTo>
                    <a:pt x="230" y="72"/>
                    <a:pt x="222" y="75"/>
                    <a:pt x="215" y="78"/>
                  </a:cubicBezTo>
                  <a:cubicBezTo>
                    <a:pt x="196" y="88"/>
                    <a:pt x="176" y="96"/>
                    <a:pt x="157" y="104"/>
                  </a:cubicBezTo>
                  <a:cubicBezTo>
                    <a:pt x="148" y="107"/>
                    <a:pt x="138" y="111"/>
                    <a:pt x="129" y="114"/>
                  </a:cubicBezTo>
                  <a:cubicBezTo>
                    <a:pt x="121" y="117"/>
                    <a:pt x="114" y="120"/>
                    <a:pt x="108" y="126"/>
                  </a:cubicBezTo>
                  <a:cubicBezTo>
                    <a:pt x="105" y="127"/>
                    <a:pt x="103" y="130"/>
                    <a:pt x="101" y="132"/>
                  </a:cubicBezTo>
                  <a:cubicBezTo>
                    <a:pt x="91" y="137"/>
                    <a:pt x="80" y="141"/>
                    <a:pt x="69" y="145"/>
                  </a:cubicBezTo>
                  <a:cubicBezTo>
                    <a:pt x="59" y="149"/>
                    <a:pt x="49" y="153"/>
                    <a:pt x="40" y="158"/>
                  </a:cubicBezTo>
                  <a:cubicBezTo>
                    <a:pt x="31" y="163"/>
                    <a:pt x="20" y="170"/>
                    <a:pt x="14" y="178"/>
                  </a:cubicBezTo>
                  <a:cubicBezTo>
                    <a:pt x="3" y="193"/>
                    <a:pt x="3" y="213"/>
                    <a:pt x="3" y="232"/>
                  </a:cubicBezTo>
                  <a:cubicBezTo>
                    <a:pt x="3" y="236"/>
                    <a:pt x="4" y="241"/>
                    <a:pt x="4" y="246"/>
                  </a:cubicBezTo>
                  <a:cubicBezTo>
                    <a:pt x="4" y="265"/>
                    <a:pt x="5" y="283"/>
                    <a:pt x="2" y="302"/>
                  </a:cubicBezTo>
                  <a:cubicBezTo>
                    <a:pt x="0" y="323"/>
                    <a:pt x="2" y="343"/>
                    <a:pt x="7" y="364"/>
                  </a:cubicBezTo>
                  <a:cubicBezTo>
                    <a:pt x="9" y="374"/>
                    <a:pt x="11" y="385"/>
                    <a:pt x="11" y="395"/>
                  </a:cubicBezTo>
                  <a:cubicBezTo>
                    <a:pt x="12" y="405"/>
                    <a:pt x="10" y="415"/>
                    <a:pt x="10" y="426"/>
                  </a:cubicBezTo>
                  <a:cubicBezTo>
                    <a:pt x="10" y="428"/>
                    <a:pt x="11" y="431"/>
                    <a:pt x="12" y="433"/>
                  </a:cubicBezTo>
                  <a:cubicBezTo>
                    <a:pt x="11" y="433"/>
                    <a:pt x="11" y="433"/>
                    <a:pt x="11" y="434"/>
                  </a:cubicBezTo>
                  <a:cubicBezTo>
                    <a:pt x="7" y="439"/>
                    <a:pt x="10" y="449"/>
                    <a:pt x="11" y="455"/>
                  </a:cubicBezTo>
                  <a:cubicBezTo>
                    <a:pt x="13" y="467"/>
                    <a:pt x="12" y="480"/>
                    <a:pt x="14" y="493"/>
                  </a:cubicBezTo>
                  <a:cubicBezTo>
                    <a:pt x="16" y="506"/>
                    <a:pt x="17" y="520"/>
                    <a:pt x="21" y="533"/>
                  </a:cubicBezTo>
                  <a:cubicBezTo>
                    <a:pt x="24" y="540"/>
                    <a:pt x="26" y="546"/>
                    <a:pt x="28" y="554"/>
                  </a:cubicBezTo>
                  <a:cubicBezTo>
                    <a:pt x="29" y="561"/>
                    <a:pt x="29" y="570"/>
                    <a:pt x="29" y="578"/>
                  </a:cubicBezTo>
                  <a:cubicBezTo>
                    <a:pt x="30" y="592"/>
                    <a:pt x="30" y="605"/>
                    <a:pt x="33" y="619"/>
                  </a:cubicBezTo>
                  <a:cubicBezTo>
                    <a:pt x="35" y="634"/>
                    <a:pt x="39" y="648"/>
                    <a:pt x="42" y="662"/>
                  </a:cubicBezTo>
                  <a:cubicBezTo>
                    <a:pt x="43" y="667"/>
                    <a:pt x="44" y="671"/>
                    <a:pt x="45" y="675"/>
                  </a:cubicBezTo>
                  <a:cubicBezTo>
                    <a:pt x="45" y="682"/>
                    <a:pt x="48" y="689"/>
                    <a:pt x="50" y="695"/>
                  </a:cubicBezTo>
                  <a:cubicBezTo>
                    <a:pt x="54" y="709"/>
                    <a:pt x="57" y="724"/>
                    <a:pt x="58" y="738"/>
                  </a:cubicBezTo>
                  <a:cubicBezTo>
                    <a:pt x="59" y="744"/>
                    <a:pt x="60" y="750"/>
                    <a:pt x="61" y="756"/>
                  </a:cubicBezTo>
                  <a:cubicBezTo>
                    <a:pt x="63" y="763"/>
                    <a:pt x="66" y="769"/>
                    <a:pt x="68" y="775"/>
                  </a:cubicBezTo>
                  <a:cubicBezTo>
                    <a:pt x="69" y="781"/>
                    <a:pt x="70" y="788"/>
                    <a:pt x="71" y="794"/>
                  </a:cubicBezTo>
                  <a:cubicBezTo>
                    <a:pt x="72" y="801"/>
                    <a:pt x="75" y="808"/>
                    <a:pt x="78" y="815"/>
                  </a:cubicBezTo>
                  <a:cubicBezTo>
                    <a:pt x="83" y="827"/>
                    <a:pt x="88" y="839"/>
                    <a:pt x="92" y="852"/>
                  </a:cubicBezTo>
                  <a:cubicBezTo>
                    <a:pt x="95" y="861"/>
                    <a:pt x="101" y="869"/>
                    <a:pt x="109" y="875"/>
                  </a:cubicBezTo>
                  <a:cubicBezTo>
                    <a:pt x="117" y="881"/>
                    <a:pt x="126" y="885"/>
                    <a:pt x="135" y="888"/>
                  </a:cubicBezTo>
                  <a:cubicBezTo>
                    <a:pt x="141" y="891"/>
                    <a:pt x="148" y="894"/>
                    <a:pt x="154" y="897"/>
                  </a:cubicBezTo>
                  <a:cubicBezTo>
                    <a:pt x="157" y="898"/>
                    <a:pt x="160" y="900"/>
                    <a:pt x="162" y="902"/>
                  </a:cubicBezTo>
                  <a:cubicBezTo>
                    <a:pt x="163" y="916"/>
                    <a:pt x="165" y="931"/>
                    <a:pt x="165" y="945"/>
                  </a:cubicBezTo>
                  <a:cubicBezTo>
                    <a:pt x="165" y="962"/>
                    <a:pt x="163" y="980"/>
                    <a:pt x="162" y="997"/>
                  </a:cubicBezTo>
                  <a:cubicBezTo>
                    <a:pt x="161" y="1005"/>
                    <a:pt x="160" y="1013"/>
                    <a:pt x="160" y="1021"/>
                  </a:cubicBezTo>
                  <a:cubicBezTo>
                    <a:pt x="160" y="1024"/>
                    <a:pt x="160" y="1026"/>
                    <a:pt x="161" y="1029"/>
                  </a:cubicBezTo>
                  <a:cubicBezTo>
                    <a:pt x="158" y="1042"/>
                    <a:pt x="159" y="1056"/>
                    <a:pt x="157" y="1069"/>
                  </a:cubicBezTo>
                  <a:cubicBezTo>
                    <a:pt x="154" y="1090"/>
                    <a:pt x="152" y="1111"/>
                    <a:pt x="149" y="1131"/>
                  </a:cubicBezTo>
                  <a:cubicBezTo>
                    <a:pt x="146" y="1150"/>
                    <a:pt x="146" y="1168"/>
                    <a:pt x="141" y="1186"/>
                  </a:cubicBezTo>
                  <a:cubicBezTo>
                    <a:pt x="137" y="1200"/>
                    <a:pt x="134" y="1212"/>
                    <a:pt x="134" y="1226"/>
                  </a:cubicBezTo>
                  <a:cubicBezTo>
                    <a:pt x="135" y="1250"/>
                    <a:pt x="136" y="1274"/>
                    <a:pt x="137" y="1297"/>
                  </a:cubicBezTo>
                  <a:cubicBezTo>
                    <a:pt x="137" y="1308"/>
                    <a:pt x="138" y="1319"/>
                    <a:pt x="138" y="1329"/>
                  </a:cubicBezTo>
                  <a:cubicBezTo>
                    <a:pt x="138" y="1335"/>
                    <a:pt x="138" y="1342"/>
                    <a:pt x="139" y="1347"/>
                  </a:cubicBezTo>
                  <a:cubicBezTo>
                    <a:pt x="140" y="1349"/>
                    <a:pt x="143" y="1350"/>
                    <a:pt x="144" y="1350"/>
                  </a:cubicBezTo>
                  <a:cubicBezTo>
                    <a:pt x="146" y="1351"/>
                    <a:pt x="147" y="1351"/>
                    <a:pt x="147" y="1351"/>
                  </a:cubicBezTo>
                  <a:cubicBezTo>
                    <a:pt x="147" y="1351"/>
                    <a:pt x="147" y="1352"/>
                    <a:pt x="147" y="1352"/>
                  </a:cubicBezTo>
                  <a:cubicBezTo>
                    <a:pt x="147" y="1360"/>
                    <a:pt x="147" y="1369"/>
                    <a:pt x="147" y="1377"/>
                  </a:cubicBezTo>
                  <a:cubicBezTo>
                    <a:pt x="147" y="1403"/>
                    <a:pt x="148" y="1429"/>
                    <a:pt x="152" y="1455"/>
                  </a:cubicBezTo>
                  <a:cubicBezTo>
                    <a:pt x="157" y="1486"/>
                    <a:pt x="163" y="1516"/>
                    <a:pt x="167" y="1547"/>
                  </a:cubicBezTo>
                  <a:cubicBezTo>
                    <a:pt x="171" y="1575"/>
                    <a:pt x="172" y="1602"/>
                    <a:pt x="173" y="1629"/>
                  </a:cubicBezTo>
                  <a:cubicBezTo>
                    <a:pt x="173" y="1680"/>
                    <a:pt x="174" y="1731"/>
                    <a:pt x="177" y="1783"/>
                  </a:cubicBezTo>
                  <a:cubicBezTo>
                    <a:pt x="178" y="1807"/>
                    <a:pt x="182" y="1831"/>
                    <a:pt x="187" y="1854"/>
                  </a:cubicBezTo>
                  <a:cubicBezTo>
                    <a:pt x="190" y="1867"/>
                    <a:pt x="195" y="1879"/>
                    <a:pt x="194" y="1891"/>
                  </a:cubicBezTo>
                  <a:cubicBezTo>
                    <a:pt x="189" y="1931"/>
                    <a:pt x="183" y="1972"/>
                    <a:pt x="183" y="2012"/>
                  </a:cubicBezTo>
                  <a:cubicBezTo>
                    <a:pt x="182" y="2040"/>
                    <a:pt x="184" y="2068"/>
                    <a:pt x="181" y="2095"/>
                  </a:cubicBezTo>
                  <a:cubicBezTo>
                    <a:pt x="179" y="2112"/>
                    <a:pt x="177" y="2129"/>
                    <a:pt x="176" y="2146"/>
                  </a:cubicBezTo>
                  <a:cubicBezTo>
                    <a:pt x="168" y="2254"/>
                    <a:pt x="160" y="2361"/>
                    <a:pt x="165" y="2469"/>
                  </a:cubicBezTo>
                  <a:cubicBezTo>
                    <a:pt x="165" y="2485"/>
                    <a:pt x="164" y="2505"/>
                    <a:pt x="171" y="2520"/>
                  </a:cubicBezTo>
                  <a:cubicBezTo>
                    <a:pt x="175" y="2531"/>
                    <a:pt x="183" y="2540"/>
                    <a:pt x="189" y="2550"/>
                  </a:cubicBezTo>
                  <a:cubicBezTo>
                    <a:pt x="197" y="2563"/>
                    <a:pt x="205" y="2577"/>
                    <a:pt x="209" y="2592"/>
                  </a:cubicBezTo>
                  <a:cubicBezTo>
                    <a:pt x="213" y="2608"/>
                    <a:pt x="204" y="2624"/>
                    <a:pt x="205" y="2640"/>
                  </a:cubicBezTo>
                  <a:cubicBezTo>
                    <a:pt x="206" y="2652"/>
                    <a:pt x="209" y="2664"/>
                    <a:pt x="210" y="2676"/>
                  </a:cubicBezTo>
                  <a:cubicBezTo>
                    <a:pt x="212" y="2690"/>
                    <a:pt x="211" y="2703"/>
                    <a:pt x="211" y="2717"/>
                  </a:cubicBezTo>
                  <a:cubicBezTo>
                    <a:pt x="210" y="2727"/>
                    <a:pt x="213" y="2738"/>
                    <a:pt x="209" y="2747"/>
                  </a:cubicBezTo>
                  <a:cubicBezTo>
                    <a:pt x="204" y="2762"/>
                    <a:pt x="198" y="2777"/>
                    <a:pt x="191" y="2791"/>
                  </a:cubicBezTo>
                  <a:cubicBezTo>
                    <a:pt x="184" y="2806"/>
                    <a:pt x="174" y="2820"/>
                    <a:pt x="165" y="2834"/>
                  </a:cubicBezTo>
                  <a:cubicBezTo>
                    <a:pt x="148" y="2858"/>
                    <a:pt x="131" y="2882"/>
                    <a:pt x="120" y="2909"/>
                  </a:cubicBezTo>
                  <a:cubicBezTo>
                    <a:pt x="113" y="2927"/>
                    <a:pt x="116" y="2950"/>
                    <a:pt x="118" y="2969"/>
                  </a:cubicBezTo>
                  <a:cubicBezTo>
                    <a:pt x="118" y="2974"/>
                    <a:pt x="118" y="2982"/>
                    <a:pt x="121" y="2986"/>
                  </a:cubicBezTo>
                  <a:cubicBezTo>
                    <a:pt x="125" y="2992"/>
                    <a:pt x="135" y="2995"/>
                    <a:pt x="142" y="2997"/>
                  </a:cubicBezTo>
                  <a:cubicBezTo>
                    <a:pt x="189" y="3015"/>
                    <a:pt x="240" y="3000"/>
                    <a:pt x="278" y="2970"/>
                  </a:cubicBezTo>
                  <a:cubicBezTo>
                    <a:pt x="289" y="2962"/>
                    <a:pt x="301" y="2953"/>
                    <a:pt x="309" y="2942"/>
                  </a:cubicBezTo>
                  <a:cubicBezTo>
                    <a:pt x="313" y="2936"/>
                    <a:pt x="313" y="2925"/>
                    <a:pt x="315" y="2918"/>
                  </a:cubicBezTo>
                  <a:cubicBezTo>
                    <a:pt x="316" y="2908"/>
                    <a:pt x="318" y="2898"/>
                    <a:pt x="320" y="2888"/>
                  </a:cubicBezTo>
                  <a:cubicBezTo>
                    <a:pt x="321" y="2886"/>
                    <a:pt x="321" y="2884"/>
                    <a:pt x="321" y="2883"/>
                  </a:cubicBezTo>
                  <a:cubicBezTo>
                    <a:pt x="322" y="2883"/>
                    <a:pt x="322" y="2882"/>
                    <a:pt x="323" y="2882"/>
                  </a:cubicBezTo>
                  <a:cubicBezTo>
                    <a:pt x="326" y="2882"/>
                    <a:pt x="329" y="2882"/>
                    <a:pt x="332" y="2881"/>
                  </a:cubicBezTo>
                  <a:cubicBezTo>
                    <a:pt x="336" y="2881"/>
                    <a:pt x="338" y="2878"/>
                    <a:pt x="342" y="2876"/>
                  </a:cubicBezTo>
                  <a:cubicBezTo>
                    <a:pt x="350" y="2871"/>
                    <a:pt x="358" y="2865"/>
                    <a:pt x="367" y="2859"/>
                  </a:cubicBezTo>
                  <a:cubicBezTo>
                    <a:pt x="370" y="2857"/>
                    <a:pt x="376" y="2855"/>
                    <a:pt x="378" y="2851"/>
                  </a:cubicBezTo>
                  <a:cubicBezTo>
                    <a:pt x="380" y="2847"/>
                    <a:pt x="379" y="2838"/>
                    <a:pt x="379" y="2834"/>
                  </a:cubicBezTo>
                  <a:cubicBezTo>
                    <a:pt x="380" y="2816"/>
                    <a:pt x="381" y="2799"/>
                    <a:pt x="380" y="2782"/>
                  </a:cubicBezTo>
                  <a:cubicBezTo>
                    <a:pt x="379" y="2770"/>
                    <a:pt x="378" y="2760"/>
                    <a:pt x="380" y="2748"/>
                  </a:cubicBezTo>
                  <a:cubicBezTo>
                    <a:pt x="381" y="2741"/>
                    <a:pt x="383" y="2735"/>
                    <a:pt x="384" y="2728"/>
                  </a:cubicBezTo>
                  <a:cubicBezTo>
                    <a:pt x="390" y="2708"/>
                    <a:pt x="397" y="2687"/>
                    <a:pt x="399" y="2665"/>
                  </a:cubicBezTo>
                  <a:cubicBezTo>
                    <a:pt x="401" y="2642"/>
                    <a:pt x="402" y="2617"/>
                    <a:pt x="400" y="2594"/>
                  </a:cubicBezTo>
                  <a:cubicBezTo>
                    <a:pt x="398" y="2573"/>
                    <a:pt x="393" y="2552"/>
                    <a:pt x="390" y="2532"/>
                  </a:cubicBezTo>
                  <a:cubicBezTo>
                    <a:pt x="388" y="2512"/>
                    <a:pt x="386" y="2492"/>
                    <a:pt x="381" y="2473"/>
                  </a:cubicBezTo>
                  <a:cubicBezTo>
                    <a:pt x="379" y="2467"/>
                    <a:pt x="371" y="2453"/>
                    <a:pt x="372" y="2449"/>
                  </a:cubicBezTo>
                  <a:cubicBezTo>
                    <a:pt x="374" y="2439"/>
                    <a:pt x="376" y="2429"/>
                    <a:pt x="378" y="2419"/>
                  </a:cubicBezTo>
                  <a:cubicBezTo>
                    <a:pt x="383" y="2384"/>
                    <a:pt x="385" y="2350"/>
                    <a:pt x="386" y="2315"/>
                  </a:cubicBezTo>
                  <a:cubicBezTo>
                    <a:pt x="389" y="2265"/>
                    <a:pt x="396" y="2216"/>
                    <a:pt x="396" y="2167"/>
                  </a:cubicBezTo>
                  <a:cubicBezTo>
                    <a:pt x="395" y="2147"/>
                    <a:pt x="393" y="2129"/>
                    <a:pt x="391" y="2110"/>
                  </a:cubicBezTo>
                  <a:cubicBezTo>
                    <a:pt x="390" y="2101"/>
                    <a:pt x="390" y="2092"/>
                    <a:pt x="390" y="2083"/>
                  </a:cubicBezTo>
                  <a:cubicBezTo>
                    <a:pt x="390" y="2077"/>
                    <a:pt x="395" y="2066"/>
                    <a:pt x="396" y="2059"/>
                  </a:cubicBezTo>
                  <a:cubicBezTo>
                    <a:pt x="403" y="2032"/>
                    <a:pt x="407" y="2005"/>
                    <a:pt x="411" y="1977"/>
                  </a:cubicBezTo>
                  <a:cubicBezTo>
                    <a:pt x="412" y="1965"/>
                    <a:pt x="414" y="1953"/>
                    <a:pt x="416" y="1941"/>
                  </a:cubicBezTo>
                  <a:cubicBezTo>
                    <a:pt x="417" y="1934"/>
                    <a:pt x="417" y="1925"/>
                    <a:pt x="421" y="1918"/>
                  </a:cubicBezTo>
                  <a:cubicBezTo>
                    <a:pt x="428" y="1903"/>
                    <a:pt x="430" y="1883"/>
                    <a:pt x="434" y="1867"/>
                  </a:cubicBezTo>
                  <a:cubicBezTo>
                    <a:pt x="440" y="1841"/>
                    <a:pt x="446" y="1816"/>
                    <a:pt x="453" y="1790"/>
                  </a:cubicBezTo>
                  <a:cubicBezTo>
                    <a:pt x="458" y="1766"/>
                    <a:pt x="469" y="1745"/>
                    <a:pt x="475" y="1721"/>
                  </a:cubicBezTo>
                  <a:cubicBezTo>
                    <a:pt x="481" y="1695"/>
                    <a:pt x="483" y="1668"/>
                    <a:pt x="494" y="1644"/>
                  </a:cubicBezTo>
                  <a:cubicBezTo>
                    <a:pt x="495" y="1673"/>
                    <a:pt x="497" y="1703"/>
                    <a:pt x="498" y="1732"/>
                  </a:cubicBezTo>
                  <a:cubicBezTo>
                    <a:pt x="499" y="1751"/>
                    <a:pt x="500" y="1769"/>
                    <a:pt x="501" y="1788"/>
                  </a:cubicBezTo>
                  <a:cubicBezTo>
                    <a:pt x="502" y="1810"/>
                    <a:pt x="510" y="1830"/>
                    <a:pt x="518" y="1850"/>
                  </a:cubicBezTo>
                  <a:cubicBezTo>
                    <a:pt x="522" y="1858"/>
                    <a:pt x="526" y="1866"/>
                    <a:pt x="529" y="1874"/>
                  </a:cubicBezTo>
                  <a:cubicBezTo>
                    <a:pt x="532" y="1879"/>
                    <a:pt x="532" y="1878"/>
                    <a:pt x="532" y="1882"/>
                  </a:cubicBezTo>
                  <a:cubicBezTo>
                    <a:pt x="531" y="1901"/>
                    <a:pt x="531" y="1920"/>
                    <a:pt x="530" y="1940"/>
                  </a:cubicBezTo>
                  <a:cubicBezTo>
                    <a:pt x="530" y="1961"/>
                    <a:pt x="530" y="1984"/>
                    <a:pt x="534" y="2005"/>
                  </a:cubicBezTo>
                  <a:cubicBezTo>
                    <a:pt x="538" y="2030"/>
                    <a:pt x="544" y="2054"/>
                    <a:pt x="544" y="2079"/>
                  </a:cubicBezTo>
                  <a:cubicBezTo>
                    <a:pt x="546" y="2141"/>
                    <a:pt x="548" y="2203"/>
                    <a:pt x="549" y="2266"/>
                  </a:cubicBezTo>
                  <a:cubicBezTo>
                    <a:pt x="550" y="2291"/>
                    <a:pt x="551" y="2316"/>
                    <a:pt x="557" y="2342"/>
                  </a:cubicBezTo>
                  <a:cubicBezTo>
                    <a:pt x="564" y="2377"/>
                    <a:pt x="577" y="2411"/>
                    <a:pt x="588" y="2445"/>
                  </a:cubicBezTo>
                  <a:cubicBezTo>
                    <a:pt x="597" y="2472"/>
                    <a:pt x="606" y="2498"/>
                    <a:pt x="616" y="2524"/>
                  </a:cubicBezTo>
                  <a:cubicBezTo>
                    <a:pt x="621" y="2538"/>
                    <a:pt x="617" y="2557"/>
                    <a:pt x="617" y="2573"/>
                  </a:cubicBezTo>
                  <a:cubicBezTo>
                    <a:pt x="618" y="2602"/>
                    <a:pt x="622" y="2632"/>
                    <a:pt x="615" y="2661"/>
                  </a:cubicBezTo>
                  <a:cubicBezTo>
                    <a:pt x="614" y="2666"/>
                    <a:pt x="616" y="2668"/>
                    <a:pt x="619" y="2673"/>
                  </a:cubicBezTo>
                  <a:cubicBezTo>
                    <a:pt x="621" y="2677"/>
                    <a:pt x="621" y="2675"/>
                    <a:pt x="620" y="2678"/>
                  </a:cubicBezTo>
                  <a:cubicBezTo>
                    <a:pt x="618" y="2685"/>
                    <a:pt x="616" y="2692"/>
                    <a:pt x="614" y="2699"/>
                  </a:cubicBezTo>
                  <a:cubicBezTo>
                    <a:pt x="609" y="2724"/>
                    <a:pt x="611" y="2752"/>
                    <a:pt x="610" y="2778"/>
                  </a:cubicBezTo>
                  <a:cubicBezTo>
                    <a:pt x="610" y="2782"/>
                    <a:pt x="609" y="2786"/>
                    <a:pt x="612" y="2788"/>
                  </a:cubicBezTo>
                  <a:cubicBezTo>
                    <a:pt x="616" y="2791"/>
                    <a:pt x="624" y="2792"/>
                    <a:pt x="629" y="2793"/>
                  </a:cubicBezTo>
                  <a:cubicBezTo>
                    <a:pt x="649" y="2798"/>
                    <a:pt x="669" y="2802"/>
                    <a:pt x="690" y="2806"/>
                  </a:cubicBezTo>
                  <a:cubicBezTo>
                    <a:pt x="705" y="2808"/>
                    <a:pt x="714" y="2810"/>
                    <a:pt x="729" y="2803"/>
                  </a:cubicBezTo>
                  <a:cubicBezTo>
                    <a:pt x="736" y="2799"/>
                    <a:pt x="743" y="2795"/>
                    <a:pt x="750" y="2790"/>
                  </a:cubicBezTo>
                  <a:cubicBezTo>
                    <a:pt x="748" y="2792"/>
                    <a:pt x="752" y="2792"/>
                    <a:pt x="755" y="2793"/>
                  </a:cubicBezTo>
                  <a:cubicBezTo>
                    <a:pt x="760" y="2796"/>
                    <a:pt x="766" y="2798"/>
                    <a:pt x="771" y="2800"/>
                  </a:cubicBezTo>
                  <a:cubicBezTo>
                    <a:pt x="790" y="2809"/>
                    <a:pt x="804" y="2824"/>
                    <a:pt x="823" y="2834"/>
                  </a:cubicBezTo>
                  <a:cubicBezTo>
                    <a:pt x="847" y="2847"/>
                    <a:pt x="872" y="2850"/>
                    <a:pt x="899" y="2853"/>
                  </a:cubicBezTo>
                  <a:cubicBezTo>
                    <a:pt x="927" y="2855"/>
                    <a:pt x="956" y="2857"/>
                    <a:pt x="985" y="2855"/>
                  </a:cubicBezTo>
                  <a:cubicBezTo>
                    <a:pt x="1011" y="2852"/>
                    <a:pt x="1037" y="2843"/>
                    <a:pt x="1061" y="2834"/>
                  </a:cubicBezTo>
                  <a:cubicBezTo>
                    <a:pt x="1065" y="2833"/>
                    <a:pt x="1070" y="2831"/>
                    <a:pt x="1073" y="2827"/>
                  </a:cubicBezTo>
                  <a:cubicBezTo>
                    <a:pt x="1077" y="2821"/>
                    <a:pt x="1073" y="2808"/>
                    <a:pt x="1071" y="2802"/>
                  </a:cubicBezTo>
                  <a:cubicBezTo>
                    <a:pt x="1070" y="2798"/>
                    <a:pt x="1069" y="2792"/>
                    <a:pt x="1064" y="2789"/>
                  </a:cubicBezTo>
                  <a:cubicBezTo>
                    <a:pt x="1057" y="2786"/>
                    <a:pt x="1049" y="2784"/>
                    <a:pt x="1041" y="2782"/>
                  </a:cubicBezTo>
                  <a:cubicBezTo>
                    <a:pt x="1017" y="2776"/>
                    <a:pt x="992" y="2770"/>
                    <a:pt x="969" y="2762"/>
                  </a:cubicBezTo>
                  <a:cubicBezTo>
                    <a:pt x="942" y="2752"/>
                    <a:pt x="920" y="2733"/>
                    <a:pt x="900" y="2713"/>
                  </a:cubicBezTo>
                  <a:cubicBezTo>
                    <a:pt x="886" y="2699"/>
                    <a:pt x="879" y="2677"/>
                    <a:pt x="867" y="2661"/>
                  </a:cubicBezTo>
                  <a:cubicBezTo>
                    <a:pt x="864" y="2656"/>
                    <a:pt x="860" y="2652"/>
                    <a:pt x="856" y="2648"/>
                  </a:cubicBezTo>
                  <a:cubicBezTo>
                    <a:pt x="855" y="2647"/>
                    <a:pt x="854" y="2646"/>
                    <a:pt x="853" y="2645"/>
                  </a:cubicBezTo>
                  <a:cubicBezTo>
                    <a:pt x="853" y="2645"/>
                    <a:pt x="853" y="2645"/>
                    <a:pt x="853" y="2644"/>
                  </a:cubicBezTo>
                  <a:cubicBezTo>
                    <a:pt x="856" y="2636"/>
                    <a:pt x="846" y="2627"/>
                    <a:pt x="842" y="2621"/>
                  </a:cubicBezTo>
                  <a:cubicBezTo>
                    <a:pt x="836" y="2613"/>
                    <a:pt x="830" y="2605"/>
                    <a:pt x="825" y="2597"/>
                  </a:cubicBezTo>
                  <a:cubicBezTo>
                    <a:pt x="819" y="2589"/>
                    <a:pt x="818" y="2575"/>
                    <a:pt x="815" y="2566"/>
                  </a:cubicBezTo>
                  <a:cubicBezTo>
                    <a:pt x="811" y="2552"/>
                    <a:pt x="807" y="2538"/>
                    <a:pt x="806" y="2523"/>
                  </a:cubicBezTo>
                  <a:cubicBezTo>
                    <a:pt x="806" y="2523"/>
                    <a:pt x="806" y="2523"/>
                    <a:pt x="806" y="2523"/>
                  </a:cubicBezTo>
                  <a:cubicBezTo>
                    <a:pt x="808" y="2520"/>
                    <a:pt x="809" y="2517"/>
                    <a:pt x="809" y="2514"/>
                  </a:cubicBezTo>
                  <a:cubicBezTo>
                    <a:pt x="810" y="2493"/>
                    <a:pt x="807" y="2472"/>
                    <a:pt x="805" y="2452"/>
                  </a:cubicBezTo>
                  <a:cubicBezTo>
                    <a:pt x="802" y="2428"/>
                    <a:pt x="799" y="2405"/>
                    <a:pt x="795" y="2382"/>
                  </a:cubicBezTo>
                  <a:cubicBezTo>
                    <a:pt x="789" y="2348"/>
                    <a:pt x="787" y="2313"/>
                    <a:pt x="782" y="2279"/>
                  </a:cubicBezTo>
                  <a:cubicBezTo>
                    <a:pt x="776" y="2233"/>
                    <a:pt x="778" y="2185"/>
                    <a:pt x="771" y="2138"/>
                  </a:cubicBezTo>
                  <a:cubicBezTo>
                    <a:pt x="767" y="2111"/>
                    <a:pt x="765" y="2085"/>
                    <a:pt x="764" y="2058"/>
                  </a:cubicBezTo>
                  <a:cubicBezTo>
                    <a:pt x="764" y="2028"/>
                    <a:pt x="765" y="1997"/>
                    <a:pt x="765" y="1966"/>
                  </a:cubicBezTo>
                  <a:cubicBezTo>
                    <a:pt x="766" y="1916"/>
                    <a:pt x="773" y="1866"/>
                    <a:pt x="778" y="1816"/>
                  </a:cubicBezTo>
                  <a:cubicBezTo>
                    <a:pt x="783" y="1762"/>
                    <a:pt x="788" y="1707"/>
                    <a:pt x="792" y="1653"/>
                  </a:cubicBezTo>
                  <a:cubicBezTo>
                    <a:pt x="796" y="1596"/>
                    <a:pt x="799" y="1540"/>
                    <a:pt x="801" y="1483"/>
                  </a:cubicBezTo>
                  <a:cubicBezTo>
                    <a:pt x="802" y="1458"/>
                    <a:pt x="803" y="1433"/>
                    <a:pt x="803" y="1408"/>
                  </a:cubicBezTo>
                  <a:cubicBezTo>
                    <a:pt x="803" y="1386"/>
                    <a:pt x="801" y="1365"/>
                    <a:pt x="800" y="1344"/>
                  </a:cubicBezTo>
                  <a:cubicBezTo>
                    <a:pt x="799" y="1334"/>
                    <a:pt x="798" y="1323"/>
                    <a:pt x="797" y="1313"/>
                  </a:cubicBezTo>
                  <a:cubicBezTo>
                    <a:pt x="795" y="1306"/>
                    <a:pt x="795" y="1298"/>
                    <a:pt x="794" y="1291"/>
                  </a:cubicBezTo>
                  <a:cubicBezTo>
                    <a:pt x="794" y="1289"/>
                    <a:pt x="794" y="1287"/>
                    <a:pt x="793" y="1285"/>
                  </a:cubicBezTo>
                  <a:cubicBezTo>
                    <a:pt x="793" y="1285"/>
                    <a:pt x="793" y="1285"/>
                    <a:pt x="793" y="1285"/>
                  </a:cubicBezTo>
                  <a:cubicBezTo>
                    <a:pt x="794" y="1285"/>
                    <a:pt x="794" y="1285"/>
                    <a:pt x="794" y="1285"/>
                  </a:cubicBezTo>
                  <a:cubicBezTo>
                    <a:pt x="814" y="1273"/>
                    <a:pt x="841" y="1257"/>
                    <a:pt x="849" y="1234"/>
                  </a:cubicBezTo>
                  <a:cubicBezTo>
                    <a:pt x="854" y="1218"/>
                    <a:pt x="850" y="1201"/>
                    <a:pt x="848" y="1184"/>
                  </a:cubicBezTo>
                  <a:cubicBezTo>
                    <a:pt x="843" y="1161"/>
                    <a:pt x="839" y="1137"/>
                    <a:pt x="834" y="1114"/>
                  </a:cubicBezTo>
                  <a:cubicBezTo>
                    <a:pt x="821" y="1048"/>
                    <a:pt x="811" y="982"/>
                    <a:pt x="801" y="916"/>
                  </a:cubicBezTo>
                  <a:cubicBezTo>
                    <a:pt x="792" y="860"/>
                    <a:pt x="782" y="805"/>
                    <a:pt x="777" y="749"/>
                  </a:cubicBezTo>
                  <a:cubicBezTo>
                    <a:pt x="769" y="674"/>
                    <a:pt x="770" y="598"/>
                    <a:pt x="767" y="523"/>
                  </a:cubicBezTo>
                  <a:cubicBezTo>
                    <a:pt x="782" y="533"/>
                    <a:pt x="795" y="546"/>
                    <a:pt x="809" y="558"/>
                  </a:cubicBezTo>
                  <a:cubicBezTo>
                    <a:pt x="811" y="560"/>
                    <a:pt x="814" y="562"/>
                    <a:pt x="818" y="563"/>
                  </a:cubicBezTo>
                  <a:cubicBezTo>
                    <a:pt x="826" y="566"/>
                    <a:pt x="832" y="570"/>
                    <a:pt x="838" y="576"/>
                  </a:cubicBezTo>
                  <a:cubicBezTo>
                    <a:pt x="847" y="584"/>
                    <a:pt x="858" y="588"/>
                    <a:pt x="869" y="591"/>
                  </a:cubicBezTo>
                  <a:cubicBezTo>
                    <a:pt x="883" y="595"/>
                    <a:pt x="898" y="595"/>
                    <a:pt x="912" y="597"/>
                  </a:cubicBezTo>
                  <a:cubicBezTo>
                    <a:pt x="920" y="599"/>
                    <a:pt x="928" y="599"/>
                    <a:pt x="937" y="600"/>
                  </a:cubicBezTo>
                  <a:cubicBezTo>
                    <a:pt x="949" y="601"/>
                    <a:pt x="961" y="602"/>
                    <a:pt x="972" y="603"/>
                  </a:cubicBezTo>
                  <a:cubicBezTo>
                    <a:pt x="983" y="605"/>
                    <a:pt x="993" y="609"/>
                    <a:pt x="1004" y="607"/>
                  </a:cubicBezTo>
                  <a:cubicBezTo>
                    <a:pt x="1019" y="604"/>
                    <a:pt x="1034" y="599"/>
                    <a:pt x="1048" y="596"/>
                  </a:cubicBezTo>
                  <a:cubicBezTo>
                    <a:pt x="1060" y="593"/>
                    <a:pt x="1072" y="590"/>
                    <a:pt x="1083" y="584"/>
                  </a:cubicBezTo>
                  <a:cubicBezTo>
                    <a:pt x="1105" y="571"/>
                    <a:pt x="1127" y="559"/>
                    <a:pt x="1153" y="556"/>
                  </a:cubicBezTo>
                  <a:cubicBezTo>
                    <a:pt x="1177" y="552"/>
                    <a:pt x="1199" y="535"/>
                    <a:pt x="1222" y="528"/>
                  </a:cubicBezTo>
                  <a:cubicBezTo>
                    <a:pt x="1236" y="523"/>
                    <a:pt x="1249" y="518"/>
                    <a:pt x="1262" y="511"/>
                  </a:cubicBezTo>
                  <a:cubicBezTo>
                    <a:pt x="1263" y="520"/>
                    <a:pt x="1264" y="529"/>
                    <a:pt x="1266" y="538"/>
                  </a:cubicBezTo>
                  <a:cubicBezTo>
                    <a:pt x="1257" y="553"/>
                    <a:pt x="1255" y="573"/>
                    <a:pt x="1249" y="590"/>
                  </a:cubicBezTo>
                  <a:cubicBezTo>
                    <a:pt x="1242" y="610"/>
                    <a:pt x="1238" y="632"/>
                    <a:pt x="1234" y="653"/>
                  </a:cubicBezTo>
                  <a:cubicBezTo>
                    <a:pt x="1230" y="673"/>
                    <a:pt x="1228" y="692"/>
                    <a:pt x="1230" y="712"/>
                  </a:cubicBezTo>
                  <a:cubicBezTo>
                    <a:pt x="1231" y="720"/>
                    <a:pt x="1232" y="728"/>
                    <a:pt x="1233" y="736"/>
                  </a:cubicBezTo>
                  <a:cubicBezTo>
                    <a:pt x="1230" y="738"/>
                    <a:pt x="1228" y="739"/>
                    <a:pt x="1225" y="740"/>
                  </a:cubicBezTo>
                  <a:cubicBezTo>
                    <a:pt x="1218" y="744"/>
                    <a:pt x="1210" y="747"/>
                    <a:pt x="1205" y="753"/>
                  </a:cubicBezTo>
                  <a:cubicBezTo>
                    <a:pt x="1201" y="758"/>
                    <a:pt x="1198" y="764"/>
                    <a:pt x="1197" y="770"/>
                  </a:cubicBezTo>
                  <a:cubicBezTo>
                    <a:pt x="1192" y="771"/>
                    <a:pt x="1185" y="770"/>
                    <a:pt x="1180" y="769"/>
                  </a:cubicBezTo>
                  <a:cubicBezTo>
                    <a:pt x="1168" y="769"/>
                    <a:pt x="1157" y="769"/>
                    <a:pt x="1146" y="776"/>
                  </a:cubicBezTo>
                  <a:cubicBezTo>
                    <a:pt x="1136" y="784"/>
                    <a:pt x="1126" y="793"/>
                    <a:pt x="1118" y="804"/>
                  </a:cubicBezTo>
                  <a:cubicBezTo>
                    <a:pt x="1099" y="807"/>
                    <a:pt x="1079" y="809"/>
                    <a:pt x="1060" y="813"/>
                  </a:cubicBezTo>
                  <a:cubicBezTo>
                    <a:pt x="1032" y="819"/>
                    <a:pt x="1002" y="819"/>
                    <a:pt x="974" y="827"/>
                  </a:cubicBezTo>
                  <a:cubicBezTo>
                    <a:pt x="947" y="835"/>
                    <a:pt x="920" y="843"/>
                    <a:pt x="893" y="847"/>
                  </a:cubicBezTo>
                  <a:cubicBezTo>
                    <a:pt x="884" y="849"/>
                    <a:pt x="873" y="853"/>
                    <a:pt x="874" y="864"/>
                  </a:cubicBezTo>
                  <a:cubicBezTo>
                    <a:pt x="877" y="898"/>
                    <a:pt x="881" y="932"/>
                    <a:pt x="888" y="966"/>
                  </a:cubicBezTo>
                  <a:cubicBezTo>
                    <a:pt x="896" y="1004"/>
                    <a:pt x="913" y="1041"/>
                    <a:pt x="933" y="1074"/>
                  </a:cubicBezTo>
                  <a:cubicBezTo>
                    <a:pt x="934" y="1075"/>
                    <a:pt x="935" y="1076"/>
                    <a:pt x="936" y="1076"/>
                  </a:cubicBezTo>
                  <a:cubicBezTo>
                    <a:pt x="977" y="1061"/>
                    <a:pt x="1019" y="1046"/>
                    <a:pt x="1060" y="1032"/>
                  </a:cubicBezTo>
                  <a:cubicBezTo>
                    <a:pt x="1098" y="1019"/>
                    <a:pt x="1137" y="1010"/>
                    <a:pt x="1174" y="997"/>
                  </a:cubicBezTo>
                  <a:cubicBezTo>
                    <a:pt x="1206" y="986"/>
                    <a:pt x="1236" y="974"/>
                    <a:pt x="1267" y="962"/>
                  </a:cubicBezTo>
                  <a:cubicBezTo>
                    <a:pt x="1266" y="969"/>
                    <a:pt x="1266" y="976"/>
                    <a:pt x="1266" y="983"/>
                  </a:cubicBezTo>
                  <a:cubicBezTo>
                    <a:pt x="1265" y="1000"/>
                    <a:pt x="1263" y="1016"/>
                    <a:pt x="1261" y="1033"/>
                  </a:cubicBezTo>
                  <a:cubicBezTo>
                    <a:pt x="1257" y="1068"/>
                    <a:pt x="1252" y="1103"/>
                    <a:pt x="1248" y="1138"/>
                  </a:cubicBezTo>
                  <a:cubicBezTo>
                    <a:pt x="1241" y="1197"/>
                    <a:pt x="1239" y="1255"/>
                    <a:pt x="1237" y="1315"/>
                  </a:cubicBezTo>
                  <a:cubicBezTo>
                    <a:pt x="1236" y="1343"/>
                    <a:pt x="1235" y="1371"/>
                    <a:pt x="1234" y="1398"/>
                  </a:cubicBezTo>
                  <a:cubicBezTo>
                    <a:pt x="1233" y="1409"/>
                    <a:pt x="1232" y="1419"/>
                    <a:pt x="1231" y="1429"/>
                  </a:cubicBezTo>
                  <a:cubicBezTo>
                    <a:pt x="1230" y="1441"/>
                    <a:pt x="1225" y="1463"/>
                    <a:pt x="1232" y="1474"/>
                  </a:cubicBezTo>
                  <a:cubicBezTo>
                    <a:pt x="1236" y="1480"/>
                    <a:pt x="1248" y="1482"/>
                    <a:pt x="1254" y="1482"/>
                  </a:cubicBezTo>
                  <a:cubicBezTo>
                    <a:pt x="1255" y="1482"/>
                    <a:pt x="1257" y="1481"/>
                    <a:pt x="1259" y="1481"/>
                  </a:cubicBezTo>
                  <a:cubicBezTo>
                    <a:pt x="1259" y="1481"/>
                    <a:pt x="1259" y="1481"/>
                    <a:pt x="1259" y="1481"/>
                  </a:cubicBezTo>
                  <a:cubicBezTo>
                    <a:pt x="1259" y="1486"/>
                    <a:pt x="1259" y="1492"/>
                    <a:pt x="1259" y="1498"/>
                  </a:cubicBezTo>
                  <a:cubicBezTo>
                    <a:pt x="1259" y="1525"/>
                    <a:pt x="1258" y="1552"/>
                    <a:pt x="1261" y="1580"/>
                  </a:cubicBezTo>
                  <a:cubicBezTo>
                    <a:pt x="1267" y="1636"/>
                    <a:pt x="1275" y="1693"/>
                    <a:pt x="1284" y="1750"/>
                  </a:cubicBezTo>
                  <a:cubicBezTo>
                    <a:pt x="1294" y="1816"/>
                    <a:pt x="1298" y="1883"/>
                    <a:pt x="1313" y="1948"/>
                  </a:cubicBezTo>
                  <a:cubicBezTo>
                    <a:pt x="1319" y="1971"/>
                    <a:pt x="1328" y="1996"/>
                    <a:pt x="1329" y="2020"/>
                  </a:cubicBezTo>
                  <a:cubicBezTo>
                    <a:pt x="1329" y="2042"/>
                    <a:pt x="1330" y="2065"/>
                    <a:pt x="1330" y="2088"/>
                  </a:cubicBezTo>
                  <a:cubicBezTo>
                    <a:pt x="1331" y="2115"/>
                    <a:pt x="1331" y="2142"/>
                    <a:pt x="1334" y="2169"/>
                  </a:cubicBezTo>
                  <a:cubicBezTo>
                    <a:pt x="1336" y="2194"/>
                    <a:pt x="1345" y="2217"/>
                    <a:pt x="1354" y="2240"/>
                  </a:cubicBezTo>
                  <a:cubicBezTo>
                    <a:pt x="1357" y="2248"/>
                    <a:pt x="1357" y="2253"/>
                    <a:pt x="1357" y="2262"/>
                  </a:cubicBezTo>
                  <a:cubicBezTo>
                    <a:pt x="1355" y="2283"/>
                    <a:pt x="1353" y="2305"/>
                    <a:pt x="1349" y="2326"/>
                  </a:cubicBezTo>
                  <a:cubicBezTo>
                    <a:pt x="1344" y="2354"/>
                    <a:pt x="1336" y="2382"/>
                    <a:pt x="1333" y="2411"/>
                  </a:cubicBezTo>
                  <a:cubicBezTo>
                    <a:pt x="1332" y="2424"/>
                    <a:pt x="1337" y="2438"/>
                    <a:pt x="1339" y="2451"/>
                  </a:cubicBezTo>
                  <a:cubicBezTo>
                    <a:pt x="1344" y="2473"/>
                    <a:pt x="1349" y="2494"/>
                    <a:pt x="1350" y="2517"/>
                  </a:cubicBezTo>
                  <a:cubicBezTo>
                    <a:pt x="1350" y="2524"/>
                    <a:pt x="1350" y="2531"/>
                    <a:pt x="1350" y="2538"/>
                  </a:cubicBezTo>
                  <a:cubicBezTo>
                    <a:pt x="1350" y="2540"/>
                    <a:pt x="1350" y="2542"/>
                    <a:pt x="1350" y="2544"/>
                  </a:cubicBezTo>
                  <a:cubicBezTo>
                    <a:pt x="1338" y="2549"/>
                    <a:pt x="1325" y="2554"/>
                    <a:pt x="1313" y="2560"/>
                  </a:cubicBezTo>
                  <a:cubicBezTo>
                    <a:pt x="1292" y="2570"/>
                    <a:pt x="1280" y="2583"/>
                    <a:pt x="1273" y="2606"/>
                  </a:cubicBezTo>
                  <a:cubicBezTo>
                    <a:pt x="1263" y="2641"/>
                    <a:pt x="1269" y="2678"/>
                    <a:pt x="1279" y="2712"/>
                  </a:cubicBezTo>
                  <a:cubicBezTo>
                    <a:pt x="1280" y="2714"/>
                    <a:pt x="1281" y="2717"/>
                    <a:pt x="1282" y="2720"/>
                  </a:cubicBezTo>
                  <a:cubicBezTo>
                    <a:pt x="1282" y="2720"/>
                    <a:pt x="1282" y="2720"/>
                    <a:pt x="1280" y="2722"/>
                  </a:cubicBezTo>
                  <a:cubicBezTo>
                    <a:pt x="1277" y="2725"/>
                    <a:pt x="1274" y="2727"/>
                    <a:pt x="1272" y="2730"/>
                  </a:cubicBezTo>
                  <a:cubicBezTo>
                    <a:pt x="1259" y="2743"/>
                    <a:pt x="1249" y="2758"/>
                    <a:pt x="1239" y="2774"/>
                  </a:cubicBezTo>
                  <a:cubicBezTo>
                    <a:pt x="1236" y="2778"/>
                    <a:pt x="1228" y="2781"/>
                    <a:pt x="1223" y="2785"/>
                  </a:cubicBezTo>
                  <a:cubicBezTo>
                    <a:pt x="1211" y="2792"/>
                    <a:pt x="1198" y="2800"/>
                    <a:pt x="1186" y="2808"/>
                  </a:cubicBezTo>
                  <a:cubicBezTo>
                    <a:pt x="1177" y="2814"/>
                    <a:pt x="1169" y="2820"/>
                    <a:pt x="1161" y="2825"/>
                  </a:cubicBezTo>
                  <a:cubicBezTo>
                    <a:pt x="1146" y="2836"/>
                    <a:pt x="1128" y="2842"/>
                    <a:pt x="1111" y="2848"/>
                  </a:cubicBezTo>
                  <a:cubicBezTo>
                    <a:pt x="1078" y="2860"/>
                    <a:pt x="1046" y="2865"/>
                    <a:pt x="1011" y="2864"/>
                  </a:cubicBezTo>
                  <a:cubicBezTo>
                    <a:pt x="997" y="2864"/>
                    <a:pt x="983" y="2863"/>
                    <a:pt x="969" y="2862"/>
                  </a:cubicBezTo>
                  <a:cubicBezTo>
                    <a:pt x="962" y="2862"/>
                    <a:pt x="953" y="2861"/>
                    <a:pt x="947" y="2867"/>
                  </a:cubicBezTo>
                  <a:cubicBezTo>
                    <a:pt x="938" y="2876"/>
                    <a:pt x="923" y="2908"/>
                    <a:pt x="936" y="2919"/>
                  </a:cubicBezTo>
                  <a:cubicBezTo>
                    <a:pt x="988" y="2959"/>
                    <a:pt x="1061" y="2969"/>
                    <a:pt x="1124" y="2971"/>
                  </a:cubicBezTo>
                  <a:cubicBezTo>
                    <a:pt x="1157" y="2972"/>
                    <a:pt x="1190" y="2970"/>
                    <a:pt x="1223" y="2963"/>
                  </a:cubicBezTo>
                  <a:cubicBezTo>
                    <a:pt x="1247" y="2959"/>
                    <a:pt x="1271" y="2952"/>
                    <a:pt x="1295" y="2947"/>
                  </a:cubicBezTo>
                  <a:cubicBezTo>
                    <a:pt x="1308" y="2944"/>
                    <a:pt x="1321" y="2942"/>
                    <a:pt x="1334" y="2940"/>
                  </a:cubicBezTo>
                  <a:cubicBezTo>
                    <a:pt x="1336" y="2939"/>
                    <a:pt x="1337" y="2939"/>
                    <a:pt x="1339" y="2939"/>
                  </a:cubicBezTo>
                  <a:cubicBezTo>
                    <a:pt x="1339" y="2939"/>
                    <a:pt x="1339" y="2939"/>
                    <a:pt x="1339" y="2939"/>
                  </a:cubicBezTo>
                  <a:cubicBezTo>
                    <a:pt x="1340" y="2943"/>
                    <a:pt x="1340" y="2947"/>
                    <a:pt x="1340" y="2951"/>
                  </a:cubicBezTo>
                  <a:cubicBezTo>
                    <a:pt x="1341" y="2955"/>
                    <a:pt x="1341" y="2966"/>
                    <a:pt x="1346" y="2968"/>
                  </a:cubicBezTo>
                  <a:cubicBezTo>
                    <a:pt x="1353" y="2970"/>
                    <a:pt x="1362" y="2970"/>
                    <a:pt x="1369" y="2971"/>
                  </a:cubicBezTo>
                  <a:cubicBezTo>
                    <a:pt x="1395" y="2974"/>
                    <a:pt x="1424" y="2980"/>
                    <a:pt x="1450" y="2976"/>
                  </a:cubicBezTo>
                  <a:cubicBezTo>
                    <a:pt x="1465" y="2973"/>
                    <a:pt x="1479" y="2967"/>
                    <a:pt x="1493" y="2960"/>
                  </a:cubicBezTo>
                  <a:cubicBezTo>
                    <a:pt x="1498" y="2957"/>
                    <a:pt x="1503" y="2956"/>
                    <a:pt x="1503" y="2950"/>
                  </a:cubicBezTo>
                  <a:cubicBezTo>
                    <a:pt x="1503" y="2927"/>
                    <a:pt x="1504" y="2904"/>
                    <a:pt x="1507" y="2881"/>
                  </a:cubicBezTo>
                  <a:cubicBezTo>
                    <a:pt x="1509" y="2854"/>
                    <a:pt x="1507" y="2825"/>
                    <a:pt x="1505" y="2798"/>
                  </a:cubicBezTo>
                  <a:cubicBezTo>
                    <a:pt x="1504" y="2786"/>
                    <a:pt x="1505" y="2776"/>
                    <a:pt x="1506" y="2765"/>
                  </a:cubicBezTo>
                  <a:cubicBezTo>
                    <a:pt x="1507" y="2761"/>
                    <a:pt x="1506" y="2752"/>
                    <a:pt x="1507" y="2750"/>
                  </a:cubicBezTo>
                  <a:cubicBezTo>
                    <a:pt x="1510" y="2746"/>
                    <a:pt x="1513" y="2741"/>
                    <a:pt x="1515" y="2736"/>
                  </a:cubicBezTo>
                  <a:cubicBezTo>
                    <a:pt x="1521" y="2727"/>
                    <a:pt x="1528" y="2717"/>
                    <a:pt x="1532" y="2706"/>
                  </a:cubicBezTo>
                  <a:cubicBezTo>
                    <a:pt x="1538" y="2690"/>
                    <a:pt x="1538" y="2669"/>
                    <a:pt x="1540" y="2652"/>
                  </a:cubicBezTo>
                  <a:cubicBezTo>
                    <a:pt x="1545" y="2618"/>
                    <a:pt x="1551" y="2584"/>
                    <a:pt x="1555" y="2550"/>
                  </a:cubicBezTo>
                  <a:cubicBezTo>
                    <a:pt x="1558" y="2522"/>
                    <a:pt x="1561" y="2494"/>
                    <a:pt x="1565" y="2466"/>
                  </a:cubicBezTo>
                  <a:cubicBezTo>
                    <a:pt x="1573" y="2409"/>
                    <a:pt x="1584" y="2352"/>
                    <a:pt x="1591" y="2295"/>
                  </a:cubicBezTo>
                  <a:cubicBezTo>
                    <a:pt x="1595" y="2257"/>
                    <a:pt x="1599" y="2217"/>
                    <a:pt x="1595" y="2179"/>
                  </a:cubicBezTo>
                  <a:cubicBezTo>
                    <a:pt x="1591" y="2139"/>
                    <a:pt x="1582" y="2100"/>
                    <a:pt x="1588" y="2061"/>
                  </a:cubicBezTo>
                  <a:cubicBezTo>
                    <a:pt x="1593" y="2027"/>
                    <a:pt x="1595" y="1992"/>
                    <a:pt x="1591" y="1958"/>
                  </a:cubicBezTo>
                  <a:cubicBezTo>
                    <a:pt x="1588" y="1938"/>
                    <a:pt x="1582" y="1917"/>
                    <a:pt x="1582" y="1897"/>
                  </a:cubicBezTo>
                  <a:cubicBezTo>
                    <a:pt x="1583" y="1885"/>
                    <a:pt x="1585" y="1873"/>
                    <a:pt x="1587" y="1861"/>
                  </a:cubicBezTo>
                  <a:cubicBezTo>
                    <a:pt x="1595" y="1878"/>
                    <a:pt x="1602" y="1895"/>
                    <a:pt x="1609" y="1912"/>
                  </a:cubicBezTo>
                  <a:cubicBezTo>
                    <a:pt x="1612" y="1920"/>
                    <a:pt x="1612" y="1929"/>
                    <a:pt x="1613" y="1938"/>
                  </a:cubicBezTo>
                  <a:cubicBezTo>
                    <a:pt x="1615" y="1953"/>
                    <a:pt x="1616" y="1969"/>
                    <a:pt x="1619" y="1984"/>
                  </a:cubicBezTo>
                  <a:cubicBezTo>
                    <a:pt x="1622" y="1999"/>
                    <a:pt x="1629" y="2013"/>
                    <a:pt x="1634" y="2028"/>
                  </a:cubicBezTo>
                  <a:cubicBezTo>
                    <a:pt x="1642" y="2051"/>
                    <a:pt x="1641" y="2073"/>
                    <a:pt x="1642" y="2096"/>
                  </a:cubicBezTo>
                  <a:cubicBezTo>
                    <a:pt x="1644" y="2128"/>
                    <a:pt x="1653" y="2162"/>
                    <a:pt x="1666" y="2190"/>
                  </a:cubicBezTo>
                  <a:cubicBezTo>
                    <a:pt x="1672" y="2205"/>
                    <a:pt x="1684" y="2217"/>
                    <a:pt x="1691" y="2231"/>
                  </a:cubicBezTo>
                  <a:cubicBezTo>
                    <a:pt x="1696" y="2239"/>
                    <a:pt x="1701" y="2256"/>
                    <a:pt x="1697" y="2264"/>
                  </a:cubicBezTo>
                  <a:cubicBezTo>
                    <a:pt x="1694" y="2270"/>
                    <a:pt x="1692" y="2277"/>
                    <a:pt x="1691" y="2284"/>
                  </a:cubicBezTo>
                  <a:cubicBezTo>
                    <a:pt x="1685" y="2319"/>
                    <a:pt x="1706" y="2349"/>
                    <a:pt x="1709" y="2383"/>
                  </a:cubicBezTo>
                  <a:cubicBezTo>
                    <a:pt x="1715" y="2448"/>
                    <a:pt x="1712" y="2511"/>
                    <a:pt x="1708" y="2576"/>
                  </a:cubicBezTo>
                  <a:cubicBezTo>
                    <a:pt x="1707" y="2604"/>
                    <a:pt x="1706" y="2631"/>
                    <a:pt x="1704" y="2659"/>
                  </a:cubicBezTo>
                  <a:cubicBezTo>
                    <a:pt x="1704" y="2666"/>
                    <a:pt x="1703" y="2665"/>
                    <a:pt x="1699" y="2672"/>
                  </a:cubicBezTo>
                  <a:cubicBezTo>
                    <a:pt x="1690" y="2686"/>
                    <a:pt x="1681" y="2701"/>
                    <a:pt x="1673" y="2716"/>
                  </a:cubicBezTo>
                  <a:cubicBezTo>
                    <a:pt x="1667" y="2729"/>
                    <a:pt x="1662" y="2746"/>
                    <a:pt x="1665" y="2761"/>
                  </a:cubicBezTo>
                  <a:cubicBezTo>
                    <a:pt x="1667" y="2770"/>
                    <a:pt x="1670" y="2777"/>
                    <a:pt x="1675" y="2784"/>
                  </a:cubicBezTo>
                  <a:cubicBezTo>
                    <a:pt x="1678" y="2790"/>
                    <a:pt x="1681" y="2796"/>
                    <a:pt x="1683" y="2802"/>
                  </a:cubicBezTo>
                  <a:cubicBezTo>
                    <a:pt x="1684" y="2804"/>
                    <a:pt x="1685" y="2806"/>
                    <a:pt x="1685" y="2808"/>
                  </a:cubicBezTo>
                  <a:cubicBezTo>
                    <a:pt x="1679" y="2810"/>
                    <a:pt x="1677" y="2816"/>
                    <a:pt x="1677" y="2823"/>
                  </a:cubicBezTo>
                  <a:cubicBezTo>
                    <a:pt x="1679" y="2844"/>
                    <a:pt x="1682" y="2865"/>
                    <a:pt x="1684" y="2885"/>
                  </a:cubicBezTo>
                  <a:cubicBezTo>
                    <a:pt x="1686" y="2907"/>
                    <a:pt x="1676" y="2929"/>
                    <a:pt x="1669" y="2950"/>
                  </a:cubicBezTo>
                  <a:cubicBezTo>
                    <a:pt x="1656" y="2987"/>
                    <a:pt x="1633" y="3022"/>
                    <a:pt x="1616" y="3057"/>
                  </a:cubicBezTo>
                  <a:cubicBezTo>
                    <a:pt x="1598" y="3091"/>
                    <a:pt x="1583" y="3128"/>
                    <a:pt x="1591" y="3166"/>
                  </a:cubicBezTo>
                  <a:cubicBezTo>
                    <a:pt x="1595" y="3187"/>
                    <a:pt x="1626" y="3187"/>
                    <a:pt x="1642" y="3189"/>
                  </a:cubicBezTo>
                  <a:cubicBezTo>
                    <a:pt x="1674" y="3193"/>
                    <a:pt x="1701" y="3190"/>
                    <a:pt x="1731" y="3179"/>
                  </a:cubicBezTo>
                  <a:cubicBezTo>
                    <a:pt x="1759" y="3168"/>
                    <a:pt x="1787" y="3155"/>
                    <a:pt x="1813" y="3141"/>
                  </a:cubicBezTo>
                  <a:cubicBezTo>
                    <a:pt x="1820" y="3137"/>
                    <a:pt x="1828" y="3132"/>
                    <a:pt x="1834" y="3127"/>
                  </a:cubicBezTo>
                  <a:cubicBezTo>
                    <a:pt x="1843" y="3119"/>
                    <a:pt x="1844" y="3103"/>
                    <a:pt x="1846" y="3092"/>
                  </a:cubicBezTo>
                  <a:cubicBezTo>
                    <a:pt x="1848" y="3076"/>
                    <a:pt x="1850" y="3062"/>
                    <a:pt x="1856" y="3047"/>
                  </a:cubicBezTo>
                  <a:cubicBezTo>
                    <a:pt x="1862" y="3032"/>
                    <a:pt x="1867" y="3019"/>
                    <a:pt x="1868" y="3003"/>
                  </a:cubicBezTo>
                  <a:cubicBezTo>
                    <a:pt x="1871" y="2980"/>
                    <a:pt x="1873" y="2957"/>
                    <a:pt x="1870" y="2933"/>
                  </a:cubicBezTo>
                  <a:cubicBezTo>
                    <a:pt x="1869" y="2923"/>
                    <a:pt x="1877" y="2907"/>
                    <a:pt x="1879" y="2896"/>
                  </a:cubicBezTo>
                  <a:cubicBezTo>
                    <a:pt x="1883" y="2881"/>
                    <a:pt x="1885" y="2864"/>
                    <a:pt x="1883" y="2849"/>
                  </a:cubicBezTo>
                  <a:cubicBezTo>
                    <a:pt x="1881" y="2837"/>
                    <a:pt x="1875" y="2826"/>
                    <a:pt x="1872" y="2815"/>
                  </a:cubicBezTo>
                  <a:cubicBezTo>
                    <a:pt x="1870" y="2808"/>
                    <a:pt x="1869" y="2805"/>
                    <a:pt x="1875" y="2800"/>
                  </a:cubicBezTo>
                  <a:cubicBezTo>
                    <a:pt x="1881" y="2795"/>
                    <a:pt x="1888" y="2789"/>
                    <a:pt x="1894" y="2783"/>
                  </a:cubicBezTo>
                  <a:cubicBezTo>
                    <a:pt x="1909" y="2768"/>
                    <a:pt x="1907" y="2745"/>
                    <a:pt x="1908" y="2725"/>
                  </a:cubicBezTo>
                  <a:cubicBezTo>
                    <a:pt x="1911" y="2681"/>
                    <a:pt x="1911" y="2637"/>
                    <a:pt x="1917" y="2594"/>
                  </a:cubicBezTo>
                  <a:cubicBezTo>
                    <a:pt x="1921" y="2566"/>
                    <a:pt x="1924" y="2538"/>
                    <a:pt x="1928" y="2510"/>
                  </a:cubicBezTo>
                  <a:cubicBezTo>
                    <a:pt x="1931" y="2490"/>
                    <a:pt x="1934" y="2470"/>
                    <a:pt x="1934" y="2449"/>
                  </a:cubicBezTo>
                  <a:cubicBezTo>
                    <a:pt x="1934" y="2404"/>
                    <a:pt x="1934" y="2358"/>
                    <a:pt x="1933" y="2312"/>
                  </a:cubicBezTo>
                  <a:cubicBezTo>
                    <a:pt x="1931" y="2262"/>
                    <a:pt x="1933" y="2205"/>
                    <a:pt x="1917" y="2156"/>
                  </a:cubicBezTo>
                  <a:cubicBezTo>
                    <a:pt x="1908" y="2130"/>
                    <a:pt x="1899" y="2102"/>
                    <a:pt x="1899" y="2073"/>
                  </a:cubicBezTo>
                  <a:cubicBezTo>
                    <a:pt x="1900" y="2060"/>
                    <a:pt x="1897" y="2047"/>
                    <a:pt x="1895" y="2034"/>
                  </a:cubicBezTo>
                  <a:cubicBezTo>
                    <a:pt x="1891" y="2004"/>
                    <a:pt x="1887" y="1975"/>
                    <a:pt x="1882" y="1946"/>
                  </a:cubicBezTo>
                  <a:cubicBezTo>
                    <a:pt x="1876" y="1916"/>
                    <a:pt x="1867" y="1888"/>
                    <a:pt x="1859" y="1858"/>
                  </a:cubicBezTo>
                  <a:cubicBezTo>
                    <a:pt x="1847" y="1817"/>
                    <a:pt x="1853" y="1771"/>
                    <a:pt x="1853" y="1728"/>
                  </a:cubicBezTo>
                  <a:cubicBezTo>
                    <a:pt x="1854" y="1682"/>
                    <a:pt x="1854" y="1636"/>
                    <a:pt x="1858" y="1591"/>
                  </a:cubicBezTo>
                  <a:cubicBezTo>
                    <a:pt x="1859" y="1578"/>
                    <a:pt x="1861" y="1566"/>
                    <a:pt x="1862" y="1552"/>
                  </a:cubicBezTo>
                  <a:cubicBezTo>
                    <a:pt x="1862" y="1535"/>
                    <a:pt x="1860" y="1518"/>
                    <a:pt x="1866" y="1501"/>
                  </a:cubicBezTo>
                  <a:cubicBezTo>
                    <a:pt x="1869" y="1491"/>
                    <a:pt x="1870" y="1485"/>
                    <a:pt x="1882" y="1489"/>
                  </a:cubicBezTo>
                  <a:cubicBezTo>
                    <a:pt x="1891" y="1492"/>
                    <a:pt x="1899" y="1495"/>
                    <a:pt x="1907" y="1497"/>
                  </a:cubicBezTo>
                  <a:cubicBezTo>
                    <a:pt x="1913" y="1499"/>
                    <a:pt x="1932" y="1506"/>
                    <a:pt x="1937" y="1501"/>
                  </a:cubicBezTo>
                  <a:cubicBezTo>
                    <a:pt x="1940" y="1498"/>
                    <a:pt x="1938" y="1493"/>
                    <a:pt x="1937" y="1490"/>
                  </a:cubicBezTo>
                  <a:cubicBezTo>
                    <a:pt x="1935" y="1478"/>
                    <a:pt x="1932" y="1466"/>
                    <a:pt x="1929" y="1454"/>
                  </a:cubicBezTo>
                  <a:cubicBezTo>
                    <a:pt x="1927" y="1442"/>
                    <a:pt x="1924" y="1430"/>
                    <a:pt x="1922" y="1418"/>
                  </a:cubicBezTo>
                  <a:cubicBezTo>
                    <a:pt x="1971" y="1428"/>
                    <a:pt x="1971" y="1428"/>
                    <a:pt x="1971" y="1428"/>
                  </a:cubicBezTo>
                  <a:cubicBezTo>
                    <a:pt x="1971" y="1428"/>
                    <a:pt x="1983" y="1404"/>
                    <a:pt x="1988" y="1342"/>
                  </a:cubicBezTo>
                  <a:cubicBezTo>
                    <a:pt x="1992" y="1280"/>
                    <a:pt x="2007" y="1254"/>
                    <a:pt x="2007" y="1216"/>
                  </a:cubicBezTo>
                  <a:cubicBezTo>
                    <a:pt x="2007" y="1178"/>
                    <a:pt x="2016" y="1140"/>
                    <a:pt x="2021" y="1116"/>
                  </a:cubicBezTo>
                  <a:cubicBezTo>
                    <a:pt x="2026" y="1092"/>
                    <a:pt x="2045" y="1021"/>
                    <a:pt x="2040" y="985"/>
                  </a:cubicBezTo>
                  <a:cubicBezTo>
                    <a:pt x="2037" y="964"/>
                    <a:pt x="2040" y="929"/>
                    <a:pt x="2043" y="903"/>
                  </a:cubicBezTo>
                  <a:cubicBezTo>
                    <a:pt x="2044" y="900"/>
                    <a:pt x="2044" y="898"/>
                    <a:pt x="2045" y="895"/>
                  </a:cubicBezTo>
                  <a:close/>
                </a:path>
              </a:pathLst>
            </a:custGeom>
            <a:solidFill>
              <a:srgbClr val="4040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8" name="Freeform 6"/>
            <p:cNvSpPr>
              <a:spLocks noEditPoints="1"/>
            </p:cNvSpPr>
            <p:nvPr/>
          </p:nvSpPr>
          <p:spPr bwMode="auto">
            <a:xfrm>
              <a:off x="4868863" y="2593976"/>
              <a:ext cx="2368550" cy="3681413"/>
            </a:xfrm>
            <a:custGeom>
              <a:avLst/>
              <a:gdLst>
                <a:gd name="T0" fmla="*/ 360 w 2049"/>
                <a:gd name="T1" fmla="*/ 753 h 3185"/>
                <a:gd name="T2" fmla="*/ 220 w 2049"/>
                <a:gd name="T3" fmla="*/ 551 h 3185"/>
                <a:gd name="T4" fmla="*/ 189 w 2049"/>
                <a:gd name="T5" fmla="*/ 2541 h 3185"/>
                <a:gd name="T6" fmla="*/ 197 w 2049"/>
                <a:gd name="T7" fmla="*/ 2789 h 3185"/>
                <a:gd name="T8" fmla="*/ 206 w 2049"/>
                <a:gd name="T9" fmla="*/ 2950 h 3185"/>
                <a:gd name="T10" fmla="*/ 1220 w 2049"/>
                <a:gd name="T11" fmla="*/ 852 h 3185"/>
                <a:gd name="T12" fmla="*/ 1242 w 2049"/>
                <a:gd name="T13" fmla="*/ 599 h 3185"/>
                <a:gd name="T14" fmla="*/ 1168 w 2049"/>
                <a:gd name="T15" fmla="*/ 808 h 3185"/>
                <a:gd name="T16" fmla="*/ 1297 w 2049"/>
                <a:gd name="T17" fmla="*/ 278 h 3185"/>
                <a:gd name="T18" fmla="*/ 1295 w 2049"/>
                <a:gd name="T19" fmla="*/ 839 h 3185"/>
                <a:gd name="T20" fmla="*/ 1741 w 2049"/>
                <a:gd name="T21" fmla="*/ 54 h 3185"/>
                <a:gd name="T22" fmla="*/ 1384 w 2049"/>
                <a:gd name="T23" fmla="*/ 528 h 3185"/>
                <a:gd name="T24" fmla="*/ 1350 w 2049"/>
                <a:gd name="T25" fmla="*/ 614 h 3185"/>
                <a:gd name="T26" fmla="*/ 1422 w 2049"/>
                <a:gd name="T27" fmla="*/ 119 h 3185"/>
                <a:gd name="T28" fmla="*/ 1932 w 2049"/>
                <a:gd name="T29" fmla="*/ 140 h 3185"/>
                <a:gd name="T30" fmla="*/ 718 w 2049"/>
                <a:gd name="T31" fmla="*/ 1339 h 3185"/>
                <a:gd name="T32" fmla="*/ 154 w 2049"/>
                <a:gd name="T33" fmla="*/ 893 h 3185"/>
                <a:gd name="T34" fmla="*/ 140 w 2049"/>
                <a:gd name="T35" fmla="*/ 1343 h 3185"/>
                <a:gd name="T36" fmla="*/ 386 w 2049"/>
                <a:gd name="T37" fmla="*/ 2626 h 3185"/>
                <a:gd name="T38" fmla="*/ 368 w 2049"/>
                <a:gd name="T39" fmla="*/ 1854 h 3185"/>
                <a:gd name="T40" fmla="*/ 525 w 2049"/>
                <a:gd name="T41" fmla="*/ 1595 h 3185"/>
                <a:gd name="T42" fmla="*/ 777 w 2049"/>
                <a:gd name="T43" fmla="*/ 528 h 3185"/>
                <a:gd name="T44" fmla="*/ 786 w 2049"/>
                <a:gd name="T45" fmla="*/ 387 h 3185"/>
                <a:gd name="T46" fmla="*/ 671 w 2049"/>
                <a:gd name="T47" fmla="*/ 107 h 3185"/>
                <a:gd name="T48" fmla="*/ 943 w 2049"/>
                <a:gd name="T49" fmla="*/ 541 h 3185"/>
                <a:gd name="T50" fmla="*/ 1260 w 2049"/>
                <a:gd name="T51" fmla="*/ 475 h 3185"/>
                <a:gd name="T52" fmla="*/ 1012 w 2049"/>
                <a:gd name="T53" fmla="*/ 400 h 3185"/>
                <a:gd name="T54" fmla="*/ 533 w 2049"/>
                <a:gd name="T55" fmla="*/ 595 h 3185"/>
                <a:gd name="T56" fmla="*/ 325 w 2049"/>
                <a:gd name="T57" fmla="*/ 130 h 3185"/>
                <a:gd name="T58" fmla="*/ 704 w 2049"/>
                <a:gd name="T59" fmla="*/ 547 h 3185"/>
                <a:gd name="T60" fmla="*/ 272 w 2049"/>
                <a:gd name="T61" fmla="*/ 146 h 3185"/>
                <a:gd name="T62" fmla="*/ 1678 w 2049"/>
                <a:gd name="T63" fmla="*/ 2213 h 3185"/>
                <a:gd name="T64" fmla="*/ 1819 w 2049"/>
                <a:gd name="T65" fmla="*/ 3033 h 3185"/>
                <a:gd name="T66" fmla="*/ 1852 w 2049"/>
                <a:gd name="T67" fmla="*/ 2855 h 3185"/>
                <a:gd name="T68" fmla="*/ 1981 w 2049"/>
                <a:gd name="T69" fmla="*/ 1326 h 3185"/>
                <a:gd name="T70" fmla="*/ 2004 w 2049"/>
                <a:gd name="T71" fmla="*/ 1160 h 3185"/>
                <a:gd name="T72" fmla="*/ 1821 w 2049"/>
                <a:gd name="T73" fmla="*/ 309 h 3185"/>
                <a:gd name="T74" fmla="*/ 2027 w 2049"/>
                <a:gd name="T75" fmla="*/ 1045 h 3185"/>
                <a:gd name="T76" fmla="*/ 2038 w 2049"/>
                <a:gd name="T77" fmla="*/ 887 h 3185"/>
                <a:gd name="T78" fmla="*/ 1892 w 2049"/>
                <a:gd name="T79" fmla="*/ 2240 h 3185"/>
                <a:gd name="T80" fmla="*/ 1869 w 2049"/>
                <a:gd name="T81" fmla="*/ 2901 h 3185"/>
                <a:gd name="T82" fmla="*/ 760 w 2049"/>
                <a:gd name="T83" fmla="*/ 2394 h 3185"/>
                <a:gd name="T84" fmla="*/ 186 w 2049"/>
                <a:gd name="T85" fmla="*/ 1673 h 3185"/>
                <a:gd name="T86" fmla="*/ 650 w 2049"/>
                <a:gd name="T87" fmla="*/ 2625 h 3185"/>
                <a:gd name="T88" fmla="*/ 1551 w 2049"/>
                <a:gd name="T89" fmla="*/ 1879 h 3185"/>
                <a:gd name="T90" fmla="*/ 1528 w 2049"/>
                <a:gd name="T91" fmla="*/ 2685 h 3185"/>
                <a:gd name="T92" fmla="*/ 1216 w 2049"/>
                <a:gd name="T93" fmla="*/ 2955 h 3185"/>
                <a:gd name="T94" fmla="*/ 1318 w 2049"/>
                <a:gd name="T95" fmla="*/ 2720 h 3185"/>
                <a:gd name="T96" fmla="*/ 1448 w 2049"/>
                <a:gd name="T97" fmla="*/ 1887 h 3185"/>
                <a:gd name="T98" fmla="*/ 1288 w 2049"/>
                <a:gd name="T99" fmla="*/ 1590 h 3185"/>
                <a:gd name="T100" fmla="*/ 1246 w 2049"/>
                <a:gd name="T101" fmla="*/ 1327 h 3185"/>
                <a:gd name="T102" fmla="*/ 1436 w 2049"/>
                <a:gd name="T103" fmla="*/ 1150 h 3185"/>
                <a:gd name="T104" fmla="*/ 1546 w 2049"/>
                <a:gd name="T105" fmla="*/ 562 h 3185"/>
                <a:gd name="T106" fmla="*/ 1798 w 2049"/>
                <a:gd name="T107" fmla="*/ 962 h 3185"/>
                <a:gd name="T108" fmla="*/ 1829 w 2049"/>
                <a:gd name="T109" fmla="*/ 1723 h 3185"/>
                <a:gd name="T110" fmla="*/ 1665 w 2049"/>
                <a:gd name="T111" fmla="*/ 1834 h 3185"/>
                <a:gd name="T112" fmla="*/ 965 w 2049"/>
                <a:gd name="T113" fmla="*/ 2899 h 3185"/>
                <a:gd name="T114" fmla="*/ 683 w 2049"/>
                <a:gd name="T115" fmla="*/ 2798 h 3185"/>
                <a:gd name="T116" fmla="*/ 757 w 2049"/>
                <a:gd name="T117" fmla="*/ 2571 h 3185"/>
                <a:gd name="T118" fmla="*/ 860 w 2049"/>
                <a:gd name="T119" fmla="*/ 2653 h 3185"/>
                <a:gd name="T120" fmla="*/ 1066 w 2049"/>
                <a:gd name="T121" fmla="*/ 2803 h 3185"/>
                <a:gd name="T122" fmla="*/ 940 w 2049"/>
                <a:gd name="T123" fmla="*/ 2819 h 3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49" h="3185">
                  <a:moveTo>
                    <a:pt x="556" y="2098"/>
                  </a:moveTo>
                  <a:cubicBezTo>
                    <a:pt x="556" y="2104"/>
                    <a:pt x="556" y="2107"/>
                    <a:pt x="556" y="2107"/>
                  </a:cubicBezTo>
                  <a:cubicBezTo>
                    <a:pt x="555" y="2105"/>
                    <a:pt x="555" y="2102"/>
                    <a:pt x="556" y="2098"/>
                  </a:cubicBezTo>
                  <a:close/>
                  <a:moveTo>
                    <a:pt x="517" y="69"/>
                  </a:moveTo>
                  <a:cubicBezTo>
                    <a:pt x="516" y="70"/>
                    <a:pt x="516" y="71"/>
                    <a:pt x="515" y="73"/>
                  </a:cubicBezTo>
                  <a:cubicBezTo>
                    <a:pt x="516" y="72"/>
                    <a:pt x="516" y="71"/>
                    <a:pt x="516" y="70"/>
                  </a:cubicBezTo>
                  <a:cubicBezTo>
                    <a:pt x="516" y="69"/>
                    <a:pt x="516" y="69"/>
                    <a:pt x="517" y="69"/>
                  </a:cubicBezTo>
                  <a:close/>
                  <a:moveTo>
                    <a:pt x="202" y="675"/>
                  </a:moveTo>
                  <a:cubicBezTo>
                    <a:pt x="165" y="694"/>
                    <a:pt x="114" y="770"/>
                    <a:pt x="114" y="770"/>
                  </a:cubicBezTo>
                  <a:cubicBezTo>
                    <a:pt x="114" y="770"/>
                    <a:pt x="146" y="741"/>
                    <a:pt x="164" y="721"/>
                  </a:cubicBezTo>
                  <a:cubicBezTo>
                    <a:pt x="181" y="701"/>
                    <a:pt x="230" y="685"/>
                    <a:pt x="249" y="683"/>
                  </a:cubicBezTo>
                  <a:cubicBezTo>
                    <a:pt x="268" y="682"/>
                    <a:pt x="224" y="694"/>
                    <a:pt x="190" y="719"/>
                  </a:cubicBezTo>
                  <a:cubicBezTo>
                    <a:pt x="157" y="745"/>
                    <a:pt x="124" y="805"/>
                    <a:pt x="134" y="801"/>
                  </a:cubicBezTo>
                  <a:cubicBezTo>
                    <a:pt x="145" y="797"/>
                    <a:pt x="182" y="749"/>
                    <a:pt x="193" y="741"/>
                  </a:cubicBezTo>
                  <a:cubicBezTo>
                    <a:pt x="204" y="733"/>
                    <a:pt x="186" y="797"/>
                    <a:pt x="186" y="811"/>
                  </a:cubicBezTo>
                  <a:cubicBezTo>
                    <a:pt x="186" y="826"/>
                    <a:pt x="201" y="787"/>
                    <a:pt x="213" y="758"/>
                  </a:cubicBezTo>
                  <a:cubicBezTo>
                    <a:pt x="225" y="729"/>
                    <a:pt x="248" y="707"/>
                    <a:pt x="261" y="697"/>
                  </a:cubicBezTo>
                  <a:cubicBezTo>
                    <a:pt x="274" y="686"/>
                    <a:pt x="270" y="742"/>
                    <a:pt x="272" y="753"/>
                  </a:cubicBezTo>
                  <a:cubicBezTo>
                    <a:pt x="273" y="763"/>
                    <a:pt x="280" y="733"/>
                    <a:pt x="282" y="719"/>
                  </a:cubicBezTo>
                  <a:cubicBezTo>
                    <a:pt x="285" y="706"/>
                    <a:pt x="285" y="703"/>
                    <a:pt x="304" y="715"/>
                  </a:cubicBezTo>
                  <a:cubicBezTo>
                    <a:pt x="322" y="727"/>
                    <a:pt x="336" y="774"/>
                    <a:pt x="340" y="783"/>
                  </a:cubicBezTo>
                  <a:cubicBezTo>
                    <a:pt x="344" y="793"/>
                    <a:pt x="353" y="803"/>
                    <a:pt x="364" y="797"/>
                  </a:cubicBezTo>
                  <a:cubicBezTo>
                    <a:pt x="374" y="790"/>
                    <a:pt x="397" y="762"/>
                    <a:pt x="397" y="762"/>
                  </a:cubicBezTo>
                  <a:cubicBezTo>
                    <a:pt x="397" y="762"/>
                    <a:pt x="368" y="770"/>
                    <a:pt x="360" y="753"/>
                  </a:cubicBezTo>
                  <a:cubicBezTo>
                    <a:pt x="352" y="735"/>
                    <a:pt x="314" y="707"/>
                    <a:pt x="306" y="699"/>
                  </a:cubicBezTo>
                  <a:cubicBezTo>
                    <a:pt x="298" y="691"/>
                    <a:pt x="305" y="681"/>
                    <a:pt x="313" y="678"/>
                  </a:cubicBezTo>
                  <a:cubicBezTo>
                    <a:pt x="321" y="675"/>
                    <a:pt x="408" y="670"/>
                    <a:pt x="408" y="670"/>
                  </a:cubicBezTo>
                  <a:cubicBezTo>
                    <a:pt x="408" y="670"/>
                    <a:pt x="332" y="661"/>
                    <a:pt x="314" y="647"/>
                  </a:cubicBezTo>
                  <a:cubicBezTo>
                    <a:pt x="297" y="634"/>
                    <a:pt x="294" y="610"/>
                    <a:pt x="289" y="591"/>
                  </a:cubicBezTo>
                  <a:cubicBezTo>
                    <a:pt x="284" y="573"/>
                    <a:pt x="273" y="511"/>
                    <a:pt x="284" y="517"/>
                  </a:cubicBezTo>
                  <a:cubicBezTo>
                    <a:pt x="294" y="522"/>
                    <a:pt x="317" y="557"/>
                    <a:pt x="304" y="522"/>
                  </a:cubicBezTo>
                  <a:cubicBezTo>
                    <a:pt x="290" y="487"/>
                    <a:pt x="265" y="441"/>
                    <a:pt x="260" y="430"/>
                  </a:cubicBezTo>
                  <a:cubicBezTo>
                    <a:pt x="254" y="419"/>
                    <a:pt x="277" y="431"/>
                    <a:pt x="290" y="434"/>
                  </a:cubicBezTo>
                  <a:cubicBezTo>
                    <a:pt x="304" y="437"/>
                    <a:pt x="234" y="345"/>
                    <a:pt x="208" y="307"/>
                  </a:cubicBezTo>
                  <a:cubicBezTo>
                    <a:pt x="181" y="270"/>
                    <a:pt x="133" y="207"/>
                    <a:pt x="133" y="207"/>
                  </a:cubicBezTo>
                  <a:cubicBezTo>
                    <a:pt x="133" y="207"/>
                    <a:pt x="168" y="261"/>
                    <a:pt x="181" y="291"/>
                  </a:cubicBezTo>
                  <a:cubicBezTo>
                    <a:pt x="194" y="322"/>
                    <a:pt x="201" y="359"/>
                    <a:pt x="204" y="370"/>
                  </a:cubicBezTo>
                  <a:cubicBezTo>
                    <a:pt x="206" y="381"/>
                    <a:pt x="176" y="371"/>
                    <a:pt x="152" y="367"/>
                  </a:cubicBezTo>
                  <a:cubicBezTo>
                    <a:pt x="128" y="363"/>
                    <a:pt x="126" y="381"/>
                    <a:pt x="144" y="399"/>
                  </a:cubicBezTo>
                  <a:cubicBezTo>
                    <a:pt x="161" y="418"/>
                    <a:pt x="202" y="426"/>
                    <a:pt x="216" y="429"/>
                  </a:cubicBezTo>
                  <a:cubicBezTo>
                    <a:pt x="229" y="431"/>
                    <a:pt x="226" y="446"/>
                    <a:pt x="181" y="450"/>
                  </a:cubicBezTo>
                  <a:cubicBezTo>
                    <a:pt x="136" y="454"/>
                    <a:pt x="32" y="429"/>
                    <a:pt x="16" y="417"/>
                  </a:cubicBezTo>
                  <a:cubicBezTo>
                    <a:pt x="0" y="405"/>
                    <a:pt x="32" y="439"/>
                    <a:pt x="70" y="458"/>
                  </a:cubicBezTo>
                  <a:cubicBezTo>
                    <a:pt x="109" y="477"/>
                    <a:pt x="204" y="478"/>
                    <a:pt x="216" y="479"/>
                  </a:cubicBezTo>
                  <a:cubicBezTo>
                    <a:pt x="228" y="481"/>
                    <a:pt x="206" y="494"/>
                    <a:pt x="182" y="499"/>
                  </a:cubicBezTo>
                  <a:cubicBezTo>
                    <a:pt x="158" y="505"/>
                    <a:pt x="137" y="497"/>
                    <a:pt x="166" y="506"/>
                  </a:cubicBezTo>
                  <a:cubicBezTo>
                    <a:pt x="196" y="515"/>
                    <a:pt x="229" y="514"/>
                    <a:pt x="240" y="521"/>
                  </a:cubicBezTo>
                  <a:cubicBezTo>
                    <a:pt x="250" y="527"/>
                    <a:pt x="213" y="545"/>
                    <a:pt x="220" y="551"/>
                  </a:cubicBezTo>
                  <a:cubicBezTo>
                    <a:pt x="226" y="558"/>
                    <a:pt x="246" y="586"/>
                    <a:pt x="242" y="591"/>
                  </a:cubicBezTo>
                  <a:cubicBezTo>
                    <a:pt x="238" y="597"/>
                    <a:pt x="241" y="609"/>
                    <a:pt x="254" y="614"/>
                  </a:cubicBezTo>
                  <a:cubicBezTo>
                    <a:pt x="268" y="619"/>
                    <a:pt x="264" y="637"/>
                    <a:pt x="258" y="646"/>
                  </a:cubicBezTo>
                  <a:cubicBezTo>
                    <a:pt x="253" y="655"/>
                    <a:pt x="240" y="657"/>
                    <a:pt x="202" y="675"/>
                  </a:cubicBezTo>
                  <a:close/>
                  <a:moveTo>
                    <a:pt x="313" y="2873"/>
                  </a:moveTo>
                  <a:cubicBezTo>
                    <a:pt x="311" y="2881"/>
                    <a:pt x="310" y="2894"/>
                    <a:pt x="308" y="2907"/>
                  </a:cubicBezTo>
                  <a:cubicBezTo>
                    <a:pt x="310" y="2898"/>
                    <a:pt x="311" y="2889"/>
                    <a:pt x="313" y="2880"/>
                  </a:cubicBezTo>
                  <a:cubicBezTo>
                    <a:pt x="314" y="2878"/>
                    <a:pt x="314" y="2876"/>
                    <a:pt x="314" y="2875"/>
                  </a:cubicBezTo>
                  <a:cubicBezTo>
                    <a:pt x="315" y="2875"/>
                    <a:pt x="315" y="2874"/>
                    <a:pt x="316" y="2874"/>
                  </a:cubicBezTo>
                  <a:cubicBezTo>
                    <a:pt x="319" y="2874"/>
                    <a:pt x="322" y="2874"/>
                    <a:pt x="325" y="2873"/>
                  </a:cubicBezTo>
                  <a:cubicBezTo>
                    <a:pt x="326" y="2873"/>
                    <a:pt x="327" y="2873"/>
                    <a:pt x="327" y="2873"/>
                  </a:cubicBezTo>
                  <a:cubicBezTo>
                    <a:pt x="328" y="2873"/>
                    <a:pt x="328" y="2873"/>
                    <a:pt x="328" y="2872"/>
                  </a:cubicBezTo>
                  <a:cubicBezTo>
                    <a:pt x="329" y="2872"/>
                    <a:pt x="329" y="2872"/>
                    <a:pt x="330" y="2872"/>
                  </a:cubicBezTo>
                  <a:cubicBezTo>
                    <a:pt x="330" y="2872"/>
                    <a:pt x="330" y="2871"/>
                    <a:pt x="330" y="2871"/>
                  </a:cubicBezTo>
                  <a:cubicBezTo>
                    <a:pt x="331" y="2871"/>
                    <a:pt x="332" y="2870"/>
                    <a:pt x="332" y="2870"/>
                  </a:cubicBezTo>
                  <a:cubicBezTo>
                    <a:pt x="332" y="2868"/>
                    <a:pt x="332" y="2867"/>
                    <a:pt x="332" y="2865"/>
                  </a:cubicBezTo>
                  <a:cubicBezTo>
                    <a:pt x="332" y="2849"/>
                    <a:pt x="341" y="2819"/>
                    <a:pt x="341" y="2819"/>
                  </a:cubicBezTo>
                  <a:cubicBezTo>
                    <a:pt x="341" y="2819"/>
                    <a:pt x="318" y="2850"/>
                    <a:pt x="313" y="2873"/>
                  </a:cubicBezTo>
                  <a:close/>
                  <a:moveTo>
                    <a:pt x="174" y="2374"/>
                  </a:moveTo>
                  <a:cubicBezTo>
                    <a:pt x="157" y="2350"/>
                    <a:pt x="181" y="2425"/>
                    <a:pt x="205" y="2451"/>
                  </a:cubicBezTo>
                  <a:cubicBezTo>
                    <a:pt x="229" y="2478"/>
                    <a:pt x="250" y="2505"/>
                    <a:pt x="236" y="2505"/>
                  </a:cubicBezTo>
                  <a:cubicBezTo>
                    <a:pt x="221" y="2505"/>
                    <a:pt x="174" y="2485"/>
                    <a:pt x="189" y="2499"/>
                  </a:cubicBezTo>
                  <a:cubicBezTo>
                    <a:pt x="204" y="2514"/>
                    <a:pt x="234" y="2531"/>
                    <a:pt x="238" y="2541"/>
                  </a:cubicBezTo>
                  <a:cubicBezTo>
                    <a:pt x="242" y="2550"/>
                    <a:pt x="201" y="2542"/>
                    <a:pt x="189" y="2541"/>
                  </a:cubicBezTo>
                  <a:cubicBezTo>
                    <a:pt x="177" y="2539"/>
                    <a:pt x="217" y="2574"/>
                    <a:pt x="229" y="2575"/>
                  </a:cubicBezTo>
                  <a:cubicBezTo>
                    <a:pt x="241" y="2577"/>
                    <a:pt x="277" y="2555"/>
                    <a:pt x="285" y="2547"/>
                  </a:cubicBezTo>
                  <a:cubicBezTo>
                    <a:pt x="293" y="2539"/>
                    <a:pt x="280" y="2511"/>
                    <a:pt x="280" y="2495"/>
                  </a:cubicBezTo>
                  <a:cubicBezTo>
                    <a:pt x="280" y="2479"/>
                    <a:pt x="264" y="2463"/>
                    <a:pt x="249" y="2447"/>
                  </a:cubicBezTo>
                  <a:cubicBezTo>
                    <a:pt x="234" y="2431"/>
                    <a:pt x="256" y="2433"/>
                    <a:pt x="270" y="2426"/>
                  </a:cubicBezTo>
                  <a:cubicBezTo>
                    <a:pt x="285" y="2419"/>
                    <a:pt x="270" y="2407"/>
                    <a:pt x="254" y="2407"/>
                  </a:cubicBezTo>
                  <a:cubicBezTo>
                    <a:pt x="238" y="2407"/>
                    <a:pt x="264" y="2393"/>
                    <a:pt x="274" y="2383"/>
                  </a:cubicBezTo>
                  <a:cubicBezTo>
                    <a:pt x="285" y="2374"/>
                    <a:pt x="262" y="2350"/>
                    <a:pt x="260" y="2329"/>
                  </a:cubicBezTo>
                  <a:cubicBezTo>
                    <a:pt x="257" y="2307"/>
                    <a:pt x="277" y="2257"/>
                    <a:pt x="284" y="2235"/>
                  </a:cubicBezTo>
                  <a:cubicBezTo>
                    <a:pt x="290" y="2214"/>
                    <a:pt x="221" y="2167"/>
                    <a:pt x="205" y="2141"/>
                  </a:cubicBezTo>
                  <a:cubicBezTo>
                    <a:pt x="189" y="2114"/>
                    <a:pt x="222" y="2239"/>
                    <a:pt x="232" y="2262"/>
                  </a:cubicBezTo>
                  <a:cubicBezTo>
                    <a:pt x="232" y="2262"/>
                    <a:pt x="234" y="2302"/>
                    <a:pt x="224" y="2286"/>
                  </a:cubicBezTo>
                  <a:cubicBezTo>
                    <a:pt x="213" y="2270"/>
                    <a:pt x="181" y="2203"/>
                    <a:pt x="173" y="2182"/>
                  </a:cubicBezTo>
                  <a:cubicBezTo>
                    <a:pt x="165" y="2161"/>
                    <a:pt x="172" y="2273"/>
                    <a:pt x="181" y="2305"/>
                  </a:cubicBezTo>
                  <a:cubicBezTo>
                    <a:pt x="190" y="2337"/>
                    <a:pt x="229" y="2411"/>
                    <a:pt x="233" y="2422"/>
                  </a:cubicBezTo>
                  <a:cubicBezTo>
                    <a:pt x="237" y="2433"/>
                    <a:pt x="192" y="2398"/>
                    <a:pt x="174" y="2374"/>
                  </a:cubicBezTo>
                  <a:close/>
                  <a:moveTo>
                    <a:pt x="348" y="2689"/>
                  </a:moveTo>
                  <a:cubicBezTo>
                    <a:pt x="340" y="2695"/>
                    <a:pt x="314" y="2683"/>
                    <a:pt x="290" y="2674"/>
                  </a:cubicBezTo>
                  <a:cubicBezTo>
                    <a:pt x="266" y="2665"/>
                    <a:pt x="240" y="2623"/>
                    <a:pt x="240" y="2623"/>
                  </a:cubicBezTo>
                  <a:cubicBezTo>
                    <a:pt x="240" y="2623"/>
                    <a:pt x="229" y="2631"/>
                    <a:pt x="221" y="2645"/>
                  </a:cubicBezTo>
                  <a:cubicBezTo>
                    <a:pt x="213" y="2658"/>
                    <a:pt x="238" y="2681"/>
                    <a:pt x="253" y="2701"/>
                  </a:cubicBezTo>
                  <a:cubicBezTo>
                    <a:pt x="268" y="2721"/>
                    <a:pt x="248" y="2741"/>
                    <a:pt x="248" y="2741"/>
                  </a:cubicBezTo>
                  <a:cubicBezTo>
                    <a:pt x="248" y="2741"/>
                    <a:pt x="221" y="2733"/>
                    <a:pt x="213" y="2729"/>
                  </a:cubicBezTo>
                  <a:cubicBezTo>
                    <a:pt x="211" y="2744"/>
                    <a:pt x="204" y="2773"/>
                    <a:pt x="197" y="2789"/>
                  </a:cubicBezTo>
                  <a:cubicBezTo>
                    <a:pt x="188" y="2809"/>
                    <a:pt x="166" y="2838"/>
                    <a:pt x="158" y="2847"/>
                  </a:cubicBezTo>
                  <a:cubicBezTo>
                    <a:pt x="150" y="2857"/>
                    <a:pt x="170" y="2867"/>
                    <a:pt x="190" y="2869"/>
                  </a:cubicBezTo>
                  <a:cubicBezTo>
                    <a:pt x="210" y="2870"/>
                    <a:pt x="233" y="2869"/>
                    <a:pt x="233" y="2869"/>
                  </a:cubicBezTo>
                  <a:cubicBezTo>
                    <a:pt x="233" y="2869"/>
                    <a:pt x="202" y="2925"/>
                    <a:pt x="188" y="2939"/>
                  </a:cubicBezTo>
                  <a:cubicBezTo>
                    <a:pt x="173" y="2954"/>
                    <a:pt x="124" y="2942"/>
                    <a:pt x="121" y="2957"/>
                  </a:cubicBezTo>
                  <a:cubicBezTo>
                    <a:pt x="120" y="2964"/>
                    <a:pt x="119" y="2974"/>
                    <a:pt x="119" y="2983"/>
                  </a:cubicBezTo>
                  <a:cubicBezTo>
                    <a:pt x="123" y="2985"/>
                    <a:pt x="127" y="2987"/>
                    <a:pt x="131" y="2988"/>
                  </a:cubicBezTo>
                  <a:cubicBezTo>
                    <a:pt x="133" y="2989"/>
                    <a:pt x="134" y="2989"/>
                    <a:pt x="135" y="2989"/>
                  </a:cubicBezTo>
                  <a:cubicBezTo>
                    <a:pt x="137" y="2990"/>
                    <a:pt x="140" y="2991"/>
                    <a:pt x="143" y="2992"/>
                  </a:cubicBezTo>
                  <a:cubicBezTo>
                    <a:pt x="144" y="2993"/>
                    <a:pt x="145" y="2993"/>
                    <a:pt x="147" y="2993"/>
                  </a:cubicBezTo>
                  <a:cubicBezTo>
                    <a:pt x="148" y="2993"/>
                    <a:pt x="150" y="2994"/>
                    <a:pt x="152" y="2994"/>
                  </a:cubicBezTo>
                  <a:cubicBezTo>
                    <a:pt x="153" y="2995"/>
                    <a:pt x="155" y="2995"/>
                    <a:pt x="156" y="2995"/>
                  </a:cubicBezTo>
                  <a:cubicBezTo>
                    <a:pt x="157" y="2995"/>
                    <a:pt x="159" y="2996"/>
                    <a:pt x="160" y="2996"/>
                  </a:cubicBezTo>
                  <a:cubicBezTo>
                    <a:pt x="162" y="2996"/>
                    <a:pt x="164" y="2996"/>
                    <a:pt x="165" y="2996"/>
                  </a:cubicBezTo>
                  <a:cubicBezTo>
                    <a:pt x="166" y="2996"/>
                    <a:pt x="167" y="2997"/>
                    <a:pt x="168" y="2997"/>
                  </a:cubicBezTo>
                  <a:cubicBezTo>
                    <a:pt x="170" y="2997"/>
                    <a:pt x="172" y="2997"/>
                    <a:pt x="175" y="2997"/>
                  </a:cubicBezTo>
                  <a:cubicBezTo>
                    <a:pt x="175" y="2997"/>
                    <a:pt x="176" y="2997"/>
                    <a:pt x="177" y="2997"/>
                  </a:cubicBezTo>
                  <a:cubicBezTo>
                    <a:pt x="179" y="2997"/>
                    <a:pt x="181" y="2997"/>
                    <a:pt x="183" y="2997"/>
                  </a:cubicBezTo>
                  <a:cubicBezTo>
                    <a:pt x="184" y="2997"/>
                    <a:pt x="184" y="2997"/>
                    <a:pt x="185" y="2997"/>
                  </a:cubicBezTo>
                  <a:cubicBezTo>
                    <a:pt x="187" y="2997"/>
                    <a:pt x="190" y="2996"/>
                    <a:pt x="192" y="2996"/>
                  </a:cubicBezTo>
                  <a:cubicBezTo>
                    <a:pt x="192" y="2996"/>
                    <a:pt x="193" y="2996"/>
                    <a:pt x="193" y="2996"/>
                  </a:cubicBezTo>
                  <a:cubicBezTo>
                    <a:pt x="195" y="2996"/>
                    <a:pt x="198" y="2995"/>
                    <a:pt x="201" y="2995"/>
                  </a:cubicBezTo>
                  <a:cubicBezTo>
                    <a:pt x="196" y="2989"/>
                    <a:pt x="193" y="2981"/>
                    <a:pt x="196" y="2973"/>
                  </a:cubicBezTo>
                  <a:cubicBezTo>
                    <a:pt x="200" y="2958"/>
                    <a:pt x="206" y="2950"/>
                    <a:pt x="206" y="2950"/>
                  </a:cubicBezTo>
                  <a:cubicBezTo>
                    <a:pt x="206" y="2950"/>
                    <a:pt x="258" y="2933"/>
                    <a:pt x="282" y="2893"/>
                  </a:cubicBezTo>
                  <a:cubicBezTo>
                    <a:pt x="306" y="2853"/>
                    <a:pt x="324" y="2827"/>
                    <a:pt x="332" y="2801"/>
                  </a:cubicBezTo>
                  <a:cubicBezTo>
                    <a:pt x="337" y="2784"/>
                    <a:pt x="340" y="2764"/>
                    <a:pt x="342" y="2753"/>
                  </a:cubicBezTo>
                  <a:cubicBezTo>
                    <a:pt x="332" y="2756"/>
                    <a:pt x="320" y="2759"/>
                    <a:pt x="313" y="2758"/>
                  </a:cubicBezTo>
                  <a:cubicBezTo>
                    <a:pt x="300" y="2757"/>
                    <a:pt x="269" y="2741"/>
                    <a:pt x="272" y="2730"/>
                  </a:cubicBezTo>
                  <a:cubicBezTo>
                    <a:pt x="274" y="2719"/>
                    <a:pt x="301" y="2711"/>
                    <a:pt x="318" y="2715"/>
                  </a:cubicBezTo>
                  <a:cubicBezTo>
                    <a:pt x="333" y="2719"/>
                    <a:pt x="349" y="2734"/>
                    <a:pt x="353" y="2739"/>
                  </a:cubicBezTo>
                  <a:cubicBezTo>
                    <a:pt x="355" y="2739"/>
                    <a:pt x="355" y="2739"/>
                    <a:pt x="355" y="2739"/>
                  </a:cubicBezTo>
                  <a:cubicBezTo>
                    <a:pt x="356" y="2731"/>
                    <a:pt x="360" y="2701"/>
                    <a:pt x="362" y="2685"/>
                  </a:cubicBezTo>
                  <a:cubicBezTo>
                    <a:pt x="365" y="2666"/>
                    <a:pt x="356" y="2682"/>
                    <a:pt x="348" y="2689"/>
                  </a:cubicBezTo>
                  <a:close/>
                  <a:moveTo>
                    <a:pt x="598" y="133"/>
                  </a:moveTo>
                  <a:cubicBezTo>
                    <a:pt x="599" y="135"/>
                    <a:pt x="604" y="146"/>
                    <a:pt x="610" y="160"/>
                  </a:cubicBezTo>
                  <a:cubicBezTo>
                    <a:pt x="604" y="143"/>
                    <a:pt x="598" y="129"/>
                    <a:pt x="598" y="133"/>
                  </a:cubicBezTo>
                  <a:close/>
                  <a:moveTo>
                    <a:pt x="805" y="439"/>
                  </a:moveTo>
                  <a:cubicBezTo>
                    <a:pt x="808" y="439"/>
                    <a:pt x="890" y="406"/>
                    <a:pt x="894" y="399"/>
                  </a:cubicBezTo>
                  <a:cubicBezTo>
                    <a:pt x="899" y="393"/>
                    <a:pt x="890" y="361"/>
                    <a:pt x="890" y="361"/>
                  </a:cubicBezTo>
                  <a:cubicBezTo>
                    <a:pt x="890" y="361"/>
                    <a:pt x="896" y="387"/>
                    <a:pt x="891" y="392"/>
                  </a:cubicBezTo>
                  <a:cubicBezTo>
                    <a:pt x="886" y="397"/>
                    <a:pt x="860" y="408"/>
                    <a:pt x="860" y="408"/>
                  </a:cubicBezTo>
                  <a:cubicBezTo>
                    <a:pt x="860" y="408"/>
                    <a:pt x="874" y="398"/>
                    <a:pt x="875" y="387"/>
                  </a:cubicBezTo>
                  <a:cubicBezTo>
                    <a:pt x="876" y="377"/>
                    <a:pt x="873" y="353"/>
                    <a:pt x="873" y="355"/>
                  </a:cubicBezTo>
                  <a:cubicBezTo>
                    <a:pt x="873" y="357"/>
                    <a:pt x="870" y="389"/>
                    <a:pt x="860" y="401"/>
                  </a:cubicBezTo>
                  <a:cubicBezTo>
                    <a:pt x="850" y="412"/>
                    <a:pt x="805" y="439"/>
                    <a:pt x="805" y="439"/>
                  </a:cubicBezTo>
                  <a:close/>
                  <a:moveTo>
                    <a:pt x="1218" y="850"/>
                  </a:moveTo>
                  <a:cubicBezTo>
                    <a:pt x="1216" y="849"/>
                    <a:pt x="1218" y="850"/>
                    <a:pt x="1220" y="852"/>
                  </a:cubicBezTo>
                  <a:cubicBezTo>
                    <a:pt x="1220" y="851"/>
                    <a:pt x="1219" y="850"/>
                    <a:pt x="1218" y="850"/>
                  </a:cubicBezTo>
                  <a:close/>
                  <a:moveTo>
                    <a:pt x="934" y="522"/>
                  </a:moveTo>
                  <a:cubicBezTo>
                    <a:pt x="942" y="497"/>
                    <a:pt x="948" y="455"/>
                    <a:pt x="948" y="455"/>
                  </a:cubicBezTo>
                  <a:cubicBezTo>
                    <a:pt x="948" y="455"/>
                    <a:pt x="882" y="539"/>
                    <a:pt x="869" y="545"/>
                  </a:cubicBezTo>
                  <a:cubicBezTo>
                    <a:pt x="856" y="550"/>
                    <a:pt x="832" y="549"/>
                    <a:pt x="817" y="547"/>
                  </a:cubicBezTo>
                  <a:cubicBezTo>
                    <a:pt x="806" y="546"/>
                    <a:pt x="790" y="538"/>
                    <a:pt x="784" y="534"/>
                  </a:cubicBezTo>
                  <a:cubicBezTo>
                    <a:pt x="784" y="534"/>
                    <a:pt x="784" y="534"/>
                    <a:pt x="784" y="534"/>
                  </a:cubicBezTo>
                  <a:cubicBezTo>
                    <a:pt x="787" y="537"/>
                    <a:pt x="790" y="540"/>
                    <a:pt x="794" y="543"/>
                  </a:cubicBezTo>
                  <a:cubicBezTo>
                    <a:pt x="796" y="545"/>
                    <a:pt x="799" y="548"/>
                    <a:pt x="802" y="550"/>
                  </a:cubicBezTo>
                  <a:cubicBezTo>
                    <a:pt x="804" y="552"/>
                    <a:pt x="807" y="554"/>
                    <a:pt x="811" y="555"/>
                  </a:cubicBezTo>
                  <a:cubicBezTo>
                    <a:pt x="819" y="558"/>
                    <a:pt x="825" y="562"/>
                    <a:pt x="831" y="568"/>
                  </a:cubicBezTo>
                  <a:cubicBezTo>
                    <a:pt x="840" y="576"/>
                    <a:pt x="851" y="580"/>
                    <a:pt x="862" y="583"/>
                  </a:cubicBezTo>
                  <a:cubicBezTo>
                    <a:pt x="864" y="583"/>
                    <a:pt x="865" y="584"/>
                    <a:pt x="867" y="584"/>
                  </a:cubicBezTo>
                  <a:cubicBezTo>
                    <a:pt x="867" y="584"/>
                    <a:pt x="868" y="584"/>
                    <a:pt x="868" y="584"/>
                  </a:cubicBezTo>
                  <a:cubicBezTo>
                    <a:pt x="870" y="585"/>
                    <a:pt x="871" y="585"/>
                    <a:pt x="872" y="585"/>
                  </a:cubicBezTo>
                  <a:cubicBezTo>
                    <a:pt x="873" y="585"/>
                    <a:pt x="873" y="585"/>
                    <a:pt x="874" y="585"/>
                  </a:cubicBezTo>
                  <a:cubicBezTo>
                    <a:pt x="875" y="586"/>
                    <a:pt x="876" y="586"/>
                    <a:pt x="877" y="586"/>
                  </a:cubicBezTo>
                  <a:cubicBezTo>
                    <a:pt x="878" y="586"/>
                    <a:pt x="878" y="586"/>
                    <a:pt x="879" y="586"/>
                  </a:cubicBezTo>
                  <a:cubicBezTo>
                    <a:pt x="885" y="587"/>
                    <a:pt x="892" y="587"/>
                    <a:pt x="899" y="588"/>
                  </a:cubicBezTo>
                  <a:cubicBezTo>
                    <a:pt x="905" y="582"/>
                    <a:pt x="912" y="576"/>
                    <a:pt x="917" y="573"/>
                  </a:cubicBezTo>
                  <a:cubicBezTo>
                    <a:pt x="930" y="562"/>
                    <a:pt x="926" y="547"/>
                    <a:pt x="934" y="522"/>
                  </a:cubicBezTo>
                  <a:close/>
                  <a:moveTo>
                    <a:pt x="1264" y="492"/>
                  </a:moveTo>
                  <a:cubicBezTo>
                    <a:pt x="1264" y="513"/>
                    <a:pt x="1259" y="530"/>
                    <a:pt x="1259" y="530"/>
                  </a:cubicBezTo>
                  <a:cubicBezTo>
                    <a:pt x="1259" y="530"/>
                    <a:pt x="1246" y="589"/>
                    <a:pt x="1242" y="599"/>
                  </a:cubicBezTo>
                  <a:cubicBezTo>
                    <a:pt x="1240" y="608"/>
                    <a:pt x="1252" y="593"/>
                    <a:pt x="1257" y="584"/>
                  </a:cubicBezTo>
                  <a:cubicBezTo>
                    <a:pt x="1255" y="589"/>
                    <a:pt x="1253" y="596"/>
                    <a:pt x="1250" y="607"/>
                  </a:cubicBezTo>
                  <a:cubicBezTo>
                    <a:pt x="1242" y="632"/>
                    <a:pt x="1232" y="661"/>
                    <a:pt x="1234" y="676"/>
                  </a:cubicBezTo>
                  <a:cubicBezTo>
                    <a:pt x="1235" y="691"/>
                    <a:pt x="1262" y="639"/>
                    <a:pt x="1264" y="640"/>
                  </a:cubicBezTo>
                  <a:cubicBezTo>
                    <a:pt x="1265" y="642"/>
                    <a:pt x="1254" y="670"/>
                    <a:pt x="1248" y="686"/>
                  </a:cubicBezTo>
                  <a:cubicBezTo>
                    <a:pt x="1241" y="702"/>
                    <a:pt x="1248" y="705"/>
                    <a:pt x="1259" y="717"/>
                  </a:cubicBezTo>
                  <a:cubicBezTo>
                    <a:pt x="1270" y="729"/>
                    <a:pt x="1272" y="751"/>
                    <a:pt x="1272" y="751"/>
                  </a:cubicBezTo>
                  <a:cubicBezTo>
                    <a:pt x="1272" y="751"/>
                    <a:pt x="1264" y="737"/>
                    <a:pt x="1256" y="729"/>
                  </a:cubicBezTo>
                  <a:cubicBezTo>
                    <a:pt x="1249" y="722"/>
                    <a:pt x="1242" y="720"/>
                    <a:pt x="1234" y="723"/>
                  </a:cubicBezTo>
                  <a:cubicBezTo>
                    <a:pt x="1227" y="727"/>
                    <a:pt x="1259" y="740"/>
                    <a:pt x="1266" y="747"/>
                  </a:cubicBezTo>
                  <a:cubicBezTo>
                    <a:pt x="1274" y="753"/>
                    <a:pt x="1242" y="747"/>
                    <a:pt x="1242" y="747"/>
                  </a:cubicBezTo>
                  <a:cubicBezTo>
                    <a:pt x="1242" y="747"/>
                    <a:pt x="1272" y="759"/>
                    <a:pt x="1276" y="763"/>
                  </a:cubicBezTo>
                  <a:cubicBezTo>
                    <a:pt x="1281" y="767"/>
                    <a:pt x="1279" y="778"/>
                    <a:pt x="1268" y="769"/>
                  </a:cubicBezTo>
                  <a:cubicBezTo>
                    <a:pt x="1258" y="761"/>
                    <a:pt x="1238" y="753"/>
                    <a:pt x="1228" y="752"/>
                  </a:cubicBezTo>
                  <a:cubicBezTo>
                    <a:pt x="1218" y="751"/>
                    <a:pt x="1206" y="770"/>
                    <a:pt x="1206" y="770"/>
                  </a:cubicBezTo>
                  <a:cubicBezTo>
                    <a:pt x="1206" y="770"/>
                    <a:pt x="1222" y="774"/>
                    <a:pt x="1228" y="776"/>
                  </a:cubicBezTo>
                  <a:cubicBezTo>
                    <a:pt x="1234" y="778"/>
                    <a:pt x="1255" y="797"/>
                    <a:pt x="1262" y="805"/>
                  </a:cubicBezTo>
                  <a:cubicBezTo>
                    <a:pt x="1270" y="814"/>
                    <a:pt x="1260" y="841"/>
                    <a:pt x="1256" y="846"/>
                  </a:cubicBezTo>
                  <a:cubicBezTo>
                    <a:pt x="1251" y="851"/>
                    <a:pt x="1217" y="815"/>
                    <a:pt x="1206" y="804"/>
                  </a:cubicBezTo>
                  <a:cubicBezTo>
                    <a:pt x="1194" y="793"/>
                    <a:pt x="1152" y="773"/>
                    <a:pt x="1152" y="773"/>
                  </a:cubicBezTo>
                  <a:cubicBezTo>
                    <a:pt x="1152" y="773"/>
                    <a:pt x="1170" y="788"/>
                    <a:pt x="1175" y="793"/>
                  </a:cubicBezTo>
                  <a:cubicBezTo>
                    <a:pt x="1180" y="797"/>
                    <a:pt x="1172" y="797"/>
                    <a:pt x="1155" y="801"/>
                  </a:cubicBezTo>
                  <a:cubicBezTo>
                    <a:pt x="1138" y="805"/>
                    <a:pt x="1101" y="816"/>
                    <a:pt x="1101" y="816"/>
                  </a:cubicBezTo>
                  <a:cubicBezTo>
                    <a:pt x="1101" y="816"/>
                    <a:pt x="1154" y="809"/>
                    <a:pt x="1168" y="808"/>
                  </a:cubicBezTo>
                  <a:cubicBezTo>
                    <a:pt x="1181" y="807"/>
                    <a:pt x="1194" y="814"/>
                    <a:pt x="1205" y="821"/>
                  </a:cubicBezTo>
                  <a:cubicBezTo>
                    <a:pt x="1216" y="829"/>
                    <a:pt x="1246" y="860"/>
                    <a:pt x="1243" y="863"/>
                  </a:cubicBezTo>
                  <a:cubicBezTo>
                    <a:pt x="1241" y="866"/>
                    <a:pt x="1227" y="857"/>
                    <a:pt x="1220" y="852"/>
                  </a:cubicBezTo>
                  <a:cubicBezTo>
                    <a:pt x="1224" y="859"/>
                    <a:pt x="1220" y="878"/>
                    <a:pt x="1210" y="885"/>
                  </a:cubicBezTo>
                  <a:cubicBezTo>
                    <a:pt x="1200" y="893"/>
                    <a:pt x="1194" y="899"/>
                    <a:pt x="1181" y="907"/>
                  </a:cubicBezTo>
                  <a:cubicBezTo>
                    <a:pt x="1168" y="915"/>
                    <a:pt x="1121" y="918"/>
                    <a:pt x="1101" y="917"/>
                  </a:cubicBezTo>
                  <a:cubicBezTo>
                    <a:pt x="1080" y="915"/>
                    <a:pt x="1145" y="958"/>
                    <a:pt x="1132" y="958"/>
                  </a:cubicBezTo>
                  <a:cubicBezTo>
                    <a:pt x="1118" y="958"/>
                    <a:pt x="1065" y="951"/>
                    <a:pt x="1038" y="943"/>
                  </a:cubicBezTo>
                  <a:cubicBezTo>
                    <a:pt x="1012" y="935"/>
                    <a:pt x="1088" y="975"/>
                    <a:pt x="1101" y="980"/>
                  </a:cubicBezTo>
                  <a:cubicBezTo>
                    <a:pt x="1114" y="985"/>
                    <a:pt x="1090" y="998"/>
                    <a:pt x="1066" y="995"/>
                  </a:cubicBezTo>
                  <a:cubicBezTo>
                    <a:pt x="1042" y="993"/>
                    <a:pt x="1010" y="985"/>
                    <a:pt x="993" y="981"/>
                  </a:cubicBezTo>
                  <a:cubicBezTo>
                    <a:pt x="976" y="977"/>
                    <a:pt x="998" y="1010"/>
                    <a:pt x="993" y="1015"/>
                  </a:cubicBezTo>
                  <a:cubicBezTo>
                    <a:pt x="988" y="1019"/>
                    <a:pt x="938" y="998"/>
                    <a:pt x="938" y="998"/>
                  </a:cubicBezTo>
                  <a:cubicBezTo>
                    <a:pt x="914" y="1031"/>
                    <a:pt x="914" y="1031"/>
                    <a:pt x="914" y="1031"/>
                  </a:cubicBezTo>
                  <a:cubicBezTo>
                    <a:pt x="914" y="1044"/>
                    <a:pt x="914" y="1044"/>
                    <a:pt x="914" y="1044"/>
                  </a:cubicBezTo>
                  <a:cubicBezTo>
                    <a:pt x="918" y="1052"/>
                    <a:pt x="922" y="1059"/>
                    <a:pt x="926" y="1066"/>
                  </a:cubicBezTo>
                  <a:cubicBezTo>
                    <a:pt x="927" y="1067"/>
                    <a:pt x="928" y="1068"/>
                    <a:pt x="929" y="1068"/>
                  </a:cubicBezTo>
                  <a:cubicBezTo>
                    <a:pt x="970" y="1053"/>
                    <a:pt x="1012" y="1038"/>
                    <a:pt x="1053" y="1024"/>
                  </a:cubicBezTo>
                  <a:cubicBezTo>
                    <a:pt x="1091" y="1011"/>
                    <a:pt x="1130" y="1002"/>
                    <a:pt x="1167" y="989"/>
                  </a:cubicBezTo>
                  <a:cubicBezTo>
                    <a:pt x="1199" y="978"/>
                    <a:pt x="1229" y="966"/>
                    <a:pt x="1260" y="954"/>
                  </a:cubicBezTo>
                  <a:cubicBezTo>
                    <a:pt x="1260" y="954"/>
                    <a:pt x="1281" y="831"/>
                    <a:pt x="1284" y="779"/>
                  </a:cubicBezTo>
                  <a:cubicBezTo>
                    <a:pt x="1288" y="726"/>
                    <a:pt x="1276" y="685"/>
                    <a:pt x="1272" y="661"/>
                  </a:cubicBezTo>
                  <a:cubicBezTo>
                    <a:pt x="1268" y="638"/>
                    <a:pt x="1271" y="482"/>
                    <a:pt x="1272" y="454"/>
                  </a:cubicBezTo>
                  <a:cubicBezTo>
                    <a:pt x="1272" y="427"/>
                    <a:pt x="1289" y="317"/>
                    <a:pt x="1297" y="278"/>
                  </a:cubicBezTo>
                  <a:cubicBezTo>
                    <a:pt x="1303" y="251"/>
                    <a:pt x="1311" y="234"/>
                    <a:pt x="1315" y="226"/>
                  </a:cubicBezTo>
                  <a:cubicBezTo>
                    <a:pt x="1304" y="234"/>
                    <a:pt x="1294" y="243"/>
                    <a:pt x="1287" y="256"/>
                  </a:cubicBezTo>
                  <a:cubicBezTo>
                    <a:pt x="1284" y="261"/>
                    <a:pt x="1283" y="268"/>
                    <a:pt x="1282" y="273"/>
                  </a:cubicBezTo>
                  <a:cubicBezTo>
                    <a:pt x="1281" y="286"/>
                    <a:pt x="1280" y="299"/>
                    <a:pt x="1277" y="311"/>
                  </a:cubicBezTo>
                  <a:cubicBezTo>
                    <a:pt x="1276" y="319"/>
                    <a:pt x="1274" y="328"/>
                    <a:pt x="1272" y="336"/>
                  </a:cubicBezTo>
                  <a:cubicBezTo>
                    <a:pt x="1272" y="336"/>
                    <a:pt x="1272" y="335"/>
                    <a:pt x="1272" y="335"/>
                  </a:cubicBezTo>
                  <a:cubicBezTo>
                    <a:pt x="1272" y="344"/>
                    <a:pt x="1272" y="353"/>
                    <a:pt x="1272" y="360"/>
                  </a:cubicBezTo>
                  <a:cubicBezTo>
                    <a:pt x="1271" y="384"/>
                    <a:pt x="1265" y="471"/>
                    <a:pt x="1264" y="492"/>
                  </a:cubicBezTo>
                  <a:close/>
                  <a:moveTo>
                    <a:pt x="1293" y="348"/>
                  </a:moveTo>
                  <a:cubicBezTo>
                    <a:pt x="1293" y="359"/>
                    <a:pt x="1312" y="312"/>
                    <a:pt x="1320" y="289"/>
                  </a:cubicBezTo>
                  <a:cubicBezTo>
                    <a:pt x="1328" y="265"/>
                    <a:pt x="1368" y="207"/>
                    <a:pt x="1371" y="201"/>
                  </a:cubicBezTo>
                  <a:cubicBezTo>
                    <a:pt x="1374" y="196"/>
                    <a:pt x="1368" y="216"/>
                    <a:pt x="1352" y="258"/>
                  </a:cubicBezTo>
                  <a:cubicBezTo>
                    <a:pt x="1336" y="300"/>
                    <a:pt x="1320" y="353"/>
                    <a:pt x="1306" y="448"/>
                  </a:cubicBezTo>
                  <a:cubicBezTo>
                    <a:pt x="1291" y="543"/>
                    <a:pt x="1314" y="665"/>
                    <a:pt x="1314" y="665"/>
                  </a:cubicBezTo>
                  <a:cubicBezTo>
                    <a:pt x="1314" y="665"/>
                    <a:pt x="1307" y="630"/>
                    <a:pt x="1300" y="597"/>
                  </a:cubicBezTo>
                  <a:cubicBezTo>
                    <a:pt x="1292" y="563"/>
                    <a:pt x="1288" y="486"/>
                    <a:pt x="1289" y="471"/>
                  </a:cubicBezTo>
                  <a:cubicBezTo>
                    <a:pt x="1290" y="455"/>
                    <a:pt x="1285" y="469"/>
                    <a:pt x="1276" y="507"/>
                  </a:cubicBezTo>
                  <a:cubicBezTo>
                    <a:pt x="1266" y="545"/>
                    <a:pt x="1276" y="575"/>
                    <a:pt x="1278" y="589"/>
                  </a:cubicBezTo>
                  <a:cubicBezTo>
                    <a:pt x="1280" y="603"/>
                    <a:pt x="1302" y="687"/>
                    <a:pt x="1305" y="699"/>
                  </a:cubicBezTo>
                  <a:cubicBezTo>
                    <a:pt x="1308" y="712"/>
                    <a:pt x="1284" y="660"/>
                    <a:pt x="1276" y="643"/>
                  </a:cubicBezTo>
                  <a:cubicBezTo>
                    <a:pt x="1268" y="625"/>
                    <a:pt x="1282" y="672"/>
                    <a:pt x="1289" y="698"/>
                  </a:cubicBezTo>
                  <a:cubicBezTo>
                    <a:pt x="1296" y="724"/>
                    <a:pt x="1303" y="731"/>
                    <a:pt x="1302" y="751"/>
                  </a:cubicBezTo>
                  <a:cubicBezTo>
                    <a:pt x="1300" y="772"/>
                    <a:pt x="1280" y="933"/>
                    <a:pt x="1280" y="933"/>
                  </a:cubicBezTo>
                  <a:cubicBezTo>
                    <a:pt x="1280" y="933"/>
                    <a:pt x="1292" y="867"/>
                    <a:pt x="1295" y="839"/>
                  </a:cubicBezTo>
                  <a:cubicBezTo>
                    <a:pt x="1298" y="810"/>
                    <a:pt x="1304" y="771"/>
                    <a:pt x="1312" y="761"/>
                  </a:cubicBezTo>
                  <a:cubicBezTo>
                    <a:pt x="1320" y="751"/>
                    <a:pt x="1327" y="715"/>
                    <a:pt x="1334" y="699"/>
                  </a:cubicBezTo>
                  <a:cubicBezTo>
                    <a:pt x="1340" y="682"/>
                    <a:pt x="1366" y="655"/>
                    <a:pt x="1377" y="640"/>
                  </a:cubicBezTo>
                  <a:cubicBezTo>
                    <a:pt x="1388" y="625"/>
                    <a:pt x="1428" y="535"/>
                    <a:pt x="1449" y="497"/>
                  </a:cubicBezTo>
                  <a:cubicBezTo>
                    <a:pt x="1470" y="459"/>
                    <a:pt x="1574" y="383"/>
                    <a:pt x="1586" y="370"/>
                  </a:cubicBezTo>
                  <a:cubicBezTo>
                    <a:pt x="1598" y="357"/>
                    <a:pt x="1630" y="267"/>
                    <a:pt x="1646" y="237"/>
                  </a:cubicBezTo>
                  <a:cubicBezTo>
                    <a:pt x="1663" y="206"/>
                    <a:pt x="1736" y="101"/>
                    <a:pt x="1746" y="91"/>
                  </a:cubicBezTo>
                  <a:cubicBezTo>
                    <a:pt x="1751" y="86"/>
                    <a:pt x="1798" y="90"/>
                    <a:pt x="1837" y="95"/>
                  </a:cubicBezTo>
                  <a:cubicBezTo>
                    <a:pt x="1835" y="94"/>
                    <a:pt x="1833" y="93"/>
                    <a:pt x="1831" y="92"/>
                  </a:cubicBezTo>
                  <a:cubicBezTo>
                    <a:pt x="1829" y="91"/>
                    <a:pt x="1826" y="90"/>
                    <a:pt x="1824" y="89"/>
                  </a:cubicBezTo>
                  <a:cubicBezTo>
                    <a:pt x="1822" y="88"/>
                    <a:pt x="1820" y="87"/>
                    <a:pt x="1818" y="86"/>
                  </a:cubicBezTo>
                  <a:cubicBezTo>
                    <a:pt x="1816" y="85"/>
                    <a:pt x="1813" y="85"/>
                    <a:pt x="1811" y="84"/>
                  </a:cubicBezTo>
                  <a:cubicBezTo>
                    <a:pt x="1809" y="83"/>
                    <a:pt x="1807" y="82"/>
                    <a:pt x="1805" y="81"/>
                  </a:cubicBezTo>
                  <a:cubicBezTo>
                    <a:pt x="1802" y="80"/>
                    <a:pt x="1799" y="78"/>
                    <a:pt x="1796" y="77"/>
                  </a:cubicBezTo>
                  <a:cubicBezTo>
                    <a:pt x="1793" y="76"/>
                    <a:pt x="1791" y="75"/>
                    <a:pt x="1789" y="74"/>
                  </a:cubicBezTo>
                  <a:cubicBezTo>
                    <a:pt x="1786" y="73"/>
                    <a:pt x="1783" y="72"/>
                    <a:pt x="1781" y="71"/>
                  </a:cubicBezTo>
                  <a:cubicBezTo>
                    <a:pt x="1779" y="70"/>
                    <a:pt x="1777" y="69"/>
                    <a:pt x="1775" y="69"/>
                  </a:cubicBezTo>
                  <a:cubicBezTo>
                    <a:pt x="1772" y="68"/>
                    <a:pt x="1770" y="67"/>
                    <a:pt x="1767" y="65"/>
                  </a:cubicBezTo>
                  <a:cubicBezTo>
                    <a:pt x="1765" y="65"/>
                    <a:pt x="1764" y="64"/>
                    <a:pt x="1762" y="64"/>
                  </a:cubicBezTo>
                  <a:cubicBezTo>
                    <a:pt x="1758" y="62"/>
                    <a:pt x="1754" y="61"/>
                    <a:pt x="1750" y="59"/>
                  </a:cubicBezTo>
                  <a:cubicBezTo>
                    <a:pt x="1748" y="58"/>
                    <a:pt x="1747" y="58"/>
                    <a:pt x="1746" y="57"/>
                  </a:cubicBezTo>
                  <a:cubicBezTo>
                    <a:pt x="1745" y="57"/>
                    <a:pt x="1745" y="57"/>
                    <a:pt x="1745" y="57"/>
                  </a:cubicBezTo>
                  <a:cubicBezTo>
                    <a:pt x="1744" y="56"/>
                    <a:pt x="1743" y="56"/>
                    <a:pt x="1742" y="55"/>
                  </a:cubicBezTo>
                  <a:cubicBezTo>
                    <a:pt x="1742" y="55"/>
                    <a:pt x="1741" y="55"/>
                    <a:pt x="1741" y="54"/>
                  </a:cubicBezTo>
                  <a:cubicBezTo>
                    <a:pt x="1740" y="54"/>
                    <a:pt x="1739" y="53"/>
                    <a:pt x="1738" y="52"/>
                  </a:cubicBezTo>
                  <a:cubicBezTo>
                    <a:pt x="1737" y="52"/>
                    <a:pt x="1737" y="51"/>
                    <a:pt x="1736" y="51"/>
                  </a:cubicBezTo>
                  <a:cubicBezTo>
                    <a:pt x="1736" y="51"/>
                    <a:pt x="1735" y="50"/>
                    <a:pt x="1735" y="49"/>
                  </a:cubicBezTo>
                  <a:cubicBezTo>
                    <a:pt x="1734" y="49"/>
                    <a:pt x="1734" y="49"/>
                    <a:pt x="1733" y="48"/>
                  </a:cubicBezTo>
                  <a:cubicBezTo>
                    <a:pt x="1733" y="48"/>
                    <a:pt x="1732" y="47"/>
                    <a:pt x="1732" y="47"/>
                  </a:cubicBezTo>
                  <a:cubicBezTo>
                    <a:pt x="1730" y="45"/>
                    <a:pt x="1729" y="44"/>
                    <a:pt x="1728" y="43"/>
                  </a:cubicBezTo>
                  <a:cubicBezTo>
                    <a:pt x="1728" y="43"/>
                    <a:pt x="1728" y="43"/>
                    <a:pt x="1728" y="43"/>
                  </a:cubicBezTo>
                  <a:cubicBezTo>
                    <a:pt x="1728" y="50"/>
                    <a:pt x="1729" y="64"/>
                    <a:pt x="1728" y="72"/>
                  </a:cubicBezTo>
                  <a:cubicBezTo>
                    <a:pt x="1726" y="84"/>
                    <a:pt x="1714" y="96"/>
                    <a:pt x="1698" y="105"/>
                  </a:cubicBezTo>
                  <a:cubicBezTo>
                    <a:pt x="1681" y="115"/>
                    <a:pt x="1662" y="133"/>
                    <a:pt x="1662" y="133"/>
                  </a:cubicBezTo>
                  <a:cubicBezTo>
                    <a:pt x="1662" y="133"/>
                    <a:pt x="1686" y="153"/>
                    <a:pt x="1684" y="157"/>
                  </a:cubicBezTo>
                  <a:cubicBezTo>
                    <a:pt x="1683" y="162"/>
                    <a:pt x="1637" y="221"/>
                    <a:pt x="1598" y="270"/>
                  </a:cubicBezTo>
                  <a:cubicBezTo>
                    <a:pt x="1560" y="319"/>
                    <a:pt x="1412" y="528"/>
                    <a:pt x="1402" y="539"/>
                  </a:cubicBezTo>
                  <a:cubicBezTo>
                    <a:pt x="1391" y="551"/>
                    <a:pt x="1404" y="509"/>
                    <a:pt x="1423" y="440"/>
                  </a:cubicBezTo>
                  <a:cubicBezTo>
                    <a:pt x="1426" y="428"/>
                    <a:pt x="1431" y="414"/>
                    <a:pt x="1437" y="400"/>
                  </a:cubicBezTo>
                  <a:cubicBezTo>
                    <a:pt x="1425" y="427"/>
                    <a:pt x="1411" y="460"/>
                    <a:pt x="1398" y="493"/>
                  </a:cubicBezTo>
                  <a:cubicBezTo>
                    <a:pt x="1398" y="493"/>
                    <a:pt x="1398" y="493"/>
                    <a:pt x="1398" y="493"/>
                  </a:cubicBezTo>
                  <a:cubicBezTo>
                    <a:pt x="1397" y="496"/>
                    <a:pt x="1396" y="499"/>
                    <a:pt x="1395" y="502"/>
                  </a:cubicBezTo>
                  <a:cubicBezTo>
                    <a:pt x="1394" y="502"/>
                    <a:pt x="1394" y="502"/>
                    <a:pt x="1394" y="502"/>
                  </a:cubicBezTo>
                  <a:cubicBezTo>
                    <a:pt x="1393" y="505"/>
                    <a:pt x="1392" y="508"/>
                    <a:pt x="1391" y="511"/>
                  </a:cubicBezTo>
                  <a:cubicBezTo>
                    <a:pt x="1391" y="511"/>
                    <a:pt x="1391" y="511"/>
                    <a:pt x="1391" y="511"/>
                  </a:cubicBezTo>
                  <a:cubicBezTo>
                    <a:pt x="1390" y="514"/>
                    <a:pt x="1389" y="517"/>
                    <a:pt x="1387" y="519"/>
                  </a:cubicBezTo>
                  <a:cubicBezTo>
                    <a:pt x="1387" y="520"/>
                    <a:pt x="1387" y="520"/>
                    <a:pt x="1387" y="520"/>
                  </a:cubicBezTo>
                  <a:cubicBezTo>
                    <a:pt x="1386" y="523"/>
                    <a:pt x="1385" y="525"/>
                    <a:pt x="1384" y="528"/>
                  </a:cubicBezTo>
                  <a:cubicBezTo>
                    <a:pt x="1384" y="528"/>
                    <a:pt x="1384" y="528"/>
                    <a:pt x="1384" y="528"/>
                  </a:cubicBezTo>
                  <a:cubicBezTo>
                    <a:pt x="1383" y="531"/>
                    <a:pt x="1382" y="534"/>
                    <a:pt x="1381" y="537"/>
                  </a:cubicBezTo>
                  <a:cubicBezTo>
                    <a:pt x="1380" y="537"/>
                    <a:pt x="1380" y="537"/>
                    <a:pt x="1380" y="537"/>
                  </a:cubicBezTo>
                  <a:cubicBezTo>
                    <a:pt x="1379" y="540"/>
                    <a:pt x="1378" y="543"/>
                    <a:pt x="1377" y="545"/>
                  </a:cubicBezTo>
                  <a:cubicBezTo>
                    <a:pt x="1377" y="545"/>
                    <a:pt x="1377" y="545"/>
                    <a:pt x="1377" y="545"/>
                  </a:cubicBezTo>
                  <a:cubicBezTo>
                    <a:pt x="1376" y="548"/>
                    <a:pt x="1375" y="551"/>
                    <a:pt x="1374" y="554"/>
                  </a:cubicBezTo>
                  <a:cubicBezTo>
                    <a:pt x="1374" y="554"/>
                    <a:pt x="1374" y="554"/>
                    <a:pt x="1374" y="554"/>
                  </a:cubicBezTo>
                  <a:cubicBezTo>
                    <a:pt x="1373" y="556"/>
                    <a:pt x="1372" y="559"/>
                    <a:pt x="1371" y="561"/>
                  </a:cubicBezTo>
                  <a:cubicBezTo>
                    <a:pt x="1371" y="562"/>
                    <a:pt x="1370" y="562"/>
                    <a:pt x="1370" y="562"/>
                  </a:cubicBezTo>
                  <a:cubicBezTo>
                    <a:pt x="1370" y="564"/>
                    <a:pt x="1369" y="566"/>
                    <a:pt x="1368" y="569"/>
                  </a:cubicBezTo>
                  <a:cubicBezTo>
                    <a:pt x="1368" y="569"/>
                    <a:pt x="1368" y="569"/>
                    <a:pt x="1367" y="570"/>
                  </a:cubicBezTo>
                  <a:cubicBezTo>
                    <a:pt x="1366" y="572"/>
                    <a:pt x="1366" y="574"/>
                    <a:pt x="1365" y="577"/>
                  </a:cubicBezTo>
                  <a:cubicBezTo>
                    <a:pt x="1365" y="577"/>
                    <a:pt x="1364" y="577"/>
                    <a:pt x="1364" y="577"/>
                  </a:cubicBezTo>
                  <a:cubicBezTo>
                    <a:pt x="1363" y="580"/>
                    <a:pt x="1363" y="582"/>
                    <a:pt x="1362" y="584"/>
                  </a:cubicBezTo>
                  <a:cubicBezTo>
                    <a:pt x="1362" y="584"/>
                    <a:pt x="1362" y="584"/>
                    <a:pt x="1362" y="584"/>
                  </a:cubicBezTo>
                  <a:cubicBezTo>
                    <a:pt x="1361" y="586"/>
                    <a:pt x="1360" y="588"/>
                    <a:pt x="1359" y="591"/>
                  </a:cubicBezTo>
                  <a:cubicBezTo>
                    <a:pt x="1359" y="591"/>
                    <a:pt x="1359" y="592"/>
                    <a:pt x="1359" y="592"/>
                  </a:cubicBezTo>
                  <a:cubicBezTo>
                    <a:pt x="1358" y="594"/>
                    <a:pt x="1357" y="595"/>
                    <a:pt x="1357" y="596"/>
                  </a:cubicBezTo>
                  <a:cubicBezTo>
                    <a:pt x="1357" y="597"/>
                    <a:pt x="1356" y="598"/>
                    <a:pt x="1356" y="598"/>
                  </a:cubicBezTo>
                  <a:cubicBezTo>
                    <a:pt x="1356" y="600"/>
                    <a:pt x="1355" y="602"/>
                    <a:pt x="1354" y="603"/>
                  </a:cubicBezTo>
                  <a:cubicBezTo>
                    <a:pt x="1354" y="604"/>
                    <a:pt x="1354" y="604"/>
                    <a:pt x="1354" y="605"/>
                  </a:cubicBezTo>
                  <a:cubicBezTo>
                    <a:pt x="1353" y="606"/>
                    <a:pt x="1353" y="607"/>
                    <a:pt x="1352" y="609"/>
                  </a:cubicBezTo>
                  <a:cubicBezTo>
                    <a:pt x="1352" y="609"/>
                    <a:pt x="1352" y="610"/>
                    <a:pt x="1352" y="610"/>
                  </a:cubicBezTo>
                  <a:cubicBezTo>
                    <a:pt x="1351" y="612"/>
                    <a:pt x="1350" y="613"/>
                    <a:pt x="1350" y="614"/>
                  </a:cubicBezTo>
                  <a:cubicBezTo>
                    <a:pt x="1350" y="615"/>
                    <a:pt x="1349" y="616"/>
                    <a:pt x="1349" y="616"/>
                  </a:cubicBezTo>
                  <a:cubicBezTo>
                    <a:pt x="1348" y="619"/>
                    <a:pt x="1347" y="622"/>
                    <a:pt x="1346" y="624"/>
                  </a:cubicBezTo>
                  <a:cubicBezTo>
                    <a:pt x="1346" y="624"/>
                    <a:pt x="1346" y="625"/>
                    <a:pt x="1346" y="625"/>
                  </a:cubicBezTo>
                  <a:cubicBezTo>
                    <a:pt x="1345" y="628"/>
                    <a:pt x="1344" y="630"/>
                    <a:pt x="1343" y="631"/>
                  </a:cubicBezTo>
                  <a:cubicBezTo>
                    <a:pt x="1343" y="632"/>
                    <a:pt x="1343" y="632"/>
                    <a:pt x="1343" y="633"/>
                  </a:cubicBezTo>
                  <a:cubicBezTo>
                    <a:pt x="1342" y="633"/>
                    <a:pt x="1342" y="634"/>
                    <a:pt x="1342" y="635"/>
                  </a:cubicBezTo>
                  <a:cubicBezTo>
                    <a:pt x="1338" y="645"/>
                    <a:pt x="1336" y="651"/>
                    <a:pt x="1334" y="653"/>
                  </a:cubicBezTo>
                  <a:cubicBezTo>
                    <a:pt x="1328" y="664"/>
                    <a:pt x="1322" y="657"/>
                    <a:pt x="1321" y="631"/>
                  </a:cubicBezTo>
                  <a:cubicBezTo>
                    <a:pt x="1320" y="605"/>
                    <a:pt x="1314" y="473"/>
                    <a:pt x="1320" y="453"/>
                  </a:cubicBezTo>
                  <a:cubicBezTo>
                    <a:pt x="1326" y="433"/>
                    <a:pt x="1336" y="509"/>
                    <a:pt x="1337" y="528"/>
                  </a:cubicBezTo>
                  <a:cubicBezTo>
                    <a:pt x="1337" y="532"/>
                    <a:pt x="1338" y="538"/>
                    <a:pt x="1338" y="545"/>
                  </a:cubicBezTo>
                  <a:cubicBezTo>
                    <a:pt x="1338" y="545"/>
                    <a:pt x="1338" y="545"/>
                    <a:pt x="1338" y="545"/>
                  </a:cubicBezTo>
                  <a:cubicBezTo>
                    <a:pt x="1338" y="541"/>
                    <a:pt x="1338" y="538"/>
                    <a:pt x="1338" y="534"/>
                  </a:cubicBezTo>
                  <a:cubicBezTo>
                    <a:pt x="1338" y="534"/>
                    <a:pt x="1338" y="534"/>
                    <a:pt x="1338" y="534"/>
                  </a:cubicBezTo>
                  <a:cubicBezTo>
                    <a:pt x="1338" y="531"/>
                    <a:pt x="1338" y="528"/>
                    <a:pt x="1338" y="524"/>
                  </a:cubicBezTo>
                  <a:cubicBezTo>
                    <a:pt x="1337" y="524"/>
                    <a:pt x="1337" y="524"/>
                    <a:pt x="1337" y="523"/>
                  </a:cubicBezTo>
                  <a:cubicBezTo>
                    <a:pt x="1337" y="520"/>
                    <a:pt x="1337" y="517"/>
                    <a:pt x="1337" y="513"/>
                  </a:cubicBezTo>
                  <a:cubicBezTo>
                    <a:pt x="1337" y="513"/>
                    <a:pt x="1337" y="512"/>
                    <a:pt x="1337" y="512"/>
                  </a:cubicBezTo>
                  <a:cubicBezTo>
                    <a:pt x="1337" y="508"/>
                    <a:pt x="1337" y="505"/>
                    <a:pt x="1337" y="501"/>
                  </a:cubicBezTo>
                  <a:cubicBezTo>
                    <a:pt x="1333" y="426"/>
                    <a:pt x="1342" y="354"/>
                    <a:pt x="1361" y="288"/>
                  </a:cubicBezTo>
                  <a:cubicBezTo>
                    <a:pt x="1380" y="222"/>
                    <a:pt x="1426" y="142"/>
                    <a:pt x="1426" y="142"/>
                  </a:cubicBezTo>
                  <a:cubicBezTo>
                    <a:pt x="1426" y="142"/>
                    <a:pt x="1428" y="138"/>
                    <a:pt x="1428" y="121"/>
                  </a:cubicBezTo>
                  <a:cubicBezTo>
                    <a:pt x="1428" y="118"/>
                    <a:pt x="1428" y="114"/>
                    <a:pt x="1428" y="110"/>
                  </a:cubicBezTo>
                  <a:cubicBezTo>
                    <a:pt x="1426" y="113"/>
                    <a:pt x="1424" y="116"/>
                    <a:pt x="1422" y="119"/>
                  </a:cubicBezTo>
                  <a:cubicBezTo>
                    <a:pt x="1415" y="132"/>
                    <a:pt x="1405" y="145"/>
                    <a:pt x="1396" y="157"/>
                  </a:cubicBezTo>
                  <a:cubicBezTo>
                    <a:pt x="1385" y="171"/>
                    <a:pt x="1375" y="183"/>
                    <a:pt x="1361" y="194"/>
                  </a:cubicBezTo>
                  <a:cubicBezTo>
                    <a:pt x="1360" y="195"/>
                    <a:pt x="1358" y="196"/>
                    <a:pt x="1357" y="197"/>
                  </a:cubicBezTo>
                  <a:cubicBezTo>
                    <a:pt x="1344" y="218"/>
                    <a:pt x="1319" y="256"/>
                    <a:pt x="1310" y="272"/>
                  </a:cubicBezTo>
                  <a:cubicBezTo>
                    <a:pt x="1298" y="294"/>
                    <a:pt x="1293" y="337"/>
                    <a:pt x="1293" y="348"/>
                  </a:cubicBezTo>
                  <a:close/>
                  <a:moveTo>
                    <a:pt x="760" y="521"/>
                  </a:moveTo>
                  <a:cubicBezTo>
                    <a:pt x="760" y="521"/>
                    <a:pt x="760" y="521"/>
                    <a:pt x="760" y="521"/>
                  </a:cubicBezTo>
                  <a:cubicBezTo>
                    <a:pt x="760" y="521"/>
                    <a:pt x="760" y="521"/>
                    <a:pt x="760" y="520"/>
                  </a:cubicBezTo>
                  <a:cubicBezTo>
                    <a:pt x="760" y="520"/>
                    <a:pt x="760" y="520"/>
                    <a:pt x="760" y="520"/>
                  </a:cubicBezTo>
                  <a:cubicBezTo>
                    <a:pt x="760" y="521"/>
                    <a:pt x="760" y="521"/>
                    <a:pt x="760" y="521"/>
                  </a:cubicBezTo>
                  <a:close/>
                  <a:moveTo>
                    <a:pt x="1837" y="188"/>
                  </a:moveTo>
                  <a:cubicBezTo>
                    <a:pt x="1828" y="207"/>
                    <a:pt x="1848" y="194"/>
                    <a:pt x="1857" y="207"/>
                  </a:cubicBezTo>
                  <a:cubicBezTo>
                    <a:pt x="1866" y="221"/>
                    <a:pt x="1842" y="234"/>
                    <a:pt x="1825" y="245"/>
                  </a:cubicBezTo>
                  <a:cubicBezTo>
                    <a:pt x="1808" y="255"/>
                    <a:pt x="1855" y="249"/>
                    <a:pt x="1892" y="271"/>
                  </a:cubicBezTo>
                  <a:cubicBezTo>
                    <a:pt x="1920" y="287"/>
                    <a:pt x="1965" y="331"/>
                    <a:pt x="1978" y="342"/>
                  </a:cubicBezTo>
                  <a:cubicBezTo>
                    <a:pt x="1987" y="350"/>
                    <a:pt x="2008" y="388"/>
                    <a:pt x="2021" y="414"/>
                  </a:cubicBezTo>
                  <a:cubicBezTo>
                    <a:pt x="2021" y="401"/>
                    <a:pt x="2021" y="389"/>
                    <a:pt x="2020" y="376"/>
                  </a:cubicBezTo>
                  <a:cubicBezTo>
                    <a:pt x="2001" y="347"/>
                    <a:pt x="1954" y="293"/>
                    <a:pt x="1944" y="273"/>
                  </a:cubicBezTo>
                  <a:cubicBezTo>
                    <a:pt x="1932" y="249"/>
                    <a:pt x="1970" y="275"/>
                    <a:pt x="1985" y="283"/>
                  </a:cubicBezTo>
                  <a:cubicBezTo>
                    <a:pt x="2000" y="291"/>
                    <a:pt x="1942" y="238"/>
                    <a:pt x="1929" y="221"/>
                  </a:cubicBezTo>
                  <a:cubicBezTo>
                    <a:pt x="1916" y="203"/>
                    <a:pt x="1926" y="169"/>
                    <a:pt x="1948" y="173"/>
                  </a:cubicBezTo>
                  <a:cubicBezTo>
                    <a:pt x="1959" y="176"/>
                    <a:pt x="1976" y="195"/>
                    <a:pt x="1990" y="212"/>
                  </a:cubicBezTo>
                  <a:cubicBezTo>
                    <a:pt x="1987" y="205"/>
                    <a:pt x="1983" y="197"/>
                    <a:pt x="1979" y="190"/>
                  </a:cubicBezTo>
                  <a:cubicBezTo>
                    <a:pt x="1968" y="173"/>
                    <a:pt x="1951" y="150"/>
                    <a:pt x="1932" y="140"/>
                  </a:cubicBezTo>
                  <a:cubicBezTo>
                    <a:pt x="1918" y="139"/>
                    <a:pt x="1904" y="138"/>
                    <a:pt x="1892" y="138"/>
                  </a:cubicBezTo>
                  <a:cubicBezTo>
                    <a:pt x="1856" y="138"/>
                    <a:pt x="1845" y="169"/>
                    <a:pt x="1837" y="188"/>
                  </a:cubicBezTo>
                  <a:close/>
                  <a:moveTo>
                    <a:pt x="1690" y="33"/>
                  </a:moveTo>
                  <a:cubicBezTo>
                    <a:pt x="1694" y="24"/>
                    <a:pt x="1692" y="11"/>
                    <a:pt x="1697" y="13"/>
                  </a:cubicBezTo>
                  <a:cubicBezTo>
                    <a:pt x="1699" y="14"/>
                    <a:pt x="1702" y="15"/>
                    <a:pt x="1704" y="15"/>
                  </a:cubicBezTo>
                  <a:cubicBezTo>
                    <a:pt x="1704" y="15"/>
                    <a:pt x="1703" y="14"/>
                    <a:pt x="1703" y="14"/>
                  </a:cubicBezTo>
                  <a:cubicBezTo>
                    <a:pt x="1702" y="13"/>
                    <a:pt x="1702" y="13"/>
                    <a:pt x="1701" y="12"/>
                  </a:cubicBezTo>
                  <a:cubicBezTo>
                    <a:pt x="1701" y="12"/>
                    <a:pt x="1700" y="11"/>
                    <a:pt x="1700" y="11"/>
                  </a:cubicBezTo>
                  <a:cubicBezTo>
                    <a:pt x="1699" y="10"/>
                    <a:pt x="1698" y="10"/>
                    <a:pt x="1698" y="9"/>
                  </a:cubicBezTo>
                  <a:cubicBezTo>
                    <a:pt x="1697" y="9"/>
                    <a:pt x="1697" y="8"/>
                    <a:pt x="1696" y="8"/>
                  </a:cubicBezTo>
                  <a:cubicBezTo>
                    <a:pt x="1695" y="7"/>
                    <a:pt x="1694" y="6"/>
                    <a:pt x="1693" y="6"/>
                  </a:cubicBezTo>
                  <a:cubicBezTo>
                    <a:pt x="1688" y="3"/>
                    <a:pt x="1683" y="1"/>
                    <a:pt x="1678" y="0"/>
                  </a:cubicBezTo>
                  <a:cubicBezTo>
                    <a:pt x="1682" y="8"/>
                    <a:pt x="1682" y="8"/>
                    <a:pt x="1682" y="8"/>
                  </a:cubicBezTo>
                  <a:cubicBezTo>
                    <a:pt x="1682" y="8"/>
                    <a:pt x="1603" y="112"/>
                    <a:pt x="1576" y="154"/>
                  </a:cubicBezTo>
                  <a:cubicBezTo>
                    <a:pt x="1574" y="157"/>
                    <a:pt x="1572" y="160"/>
                    <a:pt x="1570" y="163"/>
                  </a:cubicBezTo>
                  <a:cubicBezTo>
                    <a:pt x="1570" y="163"/>
                    <a:pt x="1570" y="164"/>
                    <a:pt x="1570" y="164"/>
                  </a:cubicBezTo>
                  <a:cubicBezTo>
                    <a:pt x="1568" y="167"/>
                    <a:pt x="1566" y="170"/>
                    <a:pt x="1564" y="173"/>
                  </a:cubicBezTo>
                  <a:cubicBezTo>
                    <a:pt x="1586" y="145"/>
                    <a:pt x="1613" y="111"/>
                    <a:pt x="1624" y="97"/>
                  </a:cubicBezTo>
                  <a:cubicBezTo>
                    <a:pt x="1646" y="71"/>
                    <a:pt x="1687" y="41"/>
                    <a:pt x="1690" y="33"/>
                  </a:cubicBezTo>
                  <a:close/>
                  <a:moveTo>
                    <a:pt x="725" y="1651"/>
                  </a:moveTo>
                  <a:cubicBezTo>
                    <a:pt x="734" y="1609"/>
                    <a:pt x="729" y="1595"/>
                    <a:pt x="704" y="1646"/>
                  </a:cubicBezTo>
                  <a:cubicBezTo>
                    <a:pt x="678" y="1697"/>
                    <a:pt x="644" y="1739"/>
                    <a:pt x="680" y="1649"/>
                  </a:cubicBezTo>
                  <a:cubicBezTo>
                    <a:pt x="716" y="1558"/>
                    <a:pt x="736" y="1483"/>
                    <a:pt x="734" y="1465"/>
                  </a:cubicBezTo>
                  <a:cubicBezTo>
                    <a:pt x="733" y="1446"/>
                    <a:pt x="720" y="1371"/>
                    <a:pt x="718" y="1339"/>
                  </a:cubicBezTo>
                  <a:cubicBezTo>
                    <a:pt x="717" y="1307"/>
                    <a:pt x="702" y="1275"/>
                    <a:pt x="702" y="1275"/>
                  </a:cubicBezTo>
                  <a:cubicBezTo>
                    <a:pt x="702" y="1275"/>
                    <a:pt x="700" y="1355"/>
                    <a:pt x="692" y="1358"/>
                  </a:cubicBezTo>
                  <a:cubicBezTo>
                    <a:pt x="684" y="1361"/>
                    <a:pt x="664" y="1369"/>
                    <a:pt x="652" y="1365"/>
                  </a:cubicBezTo>
                  <a:cubicBezTo>
                    <a:pt x="640" y="1361"/>
                    <a:pt x="620" y="1361"/>
                    <a:pt x="618" y="1350"/>
                  </a:cubicBezTo>
                  <a:cubicBezTo>
                    <a:pt x="618" y="1345"/>
                    <a:pt x="616" y="1339"/>
                    <a:pt x="614" y="1334"/>
                  </a:cubicBezTo>
                  <a:cubicBezTo>
                    <a:pt x="616" y="1332"/>
                    <a:pt x="618" y="1330"/>
                    <a:pt x="620" y="1329"/>
                  </a:cubicBezTo>
                  <a:cubicBezTo>
                    <a:pt x="630" y="1315"/>
                    <a:pt x="668" y="1265"/>
                    <a:pt x="678" y="1255"/>
                  </a:cubicBezTo>
                  <a:cubicBezTo>
                    <a:pt x="682" y="1252"/>
                    <a:pt x="686" y="1251"/>
                    <a:pt x="691" y="1250"/>
                  </a:cubicBezTo>
                  <a:cubicBezTo>
                    <a:pt x="708" y="1262"/>
                    <a:pt x="728" y="1290"/>
                    <a:pt x="735" y="1358"/>
                  </a:cubicBezTo>
                  <a:cubicBezTo>
                    <a:pt x="747" y="1476"/>
                    <a:pt x="755" y="1556"/>
                    <a:pt x="755" y="1634"/>
                  </a:cubicBezTo>
                  <a:cubicBezTo>
                    <a:pt x="755" y="1712"/>
                    <a:pt x="749" y="1880"/>
                    <a:pt x="749" y="1880"/>
                  </a:cubicBezTo>
                  <a:cubicBezTo>
                    <a:pt x="749" y="1880"/>
                    <a:pt x="763" y="1672"/>
                    <a:pt x="767" y="1612"/>
                  </a:cubicBezTo>
                  <a:cubicBezTo>
                    <a:pt x="771" y="1552"/>
                    <a:pt x="771" y="1452"/>
                    <a:pt x="775" y="1390"/>
                  </a:cubicBezTo>
                  <a:cubicBezTo>
                    <a:pt x="778" y="1343"/>
                    <a:pt x="763" y="1294"/>
                    <a:pt x="755" y="1273"/>
                  </a:cubicBezTo>
                  <a:cubicBezTo>
                    <a:pt x="768" y="1276"/>
                    <a:pt x="780" y="1277"/>
                    <a:pt x="780" y="1277"/>
                  </a:cubicBezTo>
                  <a:cubicBezTo>
                    <a:pt x="780" y="1277"/>
                    <a:pt x="762" y="1271"/>
                    <a:pt x="749" y="1255"/>
                  </a:cubicBezTo>
                  <a:cubicBezTo>
                    <a:pt x="736" y="1239"/>
                    <a:pt x="698" y="1145"/>
                    <a:pt x="689" y="1107"/>
                  </a:cubicBezTo>
                  <a:cubicBezTo>
                    <a:pt x="680" y="1070"/>
                    <a:pt x="670" y="1003"/>
                    <a:pt x="670" y="1003"/>
                  </a:cubicBezTo>
                  <a:cubicBezTo>
                    <a:pt x="636" y="943"/>
                    <a:pt x="636" y="943"/>
                    <a:pt x="636" y="943"/>
                  </a:cubicBezTo>
                  <a:cubicBezTo>
                    <a:pt x="636" y="943"/>
                    <a:pt x="573" y="1075"/>
                    <a:pt x="569" y="1079"/>
                  </a:cubicBezTo>
                  <a:cubicBezTo>
                    <a:pt x="565" y="1083"/>
                    <a:pt x="526" y="1071"/>
                    <a:pt x="497" y="1057"/>
                  </a:cubicBezTo>
                  <a:cubicBezTo>
                    <a:pt x="468" y="1042"/>
                    <a:pt x="353" y="995"/>
                    <a:pt x="324" y="977"/>
                  </a:cubicBezTo>
                  <a:cubicBezTo>
                    <a:pt x="294" y="958"/>
                    <a:pt x="157" y="891"/>
                    <a:pt x="157" y="891"/>
                  </a:cubicBezTo>
                  <a:cubicBezTo>
                    <a:pt x="154" y="893"/>
                    <a:pt x="154" y="893"/>
                    <a:pt x="154" y="893"/>
                  </a:cubicBezTo>
                  <a:cubicBezTo>
                    <a:pt x="154" y="893"/>
                    <a:pt x="155" y="893"/>
                    <a:pt x="155" y="894"/>
                  </a:cubicBezTo>
                  <a:cubicBezTo>
                    <a:pt x="156" y="908"/>
                    <a:pt x="158" y="923"/>
                    <a:pt x="158" y="937"/>
                  </a:cubicBezTo>
                  <a:cubicBezTo>
                    <a:pt x="158" y="939"/>
                    <a:pt x="158" y="941"/>
                    <a:pt x="158" y="944"/>
                  </a:cubicBezTo>
                  <a:cubicBezTo>
                    <a:pt x="165" y="956"/>
                    <a:pt x="175" y="973"/>
                    <a:pt x="181" y="986"/>
                  </a:cubicBezTo>
                  <a:cubicBezTo>
                    <a:pt x="192" y="1010"/>
                    <a:pt x="230" y="1071"/>
                    <a:pt x="241" y="1078"/>
                  </a:cubicBezTo>
                  <a:cubicBezTo>
                    <a:pt x="252" y="1085"/>
                    <a:pt x="201" y="994"/>
                    <a:pt x="205" y="983"/>
                  </a:cubicBezTo>
                  <a:cubicBezTo>
                    <a:pt x="209" y="973"/>
                    <a:pt x="297" y="1001"/>
                    <a:pt x="310" y="1007"/>
                  </a:cubicBezTo>
                  <a:cubicBezTo>
                    <a:pt x="324" y="1014"/>
                    <a:pt x="396" y="1046"/>
                    <a:pt x="388" y="1065"/>
                  </a:cubicBezTo>
                  <a:cubicBezTo>
                    <a:pt x="380" y="1083"/>
                    <a:pt x="320" y="1111"/>
                    <a:pt x="305" y="1122"/>
                  </a:cubicBezTo>
                  <a:cubicBezTo>
                    <a:pt x="290" y="1133"/>
                    <a:pt x="344" y="1138"/>
                    <a:pt x="353" y="1139"/>
                  </a:cubicBezTo>
                  <a:cubicBezTo>
                    <a:pt x="362" y="1141"/>
                    <a:pt x="326" y="1197"/>
                    <a:pt x="317" y="1219"/>
                  </a:cubicBezTo>
                  <a:cubicBezTo>
                    <a:pt x="308" y="1242"/>
                    <a:pt x="408" y="1134"/>
                    <a:pt x="428" y="1117"/>
                  </a:cubicBezTo>
                  <a:cubicBezTo>
                    <a:pt x="448" y="1099"/>
                    <a:pt x="510" y="1117"/>
                    <a:pt x="517" y="1122"/>
                  </a:cubicBezTo>
                  <a:cubicBezTo>
                    <a:pt x="524" y="1127"/>
                    <a:pt x="473" y="1181"/>
                    <a:pt x="446" y="1237"/>
                  </a:cubicBezTo>
                  <a:cubicBezTo>
                    <a:pt x="420" y="1293"/>
                    <a:pt x="426" y="1314"/>
                    <a:pt x="433" y="1323"/>
                  </a:cubicBezTo>
                  <a:cubicBezTo>
                    <a:pt x="440" y="1333"/>
                    <a:pt x="505" y="1267"/>
                    <a:pt x="530" y="1225"/>
                  </a:cubicBezTo>
                  <a:cubicBezTo>
                    <a:pt x="556" y="1182"/>
                    <a:pt x="642" y="1139"/>
                    <a:pt x="653" y="1125"/>
                  </a:cubicBezTo>
                  <a:cubicBezTo>
                    <a:pt x="664" y="1110"/>
                    <a:pt x="650" y="1190"/>
                    <a:pt x="637" y="1238"/>
                  </a:cubicBezTo>
                  <a:cubicBezTo>
                    <a:pt x="624" y="1286"/>
                    <a:pt x="597" y="1321"/>
                    <a:pt x="541" y="1335"/>
                  </a:cubicBezTo>
                  <a:cubicBezTo>
                    <a:pt x="485" y="1350"/>
                    <a:pt x="350" y="1349"/>
                    <a:pt x="294" y="1350"/>
                  </a:cubicBezTo>
                  <a:cubicBezTo>
                    <a:pt x="249" y="1351"/>
                    <a:pt x="167" y="1345"/>
                    <a:pt x="138" y="1343"/>
                  </a:cubicBezTo>
                  <a:cubicBezTo>
                    <a:pt x="138" y="1343"/>
                    <a:pt x="138" y="1343"/>
                    <a:pt x="138" y="1343"/>
                  </a:cubicBezTo>
                  <a:cubicBezTo>
                    <a:pt x="139" y="1343"/>
                    <a:pt x="140" y="1343"/>
                    <a:pt x="140" y="1343"/>
                  </a:cubicBezTo>
                  <a:cubicBezTo>
                    <a:pt x="140" y="1343"/>
                    <a:pt x="140" y="1343"/>
                    <a:pt x="140" y="1343"/>
                  </a:cubicBezTo>
                  <a:cubicBezTo>
                    <a:pt x="140" y="1343"/>
                    <a:pt x="140" y="1344"/>
                    <a:pt x="140" y="1344"/>
                  </a:cubicBezTo>
                  <a:cubicBezTo>
                    <a:pt x="140" y="1344"/>
                    <a:pt x="140" y="1345"/>
                    <a:pt x="140" y="1345"/>
                  </a:cubicBezTo>
                  <a:cubicBezTo>
                    <a:pt x="156" y="1349"/>
                    <a:pt x="184" y="1356"/>
                    <a:pt x="204" y="1358"/>
                  </a:cubicBezTo>
                  <a:cubicBezTo>
                    <a:pt x="233" y="1361"/>
                    <a:pt x="322" y="1363"/>
                    <a:pt x="330" y="1363"/>
                  </a:cubicBezTo>
                  <a:cubicBezTo>
                    <a:pt x="338" y="1363"/>
                    <a:pt x="338" y="1389"/>
                    <a:pt x="309" y="1465"/>
                  </a:cubicBezTo>
                  <a:cubicBezTo>
                    <a:pt x="280" y="1541"/>
                    <a:pt x="245" y="1586"/>
                    <a:pt x="249" y="1614"/>
                  </a:cubicBezTo>
                  <a:cubicBezTo>
                    <a:pt x="253" y="1642"/>
                    <a:pt x="324" y="1483"/>
                    <a:pt x="310" y="1533"/>
                  </a:cubicBezTo>
                  <a:cubicBezTo>
                    <a:pt x="297" y="1582"/>
                    <a:pt x="237" y="1711"/>
                    <a:pt x="217" y="1801"/>
                  </a:cubicBezTo>
                  <a:cubicBezTo>
                    <a:pt x="197" y="1890"/>
                    <a:pt x="180" y="2046"/>
                    <a:pt x="180" y="2046"/>
                  </a:cubicBezTo>
                  <a:cubicBezTo>
                    <a:pt x="180" y="2046"/>
                    <a:pt x="237" y="1877"/>
                    <a:pt x="256" y="1810"/>
                  </a:cubicBezTo>
                  <a:cubicBezTo>
                    <a:pt x="274" y="1743"/>
                    <a:pt x="309" y="1679"/>
                    <a:pt x="300" y="1755"/>
                  </a:cubicBezTo>
                  <a:cubicBezTo>
                    <a:pt x="290" y="1831"/>
                    <a:pt x="197" y="2071"/>
                    <a:pt x="192" y="2090"/>
                  </a:cubicBezTo>
                  <a:cubicBezTo>
                    <a:pt x="186" y="2109"/>
                    <a:pt x="250" y="1999"/>
                    <a:pt x="280" y="1915"/>
                  </a:cubicBezTo>
                  <a:cubicBezTo>
                    <a:pt x="309" y="1831"/>
                    <a:pt x="361" y="1615"/>
                    <a:pt x="364" y="1627"/>
                  </a:cubicBezTo>
                  <a:cubicBezTo>
                    <a:pt x="366" y="1639"/>
                    <a:pt x="357" y="1723"/>
                    <a:pt x="350" y="1794"/>
                  </a:cubicBezTo>
                  <a:cubicBezTo>
                    <a:pt x="344" y="1865"/>
                    <a:pt x="321" y="1997"/>
                    <a:pt x="312" y="2073"/>
                  </a:cubicBezTo>
                  <a:cubicBezTo>
                    <a:pt x="302" y="2149"/>
                    <a:pt x="308" y="2226"/>
                    <a:pt x="302" y="2277"/>
                  </a:cubicBezTo>
                  <a:cubicBezTo>
                    <a:pt x="297" y="2327"/>
                    <a:pt x="297" y="2337"/>
                    <a:pt x="297" y="2357"/>
                  </a:cubicBezTo>
                  <a:cubicBezTo>
                    <a:pt x="297" y="2377"/>
                    <a:pt x="294" y="2498"/>
                    <a:pt x="293" y="2522"/>
                  </a:cubicBezTo>
                  <a:cubicBezTo>
                    <a:pt x="292" y="2546"/>
                    <a:pt x="312" y="2557"/>
                    <a:pt x="298" y="2563"/>
                  </a:cubicBezTo>
                  <a:cubicBezTo>
                    <a:pt x="285" y="2570"/>
                    <a:pt x="241" y="2581"/>
                    <a:pt x="232" y="2590"/>
                  </a:cubicBezTo>
                  <a:cubicBezTo>
                    <a:pt x="222" y="2599"/>
                    <a:pt x="256" y="2605"/>
                    <a:pt x="289" y="2623"/>
                  </a:cubicBezTo>
                  <a:cubicBezTo>
                    <a:pt x="322" y="2642"/>
                    <a:pt x="377" y="2655"/>
                    <a:pt x="382" y="2655"/>
                  </a:cubicBezTo>
                  <a:cubicBezTo>
                    <a:pt x="388" y="2655"/>
                    <a:pt x="388" y="2655"/>
                    <a:pt x="386" y="2626"/>
                  </a:cubicBezTo>
                  <a:cubicBezTo>
                    <a:pt x="385" y="2597"/>
                    <a:pt x="372" y="2581"/>
                    <a:pt x="362" y="2565"/>
                  </a:cubicBezTo>
                  <a:cubicBezTo>
                    <a:pt x="353" y="2549"/>
                    <a:pt x="334" y="2545"/>
                    <a:pt x="324" y="2530"/>
                  </a:cubicBezTo>
                  <a:cubicBezTo>
                    <a:pt x="313" y="2515"/>
                    <a:pt x="324" y="2518"/>
                    <a:pt x="332" y="2525"/>
                  </a:cubicBezTo>
                  <a:cubicBezTo>
                    <a:pt x="340" y="2531"/>
                    <a:pt x="358" y="2539"/>
                    <a:pt x="365" y="2539"/>
                  </a:cubicBezTo>
                  <a:cubicBezTo>
                    <a:pt x="372" y="2539"/>
                    <a:pt x="381" y="2571"/>
                    <a:pt x="381" y="2571"/>
                  </a:cubicBezTo>
                  <a:cubicBezTo>
                    <a:pt x="381" y="2571"/>
                    <a:pt x="377" y="2549"/>
                    <a:pt x="373" y="2515"/>
                  </a:cubicBezTo>
                  <a:cubicBezTo>
                    <a:pt x="369" y="2482"/>
                    <a:pt x="368" y="2458"/>
                    <a:pt x="360" y="2475"/>
                  </a:cubicBezTo>
                  <a:cubicBezTo>
                    <a:pt x="352" y="2493"/>
                    <a:pt x="350" y="2529"/>
                    <a:pt x="350" y="2529"/>
                  </a:cubicBezTo>
                  <a:cubicBezTo>
                    <a:pt x="350" y="2529"/>
                    <a:pt x="346" y="2521"/>
                    <a:pt x="345" y="2511"/>
                  </a:cubicBezTo>
                  <a:cubicBezTo>
                    <a:pt x="344" y="2502"/>
                    <a:pt x="353" y="2458"/>
                    <a:pt x="348" y="2454"/>
                  </a:cubicBezTo>
                  <a:cubicBezTo>
                    <a:pt x="342" y="2450"/>
                    <a:pt x="325" y="2506"/>
                    <a:pt x="325" y="2506"/>
                  </a:cubicBezTo>
                  <a:cubicBezTo>
                    <a:pt x="325" y="2506"/>
                    <a:pt x="318" y="2497"/>
                    <a:pt x="325" y="2478"/>
                  </a:cubicBezTo>
                  <a:cubicBezTo>
                    <a:pt x="332" y="2459"/>
                    <a:pt x="360" y="2395"/>
                    <a:pt x="366" y="2362"/>
                  </a:cubicBezTo>
                  <a:cubicBezTo>
                    <a:pt x="373" y="2329"/>
                    <a:pt x="378" y="2249"/>
                    <a:pt x="378" y="2249"/>
                  </a:cubicBezTo>
                  <a:cubicBezTo>
                    <a:pt x="378" y="2249"/>
                    <a:pt x="369" y="2261"/>
                    <a:pt x="362" y="2271"/>
                  </a:cubicBezTo>
                  <a:cubicBezTo>
                    <a:pt x="356" y="2282"/>
                    <a:pt x="354" y="2302"/>
                    <a:pt x="342" y="2314"/>
                  </a:cubicBezTo>
                  <a:cubicBezTo>
                    <a:pt x="330" y="2326"/>
                    <a:pt x="302" y="2335"/>
                    <a:pt x="318" y="2318"/>
                  </a:cubicBezTo>
                  <a:cubicBezTo>
                    <a:pt x="334" y="2301"/>
                    <a:pt x="350" y="2285"/>
                    <a:pt x="356" y="2262"/>
                  </a:cubicBezTo>
                  <a:cubicBezTo>
                    <a:pt x="361" y="2239"/>
                    <a:pt x="345" y="2199"/>
                    <a:pt x="336" y="2170"/>
                  </a:cubicBezTo>
                  <a:cubicBezTo>
                    <a:pt x="326" y="2141"/>
                    <a:pt x="336" y="2125"/>
                    <a:pt x="350" y="2151"/>
                  </a:cubicBezTo>
                  <a:cubicBezTo>
                    <a:pt x="365" y="2178"/>
                    <a:pt x="365" y="2221"/>
                    <a:pt x="366" y="2233"/>
                  </a:cubicBezTo>
                  <a:cubicBezTo>
                    <a:pt x="368" y="2245"/>
                    <a:pt x="380" y="2201"/>
                    <a:pt x="380" y="2170"/>
                  </a:cubicBezTo>
                  <a:cubicBezTo>
                    <a:pt x="380" y="2139"/>
                    <a:pt x="368" y="2082"/>
                    <a:pt x="362" y="2041"/>
                  </a:cubicBezTo>
                  <a:cubicBezTo>
                    <a:pt x="357" y="1999"/>
                    <a:pt x="368" y="1854"/>
                    <a:pt x="368" y="1854"/>
                  </a:cubicBezTo>
                  <a:cubicBezTo>
                    <a:pt x="368" y="1854"/>
                    <a:pt x="368" y="1901"/>
                    <a:pt x="368" y="1929"/>
                  </a:cubicBezTo>
                  <a:cubicBezTo>
                    <a:pt x="368" y="1957"/>
                    <a:pt x="372" y="2045"/>
                    <a:pt x="376" y="2057"/>
                  </a:cubicBezTo>
                  <a:cubicBezTo>
                    <a:pt x="380" y="2069"/>
                    <a:pt x="390" y="2018"/>
                    <a:pt x="394" y="1981"/>
                  </a:cubicBezTo>
                  <a:cubicBezTo>
                    <a:pt x="398" y="1943"/>
                    <a:pt x="394" y="1866"/>
                    <a:pt x="392" y="1811"/>
                  </a:cubicBezTo>
                  <a:cubicBezTo>
                    <a:pt x="389" y="1757"/>
                    <a:pt x="404" y="1515"/>
                    <a:pt x="414" y="1457"/>
                  </a:cubicBezTo>
                  <a:cubicBezTo>
                    <a:pt x="425" y="1398"/>
                    <a:pt x="449" y="1378"/>
                    <a:pt x="477" y="1381"/>
                  </a:cubicBezTo>
                  <a:cubicBezTo>
                    <a:pt x="505" y="1383"/>
                    <a:pt x="568" y="1359"/>
                    <a:pt x="556" y="1381"/>
                  </a:cubicBezTo>
                  <a:cubicBezTo>
                    <a:pt x="544" y="1402"/>
                    <a:pt x="534" y="1427"/>
                    <a:pt x="545" y="1426"/>
                  </a:cubicBezTo>
                  <a:cubicBezTo>
                    <a:pt x="556" y="1425"/>
                    <a:pt x="556" y="1418"/>
                    <a:pt x="550" y="1441"/>
                  </a:cubicBezTo>
                  <a:cubicBezTo>
                    <a:pt x="545" y="1463"/>
                    <a:pt x="528" y="1503"/>
                    <a:pt x="516" y="1541"/>
                  </a:cubicBezTo>
                  <a:cubicBezTo>
                    <a:pt x="504" y="1578"/>
                    <a:pt x="485" y="1625"/>
                    <a:pt x="474" y="1643"/>
                  </a:cubicBezTo>
                  <a:cubicBezTo>
                    <a:pt x="464" y="1662"/>
                    <a:pt x="458" y="1645"/>
                    <a:pt x="453" y="1611"/>
                  </a:cubicBezTo>
                  <a:cubicBezTo>
                    <a:pt x="448" y="1578"/>
                    <a:pt x="448" y="1698"/>
                    <a:pt x="448" y="1739"/>
                  </a:cubicBezTo>
                  <a:cubicBezTo>
                    <a:pt x="448" y="1756"/>
                    <a:pt x="447" y="1770"/>
                    <a:pt x="446" y="1781"/>
                  </a:cubicBezTo>
                  <a:cubicBezTo>
                    <a:pt x="451" y="1761"/>
                    <a:pt x="459" y="1743"/>
                    <a:pt x="465" y="1723"/>
                  </a:cubicBezTo>
                  <a:cubicBezTo>
                    <a:pt x="465" y="1723"/>
                    <a:pt x="466" y="1722"/>
                    <a:pt x="466" y="1722"/>
                  </a:cubicBezTo>
                  <a:cubicBezTo>
                    <a:pt x="467" y="1719"/>
                    <a:pt x="467" y="1716"/>
                    <a:pt x="468" y="1713"/>
                  </a:cubicBezTo>
                  <a:cubicBezTo>
                    <a:pt x="474" y="1687"/>
                    <a:pt x="476" y="1660"/>
                    <a:pt x="487" y="1636"/>
                  </a:cubicBezTo>
                  <a:cubicBezTo>
                    <a:pt x="488" y="1665"/>
                    <a:pt x="490" y="1695"/>
                    <a:pt x="491" y="1724"/>
                  </a:cubicBezTo>
                  <a:cubicBezTo>
                    <a:pt x="492" y="1743"/>
                    <a:pt x="493" y="1761"/>
                    <a:pt x="494" y="1780"/>
                  </a:cubicBezTo>
                  <a:cubicBezTo>
                    <a:pt x="495" y="1802"/>
                    <a:pt x="503" y="1822"/>
                    <a:pt x="511" y="1842"/>
                  </a:cubicBezTo>
                  <a:cubicBezTo>
                    <a:pt x="513" y="1847"/>
                    <a:pt x="516" y="1851"/>
                    <a:pt x="518" y="1856"/>
                  </a:cubicBezTo>
                  <a:cubicBezTo>
                    <a:pt x="518" y="1835"/>
                    <a:pt x="519" y="1803"/>
                    <a:pt x="520" y="1778"/>
                  </a:cubicBezTo>
                  <a:cubicBezTo>
                    <a:pt x="521" y="1737"/>
                    <a:pt x="518" y="1622"/>
                    <a:pt x="525" y="1595"/>
                  </a:cubicBezTo>
                  <a:cubicBezTo>
                    <a:pt x="530" y="1574"/>
                    <a:pt x="538" y="1623"/>
                    <a:pt x="542" y="1637"/>
                  </a:cubicBezTo>
                  <a:cubicBezTo>
                    <a:pt x="542" y="1650"/>
                    <a:pt x="541" y="1670"/>
                    <a:pt x="541" y="1723"/>
                  </a:cubicBezTo>
                  <a:cubicBezTo>
                    <a:pt x="541" y="1801"/>
                    <a:pt x="538" y="1855"/>
                    <a:pt x="538" y="1855"/>
                  </a:cubicBezTo>
                  <a:cubicBezTo>
                    <a:pt x="533" y="1906"/>
                    <a:pt x="540" y="2039"/>
                    <a:pt x="542" y="2046"/>
                  </a:cubicBezTo>
                  <a:cubicBezTo>
                    <a:pt x="542" y="2046"/>
                    <a:pt x="556" y="2008"/>
                    <a:pt x="566" y="1955"/>
                  </a:cubicBezTo>
                  <a:cubicBezTo>
                    <a:pt x="578" y="1921"/>
                    <a:pt x="594" y="1877"/>
                    <a:pt x="614" y="1833"/>
                  </a:cubicBezTo>
                  <a:cubicBezTo>
                    <a:pt x="660" y="1735"/>
                    <a:pt x="685" y="1697"/>
                    <a:pt x="660" y="1761"/>
                  </a:cubicBezTo>
                  <a:cubicBezTo>
                    <a:pt x="634" y="1825"/>
                    <a:pt x="577" y="1997"/>
                    <a:pt x="566" y="2025"/>
                  </a:cubicBezTo>
                  <a:cubicBezTo>
                    <a:pt x="558" y="2046"/>
                    <a:pt x="556" y="2082"/>
                    <a:pt x="556" y="2098"/>
                  </a:cubicBezTo>
                  <a:cubicBezTo>
                    <a:pt x="559" y="2076"/>
                    <a:pt x="576" y="2025"/>
                    <a:pt x="610" y="1949"/>
                  </a:cubicBezTo>
                  <a:cubicBezTo>
                    <a:pt x="650" y="1859"/>
                    <a:pt x="716" y="1694"/>
                    <a:pt x="725" y="1651"/>
                  </a:cubicBezTo>
                  <a:close/>
                  <a:moveTo>
                    <a:pt x="793" y="272"/>
                  </a:moveTo>
                  <a:cubicBezTo>
                    <a:pt x="793" y="271"/>
                    <a:pt x="793" y="271"/>
                    <a:pt x="792" y="272"/>
                  </a:cubicBezTo>
                  <a:cubicBezTo>
                    <a:pt x="792" y="272"/>
                    <a:pt x="793" y="272"/>
                    <a:pt x="793" y="272"/>
                  </a:cubicBezTo>
                  <a:close/>
                  <a:moveTo>
                    <a:pt x="745" y="327"/>
                  </a:moveTo>
                  <a:cubicBezTo>
                    <a:pt x="748" y="343"/>
                    <a:pt x="740" y="445"/>
                    <a:pt x="730" y="473"/>
                  </a:cubicBezTo>
                  <a:cubicBezTo>
                    <a:pt x="721" y="501"/>
                    <a:pt x="713" y="529"/>
                    <a:pt x="732" y="505"/>
                  </a:cubicBezTo>
                  <a:cubicBezTo>
                    <a:pt x="750" y="481"/>
                    <a:pt x="760" y="443"/>
                    <a:pt x="760" y="459"/>
                  </a:cubicBezTo>
                  <a:cubicBezTo>
                    <a:pt x="760" y="472"/>
                    <a:pt x="760" y="502"/>
                    <a:pt x="760" y="515"/>
                  </a:cubicBezTo>
                  <a:cubicBezTo>
                    <a:pt x="762" y="516"/>
                    <a:pt x="764" y="518"/>
                    <a:pt x="766" y="519"/>
                  </a:cubicBezTo>
                  <a:cubicBezTo>
                    <a:pt x="766" y="519"/>
                    <a:pt x="766" y="519"/>
                    <a:pt x="766" y="520"/>
                  </a:cubicBezTo>
                  <a:cubicBezTo>
                    <a:pt x="768" y="521"/>
                    <a:pt x="770" y="522"/>
                    <a:pt x="771" y="523"/>
                  </a:cubicBezTo>
                  <a:cubicBezTo>
                    <a:pt x="771" y="524"/>
                    <a:pt x="772" y="524"/>
                    <a:pt x="772" y="524"/>
                  </a:cubicBezTo>
                  <a:cubicBezTo>
                    <a:pt x="774" y="525"/>
                    <a:pt x="775" y="527"/>
                    <a:pt x="777" y="528"/>
                  </a:cubicBezTo>
                  <a:cubicBezTo>
                    <a:pt x="777" y="528"/>
                    <a:pt x="777" y="528"/>
                    <a:pt x="777" y="528"/>
                  </a:cubicBezTo>
                  <a:cubicBezTo>
                    <a:pt x="779" y="530"/>
                    <a:pt x="780" y="531"/>
                    <a:pt x="782" y="533"/>
                  </a:cubicBezTo>
                  <a:cubicBezTo>
                    <a:pt x="782" y="533"/>
                    <a:pt x="782" y="533"/>
                    <a:pt x="782" y="533"/>
                  </a:cubicBezTo>
                  <a:cubicBezTo>
                    <a:pt x="790" y="533"/>
                    <a:pt x="850" y="533"/>
                    <a:pt x="860" y="526"/>
                  </a:cubicBezTo>
                  <a:cubicBezTo>
                    <a:pt x="870" y="518"/>
                    <a:pt x="834" y="514"/>
                    <a:pt x="816" y="513"/>
                  </a:cubicBezTo>
                  <a:cubicBezTo>
                    <a:pt x="797" y="511"/>
                    <a:pt x="764" y="503"/>
                    <a:pt x="764" y="503"/>
                  </a:cubicBezTo>
                  <a:cubicBezTo>
                    <a:pt x="764" y="503"/>
                    <a:pt x="794" y="502"/>
                    <a:pt x="829" y="497"/>
                  </a:cubicBezTo>
                  <a:cubicBezTo>
                    <a:pt x="864" y="491"/>
                    <a:pt x="878" y="478"/>
                    <a:pt x="901" y="463"/>
                  </a:cubicBezTo>
                  <a:cubicBezTo>
                    <a:pt x="924" y="449"/>
                    <a:pt x="938" y="426"/>
                    <a:pt x="938" y="426"/>
                  </a:cubicBezTo>
                  <a:cubicBezTo>
                    <a:pt x="938" y="426"/>
                    <a:pt x="873" y="467"/>
                    <a:pt x="845" y="470"/>
                  </a:cubicBezTo>
                  <a:cubicBezTo>
                    <a:pt x="817" y="473"/>
                    <a:pt x="778" y="469"/>
                    <a:pt x="789" y="466"/>
                  </a:cubicBezTo>
                  <a:cubicBezTo>
                    <a:pt x="800" y="463"/>
                    <a:pt x="848" y="450"/>
                    <a:pt x="866" y="437"/>
                  </a:cubicBezTo>
                  <a:cubicBezTo>
                    <a:pt x="885" y="423"/>
                    <a:pt x="892" y="411"/>
                    <a:pt x="892" y="411"/>
                  </a:cubicBezTo>
                  <a:cubicBezTo>
                    <a:pt x="892" y="411"/>
                    <a:pt x="808" y="451"/>
                    <a:pt x="788" y="451"/>
                  </a:cubicBezTo>
                  <a:cubicBezTo>
                    <a:pt x="768" y="451"/>
                    <a:pt x="764" y="442"/>
                    <a:pt x="772" y="437"/>
                  </a:cubicBezTo>
                  <a:cubicBezTo>
                    <a:pt x="780" y="431"/>
                    <a:pt x="800" y="427"/>
                    <a:pt x="814" y="418"/>
                  </a:cubicBezTo>
                  <a:cubicBezTo>
                    <a:pt x="829" y="409"/>
                    <a:pt x="836" y="405"/>
                    <a:pt x="836" y="405"/>
                  </a:cubicBezTo>
                  <a:cubicBezTo>
                    <a:pt x="836" y="405"/>
                    <a:pt x="814" y="414"/>
                    <a:pt x="800" y="412"/>
                  </a:cubicBezTo>
                  <a:cubicBezTo>
                    <a:pt x="786" y="410"/>
                    <a:pt x="770" y="410"/>
                    <a:pt x="781" y="403"/>
                  </a:cubicBezTo>
                  <a:cubicBezTo>
                    <a:pt x="792" y="397"/>
                    <a:pt x="838" y="369"/>
                    <a:pt x="837" y="374"/>
                  </a:cubicBezTo>
                  <a:cubicBezTo>
                    <a:pt x="836" y="379"/>
                    <a:pt x="834" y="389"/>
                    <a:pt x="834" y="389"/>
                  </a:cubicBezTo>
                  <a:cubicBezTo>
                    <a:pt x="834" y="389"/>
                    <a:pt x="848" y="380"/>
                    <a:pt x="857" y="364"/>
                  </a:cubicBezTo>
                  <a:cubicBezTo>
                    <a:pt x="866" y="348"/>
                    <a:pt x="860" y="337"/>
                    <a:pt x="855" y="343"/>
                  </a:cubicBezTo>
                  <a:cubicBezTo>
                    <a:pt x="850" y="349"/>
                    <a:pt x="798" y="380"/>
                    <a:pt x="786" y="387"/>
                  </a:cubicBezTo>
                  <a:cubicBezTo>
                    <a:pt x="774" y="395"/>
                    <a:pt x="767" y="400"/>
                    <a:pt x="769" y="396"/>
                  </a:cubicBezTo>
                  <a:cubicBezTo>
                    <a:pt x="771" y="392"/>
                    <a:pt x="784" y="387"/>
                    <a:pt x="790" y="375"/>
                  </a:cubicBezTo>
                  <a:cubicBezTo>
                    <a:pt x="797" y="363"/>
                    <a:pt x="801" y="334"/>
                    <a:pt x="798" y="343"/>
                  </a:cubicBezTo>
                  <a:cubicBezTo>
                    <a:pt x="794" y="351"/>
                    <a:pt x="774" y="385"/>
                    <a:pt x="769" y="387"/>
                  </a:cubicBezTo>
                  <a:cubicBezTo>
                    <a:pt x="764" y="389"/>
                    <a:pt x="758" y="391"/>
                    <a:pt x="774" y="363"/>
                  </a:cubicBezTo>
                  <a:cubicBezTo>
                    <a:pt x="790" y="334"/>
                    <a:pt x="808" y="311"/>
                    <a:pt x="803" y="317"/>
                  </a:cubicBezTo>
                  <a:cubicBezTo>
                    <a:pt x="798" y="323"/>
                    <a:pt x="778" y="341"/>
                    <a:pt x="772" y="351"/>
                  </a:cubicBezTo>
                  <a:cubicBezTo>
                    <a:pt x="766" y="362"/>
                    <a:pt x="764" y="359"/>
                    <a:pt x="764" y="354"/>
                  </a:cubicBezTo>
                  <a:cubicBezTo>
                    <a:pt x="764" y="349"/>
                    <a:pt x="760" y="327"/>
                    <a:pt x="771" y="301"/>
                  </a:cubicBezTo>
                  <a:cubicBezTo>
                    <a:pt x="779" y="282"/>
                    <a:pt x="788" y="274"/>
                    <a:pt x="792" y="272"/>
                  </a:cubicBezTo>
                  <a:cubicBezTo>
                    <a:pt x="788" y="272"/>
                    <a:pt x="781" y="267"/>
                    <a:pt x="776" y="275"/>
                  </a:cubicBezTo>
                  <a:cubicBezTo>
                    <a:pt x="771" y="283"/>
                    <a:pt x="762" y="311"/>
                    <a:pt x="758" y="322"/>
                  </a:cubicBezTo>
                  <a:cubicBezTo>
                    <a:pt x="754" y="333"/>
                    <a:pt x="754" y="321"/>
                    <a:pt x="757" y="301"/>
                  </a:cubicBezTo>
                  <a:cubicBezTo>
                    <a:pt x="760" y="281"/>
                    <a:pt x="772" y="274"/>
                    <a:pt x="767" y="264"/>
                  </a:cubicBezTo>
                  <a:cubicBezTo>
                    <a:pt x="762" y="254"/>
                    <a:pt x="756" y="245"/>
                    <a:pt x="756" y="245"/>
                  </a:cubicBezTo>
                  <a:cubicBezTo>
                    <a:pt x="756" y="245"/>
                    <a:pt x="756" y="279"/>
                    <a:pt x="752" y="282"/>
                  </a:cubicBezTo>
                  <a:cubicBezTo>
                    <a:pt x="749" y="285"/>
                    <a:pt x="744" y="249"/>
                    <a:pt x="732" y="215"/>
                  </a:cubicBezTo>
                  <a:cubicBezTo>
                    <a:pt x="721" y="182"/>
                    <a:pt x="702" y="147"/>
                    <a:pt x="690" y="127"/>
                  </a:cubicBezTo>
                  <a:cubicBezTo>
                    <a:pt x="689" y="126"/>
                    <a:pt x="688" y="125"/>
                    <a:pt x="688" y="124"/>
                  </a:cubicBezTo>
                  <a:cubicBezTo>
                    <a:pt x="684" y="120"/>
                    <a:pt x="681" y="116"/>
                    <a:pt x="677" y="113"/>
                  </a:cubicBezTo>
                  <a:cubicBezTo>
                    <a:pt x="676" y="112"/>
                    <a:pt x="675" y="111"/>
                    <a:pt x="675" y="111"/>
                  </a:cubicBezTo>
                  <a:cubicBezTo>
                    <a:pt x="674" y="110"/>
                    <a:pt x="674" y="110"/>
                    <a:pt x="674" y="110"/>
                  </a:cubicBezTo>
                  <a:cubicBezTo>
                    <a:pt x="673" y="109"/>
                    <a:pt x="673" y="109"/>
                    <a:pt x="672" y="109"/>
                  </a:cubicBezTo>
                  <a:cubicBezTo>
                    <a:pt x="672" y="108"/>
                    <a:pt x="672" y="108"/>
                    <a:pt x="671" y="107"/>
                  </a:cubicBezTo>
                  <a:cubicBezTo>
                    <a:pt x="671" y="107"/>
                    <a:pt x="670" y="107"/>
                    <a:pt x="670" y="106"/>
                  </a:cubicBezTo>
                  <a:cubicBezTo>
                    <a:pt x="669" y="106"/>
                    <a:pt x="669" y="106"/>
                    <a:pt x="668" y="105"/>
                  </a:cubicBezTo>
                  <a:cubicBezTo>
                    <a:pt x="668" y="105"/>
                    <a:pt x="668" y="105"/>
                    <a:pt x="667" y="105"/>
                  </a:cubicBezTo>
                  <a:cubicBezTo>
                    <a:pt x="667" y="104"/>
                    <a:pt x="666" y="104"/>
                    <a:pt x="666" y="103"/>
                  </a:cubicBezTo>
                  <a:cubicBezTo>
                    <a:pt x="665" y="103"/>
                    <a:pt x="665" y="103"/>
                    <a:pt x="665" y="103"/>
                  </a:cubicBezTo>
                  <a:cubicBezTo>
                    <a:pt x="664" y="102"/>
                    <a:pt x="664" y="102"/>
                    <a:pt x="663" y="102"/>
                  </a:cubicBezTo>
                  <a:cubicBezTo>
                    <a:pt x="663" y="102"/>
                    <a:pt x="662" y="101"/>
                    <a:pt x="662" y="101"/>
                  </a:cubicBezTo>
                  <a:cubicBezTo>
                    <a:pt x="660" y="101"/>
                    <a:pt x="659" y="100"/>
                    <a:pt x="658" y="100"/>
                  </a:cubicBezTo>
                  <a:cubicBezTo>
                    <a:pt x="657" y="100"/>
                    <a:pt x="657" y="100"/>
                    <a:pt x="657" y="100"/>
                  </a:cubicBezTo>
                  <a:cubicBezTo>
                    <a:pt x="669" y="120"/>
                    <a:pt x="700" y="176"/>
                    <a:pt x="708" y="191"/>
                  </a:cubicBezTo>
                  <a:cubicBezTo>
                    <a:pt x="717" y="210"/>
                    <a:pt x="742" y="311"/>
                    <a:pt x="745" y="327"/>
                  </a:cubicBezTo>
                  <a:close/>
                  <a:moveTo>
                    <a:pt x="864" y="495"/>
                  </a:moveTo>
                  <a:cubicBezTo>
                    <a:pt x="864" y="495"/>
                    <a:pt x="904" y="487"/>
                    <a:pt x="916" y="478"/>
                  </a:cubicBezTo>
                  <a:cubicBezTo>
                    <a:pt x="929" y="469"/>
                    <a:pt x="954" y="439"/>
                    <a:pt x="957" y="432"/>
                  </a:cubicBezTo>
                  <a:cubicBezTo>
                    <a:pt x="960" y="425"/>
                    <a:pt x="966" y="412"/>
                    <a:pt x="961" y="414"/>
                  </a:cubicBezTo>
                  <a:cubicBezTo>
                    <a:pt x="956" y="416"/>
                    <a:pt x="940" y="437"/>
                    <a:pt x="920" y="457"/>
                  </a:cubicBezTo>
                  <a:cubicBezTo>
                    <a:pt x="900" y="477"/>
                    <a:pt x="864" y="495"/>
                    <a:pt x="864" y="495"/>
                  </a:cubicBezTo>
                  <a:close/>
                  <a:moveTo>
                    <a:pt x="882" y="449"/>
                  </a:moveTo>
                  <a:cubicBezTo>
                    <a:pt x="890" y="447"/>
                    <a:pt x="916" y="430"/>
                    <a:pt x="926" y="421"/>
                  </a:cubicBezTo>
                  <a:cubicBezTo>
                    <a:pt x="936" y="413"/>
                    <a:pt x="954" y="406"/>
                    <a:pt x="954" y="406"/>
                  </a:cubicBezTo>
                  <a:cubicBezTo>
                    <a:pt x="954" y="406"/>
                    <a:pt x="941" y="403"/>
                    <a:pt x="931" y="403"/>
                  </a:cubicBezTo>
                  <a:cubicBezTo>
                    <a:pt x="921" y="403"/>
                    <a:pt x="910" y="405"/>
                    <a:pt x="896" y="421"/>
                  </a:cubicBezTo>
                  <a:cubicBezTo>
                    <a:pt x="881" y="437"/>
                    <a:pt x="874" y="450"/>
                    <a:pt x="882" y="449"/>
                  </a:cubicBezTo>
                  <a:close/>
                  <a:moveTo>
                    <a:pt x="943" y="541"/>
                  </a:moveTo>
                  <a:cubicBezTo>
                    <a:pt x="943" y="556"/>
                    <a:pt x="934" y="567"/>
                    <a:pt x="930" y="575"/>
                  </a:cubicBezTo>
                  <a:cubicBezTo>
                    <a:pt x="927" y="583"/>
                    <a:pt x="949" y="569"/>
                    <a:pt x="958" y="575"/>
                  </a:cubicBezTo>
                  <a:cubicBezTo>
                    <a:pt x="963" y="578"/>
                    <a:pt x="963" y="588"/>
                    <a:pt x="962" y="595"/>
                  </a:cubicBezTo>
                  <a:cubicBezTo>
                    <a:pt x="963" y="595"/>
                    <a:pt x="964" y="595"/>
                    <a:pt x="965" y="595"/>
                  </a:cubicBezTo>
                  <a:cubicBezTo>
                    <a:pt x="967" y="595"/>
                    <a:pt x="968" y="596"/>
                    <a:pt x="970" y="596"/>
                  </a:cubicBezTo>
                  <a:cubicBezTo>
                    <a:pt x="971" y="596"/>
                    <a:pt x="972" y="596"/>
                    <a:pt x="973" y="597"/>
                  </a:cubicBezTo>
                  <a:cubicBezTo>
                    <a:pt x="973" y="597"/>
                    <a:pt x="973" y="597"/>
                    <a:pt x="974" y="597"/>
                  </a:cubicBezTo>
                  <a:cubicBezTo>
                    <a:pt x="977" y="598"/>
                    <a:pt x="980" y="598"/>
                    <a:pt x="984" y="599"/>
                  </a:cubicBezTo>
                  <a:cubicBezTo>
                    <a:pt x="983" y="594"/>
                    <a:pt x="982" y="586"/>
                    <a:pt x="978" y="581"/>
                  </a:cubicBezTo>
                  <a:cubicBezTo>
                    <a:pt x="971" y="572"/>
                    <a:pt x="954" y="529"/>
                    <a:pt x="950" y="513"/>
                  </a:cubicBezTo>
                  <a:cubicBezTo>
                    <a:pt x="947" y="497"/>
                    <a:pt x="957" y="517"/>
                    <a:pt x="972" y="535"/>
                  </a:cubicBezTo>
                  <a:cubicBezTo>
                    <a:pt x="986" y="553"/>
                    <a:pt x="996" y="563"/>
                    <a:pt x="1003" y="563"/>
                  </a:cubicBezTo>
                  <a:cubicBezTo>
                    <a:pt x="1010" y="564"/>
                    <a:pt x="1026" y="537"/>
                    <a:pt x="1034" y="528"/>
                  </a:cubicBezTo>
                  <a:cubicBezTo>
                    <a:pt x="1041" y="519"/>
                    <a:pt x="1059" y="526"/>
                    <a:pt x="1067" y="526"/>
                  </a:cubicBezTo>
                  <a:cubicBezTo>
                    <a:pt x="1075" y="526"/>
                    <a:pt x="1051" y="551"/>
                    <a:pt x="1042" y="559"/>
                  </a:cubicBezTo>
                  <a:cubicBezTo>
                    <a:pt x="1032" y="568"/>
                    <a:pt x="1050" y="566"/>
                    <a:pt x="1064" y="561"/>
                  </a:cubicBezTo>
                  <a:cubicBezTo>
                    <a:pt x="1077" y="557"/>
                    <a:pt x="1140" y="482"/>
                    <a:pt x="1147" y="473"/>
                  </a:cubicBezTo>
                  <a:cubicBezTo>
                    <a:pt x="1154" y="465"/>
                    <a:pt x="1174" y="467"/>
                    <a:pt x="1172" y="475"/>
                  </a:cubicBezTo>
                  <a:cubicBezTo>
                    <a:pt x="1169" y="484"/>
                    <a:pt x="1186" y="483"/>
                    <a:pt x="1194" y="480"/>
                  </a:cubicBezTo>
                  <a:cubicBezTo>
                    <a:pt x="1203" y="477"/>
                    <a:pt x="1174" y="505"/>
                    <a:pt x="1168" y="514"/>
                  </a:cubicBezTo>
                  <a:cubicBezTo>
                    <a:pt x="1161" y="523"/>
                    <a:pt x="1228" y="468"/>
                    <a:pt x="1236" y="461"/>
                  </a:cubicBezTo>
                  <a:cubicBezTo>
                    <a:pt x="1244" y="453"/>
                    <a:pt x="1212" y="495"/>
                    <a:pt x="1201" y="509"/>
                  </a:cubicBezTo>
                  <a:cubicBezTo>
                    <a:pt x="1190" y="523"/>
                    <a:pt x="1203" y="521"/>
                    <a:pt x="1213" y="512"/>
                  </a:cubicBezTo>
                  <a:cubicBezTo>
                    <a:pt x="1223" y="503"/>
                    <a:pt x="1260" y="485"/>
                    <a:pt x="1260" y="475"/>
                  </a:cubicBezTo>
                  <a:cubicBezTo>
                    <a:pt x="1260" y="464"/>
                    <a:pt x="1263" y="400"/>
                    <a:pt x="1266" y="373"/>
                  </a:cubicBezTo>
                  <a:cubicBezTo>
                    <a:pt x="1268" y="356"/>
                    <a:pt x="1270" y="342"/>
                    <a:pt x="1271" y="334"/>
                  </a:cubicBezTo>
                  <a:cubicBezTo>
                    <a:pt x="1271" y="334"/>
                    <a:pt x="1271" y="334"/>
                    <a:pt x="1271" y="334"/>
                  </a:cubicBezTo>
                  <a:cubicBezTo>
                    <a:pt x="1270" y="332"/>
                    <a:pt x="1268" y="330"/>
                    <a:pt x="1267" y="328"/>
                  </a:cubicBezTo>
                  <a:cubicBezTo>
                    <a:pt x="1266" y="325"/>
                    <a:pt x="1264" y="323"/>
                    <a:pt x="1263" y="320"/>
                  </a:cubicBezTo>
                  <a:cubicBezTo>
                    <a:pt x="1253" y="303"/>
                    <a:pt x="1249" y="283"/>
                    <a:pt x="1249" y="263"/>
                  </a:cubicBezTo>
                  <a:cubicBezTo>
                    <a:pt x="1249" y="261"/>
                    <a:pt x="1247" y="260"/>
                    <a:pt x="1246" y="261"/>
                  </a:cubicBezTo>
                  <a:cubicBezTo>
                    <a:pt x="1244" y="262"/>
                    <a:pt x="1242" y="264"/>
                    <a:pt x="1240" y="265"/>
                  </a:cubicBezTo>
                  <a:cubicBezTo>
                    <a:pt x="1237" y="271"/>
                    <a:pt x="1235" y="276"/>
                    <a:pt x="1234" y="282"/>
                  </a:cubicBezTo>
                  <a:cubicBezTo>
                    <a:pt x="1232" y="301"/>
                    <a:pt x="1242" y="314"/>
                    <a:pt x="1242" y="323"/>
                  </a:cubicBezTo>
                  <a:cubicBezTo>
                    <a:pt x="1243" y="333"/>
                    <a:pt x="1239" y="346"/>
                    <a:pt x="1222" y="360"/>
                  </a:cubicBezTo>
                  <a:cubicBezTo>
                    <a:pt x="1206" y="374"/>
                    <a:pt x="1132" y="434"/>
                    <a:pt x="1119" y="443"/>
                  </a:cubicBezTo>
                  <a:cubicBezTo>
                    <a:pt x="1106" y="451"/>
                    <a:pt x="1142" y="389"/>
                    <a:pt x="1152" y="371"/>
                  </a:cubicBezTo>
                  <a:cubicBezTo>
                    <a:pt x="1163" y="353"/>
                    <a:pt x="1132" y="389"/>
                    <a:pt x="1115" y="409"/>
                  </a:cubicBezTo>
                  <a:cubicBezTo>
                    <a:pt x="1098" y="429"/>
                    <a:pt x="1067" y="442"/>
                    <a:pt x="1067" y="435"/>
                  </a:cubicBezTo>
                  <a:cubicBezTo>
                    <a:pt x="1067" y="427"/>
                    <a:pt x="1110" y="368"/>
                    <a:pt x="1088" y="389"/>
                  </a:cubicBezTo>
                  <a:cubicBezTo>
                    <a:pt x="1067" y="409"/>
                    <a:pt x="1030" y="465"/>
                    <a:pt x="1042" y="443"/>
                  </a:cubicBezTo>
                  <a:cubicBezTo>
                    <a:pt x="1054" y="421"/>
                    <a:pt x="1084" y="371"/>
                    <a:pt x="1084" y="371"/>
                  </a:cubicBezTo>
                  <a:cubicBezTo>
                    <a:pt x="1084" y="371"/>
                    <a:pt x="1060" y="387"/>
                    <a:pt x="1039" y="406"/>
                  </a:cubicBezTo>
                  <a:cubicBezTo>
                    <a:pt x="1018" y="425"/>
                    <a:pt x="1009" y="441"/>
                    <a:pt x="1006" y="457"/>
                  </a:cubicBezTo>
                  <a:cubicBezTo>
                    <a:pt x="1004" y="474"/>
                    <a:pt x="1004" y="517"/>
                    <a:pt x="1004" y="525"/>
                  </a:cubicBezTo>
                  <a:cubicBezTo>
                    <a:pt x="1004" y="533"/>
                    <a:pt x="993" y="553"/>
                    <a:pt x="990" y="547"/>
                  </a:cubicBezTo>
                  <a:cubicBezTo>
                    <a:pt x="988" y="540"/>
                    <a:pt x="988" y="471"/>
                    <a:pt x="991" y="462"/>
                  </a:cubicBezTo>
                  <a:cubicBezTo>
                    <a:pt x="994" y="453"/>
                    <a:pt x="1006" y="407"/>
                    <a:pt x="1012" y="400"/>
                  </a:cubicBezTo>
                  <a:cubicBezTo>
                    <a:pt x="1012" y="400"/>
                    <a:pt x="989" y="410"/>
                    <a:pt x="975" y="425"/>
                  </a:cubicBezTo>
                  <a:cubicBezTo>
                    <a:pt x="961" y="441"/>
                    <a:pt x="964" y="462"/>
                    <a:pt x="955" y="483"/>
                  </a:cubicBezTo>
                  <a:cubicBezTo>
                    <a:pt x="946" y="505"/>
                    <a:pt x="943" y="525"/>
                    <a:pt x="943" y="541"/>
                  </a:cubicBezTo>
                  <a:close/>
                  <a:moveTo>
                    <a:pt x="661" y="877"/>
                  </a:moveTo>
                  <a:cubicBezTo>
                    <a:pt x="636" y="943"/>
                    <a:pt x="636" y="943"/>
                    <a:pt x="636" y="943"/>
                  </a:cubicBezTo>
                  <a:cubicBezTo>
                    <a:pt x="636" y="943"/>
                    <a:pt x="649" y="870"/>
                    <a:pt x="640" y="877"/>
                  </a:cubicBezTo>
                  <a:cubicBezTo>
                    <a:pt x="630" y="883"/>
                    <a:pt x="546" y="919"/>
                    <a:pt x="510" y="931"/>
                  </a:cubicBezTo>
                  <a:cubicBezTo>
                    <a:pt x="474" y="943"/>
                    <a:pt x="388" y="958"/>
                    <a:pt x="406" y="950"/>
                  </a:cubicBezTo>
                  <a:cubicBezTo>
                    <a:pt x="425" y="942"/>
                    <a:pt x="562" y="885"/>
                    <a:pt x="574" y="866"/>
                  </a:cubicBezTo>
                  <a:cubicBezTo>
                    <a:pt x="586" y="847"/>
                    <a:pt x="558" y="841"/>
                    <a:pt x="530" y="855"/>
                  </a:cubicBezTo>
                  <a:cubicBezTo>
                    <a:pt x="502" y="870"/>
                    <a:pt x="405" y="937"/>
                    <a:pt x="416" y="915"/>
                  </a:cubicBezTo>
                  <a:cubicBezTo>
                    <a:pt x="426" y="894"/>
                    <a:pt x="533" y="831"/>
                    <a:pt x="520" y="830"/>
                  </a:cubicBezTo>
                  <a:cubicBezTo>
                    <a:pt x="506" y="829"/>
                    <a:pt x="445" y="841"/>
                    <a:pt x="432" y="838"/>
                  </a:cubicBezTo>
                  <a:cubicBezTo>
                    <a:pt x="418" y="835"/>
                    <a:pt x="413" y="842"/>
                    <a:pt x="405" y="842"/>
                  </a:cubicBezTo>
                  <a:cubicBezTo>
                    <a:pt x="397" y="842"/>
                    <a:pt x="341" y="869"/>
                    <a:pt x="302" y="874"/>
                  </a:cubicBezTo>
                  <a:cubicBezTo>
                    <a:pt x="264" y="879"/>
                    <a:pt x="204" y="885"/>
                    <a:pt x="190" y="879"/>
                  </a:cubicBezTo>
                  <a:cubicBezTo>
                    <a:pt x="177" y="874"/>
                    <a:pt x="302" y="853"/>
                    <a:pt x="344" y="835"/>
                  </a:cubicBezTo>
                  <a:cubicBezTo>
                    <a:pt x="385" y="818"/>
                    <a:pt x="398" y="810"/>
                    <a:pt x="404" y="798"/>
                  </a:cubicBezTo>
                  <a:cubicBezTo>
                    <a:pt x="407" y="792"/>
                    <a:pt x="407" y="783"/>
                    <a:pt x="407" y="776"/>
                  </a:cubicBezTo>
                  <a:cubicBezTo>
                    <a:pt x="403" y="772"/>
                    <a:pt x="400" y="769"/>
                    <a:pt x="400" y="769"/>
                  </a:cubicBezTo>
                  <a:cubicBezTo>
                    <a:pt x="400" y="769"/>
                    <a:pt x="446" y="702"/>
                    <a:pt x="458" y="693"/>
                  </a:cubicBezTo>
                  <a:cubicBezTo>
                    <a:pt x="470" y="683"/>
                    <a:pt x="476" y="669"/>
                    <a:pt x="540" y="665"/>
                  </a:cubicBezTo>
                  <a:cubicBezTo>
                    <a:pt x="604" y="661"/>
                    <a:pt x="606" y="642"/>
                    <a:pt x="597" y="641"/>
                  </a:cubicBezTo>
                  <a:cubicBezTo>
                    <a:pt x="588" y="639"/>
                    <a:pt x="528" y="605"/>
                    <a:pt x="533" y="595"/>
                  </a:cubicBezTo>
                  <a:cubicBezTo>
                    <a:pt x="538" y="586"/>
                    <a:pt x="565" y="545"/>
                    <a:pt x="566" y="534"/>
                  </a:cubicBezTo>
                  <a:cubicBezTo>
                    <a:pt x="568" y="523"/>
                    <a:pt x="485" y="430"/>
                    <a:pt x="450" y="385"/>
                  </a:cubicBezTo>
                  <a:cubicBezTo>
                    <a:pt x="448" y="381"/>
                    <a:pt x="444" y="376"/>
                    <a:pt x="440" y="371"/>
                  </a:cubicBezTo>
                  <a:cubicBezTo>
                    <a:pt x="422" y="356"/>
                    <a:pt x="402" y="338"/>
                    <a:pt x="382" y="319"/>
                  </a:cubicBezTo>
                  <a:cubicBezTo>
                    <a:pt x="336" y="273"/>
                    <a:pt x="273" y="233"/>
                    <a:pt x="291" y="287"/>
                  </a:cubicBezTo>
                  <a:cubicBezTo>
                    <a:pt x="309" y="342"/>
                    <a:pt x="338" y="430"/>
                    <a:pt x="344" y="457"/>
                  </a:cubicBezTo>
                  <a:cubicBezTo>
                    <a:pt x="349" y="483"/>
                    <a:pt x="232" y="285"/>
                    <a:pt x="205" y="245"/>
                  </a:cubicBezTo>
                  <a:cubicBezTo>
                    <a:pt x="178" y="205"/>
                    <a:pt x="98" y="149"/>
                    <a:pt x="85" y="138"/>
                  </a:cubicBezTo>
                  <a:cubicBezTo>
                    <a:pt x="72" y="128"/>
                    <a:pt x="102" y="137"/>
                    <a:pt x="110" y="138"/>
                  </a:cubicBezTo>
                  <a:cubicBezTo>
                    <a:pt x="118" y="140"/>
                    <a:pt x="128" y="123"/>
                    <a:pt x="140" y="117"/>
                  </a:cubicBezTo>
                  <a:cubicBezTo>
                    <a:pt x="152" y="111"/>
                    <a:pt x="214" y="109"/>
                    <a:pt x="222" y="106"/>
                  </a:cubicBezTo>
                  <a:cubicBezTo>
                    <a:pt x="226" y="104"/>
                    <a:pt x="231" y="93"/>
                    <a:pt x="234" y="87"/>
                  </a:cubicBezTo>
                  <a:cubicBezTo>
                    <a:pt x="231" y="83"/>
                    <a:pt x="228" y="80"/>
                    <a:pt x="226" y="79"/>
                  </a:cubicBezTo>
                  <a:cubicBezTo>
                    <a:pt x="223" y="77"/>
                    <a:pt x="215" y="74"/>
                    <a:pt x="206" y="71"/>
                  </a:cubicBezTo>
                  <a:cubicBezTo>
                    <a:pt x="207" y="71"/>
                    <a:pt x="207" y="71"/>
                    <a:pt x="208" y="70"/>
                  </a:cubicBezTo>
                  <a:cubicBezTo>
                    <a:pt x="215" y="67"/>
                    <a:pt x="223" y="64"/>
                    <a:pt x="230" y="59"/>
                  </a:cubicBezTo>
                  <a:cubicBezTo>
                    <a:pt x="231" y="57"/>
                    <a:pt x="233" y="55"/>
                    <a:pt x="234" y="53"/>
                  </a:cubicBezTo>
                  <a:cubicBezTo>
                    <a:pt x="236" y="50"/>
                    <a:pt x="238" y="46"/>
                    <a:pt x="239" y="42"/>
                  </a:cubicBezTo>
                  <a:cubicBezTo>
                    <a:pt x="240" y="42"/>
                    <a:pt x="240" y="41"/>
                    <a:pt x="240" y="41"/>
                  </a:cubicBezTo>
                  <a:cubicBezTo>
                    <a:pt x="242" y="37"/>
                    <a:pt x="244" y="33"/>
                    <a:pt x="245" y="30"/>
                  </a:cubicBezTo>
                  <a:cubicBezTo>
                    <a:pt x="245" y="30"/>
                    <a:pt x="245" y="30"/>
                    <a:pt x="245" y="30"/>
                  </a:cubicBezTo>
                  <a:cubicBezTo>
                    <a:pt x="247" y="48"/>
                    <a:pt x="252" y="81"/>
                    <a:pt x="257" y="94"/>
                  </a:cubicBezTo>
                  <a:cubicBezTo>
                    <a:pt x="265" y="113"/>
                    <a:pt x="292" y="114"/>
                    <a:pt x="298" y="117"/>
                  </a:cubicBezTo>
                  <a:cubicBezTo>
                    <a:pt x="305" y="119"/>
                    <a:pt x="325" y="130"/>
                    <a:pt x="325" y="130"/>
                  </a:cubicBezTo>
                  <a:cubicBezTo>
                    <a:pt x="285" y="153"/>
                    <a:pt x="285" y="153"/>
                    <a:pt x="285" y="153"/>
                  </a:cubicBezTo>
                  <a:cubicBezTo>
                    <a:pt x="285" y="153"/>
                    <a:pt x="372" y="229"/>
                    <a:pt x="394" y="270"/>
                  </a:cubicBezTo>
                  <a:cubicBezTo>
                    <a:pt x="417" y="311"/>
                    <a:pt x="510" y="431"/>
                    <a:pt x="512" y="418"/>
                  </a:cubicBezTo>
                  <a:cubicBezTo>
                    <a:pt x="513" y="405"/>
                    <a:pt x="480" y="321"/>
                    <a:pt x="472" y="305"/>
                  </a:cubicBezTo>
                  <a:cubicBezTo>
                    <a:pt x="465" y="291"/>
                    <a:pt x="432" y="215"/>
                    <a:pt x="416" y="183"/>
                  </a:cubicBezTo>
                  <a:cubicBezTo>
                    <a:pt x="437" y="215"/>
                    <a:pt x="461" y="258"/>
                    <a:pt x="476" y="286"/>
                  </a:cubicBezTo>
                  <a:cubicBezTo>
                    <a:pt x="497" y="326"/>
                    <a:pt x="552" y="426"/>
                    <a:pt x="566" y="447"/>
                  </a:cubicBezTo>
                  <a:cubicBezTo>
                    <a:pt x="579" y="469"/>
                    <a:pt x="607" y="527"/>
                    <a:pt x="607" y="527"/>
                  </a:cubicBezTo>
                  <a:cubicBezTo>
                    <a:pt x="607" y="527"/>
                    <a:pt x="596" y="425"/>
                    <a:pt x="597" y="402"/>
                  </a:cubicBezTo>
                  <a:cubicBezTo>
                    <a:pt x="597" y="379"/>
                    <a:pt x="583" y="226"/>
                    <a:pt x="574" y="204"/>
                  </a:cubicBezTo>
                  <a:cubicBezTo>
                    <a:pt x="564" y="181"/>
                    <a:pt x="560" y="172"/>
                    <a:pt x="551" y="151"/>
                  </a:cubicBezTo>
                  <a:cubicBezTo>
                    <a:pt x="541" y="129"/>
                    <a:pt x="518" y="90"/>
                    <a:pt x="518" y="90"/>
                  </a:cubicBezTo>
                  <a:cubicBezTo>
                    <a:pt x="517" y="68"/>
                    <a:pt x="517" y="68"/>
                    <a:pt x="517" y="68"/>
                  </a:cubicBezTo>
                  <a:cubicBezTo>
                    <a:pt x="526" y="83"/>
                    <a:pt x="541" y="107"/>
                    <a:pt x="555" y="134"/>
                  </a:cubicBezTo>
                  <a:cubicBezTo>
                    <a:pt x="574" y="157"/>
                    <a:pt x="611" y="201"/>
                    <a:pt x="618" y="210"/>
                  </a:cubicBezTo>
                  <a:cubicBezTo>
                    <a:pt x="629" y="222"/>
                    <a:pt x="628" y="210"/>
                    <a:pt x="621" y="190"/>
                  </a:cubicBezTo>
                  <a:cubicBezTo>
                    <a:pt x="618" y="182"/>
                    <a:pt x="614" y="171"/>
                    <a:pt x="610" y="160"/>
                  </a:cubicBezTo>
                  <a:cubicBezTo>
                    <a:pt x="622" y="185"/>
                    <a:pt x="638" y="223"/>
                    <a:pt x="641" y="243"/>
                  </a:cubicBezTo>
                  <a:cubicBezTo>
                    <a:pt x="646" y="275"/>
                    <a:pt x="660" y="265"/>
                    <a:pt x="664" y="237"/>
                  </a:cubicBezTo>
                  <a:cubicBezTo>
                    <a:pt x="668" y="209"/>
                    <a:pt x="676" y="199"/>
                    <a:pt x="684" y="219"/>
                  </a:cubicBezTo>
                  <a:cubicBezTo>
                    <a:pt x="692" y="239"/>
                    <a:pt x="698" y="286"/>
                    <a:pt x="688" y="350"/>
                  </a:cubicBezTo>
                  <a:cubicBezTo>
                    <a:pt x="677" y="414"/>
                    <a:pt x="669" y="470"/>
                    <a:pt x="674" y="491"/>
                  </a:cubicBezTo>
                  <a:cubicBezTo>
                    <a:pt x="680" y="513"/>
                    <a:pt x="668" y="569"/>
                    <a:pt x="661" y="591"/>
                  </a:cubicBezTo>
                  <a:cubicBezTo>
                    <a:pt x="654" y="614"/>
                    <a:pt x="696" y="559"/>
                    <a:pt x="704" y="547"/>
                  </a:cubicBezTo>
                  <a:cubicBezTo>
                    <a:pt x="712" y="535"/>
                    <a:pt x="677" y="605"/>
                    <a:pt x="662" y="647"/>
                  </a:cubicBezTo>
                  <a:cubicBezTo>
                    <a:pt x="648" y="690"/>
                    <a:pt x="662" y="683"/>
                    <a:pt x="678" y="661"/>
                  </a:cubicBezTo>
                  <a:cubicBezTo>
                    <a:pt x="694" y="638"/>
                    <a:pt x="716" y="601"/>
                    <a:pt x="702" y="635"/>
                  </a:cubicBezTo>
                  <a:cubicBezTo>
                    <a:pt x="689" y="670"/>
                    <a:pt x="672" y="709"/>
                    <a:pt x="664" y="750"/>
                  </a:cubicBezTo>
                  <a:cubicBezTo>
                    <a:pt x="656" y="791"/>
                    <a:pt x="653" y="838"/>
                    <a:pt x="653" y="838"/>
                  </a:cubicBezTo>
                  <a:cubicBezTo>
                    <a:pt x="653" y="838"/>
                    <a:pt x="658" y="846"/>
                    <a:pt x="664" y="815"/>
                  </a:cubicBezTo>
                  <a:cubicBezTo>
                    <a:pt x="669" y="785"/>
                    <a:pt x="712" y="655"/>
                    <a:pt x="728" y="645"/>
                  </a:cubicBezTo>
                  <a:cubicBezTo>
                    <a:pt x="744" y="634"/>
                    <a:pt x="717" y="683"/>
                    <a:pt x="712" y="729"/>
                  </a:cubicBezTo>
                  <a:cubicBezTo>
                    <a:pt x="706" y="774"/>
                    <a:pt x="694" y="835"/>
                    <a:pt x="694" y="835"/>
                  </a:cubicBezTo>
                  <a:cubicBezTo>
                    <a:pt x="694" y="835"/>
                    <a:pt x="714" y="814"/>
                    <a:pt x="716" y="799"/>
                  </a:cubicBezTo>
                  <a:cubicBezTo>
                    <a:pt x="717" y="785"/>
                    <a:pt x="738" y="673"/>
                    <a:pt x="740" y="701"/>
                  </a:cubicBezTo>
                  <a:cubicBezTo>
                    <a:pt x="741" y="729"/>
                    <a:pt x="742" y="819"/>
                    <a:pt x="742" y="819"/>
                  </a:cubicBezTo>
                  <a:cubicBezTo>
                    <a:pt x="798" y="1029"/>
                    <a:pt x="798" y="1029"/>
                    <a:pt x="798" y="1029"/>
                  </a:cubicBezTo>
                  <a:cubicBezTo>
                    <a:pt x="798" y="1029"/>
                    <a:pt x="822" y="1131"/>
                    <a:pt x="816" y="1125"/>
                  </a:cubicBezTo>
                  <a:cubicBezTo>
                    <a:pt x="809" y="1118"/>
                    <a:pt x="794" y="1083"/>
                    <a:pt x="778" y="1066"/>
                  </a:cubicBezTo>
                  <a:cubicBezTo>
                    <a:pt x="762" y="1049"/>
                    <a:pt x="750" y="1055"/>
                    <a:pt x="753" y="1098"/>
                  </a:cubicBezTo>
                  <a:cubicBezTo>
                    <a:pt x="756" y="1141"/>
                    <a:pt x="749" y="1235"/>
                    <a:pt x="744" y="1214"/>
                  </a:cubicBezTo>
                  <a:cubicBezTo>
                    <a:pt x="738" y="1193"/>
                    <a:pt x="724" y="1061"/>
                    <a:pt x="724" y="1061"/>
                  </a:cubicBezTo>
                  <a:cubicBezTo>
                    <a:pt x="718" y="1179"/>
                    <a:pt x="718" y="1179"/>
                    <a:pt x="718" y="1179"/>
                  </a:cubicBezTo>
                  <a:cubicBezTo>
                    <a:pt x="718" y="1179"/>
                    <a:pt x="713" y="1078"/>
                    <a:pt x="704" y="1057"/>
                  </a:cubicBezTo>
                  <a:cubicBezTo>
                    <a:pt x="694" y="1035"/>
                    <a:pt x="680" y="995"/>
                    <a:pt x="680" y="995"/>
                  </a:cubicBezTo>
                  <a:lnTo>
                    <a:pt x="661" y="877"/>
                  </a:lnTo>
                  <a:close/>
                  <a:moveTo>
                    <a:pt x="303" y="189"/>
                  </a:moveTo>
                  <a:cubicBezTo>
                    <a:pt x="286" y="166"/>
                    <a:pt x="274" y="149"/>
                    <a:pt x="272" y="146"/>
                  </a:cubicBezTo>
                  <a:cubicBezTo>
                    <a:pt x="269" y="141"/>
                    <a:pt x="262" y="129"/>
                    <a:pt x="255" y="117"/>
                  </a:cubicBezTo>
                  <a:cubicBezTo>
                    <a:pt x="255" y="117"/>
                    <a:pt x="255" y="117"/>
                    <a:pt x="255" y="117"/>
                  </a:cubicBezTo>
                  <a:cubicBezTo>
                    <a:pt x="255" y="117"/>
                    <a:pt x="241" y="115"/>
                    <a:pt x="233" y="128"/>
                  </a:cubicBezTo>
                  <a:cubicBezTo>
                    <a:pt x="225" y="140"/>
                    <a:pt x="222" y="159"/>
                    <a:pt x="232" y="175"/>
                  </a:cubicBezTo>
                  <a:cubicBezTo>
                    <a:pt x="241" y="191"/>
                    <a:pt x="301" y="229"/>
                    <a:pt x="312" y="235"/>
                  </a:cubicBezTo>
                  <a:cubicBezTo>
                    <a:pt x="319" y="240"/>
                    <a:pt x="309" y="207"/>
                    <a:pt x="303" y="189"/>
                  </a:cubicBezTo>
                  <a:close/>
                  <a:moveTo>
                    <a:pt x="613" y="687"/>
                  </a:moveTo>
                  <a:cubicBezTo>
                    <a:pt x="612" y="677"/>
                    <a:pt x="592" y="706"/>
                    <a:pt x="573" y="721"/>
                  </a:cubicBezTo>
                  <a:cubicBezTo>
                    <a:pt x="554" y="735"/>
                    <a:pt x="522" y="742"/>
                    <a:pt x="504" y="743"/>
                  </a:cubicBezTo>
                  <a:cubicBezTo>
                    <a:pt x="485" y="745"/>
                    <a:pt x="437" y="759"/>
                    <a:pt x="445" y="767"/>
                  </a:cubicBezTo>
                  <a:cubicBezTo>
                    <a:pt x="453" y="775"/>
                    <a:pt x="478" y="786"/>
                    <a:pt x="502" y="786"/>
                  </a:cubicBezTo>
                  <a:cubicBezTo>
                    <a:pt x="526" y="786"/>
                    <a:pt x="556" y="799"/>
                    <a:pt x="565" y="802"/>
                  </a:cubicBezTo>
                  <a:cubicBezTo>
                    <a:pt x="574" y="805"/>
                    <a:pt x="597" y="794"/>
                    <a:pt x="604" y="773"/>
                  </a:cubicBezTo>
                  <a:cubicBezTo>
                    <a:pt x="610" y="751"/>
                    <a:pt x="614" y="698"/>
                    <a:pt x="613" y="687"/>
                  </a:cubicBezTo>
                  <a:close/>
                  <a:moveTo>
                    <a:pt x="1688" y="2261"/>
                  </a:moveTo>
                  <a:cubicBezTo>
                    <a:pt x="1687" y="2263"/>
                    <a:pt x="1687" y="2264"/>
                    <a:pt x="1686" y="2266"/>
                  </a:cubicBezTo>
                  <a:cubicBezTo>
                    <a:pt x="1693" y="2255"/>
                    <a:pt x="1701" y="2242"/>
                    <a:pt x="1712" y="2229"/>
                  </a:cubicBezTo>
                  <a:cubicBezTo>
                    <a:pt x="1730" y="2205"/>
                    <a:pt x="1792" y="2130"/>
                    <a:pt x="1801" y="2113"/>
                  </a:cubicBezTo>
                  <a:cubicBezTo>
                    <a:pt x="1810" y="2095"/>
                    <a:pt x="1785" y="2082"/>
                    <a:pt x="1782" y="2058"/>
                  </a:cubicBezTo>
                  <a:cubicBezTo>
                    <a:pt x="1780" y="2034"/>
                    <a:pt x="1760" y="2035"/>
                    <a:pt x="1746" y="2086"/>
                  </a:cubicBezTo>
                  <a:cubicBezTo>
                    <a:pt x="1733" y="2137"/>
                    <a:pt x="1713" y="2183"/>
                    <a:pt x="1704" y="2202"/>
                  </a:cubicBezTo>
                  <a:cubicBezTo>
                    <a:pt x="1698" y="2213"/>
                    <a:pt x="1682" y="2208"/>
                    <a:pt x="1670" y="2202"/>
                  </a:cubicBezTo>
                  <a:cubicBezTo>
                    <a:pt x="1670" y="2202"/>
                    <a:pt x="1670" y="2202"/>
                    <a:pt x="1670" y="2202"/>
                  </a:cubicBezTo>
                  <a:cubicBezTo>
                    <a:pt x="1673" y="2205"/>
                    <a:pt x="1675" y="2209"/>
                    <a:pt x="1678" y="2213"/>
                  </a:cubicBezTo>
                  <a:cubicBezTo>
                    <a:pt x="1678" y="2213"/>
                    <a:pt x="1679" y="2214"/>
                    <a:pt x="1679" y="2215"/>
                  </a:cubicBezTo>
                  <a:cubicBezTo>
                    <a:pt x="1680" y="2216"/>
                    <a:pt x="1681" y="2217"/>
                    <a:pt x="1681" y="2218"/>
                  </a:cubicBezTo>
                  <a:cubicBezTo>
                    <a:pt x="1682" y="2219"/>
                    <a:pt x="1683" y="2221"/>
                    <a:pt x="1684" y="2223"/>
                  </a:cubicBezTo>
                  <a:cubicBezTo>
                    <a:pt x="1689" y="2231"/>
                    <a:pt x="1694" y="2248"/>
                    <a:pt x="1690" y="2256"/>
                  </a:cubicBezTo>
                  <a:cubicBezTo>
                    <a:pt x="1689" y="2258"/>
                    <a:pt x="1688" y="2260"/>
                    <a:pt x="1688" y="2261"/>
                  </a:cubicBezTo>
                  <a:close/>
                  <a:moveTo>
                    <a:pt x="1864" y="2916"/>
                  </a:moveTo>
                  <a:cubicBezTo>
                    <a:pt x="1848" y="2930"/>
                    <a:pt x="1848" y="2930"/>
                    <a:pt x="1848" y="2930"/>
                  </a:cubicBezTo>
                  <a:cubicBezTo>
                    <a:pt x="1842" y="2930"/>
                    <a:pt x="1831" y="2931"/>
                    <a:pt x="1825" y="2929"/>
                  </a:cubicBezTo>
                  <a:cubicBezTo>
                    <a:pt x="1816" y="2926"/>
                    <a:pt x="1772" y="2902"/>
                    <a:pt x="1742" y="2888"/>
                  </a:cubicBezTo>
                  <a:cubicBezTo>
                    <a:pt x="1712" y="2874"/>
                    <a:pt x="1693" y="2893"/>
                    <a:pt x="1688" y="2895"/>
                  </a:cubicBezTo>
                  <a:cubicBezTo>
                    <a:pt x="1688" y="2895"/>
                    <a:pt x="1677" y="2946"/>
                    <a:pt x="1653" y="2984"/>
                  </a:cubicBezTo>
                  <a:cubicBezTo>
                    <a:pt x="1629" y="3022"/>
                    <a:pt x="1605" y="3057"/>
                    <a:pt x="1591" y="3089"/>
                  </a:cubicBezTo>
                  <a:cubicBezTo>
                    <a:pt x="1589" y="3096"/>
                    <a:pt x="1587" y="3102"/>
                    <a:pt x="1585" y="3109"/>
                  </a:cubicBezTo>
                  <a:cubicBezTo>
                    <a:pt x="1584" y="3122"/>
                    <a:pt x="1593" y="3125"/>
                    <a:pt x="1602" y="3124"/>
                  </a:cubicBezTo>
                  <a:cubicBezTo>
                    <a:pt x="1615" y="3123"/>
                    <a:pt x="1663" y="3133"/>
                    <a:pt x="1688" y="3124"/>
                  </a:cubicBezTo>
                  <a:cubicBezTo>
                    <a:pt x="1713" y="3115"/>
                    <a:pt x="1753" y="3069"/>
                    <a:pt x="1728" y="3055"/>
                  </a:cubicBezTo>
                  <a:cubicBezTo>
                    <a:pt x="1703" y="3041"/>
                    <a:pt x="1640" y="3045"/>
                    <a:pt x="1640" y="3045"/>
                  </a:cubicBezTo>
                  <a:cubicBezTo>
                    <a:pt x="1640" y="3045"/>
                    <a:pt x="1670" y="3025"/>
                    <a:pt x="1709" y="3024"/>
                  </a:cubicBezTo>
                  <a:cubicBezTo>
                    <a:pt x="1748" y="3023"/>
                    <a:pt x="1785" y="3035"/>
                    <a:pt x="1789" y="3035"/>
                  </a:cubicBezTo>
                  <a:cubicBezTo>
                    <a:pt x="1793" y="3035"/>
                    <a:pt x="1803" y="3012"/>
                    <a:pt x="1814" y="2988"/>
                  </a:cubicBezTo>
                  <a:cubicBezTo>
                    <a:pt x="1825" y="2964"/>
                    <a:pt x="1819" y="2944"/>
                    <a:pt x="1825" y="2943"/>
                  </a:cubicBezTo>
                  <a:cubicBezTo>
                    <a:pt x="1829" y="2942"/>
                    <a:pt x="1841" y="2936"/>
                    <a:pt x="1848" y="2932"/>
                  </a:cubicBezTo>
                  <a:cubicBezTo>
                    <a:pt x="1847" y="2939"/>
                    <a:pt x="1845" y="2958"/>
                    <a:pt x="1843" y="2969"/>
                  </a:cubicBezTo>
                  <a:cubicBezTo>
                    <a:pt x="1841" y="2983"/>
                    <a:pt x="1826" y="3006"/>
                    <a:pt x="1819" y="3033"/>
                  </a:cubicBezTo>
                  <a:cubicBezTo>
                    <a:pt x="1812" y="3060"/>
                    <a:pt x="1792" y="3077"/>
                    <a:pt x="1748" y="3109"/>
                  </a:cubicBezTo>
                  <a:cubicBezTo>
                    <a:pt x="1704" y="3141"/>
                    <a:pt x="1661" y="3140"/>
                    <a:pt x="1661" y="3140"/>
                  </a:cubicBezTo>
                  <a:cubicBezTo>
                    <a:pt x="1661" y="3140"/>
                    <a:pt x="1688" y="3145"/>
                    <a:pt x="1693" y="3148"/>
                  </a:cubicBezTo>
                  <a:cubicBezTo>
                    <a:pt x="1698" y="3151"/>
                    <a:pt x="1695" y="3161"/>
                    <a:pt x="1677" y="3171"/>
                  </a:cubicBezTo>
                  <a:cubicBezTo>
                    <a:pt x="1663" y="3179"/>
                    <a:pt x="1606" y="3155"/>
                    <a:pt x="1582" y="3145"/>
                  </a:cubicBezTo>
                  <a:cubicBezTo>
                    <a:pt x="1583" y="3149"/>
                    <a:pt x="1583" y="3154"/>
                    <a:pt x="1584" y="3158"/>
                  </a:cubicBezTo>
                  <a:cubicBezTo>
                    <a:pt x="1588" y="3179"/>
                    <a:pt x="1619" y="3179"/>
                    <a:pt x="1635" y="3181"/>
                  </a:cubicBezTo>
                  <a:cubicBezTo>
                    <a:pt x="1667" y="3185"/>
                    <a:pt x="1694" y="3182"/>
                    <a:pt x="1724" y="3171"/>
                  </a:cubicBezTo>
                  <a:cubicBezTo>
                    <a:pt x="1752" y="3160"/>
                    <a:pt x="1780" y="3147"/>
                    <a:pt x="1806" y="3133"/>
                  </a:cubicBezTo>
                  <a:cubicBezTo>
                    <a:pt x="1813" y="3129"/>
                    <a:pt x="1821" y="3124"/>
                    <a:pt x="1827" y="3119"/>
                  </a:cubicBezTo>
                  <a:cubicBezTo>
                    <a:pt x="1836" y="3111"/>
                    <a:pt x="1837" y="3095"/>
                    <a:pt x="1839" y="3084"/>
                  </a:cubicBezTo>
                  <a:cubicBezTo>
                    <a:pt x="1841" y="3068"/>
                    <a:pt x="1843" y="3054"/>
                    <a:pt x="1849" y="3039"/>
                  </a:cubicBezTo>
                  <a:cubicBezTo>
                    <a:pt x="1855" y="3024"/>
                    <a:pt x="1860" y="3011"/>
                    <a:pt x="1861" y="2995"/>
                  </a:cubicBezTo>
                  <a:cubicBezTo>
                    <a:pt x="1864" y="2972"/>
                    <a:pt x="1866" y="2949"/>
                    <a:pt x="1863" y="2925"/>
                  </a:cubicBezTo>
                  <a:cubicBezTo>
                    <a:pt x="1863" y="2922"/>
                    <a:pt x="1863" y="2919"/>
                    <a:pt x="1864" y="2916"/>
                  </a:cubicBezTo>
                  <a:close/>
                  <a:moveTo>
                    <a:pt x="1683" y="2678"/>
                  </a:moveTo>
                  <a:cubicBezTo>
                    <a:pt x="1677" y="2688"/>
                    <a:pt x="1671" y="2698"/>
                    <a:pt x="1666" y="2708"/>
                  </a:cubicBezTo>
                  <a:cubicBezTo>
                    <a:pt x="1660" y="2721"/>
                    <a:pt x="1655" y="2738"/>
                    <a:pt x="1658" y="2753"/>
                  </a:cubicBezTo>
                  <a:cubicBezTo>
                    <a:pt x="1658" y="2753"/>
                    <a:pt x="1658" y="2754"/>
                    <a:pt x="1658" y="2754"/>
                  </a:cubicBezTo>
                  <a:cubicBezTo>
                    <a:pt x="1668" y="2746"/>
                    <a:pt x="1681" y="2724"/>
                    <a:pt x="1688" y="2718"/>
                  </a:cubicBezTo>
                  <a:cubicBezTo>
                    <a:pt x="1700" y="2709"/>
                    <a:pt x="1688" y="2702"/>
                    <a:pt x="1684" y="2689"/>
                  </a:cubicBezTo>
                  <a:cubicBezTo>
                    <a:pt x="1683" y="2685"/>
                    <a:pt x="1683" y="2682"/>
                    <a:pt x="1683" y="2678"/>
                  </a:cubicBezTo>
                  <a:close/>
                  <a:moveTo>
                    <a:pt x="1852" y="2913"/>
                  </a:moveTo>
                  <a:cubicBezTo>
                    <a:pt x="1859" y="2901"/>
                    <a:pt x="1864" y="2881"/>
                    <a:pt x="1852" y="2855"/>
                  </a:cubicBezTo>
                  <a:cubicBezTo>
                    <a:pt x="1840" y="2830"/>
                    <a:pt x="1784" y="2775"/>
                    <a:pt x="1745" y="2757"/>
                  </a:cubicBezTo>
                  <a:cubicBezTo>
                    <a:pt x="1706" y="2739"/>
                    <a:pt x="1683" y="2749"/>
                    <a:pt x="1677" y="2753"/>
                  </a:cubicBezTo>
                  <a:cubicBezTo>
                    <a:pt x="1677" y="2753"/>
                    <a:pt x="1710" y="2810"/>
                    <a:pt x="1758" y="2861"/>
                  </a:cubicBezTo>
                  <a:cubicBezTo>
                    <a:pt x="1806" y="2912"/>
                    <a:pt x="1845" y="2926"/>
                    <a:pt x="1852" y="2913"/>
                  </a:cubicBezTo>
                  <a:close/>
                  <a:moveTo>
                    <a:pt x="1693" y="2826"/>
                  </a:moveTo>
                  <a:cubicBezTo>
                    <a:pt x="1685" y="2821"/>
                    <a:pt x="1688" y="2874"/>
                    <a:pt x="1688" y="2874"/>
                  </a:cubicBezTo>
                  <a:cubicBezTo>
                    <a:pt x="1688" y="2874"/>
                    <a:pt x="1745" y="2873"/>
                    <a:pt x="1742" y="2867"/>
                  </a:cubicBezTo>
                  <a:cubicBezTo>
                    <a:pt x="1739" y="2861"/>
                    <a:pt x="1701" y="2831"/>
                    <a:pt x="1693" y="2826"/>
                  </a:cubicBezTo>
                  <a:close/>
                  <a:moveTo>
                    <a:pt x="1851" y="1095"/>
                  </a:moveTo>
                  <a:cubicBezTo>
                    <a:pt x="1800" y="1126"/>
                    <a:pt x="1789" y="1174"/>
                    <a:pt x="1792" y="1185"/>
                  </a:cubicBezTo>
                  <a:cubicBezTo>
                    <a:pt x="1792" y="1185"/>
                    <a:pt x="1824" y="1191"/>
                    <a:pt x="1858" y="1157"/>
                  </a:cubicBezTo>
                  <a:cubicBezTo>
                    <a:pt x="1893" y="1122"/>
                    <a:pt x="1973" y="1062"/>
                    <a:pt x="1978" y="1054"/>
                  </a:cubicBezTo>
                  <a:cubicBezTo>
                    <a:pt x="1984" y="1046"/>
                    <a:pt x="1902" y="1065"/>
                    <a:pt x="1851" y="1095"/>
                  </a:cubicBezTo>
                  <a:close/>
                  <a:moveTo>
                    <a:pt x="1927" y="1293"/>
                  </a:moveTo>
                  <a:cubicBezTo>
                    <a:pt x="1896" y="1322"/>
                    <a:pt x="1857" y="1335"/>
                    <a:pt x="1837" y="1321"/>
                  </a:cubicBezTo>
                  <a:cubicBezTo>
                    <a:pt x="1816" y="1307"/>
                    <a:pt x="1767" y="1285"/>
                    <a:pt x="1778" y="1297"/>
                  </a:cubicBezTo>
                  <a:cubicBezTo>
                    <a:pt x="1789" y="1309"/>
                    <a:pt x="1785" y="1352"/>
                    <a:pt x="1776" y="1364"/>
                  </a:cubicBezTo>
                  <a:cubicBezTo>
                    <a:pt x="1768" y="1375"/>
                    <a:pt x="1757" y="1392"/>
                    <a:pt x="1757" y="1392"/>
                  </a:cubicBezTo>
                  <a:cubicBezTo>
                    <a:pt x="1922" y="1442"/>
                    <a:pt x="1922" y="1442"/>
                    <a:pt x="1922" y="1442"/>
                  </a:cubicBezTo>
                  <a:cubicBezTo>
                    <a:pt x="1919" y="1431"/>
                    <a:pt x="1917" y="1420"/>
                    <a:pt x="1915" y="1410"/>
                  </a:cubicBezTo>
                  <a:cubicBezTo>
                    <a:pt x="1964" y="1420"/>
                    <a:pt x="1964" y="1420"/>
                    <a:pt x="1964" y="1420"/>
                  </a:cubicBezTo>
                  <a:cubicBezTo>
                    <a:pt x="1964" y="1420"/>
                    <a:pt x="1976" y="1396"/>
                    <a:pt x="1981" y="1334"/>
                  </a:cubicBezTo>
                  <a:cubicBezTo>
                    <a:pt x="1981" y="1331"/>
                    <a:pt x="1981" y="1328"/>
                    <a:pt x="1981" y="1326"/>
                  </a:cubicBezTo>
                  <a:cubicBezTo>
                    <a:pt x="1981" y="1326"/>
                    <a:pt x="1981" y="1326"/>
                    <a:pt x="1981" y="1326"/>
                  </a:cubicBezTo>
                  <a:cubicBezTo>
                    <a:pt x="1971" y="1339"/>
                    <a:pt x="1960" y="1353"/>
                    <a:pt x="1953" y="1357"/>
                  </a:cubicBezTo>
                  <a:cubicBezTo>
                    <a:pt x="1939" y="1363"/>
                    <a:pt x="1981" y="1309"/>
                    <a:pt x="1990" y="1269"/>
                  </a:cubicBezTo>
                  <a:cubicBezTo>
                    <a:pt x="1991" y="1267"/>
                    <a:pt x="1991" y="1266"/>
                    <a:pt x="1991" y="1264"/>
                  </a:cubicBezTo>
                  <a:cubicBezTo>
                    <a:pt x="1991" y="1264"/>
                    <a:pt x="1991" y="1264"/>
                    <a:pt x="1991" y="1264"/>
                  </a:cubicBezTo>
                  <a:cubicBezTo>
                    <a:pt x="1992" y="1261"/>
                    <a:pt x="1993" y="1258"/>
                    <a:pt x="1994" y="1255"/>
                  </a:cubicBezTo>
                  <a:cubicBezTo>
                    <a:pt x="1994" y="1252"/>
                    <a:pt x="1995" y="1249"/>
                    <a:pt x="1995" y="1246"/>
                  </a:cubicBezTo>
                  <a:cubicBezTo>
                    <a:pt x="1996" y="1245"/>
                    <a:pt x="1996" y="1244"/>
                    <a:pt x="1996" y="1243"/>
                  </a:cubicBezTo>
                  <a:cubicBezTo>
                    <a:pt x="1996" y="1242"/>
                    <a:pt x="1996" y="1241"/>
                    <a:pt x="1997" y="1240"/>
                  </a:cubicBezTo>
                  <a:cubicBezTo>
                    <a:pt x="1997" y="1239"/>
                    <a:pt x="1997" y="1238"/>
                    <a:pt x="1997" y="1236"/>
                  </a:cubicBezTo>
                  <a:cubicBezTo>
                    <a:pt x="1997" y="1235"/>
                    <a:pt x="1997" y="1235"/>
                    <a:pt x="1998" y="1234"/>
                  </a:cubicBezTo>
                  <a:cubicBezTo>
                    <a:pt x="1998" y="1232"/>
                    <a:pt x="1998" y="1231"/>
                    <a:pt x="1998" y="1230"/>
                  </a:cubicBezTo>
                  <a:cubicBezTo>
                    <a:pt x="1998" y="1229"/>
                    <a:pt x="1998" y="1228"/>
                    <a:pt x="1998" y="1227"/>
                  </a:cubicBezTo>
                  <a:cubicBezTo>
                    <a:pt x="1999" y="1226"/>
                    <a:pt x="1999" y="1225"/>
                    <a:pt x="1999" y="1224"/>
                  </a:cubicBezTo>
                  <a:cubicBezTo>
                    <a:pt x="1999" y="1223"/>
                    <a:pt x="1999" y="1222"/>
                    <a:pt x="1999" y="1221"/>
                  </a:cubicBezTo>
                  <a:cubicBezTo>
                    <a:pt x="1999" y="1220"/>
                    <a:pt x="1999" y="1218"/>
                    <a:pt x="1999" y="1217"/>
                  </a:cubicBezTo>
                  <a:cubicBezTo>
                    <a:pt x="1999" y="1216"/>
                    <a:pt x="1999" y="1215"/>
                    <a:pt x="1999" y="1215"/>
                  </a:cubicBezTo>
                  <a:cubicBezTo>
                    <a:pt x="2000" y="1213"/>
                    <a:pt x="2000" y="1210"/>
                    <a:pt x="2000" y="1208"/>
                  </a:cubicBezTo>
                  <a:cubicBezTo>
                    <a:pt x="2000" y="1204"/>
                    <a:pt x="2000" y="1201"/>
                    <a:pt x="2000" y="1197"/>
                  </a:cubicBezTo>
                  <a:cubicBezTo>
                    <a:pt x="2000" y="1196"/>
                    <a:pt x="2000" y="1196"/>
                    <a:pt x="2000" y="1195"/>
                  </a:cubicBezTo>
                  <a:cubicBezTo>
                    <a:pt x="2000" y="1192"/>
                    <a:pt x="2000" y="1188"/>
                    <a:pt x="2001" y="1185"/>
                  </a:cubicBezTo>
                  <a:cubicBezTo>
                    <a:pt x="2001" y="1184"/>
                    <a:pt x="2001" y="1183"/>
                    <a:pt x="2001" y="1183"/>
                  </a:cubicBezTo>
                  <a:cubicBezTo>
                    <a:pt x="2001" y="1179"/>
                    <a:pt x="2002" y="1176"/>
                    <a:pt x="2002" y="1172"/>
                  </a:cubicBezTo>
                  <a:cubicBezTo>
                    <a:pt x="2002" y="1172"/>
                    <a:pt x="2002" y="1172"/>
                    <a:pt x="2002" y="1172"/>
                  </a:cubicBezTo>
                  <a:cubicBezTo>
                    <a:pt x="2003" y="1168"/>
                    <a:pt x="2003" y="1164"/>
                    <a:pt x="2004" y="1160"/>
                  </a:cubicBezTo>
                  <a:cubicBezTo>
                    <a:pt x="2004" y="1160"/>
                    <a:pt x="2004" y="1160"/>
                    <a:pt x="2004" y="1160"/>
                  </a:cubicBezTo>
                  <a:cubicBezTo>
                    <a:pt x="1984" y="1202"/>
                    <a:pt x="1949" y="1272"/>
                    <a:pt x="1927" y="1293"/>
                  </a:cubicBezTo>
                  <a:close/>
                  <a:moveTo>
                    <a:pt x="1865" y="2913"/>
                  </a:moveTo>
                  <a:cubicBezTo>
                    <a:pt x="1865" y="2913"/>
                    <a:pt x="1865" y="2913"/>
                    <a:pt x="1865" y="2913"/>
                  </a:cubicBezTo>
                  <a:cubicBezTo>
                    <a:pt x="1865" y="2913"/>
                    <a:pt x="1865" y="2913"/>
                    <a:pt x="1865" y="2913"/>
                  </a:cubicBezTo>
                  <a:cubicBezTo>
                    <a:pt x="1865" y="2913"/>
                    <a:pt x="1865" y="2913"/>
                    <a:pt x="1865" y="2913"/>
                  </a:cubicBezTo>
                  <a:close/>
                  <a:moveTo>
                    <a:pt x="2028" y="846"/>
                  </a:moveTo>
                  <a:cubicBezTo>
                    <a:pt x="2026" y="848"/>
                    <a:pt x="2020" y="845"/>
                    <a:pt x="2013" y="839"/>
                  </a:cubicBezTo>
                  <a:cubicBezTo>
                    <a:pt x="2012" y="835"/>
                    <a:pt x="2010" y="831"/>
                    <a:pt x="2008" y="826"/>
                  </a:cubicBezTo>
                  <a:cubicBezTo>
                    <a:pt x="1992" y="789"/>
                    <a:pt x="1935" y="717"/>
                    <a:pt x="1927" y="693"/>
                  </a:cubicBezTo>
                  <a:cubicBezTo>
                    <a:pt x="1920" y="669"/>
                    <a:pt x="1958" y="683"/>
                    <a:pt x="1981" y="725"/>
                  </a:cubicBezTo>
                  <a:cubicBezTo>
                    <a:pt x="2004" y="766"/>
                    <a:pt x="2020" y="781"/>
                    <a:pt x="2013" y="766"/>
                  </a:cubicBezTo>
                  <a:cubicBezTo>
                    <a:pt x="2006" y="751"/>
                    <a:pt x="1944" y="632"/>
                    <a:pt x="1921" y="599"/>
                  </a:cubicBezTo>
                  <a:cubicBezTo>
                    <a:pt x="1898" y="566"/>
                    <a:pt x="1901" y="509"/>
                    <a:pt x="1917" y="531"/>
                  </a:cubicBezTo>
                  <a:cubicBezTo>
                    <a:pt x="1933" y="554"/>
                    <a:pt x="2004" y="645"/>
                    <a:pt x="2001" y="631"/>
                  </a:cubicBezTo>
                  <a:cubicBezTo>
                    <a:pt x="1998" y="618"/>
                    <a:pt x="1942" y="498"/>
                    <a:pt x="1910" y="453"/>
                  </a:cubicBezTo>
                  <a:cubicBezTo>
                    <a:pt x="1878" y="407"/>
                    <a:pt x="1857" y="359"/>
                    <a:pt x="1878" y="371"/>
                  </a:cubicBezTo>
                  <a:cubicBezTo>
                    <a:pt x="1900" y="383"/>
                    <a:pt x="2002" y="490"/>
                    <a:pt x="2020" y="531"/>
                  </a:cubicBezTo>
                  <a:cubicBezTo>
                    <a:pt x="2027" y="548"/>
                    <a:pt x="2033" y="560"/>
                    <a:pt x="2038" y="568"/>
                  </a:cubicBezTo>
                  <a:cubicBezTo>
                    <a:pt x="2038" y="559"/>
                    <a:pt x="2039" y="550"/>
                    <a:pt x="2038" y="541"/>
                  </a:cubicBezTo>
                  <a:cubicBezTo>
                    <a:pt x="2037" y="513"/>
                    <a:pt x="2029" y="487"/>
                    <a:pt x="2025" y="460"/>
                  </a:cubicBezTo>
                  <a:cubicBezTo>
                    <a:pt x="2006" y="432"/>
                    <a:pt x="1960" y="364"/>
                    <a:pt x="1942" y="342"/>
                  </a:cubicBezTo>
                  <a:cubicBezTo>
                    <a:pt x="1920" y="315"/>
                    <a:pt x="1873" y="279"/>
                    <a:pt x="1860" y="278"/>
                  </a:cubicBezTo>
                  <a:cubicBezTo>
                    <a:pt x="1846" y="277"/>
                    <a:pt x="1815" y="289"/>
                    <a:pt x="1821" y="309"/>
                  </a:cubicBezTo>
                  <a:cubicBezTo>
                    <a:pt x="1828" y="329"/>
                    <a:pt x="1857" y="516"/>
                    <a:pt x="1870" y="566"/>
                  </a:cubicBezTo>
                  <a:cubicBezTo>
                    <a:pt x="1884" y="617"/>
                    <a:pt x="1914" y="723"/>
                    <a:pt x="1927" y="754"/>
                  </a:cubicBezTo>
                  <a:cubicBezTo>
                    <a:pt x="1937" y="778"/>
                    <a:pt x="1984" y="827"/>
                    <a:pt x="2007" y="855"/>
                  </a:cubicBezTo>
                  <a:cubicBezTo>
                    <a:pt x="2014" y="870"/>
                    <a:pt x="2019" y="884"/>
                    <a:pt x="2020" y="891"/>
                  </a:cubicBezTo>
                  <a:cubicBezTo>
                    <a:pt x="2021" y="910"/>
                    <a:pt x="2020" y="933"/>
                    <a:pt x="2005" y="962"/>
                  </a:cubicBezTo>
                  <a:cubicBezTo>
                    <a:pt x="1990" y="991"/>
                    <a:pt x="1972" y="1006"/>
                    <a:pt x="1990" y="1001"/>
                  </a:cubicBezTo>
                  <a:cubicBezTo>
                    <a:pt x="2009" y="995"/>
                    <a:pt x="2025" y="965"/>
                    <a:pt x="2032" y="977"/>
                  </a:cubicBezTo>
                  <a:cubicBezTo>
                    <a:pt x="2032" y="977"/>
                    <a:pt x="2032" y="977"/>
                    <a:pt x="2032" y="977"/>
                  </a:cubicBezTo>
                  <a:cubicBezTo>
                    <a:pt x="2031" y="990"/>
                    <a:pt x="2025" y="1022"/>
                    <a:pt x="2014" y="1053"/>
                  </a:cubicBezTo>
                  <a:cubicBezTo>
                    <a:pt x="2012" y="1059"/>
                    <a:pt x="2010" y="1064"/>
                    <a:pt x="2010" y="1064"/>
                  </a:cubicBezTo>
                  <a:cubicBezTo>
                    <a:pt x="2006" y="1073"/>
                    <a:pt x="2002" y="1082"/>
                    <a:pt x="1997" y="1090"/>
                  </a:cubicBezTo>
                  <a:cubicBezTo>
                    <a:pt x="1969" y="1135"/>
                    <a:pt x="1853" y="1245"/>
                    <a:pt x="1837" y="1257"/>
                  </a:cubicBezTo>
                  <a:cubicBezTo>
                    <a:pt x="1820" y="1269"/>
                    <a:pt x="1858" y="1274"/>
                    <a:pt x="1885" y="1265"/>
                  </a:cubicBezTo>
                  <a:cubicBezTo>
                    <a:pt x="1912" y="1255"/>
                    <a:pt x="1921" y="1249"/>
                    <a:pt x="1953" y="1203"/>
                  </a:cubicBezTo>
                  <a:cubicBezTo>
                    <a:pt x="1984" y="1158"/>
                    <a:pt x="2021" y="1076"/>
                    <a:pt x="2021" y="1076"/>
                  </a:cubicBezTo>
                  <a:cubicBezTo>
                    <a:pt x="2021" y="1076"/>
                    <a:pt x="2021" y="1076"/>
                    <a:pt x="2021" y="1076"/>
                  </a:cubicBezTo>
                  <a:cubicBezTo>
                    <a:pt x="2021" y="1076"/>
                    <a:pt x="2021" y="1076"/>
                    <a:pt x="2021" y="1076"/>
                  </a:cubicBezTo>
                  <a:cubicBezTo>
                    <a:pt x="2022" y="1072"/>
                    <a:pt x="2023" y="1068"/>
                    <a:pt x="2024" y="1064"/>
                  </a:cubicBezTo>
                  <a:cubicBezTo>
                    <a:pt x="2024" y="1064"/>
                    <a:pt x="2024" y="1063"/>
                    <a:pt x="2024" y="1063"/>
                  </a:cubicBezTo>
                  <a:cubicBezTo>
                    <a:pt x="2024" y="1061"/>
                    <a:pt x="2025" y="1059"/>
                    <a:pt x="2025" y="1057"/>
                  </a:cubicBezTo>
                  <a:cubicBezTo>
                    <a:pt x="2025" y="1057"/>
                    <a:pt x="2025" y="1057"/>
                    <a:pt x="2025" y="1057"/>
                  </a:cubicBezTo>
                  <a:cubicBezTo>
                    <a:pt x="2025" y="1055"/>
                    <a:pt x="2026" y="1053"/>
                    <a:pt x="2026" y="1051"/>
                  </a:cubicBezTo>
                  <a:cubicBezTo>
                    <a:pt x="2026" y="1051"/>
                    <a:pt x="2026" y="1050"/>
                    <a:pt x="2026" y="1050"/>
                  </a:cubicBezTo>
                  <a:cubicBezTo>
                    <a:pt x="2027" y="1048"/>
                    <a:pt x="2027" y="1046"/>
                    <a:pt x="2027" y="1045"/>
                  </a:cubicBezTo>
                  <a:cubicBezTo>
                    <a:pt x="2028" y="1044"/>
                    <a:pt x="2028" y="1044"/>
                    <a:pt x="2028" y="1043"/>
                  </a:cubicBezTo>
                  <a:cubicBezTo>
                    <a:pt x="2028" y="1041"/>
                    <a:pt x="2028" y="1039"/>
                    <a:pt x="2029" y="1037"/>
                  </a:cubicBezTo>
                  <a:cubicBezTo>
                    <a:pt x="2029" y="1037"/>
                    <a:pt x="2029" y="1037"/>
                    <a:pt x="2029" y="1037"/>
                  </a:cubicBezTo>
                  <a:cubicBezTo>
                    <a:pt x="2029" y="1035"/>
                    <a:pt x="2029" y="1033"/>
                    <a:pt x="2030" y="1031"/>
                  </a:cubicBezTo>
                  <a:cubicBezTo>
                    <a:pt x="2030" y="1031"/>
                    <a:pt x="2030" y="1030"/>
                    <a:pt x="2030" y="1030"/>
                  </a:cubicBezTo>
                  <a:cubicBezTo>
                    <a:pt x="2030" y="1028"/>
                    <a:pt x="2031" y="1026"/>
                    <a:pt x="2031" y="1025"/>
                  </a:cubicBezTo>
                  <a:cubicBezTo>
                    <a:pt x="2031" y="1024"/>
                    <a:pt x="2031" y="1024"/>
                    <a:pt x="2031" y="1024"/>
                  </a:cubicBezTo>
                  <a:cubicBezTo>
                    <a:pt x="2031" y="1022"/>
                    <a:pt x="2031" y="1020"/>
                    <a:pt x="2032" y="1018"/>
                  </a:cubicBezTo>
                  <a:cubicBezTo>
                    <a:pt x="2032" y="1017"/>
                    <a:pt x="2032" y="1017"/>
                    <a:pt x="2032" y="1016"/>
                  </a:cubicBezTo>
                  <a:cubicBezTo>
                    <a:pt x="2032" y="1015"/>
                    <a:pt x="2032" y="1013"/>
                    <a:pt x="2032" y="1012"/>
                  </a:cubicBezTo>
                  <a:cubicBezTo>
                    <a:pt x="2032" y="1011"/>
                    <a:pt x="2033" y="1011"/>
                    <a:pt x="2033" y="1010"/>
                  </a:cubicBezTo>
                  <a:cubicBezTo>
                    <a:pt x="2033" y="1008"/>
                    <a:pt x="2033" y="1007"/>
                    <a:pt x="2033" y="1005"/>
                  </a:cubicBezTo>
                  <a:cubicBezTo>
                    <a:pt x="2033" y="1005"/>
                    <a:pt x="2033" y="1004"/>
                    <a:pt x="2033" y="1004"/>
                  </a:cubicBezTo>
                  <a:cubicBezTo>
                    <a:pt x="2033" y="1003"/>
                    <a:pt x="2033" y="1001"/>
                    <a:pt x="2033" y="999"/>
                  </a:cubicBezTo>
                  <a:cubicBezTo>
                    <a:pt x="2033" y="999"/>
                    <a:pt x="2034" y="998"/>
                    <a:pt x="2034" y="998"/>
                  </a:cubicBezTo>
                  <a:cubicBezTo>
                    <a:pt x="2034" y="996"/>
                    <a:pt x="2034" y="995"/>
                    <a:pt x="2034" y="994"/>
                  </a:cubicBezTo>
                  <a:cubicBezTo>
                    <a:pt x="2034" y="993"/>
                    <a:pt x="2034" y="993"/>
                    <a:pt x="2034" y="992"/>
                  </a:cubicBezTo>
                  <a:cubicBezTo>
                    <a:pt x="2034" y="991"/>
                    <a:pt x="2034" y="989"/>
                    <a:pt x="2034" y="988"/>
                  </a:cubicBezTo>
                  <a:cubicBezTo>
                    <a:pt x="2034" y="987"/>
                    <a:pt x="2034" y="987"/>
                    <a:pt x="2034" y="986"/>
                  </a:cubicBezTo>
                  <a:cubicBezTo>
                    <a:pt x="2034" y="985"/>
                    <a:pt x="2034" y="984"/>
                    <a:pt x="2034" y="983"/>
                  </a:cubicBezTo>
                  <a:cubicBezTo>
                    <a:pt x="2033" y="982"/>
                    <a:pt x="2033" y="982"/>
                    <a:pt x="2033" y="981"/>
                  </a:cubicBezTo>
                  <a:cubicBezTo>
                    <a:pt x="2033" y="980"/>
                    <a:pt x="2033" y="978"/>
                    <a:pt x="2033" y="977"/>
                  </a:cubicBezTo>
                  <a:cubicBezTo>
                    <a:pt x="2030" y="956"/>
                    <a:pt x="2033" y="921"/>
                    <a:pt x="2036" y="895"/>
                  </a:cubicBezTo>
                  <a:cubicBezTo>
                    <a:pt x="2037" y="892"/>
                    <a:pt x="2037" y="890"/>
                    <a:pt x="2038" y="887"/>
                  </a:cubicBezTo>
                  <a:cubicBezTo>
                    <a:pt x="2039" y="883"/>
                    <a:pt x="2040" y="879"/>
                    <a:pt x="2041" y="876"/>
                  </a:cubicBezTo>
                  <a:cubicBezTo>
                    <a:pt x="2041" y="874"/>
                    <a:pt x="2041" y="873"/>
                    <a:pt x="2041" y="872"/>
                  </a:cubicBezTo>
                  <a:cubicBezTo>
                    <a:pt x="2042" y="869"/>
                    <a:pt x="2043" y="867"/>
                    <a:pt x="2043" y="864"/>
                  </a:cubicBezTo>
                  <a:cubicBezTo>
                    <a:pt x="2043" y="862"/>
                    <a:pt x="2043" y="861"/>
                    <a:pt x="2044" y="860"/>
                  </a:cubicBezTo>
                  <a:cubicBezTo>
                    <a:pt x="2044" y="857"/>
                    <a:pt x="2045" y="854"/>
                    <a:pt x="2045" y="852"/>
                  </a:cubicBezTo>
                  <a:cubicBezTo>
                    <a:pt x="2045" y="850"/>
                    <a:pt x="2045" y="849"/>
                    <a:pt x="2045" y="848"/>
                  </a:cubicBezTo>
                  <a:cubicBezTo>
                    <a:pt x="2046" y="844"/>
                    <a:pt x="2046" y="841"/>
                    <a:pt x="2047" y="837"/>
                  </a:cubicBezTo>
                  <a:cubicBezTo>
                    <a:pt x="2047" y="836"/>
                    <a:pt x="2047" y="834"/>
                    <a:pt x="2047" y="832"/>
                  </a:cubicBezTo>
                  <a:cubicBezTo>
                    <a:pt x="2047" y="830"/>
                    <a:pt x="2047" y="828"/>
                    <a:pt x="2048" y="826"/>
                  </a:cubicBezTo>
                  <a:cubicBezTo>
                    <a:pt x="2048" y="824"/>
                    <a:pt x="2048" y="822"/>
                    <a:pt x="2048" y="820"/>
                  </a:cubicBezTo>
                  <a:cubicBezTo>
                    <a:pt x="2048" y="818"/>
                    <a:pt x="2048" y="817"/>
                    <a:pt x="2048" y="815"/>
                  </a:cubicBezTo>
                  <a:cubicBezTo>
                    <a:pt x="2048" y="813"/>
                    <a:pt x="2049" y="811"/>
                    <a:pt x="2049" y="808"/>
                  </a:cubicBezTo>
                  <a:cubicBezTo>
                    <a:pt x="2049" y="808"/>
                    <a:pt x="2049" y="808"/>
                    <a:pt x="2049" y="808"/>
                  </a:cubicBezTo>
                  <a:cubicBezTo>
                    <a:pt x="2048" y="824"/>
                    <a:pt x="2034" y="838"/>
                    <a:pt x="2028" y="846"/>
                  </a:cubicBezTo>
                  <a:close/>
                  <a:moveTo>
                    <a:pt x="1835" y="2020"/>
                  </a:moveTo>
                  <a:cubicBezTo>
                    <a:pt x="1802" y="1971"/>
                    <a:pt x="1768" y="1923"/>
                    <a:pt x="1765" y="1939"/>
                  </a:cubicBezTo>
                  <a:cubicBezTo>
                    <a:pt x="1762" y="1955"/>
                    <a:pt x="1774" y="1986"/>
                    <a:pt x="1785" y="2005"/>
                  </a:cubicBezTo>
                  <a:cubicBezTo>
                    <a:pt x="1796" y="2024"/>
                    <a:pt x="1861" y="2078"/>
                    <a:pt x="1873" y="2093"/>
                  </a:cubicBezTo>
                  <a:cubicBezTo>
                    <a:pt x="1880" y="2101"/>
                    <a:pt x="1895" y="2124"/>
                    <a:pt x="1908" y="2142"/>
                  </a:cubicBezTo>
                  <a:cubicBezTo>
                    <a:pt x="1903" y="2128"/>
                    <a:pt x="1899" y="2113"/>
                    <a:pt x="1896" y="2099"/>
                  </a:cubicBezTo>
                  <a:cubicBezTo>
                    <a:pt x="1879" y="2079"/>
                    <a:pt x="1855" y="2049"/>
                    <a:pt x="1835" y="2020"/>
                  </a:cubicBezTo>
                  <a:close/>
                  <a:moveTo>
                    <a:pt x="1835" y="2555"/>
                  </a:moveTo>
                  <a:cubicBezTo>
                    <a:pt x="1825" y="2562"/>
                    <a:pt x="1884" y="2472"/>
                    <a:pt x="1892" y="2417"/>
                  </a:cubicBezTo>
                  <a:cubicBezTo>
                    <a:pt x="1901" y="2362"/>
                    <a:pt x="1903" y="2272"/>
                    <a:pt x="1892" y="2240"/>
                  </a:cubicBezTo>
                  <a:cubicBezTo>
                    <a:pt x="1882" y="2208"/>
                    <a:pt x="1830" y="2130"/>
                    <a:pt x="1827" y="2140"/>
                  </a:cubicBezTo>
                  <a:cubicBezTo>
                    <a:pt x="1824" y="2150"/>
                    <a:pt x="1826" y="2191"/>
                    <a:pt x="1815" y="2206"/>
                  </a:cubicBezTo>
                  <a:cubicBezTo>
                    <a:pt x="1804" y="2221"/>
                    <a:pt x="1751" y="2238"/>
                    <a:pt x="1721" y="2252"/>
                  </a:cubicBezTo>
                  <a:cubicBezTo>
                    <a:pt x="1691" y="2266"/>
                    <a:pt x="1684" y="2304"/>
                    <a:pt x="1691" y="2312"/>
                  </a:cubicBezTo>
                  <a:cubicBezTo>
                    <a:pt x="1697" y="2320"/>
                    <a:pt x="1700" y="2302"/>
                    <a:pt x="1710" y="2288"/>
                  </a:cubicBezTo>
                  <a:cubicBezTo>
                    <a:pt x="1720" y="2274"/>
                    <a:pt x="1753" y="2261"/>
                    <a:pt x="1765" y="2254"/>
                  </a:cubicBezTo>
                  <a:cubicBezTo>
                    <a:pt x="1776" y="2247"/>
                    <a:pt x="1834" y="2262"/>
                    <a:pt x="1845" y="2266"/>
                  </a:cubicBezTo>
                  <a:cubicBezTo>
                    <a:pt x="1856" y="2270"/>
                    <a:pt x="1790" y="2273"/>
                    <a:pt x="1777" y="2281"/>
                  </a:cubicBezTo>
                  <a:cubicBezTo>
                    <a:pt x="1764" y="2289"/>
                    <a:pt x="1732" y="2331"/>
                    <a:pt x="1728" y="2340"/>
                  </a:cubicBezTo>
                  <a:cubicBezTo>
                    <a:pt x="1728" y="2340"/>
                    <a:pt x="1788" y="2311"/>
                    <a:pt x="1811" y="2298"/>
                  </a:cubicBezTo>
                  <a:cubicBezTo>
                    <a:pt x="1834" y="2285"/>
                    <a:pt x="1832" y="2303"/>
                    <a:pt x="1820" y="2324"/>
                  </a:cubicBezTo>
                  <a:cubicBezTo>
                    <a:pt x="1808" y="2345"/>
                    <a:pt x="1809" y="2366"/>
                    <a:pt x="1803" y="2391"/>
                  </a:cubicBezTo>
                  <a:cubicBezTo>
                    <a:pt x="1797" y="2416"/>
                    <a:pt x="1856" y="2367"/>
                    <a:pt x="1849" y="2392"/>
                  </a:cubicBezTo>
                  <a:cubicBezTo>
                    <a:pt x="1842" y="2417"/>
                    <a:pt x="1794" y="2488"/>
                    <a:pt x="1765" y="2544"/>
                  </a:cubicBezTo>
                  <a:cubicBezTo>
                    <a:pt x="1735" y="2600"/>
                    <a:pt x="1792" y="2612"/>
                    <a:pt x="1792" y="2612"/>
                  </a:cubicBezTo>
                  <a:cubicBezTo>
                    <a:pt x="1792" y="2612"/>
                    <a:pt x="1771" y="2611"/>
                    <a:pt x="1754" y="2608"/>
                  </a:cubicBezTo>
                  <a:cubicBezTo>
                    <a:pt x="1737" y="2605"/>
                    <a:pt x="1727" y="2620"/>
                    <a:pt x="1713" y="2638"/>
                  </a:cubicBezTo>
                  <a:cubicBezTo>
                    <a:pt x="1699" y="2656"/>
                    <a:pt x="1724" y="2656"/>
                    <a:pt x="1743" y="2666"/>
                  </a:cubicBezTo>
                  <a:cubicBezTo>
                    <a:pt x="1762" y="2676"/>
                    <a:pt x="1825" y="2716"/>
                    <a:pt x="1825" y="2716"/>
                  </a:cubicBezTo>
                  <a:cubicBezTo>
                    <a:pt x="1825" y="2716"/>
                    <a:pt x="1780" y="2702"/>
                    <a:pt x="1750" y="2685"/>
                  </a:cubicBezTo>
                  <a:cubicBezTo>
                    <a:pt x="1720" y="2668"/>
                    <a:pt x="1717" y="2686"/>
                    <a:pt x="1715" y="2699"/>
                  </a:cubicBezTo>
                  <a:cubicBezTo>
                    <a:pt x="1713" y="2712"/>
                    <a:pt x="1738" y="2726"/>
                    <a:pt x="1767" y="2751"/>
                  </a:cubicBezTo>
                  <a:cubicBezTo>
                    <a:pt x="1796" y="2776"/>
                    <a:pt x="1839" y="2808"/>
                    <a:pt x="1860" y="2843"/>
                  </a:cubicBezTo>
                  <a:cubicBezTo>
                    <a:pt x="1873" y="2865"/>
                    <a:pt x="1872" y="2887"/>
                    <a:pt x="1869" y="2901"/>
                  </a:cubicBezTo>
                  <a:cubicBezTo>
                    <a:pt x="1870" y="2896"/>
                    <a:pt x="1872" y="2892"/>
                    <a:pt x="1872" y="2888"/>
                  </a:cubicBezTo>
                  <a:cubicBezTo>
                    <a:pt x="1876" y="2873"/>
                    <a:pt x="1878" y="2856"/>
                    <a:pt x="1876" y="2841"/>
                  </a:cubicBezTo>
                  <a:cubicBezTo>
                    <a:pt x="1874" y="2829"/>
                    <a:pt x="1868" y="2818"/>
                    <a:pt x="1865" y="2807"/>
                  </a:cubicBezTo>
                  <a:cubicBezTo>
                    <a:pt x="1863" y="2800"/>
                    <a:pt x="1862" y="2797"/>
                    <a:pt x="1868" y="2792"/>
                  </a:cubicBezTo>
                  <a:cubicBezTo>
                    <a:pt x="1869" y="2791"/>
                    <a:pt x="1870" y="2790"/>
                    <a:pt x="1871" y="2789"/>
                  </a:cubicBezTo>
                  <a:cubicBezTo>
                    <a:pt x="1862" y="2790"/>
                    <a:pt x="1853" y="2791"/>
                    <a:pt x="1845" y="2790"/>
                  </a:cubicBezTo>
                  <a:cubicBezTo>
                    <a:pt x="1822" y="2788"/>
                    <a:pt x="1772" y="2727"/>
                    <a:pt x="1772" y="2727"/>
                  </a:cubicBezTo>
                  <a:cubicBezTo>
                    <a:pt x="1772" y="2727"/>
                    <a:pt x="1837" y="2768"/>
                    <a:pt x="1854" y="2773"/>
                  </a:cubicBezTo>
                  <a:cubicBezTo>
                    <a:pt x="1871" y="2778"/>
                    <a:pt x="1877" y="2755"/>
                    <a:pt x="1876" y="2743"/>
                  </a:cubicBezTo>
                  <a:cubicBezTo>
                    <a:pt x="1875" y="2731"/>
                    <a:pt x="1880" y="2682"/>
                    <a:pt x="1882" y="2668"/>
                  </a:cubicBezTo>
                  <a:cubicBezTo>
                    <a:pt x="1884" y="2654"/>
                    <a:pt x="1867" y="2666"/>
                    <a:pt x="1845" y="2671"/>
                  </a:cubicBezTo>
                  <a:cubicBezTo>
                    <a:pt x="1823" y="2676"/>
                    <a:pt x="1781" y="2664"/>
                    <a:pt x="1765" y="2655"/>
                  </a:cubicBezTo>
                  <a:cubicBezTo>
                    <a:pt x="1748" y="2646"/>
                    <a:pt x="1803" y="2650"/>
                    <a:pt x="1845" y="2621"/>
                  </a:cubicBezTo>
                  <a:cubicBezTo>
                    <a:pt x="1887" y="2592"/>
                    <a:pt x="1897" y="2518"/>
                    <a:pt x="1900" y="2498"/>
                  </a:cubicBezTo>
                  <a:cubicBezTo>
                    <a:pt x="1902" y="2478"/>
                    <a:pt x="1845" y="2548"/>
                    <a:pt x="1835" y="2555"/>
                  </a:cubicBezTo>
                  <a:close/>
                  <a:moveTo>
                    <a:pt x="757" y="2421"/>
                  </a:moveTo>
                  <a:cubicBezTo>
                    <a:pt x="742" y="2431"/>
                    <a:pt x="716" y="2439"/>
                    <a:pt x="706" y="2451"/>
                  </a:cubicBezTo>
                  <a:cubicBezTo>
                    <a:pt x="697" y="2463"/>
                    <a:pt x="702" y="2511"/>
                    <a:pt x="702" y="2511"/>
                  </a:cubicBezTo>
                  <a:cubicBezTo>
                    <a:pt x="710" y="2497"/>
                    <a:pt x="725" y="2471"/>
                    <a:pt x="737" y="2458"/>
                  </a:cubicBezTo>
                  <a:cubicBezTo>
                    <a:pt x="746" y="2448"/>
                    <a:pt x="761" y="2426"/>
                    <a:pt x="762" y="2420"/>
                  </a:cubicBezTo>
                  <a:cubicBezTo>
                    <a:pt x="767" y="2461"/>
                    <a:pt x="778" y="2522"/>
                    <a:pt x="778" y="2522"/>
                  </a:cubicBezTo>
                  <a:cubicBezTo>
                    <a:pt x="778" y="2522"/>
                    <a:pt x="789" y="2503"/>
                    <a:pt x="790" y="2477"/>
                  </a:cubicBezTo>
                  <a:cubicBezTo>
                    <a:pt x="792" y="2450"/>
                    <a:pt x="774" y="2350"/>
                    <a:pt x="768" y="2322"/>
                  </a:cubicBezTo>
                  <a:cubicBezTo>
                    <a:pt x="761" y="2294"/>
                    <a:pt x="760" y="2362"/>
                    <a:pt x="760" y="2394"/>
                  </a:cubicBezTo>
                  <a:cubicBezTo>
                    <a:pt x="760" y="2400"/>
                    <a:pt x="760" y="2409"/>
                    <a:pt x="762" y="2419"/>
                  </a:cubicBezTo>
                  <a:cubicBezTo>
                    <a:pt x="761" y="2418"/>
                    <a:pt x="760" y="2419"/>
                    <a:pt x="757" y="2421"/>
                  </a:cubicBezTo>
                  <a:close/>
                  <a:moveTo>
                    <a:pt x="616" y="2410"/>
                  </a:moveTo>
                  <a:cubicBezTo>
                    <a:pt x="616" y="2397"/>
                    <a:pt x="646" y="2414"/>
                    <a:pt x="658" y="2419"/>
                  </a:cubicBezTo>
                  <a:cubicBezTo>
                    <a:pt x="670" y="2425"/>
                    <a:pt x="685" y="2430"/>
                    <a:pt x="696" y="2431"/>
                  </a:cubicBezTo>
                  <a:cubicBezTo>
                    <a:pt x="706" y="2433"/>
                    <a:pt x="737" y="2410"/>
                    <a:pt x="744" y="2399"/>
                  </a:cubicBezTo>
                  <a:cubicBezTo>
                    <a:pt x="744" y="2399"/>
                    <a:pt x="750" y="2382"/>
                    <a:pt x="748" y="2374"/>
                  </a:cubicBezTo>
                  <a:cubicBezTo>
                    <a:pt x="745" y="2366"/>
                    <a:pt x="717" y="2410"/>
                    <a:pt x="693" y="2407"/>
                  </a:cubicBezTo>
                  <a:cubicBezTo>
                    <a:pt x="669" y="2405"/>
                    <a:pt x="618" y="2386"/>
                    <a:pt x="614" y="2371"/>
                  </a:cubicBezTo>
                  <a:cubicBezTo>
                    <a:pt x="611" y="2358"/>
                    <a:pt x="588" y="2200"/>
                    <a:pt x="583" y="2164"/>
                  </a:cubicBezTo>
                  <a:cubicBezTo>
                    <a:pt x="585" y="2183"/>
                    <a:pt x="590" y="2235"/>
                    <a:pt x="594" y="2271"/>
                  </a:cubicBezTo>
                  <a:cubicBezTo>
                    <a:pt x="600" y="2318"/>
                    <a:pt x="602" y="2341"/>
                    <a:pt x="604" y="2362"/>
                  </a:cubicBezTo>
                  <a:cubicBezTo>
                    <a:pt x="605" y="2383"/>
                    <a:pt x="576" y="2373"/>
                    <a:pt x="576" y="2373"/>
                  </a:cubicBezTo>
                  <a:cubicBezTo>
                    <a:pt x="576" y="2373"/>
                    <a:pt x="606" y="2383"/>
                    <a:pt x="608" y="2394"/>
                  </a:cubicBezTo>
                  <a:cubicBezTo>
                    <a:pt x="609" y="2405"/>
                    <a:pt x="620" y="2486"/>
                    <a:pt x="620" y="2486"/>
                  </a:cubicBezTo>
                  <a:cubicBezTo>
                    <a:pt x="620" y="2486"/>
                    <a:pt x="616" y="2423"/>
                    <a:pt x="616" y="2410"/>
                  </a:cubicBezTo>
                  <a:close/>
                  <a:moveTo>
                    <a:pt x="582" y="2157"/>
                  </a:moveTo>
                  <a:cubicBezTo>
                    <a:pt x="582" y="2157"/>
                    <a:pt x="583" y="2160"/>
                    <a:pt x="583" y="2164"/>
                  </a:cubicBezTo>
                  <a:cubicBezTo>
                    <a:pt x="583" y="2158"/>
                    <a:pt x="582" y="2156"/>
                    <a:pt x="582" y="2157"/>
                  </a:cubicBezTo>
                  <a:close/>
                  <a:moveTo>
                    <a:pt x="185" y="1898"/>
                  </a:moveTo>
                  <a:cubicBezTo>
                    <a:pt x="185" y="1898"/>
                    <a:pt x="185" y="1898"/>
                    <a:pt x="185" y="1898"/>
                  </a:cubicBezTo>
                  <a:cubicBezTo>
                    <a:pt x="188" y="1886"/>
                    <a:pt x="192" y="1872"/>
                    <a:pt x="193" y="1865"/>
                  </a:cubicBezTo>
                  <a:cubicBezTo>
                    <a:pt x="196" y="1850"/>
                    <a:pt x="210" y="1777"/>
                    <a:pt x="208" y="1745"/>
                  </a:cubicBezTo>
                  <a:cubicBezTo>
                    <a:pt x="205" y="1713"/>
                    <a:pt x="189" y="1654"/>
                    <a:pt x="186" y="1673"/>
                  </a:cubicBezTo>
                  <a:cubicBezTo>
                    <a:pt x="184" y="1691"/>
                    <a:pt x="177" y="1722"/>
                    <a:pt x="181" y="1762"/>
                  </a:cubicBezTo>
                  <a:cubicBezTo>
                    <a:pt x="185" y="1802"/>
                    <a:pt x="184" y="1827"/>
                    <a:pt x="185" y="1841"/>
                  </a:cubicBezTo>
                  <a:cubicBezTo>
                    <a:pt x="185" y="1844"/>
                    <a:pt x="185" y="1852"/>
                    <a:pt x="184" y="1862"/>
                  </a:cubicBezTo>
                  <a:cubicBezTo>
                    <a:pt x="184" y="1862"/>
                    <a:pt x="184" y="1862"/>
                    <a:pt x="184" y="1862"/>
                  </a:cubicBezTo>
                  <a:cubicBezTo>
                    <a:pt x="185" y="1863"/>
                    <a:pt x="185" y="1865"/>
                    <a:pt x="186" y="1867"/>
                  </a:cubicBezTo>
                  <a:cubicBezTo>
                    <a:pt x="186" y="1867"/>
                    <a:pt x="186" y="1867"/>
                    <a:pt x="186" y="1868"/>
                  </a:cubicBezTo>
                  <a:cubicBezTo>
                    <a:pt x="186" y="1869"/>
                    <a:pt x="186" y="1870"/>
                    <a:pt x="186" y="1871"/>
                  </a:cubicBezTo>
                  <a:cubicBezTo>
                    <a:pt x="187" y="1872"/>
                    <a:pt x="187" y="1872"/>
                    <a:pt x="187" y="1873"/>
                  </a:cubicBezTo>
                  <a:cubicBezTo>
                    <a:pt x="187" y="1874"/>
                    <a:pt x="187" y="1875"/>
                    <a:pt x="187" y="1876"/>
                  </a:cubicBezTo>
                  <a:cubicBezTo>
                    <a:pt x="187" y="1877"/>
                    <a:pt x="187" y="1877"/>
                    <a:pt x="187" y="1878"/>
                  </a:cubicBezTo>
                  <a:cubicBezTo>
                    <a:pt x="187" y="1879"/>
                    <a:pt x="187" y="1881"/>
                    <a:pt x="187" y="1883"/>
                  </a:cubicBezTo>
                  <a:cubicBezTo>
                    <a:pt x="186" y="1888"/>
                    <a:pt x="186" y="1893"/>
                    <a:pt x="185" y="1898"/>
                  </a:cubicBezTo>
                  <a:close/>
                  <a:moveTo>
                    <a:pt x="650" y="2625"/>
                  </a:moveTo>
                  <a:cubicBezTo>
                    <a:pt x="661" y="2623"/>
                    <a:pt x="634" y="2579"/>
                    <a:pt x="621" y="2547"/>
                  </a:cubicBezTo>
                  <a:cubicBezTo>
                    <a:pt x="618" y="2540"/>
                    <a:pt x="614" y="2532"/>
                    <a:pt x="611" y="2525"/>
                  </a:cubicBezTo>
                  <a:cubicBezTo>
                    <a:pt x="612" y="2536"/>
                    <a:pt x="611" y="2547"/>
                    <a:pt x="611" y="2558"/>
                  </a:cubicBezTo>
                  <a:cubicBezTo>
                    <a:pt x="611" y="2558"/>
                    <a:pt x="611" y="2558"/>
                    <a:pt x="611" y="2559"/>
                  </a:cubicBezTo>
                  <a:cubicBezTo>
                    <a:pt x="610" y="2561"/>
                    <a:pt x="610" y="2563"/>
                    <a:pt x="610" y="2565"/>
                  </a:cubicBezTo>
                  <a:cubicBezTo>
                    <a:pt x="610" y="2569"/>
                    <a:pt x="611" y="2573"/>
                    <a:pt x="611" y="2577"/>
                  </a:cubicBezTo>
                  <a:cubicBezTo>
                    <a:pt x="611" y="2578"/>
                    <a:pt x="611" y="2579"/>
                    <a:pt x="611" y="2579"/>
                  </a:cubicBezTo>
                  <a:cubicBezTo>
                    <a:pt x="611" y="2582"/>
                    <a:pt x="611" y="2585"/>
                    <a:pt x="611" y="2588"/>
                  </a:cubicBezTo>
                  <a:cubicBezTo>
                    <a:pt x="612" y="2598"/>
                    <a:pt x="612" y="2608"/>
                    <a:pt x="612" y="2618"/>
                  </a:cubicBezTo>
                  <a:cubicBezTo>
                    <a:pt x="612" y="2618"/>
                    <a:pt x="612" y="2618"/>
                    <a:pt x="612" y="2618"/>
                  </a:cubicBezTo>
                  <a:cubicBezTo>
                    <a:pt x="623" y="2625"/>
                    <a:pt x="643" y="2626"/>
                    <a:pt x="650" y="2625"/>
                  </a:cubicBezTo>
                  <a:close/>
                  <a:moveTo>
                    <a:pt x="684" y="1846"/>
                  </a:moveTo>
                  <a:cubicBezTo>
                    <a:pt x="650" y="1902"/>
                    <a:pt x="586" y="2047"/>
                    <a:pt x="584" y="2074"/>
                  </a:cubicBezTo>
                  <a:cubicBezTo>
                    <a:pt x="581" y="2101"/>
                    <a:pt x="708" y="1967"/>
                    <a:pt x="717" y="1957"/>
                  </a:cubicBezTo>
                  <a:cubicBezTo>
                    <a:pt x="726" y="1946"/>
                    <a:pt x="712" y="1983"/>
                    <a:pt x="698" y="2027"/>
                  </a:cubicBezTo>
                  <a:cubicBezTo>
                    <a:pt x="685" y="2071"/>
                    <a:pt x="613" y="2215"/>
                    <a:pt x="605" y="2233"/>
                  </a:cubicBezTo>
                  <a:cubicBezTo>
                    <a:pt x="597" y="2250"/>
                    <a:pt x="678" y="2179"/>
                    <a:pt x="694" y="2146"/>
                  </a:cubicBezTo>
                  <a:cubicBezTo>
                    <a:pt x="710" y="2113"/>
                    <a:pt x="738" y="2034"/>
                    <a:pt x="737" y="2007"/>
                  </a:cubicBezTo>
                  <a:cubicBezTo>
                    <a:pt x="736" y="1981"/>
                    <a:pt x="740" y="1773"/>
                    <a:pt x="740" y="1773"/>
                  </a:cubicBezTo>
                  <a:cubicBezTo>
                    <a:pt x="740" y="1773"/>
                    <a:pt x="717" y="1790"/>
                    <a:pt x="684" y="1846"/>
                  </a:cubicBezTo>
                  <a:close/>
                  <a:moveTo>
                    <a:pt x="662" y="2627"/>
                  </a:moveTo>
                  <a:cubicBezTo>
                    <a:pt x="662" y="2628"/>
                    <a:pt x="663" y="2629"/>
                    <a:pt x="665" y="2631"/>
                  </a:cubicBezTo>
                  <a:cubicBezTo>
                    <a:pt x="663" y="2628"/>
                    <a:pt x="662" y="2626"/>
                    <a:pt x="662" y="2627"/>
                  </a:cubicBezTo>
                  <a:close/>
                  <a:moveTo>
                    <a:pt x="1821" y="738"/>
                  </a:moveTo>
                  <a:cubicBezTo>
                    <a:pt x="1854" y="767"/>
                    <a:pt x="1953" y="835"/>
                    <a:pt x="1953" y="835"/>
                  </a:cubicBezTo>
                  <a:cubicBezTo>
                    <a:pt x="1948" y="830"/>
                    <a:pt x="1881" y="750"/>
                    <a:pt x="1866" y="733"/>
                  </a:cubicBezTo>
                  <a:cubicBezTo>
                    <a:pt x="1852" y="715"/>
                    <a:pt x="1831" y="672"/>
                    <a:pt x="1794" y="686"/>
                  </a:cubicBezTo>
                  <a:cubicBezTo>
                    <a:pt x="1758" y="700"/>
                    <a:pt x="1788" y="709"/>
                    <a:pt x="1821" y="738"/>
                  </a:cubicBezTo>
                  <a:close/>
                  <a:moveTo>
                    <a:pt x="1568" y="1798"/>
                  </a:moveTo>
                  <a:cubicBezTo>
                    <a:pt x="1571" y="1813"/>
                    <a:pt x="1580" y="1847"/>
                    <a:pt x="1582" y="1858"/>
                  </a:cubicBezTo>
                  <a:cubicBezTo>
                    <a:pt x="1581" y="1857"/>
                    <a:pt x="1581" y="1855"/>
                    <a:pt x="1580" y="1853"/>
                  </a:cubicBezTo>
                  <a:cubicBezTo>
                    <a:pt x="1579" y="1861"/>
                    <a:pt x="1577" y="1869"/>
                    <a:pt x="1576" y="1876"/>
                  </a:cubicBezTo>
                  <a:cubicBezTo>
                    <a:pt x="1576" y="1876"/>
                    <a:pt x="1576" y="1876"/>
                    <a:pt x="1576" y="1876"/>
                  </a:cubicBezTo>
                  <a:cubicBezTo>
                    <a:pt x="1573" y="1872"/>
                    <a:pt x="1566" y="1859"/>
                    <a:pt x="1551" y="1831"/>
                  </a:cubicBezTo>
                  <a:cubicBezTo>
                    <a:pt x="1531" y="1792"/>
                    <a:pt x="1529" y="1804"/>
                    <a:pt x="1551" y="1879"/>
                  </a:cubicBezTo>
                  <a:cubicBezTo>
                    <a:pt x="1573" y="1954"/>
                    <a:pt x="1579" y="1982"/>
                    <a:pt x="1573" y="2002"/>
                  </a:cubicBezTo>
                  <a:cubicBezTo>
                    <a:pt x="1567" y="2022"/>
                    <a:pt x="1562" y="2013"/>
                    <a:pt x="1557" y="2002"/>
                  </a:cubicBezTo>
                  <a:cubicBezTo>
                    <a:pt x="1551" y="1991"/>
                    <a:pt x="1541" y="1948"/>
                    <a:pt x="1541" y="1975"/>
                  </a:cubicBezTo>
                  <a:cubicBezTo>
                    <a:pt x="1541" y="2002"/>
                    <a:pt x="1543" y="2058"/>
                    <a:pt x="1552" y="2080"/>
                  </a:cubicBezTo>
                  <a:cubicBezTo>
                    <a:pt x="1561" y="2102"/>
                    <a:pt x="1565" y="2091"/>
                    <a:pt x="1565" y="2080"/>
                  </a:cubicBezTo>
                  <a:cubicBezTo>
                    <a:pt x="1565" y="2069"/>
                    <a:pt x="1578" y="2128"/>
                    <a:pt x="1578" y="2188"/>
                  </a:cubicBezTo>
                  <a:cubicBezTo>
                    <a:pt x="1578" y="2248"/>
                    <a:pt x="1569" y="2216"/>
                    <a:pt x="1557" y="2188"/>
                  </a:cubicBezTo>
                  <a:cubicBezTo>
                    <a:pt x="1544" y="2160"/>
                    <a:pt x="1508" y="2073"/>
                    <a:pt x="1512" y="2098"/>
                  </a:cubicBezTo>
                  <a:cubicBezTo>
                    <a:pt x="1516" y="2123"/>
                    <a:pt x="1560" y="2237"/>
                    <a:pt x="1560" y="2263"/>
                  </a:cubicBezTo>
                  <a:cubicBezTo>
                    <a:pt x="1561" y="2289"/>
                    <a:pt x="1527" y="2371"/>
                    <a:pt x="1530" y="2367"/>
                  </a:cubicBezTo>
                  <a:cubicBezTo>
                    <a:pt x="1533" y="2363"/>
                    <a:pt x="1572" y="2277"/>
                    <a:pt x="1572" y="2298"/>
                  </a:cubicBezTo>
                  <a:cubicBezTo>
                    <a:pt x="1572" y="2319"/>
                    <a:pt x="1553" y="2403"/>
                    <a:pt x="1528" y="2468"/>
                  </a:cubicBezTo>
                  <a:cubicBezTo>
                    <a:pt x="1508" y="2521"/>
                    <a:pt x="1487" y="2556"/>
                    <a:pt x="1480" y="2566"/>
                  </a:cubicBezTo>
                  <a:cubicBezTo>
                    <a:pt x="1479" y="2569"/>
                    <a:pt x="1478" y="2570"/>
                    <a:pt x="1478" y="2570"/>
                  </a:cubicBezTo>
                  <a:cubicBezTo>
                    <a:pt x="1478" y="2570"/>
                    <a:pt x="1479" y="2569"/>
                    <a:pt x="1480" y="2566"/>
                  </a:cubicBezTo>
                  <a:cubicBezTo>
                    <a:pt x="1491" y="2550"/>
                    <a:pt x="1533" y="2484"/>
                    <a:pt x="1548" y="2455"/>
                  </a:cubicBezTo>
                  <a:cubicBezTo>
                    <a:pt x="1552" y="2446"/>
                    <a:pt x="1557" y="2439"/>
                    <a:pt x="1561" y="2433"/>
                  </a:cubicBezTo>
                  <a:cubicBezTo>
                    <a:pt x="1560" y="2441"/>
                    <a:pt x="1559" y="2450"/>
                    <a:pt x="1558" y="2458"/>
                  </a:cubicBezTo>
                  <a:cubicBezTo>
                    <a:pt x="1554" y="2486"/>
                    <a:pt x="1551" y="2514"/>
                    <a:pt x="1548" y="2542"/>
                  </a:cubicBezTo>
                  <a:cubicBezTo>
                    <a:pt x="1548" y="2546"/>
                    <a:pt x="1547" y="2549"/>
                    <a:pt x="1547" y="2552"/>
                  </a:cubicBezTo>
                  <a:cubicBezTo>
                    <a:pt x="1540" y="2566"/>
                    <a:pt x="1528" y="2585"/>
                    <a:pt x="1517" y="2601"/>
                  </a:cubicBezTo>
                  <a:cubicBezTo>
                    <a:pt x="1498" y="2627"/>
                    <a:pt x="1478" y="2645"/>
                    <a:pt x="1493" y="2658"/>
                  </a:cubicBezTo>
                  <a:cubicBezTo>
                    <a:pt x="1504" y="2667"/>
                    <a:pt x="1521" y="2676"/>
                    <a:pt x="1528" y="2685"/>
                  </a:cubicBezTo>
                  <a:cubicBezTo>
                    <a:pt x="1528" y="2685"/>
                    <a:pt x="1528" y="2685"/>
                    <a:pt x="1528" y="2685"/>
                  </a:cubicBezTo>
                  <a:cubicBezTo>
                    <a:pt x="1528" y="2686"/>
                    <a:pt x="1528" y="2688"/>
                    <a:pt x="1527" y="2690"/>
                  </a:cubicBezTo>
                  <a:cubicBezTo>
                    <a:pt x="1527" y="2690"/>
                    <a:pt x="1527" y="2690"/>
                    <a:pt x="1527" y="2690"/>
                  </a:cubicBezTo>
                  <a:cubicBezTo>
                    <a:pt x="1527" y="2692"/>
                    <a:pt x="1526" y="2693"/>
                    <a:pt x="1526" y="2695"/>
                  </a:cubicBezTo>
                  <a:cubicBezTo>
                    <a:pt x="1519" y="2703"/>
                    <a:pt x="1505" y="2717"/>
                    <a:pt x="1492" y="2720"/>
                  </a:cubicBezTo>
                  <a:cubicBezTo>
                    <a:pt x="1473" y="2724"/>
                    <a:pt x="1434" y="2733"/>
                    <a:pt x="1420" y="2728"/>
                  </a:cubicBezTo>
                  <a:cubicBezTo>
                    <a:pt x="1406" y="2723"/>
                    <a:pt x="1441" y="2744"/>
                    <a:pt x="1462" y="2747"/>
                  </a:cubicBezTo>
                  <a:cubicBezTo>
                    <a:pt x="1483" y="2749"/>
                    <a:pt x="1472" y="2772"/>
                    <a:pt x="1455" y="2779"/>
                  </a:cubicBezTo>
                  <a:cubicBezTo>
                    <a:pt x="1438" y="2786"/>
                    <a:pt x="1431" y="2792"/>
                    <a:pt x="1393" y="2787"/>
                  </a:cubicBezTo>
                  <a:cubicBezTo>
                    <a:pt x="1355" y="2782"/>
                    <a:pt x="1340" y="2779"/>
                    <a:pt x="1340" y="2779"/>
                  </a:cubicBezTo>
                  <a:cubicBezTo>
                    <a:pt x="1340" y="2779"/>
                    <a:pt x="1430" y="2807"/>
                    <a:pt x="1457" y="2797"/>
                  </a:cubicBezTo>
                  <a:cubicBezTo>
                    <a:pt x="1484" y="2787"/>
                    <a:pt x="1470" y="2795"/>
                    <a:pt x="1478" y="2806"/>
                  </a:cubicBezTo>
                  <a:cubicBezTo>
                    <a:pt x="1482" y="2811"/>
                    <a:pt x="1491" y="2822"/>
                    <a:pt x="1498" y="2831"/>
                  </a:cubicBezTo>
                  <a:cubicBezTo>
                    <a:pt x="1493" y="2837"/>
                    <a:pt x="1487" y="2844"/>
                    <a:pt x="1486" y="2848"/>
                  </a:cubicBezTo>
                  <a:cubicBezTo>
                    <a:pt x="1484" y="2855"/>
                    <a:pt x="1488" y="2877"/>
                    <a:pt x="1484" y="2893"/>
                  </a:cubicBezTo>
                  <a:cubicBezTo>
                    <a:pt x="1480" y="2909"/>
                    <a:pt x="1470" y="2912"/>
                    <a:pt x="1470" y="2923"/>
                  </a:cubicBezTo>
                  <a:cubicBezTo>
                    <a:pt x="1470" y="2931"/>
                    <a:pt x="1471" y="2949"/>
                    <a:pt x="1471" y="2959"/>
                  </a:cubicBezTo>
                  <a:cubicBezTo>
                    <a:pt x="1462" y="2963"/>
                    <a:pt x="1453" y="2966"/>
                    <a:pt x="1443" y="2968"/>
                  </a:cubicBezTo>
                  <a:cubicBezTo>
                    <a:pt x="1439" y="2969"/>
                    <a:pt x="1436" y="2969"/>
                    <a:pt x="1432" y="2969"/>
                  </a:cubicBezTo>
                  <a:cubicBezTo>
                    <a:pt x="1434" y="2967"/>
                    <a:pt x="1435" y="2965"/>
                    <a:pt x="1435" y="2962"/>
                  </a:cubicBezTo>
                  <a:cubicBezTo>
                    <a:pt x="1436" y="2947"/>
                    <a:pt x="1423" y="2928"/>
                    <a:pt x="1407" y="2924"/>
                  </a:cubicBezTo>
                  <a:cubicBezTo>
                    <a:pt x="1391" y="2920"/>
                    <a:pt x="1342" y="2920"/>
                    <a:pt x="1333" y="2923"/>
                  </a:cubicBezTo>
                  <a:cubicBezTo>
                    <a:pt x="1330" y="2924"/>
                    <a:pt x="1327" y="2928"/>
                    <a:pt x="1323" y="2932"/>
                  </a:cubicBezTo>
                  <a:cubicBezTo>
                    <a:pt x="1311" y="2935"/>
                    <a:pt x="1300" y="2937"/>
                    <a:pt x="1288" y="2939"/>
                  </a:cubicBezTo>
                  <a:cubicBezTo>
                    <a:pt x="1264" y="2944"/>
                    <a:pt x="1240" y="2951"/>
                    <a:pt x="1216" y="2955"/>
                  </a:cubicBezTo>
                  <a:cubicBezTo>
                    <a:pt x="1213" y="2956"/>
                    <a:pt x="1210" y="2956"/>
                    <a:pt x="1207" y="2957"/>
                  </a:cubicBezTo>
                  <a:cubicBezTo>
                    <a:pt x="1218" y="2953"/>
                    <a:pt x="1231" y="2948"/>
                    <a:pt x="1242" y="2943"/>
                  </a:cubicBezTo>
                  <a:cubicBezTo>
                    <a:pt x="1280" y="2926"/>
                    <a:pt x="1230" y="2937"/>
                    <a:pt x="1191" y="2938"/>
                  </a:cubicBezTo>
                  <a:cubicBezTo>
                    <a:pt x="1152" y="2939"/>
                    <a:pt x="1072" y="2940"/>
                    <a:pt x="1050" y="2930"/>
                  </a:cubicBezTo>
                  <a:cubicBezTo>
                    <a:pt x="1028" y="2920"/>
                    <a:pt x="1027" y="2942"/>
                    <a:pt x="1054" y="2958"/>
                  </a:cubicBezTo>
                  <a:cubicBezTo>
                    <a:pt x="1009" y="2951"/>
                    <a:pt x="964" y="2938"/>
                    <a:pt x="929" y="2911"/>
                  </a:cubicBezTo>
                  <a:cubicBezTo>
                    <a:pt x="919" y="2902"/>
                    <a:pt x="926" y="2880"/>
                    <a:pt x="934" y="2867"/>
                  </a:cubicBezTo>
                  <a:cubicBezTo>
                    <a:pt x="935" y="2871"/>
                    <a:pt x="938" y="2875"/>
                    <a:pt x="942" y="2877"/>
                  </a:cubicBezTo>
                  <a:cubicBezTo>
                    <a:pt x="954" y="2883"/>
                    <a:pt x="1018" y="2899"/>
                    <a:pt x="1055" y="2889"/>
                  </a:cubicBezTo>
                  <a:cubicBezTo>
                    <a:pt x="1092" y="2879"/>
                    <a:pt x="1130" y="2853"/>
                    <a:pt x="1158" y="2837"/>
                  </a:cubicBezTo>
                  <a:cubicBezTo>
                    <a:pt x="1186" y="2821"/>
                    <a:pt x="1204" y="2804"/>
                    <a:pt x="1214" y="2799"/>
                  </a:cubicBezTo>
                  <a:cubicBezTo>
                    <a:pt x="1224" y="2794"/>
                    <a:pt x="1234" y="2791"/>
                    <a:pt x="1234" y="2791"/>
                  </a:cubicBezTo>
                  <a:cubicBezTo>
                    <a:pt x="1234" y="2791"/>
                    <a:pt x="1234" y="2791"/>
                    <a:pt x="1234" y="2791"/>
                  </a:cubicBezTo>
                  <a:cubicBezTo>
                    <a:pt x="1232" y="2789"/>
                    <a:pt x="1230" y="2787"/>
                    <a:pt x="1230" y="2785"/>
                  </a:cubicBezTo>
                  <a:cubicBezTo>
                    <a:pt x="1229" y="2781"/>
                    <a:pt x="1229" y="2775"/>
                    <a:pt x="1228" y="2769"/>
                  </a:cubicBezTo>
                  <a:cubicBezTo>
                    <a:pt x="1228" y="2769"/>
                    <a:pt x="1228" y="2769"/>
                    <a:pt x="1228" y="2769"/>
                  </a:cubicBezTo>
                  <a:cubicBezTo>
                    <a:pt x="1229" y="2769"/>
                    <a:pt x="1230" y="2768"/>
                    <a:pt x="1230" y="2768"/>
                  </a:cubicBezTo>
                  <a:cubicBezTo>
                    <a:pt x="1230" y="2768"/>
                    <a:pt x="1230" y="2768"/>
                    <a:pt x="1230" y="2768"/>
                  </a:cubicBezTo>
                  <a:cubicBezTo>
                    <a:pt x="1231" y="2767"/>
                    <a:pt x="1232" y="2766"/>
                    <a:pt x="1232" y="2766"/>
                  </a:cubicBezTo>
                  <a:cubicBezTo>
                    <a:pt x="1232" y="2765"/>
                    <a:pt x="1233" y="2765"/>
                    <a:pt x="1233" y="2764"/>
                  </a:cubicBezTo>
                  <a:cubicBezTo>
                    <a:pt x="1238" y="2769"/>
                    <a:pt x="1246" y="2776"/>
                    <a:pt x="1253" y="2781"/>
                  </a:cubicBezTo>
                  <a:cubicBezTo>
                    <a:pt x="1264" y="2789"/>
                    <a:pt x="1306" y="2798"/>
                    <a:pt x="1307" y="2790"/>
                  </a:cubicBezTo>
                  <a:cubicBezTo>
                    <a:pt x="1308" y="2782"/>
                    <a:pt x="1298" y="2733"/>
                    <a:pt x="1296" y="2718"/>
                  </a:cubicBezTo>
                  <a:cubicBezTo>
                    <a:pt x="1294" y="2703"/>
                    <a:pt x="1312" y="2720"/>
                    <a:pt x="1318" y="2720"/>
                  </a:cubicBezTo>
                  <a:cubicBezTo>
                    <a:pt x="1324" y="2720"/>
                    <a:pt x="1323" y="2676"/>
                    <a:pt x="1338" y="2677"/>
                  </a:cubicBezTo>
                  <a:cubicBezTo>
                    <a:pt x="1353" y="2678"/>
                    <a:pt x="1403" y="2688"/>
                    <a:pt x="1417" y="2668"/>
                  </a:cubicBezTo>
                  <a:cubicBezTo>
                    <a:pt x="1431" y="2648"/>
                    <a:pt x="1422" y="2627"/>
                    <a:pt x="1441" y="2609"/>
                  </a:cubicBezTo>
                  <a:cubicBezTo>
                    <a:pt x="1460" y="2591"/>
                    <a:pt x="1471" y="2569"/>
                    <a:pt x="1473" y="2543"/>
                  </a:cubicBezTo>
                  <a:cubicBezTo>
                    <a:pt x="1475" y="2517"/>
                    <a:pt x="1473" y="2503"/>
                    <a:pt x="1466" y="2509"/>
                  </a:cubicBezTo>
                  <a:cubicBezTo>
                    <a:pt x="1459" y="2515"/>
                    <a:pt x="1359" y="2556"/>
                    <a:pt x="1337" y="2568"/>
                  </a:cubicBezTo>
                  <a:cubicBezTo>
                    <a:pt x="1315" y="2580"/>
                    <a:pt x="1380" y="2537"/>
                    <a:pt x="1415" y="2513"/>
                  </a:cubicBezTo>
                  <a:cubicBezTo>
                    <a:pt x="1450" y="2489"/>
                    <a:pt x="1475" y="2446"/>
                    <a:pt x="1479" y="2430"/>
                  </a:cubicBezTo>
                  <a:cubicBezTo>
                    <a:pt x="1483" y="2414"/>
                    <a:pt x="1472" y="2430"/>
                    <a:pt x="1457" y="2436"/>
                  </a:cubicBezTo>
                  <a:cubicBezTo>
                    <a:pt x="1442" y="2442"/>
                    <a:pt x="1344" y="2501"/>
                    <a:pt x="1361" y="2483"/>
                  </a:cubicBezTo>
                  <a:cubicBezTo>
                    <a:pt x="1378" y="2465"/>
                    <a:pt x="1474" y="2385"/>
                    <a:pt x="1485" y="2355"/>
                  </a:cubicBezTo>
                  <a:cubicBezTo>
                    <a:pt x="1496" y="2325"/>
                    <a:pt x="1500" y="2303"/>
                    <a:pt x="1494" y="2303"/>
                  </a:cubicBezTo>
                  <a:cubicBezTo>
                    <a:pt x="1488" y="2303"/>
                    <a:pt x="1450" y="2305"/>
                    <a:pt x="1412" y="2344"/>
                  </a:cubicBezTo>
                  <a:cubicBezTo>
                    <a:pt x="1374" y="2383"/>
                    <a:pt x="1335" y="2427"/>
                    <a:pt x="1345" y="2404"/>
                  </a:cubicBezTo>
                  <a:cubicBezTo>
                    <a:pt x="1355" y="2381"/>
                    <a:pt x="1421" y="2315"/>
                    <a:pt x="1436" y="2297"/>
                  </a:cubicBezTo>
                  <a:cubicBezTo>
                    <a:pt x="1451" y="2279"/>
                    <a:pt x="1443" y="2258"/>
                    <a:pt x="1439" y="2244"/>
                  </a:cubicBezTo>
                  <a:cubicBezTo>
                    <a:pt x="1435" y="2230"/>
                    <a:pt x="1377" y="2176"/>
                    <a:pt x="1401" y="2183"/>
                  </a:cubicBezTo>
                  <a:cubicBezTo>
                    <a:pt x="1425" y="2190"/>
                    <a:pt x="1466" y="2206"/>
                    <a:pt x="1474" y="2226"/>
                  </a:cubicBezTo>
                  <a:cubicBezTo>
                    <a:pt x="1482" y="2246"/>
                    <a:pt x="1489" y="2226"/>
                    <a:pt x="1489" y="2200"/>
                  </a:cubicBezTo>
                  <a:cubicBezTo>
                    <a:pt x="1489" y="2174"/>
                    <a:pt x="1457" y="2100"/>
                    <a:pt x="1446" y="2066"/>
                  </a:cubicBezTo>
                  <a:cubicBezTo>
                    <a:pt x="1435" y="2032"/>
                    <a:pt x="1341" y="1908"/>
                    <a:pt x="1353" y="1912"/>
                  </a:cubicBezTo>
                  <a:cubicBezTo>
                    <a:pt x="1365" y="1916"/>
                    <a:pt x="1458" y="2017"/>
                    <a:pt x="1474" y="2045"/>
                  </a:cubicBezTo>
                  <a:cubicBezTo>
                    <a:pt x="1490" y="2073"/>
                    <a:pt x="1494" y="2044"/>
                    <a:pt x="1494" y="2027"/>
                  </a:cubicBezTo>
                  <a:cubicBezTo>
                    <a:pt x="1494" y="2010"/>
                    <a:pt x="1467" y="1927"/>
                    <a:pt x="1448" y="1887"/>
                  </a:cubicBezTo>
                  <a:cubicBezTo>
                    <a:pt x="1429" y="1847"/>
                    <a:pt x="1414" y="1785"/>
                    <a:pt x="1419" y="1801"/>
                  </a:cubicBezTo>
                  <a:cubicBezTo>
                    <a:pt x="1424" y="1817"/>
                    <a:pt x="1498" y="1984"/>
                    <a:pt x="1495" y="1967"/>
                  </a:cubicBezTo>
                  <a:cubicBezTo>
                    <a:pt x="1492" y="1950"/>
                    <a:pt x="1471" y="1839"/>
                    <a:pt x="1477" y="1823"/>
                  </a:cubicBezTo>
                  <a:cubicBezTo>
                    <a:pt x="1483" y="1807"/>
                    <a:pt x="1535" y="1914"/>
                    <a:pt x="1544" y="1923"/>
                  </a:cubicBezTo>
                  <a:cubicBezTo>
                    <a:pt x="1553" y="1932"/>
                    <a:pt x="1513" y="1829"/>
                    <a:pt x="1506" y="1812"/>
                  </a:cubicBezTo>
                  <a:cubicBezTo>
                    <a:pt x="1499" y="1795"/>
                    <a:pt x="1486" y="1724"/>
                    <a:pt x="1483" y="1736"/>
                  </a:cubicBezTo>
                  <a:cubicBezTo>
                    <a:pt x="1480" y="1748"/>
                    <a:pt x="1471" y="1736"/>
                    <a:pt x="1471" y="1711"/>
                  </a:cubicBezTo>
                  <a:cubicBezTo>
                    <a:pt x="1471" y="1686"/>
                    <a:pt x="1484" y="1656"/>
                    <a:pt x="1478" y="1659"/>
                  </a:cubicBezTo>
                  <a:cubicBezTo>
                    <a:pt x="1472" y="1662"/>
                    <a:pt x="1418" y="1784"/>
                    <a:pt x="1372" y="1784"/>
                  </a:cubicBezTo>
                  <a:cubicBezTo>
                    <a:pt x="1357" y="1784"/>
                    <a:pt x="1390" y="1744"/>
                    <a:pt x="1414" y="1686"/>
                  </a:cubicBezTo>
                  <a:cubicBezTo>
                    <a:pt x="1441" y="1625"/>
                    <a:pt x="1460" y="1540"/>
                    <a:pt x="1456" y="1543"/>
                  </a:cubicBezTo>
                  <a:cubicBezTo>
                    <a:pt x="1448" y="1549"/>
                    <a:pt x="1421" y="1561"/>
                    <a:pt x="1428" y="1551"/>
                  </a:cubicBezTo>
                  <a:cubicBezTo>
                    <a:pt x="1435" y="1541"/>
                    <a:pt x="1443" y="1514"/>
                    <a:pt x="1436" y="1516"/>
                  </a:cubicBezTo>
                  <a:cubicBezTo>
                    <a:pt x="1429" y="1518"/>
                    <a:pt x="1414" y="1525"/>
                    <a:pt x="1390" y="1533"/>
                  </a:cubicBezTo>
                  <a:cubicBezTo>
                    <a:pt x="1366" y="1541"/>
                    <a:pt x="1325" y="1539"/>
                    <a:pt x="1338" y="1535"/>
                  </a:cubicBezTo>
                  <a:cubicBezTo>
                    <a:pt x="1351" y="1531"/>
                    <a:pt x="1407" y="1513"/>
                    <a:pt x="1405" y="1507"/>
                  </a:cubicBezTo>
                  <a:cubicBezTo>
                    <a:pt x="1403" y="1501"/>
                    <a:pt x="1381" y="1487"/>
                    <a:pt x="1361" y="1482"/>
                  </a:cubicBezTo>
                  <a:cubicBezTo>
                    <a:pt x="1341" y="1477"/>
                    <a:pt x="1287" y="1485"/>
                    <a:pt x="1287" y="1485"/>
                  </a:cubicBezTo>
                  <a:cubicBezTo>
                    <a:pt x="1287" y="1485"/>
                    <a:pt x="1338" y="1472"/>
                    <a:pt x="1357" y="1472"/>
                  </a:cubicBezTo>
                  <a:cubicBezTo>
                    <a:pt x="1376" y="1472"/>
                    <a:pt x="1349" y="1460"/>
                    <a:pt x="1336" y="1458"/>
                  </a:cubicBezTo>
                  <a:cubicBezTo>
                    <a:pt x="1323" y="1456"/>
                    <a:pt x="1295" y="1459"/>
                    <a:pt x="1281" y="1471"/>
                  </a:cubicBezTo>
                  <a:cubicBezTo>
                    <a:pt x="1267" y="1483"/>
                    <a:pt x="1254" y="1490"/>
                    <a:pt x="1257" y="1497"/>
                  </a:cubicBezTo>
                  <a:cubicBezTo>
                    <a:pt x="1260" y="1504"/>
                    <a:pt x="1273" y="1535"/>
                    <a:pt x="1279" y="1550"/>
                  </a:cubicBezTo>
                  <a:cubicBezTo>
                    <a:pt x="1285" y="1565"/>
                    <a:pt x="1294" y="1597"/>
                    <a:pt x="1288" y="1590"/>
                  </a:cubicBezTo>
                  <a:cubicBezTo>
                    <a:pt x="1282" y="1583"/>
                    <a:pt x="1268" y="1563"/>
                    <a:pt x="1262" y="1545"/>
                  </a:cubicBezTo>
                  <a:cubicBezTo>
                    <a:pt x="1256" y="1527"/>
                    <a:pt x="1256" y="1556"/>
                    <a:pt x="1260" y="1575"/>
                  </a:cubicBezTo>
                  <a:cubicBezTo>
                    <a:pt x="1263" y="1588"/>
                    <a:pt x="1267" y="1650"/>
                    <a:pt x="1269" y="1687"/>
                  </a:cubicBezTo>
                  <a:cubicBezTo>
                    <a:pt x="1266" y="1668"/>
                    <a:pt x="1263" y="1650"/>
                    <a:pt x="1261" y="1631"/>
                  </a:cubicBezTo>
                  <a:cubicBezTo>
                    <a:pt x="1261" y="1629"/>
                    <a:pt x="1260" y="1627"/>
                    <a:pt x="1260" y="1626"/>
                  </a:cubicBezTo>
                  <a:cubicBezTo>
                    <a:pt x="1259" y="1619"/>
                    <a:pt x="1259" y="1612"/>
                    <a:pt x="1258" y="1605"/>
                  </a:cubicBezTo>
                  <a:cubicBezTo>
                    <a:pt x="1257" y="1603"/>
                    <a:pt x="1257" y="1600"/>
                    <a:pt x="1257" y="1598"/>
                  </a:cubicBezTo>
                  <a:cubicBezTo>
                    <a:pt x="1256" y="1589"/>
                    <a:pt x="1255" y="1580"/>
                    <a:pt x="1254" y="1572"/>
                  </a:cubicBezTo>
                  <a:cubicBezTo>
                    <a:pt x="1251" y="1544"/>
                    <a:pt x="1252" y="1517"/>
                    <a:pt x="1252" y="1490"/>
                  </a:cubicBezTo>
                  <a:cubicBezTo>
                    <a:pt x="1252" y="1484"/>
                    <a:pt x="1252" y="1478"/>
                    <a:pt x="1252" y="1473"/>
                  </a:cubicBezTo>
                  <a:cubicBezTo>
                    <a:pt x="1252" y="1473"/>
                    <a:pt x="1252" y="1473"/>
                    <a:pt x="1252" y="1473"/>
                  </a:cubicBezTo>
                  <a:cubicBezTo>
                    <a:pt x="1250" y="1473"/>
                    <a:pt x="1248" y="1474"/>
                    <a:pt x="1247" y="1474"/>
                  </a:cubicBezTo>
                  <a:cubicBezTo>
                    <a:pt x="1246" y="1474"/>
                    <a:pt x="1245" y="1474"/>
                    <a:pt x="1244" y="1474"/>
                  </a:cubicBezTo>
                  <a:cubicBezTo>
                    <a:pt x="1244" y="1474"/>
                    <a:pt x="1243" y="1474"/>
                    <a:pt x="1243" y="1474"/>
                  </a:cubicBezTo>
                  <a:cubicBezTo>
                    <a:pt x="1242" y="1474"/>
                    <a:pt x="1241" y="1474"/>
                    <a:pt x="1240" y="1473"/>
                  </a:cubicBezTo>
                  <a:cubicBezTo>
                    <a:pt x="1240" y="1473"/>
                    <a:pt x="1240" y="1473"/>
                    <a:pt x="1239" y="1473"/>
                  </a:cubicBezTo>
                  <a:cubicBezTo>
                    <a:pt x="1238" y="1473"/>
                    <a:pt x="1237" y="1473"/>
                    <a:pt x="1236" y="1473"/>
                  </a:cubicBezTo>
                  <a:cubicBezTo>
                    <a:pt x="1236" y="1472"/>
                    <a:pt x="1236" y="1472"/>
                    <a:pt x="1236" y="1472"/>
                  </a:cubicBezTo>
                  <a:cubicBezTo>
                    <a:pt x="1234" y="1472"/>
                    <a:pt x="1233" y="1472"/>
                    <a:pt x="1232" y="1471"/>
                  </a:cubicBezTo>
                  <a:cubicBezTo>
                    <a:pt x="1237" y="1471"/>
                    <a:pt x="1242" y="1470"/>
                    <a:pt x="1243" y="1467"/>
                  </a:cubicBezTo>
                  <a:cubicBezTo>
                    <a:pt x="1247" y="1457"/>
                    <a:pt x="1251" y="1446"/>
                    <a:pt x="1252" y="1415"/>
                  </a:cubicBezTo>
                  <a:cubicBezTo>
                    <a:pt x="1253" y="1392"/>
                    <a:pt x="1268" y="1309"/>
                    <a:pt x="1276" y="1267"/>
                  </a:cubicBezTo>
                  <a:cubicBezTo>
                    <a:pt x="1276" y="1256"/>
                    <a:pt x="1276" y="1248"/>
                    <a:pt x="1275" y="1246"/>
                  </a:cubicBezTo>
                  <a:cubicBezTo>
                    <a:pt x="1272" y="1240"/>
                    <a:pt x="1247" y="1337"/>
                    <a:pt x="1246" y="1327"/>
                  </a:cubicBezTo>
                  <a:cubicBezTo>
                    <a:pt x="1244" y="1316"/>
                    <a:pt x="1258" y="1208"/>
                    <a:pt x="1258" y="1189"/>
                  </a:cubicBezTo>
                  <a:cubicBezTo>
                    <a:pt x="1258" y="1169"/>
                    <a:pt x="1256" y="1136"/>
                    <a:pt x="1258" y="1109"/>
                  </a:cubicBezTo>
                  <a:cubicBezTo>
                    <a:pt x="1259" y="1081"/>
                    <a:pt x="1266" y="1034"/>
                    <a:pt x="1266" y="1034"/>
                  </a:cubicBezTo>
                  <a:cubicBezTo>
                    <a:pt x="1266" y="1034"/>
                    <a:pt x="1260" y="1127"/>
                    <a:pt x="1272" y="1173"/>
                  </a:cubicBezTo>
                  <a:cubicBezTo>
                    <a:pt x="1283" y="1220"/>
                    <a:pt x="1286" y="1256"/>
                    <a:pt x="1286" y="1256"/>
                  </a:cubicBezTo>
                  <a:cubicBezTo>
                    <a:pt x="1294" y="1283"/>
                    <a:pt x="1316" y="1341"/>
                    <a:pt x="1353" y="1386"/>
                  </a:cubicBezTo>
                  <a:cubicBezTo>
                    <a:pt x="1403" y="1446"/>
                    <a:pt x="1454" y="1461"/>
                    <a:pt x="1519" y="1464"/>
                  </a:cubicBezTo>
                  <a:cubicBezTo>
                    <a:pt x="1574" y="1466"/>
                    <a:pt x="1647" y="1440"/>
                    <a:pt x="1675" y="1422"/>
                  </a:cubicBezTo>
                  <a:cubicBezTo>
                    <a:pt x="1675" y="1422"/>
                    <a:pt x="1675" y="1422"/>
                    <a:pt x="1675" y="1422"/>
                  </a:cubicBezTo>
                  <a:cubicBezTo>
                    <a:pt x="1683" y="1408"/>
                    <a:pt x="1688" y="1387"/>
                    <a:pt x="1682" y="1379"/>
                  </a:cubicBezTo>
                  <a:cubicBezTo>
                    <a:pt x="1677" y="1371"/>
                    <a:pt x="1660" y="1379"/>
                    <a:pt x="1676" y="1354"/>
                  </a:cubicBezTo>
                  <a:cubicBezTo>
                    <a:pt x="1691" y="1329"/>
                    <a:pt x="1718" y="1260"/>
                    <a:pt x="1678" y="1285"/>
                  </a:cubicBezTo>
                  <a:cubicBezTo>
                    <a:pt x="1639" y="1310"/>
                    <a:pt x="1582" y="1324"/>
                    <a:pt x="1568" y="1331"/>
                  </a:cubicBezTo>
                  <a:cubicBezTo>
                    <a:pt x="1554" y="1337"/>
                    <a:pt x="1659" y="1266"/>
                    <a:pt x="1681" y="1237"/>
                  </a:cubicBezTo>
                  <a:cubicBezTo>
                    <a:pt x="1703" y="1209"/>
                    <a:pt x="1700" y="1180"/>
                    <a:pt x="1690" y="1185"/>
                  </a:cubicBezTo>
                  <a:cubicBezTo>
                    <a:pt x="1680" y="1191"/>
                    <a:pt x="1600" y="1225"/>
                    <a:pt x="1560" y="1232"/>
                  </a:cubicBezTo>
                  <a:cubicBezTo>
                    <a:pt x="1520" y="1239"/>
                    <a:pt x="1438" y="1259"/>
                    <a:pt x="1411" y="1246"/>
                  </a:cubicBezTo>
                  <a:cubicBezTo>
                    <a:pt x="1384" y="1233"/>
                    <a:pt x="1288" y="1146"/>
                    <a:pt x="1286" y="1137"/>
                  </a:cubicBezTo>
                  <a:cubicBezTo>
                    <a:pt x="1286" y="1137"/>
                    <a:pt x="1337" y="1173"/>
                    <a:pt x="1376" y="1204"/>
                  </a:cubicBezTo>
                  <a:cubicBezTo>
                    <a:pt x="1414" y="1235"/>
                    <a:pt x="1467" y="1221"/>
                    <a:pt x="1518" y="1213"/>
                  </a:cubicBezTo>
                  <a:cubicBezTo>
                    <a:pt x="1570" y="1206"/>
                    <a:pt x="1682" y="1165"/>
                    <a:pt x="1698" y="1135"/>
                  </a:cubicBezTo>
                  <a:cubicBezTo>
                    <a:pt x="1714" y="1104"/>
                    <a:pt x="1680" y="1087"/>
                    <a:pt x="1668" y="1085"/>
                  </a:cubicBezTo>
                  <a:cubicBezTo>
                    <a:pt x="1656" y="1083"/>
                    <a:pt x="1614" y="1095"/>
                    <a:pt x="1567" y="1110"/>
                  </a:cubicBezTo>
                  <a:cubicBezTo>
                    <a:pt x="1520" y="1125"/>
                    <a:pt x="1448" y="1153"/>
                    <a:pt x="1436" y="1150"/>
                  </a:cubicBezTo>
                  <a:cubicBezTo>
                    <a:pt x="1424" y="1147"/>
                    <a:pt x="1358" y="1118"/>
                    <a:pt x="1342" y="1097"/>
                  </a:cubicBezTo>
                  <a:cubicBezTo>
                    <a:pt x="1326" y="1077"/>
                    <a:pt x="1405" y="1111"/>
                    <a:pt x="1432" y="1117"/>
                  </a:cubicBezTo>
                  <a:cubicBezTo>
                    <a:pt x="1460" y="1123"/>
                    <a:pt x="1508" y="1116"/>
                    <a:pt x="1570" y="1098"/>
                  </a:cubicBezTo>
                  <a:cubicBezTo>
                    <a:pt x="1632" y="1080"/>
                    <a:pt x="1606" y="1077"/>
                    <a:pt x="1606" y="1077"/>
                  </a:cubicBezTo>
                  <a:cubicBezTo>
                    <a:pt x="1606" y="1077"/>
                    <a:pt x="1606" y="1077"/>
                    <a:pt x="1606" y="1077"/>
                  </a:cubicBezTo>
                  <a:cubicBezTo>
                    <a:pt x="1554" y="1073"/>
                    <a:pt x="1496" y="1070"/>
                    <a:pt x="1496" y="1070"/>
                  </a:cubicBezTo>
                  <a:cubicBezTo>
                    <a:pt x="1496" y="1070"/>
                    <a:pt x="1680" y="1071"/>
                    <a:pt x="1690" y="1070"/>
                  </a:cubicBezTo>
                  <a:cubicBezTo>
                    <a:pt x="1701" y="1069"/>
                    <a:pt x="1708" y="1041"/>
                    <a:pt x="1708" y="1014"/>
                  </a:cubicBezTo>
                  <a:cubicBezTo>
                    <a:pt x="1708" y="987"/>
                    <a:pt x="1692" y="986"/>
                    <a:pt x="1680" y="983"/>
                  </a:cubicBezTo>
                  <a:cubicBezTo>
                    <a:pt x="1668" y="981"/>
                    <a:pt x="1521" y="975"/>
                    <a:pt x="1521" y="975"/>
                  </a:cubicBezTo>
                  <a:cubicBezTo>
                    <a:pt x="1521" y="975"/>
                    <a:pt x="1654" y="973"/>
                    <a:pt x="1665" y="971"/>
                  </a:cubicBezTo>
                  <a:cubicBezTo>
                    <a:pt x="1676" y="970"/>
                    <a:pt x="1705" y="951"/>
                    <a:pt x="1704" y="933"/>
                  </a:cubicBezTo>
                  <a:cubicBezTo>
                    <a:pt x="1702" y="914"/>
                    <a:pt x="1706" y="870"/>
                    <a:pt x="1709" y="835"/>
                  </a:cubicBezTo>
                  <a:cubicBezTo>
                    <a:pt x="1710" y="818"/>
                    <a:pt x="1706" y="803"/>
                    <a:pt x="1702" y="792"/>
                  </a:cubicBezTo>
                  <a:cubicBezTo>
                    <a:pt x="1681" y="794"/>
                    <a:pt x="1650" y="800"/>
                    <a:pt x="1632" y="809"/>
                  </a:cubicBezTo>
                  <a:cubicBezTo>
                    <a:pt x="1604" y="822"/>
                    <a:pt x="1469" y="887"/>
                    <a:pt x="1460" y="886"/>
                  </a:cubicBezTo>
                  <a:cubicBezTo>
                    <a:pt x="1450" y="885"/>
                    <a:pt x="1469" y="847"/>
                    <a:pt x="1533" y="810"/>
                  </a:cubicBezTo>
                  <a:cubicBezTo>
                    <a:pt x="1597" y="773"/>
                    <a:pt x="1636" y="745"/>
                    <a:pt x="1645" y="705"/>
                  </a:cubicBezTo>
                  <a:cubicBezTo>
                    <a:pt x="1654" y="665"/>
                    <a:pt x="1648" y="645"/>
                    <a:pt x="1633" y="653"/>
                  </a:cubicBezTo>
                  <a:cubicBezTo>
                    <a:pt x="1618" y="661"/>
                    <a:pt x="1506" y="729"/>
                    <a:pt x="1473" y="743"/>
                  </a:cubicBezTo>
                  <a:cubicBezTo>
                    <a:pt x="1440" y="758"/>
                    <a:pt x="1385" y="767"/>
                    <a:pt x="1374" y="765"/>
                  </a:cubicBezTo>
                  <a:cubicBezTo>
                    <a:pt x="1364" y="762"/>
                    <a:pt x="1478" y="718"/>
                    <a:pt x="1530" y="673"/>
                  </a:cubicBezTo>
                  <a:cubicBezTo>
                    <a:pt x="1582" y="627"/>
                    <a:pt x="1624" y="570"/>
                    <a:pt x="1616" y="565"/>
                  </a:cubicBezTo>
                  <a:cubicBezTo>
                    <a:pt x="1608" y="559"/>
                    <a:pt x="1536" y="575"/>
                    <a:pt x="1546" y="562"/>
                  </a:cubicBezTo>
                  <a:cubicBezTo>
                    <a:pt x="1557" y="549"/>
                    <a:pt x="1628" y="519"/>
                    <a:pt x="1641" y="503"/>
                  </a:cubicBezTo>
                  <a:cubicBezTo>
                    <a:pt x="1654" y="487"/>
                    <a:pt x="1669" y="437"/>
                    <a:pt x="1661" y="425"/>
                  </a:cubicBezTo>
                  <a:cubicBezTo>
                    <a:pt x="1653" y="413"/>
                    <a:pt x="1660" y="409"/>
                    <a:pt x="1672" y="394"/>
                  </a:cubicBezTo>
                  <a:cubicBezTo>
                    <a:pt x="1684" y="379"/>
                    <a:pt x="1722" y="345"/>
                    <a:pt x="1736" y="294"/>
                  </a:cubicBezTo>
                  <a:cubicBezTo>
                    <a:pt x="1749" y="243"/>
                    <a:pt x="1762" y="229"/>
                    <a:pt x="1777" y="206"/>
                  </a:cubicBezTo>
                  <a:cubicBezTo>
                    <a:pt x="1792" y="183"/>
                    <a:pt x="1858" y="129"/>
                    <a:pt x="1858" y="129"/>
                  </a:cubicBezTo>
                  <a:cubicBezTo>
                    <a:pt x="1858" y="129"/>
                    <a:pt x="1768" y="206"/>
                    <a:pt x="1752" y="292"/>
                  </a:cubicBezTo>
                  <a:cubicBezTo>
                    <a:pt x="1751" y="299"/>
                    <a:pt x="1750" y="306"/>
                    <a:pt x="1748" y="314"/>
                  </a:cubicBezTo>
                  <a:cubicBezTo>
                    <a:pt x="1744" y="337"/>
                    <a:pt x="1739" y="374"/>
                    <a:pt x="1742" y="403"/>
                  </a:cubicBezTo>
                  <a:cubicBezTo>
                    <a:pt x="1748" y="450"/>
                    <a:pt x="1778" y="555"/>
                    <a:pt x="1777" y="588"/>
                  </a:cubicBezTo>
                  <a:cubicBezTo>
                    <a:pt x="1776" y="622"/>
                    <a:pt x="1772" y="594"/>
                    <a:pt x="1759" y="558"/>
                  </a:cubicBezTo>
                  <a:cubicBezTo>
                    <a:pt x="1753" y="540"/>
                    <a:pt x="1744" y="524"/>
                    <a:pt x="1737" y="516"/>
                  </a:cubicBezTo>
                  <a:cubicBezTo>
                    <a:pt x="1741" y="552"/>
                    <a:pt x="1748" y="631"/>
                    <a:pt x="1750" y="653"/>
                  </a:cubicBezTo>
                  <a:cubicBezTo>
                    <a:pt x="1752" y="681"/>
                    <a:pt x="1768" y="749"/>
                    <a:pt x="1778" y="765"/>
                  </a:cubicBezTo>
                  <a:cubicBezTo>
                    <a:pt x="1783" y="771"/>
                    <a:pt x="1819" y="814"/>
                    <a:pt x="1857" y="835"/>
                  </a:cubicBezTo>
                  <a:cubicBezTo>
                    <a:pt x="1908" y="863"/>
                    <a:pt x="1964" y="871"/>
                    <a:pt x="1962" y="877"/>
                  </a:cubicBezTo>
                  <a:cubicBezTo>
                    <a:pt x="1960" y="888"/>
                    <a:pt x="1865" y="911"/>
                    <a:pt x="1815" y="837"/>
                  </a:cubicBezTo>
                  <a:cubicBezTo>
                    <a:pt x="1802" y="817"/>
                    <a:pt x="1775" y="787"/>
                    <a:pt x="1774" y="798"/>
                  </a:cubicBezTo>
                  <a:cubicBezTo>
                    <a:pt x="1774" y="809"/>
                    <a:pt x="1840" y="898"/>
                    <a:pt x="1885" y="915"/>
                  </a:cubicBezTo>
                  <a:cubicBezTo>
                    <a:pt x="1911" y="925"/>
                    <a:pt x="1814" y="945"/>
                    <a:pt x="1791" y="905"/>
                  </a:cubicBezTo>
                  <a:cubicBezTo>
                    <a:pt x="1784" y="892"/>
                    <a:pt x="1772" y="819"/>
                    <a:pt x="1772" y="819"/>
                  </a:cubicBezTo>
                  <a:cubicBezTo>
                    <a:pt x="1772" y="819"/>
                    <a:pt x="1767" y="870"/>
                    <a:pt x="1771" y="887"/>
                  </a:cubicBezTo>
                  <a:cubicBezTo>
                    <a:pt x="1773" y="897"/>
                    <a:pt x="1774" y="906"/>
                    <a:pt x="1775" y="912"/>
                  </a:cubicBezTo>
                  <a:cubicBezTo>
                    <a:pt x="1787" y="934"/>
                    <a:pt x="1803" y="958"/>
                    <a:pt x="1798" y="962"/>
                  </a:cubicBezTo>
                  <a:cubicBezTo>
                    <a:pt x="1793" y="966"/>
                    <a:pt x="1780" y="986"/>
                    <a:pt x="1777" y="1010"/>
                  </a:cubicBezTo>
                  <a:cubicBezTo>
                    <a:pt x="1774" y="1034"/>
                    <a:pt x="1789" y="1031"/>
                    <a:pt x="1821" y="1026"/>
                  </a:cubicBezTo>
                  <a:cubicBezTo>
                    <a:pt x="1852" y="1021"/>
                    <a:pt x="1951" y="961"/>
                    <a:pt x="1939" y="979"/>
                  </a:cubicBezTo>
                  <a:cubicBezTo>
                    <a:pt x="1928" y="998"/>
                    <a:pt x="1841" y="1070"/>
                    <a:pt x="1821" y="1070"/>
                  </a:cubicBezTo>
                  <a:cubicBezTo>
                    <a:pt x="1800" y="1070"/>
                    <a:pt x="1772" y="1049"/>
                    <a:pt x="1763" y="1037"/>
                  </a:cubicBezTo>
                  <a:cubicBezTo>
                    <a:pt x="1763" y="1049"/>
                    <a:pt x="1763" y="1062"/>
                    <a:pt x="1762" y="1076"/>
                  </a:cubicBezTo>
                  <a:cubicBezTo>
                    <a:pt x="1766" y="1084"/>
                    <a:pt x="1772" y="1096"/>
                    <a:pt x="1778" y="1105"/>
                  </a:cubicBezTo>
                  <a:cubicBezTo>
                    <a:pt x="1789" y="1121"/>
                    <a:pt x="1791" y="1130"/>
                    <a:pt x="1777" y="1149"/>
                  </a:cubicBezTo>
                  <a:cubicBezTo>
                    <a:pt x="1769" y="1160"/>
                    <a:pt x="1756" y="1175"/>
                    <a:pt x="1747" y="1185"/>
                  </a:cubicBezTo>
                  <a:cubicBezTo>
                    <a:pt x="1744" y="1206"/>
                    <a:pt x="1741" y="1227"/>
                    <a:pt x="1740" y="1243"/>
                  </a:cubicBezTo>
                  <a:cubicBezTo>
                    <a:pt x="1738" y="1275"/>
                    <a:pt x="1732" y="1391"/>
                    <a:pt x="1732" y="1391"/>
                  </a:cubicBezTo>
                  <a:cubicBezTo>
                    <a:pt x="1750" y="1398"/>
                    <a:pt x="1750" y="1398"/>
                    <a:pt x="1750" y="1398"/>
                  </a:cubicBezTo>
                  <a:cubicBezTo>
                    <a:pt x="1750" y="1398"/>
                    <a:pt x="1731" y="1461"/>
                    <a:pt x="1727" y="1476"/>
                  </a:cubicBezTo>
                  <a:cubicBezTo>
                    <a:pt x="1723" y="1491"/>
                    <a:pt x="1724" y="1528"/>
                    <a:pt x="1724" y="1528"/>
                  </a:cubicBezTo>
                  <a:cubicBezTo>
                    <a:pt x="1724" y="1528"/>
                    <a:pt x="1729" y="1610"/>
                    <a:pt x="1744" y="1615"/>
                  </a:cubicBezTo>
                  <a:cubicBezTo>
                    <a:pt x="1755" y="1618"/>
                    <a:pt x="1816" y="1597"/>
                    <a:pt x="1851" y="1584"/>
                  </a:cubicBezTo>
                  <a:cubicBezTo>
                    <a:pt x="1851" y="1584"/>
                    <a:pt x="1851" y="1584"/>
                    <a:pt x="1851" y="1584"/>
                  </a:cubicBezTo>
                  <a:cubicBezTo>
                    <a:pt x="1847" y="1629"/>
                    <a:pt x="1847" y="1675"/>
                    <a:pt x="1846" y="1720"/>
                  </a:cubicBezTo>
                  <a:cubicBezTo>
                    <a:pt x="1846" y="1724"/>
                    <a:pt x="1846" y="1729"/>
                    <a:pt x="1846" y="1734"/>
                  </a:cubicBezTo>
                  <a:cubicBezTo>
                    <a:pt x="1846" y="1735"/>
                    <a:pt x="1846" y="1735"/>
                    <a:pt x="1846" y="1736"/>
                  </a:cubicBezTo>
                  <a:cubicBezTo>
                    <a:pt x="1846" y="1739"/>
                    <a:pt x="1846" y="1743"/>
                    <a:pt x="1846" y="1747"/>
                  </a:cubicBezTo>
                  <a:cubicBezTo>
                    <a:pt x="1845" y="1758"/>
                    <a:pt x="1845" y="1770"/>
                    <a:pt x="1845" y="1782"/>
                  </a:cubicBezTo>
                  <a:cubicBezTo>
                    <a:pt x="1845" y="1782"/>
                    <a:pt x="1845" y="1782"/>
                    <a:pt x="1845" y="1782"/>
                  </a:cubicBezTo>
                  <a:cubicBezTo>
                    <a:pt x="1838" y="1762"/>
                    <a:pt x="1831" y="1736"/>
                    <a:pt x="1829" y="1723"/>
                  </a:cubicBezTo>
                  <a:cubicBezTo>
                    <a:pt x="1826" y="1700"/>
                    <a:pt x="1783" y="1646"/>
                    <a:pt x="1785" y="1672"/>
                  </a:cubicBezTo>
                  <a:cubicBezTo>
                    <a:pt x="1787" y="1698"/>
                    <a:pt x="1810" y="1770"/>
                    <a:pt x="1818" y="1792"/>
                  </a:cubicBezTo>
                  <a:cubicBezTo>
                    <a:pt x="1824" y="1809"/>
                    <a:pt x="1843" y="1835"/>
                    <a:pt x="1851" y="1845"/>
                  </a:cubicBezTo>
                  <a:cubicBezTo>
                    <a:pt x="1851" y="1847"/>
                    <a:pt x="1852" y="1849"/>
                    <a:pt x="1852" y="1850"/>
                  </a:cubicBezTo>
                  <a:cubicBezTo>
                    <a:pt x="1860" y="1880"/>
                    <a:pt x="1869" y="1908"/>
                    <a:pt x="1875" y="1938"/>
                  </a:cubicBezTo>
                  <a:cubicBezTo>
                    <a:pt x="1880" y="1967"/>
                    <a:pt x="1884" y="1996"/>
                    <a:pt x="1888" y="2026"/>
                  </a:cubicBezTo>
                  <a:cubicBezTo>
                    <a:pt x="1890" y="2039"/>
                    <a:pt x="1893" y="2052"/>
                    <a:pt x="1892" y="2065"/>
                  </a:cubicBezTo>
                  <a:cubicBezTo>
                    <a:pt x="1892" y="2067"/>
                    <a:pt x="1892" y="2069"/>
                    <a:pt x="1892" y="2070"/>
                  </a:cubicBezTo>
                  <a:cubicBezTo>
                    <a:pt x="1879" y="2046"/>
                    <a:pt x="1843" y="1975"/>
                    <a:pt x="1836" y="1953"/>
                  </a:cubicBezTo>
                  <a:cubicBezTo>
                    <a:pt x="1828" y="1926"/>
                    <a:pt x="1799" y="1805"/>
                    <a:pt x="1795" y="1818"/>
                  </a:cubicBezTo>
                  <a:cubicBezTo>
                    <a:pt x="1791" y="1831"/>
                    <a:pt x="1794" y="1899"/>
                    <a:pt x="1790" y="1924"/>
                  </a:cubicBezTo>
                  <a:cubicBezTo>
                    <a:pt x="1786" y="1949"/>
                    <a:pt x="1763" y="1870"/>
                    <a:pt x="1749" y="1806"/>
                  </a:cubicBezTo>
                  <a:cubicBezTo>
                    <a:pt x="1743" y="1778"/>
                    <a:pt x="1735" y="1754"/>
                    <a:pt x="1726" y="1733"/>
                  </a:cubicBezTo>
                  <a:cubicBezTo>
                    <a:pt x="1741" y="1800"/>
                    <a:pt x="1757" y="1877"/>
                    <a:pt x="1757" y="1903"/>
                  </a:cubicBezTo>
                  <a:cubicBezTo>
                    <a:pt x="1758" y="1949"/>
                    <a:pt x="1752" y="2029"/>
                    <a:pt x="1750" y="2019"/>
                  </a:cubicBezTo>
                  <a:cubicBezTo>
                    <a:pt x="1748" y="2009"/>
                    <a:pt x="1730" y="1990"/>
                    <a:pt x="1719" y="2001"/>
                  </a:cubicBezTo>
                  <a:cubicBezTo>
                    <a:pt x="1708" y="2012"/>
                    <a:pt x="1686" y="2063"/>
                    <a:pt x="1682" y="2111"/>
                  </a:cubicBezTo>
                  <a:cubicBezTo>
                    <a:pt x="1678" y="2159"/>
                    <a:pt x="1698" y="2131"/>
                    <a:pt x="1705" y="2122"/>
                  </a:cubicBezTo>
                  <a:cubicBezTo>
                    <a:pt x="1712" y="2113"/>
                    <a:pt x="1719" y="2085"/>
                    <a:pt x="1719" y="2085"/>
                  </a:cubicBezTo>
                  <a:cubicBezTo>
                    <a:pt x="1719" y="2085"/>
                    <a:pt x="1705" y="2158"/>
                    <a:pt x="1685" y="2176"/>
                  </a:cubicBezTo>
                  <a:cubicBezTo>
                    <a:pt x="1665" y="2194"/>
                    <a:pt x="1663" y="2171"/>
                    <a:pt x="1659" y="2160"/>
                  </a:cubicBezTo>
                  <a:cubicBezTo>
                    <a:pt x="1655" y="2149"/>
                    <a:pt x="1649" y="2106"/>
                    <a:pt x="1649" y="2106"/>
                  </a:cubicBezTo>
                  <a:cubicBezTo>
                    <a:pt x="1653" y="2087"/>
                    <a:pt x="1682" y="1969"/>
                    <a:pt x="1681" y="1897"/>
                  </a:cubicBezTo>
                  <a:cubicBezTo>
                    <a:pt x="1680" y="1825"/>
                    <a:pt x="1671" y="1806"/>
                    <a:pt x="1665" y="1834"/>
                  </a:cubicBezTo>
                  <a:cubicBezTo>
                    <a:pt x="1659" y="1862"/>
                    <a:pt x="1635" y="2026"/>
                    <a:pt x="1632" y="2014"/>
                  </a:cubicBezTo>
                  <a:cubicBezTo>
                    <a:pt x="1629" y="2002"/>
                    <a:pt x="1622" y="1946"/>
                    <a:pt x="1625" y="1896"/>
                  </a:cubicBezTo>
                  <a:cubicBezTo>
                    <a:pt x="1628" y="1846"/>
                    <a:pt x="1643" y="1775"/>
                    <a:pt x="1653" y="1699"/>
                  </a:cubicBezTo>
                  <a:cubicBezTo>
                    <a:pt x="1662" y="1623"/>
                    <a:pt x="1652" y="1592"/>
                    <a:pt x="1653" y="1587"/>
                  </a:cubicBezTo>
                  <a:cubicBezTo>
                    <a:pt x="1653" y="1586"/>
                    <a:pt x="1653" y="1584"/>
                    <a:pt x="1652" y="1582"/>
                  </a:cubicBezTo>
                  <a:cubicBezTo>
                    <a:pt x="1643" y="1581"/>
                    <a:pt x="1636" y="1587"/>
                    <a:pt x="1630" y="1607"/>
                  </a:cubicBezTo>
                  <a:cubicBezTo>
                    <a:pt x="1613" y="1669"/>
                    <a:pt x="1605" y="1769"/>
                    <a:pt x="1603" y="1802"/>
                  </a:cubicBezTo>
                  <a:cubicBezTo>
                    <a:pt x="1601" y="1835"/>
                    <a:pt x="1595" y="1812"/>
                    <a:pt x="1590" y="1793"/>
                  </a:cubicBezTo>
                  <a:cubicBezTo>
                    <a:pt x="1585" y="1774"/>
                    <a:pt x="1601" y="1583"/>
                    <a:pt x="1603" y="1562"/>
                  </a:cubicBezTo>
                  <a:cubicBezTo>
                    <a:pt x="1605" y="1541"/>
                    <a:pt x="1611" y="1481"/>
                    <a:pt x="1605" y="1487"/>
                  </a:cubicBezTo>
                  <a:cubicBezTo>
                    <a:pt x="1599" y="1493"/>
                    <a:pt x="1567" y="1531"/>
                    <a:pt x="1560" y="1573"/>
                  </a:cubicBezTo>
                  <a:cubicBezTo>
                    <a:pt x="1553" y="1615"/>
                    <a:pt x="1547" y="1677"/>
                    <a:pt x="1546" y="1669"/>
                  </a:cubicBezTo>
                  <a:cubicBezTo>
                    <a:pt x="1545" y="1661"/>
                    <a:pt x="1547" y="1581"/>
                    <a:pt x="1548" y="1551"/>
                  </a:cubicBezTo>
                  <a:cubicBezTo>
                    <a:pt x="1549" y="1521"/>
                    <a:pt x="1544" y="1506"/>
                    <a:pt x="1536" y="1517"/>
                  </a:cubicBezTo>
                  <a:cubicBezTo>
                    <a:pt x="1528" y="1528"/>
                    <a:pt x="1506" y="1561"/>
                    <a:pt x="1508" y="1537"/>
                  </a:cubicBezTo>
                  <a:cubicBezTo>
                    <a:pt x="1510" y="1513"/>
                    <a:pt x="1504" y="1494"/>
                    <a:pt x="1499" y="1511"/>
                  </a:cubicBezTo>
                  <a:cubicBezTo>
                    <a:pt x="1494" y="1528"/>
                    <a:pt x="1492" y="1568"/>
                    <a:pt x="1494" y="1576"/>
                  </a:cubicBezTo>
                  <a:cubicBezTo>
                    <a:pt x="1496" y="1584"/>
                    <a:pt x="1523" y="1637"/>
                    <a:pt x="1525" y="1648"/>
                  </a:cubicBezTo>
                  <a:cubicBezTo>
                    <a:pt x="1527" y="1659"/>
                    <a:pt x="1537" y="1697"/>
                    <a:pt x="1545" y="1716"/>
                  </a:cubicBezTo>
                  <a:cubicBezTo>
                    <a:pt x="1553" y="1735"/>
                    <a:pt x="1564" y="1780"/>
                    <a:pt x="1568" y="1798"/>
                  </a:cubicBezTo>
                  <a:close/>
                  <a:moveTo>
                    <a:pt x="1283" y="2854"/>
                  </a:moveTo>
                  <a:cubicBezTo>
                    <a:pt x="1260" y="2848"/>
                    <a:pt x="1231" y="2829"/>
                    <a:pt x="1224" y="2826"/>
                  </a:cubicBezTo>
                  <a:cubicBezTo>
                    <a:pt x="1217" y="2822"/>
                    <a:pt x="1165" y="2866"/>
                    <a:pt x="1109" y="2890"/>
                  </a:cubicBezTo>
                  <a:cubicBezTo>
                    <a:pt x="1053" y="2915"/>
                    <a:pt x="965" y="2899"/>
                    <a:pt x="965" y="2899"/>
                  </a:cubicBezTo>
                  <a:cubicBezTo>
                    <a:pt x="965" y="2899"/>
                    <a:pt x="1027" y="2921"/>
                    <a:pt x="1080" y="2918"/>
                  </a:cubicBezTo>
                  <a:cubicBezTo>
                    <a:pt x="1133" y="2914"/>
                    <a:pt x="1182" y="2883"/>
                    <a:pt x="1207" y="2874"/>
                  </a:cubicBezTo>
                  <a:cubicBezTo>
                    <a:pt x="1232" y="2865"/>
                    <a:pt x="1348" y="2874"/>
                    <a:pt x="1348" y="2874"/>
                  </a:cubicBezTo>
                  <a:cubicBezTo>
                    <a:pt x="1348" y="2874"/>
                    <a:pt x="1306" y="2860"/>
                    <a:pt x="1283" y="2854"/>
                  </a:cubicBezTo>
                  <a:close/>
                  <a:moveTo>
                    <a:pt x="954" y="2854"/>
                  </a:moveTo>
                  <a:cubicBezTo>
                    <a:pt x="954" y="2854"/>
                    <a:pt x="953" y="2854"/>
                    <a:pt x="953" y="2854"/>
                  </a:cubicBezTo>
                  <a:cubicBezTo>
                    <a:pt x="952" y="2854"/>
                    <a:pt x="952" y="2854"/>
                    <a:pt x="951" y="2854"/>
                  </a:cubicBezTo>
                  <a:cubicBezTo>
                    <a:pt x="951" y="2854"/>
                    <a:pt x="951" y="2854"/>
                    <a:pt x="950" y="2854"/>
                  </a:cubicBezTo>
                  <a:cubicBezTo>
                    <a:pt x="950" y="2854"/>
                    <a:pt x="949" y="2855"/>
                    <a:pt x="948" y="2855"/>
                  </a:cubicBezTo>
                  <a:cubicBezTo>
                    <a:pt x="948" y="2855"/>
                    <a:pt x="947" y="2855"/>
                    <a:pt x="947" y="2855"/>
                  </a:cubicBezTo>
                  <a:cubicBezTo>
                    <a:pt x="947" y="2855"/>
                    <a:pt x="946" y="2855"/>
                    <a:pt x="945" y="2855"/>
                  </a:cubicBezTo>
                  <a:cubicBezTo>
                    <a:pt x="945" y="2856"/>
                    <a:pt x="945" y="2856"/>
                    <a:pt x="945" y="2856"/>
                  </a:cubicBezTo>
                  <a:cubicBezTo>
                    <a:pt x="944" y="2856"/>
                    <a:pt x="943" y="2856"/>
                    <a:pt x="942" y="2857"/>
                  </a:cubicBezTo>
                  <a:cubicBezTo>
                    <a:pt x="948" y="2856"/>
                    <a:pt x="953" y="2855"/>
                    <a:pt x="958" y="2854"/>
                  </a:cubicBezTo>
                  <a:cubicBezTo>
                    <a:pt x="958" y="2854"/>
                    <a:pt x="958" y="2854"/>
                    <a:pt x="958" y="2854"/>
                  </a:cubicBezTo>
                  <a:cubicBezTo>
                    <a:pt x="958" y="2854"/>
                    <a:pt x="957" y="2854"/>
                    <a:pt x="956" y="2854"/>
                  </a:cubicBezTo>
                  <a:cubicBezTo>
                    <a:pt x="955" y="2854"/>
                    <a:pt x="955" y="2854"/>
                    <a:pt x="954" y="2854"/>
                  </a:cubicBezTo>
                  <a:close/>
                  <a:moveTo>
                    <a:pt x="892" y="2845"/>
                  </a:moveTo>
                  <a:cubicBezTo>
                    <a:pt x="865" y="2842"/>
                    <a:pt x="840" y="2839"/>
                    <a:pt x="816" y="2826"/>
                  </a:cubicBezTo>
                  <a:cubicBezTo>
                    <a:pt x="797" y="2816"/>
                    <a:pt x="783" y="2801"/>
                    <a:pt x="764" y="2792"/>
                  </a:cubicBezTo>
                  <a:cubicBezTo>
                    <a:pt x="759" y="2790"/>
                    <a:pt x="753" y="2788"/>
                    <a:pt x="748" y="2785"/>
                  </a:cubicBezTo>
                  <a:cubicBezTo>
                    <a:pt x="745" y="2784"/>
                    <a:pt x="741" y="2784"/>
                    <a:pt x="743" y="2782"/>
                  </a:cubicBezTo>
                  <a:cubicBezTo>
                    <a:pt x="736" y="2787"/>
                    <a:pt x="729" y="2791"/>
                    <a:pt x="722" y="2795"/>
                  </a:cubicBezTo>
                  <a:cubicBezTo>
                    <a:pt x="707" y="2802"/>
                    <a:pt x="698" y="2800"/>
                    <a:pt x="683" y="2798"/>
                  </a:cubicBezTo>
                  <a:cubicBezTo>
                    <a:pt x="678" y="2797"/>
                    <a:pt x="673" y="2796"/>
                    <a:pt x="668" y="2795"/>
                  </a:cubicBezTo>
                  <a:cubicBezTo>
                    <a:pt x="654" y="2790"/>
                    <a:pt x="633" y="2781"/>
                    <a:pt x="626" y="2773"/>
                  </a:cubicBezTo>
                  <a:cubicBezTo>
                    <a:pt x="617" y="2761"/>
                    <a:pt x="610" y="2745"/>
                    <a:pt x="618" y="2745"/>
                  </a:cubicBezTo>
                  <a:cubicBezTo>
                    <a:pt x="626" y="2745"/>
                    <a:pt x="673" y="2749"/>
                    <a:pt x="673" y="2749"/>
                  </a:cubicBezTo>
                  <a:cubicBezTo>
                    <a:pt x="673" y="2749"/>
                    <a:pt x="617" y="2731"/>
                    <a:pt x="617" y="2721"/>
                  </a:cubicBezTo>
                  <a:cubicBezTo>
                    <a:pt x="617" y="2710"/>
                    <a:pt x="621" y="2695"/>
                    <a:pt x="622" y="2685"/>
                  </a:cubicBezTo>
                  <a:cubicBezTo>
                    <a:pt x="623" y="2679"/>
                    <a:pt x="615" y="2665"/>
                    <a:pt x="608" y="2654"/>
                  </a:cubicBezTo>
                  <a:cubicBezTo>
                    <a:pt x="608" y="2654"/>
                    <a:pt x="608" y="2653"/>
                    <a:pt x="608" y="2653"/>
                  </a:cubicBezTo>
                  <a:cubicBezTo>
                    <a:pt x="609" y="2651"/>
                    <a:pt x="609" y="2649"/>
                    <a:pt x="610" y="2647"/>
                  </a:cubicBezTo>
                  <a:cubicBezTo>
                    <a:pt x="610" y="2647"/>
                    <a:pt x="610" y="2647"/>
                    <a:pt x="610" y="2647"/>
                  </a:cubicBezTo>
                  <a:cubicBezTo>
                    <a:pt x="623" y="2659"/>
                    <a:pt x="646" y="2676"/>
                    <a:pt x="662" y="2681"/>
                  </a:cubicBezTo>
                  <a:cubicBezTo>
                    <a:pt x="688" y="2687"/>
                    <a:pt x="697" y="2693"/>
                    <a:pt x="688" y="2677"/>
                  </a:cubicBezTo>
                  <a:cubicBezTo>
                    <a:pt x="681" y="2664"/>
                    <a:pt x="670" y="2640"/>
                    <a:pt x="665" y="2631"/>
                  </a:cubicBezTo>
                  <a:cubicBezTo>
                    <a:pt x="676" y="2643"/>
                    <a:pt x="717" y="2679"/>
                    <a:pt x="728" y="2686"/>
                  </a:cubicBezTo>
                  <a:cubicBezTo>
                    <a:pt x="738" y="2693"/>
                    <a:pt x="736" y="2683"/>
                    <a:pt x="747" y="2674"/>
                  </a:cubicBezTo>
                  <a:cubicBezTo>
                    <a:pt x="745" y="2674"/>
                    <a:pt x="744" y="2674"/>
                    <a:pt x="744" y="2674"/>
                  </a:cubicBezTo>
                  <a:cubicBezTo>
                    <a:pt x="738" y="2671"/>
                    <a:pt x="742" y="2653"/>
                    <a:pt x="729" y="2646"/>
                  </a:cubicBezTo>
                  <a:cubicBezTo>
                    <a:pt x="716" y="2639"/>
                    <a:pt x="721" y="2667"/>
                    <a:pt x="709" y="2657"/>
                  </a:cubicBezTo>
                  <a:cubicBezTo>
                    <a:pt x="697" y="2646"/>
                    <a:pt x="677" y="2609"/>
                    <a:pt x="677" y="2609"/>
                  </a:cubicBezTo>
                  <a:cubicBezTo>
                    <a:pt x="670" y="2601"/>
                    <a:pt x="658" y="2586"/>
                    <a:pt x="685" y="2563"/>
                  </a:cubicBezTo>
                  <a:cubicBezTo>
                    <a:pt x="712" y="2541"/>
                    <a:pt x="754" y="2542"/>
                    <a:pt x="762" y="2530"/>
                  </a:cubicBezTo>
                  <a:cubicBezTo>
                    <a:pt x="770" y="2518"/>
                    <a:pt x="765" y="2497"/>
                    <a:pt x="765" y="2497"/>
                  </a:cubicBezTo>
                  <a:cubicBezTo>
                    <a:pt x="765" y="2497"/>
                    <a:pt x="778" y="2519"/>
                    <a:pt x="774" y="2537"/>
                  </a:cubicBezTo>
                  <a:cubicBezTo>
                    <a:pt x="770" y="2554"/>
                    <a:pt x="750" y="2567"/>
                    <a:pt x="757" y="2571"/>
                  </a:cubicBezTo>
                  <a:cubicBezTo>
                    <a:pt x="764" y="2575"/>
                    <a:pt x="781" y="2579"/>
                    <a:pt x="788" y="2590"/>
                  </a:cubicBezTo>
                  <a:cubicBezTo>
                    <a:pt x="794" y="2601"/>
                    <a:pt x="809" y="2615"/>
                    <a:pt x="818" y="2625"/>
                  </a:cubicBezTo>
                  <a:cubicBezTo>
                    <a:pt x="828" y="2634"/>
                    <a:pt x="841" y="2638"/>
                    <a:pt x="834" y="2643"/>
                  </a:cubicBezTo>
                  <a:cubicBezTo>
                    <a:pt x="833" y="2644"/>
                    <a:pt x="831" y="2645"/>
                    <a:pt x="826" y="2647"/>
                  </a:cubicBezTo>
                  <a:cubicBezTo>
                    <a:pt x="839" y="2643"/>
                    <a:pt x="844" y="2638"/>
                    <a:pt x="844" y="2627"/>
                  </a:cubicBezTo>
                  <a:cubicBezTo>
                    <a:pt x="844" y="2626"/>
                    <a:pt x="844" y="2626"/>
                    <a:pt x="844" y="2625"/>
                  </a:cubicBezTo>
                  <a:cubicBezTo>
                    <a:pt x="844" y="2625"/>
                    <a:pt x="844" y="2625"/>
                    <a:pt x="844" y="2625"/>
                  </a:cubicBezTo>
                  <a:cubicBezTo>
                    <a:pt x="844" y="2625"/>
                    <a:pt x="844" y="2626"/>
                    <a:pt x="844" y="2626"/>
                  </a:cubicBezTo>
                  <a:cubicBezTo>
                    <a:pt x="844" y="2626"/>
                    <a:pt x="845" y="2626"/>
                    <a:pt x="845" y="2626"/>
                  </a:cubicBezTo>
                  <a:cubicBezTo>
                    <a:pt x="845" y="2627"/>
                    <a:pt x="845" y="2627"/>
                    <a:pt x="845" y="2628"/>
                  </a:cubicBezTo>
                  <a:cubicBezTo>
                    <a:pt x="845" y="2628"/>
                    <a:pt x="845" y="2628"/>
                    <a:pt x="845" y="2628"/>
                  </a:cubicBezTo>
                  <a:cubicBezTo>
                    <a:pt x="845" y="2628"/>
                    <a:pt x="846" y="2629"/>
                    <a:pt x="846" y="2629"/>
                  </a:cubicBezTo>
                  <a:cubicBezTo>
                    <a:pt x="846" y="2629"/>
                    <a:pt x="846" y="2629"/>
                    <a:pt x="846" y="2629"/>
                  </a:cubicBezTo>
                  <a:cubicBezTo>
                    <a:pt x="846" y="2630"/>
                    <a:pt x="846" y="2630"/>
                    <a:pt x="846" y="2630"/>
                  </a:cubicBezTo>
                  <a:cubicBezTo>
                    <a:pt x="846" y="2631"/>
                    <a:pt x="846" y="2631"/>
                    <a:pt x="846" y="2631"/>
                  </a:cubicBezTo>
                  <a:cubicBezTo>
                    <a:pt x="846" y="2631"/>
                    <a:pt x="846" y="2632"/>
                    <a:pt x="846" y="2632"/>
                  </a:cubicBezTo>
                  <a:cubicBezTo>
                    <a:pt x="846" y="2632"/>
                    <a:pt x="846" y="2632"/>
                    <a:pt x="846" y="2633"/>
                  </a:cubicBezTo>
                  <a:cubicBezTo>
                    <a:pt x="846" y="2633"/>
                    <a:pt x="847" y="2633"/>
                    <a:pt x="846" y="2633"/>
                  </a:cubicBezTo>
                  <a:cubicBezTo>
                    <a:pt x="846" y="2634"/>
                    <a:pt x="846" y="2634"/>
                    <a:pt x="846" y="2634"/>
                  </a:cubicBezTo>
                  <a:cubicBezTo>
                    <a:pt x="846" y="2634"/>
                    <a:pt x="846" y="2635"/>
                    <a:pt x="846" y="2635"/>
                  </a:cubicBezTo>
                  <a:cubicBezTo>
                    <a:pt x="846" y="2635"/>
                    <a:pt x="846" y="2636"/>
                    <a:pt x="846" y="2636"/>
                  </a:cubicBezTo>
                  <a:cubicBezTo>
                    <a:pt x="846" y="2637"/>
                    <a:pt x="846" y="2637"/>
                    <a:pt x="846" y="2637"/>
                  </a:cubicBezTo>
                  <a:cubicBezTo>
                    <a:pt x="847" y="2638"/>
                    <a:pt x="848" y="2639"/>
                    <a:pt x="849" y="2640"/>
                  </a:cubicBezTo>
                  <a:cubicBezTo>
                    <a:pt x="853" y="2644"/>
                    <a:pt x="857" y="2648"/>
                    <a:pt x="860" y="2653"/>
                  </a:cubicBezTo>
                  <a:cubicBezTo>
                    <a:pt x="862" y="2655"/>
                    <a:pt x="863" y="2657"/>
                    <a:pt x="865" y="2659"/>
                  </a:cubicBezTo>
                  <a:cubicBezTo>
                    <a:pt x="866" y="2661"/>
                    <a:pt x="866" y="2662"/>
                    <a:pt x="867" y="2663"/>
                  </a:cubicBezTo>
                  <a:cubicBezTo>
                    <a:pt x="868" y="2664"/>
                    <a:pt x="868" y="2665"/>
                    <a:pt x="869" y="2666"/>
                  </a:cubicBezTo>
                  <a:cubicBezTo>
                    <a:pt x="871" y="2671"/>
                    <a:pt x="874" y="2676"/>
                    <a:pt x="877" y="2681"/>
                  </a:cubicBezTo>
                  <a:cubicBezTo>
                    <a:pt x="870" y="2677"/>
                    <a:pt x="864" y="2673"/>
                    <a:pt x="861" y="2673"/>
                  </a:cubicBezTo>
                  <a:cubicBezTo>
                    <a:pt x="850" y="2670"/>
                    <a:pt x="828" y="2679"/>
                    <a:pt x="826" y="2686"/>
                  </a:cubicBezTo>
                  <a:cubicBezTo>
                    <a:pt x="825" y="2693"/>
                    <a:pt x="888" y="2762"/>
                    <a:pt x="908" y="2774"/>
                  </a:cubicBezTo>
                  <a:cubicBezTo>
                    <a:pt x="928" y="2786"/>
                    <a:pt x="977" y="2803"/>
                    <a:pt x="1001" y="2802"/>
                  </a:cubicBezTo>
                  <a:cubicBezTo>
                    <a:pt x="1018" y="2801"/>
                    <a:pt x="1045" y="2789"/>
                    <a:pt x="1059" y="2783"/>
                  </a:cubicBezTo>
                  <a:cubicBezTo>
                    <a:pt x="1060" y="2783"/>
                    <a:pt x="1061" y="2784"/>
                    <a:pt x="1061" y="2785"/>
                  </a:cubicBezTo>
                  <a:cubicBezTo>
                    <a:pt x="1061" y="2785"/>
                    <a:pt x="1061" y="2785"/>
                    <a:pt x="1061" y="2785"/>
                  </a:cubicBezTo>
                  <a:cubicBezTo>
                    <a:pt x="1062" y="2785"/>
                    <a:pt x="1062" y="2786"/>
                    <a:pt x="1062" y="2786"/>
                  </a:cubicBezTo>
                  <a:cubicBezTo>
                    <a:pt x="1062" y="2786"/>
                    <a:pt x="1062" y="2786"/>
                    <a:pt x="1062" y="2787"/>
                  </a:cubicBezTo>
                  <a:cubicBezTo>
                    <a:pt x="1062" y="2787"/>
                    <a:pt x="1063" y="2787"/>
                    <a:pt x="1063" y="2788"/>
                  </a:cubicBezTo>
                  <a:cubicBezTo>
                    <a:pt x="1063" y="2788"/>
                    <a:pt x="1063" y="2788"/>
                    <a:pt x="1063" y="2788"/>
                  </a:cubicBezTo>
                  <a:cubicBezTo>
                    <a:pt x="1063" y="2789"/>
                    <a:pt x="1063" y="2789"/>
                    <a:pt x="1063" y="2789"/>
                  </a:cubicBezTo>
                  <a:cubicBezTo>
                    <a:pt x="1063" y="2790"/>
                    <a:pt x="1063" y="2790"/>
                    <a:pt x="1063" y="2790"/>
                  </a:cubicBezTo>
                  <a:cubicBezTo>
                    <a:pt x="1063" y="2790"/>
                    <a:pt x="1064" y="2791"/>
                    <a:pt x="1064" y="2791"/>
                  </a:cubicBezTo>
                  <a:cubicBezTo>
                    <a:pt x="1064" y="2791"/>
                    <a:pt x="1064" y="2792"/>
                    <a:pt x="1064" y="2792"/>
                  </a:cubicBezTo>
                  <a:cubicBezTo>
                    <a:pt x="1064" y="2793"/>
                    <a:pt x="1064" y="2794"/>
                    <a:pt x="1064" y="2794"/>
                  </a:cubicBezTo>
                  <a:cubicBezTo>
                    <a:pt x="1065" y="2795"/>
                    <a:pt x="1065" y="2796"/>
                    <a:pt x="1065" y="2797"/>
                  </a:cubicBezTo>
                  <a:cubicBezTo>
                    <a:pt x="1065" y="2798"/>
                    <a:pt x="1065" y="2799"/>
                    <a:pt x="1066" y="2800"/>
                  </a:cubicBezTo>
                  <a:cubicBezTo>
                    <a:pt x="1066" y="2800"/>
                    <a:pt x="1066" y="2800"/>
                    <a:pt x="1066" y="2800"/>
                  </a:cubicBezTo>
                  <a:cubicBezTo>
                    <a:pt x="1066" y="2801"/>
                    <a:pt x="1066" y="2802"/>
                    <a:pt x="1066" y="2803"/>
                  </a:cubicBezTo>
                  <a:cubicBezTo>
                    <a:pt x="1066" y="2803"/>
                    <a:pt x="1066" y="2803"/>
                    <a:pt x="1067" y="2803"/>
                  </a:cubicBezTo>
                  <a:cubicBezTo>
                    <a:pt x="1067" y="2804"/>
                    <a:pt x="1067" y="2805"/>
                    <a:pt x="1067" y="2806"/>
                  </a:cubicBezTo>
                  <a:cubicBezTo>
                    <a:pt x="1067" y="2807"/>
                    <a:pt x="1067" y="2807"/>
                    <a:pt x="1067" y="2807"/>
                  </a:cubicBezTo>
                  <a:cubicBezTo>
                    <a:pt x="1067" y="2808"/>
                    <a:pt x="1067" y="2809"/>
                    <a:pt x="1067" y="2810"/>
                  </a:cubicBezTo>
                  <a:cubicBezTo>
                    <a:pt x="1067" y="2810"/>
                    <a:pt x="1068" y="2810"/>
                    <a:pt x="1068" y="2810"/>
                  </a:cubicBezTo>
                  <a:cubicBezTo>
                    <a:pt x="1067" y="2815"/>
                    <a:pt x="1067" y="2815"/>
                    <a:pt x="1067" y="2815"/>
                  </a:cubicBezTo>
                  <a:cubicBezTo>
                    <a:pt x="1067" y="2815"/>
                    <a:pt x="1067" y="2815"/>
                    <a:pt x="1067" y="2815"/>
                  </a:cubicBezTo>
                  <a:cubicBezTo>
                    <a:pt x="1067" y="2816"/>
                    <a:pt x="1067" y="2816"/>
                    <a:pt x="1067" y="2817"/>
                  </a:cubicBezTo>
                  <a:cubicBezTo>
                    <a:pt x="1067" y="2818"/>
                    <a:pt x="1066" y="2818"/>
                    <a:pt x="1066" y="2819"/>
                  </a:cubicBezTo>
                  <a:cubicBezTo>
                    <a:pt x="1063" y="2823"/>
                    <a:pt x="1058" y="2825"/>
                    <a:pt x="1054" y="2826"/>
                  </a:cubicBezTo>
                  <a:cubicBezTo>
                    <a:pt x="1030" y="2835"/>
                    <a:pt x="1004" y="2844"/>
                    <a:pt x="978" y="2847"/>
                  </a:cubicBezTo>
                  <a:cubicBezTo>
                    <a:pt x="949" y="2849"/>
                    <a:pt x="920" y="2847"/>
                    <a:pt x="892" y="2845"/>
                  </a:cubicBezTo>
                  <a:close/>
                  <a:moveTo>
                    <a:pt x="748" y="2626"/>
                  </a:moveTo>
                  <a:cubicBezTo>
                    <a:pt x="758" y="2630"/>
                    <a:pt x="801" y="2623"/>
                    <a:pt x="801" y="2623"/>
                  </a:cubicBezTo>
                  <a:cubicBezTo>
                    <a:pt x="801" y="2623"/>
                    <a:pt x="772" y="2605"/>
                    <a:pt x="753" y="2607"/>
                  </a:cubicBezTo>
                  <a:cubicBezTo>
                    <a:pt x="734" y="2610"/>
                    <a:pt x="714" y="2599"/>
                    <a:pt x="700" y="2602"/>
                  </a:cubicBezTo>
                  <a:cubicBezTo>
                    <a:pt x="685" y="2605"/>
                    <a:pt x="737" y="2622"/>
                    <a:pt x="748" y="2626"/>
                  </a:cubicBezTo>
                  <a:close/>
                  <a:moveTo>
                    <a:pt x="940" y="2819"/>
                  </a:moveTo>
                  <a:cubicBezTo>
                    <a:pt x="986" y="2822"/>
                    <a:pt x="1022" y="2817"/>
                    <a:pt x="1022" y="2817"/>
                  </a:cubicBezTo>
                  <a:cubicBezTo>
                    <a:pt x="1022" y="2817"/>
                    <a:pt x="926" y="2817"/>
                    <a:pt x="881" y="2793"/>
                  </a:cubicBezTo>
                  <a:cubicBezTo>
                    <a:pt x="836" y="2769"/>
                    <a:pt x="796" y="2738"/>
                    <a:pt x="768" y="2735"/>
                  </a:cubicBezTo>
                  <a:cubicBezTo>
                    <a:pt x="740" y="2733"/>
                    <a:pt x="677" y="2731"/>
                    <a:pt x="677" y="2731"/>
                  </a:cubicBezTo>
                  <a:cubicBezTo>
                    <a:pt x="677" y="2731"/>
                    <a:pt x="777" y="2753"/>
                    <a:pt x="812" y="2774"/>
                  </a:cubicBezTo>
                  <a:cubicBezTo>
                    <a:pt x="846" y="2795"/>
                    <a:pt x="893" y="2817"/>
                    <a:pt x="940" y="2819"/>
                  </a:cubicBezTo>
                  <a:close/>
                  <a:moveTo>
                    <a:pt x="2002" y="936"/>
                  </a:moveTo>
                  <a:cubicBezTo>
                    <a:pt x="2005" y="925"/>
                    <a:pt x="2006" y="890"/>
                    <a:pt x="2002" y="877"/>
                  </a:cubicBezTo>
                  <a:cubicBezTo>
                    <a:pt x="1998" y="865"/>
                    <a:pt x="1988" y="902"/>
                    <a:pt x="1962" y="915"/>
                  </a:cubicBezTo>
                  <a:cubicBezTo>
                    <a:pt x="1937" y="929"/>
                    <a:pt x="1845" y="973"/>
                    <a:pt x="1839" y="971"/>
                  </a:cubicBezTo>
                  <a:cubicBezTo>
                    <a:pt x="1839" y="971"/>
                    <a:pt x="1878" y="973"/>
                    <a:pt x="1897" y="971"/>
                  </a:cubicBezTo>
                  <a:cubicBezTo>
                    <a:pt x="1916" y="970"/>
                    <a:pt x="2000" y="947"/>
                    <a:pt x="2002" y="936"/>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9" name="Freeform 7"/>
            <p:cNvSpPr>
              <a:spLocks noEditPoints="1"/>
            </p:cNvSpPr>
            <p:nvPr/>
          </p:nvSpPr>
          <p:spPr bwMode="auto">
            <a:xfrm>
              <a:off x="5116513" y="2087563"/>
              <a:ext cx="461962" cy="641350"/>
            </a:xfrm>
            <a:custGeom>
              <a:avLst/>
              <a:gdLst>
                <a:gd name="T0" fmla="*/ 397 w 399"/>
                <a:gd name="T1" fmla="*/ 166 h 555"/>
                <a:gd name="T2" fmla="*/ 376 w 399"/>
                <a:gd name="T3" fmla="*/ 64 h 555"/>
                <a:gd name="T4" fmla="*/ 234 w 399"/>
                <a:gd name="T5" fmla="*/ 1 h 555"/>
                <a:gd name="T6" fmla="*/ 34 w 399"/>
                <a:gd name="T7" fmla="*/ 88 h 555"/>
                <a:gd name="T8" fmla="*/ 34 w 399"/>
                <a:gd name="T9" fmla="*/ 282 h 555"/>
                <a:gd name="T10" fmla="*/ 78 w 399"/>
                <a:gd name="T11" fmla="*/ 370 h 555"/>
                <a:gd name="T12" fmla="*/ 79 w 399"/>
                <a:gd name="T13" fmla="*/ 379 h 555"/>
                <a:gd name="T14" fmla="*/ 75 w 399"/>
                <a:gd name="T15" fmla="*/ 425 h 555"/>
                <a:gd name="T16" fmla="*/ 112 w 399"/>
                <a:gd name="T17" fmla="*/ 471 h 555"/>
                <a:gd name="T18" fmla="*/ 240 w 399"/>
                <a:gd name="T19" fmla="*/ 545 h 555"/>
                <a:gd name="T20" fmla="*/ 263 w 399"/>
                <a:gd name="T21" fmla="*/ 555 h 555"/>
                <a:gd name="T22" fmla="*/ 304 w 399"/>
                <a:gd name="T23" fmla="*/ 494 h 555"/>
                <a:gd name="T24" fmla="*/ 333 w 399"/>
                <a:gd name="T25" fmla="*/ 458 h 555"/>
                <a:gd name="T26" fmla="*/ 363 w 399"/>
                <a:gd name="T27" fmla="*/ 418 h 555"/>
                <a:gd name="T28" fmla="*/ 394 w 399"/>
                <a:gd name="T29" fmla="*/ 317 h 555"/>
                <a:gd name="T30" fmla="*/ 395 w 399"/>
                <a:gd name="T31" fmla="*/ 207 h 555"/>
                <a:gd name="T32" fmla="*/ 79 w 399"/>
                <a:gd name="T33" fmla="*/ 434 h 555"/>
                <a:gd name="T34" fmla="*/ 365 w 399"/>
                <a:gd name="T35" fmla="*/ 395 h 555"/>
                <a:gd name="T36" fmla="*/ 341 w 399"/>
                <a:gd name="T37" fmla="*/ 450 h 555"/>
                <a:gd name="T38" fmla="*/ 314 w 399"/>
                <a:gd name="T39" fmla="*/ 457 h 555"/>
                <a:gd name="T40" fmla="*/ 308 w 399"/>
                <a:gd name="T41" fmla="*/ 459 h 555"/>
                <a:gd name="T42" fmla="*/ 196 w 399"/>
                <a:gd name="T43" fmla="*/ 418 h 555"/>
                <a:gd name="T44" fmla="*/ 259 w 399"/>
                <a:gd name="T45" fmla="*/ 458 h 555"/>
                <a:gd name="T46" fmla="*/ 300 w 399"/>
                <a:gd name="T47" fmla="*/ 488 h 555"/>
                <a:gd name="T48" fmla="*/ 261 w 399"/>
                <a:gd name="T49" fmla="*/ 550 h 555"/>
                <a:gd name="T50" fmla="*/ 96 w 399"/>
                <a:gd name="T51" fmla="*/ 451 h 555"/>
                <a:gd name="T52" fmla="*/ 79 w 399"/>
                <a:gd name="T53" fmla="*/ 434 h 555"/>
                <a:gd name="T54" fmla="*/ 83 w 399"/>
                <a:gd name="T55" fmla="*/ 401 h 555"/>
                <a:gd name="T56" fmla="*/ 104 w 399"/>
                <a:gd name="T57" fmla="*/ 355 h 555"/>
                <a:gd name="T58" fmla="*/ 120 w 399"/>
                <a:gd name="T59" fmla="*/ 330 h 555"/>
                <a:gd name="T60" fmla="*/ 140 w 399"/>
                <a:gd name="T61" fmla="*/ 325 h 555"/>
                <a:gd name="T62" fmla="*/ 112 w 399"/>
                <a:gd name="T63" fmla="*/ 319 h 555"/>
                <a:gd name="T64" fmla="*/ 79 w 399"/>
                <a:gd name="T65" fmla="*/ 238 h 555"/>
                <a:gd name="T66" fmla="*/ 118 w 399"/>
                <a:gd name="T67" fmla="*/ 238 h 555"/>
                <a:gd name="T68" fmla="*/ 135 w 399"/>
                <a:gd name="T69" fmla="*/ 279 h 555"/>
                <a:gd name="T70" fmla="*/ 149 w 399"/>
                <a:gd name="T71" fmla="*/ 249 h 555"/>
                <a:gd name="T72" fmla="*/ 153 w 399"/>
                <a:gd name="T73" fmla="*/ 198 h 555"/>
                <a:gd name="T74" fmla="*/ 169 w 399"/>
                <a:gd name="T75" fmla="*/ 130 h 555"/>
                <a:gd name="T76" fmla="*/ 299 w 399"/>
                <a:gd name="T77" fmla="*/ 127 h 555"/>
                <a:gd name="T78" fmla="*/ 372 w 399"/>
                <a:gd name="T79" fmla="*/ 101 h 555"/>
                <a:gd name="T80" fmla="*/ 387 w 399"/>
                <a:gd name="T81" fmla="*/ 233 h 555"/>
                <a:gd name="T82" fmla="*/ 385 w 399"/>
                <a:gd name="T83" fmla="*/ 333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9" h="555">
                  <a:moveTo>
                    <a:pt x="395" y="207"/>
                  </a:moveTo>
                  <a:cubicBezTo>
                    <a:pt x="399" y="194"/>
                    <a:pt x="399" y="179"/>
                    <a:pt x="397" y="166"/>
                  </a:cubicBezTo>
                  <a:cubicBezTo>
                    <a:pt x="394" y="142"/>
                    <a:pt x="384" y="120"/>
                    <a:pt x="376" y="98"/>
                  </a:cubicBezTo>
                  <a:cubicBezTo>
                    <a:pt x="386" y="91"/>
                    <a:pt x="380" y="72"/>
                    <a:pt x="376" y="64"/>
                  </a:cubicBezTo>
                  <a:cubicBezTo>
                    <a:pt x="364" y="38"/>
                    <a:pt x="336" y="22"/>
                    <a:pt x="309" y="14"/>
                  </a:cubicBezTo>
                  <a:cubicBezTo>
                    <a:pt x="285" y="6"/>
                    <a:pt x="259" y="3"/>
                    <a:pt x="234" y="1"/>
                  </a:cubicBezTo>
                  <a:cubicBezTo>
                    <a:pt x="206" y="0"/>
                    <a:pt x="179" y="1"/>
                    <a:pt x="152" y="8"/>
                  </a:cubicBezTo>
                  <a:cubicBezTo>
                    <a:pt x="105" y="20"/>
                    <a:pt x="62" y="48"/>
                    <a:pt x="34" y="88"/>
                  </a:cubicBezTo>
                  <a:cubicBezTo>
                    <a:pt x="4" y="132"/>
                    <a:pt x="0" y="187"/>
                    <a:pt x="15" y="237"/>
                  </a:cubicBezTo>
                  <a:cubicBezTo>
                    <a:pt x="20" y="252"/>
                    <a:pt x="27" y="267"/>
                    <a:pt x="34" y="282"/>
                  </a:cubicBezTo>
                  <a:cubicBezTo>
                    <a:pt x="42" y="298"/>
                    <a:pt x="50" y="314"/>
                    <a:pt x="59" y="330"/>
                  </a:cubicBezTo>
                  <a:cubicBezTo>
                    <a:pt x="67" y="343"/>
                    <a:pt x="76" y="355"/>
                    <a:pt x="78" y="370"/>
                  </a:cubicBezTo>
                  <a:cubicBezTo>
                    <a:pt x="79" y="373"/>
                    <a:pt x="79" y="375"/>
                    <a:pt x="79" y="377"/>
                  </a:cubicBezTo>
                  <a:cubicBezTo>
                    <a:pt x="79" y="378"/>
                    <a:pt x="79" y="379"/>
                    <a:pt x="79" y="379"/>
                  </a:cubicBezTo>
                  <a:cubicBezTo>
                    <a:pt x="80" y="385"/>
                    <a:pt x="79" y="390"/>
                    <a:pt x="79" y="396"/>
                  </a:cubicBezTo>
                  <a:cubicBezTo>
                    <a:pt x="78" y="406"/>
                    <a:pt x="77" y="416"/>
                    <a:pt x="75" y="425"/>
                  </a:cubicBezTo>
                  <a:cubicBezTo>
                    <a:pt x="75" y="428"/>
                    <a:pt x="73" y="435"/>
                    <a:pt x="75" y="437"/>
                  </a:cubicBezTo>
                  <a:cubicBezTo>
                    <a:pt x="86" y="450"/>
                    <a:pt x="99" y="461"/>
                    <a:pt x="112" y="471"/>
                  </a:cubicBezTo>
                  <a:cubicBezTo>
                    <a:pt x="133" y="488"/>
                    <a:pt x="155" y="504"/>
                    <a:pt x="180" y="517"/>
                  </a:cubicBezTo>
                  <a:cubicBezTo>
                    <a:pt x="199" y="527"/>
                    <a:pt x="220" y="536"/>
                    <a:pt x="240" y="545"/>
                  </a:cubicBezTo>
                  <a:cubicBezTo>
                    <a:pt x="247" y="549"/>
                    <a:pt x="254" y="552"/>
                    <a:pt x="261" y="555"/>
                  </a:cubicBezTo>
                  <a:cubicBezTo>
                    <a:pt x="261" y="555"/>
                    <a:pt x="262" y="555"/>
                    <a:pt x="263" y="555"/>
                  </a:cubicBezTo>
                  <a:cubicBezTo>
                    <a:pt x="278" y="543"/>
                    <a:pt x="293" y="529"/>
                    <a:pt x="300" y="511"/>
                  </a:cubicBezTo>
                  <a:cubicBezTo>
                    <a:pt x="303" y="505"/>
                    <a:pt x="303" y="500"/>
                    <a:pt x="304" y="494"/>
                  </a:cubicBezTo>
                  <a:cubicBezTo>
                    <a:pt x="305" y="482"/>
                    <a:pt x="309" y="472"/>
                    <a:pt x="316" y="462"/>
                  </a:cubicBezTo>
                  <a:cubicBezTo>
                    <a:pt x="322" y="461"/>
                    <a:pt x="328" y="460"/>
                    <a:pt x="333" y="458"/>
                  </a:cubicBezTo>
                  <a:cubicBezTo>
                    <a:pt x="345" y="455"/>
                    <a:pt x="353" y="449"/>
                    <a:pt x="357" y="438"/>
                  </a:cubicBezTo>
                  <a:cubicBezTo>
                    <a:pt x="359" y="431"/>
                    <a:pt x="360" y="425"/>
                    <a:pt x="363" y="418"/>
                  </a:cubicBezTo>
                  <a:cubicBezTo>
                    <a:pt x="369" y="398"/>
                    <a:pt x="376" y="378"/>
                    <a:pt x="382" y="358"/>
                  </a:cubicBezTo>
                  <a:cubicBezTo>
                    <a:pt x="387" y="345"/>
                    <a:pt x="391" y="331"/>
                    <a:pt x="394" y="317"/>
                  </a:cubicBezTo>
                  <a:cubicBezTo>
                    <a:pt x="398" y="296"/>
                    <a:pt x="395" y="275"/>
                    <a:pt x="393" y="254"/>
                  </a:cubicBezTo>
                  <a:cubicBezTo>
                    <a:pt x="391" y="239"/>
                    <a:pt x="390" y="223"/>
                    <a:pt x="395" y="207"/>
                  </a:cubicBezTo>
                  <a:close/>
                  <a:moveTo>
                    <a:pt x="79" y="434"/>
                  </a:moveTo>
                  <a:cubicBezTo>
                    <a:pt x="78" y="434"/>
                    <a:pt x="79" y="434"/>
                    <a:pt x="79" y="434"/>
                  </a:cubicBezTo>
                  <a:close/>
                  <a:moveTo>
                    <a:pt x="385" y="333"/>
                  </a:moveTo>
                  <a:cubicBezTo>
                    <a:pt x="379" y="354"/>
                    <a:pt x="372" y="375"/>
                    <a:pt x="365" y="395"/>
                  </a:cubicBezTo>
                  <a:cubicBezTo>
                    <a:pt x="361" y="407"/>
                    <a:pt x="358" y="419"/>
                    <a:pt x="354" y="430"/>
                  </a:cubicBezTo>
                  <a:cubicBezTo>
                    <a:pt x="351" y="439"/>
                    <a:pt x="350" y="445"/>
                    <a:pt x="341" y="450"/>
                  </a:cubicBezTo>
                  <a:cubicBezTo>
                    <a:pt x="335" y="454"/>
                    <a:pt x="326" y="456"/>
                    <a:pt x="318" y="457"/>
                  </a:cubicBezTo>
                  <a:cubicBezTo>
                    <a:pt x="317" y="456"/>
                    <a:pt x="315" y="455"/>
                    <a:pt x="314" y="457"/>
                  </a:cubicBezTo>
                  <a:cubicBezTo>
                    <a:pt x="313" y="457"/>
                    <a:pt x="313" y="458"/>
                    <a:pt x="313" y="458"/>
                  </a:cubicBezTo>
                  <a:cubicBezTo>
                    <a:pt x="311" y="458"/>
                    <a:pt x="309" y="459"/>
                    <a:pt x="308" y="459"/>
                  </a:cubicBezTo>
                  <a:cubicBezTo>
                    <a:pt x="288" y="460"/>
                    <a:pt x="268" y="456"/>
                    <a:pt x="250" y="450"/>
                  </a:cubicBezTo>
                  <a:cubicBezTo>
                    <a:pt x="230" y="443"/>
                    <a:pt x="210" y="433"/>
                    <a:pt x="196" y="418"/>
                  </a:cubicBezTo>
                  <a:cubicBezTo>
                    <a:pt x="194" y="415"/>
                    <a:pt x="191" y="419"/>
                    <a:pt x="193" y="421"/>
                  </a:cubicBezTo>
                  <a:cubicBezTo>
                    <a:pt x="210" y="440"/>
                    <a:pt x="235" y="451"/>
                    <a:pt x="259" y="458"/>
                  </a:cubicBezTo>
                  <a:cubicBezTo>
                    <a:pt x="276" y="462"/>
                    <a:pt x="293" y="464"/>
                    <a:pt x="310" y="463"/>
                  </a:cubicBezTo>
                  <a:cubicBezTo>
                    <a:pt x="305" y="471"/>
                    <a:pt x="302" y="479"/>
                    <a:pt x="300" y="488"/>
                  </a:cubicBezTo>
                  <a:cubicBezTo>
                    <a:pt x="299" y="494"/>
                    <a:pt x="299" y="500"/>
                    <a:pt x="297" y="505"/>
                  </a:cubicBezTo>
                  <a:cubicBezTo>
                    <a:pt x="291" y="523"/>
                    <a:pt x="276" y="539"/>
                    <a:pt x="261" y="550"/>
                  </a:cubicBezTo>
                  <a:cubicBezTo>
                    <a:pt x="230" y="536"/>
                    <a:pt x="198" y="522"/>
                    <a:pt x="169" y="505"/>
                  </a:cubicBezTo>
                  <a:cubicBezTo>
                    <a:pt x="143" y="490"/>
                    <a:pt x="118" y="472"/>
                    <a:pt x="96" y="451"/>
                  </a:cubicBezTo>
                  <a:cubicBezTo>
                    <a:pt x="90" y="446"/>
                    <a:pt x="85" y="441"/>
                    <a:pt x="80" y="436"/>
                  </a:cubicBezTo>
                  <a:cubicBezTo>
                    <a:pt x="80" y="435"/>
                    <a:pt x="80" y="435"/>
                    <a:pt x="79" y="434"/>
                  </a:cubicBezTo>
                  <a:cubicBezTo>
                    <a:pt x="79" y="433"/>
                    <a:pt x="80" y="431"/>
                    <a:pt x="80" y="429"/>
                  </a:cubicBezTo>
                  <a:cubicBezTo>
                    <a:pt x="81" y="419"/>
                    <a:pt x="82" y="410"/>
                    <a:pt x="83" y="401"/>
                  </a:cubicBezTo>
                  <a:cubicBezTo>
                    <a:pt x="84" y="393"/>
                    <a:pt x="85" y="386"/>
                    <a:pt x="84" y="379"/>
                  </a:cubicBezTo>
                  <a:cubicBezTo>
                    <a:pt x="90" y="370"/>
                    <a:pt x="97" y="363"/>
                    <a:pt x="104" y="355"/>
                  </a:cubicBezTo>
                  <a:cubicBezTo>
                    <a:pt x="106" y="351"/>
                    <a:pt x="109" y="348"/>
                    <a:pt x="111" y="345"/>
                  </a:cubicBezTo>
                  <a:cubicBezTo>
                    <a:pt x="115" y="340"/>
                    <a:pt x="117" y="334"/>
                    <a:pt x="120" y="330"/>
                  </a:cubicBezTo>
                  <a:cubicBezTo>
                    <a:pt x="121" y="330"/>
                    <a:pt x="121" y="329"/>
                    <a:pt x="121" y="329"/>
                  </a:cubicBezTo>
                  <a:cubicBezTo>
                    <a:pt x="128" y="332"/>
                    <a:pt x="135" y="331"/>
                    <a:pt x="140" y="325"/>
                  </a:cubicBezTo>
                  <a:cubicBezTo>
                    <a:pt x="142" y="322"/>
                    <a:pt x="139" y="319"/>
                    <a:pt x="137" y="321"/>
                  </a:cubicBezTo>
                  <a:cubicBezTo>
                    <a:pt x="130" y="330"/>
                    <a:pt x="120" y="324"/>
                    <a:pt x="112" y="319"/>
                  </a:cubicBezTo>
                  <a:cubicBezTo>
                    <a:pt x="103" y="314"/>
                    <a:pt x="95" y="305"/>
                    <a:pt x="88" y="296"/>
                  </a:cubicBezTo>
                  <a:cubicBezTo>
                    <a:pt x="76" y="281"/>
                    <a:pt x="73" y="256"/>
                    <a:pt x="79" y="238"/>
                  </a:cubicBezTo>
                  <a:cubicBezTo>
                    <a:pt x="82" y="228"/>
                    <a:pt x="91" y="220"/>
                    <a:pt x="102" y="221"/>
                  </a:cubicBezTo>
                  <a:cubicBezTo>
                    <a:pt x="110" y="223"/>
                    <a:pt x="115" y="231"/>
                    <a:pt x="118" y="238"/>
                  </a:cubicBezTo>
                  <a:cubicBezTo>
                    <a:pt x="122" y="246"/>
                    <a:pt x="124" y="255"/>
                    <a:pt x="126" y="263"/>
                  </a:cubicBezTo>
                  <a:cubicBezTo>
                    <a:pt x="127" y="268"/>
                    <a:pt x="129" y="277"/>
                    <a:pt x="135" y="279"/>
                  </a:cubicBezTo>
                  <a:cubicBezTo>
                    <a:pt x="144" y="280"/>
                    <a:pt x="147" y="269"/>
                    <a:pt x="149" y="263"/>
                  </a:cubicBezTo>
                  <a:cubicBezTo>
                    <a:pt x="150" y="258"/>
                    <a:pt x="149" y="254"/>
                    <a:pt x="149" y="249"/>
                  </a:cubicBezTo>
                  <a:cubicBezTo>
                    <a:pt x="147" y="240"/>
                    <a:pt x="146" y="230"/>
                    <a:pt x="147" y="220"/>
                  </a:cubicBezTo>
                  <a:cubicBezTo>
                    <a:pt x="148" y="213"/>
                    <a:pt x="151" y="205"/>
                    <a:pt x="153" y="198"/>
                  </a:cubicBezTo>
                  <a:cubicBezTo>
                    <a:pt x="154" y="190"/>
                    <a:pt x="155" y="182"/>
                    <a:pt x="156" y="174"/>
                  </a:cubicBezTo>
                  <a:cubicBezTo>
                    <a:pt x="157" y="158"/>
                    <a:pt x="159" y="143"/>
                    <a:pt x="169" y="130"/>
                  </a:cubicBezTo>
                  <a:cubicBezTo>
                    <a:pt x="189" y="104"/>
                    <a:pt x="222" y="125"/>
                    <a:pt x="247" y="130"/>
                  </a:cubicBezTo>
                  <a:cubicBezTo>
                    <a:pt x="264" y="133"/>
                    <a:pt x="282" y="131"/>
                    <a:pt x="299" y="127"/>
                  </a:cubicBezTo>
                  <a:cubicBezTo>
                    <a:pt x="314" y="124"/>
                    <a:pt x="330" y="120"/>
                    <a:pt x="345" y="115"/>
                  </a:cubicBezTo>
                  <a:cubicBezTo>
                    <a:pt x="355" y="112"/>
                    <a:pt x="365" y="108"/>
                    <a:pt x="372" y="101"/>
                  </a:cubicBezTo>
                  <a:cubicBezTo>
                    <a:pt x="382" y="127"/>
                    <a:pt x="393" y="153"/>
                    <a:pt x="393" y="182"/>
                  </a:cubicBezTo>
                  <a:cubicBezTo>
                    <a:pt x="394" y="199"/>
                    <a:pt x="387" y="216"/>
                    <a:pt x="387" y="233"/>
                  </a:cubicBezTo>
                  <a:cubicBezTo>
                    <a:pt x="387" y="247"/>
                    <a:pt x="389" y="261"/>
                    <a:pt x="390" y="274"/>
                  </a:cubicBezTo>
                  <a:cubicBezTo>
                    <a:pt x="392" y="295"/>
                    <a:pt x="390" y="314"/>
                    <a:pt x="385" y="33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0" name="Freeform 8"/>
            <p:cNvSpPr>
              <a:spLocks/>
            </p:cNvSpPr>
            <p:nvPr/>
          </p:nvSpPr>
          <p:spPr bwMode="auto">
            <a:xfrm>
              <a:off x="5200650" y="2205038"/>
              <a:ext cx="371475" cy="517525"/>
            </a:xfrm>
            <a:custGeom>
              <a:avLst/>
              <a:gdLst>
                <a:gd name="T0" fmla="*/ 312 w 321"/>
                <a:gd name="T1" fmla="*/ 232 h 449"/>
                <a:gd name="T2" fmla="*/ 292 w 321"/>
                <a:gd name="T3" fmla="*/ 294 h 449"/>
                <a:gd name="T4" fmla="*/ 281 w 321"/>
                <a:gd name="T5" fmla="*/ 329 h 449"/>
                <a:gd name="T6" fmla="*/ 268 w 321"/>
                <a:gd name="T7" fmla="*/ 349 h 449"/>
                <a:gd name="T8" fmla="*/ 245 w 321"/>
                <a:gd name="T9" fmla="*/ 356 h 449"/>
                <a:gd name="T10" fmla="*/ 241 w 321"/>
                <a:gd name="T11" fmla="*/ 356 h 449"/>
                <a:gd name="T12" fmla="*/ 240 w 321"/>
                <a:gd name="T13" fmla="*/ 357 h 449"/>
                <a:gd name="T14" fmla="*/ 235 w 321"/>
                <a:gd name="T15" fmla="*/ 358 h 449"/>
                <a:gd name="T16" fmla="*/ 177 w 321"/>
                <a:gd name="T17" fmla="*/ 349 h 449"/>
                <a:gd name="T18" fmla="*/ 123 w 321"/>
                <a:gd name="T19" fmla="*/ 317 h 449"/>
                <a:gd name="T20" fmla="*/ 120 w 321"/>
                <a:gd name="T21" fmla="*/ 320 h 449"/>
                <a:gd name="T22" fmla="*/ 186 w 321"/>
                <a:gd name="T23" fmla="*/ 357 h 449"/>
                <a:gd name="T24" fmla="*/ 237 w 321"/>
                <a:gd name="T25" fmla="*/ 362 h 449"/>
                <a:gd name="T26" fmla="*/ 227 w 321"/>
                <a:gd name="T27" fmla="*/ 387 h 449"/>
                <a:gd name="T28" fmla="*/ 224 w 321"/>
                <a:gd name="T29" fmla="*/ 404 h 449"/>
                <a:gd name="T30" fmla="*/ 188 w 321"/>
                <a:gd name="T31" fmla="*/ 449 h 449"/>
                <a:gd name="T32" fmla="*/ 96 w 321"/>
                <a:gd name="T33" fmla="*/ 404 h 449"/>
                <a:gd name="T34" fmla="*/ 23 w 321"/>
                <a:gd name="T35" fmla="*/ 350 h 449"/>
                <a:gd name="T36" fmla="*/ 7 w 321"/>
                <a:gd name="T37" fmla="*/ 335 h 449"/>
                <a:gd name="T38" fmla="*/ 6 w 321"/>
                <a:gd name="T39" fmla="*/ 333 h 449"/>
                <a:gd name="T40" fmla="*/ 7 w 321"/>
                <a:gd name="T41" fmla="*/ 328 h 449"/>
                <a:gd name="T42" fmla="*/ 10 w 321"/>
                <a:gd name="T43" fmla="*/ 300 h 449"/>
                <a:gd name="T44" fmla="*/ 11 w 321"/>
                <a:gd name="T45" fmla="*/ 278 h 449"/>
                <a:gd name="T46" fmla="*/ 31 w 321"/>
                <a:gd name="T47" fmla="*/ 254 h 449"/>
                <a:gd name="T48" fmla="*/ 38 w 321"/>
                <a:gd name="T49" fmla="*/ 244 h 449"/>
                <a:gd name="T50" fmla="*/ 47 w 321"/>
                <a:gd name="T51" fmla="*/ 229 h 449"/>
                <a:gd name="T52" fmla="*/ 48 w 321"/>
                <a:gd name="T53" fmla="*/ 228 h 449"/>
                <a:gd name="T54" fmla="*/ 67 w 321"/>
                <a:gd name="T55" fmla="*/ 224 h 449"/>
                <a:gd name="T56" fmla="*/ 64 w 321"/>
                <a:gd name="T57" fmla="*/ 220 h 449"/>
                <a:gd name="T58" fmla="*/ 39 w 321"/>
                <a:gd name="T59" fmla="*/ 218 h 449"/>
                <a:gd name="T60" fmla="*/ 15 w 321"/>
                <a:gd name="T61" fmla="*/ 195 h 449"/>
                <a:gd name="T62" fmla="*/ 6 w 321"/>
                <a:gd name="T63" fmla="*/ 137 h 449"/>
                <a:gd name="T64" fmla="*/ 29 w 321"/>
                <a:gd name="T65" fmla="*/ 120 h 449"/>
                <a:gd name="T66" fmla="*/ 45 w 321"/>
                <a:gd name="T67" fmla="*/ 137 h 449"/>
                <a:gd name="T68" fmla="*/ 53 w 321"/>
                <a:gd name="T69" fmla="*/ 162 h 449"/>
                <a:gd name="T70" fmla="*/ 62 w 321"/>
                <a:gd name="T71" fmla="*/ 178 h 449"/>
                <a:gd name="T72" fmla="*/ 76 w 321"/>
                <a:gd name="T73" fmla="*/ 162 h 449"/>
                <a:gd name="T74" fmla="*/ 76 w 321"/>
                <a:gd name="T75" fmla="*/ 148 h 449"/>
                <a:gd name="T76" fmla="*/ 74 w 321"/>
                <a:gd name="T77" fmla="*/ 119 h 449"/>
                <a:gd name="T78" fmla="*/ 80 w 321"/>
                <a:gd name="T79" fmla="*/ 97 h 449"/>
                <a:gd name="T80" fmla="*/ 83 w 321"/>
                <a:gd name="T81" fmla="*/ 73 h 449"/>
                <a:gd name="T82" fmla="*/ 96 w 321"/>
                <a:gd name="T83" fmla="*/ 29 h 449"/>
                <a:gd name="T84" fmla="*/ 174 w 321"/>
                <a:gd name="T85" fmla="*/ 29 h 449"/>
                <a:gd name="T86" fmla="*/ 226 w 321"/>
                <a:gd name="T87" fmla="*/ 26 h 449"/>
                <a:gd name="T88" fmla="*/ 272 w 321"/>
                <a:gd name="T89" fmla="*/ 14 h 449"/>
                <a:gd name="T90" fmla="*/ 299 w 321"/>
                <a:gd name="T91" fmla="*/ 0 h 449"/>
                <a:gd name="T92" fmla="*/ 320 w 321"/>
                <a:gd name="T93" fmla="*/ 81 h 449"/>
                <a:gd name="T94" fmla="*/ 314 w 321"/>
                <a:gd name="T95" fmla="*/ 132 h 449"/>
                <a:gd name="T96" fmla="*/ 317 w 321"/>
                <a:gd name="T97" fmla="*/ 173 h 449"/>
                <a:gd name="T98" fmla="*/ 312 w 321"/>
                <a:gd name="T99" fmla="*/ 232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21" h="449">
                  <a:moveTo>
                    <a:pt x="312" y="232"/>
                  </a:moveTo>
                  <a:cubicBezTo>
                    <a:pt x="306" y="253"/>
                    <a:pt x="299" y="274"/>
                    <a:pt x="292" y="294"/>
                  </a:cubicBezTo>
                  <a:cubicBezTo>
                    <a:pt x="288" y="306"/>
                    <a:pt x="285" y="318"/>
                    <a:pt x="281" y="329"/>
                  </a:cubicBezTo>
                  <a:cubicBezTo>
                    <a:pt x="278" y="338"/>
                    <a:pt x="277" y="344"/>
                    <a:pt x="268" y="349"/>
                  </a:cubicBezTo>
                  <a:cubicBezTo>
                    <a:pt x="262" y="353"/>
                    <a:pt x="253" y="355"/>
                    <a:pt x="245" y="356"/>
                  </a:cubicBezTo>
                  <a:cubicBezTo>
                    <a:pt x="244" y="355"/>
                    <a:pt x="242" y="354"/>
                    <a:pt x="241" y="356"/>
                  </a:cubicBezTo>
                  <a:cubicBezTo>
                    <a:pt x="240" y="356"/>
                    <a:pt x="240" y="357"/>
                    <a:pt x="240" y="357"/>
                  </a:cubicBezTo>
                  <a:cubicBezTo>
                    <a:pt x="238" y="357"/>
                    <a:pt x="236" y="358"/>
                    <a:pt x="235" y="358"/>
                  </a:cubicBezTo>
                  <a:cubicBezTo>
                    <a:pt x="215" y="359"/>
                    <a:pt x="195" y="355"/>
                    <a:pt x="177" y="349"/>
                  </a:cubicBezTo>
                  <a:cubicBezTo>
                    <a:pt x="157" y="342"/>
                    <a:pt x="137" y="332"/>
                    <a:pt x="123" y="317"/>
                  </a:cubicBezTo>
                  <a:cubicBezTo>
                    <a:pt x="121" y="314"/>
                    <a:pt x="118" y="318"/>
                    <a:pt x="120" y="320"/>
                  </a:cubicBezTo>
                  <a:cubicBezTo>
                    <a:pt x="137" y="339"/>
                    <a:pt x="162" y="350"/>
                    <a:pt x="186" y="357"/>
                  </a:cubicBezTo>
                  <a:cubicBezTo>
                    <a:pt x="203" y="361"/>
                    <a:pt x="220" y="363"/>
                    <a:pt x="237" y="362"/>
                  </a:cubicBezTo>
                  <a:cubicBezTo>
                    <a:pt x="232" y="370"/>
                    <a:pt x="229" y="378"/>
                    <a:pt x="227" y="387"/>
                  </a:cubicBezTo>
                  <a:cubicBezTo>
                    <a:pt x="226" y="393"/>
                    <a:pt x="226" y="399"/>
                    <a:pt x="224" y="404"/>
                  </a:cubicBezTo>
                  <a:cubicBezTo>
                    <a:pt x="218" y="422"/>
                    <a:pt x="203" y="438"/>
                    <a:pt x="188" y="449"/>
                  </a:cubicBezTo>
                  <a:cubicBezTo>
                    <a:pt x="157" y="435"/>
                    <a:pt x="125" y="421"/>
                    <a:pt x="96" y="404"/>
                  </a:cubicBezTo>
                  <a:cubicBezTo>
                    <a:pt x="70" y="389"/>
                    <a:pt x="45" y="371"/>
                    <a:pt x="23" y="350"/>
                  </a:cubicBezTo>
                  <a:cubicBezTo>
                    <a:pt x="17" y="345"/>
                    <a:pt x="12" y="340"/>
                    <a:pt x="7" y="335"/>
                  </a:cubicBezTo>
                  <a:cubicBezTo>
                    <a:pt x="7" y="334"/>
                    <a:pt x="7" y="334"/>
                    <a:pt x="6" y="333"/>
                  </a:cubicBezTo>
                  <a:cubicBezTo>
                    <a:pt x="6" y="332"/>
                    <a:pt x="7" y="330"/>
                    <a:pt x="7" y="328"/>
                  </a:cubicBezTo>
                  <a:cubicBezTo>
                    <a:pt x="8" y="318"/>
                    <a:pt x="9" y="309"/>
                    <a:pt x="10" y="300"/>
                  </a:cubicBezTo>
                  <a:cubicBezTo>
                    <a:pt x="11" y="292"/>
                    <a:pt x="12" y="285"/>
                    <a:pt x="11" y="278"/>
                  </a:cubicBezTo>
                  <a:cubicBezTo>
                    <a:pt x="17" y="269"/>
                    <a:pt x="24" y="262"/>
                    <a:pt x="31" y="254"/>
                  </a:cubicBezTo>
                  <a:cubicBezTo>
                    <a:pt x="33" y="250"/>
                    <a:pt x="36" y="247"/>
                    <a:pt x="38" y="244"/>
                  </a:cubicBezTo>
                  <a:cubicBezTo>
                    <a:pt x="42" y="239"/>
                    <a:pt x="44" y="233"/>
                    <a:pt x="47" y="229"/>
                  </a:cubicBezTo>
                  <a:cubicBezTo>
                    <a:pt x="48" y="229"/>
                    <a:pt x="48" y="228"/>
                    <a:pt x="48" y="228"/>
                  </a:cubicBezTo>
                  <a:cubicBezTo>
                    <a:pt x="55" y="231"/>
                    <a:pt x="62" y="230"/>
                    <a:pt x="67" y="224"/>
                  </a:cubicBezTo>
                  <a:cubicBezTo>
                    <a:pt x="69" y="221"/>
                    <a:pt x="66" y="218"/>
                    <a:pt x="64" y="220"/>
                  </a:cubicBezTo>
                  <a:cubicBezTo>
                    <a:pt x="57" y="229"/>
                    <a:pt x="47" y="223"/>
                    <a:pt x="39" y="218"/>
                  </a:cubicBezTo>
                  <a:cubicBezTo>
                    <a:pt x="30" y="213"/>
                    <a:pt x="22" y="204"/>
                    <a:pt x="15" y="195"/>
                  </a:cubicBezTo>
                  <a:cubicBezTo>
                    <a:pt x="3" y="180"/>
                    <a:pt x="0" y="155"/>
                    <a:pt x="6" y="137"/>
                  </a:cubicBezTo>
                  <a:cubicBezTo>
                    <a:pt x="9" y="127"/>
                    <a:pt x="18" y="119"/>
                    <a:pt x="29" y="120"/>
                  </a:cubicBezTo>
                  <a:cubicBezTo>
                    <a:pt x="37" y="122"/>
                    <a:pt x="42" y="130"/>
                    <a:pt x="45" y="137"/>
                  </a:cubicBezTo>
                  <a:cubicBezTo>
                    <a:pt x="49" y="145"/>
                    <a:pt x="51" y="154"/>
                    <a:pt x="53" y="162"/>
                  </a:cubicBezTo>
                  <a:cubicBezTo>
                    <a:pt x="54" y="167"/>
                    <a:pt x="56" y="176"/>
                    <a:pt x="62" y="178"/>
                  </a:cubicBezTo>
                  <a:cubicBezTo>
                    <a:pt x="71" y="179"/>
                    <a:pt x="74" y="168"/>
                    <a:pt x="76" y="162"/>
                  </a:cubicBezTo>
                  <a:cubicBezTo>
                    <a:pt x="77" y="157"/>
                    <a:pt x="76" y="153"/>
                    <a:pt x="76" y="148"/>
                  </a:cubicBezTo>
                  <a:cubicBezTo>
                    <a:pt x="74" y="139"/>
                    <a:pt x="73" y="129"/>
                    <a:pt x="74" y="119"/>
                  </a:cubicBezTo>
                  <a:cubicBezTo>
                    <a:pt x="75" y="112"/>
                    <a:pt x="78" y="104"/>
                    <a:pt x="80" y="97"/>
                  </a:cubicBezTo>
                  <a:cubicBezTo>
                    <a:pt x="81" y="89"/>
                    <a:pt x="82" y="81"/>
                    <a:pt x="83" y="73"/>
                  </a:cubicBezTo>
                  <a:cubicBezTo>
                    <a:pt x="84" y="57"/>
                    <a:pt x="86" y="42"/>
                    <a:pt x="96" y="29"/>
                  </a:cubicBezTo>
                  <a:cubicBezTo>
                    <a:pt x="116" y="3"/>
                    <a:pt x="149" y="24"/>
                    <a:pt x="174" y="29"/>
                  </a:cubicBezTo>
                  <a:cubicBezTo>
                    <a:pt x="191" y="32"/>
                    <a:pt x="209" y="30"/>
                    <a:pt x="226" y="26"/>
                  </a:cubicBezTo>
                  <a:cubicBezTo>
                    <a:pt x="241" y="23"/>
                    <a:pt x="257" y="19"/>
                    <a:pt x="272" y="14"/>
                  </a:cubicBezTo>
                  <a:cubicBezTo>
                    <a:pt x="282" y="11"/>
                    <a:pt x="292" y="7"/>
                    <a:pt x="299" y="0"/>
                  </a:cubicBezTo>
                  <a:cubicBezTo>
                    <a:pt x="309" y="26"/>
                    <a:pt x="320" y="52"/>
                    <a:pt x="320" y="81"/>
                  </a:cubicBezTo>
                  <a:cubicBezTo>
                    <a:pt x="321" y="98"/>
                    <a:pt x="314" y="115"/>
                    <a:pt x="314" y="132"/>
                  </a:cubicBezTo>
                  <a:cubicBezTo>
                    <a:pt x="314" y="146"/>
                    <a:pt x="316" y="160"/>
                    <a:pt x="317" y="173"/>
                  </a:cubicBezTo>
                  <a:cubicBezTo>
                    <a:pt x="319" y="194"/>
                    <a:pt x="317" y="213"/>
                    <a:pt x="312" y="2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1" name="Freeform 9"/>
            <p:cNvSpPr>
              <a:spLocks/>
            </p:cNvSpPr>
            <p:nvPr/>
          </p:nvSpPr>
          <p:spPr bwMode="auto">
            <a:xfrm>
              <a:off x="6410325" y="2540001"/>
              <a:ext cx="403225" cy="793750"/>
            </a:xfrm>
            <a:custGeom>
              <a:avLst/>
              <a:gdLst>
                <a:gd name="T0" fmla="*/ 349 w 349"/>
                <a:gd name="T1" fmla="*/ 54 h 686"/>
                <a:gd name="T2" fmla="*/ 322 w 349"/>
                <a:gd name="T3" fmla="*/ 3 h 686"/>
                <a:gd name="T4" fmla="*/ 296 w 349"/>
                <a:gd name="T5" fmla="*/ 17 h 686"/>
                <a:gd name="T6" fmla="*/ 158 w 349"/>
                <a:gd name="T7" fmla="*/ 147 h 686"/>
                <a:gd name="T8" fmla="*/ 135 w 349"/>
                <a:gd name="T9" fmla="*/ 178 h 686"/>
                <a:gd name="T10" fmla="*/ 108 w 349"/>
                <a:gd name="T11" fmla="*/ 145 h 686"/>
                <a:gd name="T12" fmla="*/ 97 w 349"/>
                <a:gd name="T13" fmla="*/ 123 h 686"/>
                <a:gd name="T14" fmla="*/ 95 w 349"/>
                <a:gd name="T15" fmla="*/ 167 h 686"/>
                <a:gd name="T16" fmla="*/ 93 w 349"/>
                <a:gd name="T17" fmla="*/ 188 h 686"/>
                <a:gd name="T18" fmla="*/ 28 w 349"/>
                <a:gd name="T19" fmla="*/ 334 h 686"/>
                <a:gd name="T20" fmla="*/ 4 w 349"/>
                <a:gd name="T21" fmla="*/ 547 h 686"/>
                <a:gd name="T22" fmla="*/ 7 w 349"/>
                <a:gd name="T23" fmla="*/ 686 h 686"/>
                <a:gd name="T24" fmla="*/ 124 w 349"/>
                <a:gd name="T25" fmla="*/ 404 h 686"/>
                <a:gd name="T26" fmla="*/ 243 w 349"/>
                <a:gd name="T27" fmla="*/ 200 h 686"/>
                <a:gd name="T28" fmla="*/ 349 w 349"/>
                <a:gd name="T29" fmla="*/ 54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9" h="686">
                  <a:moveTo>
                    <a:pt x="349" y="54"/>
                  </a:moveTo>
                  <a:cubicBezTo>
                    <a:pt x="322" y="3"/>
                    <a:pt x="322" y="3"/>
                    <a:pt x="322" y="3"/>
                  </a:cubicBezTo>
                  <a:cubicBezTo>
                    <a:pt x="322" y="3"/>
                    <a:pt x="313" y="0"/>
                    <a:pt x="296" y="17"/>
                  </a:cubicBezTo>
                  <a:cubicBezTo>
                    <a:pt x="278" y="34"/>
                    <a:pt x="171" y="130"/>
                    <a:pt x="158" y="147"/>
                  </a:cubicBezTo>
                  <a:cubicBezTo>
                    <a:pt x="146" y="165"/>
                    <a:pt x="135" y="178"/>
                    <a:pt x="135" y="178"/>
                  </a:cubicBezTo>
                  <a:cubicBezTo>
                    <a:pt x="135" y="178"/>
                    <a:pt x="114" y="159"/>
                    <a:pt x="108" y="145"/>
                  </a:cubicBezTo>
                  <a:cubicBezTo>
                    <a:pt x="103" y="131"/>
                    <a:pt x="97" y="123"/>
                    <a:pt x="97" y="123"/>
                  </a:cubicBezTo>
                  <a:cubicBezTo>
                    <a:pt x="97" y="123"/>
                    <a:pt x="95" y="150"/>
                    <a:pt x="95" y="167"/>
                  </a:cubicBezTo>
                  <a:cubicBezTo>
                    <a:pt x="95" y="184"/>
                    <a:pt x="93" y="188"/>
                    <a:pt x="93" y="188"/>
                  </a:cubicBezTo>
                  <a:cubicBezTo>
                    <a:pt x="93" y="188"/>
                    <a:pt x="47" y="268"/>
                    <a:pt x="28" y="334"/>
                  </a:cubicBezTo>
                  <a:cubicBezTo>
                    <a:pt x="9" y="400"/>
                    <a:pt x="0" y="472"/>
                    <a:pt x="4" y="547"/>
                  </a:cubicBezTo>
                  <a:cubicBezTo>
                    <a:pt x="7" y="623"/>
                    <a:pt x="7" y="686"/>
                    <a:pt x="7" y="686"/>
                  </a:cubicBezTo>
                  <a:cubicBezTo>
                    <a:pt x="7" y="686"/>
                    <a:pt x="87" y="478"/>
                    <a:pt x="124" y="404"/>
                  </a:cubicBezTo>
                  <a:cubicBezTo>
                    <a:pt x="160" y="330"/>
                    <a:pt x="216" y="243"/>
                    <a:pt x="243" y="200"/>
                  </a:cubicBezTo>
                  <a:cubicBezTo>
                    <a:pt x="270" y="158"/>
                    <a:pt x="349" y="54"/>
                    <a:pt x="349" y="5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2" name="Freeform 10"/>
            <p:cNvSpPr>
              <a:spLocks noEditPoints="1"/>
            </p:cNvSpPr>
            <p:nvPr/>
          </p:nvSpPr>
          <p:spPr bwMode="auto">
            <a:xfrm>
              <a:off x="6410325" y="2540001"/>
              <a:ext cx="403225" cy="793750"/>
            </a:xfrm>
            <a:custGeom>
              <a:avLst/>
              <a:gdLst>
                <a:gd name="T0" fmla="*/ 155 w 349"/>
                <a:gd name="T1" fmla="*/ 344 h 686"/>
                <a:gd name="T2" fmla="*/ 243 w 349"/>
                <a:gd name="T3" fmla="*/ 200 h 686"/>
                <a:gd name="T4" fmla="*/ 349 w 349"/>
                <a:gd name="T5" fmla="*/ 54 h 686"/>
                <a:gd name="T6" fmla="*/ 322 w 349"/>
                <a:gd name="T7" fmla="*/ 3 h 686"/>
                <a:gd name="T8" fmla="*/ 296 w 349"/>
                <a:gd name="T9" fmla="*/ 17 h 686"/>
                <a:gd name="T10" fmla="*/ 238 w 349"/>
                <a:gd name="T11" fmla="*/ 70 h 686"/>
                <a:gd name="T12" fmla="*/ 283 w 349"/>
                <a:gd name="T13" fmla="*/ 72 h 686"/>
                <a:gd name="T14" fmla="*/ 233 w 349"/>
                <a:gd name="T15" fmla="*/ 181 h 686"/>
                <a:gd name="T16" fmla="*/ 176 w 349"/>
                <a:gd name="T17" fmla="*/ 219 h 686"/>
                <a:gd name="T18" fmla="*/ 149 w 349"/>
                <a:gd name="T19" fmla="*/ 192 h 686"/>
                <a:gd name="T20" fmla="*/ 158 w 349"/>
                <a:gd name="T21" fmla="*/ 148 h 686"/>
                <a:gd name="T22" fmla="*/ 135 w 349"/>
                <a:gd name="T23" fmla="*/ 178 h 686"/>
                <a:gd name="T24" fmla="*/ 108 w 349"/>
                <a:gd name="T25" fmla="*/ 145 h 686"/>
                <a:gd name="T26" fmla="*/ 98 w 349"/>
                <a:gd name="T27" fmla="*/ 124 h 686"/>
                <a:gd name="T28" fmla="*/ 97 w 349"/>
                <a:gd name="T29" fmla="*/ 123 h 686"/>
                <a:gd name="T30" fmla="*/ 95 w 349"/>
                <a:gd name="T31" fmla="*/ 167 h 686"/>
                <a:gd name="T32" fmla="*/ 93 w 349"/>
                <a:gd name="T33" fmla="*/ 188 h 686"/>
                <a:gd name="T34" fmla="*/ 28 w 349"/>
                <a:gd name="T35" fmla="*/ 334 h 686"/>
                <a:gd name="T36" fmla="*/ 4 w 349"/>
                <a:gd name="T37" fmla="*/ 547 h 686"/>
                <a:gd name="T38" fmla="*/ 7 w 349"/>
                <a:gd name="T39" fmla="*/ 686 h 686"/>
                <a:gd name="T40" fmla="*/ 107 w 349"/>
                <a:gd name="T41" fmla="*/ 440 h 686"/>
                <a:gd name="T42" fmla="*/ 145 w 349"/>
                <a:gd name="T43" fmla="*/ 289 h 686"/>
                <a:gd name="T44" fmla="*/ 176 w 349"/>
                <a:gd name="T45" fmla="*/ 247 h 686"/>
                <a:gd name="T46" fmla="*/ 155 w 349"/>
                <a:gd name="T47" fmla="*/ 344 h 686"/>
                <a:gd name="T48" fmla="*/ 52 w 349"/>
                <a:gd name="T49" fmla="*/ 395 h 686"/>
                <a:gd name="T50" fmla="*/ 11 w 349"/>
                <a:gd name="T51" fmla="*/ 495 h 686"/>
                <a:gd name="T52" fmla="*/ 32 w 349"/>
                <a:gd name="T53" fmla="*/ 384 h 686"/>
                <a:gd name="T54" fmla="*/ 69 w 349"/>
                <a:gd name="T55" fmla="*/ 272 h 686"/>
                <a:gd name="T56" fmla="*/ 52 w 349"/>
                <a:gd name="T57" fmla="*/ 395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9" h="686">
                  <a:moveTo>
                    <a:pt x="155" y="344"/>
                  </a:moveTo>
                  <a:cubicBezTo>
                    <a:pt x="187" y="287"/>
                    <a:pt x="223" y="232"/>
                    <a:pt x="243" y="200"/>
                  </a:cubicBezTo>
                  <a:cubicBezTo>
                    <a:pt x="270" y="158"/>
                    <a:pt x="349" y="54"/>
                    <a:pt x="349" y="54"/>
                  </a:cubicBezTo>
                  <a:cubicBezTo>
                    <a:pt x="322" y="3"/>
                    <a:pt x="322" y="3"/>
                    <a:pt x="322" y="3"/>
                  </a:cubicBezTo>
                  <a:cubicBezTo>
                    <a:pt x="322" y="3"/>
                    <a:pt x="313" y="0"/>
                    <a:pt x="296" y="17"/>
                  </a:cubicBezTo>
                  <a:cubicBezTo>
                    <a:pt x="288" y="24"/>
                    <a:pt x="264" y="46"/>
                    <a:pt x="238" y="70"/>
                  </a:cubicBezTo>
                  <a:cubicBezTo>
                    <a:pt x="250" y="67"/>
                    <a:pt x="276" y="60"/>
                    <a:pt x="283" y="72"/>
                  </a:cubicBezTo>
                  <a:cubicBezTo>
                    <a:pt x="292" y="87"/>
                    <a:pt x="260" y="141"/>
                    <a:pt x="233" y="181"/>
                  </a:cubicBezTo>
                  <a:cubicBezTo>
                    <a:pt x="205" y="220"/>
                    <a:pt x="192" y="224"/>
                    <a:pt x="176" y="219"/>
                  </a:cubicBezTo>
                  <a:cubicBezTo>
                    <a:pt x="160" y="215"/>
                    <a:pt x="148" y="204"/>
                    <a:pt x="149" y="192"/>
                  </a:cubicBezTo>
                  <a:cubicBezTo>
                    <a:pt x="150" y="183"/>
                    <a:pt x="155" y="159"/>
                    <a:pt x="158" y="148"/>
                  </a:cubicBezTo>
                  <a:cubicBezTo>
                    <a:pt x="145" y="165"/>
                    <a:pt x="135" y="178"/>
                    <a:pt x="135" y="178"/>
                  </a:cubicBezTo>
                  <a:cubicBezTo>
                    <a:pt x="135" y="178"/>
                    <a:pt x="114" y="159"/>
                    <a:pt x="108" y="145"/>
                  </a:cubicBezTo>
                  <a:cubicBezTo>
                    <a:pt x="104" y="133"/>
                    <a:pt x="99" y="126"/>
                    <a:pt x="98" y="124"/>
                  </a:cubicBezTo>
                  <a:cubicBezTo>
                    <a:pt x="97" y="123"/>
                    <a:pt x="97" y="123"/>
                    <a:pt x="97" y="123"/>
                  </a:cubicBezTo>
                  <a:cubicBezTo>
                    <a:pt x="97" y="128"/>
                    <a:pt x="95" y="152"/>
                    <a:pt x="95" y="167"/>
                  </a:cubicBezTo>
                  <a:cubicBezTo>
                    <a:pt x="95" y="184"/>
                    <a:pt x="93" y="188"/>
                    <a:pt x="93" y="188"/>
                  </a:cubicBezTo>
                  <a:cubicBezTo>
                    <a:pt x="93" y="188"/>
                    <a:pt x="47" y="268"/>
                    <a:pt x="28" y="334"/>
                  </a:cubicBezTo>
                  <a:cubicBezTo>
                    <a:pt x="9" y="400"/>
                    <a:pt x="0" y="472"/>
                    <a:pt x="4" y="547"/>
                  </a:cubicBezTo>
                  <a:cubicBezTo>
                    <a:pt x="7" y="623"/>
                    <a:pt x="7" y="686"/>
                    <a:pt x="7" y="686"/>
                  </a:cubicBezTo>
                  <a:cubicBezTo>
                    <a:pt x="7" y="686"/>
                    <a:pt x="67" y="530"/>
                    <a:pt x="107" y="440"/>
                  </a:cubicBezTo>
                  <a:cubicBezTo>
                    <a:pt x="118" y="382"/>
                    <a:pt x="132" y="321"/>
                    <a:pt x="145" y="289"/>
                  </a:cubicBezTo>
                  <a:cubicBezTo>
                    <a:pt x="176" y="219"/>
                    <a:pt x="180" y="216"/>
                    <a:pt x="176" y="247"/>
                  </a:cubicBezTo>
                  <a:cubicBezTo>
                    <a:pt x="174" y="261"/>
                    <a:pt x="165" y="303"/>
                    <a:pt x="155" y="344"/>
                  </a:cubicBezTo>
                  <a:close/>
                  <a:moveTo>
                    <a:pt x="52" y="395"/>
                  </a:moveTo>
                  <a:cubicBezTo>
                    <a:pt x="42" y="440"/>
                    <a:pt x="9" y="508"/>
                    <a:pt x="11" y="495"/>
                  </a:cubicBezTo>
                  <a:cubicBezTo>
                    <a:pt x="12" y="481"/>
                    <a:pt x="25" y="424"/>
                    <a:pt x="32" y="384"/>
                  </a:cubicBezTo>
                  <a:cubicBezTo>
                    <a:pt x="39" y="344"/>
                    <a:pt x="69" y="272"/>
                    <a:pt x="69" y="272"/>
                  </a:cubicBezTo>
                  <a:cubicBezTo>
                    <a:pt x="69" y="272"/>
                    <a:pt x="61" y="351"/>
                    <a:pt x="52" y="395"/>
                  </a:cubicBez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3" name="Freeform 11"/>
            <p:cNvSpPr>
              <a:spLocks/>
            </p:cNvSpPr>
            <p:nvPr/>
          </p:nvSpPr>
          <p:spPr bwMode="auto">
            <a:xfrm>
              <a:off x="6415088" y="2749551"/>
              <a:ext cx="182562" cy="584200"/>
            </a:xfrm>
            <a:custGeom>
              <a:avLst/>
              <a:gdLst>
                <a:gd name="T0" fmla="*/ 137 w 159"/>
                <a:gd name="T1" fmla="*/ 90 h 505"/>
                <a:gd name="T2" fmla="*/ 159 w 159"/>
                <a:gd name="T3" fmla="*/ 49 h 505"/>
                <a:gd name="T4" fmla="*/ 131 w 159"/>
                <a:gd name="T5" fmla="*/ 11 h 505"/>
                <a:gd name="T6" fmla="*/ 112 w 159"/>
                <a:gd name="T7" fmla="*/ 4 h 505"/>
                <a:gd name="T8" fmla="*/ 86 w 159"/>
                <a:gd name="T9" fmla="*/ 36 h 505"/>
                <a:gd name="T10" fmla="*/ 80 w 159"/>
                <a:gd name="T11" fmla="*/ 62 h 505"/>
                <a:gd name="T12" fmla="*/ 77 w 159"/>
                <a:gd name="T13" fmla="*/ 87 h 505"/>
                <a:gd name="T14" fmla="*/ 69 w 159"/>
                <a:gd name="T15" fmla="*/ 136 h 505"/>
                <a:gd name="T16" fmla="*/ 46 w 159"/>
                <a:gd name="T17" fmla="*/ 239 h 505"/>
                <a:gd name="T18" fmla="*/ 0 w 159"/>
                <a:gd name="T19" fmla="*/ 368 h 505"/>
                <a:gd name="T20" fmla="*/ 3 w 159"/>
                <a:gd name="T21" fmla="*/ 505 h 505"/>
                <a:gd name="T22" fmla="*/ 90 w 159"/>
                <a:gd name="T23" fmla="*/ 289 h 505"/>
                <a:gd name="T24" fmla="*/ 91 w 159"/>
                <a:gd name="T25" fmla="*/ 262 h 505"/>
                <a:gd name="T26" fmla="*/ 112 w 159"/>
                <a:gd name="T27" fmla="*/ 170 h 505"/>
                <a:gd name="T28" fmla="*/ 128 w 159"/>
                <a:gd name="T29" fmla="*/ 102 h 505"/>
                <a:gd name="T30" fmla="*/ 137 w 159"/>
                <a:gd name="T31" fmla="*/ 9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9" h="505">
                  <a:moveTo>
                    <a:pt x="137" y="90"/>
                  </a:moveTo>
                  <a:cubicBezTo>
                    <a:pt x="143" y="81"/>
                    <a:pt x="159" y="49"/>
                    <a:pt x="159" y="49"/>
                  </a:cubicBezTo>
                  <a:cubicBezTo>
                    <a:pt x="159" y="49"/>
                    <a:pt x="135" y="21"/>
                    <a:pt x="131" y="11"/>
                  </a:cubicBezTo>
                  <a:cubicBezTo>
                    <a:pt x="127" y="0"/>
                    <a:pt x="119" y="4"/>
                    <a:pt x="112" y="4"/>
                  </a:cubicBezTo>
                  <a:cubicBezTo>
                    <a:pt x="106" y="5"/>
                    <a:pt x="86" y="36"/>
                    <a:pt x="86" y="36"/>
                  </a:cubicBezTo>
                  <a:cubicBezTo>
                    <a:pt x="86" y="36"/>
                    <a:pt x="82" y="54"/>
                    <a:pt x="80" y="62"/>
                  </a:cubicBezTo>
                  <a:cubicBezTo>
                    <a:pt x="77" y="69"/>
                    <a:pt x="77" y="87"/>
                    <a:pt x="77" y="87"/>
                  </a:cubicBezTo>
                  <a:cubicBezTo>
                    <a:pt x="77" y="87"/>
                    <a:pt x="72" y="116"/>
                    <a:pt x="69" y="136"/>
                  </a:cubicBezTo>
                  <a:cubicBezTo>
                    <a:pt x="67" y="157"/>
                    <a:pt x="60" y="211"/>
                    <a:pt x="46" y="239"/>
                  </a:cubicBezTo>
                  <a:cubicBezTo>
                    <a:pt x="36" y="262"/>
                    <a:pt x="10" y="331"/>
                    <a:pt x="0" y="368"/>
                  </a:cubicBezTo>
                  <a:cubicBezTo>
                    <a:pt x="3" y="443"/>
                    <a:pt x="3" y="505"/>
                    <a:pt x="3" y="505"/>
                  </a:cubicBezTo>
                  <a:cubicBezTo>
                    <a:pt x="3" y="505"/>
                    <a:pt x="51" y="380"/>
                    <a:pt x="90" y="289"/>
                  </a:cubicBezTo>
                  <a:cubicBezTo>
                    <a:pt x="90" y="277"/>
                    <a:pt x="91" y="267"/>
                    <a:pt x="91" y="262"/>
                  </a:cubicBezTo>
                  <a:cubicBezTo>
                    <a:pt x="92" y="251"/>
                    <a:pt x="100" y="200"/>
                    <a:pt x="112" y="170"/>
                  </a:cubicBezTo>
                  <a:cubicBezTo>
                    <a:pt x="124" y="139"/>
                    <a:pt x="128" y="102"/>
                    <a:pt x="128" y="102"/>
                  </a:cubicBezTo>
                  <a:cubicBezTo>
                    <a:pt x="128" y="102"/>
                    <a:pt x="131" y="100"/>
                    <a:pt x="137" y="9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4" name="Freeform 12"/>
            <p:cNvSpPr>
              <a:spLocks/>
            </p:cNvSpPr>
            <p:nvPr/>
          </p:nvSpPr>
          <p:spPr bwMode="auto">
            <a:xfrm>
              <a:off x="5192713" y="2592388"/>
              <a:ext cx="377825" cy="611188"/>
            </a:xfrm>
            <a:custGeom>
              <a:avLst/>
              <a:gdLst>
                <a:gd name="T0" fmla="*/ 317 w 327"/>
                <a:gd name="T1" fmla="*/ 403 h 528"/>
                <a:gd name="T2" fmla="*/ 294 w 327"/>
                <a:gd name="T3" fmla="*/ 205 h 528"/>
                <a:gd name="T4" fmla="*/ 271 w 327"/>
                <a:gd name="T5" fmla="*/ 152 h 528"/>
                <a:gd name="T6" fmla="*/ 238 w 327"/>
                <a:gd name="T7" fmla="*/ 91 h 528"/>
                <a:gd name="T8" fmla="*/ 237 w 327"/>
                <a:gd name="T9" fmla="*/ 68 h 528"/>
                <a:gd name="T10" fmla="*/ 235 w 327"/>
                <a:gd name="T11" fmla="*/ 74 h 528"/>
                <a:gd name="T12" fmla="*/ 198 w 327"/>
                <a:gd name="T13" fmla="*/ 118 h 528"/>
                <a:gd name="T14" fmla="*/ 196 w 327"/>
                <a:gd name="T15" fmla="*/ 118 h 528"/>
                <a:gd name="T16" fmla="*/ 175 w 327"/>
                <a:gd name="T17" fmla="*/ 108 h 528"/>
                <a:gd name="T18" fmla="*/ 115 w 327"/>
                <a:gd name="T19" fmla="*/ 80 h 528"/>
                <a:gd name="T20" fmla="*/ 47 w 327"/>
                <a:gd name="T21" fmla="*/ 34 h 528"/>
                <a:gd name="T22" fmla="*/ 10 w 327"/>
                <a:gd name="T23" fmla="*/ 0 h 528"/>
                <a:gd name="T24" fmla="*/ 1 w 327"/>
                <a:gd name="T25" fmla="*/ 24 h 528"/>
                <a:gd name="T26" fmla="*/ 114 w 327"/>
                <a:gd name="T27" fmla="*/ 154 h 528"/>
                <a:gd name="T28" fmla="*/ 196 w 327"/>
                <a:gd name="T29" fmla="*/ 287 h 528"/>
                <a:gd name="T30" fmla="*/ 286 w 327"/>
                <a:gd name="T31" fmla="*/ 448 h 528"/>
                <a:gd name="T32" fmla="*/ 327 w 327"/>
                <a:gd name="T33" fmla="*/ 528 h 528"/>
                <a:gd name="T34" fmla="*/ 317 w 327"/>
                <a:gd name="T35" fmla="*/ 403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7" h="528">
                  <a:moveTo>
                    <a:pt x="317" y="403"/>
                  </a:moveTo>
                  <a:cubicBezTo>
                    <a:pt x="317" y="380"/>
                    <a:pt x="303" y="227"/>
                    <a:pt x="294" y="205"/>
                  </a:cubicBezTo>
                  <a:cubicBezTo>
                    <a:pt x="284" y="182"/>
                    <a:pt x="280" y="173"/>
                    <a:pt x="271" y="152"/>
                  </a:cubicBezTo>
                  <a:cubicBezTo>
                    <a:pt x="261" y="130"/>
                    <a:pt x="238" y="91"/>
                    <a:pt x="238" y="91"/>
                  </a:cubicBezTo>
                  <a:cubicBezTo>
                    <a:pt x="237" y="68"/>
                    <a:pt x="237" y="68"/>
                    <a:pt x="237" y="68"/>
                  </a:cubicBezTo>
                  <a:cubicBezTo>
                    <a:pt x="237" y="70"/>
                    <a:pt x="236" y="72"/>
                    <a:pt x="235" y="74"/>
                  </a:cubicBezTo>
                  <a:cubicBezTo>
                    <a:pt x="228" y="92"/>
                    <a:pt x="213" y="106"/>
                    <a:pt x="198" y="118"/>
                  </a:cubicBezTo>
                  <a:cubicBezTo>
                    <a:pt x="197" y="118"/>
                    <a:pt x="196" y="118"/>
                    <a:pt x="196" y="118"/>
                  </a:cubicBezTo>
                  <a:cubicBezTo>
                    <a:pt x="189" y="115"/>
                    <a:pt x="182" y="112"/>
                    <a:pt x="175" y="108"/>
                  </a:cubicBezTo>
                  <a:cubicBezTo>
                    <a:pt x="155" y="99"/>
                    <a:pt x="134" y="90"/>
                    <a:pt x="115" y="80"/>
                  </a:cubicBezTo>
                  <a:cubicBezTo>
                    <a:pt x="90" y="67"/>
                    <a:pt x="68" y="51"/>
                    <a:pt x="47" y="34"/>
                  </a:cubicBezTo>
                  <a:cubicBezTo>
                    <a:pt x="34" y="24"/>
                    <a:pt x="21" y="13"/>
                    <a:pt x="10" y="0"/>
                  </a:cubicBezTo>
                  <a:cubicBezTo>
                    <a:pt x="6" y="11"/>
                    <a:pt x="0" y="23"/>
                    <a:pt x="1" y="24"/>
                  </a:cubicBezTo>
                  <a:cubicBezTo>
                    <a:pt x="3" y="28"/>
                    <a:pt x="91" y="126"/>
                    <a:pt x="114" y="154"/>
                  </a:cubicBezTo>
                  <a:cubicBezTo>
                    <a:pt x="137" y="182"/>
                    <a:pt x="175" y="248"/>
                    <a:pt x="196" y="287"/>
                  </a:cubicBezTo>
                  <a:cubicBezTo>
                    <a:pt x="217" y="327"/>
                    <a:pt x="272" y="427"/>
                    <a:pt x="286" y="448"/>
                  </a:cubicBezTo>
                  <a:cubicBezTo>
                    <a:pt x="299" y="470"/>
                    <a:pt x="327" y="528"/>
                    <a:pt x="327" y="528"/>
                  </a:cubicBezTo>
                  <a:cubicBezTo>
                    <a:pt x="327" y="528"/>
                    <a:pt x="316" y="426"/>
                    <a:pt x="317" y="40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5" name="Freeform 13"/>
            <p:cNvSpPr>
              <a:spLocks noEditPoints="1"/>
            </p:cNvSpPr>
            <p:nvPr/>
          </p:nvSpPr>
          <p:spPr bwMode="auto">
            <a:xfrm>
              <a:off x="5192713" y="2592388"/>
              <a:ext cx="368300" cy="517525"/>
            </a:xfrm>
            <a:custGeom>
              <a:avLst/>
              <a:gdLst>
                <a:gd name="T0" fmla="*/ 301 w 319"/>
                <a:gd name="T1" fmla="*/ 337 h 448"/>
                <a:gd name="T2" fmla="*/ 272 w 319"/>
                <a:gd name="T3" fmla="*/ 176 h 448"/>
                <a:gd name="T4" fmla="*/ 244 w 319"/>
                <a:gd name="T5" fmla="*/ 208 h 448"/>
                <a:gd name="T6" fmla="*/ 287 w 319"/>
                <a:gd name="T7" fmla="*/ 374 h 448"/>
                <a:gd name="T8" fmla="*/ 227 w 319"/>
                <a:gd name="T9" fmla="*/ 345 h 448"/>
                <a:gd name="T10" fmla="*/ 196 w 319"/>
                <a:gd name="T11" fmla="*/ 287 h 448"/>
                <a:gd name="T12" fmla="*/ 114 w 319"/>
                <a:gd name="T13" fmla="*/ 154 h 448"/>
                <a:gd name="T14" fmla="*/ 27 w 319"/>
                <a:gd name="T15" fmla="*/ 54 h 448"/>
                <a:gd name="T16" fmla="*/ 128 w 319"/>
                <a:gd name="T17" fmla="*/ 133 h 448"/>
                <a:gd name="T18" fmla="*/ 178 w 319"/>
                <a:gd name="T19" fmla="*/ 136 h 448"/>
                <a:gd name="T20" fmla="*/ 174 w 319"/>
                <a:gd name="T21" fmla="*/ 118 h 448"/>
                <a:gd name="T22" fmla="*/ 135 w 319"/>
                <a:gd name="T23" fmla="*/ 90 h 448"/>
                <a:gd name="T24" fmla="*/ 175 w 319"/>
                <a:gd name="T25" fmla="*/ 108 h 448"/>
                <a:gd name="T26" fmla="*/ 196 w 319"/>
                <a:gd name="T27" fmla="*/ 118 h 448"/>
                <a:gd name="T28" fmla="*/ 198 w 319"/>
                <a:gd name="T29" fmla="*/ 118 h 448"/>
                <a:gd name="T30" fmla="*/ 233 w 319"/>
                <a:gd name="T31" fmla="*/ 79 h 448"/>
                <a:gd name="T32" fmla="*/ 223 w 319"/>
                <a:gd name="T33" fmla="*/ 106 h 448"/>
                <a:gd name="T34" fmla="*/ 218 w 319"/>
                <a:gd name="T35" fmla="*/ 136 h 448"/>
                <a:gd name="T36" fmla="*/ 223 w 319"/>
                <a:gd name="T37" fmla="*/ 154 h 448"/>
                <a:gd name="T38" fmla="*/ 233 w 319"/>
                <a:gd name="T39" fmla="*/ 130 h 448"/>
                <a:gd name="T40" fmla="*/ 242 w 319"/>
                <a:gd name="T41" fmla="*/ 98 h 448"/>
                <a:gd name="T42" fmla="*/ 271 w 319"/>
                <a:gd name="T43" fmla="*/ 152 h 448"/>
                <a:gd name="T44" fmla="*/ 294 w 319"/>
                <a:gd name="T45" fmla="*/ 205 h 448"/>
                <a:gd name="T46" fmla="*/ 317 w 319"/>
                <a:gd name="T47" fmla="*/ 403 h 448"/>
                <a:gd name="T48" fmla="*/ 319 w 319"/>
                <a:gd name="T49" fmla="*/ 448 h 448"/>
                <a:gd name="T50" fmla="*/ 296 w 319"/>
                <a:gd name="T51" fmla="*/ 390 h 448"/>
                <a:gd name="T52" fmla="*/ 301 w 319"/>
                <a:gd name="T53" fmla="*/ 337 h 448"/>
                <a:gd name="T54" fmla="*/ 21 w 319"/>
                <a:gd name="T55" fmla="*/ 11 h 448"/>
                <a:gd name="T56" fmla="*/ 10 w 319"/>
                <a:gd name="T57" fmla="*/ 0 h 448"/>
                <a:gd name="T58" fmla="*/ 1 w 319"/>
                <a:gd name="T59" fmla="*/ 24 h 448"/>
                <a:gd name="T60" fmla="*/ 27 w 319"/>
                <a:gd name="T61" fmla="*/ 54 h 448"/>
                <a:gd name="T62" fmla="*/ 21 w 319"/>
                <a:gd name="T63" fmla="*/ 11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19" h="448">
                  <a:moveTo>
                    <a:pt x="301" y="337"/>
                  </a:moveTo>
                  <a:cubicBezTo>
                    <a:pt x="302" y="303"/>
                    <a:pt x="277" y="179"/>
                    <a:pt x="272" y="176"/>
                  </a:cubicBezTo>
                  <a:cubicBezTo>
                    <a:pt x="267" y="173"/>
                    <a:pt x="236" y="177"/>
                    <a:pt x="244" y="208"/>
                  </a:cubicBezTo>
                  <a:cubicBezTo>
                    <a:pt x="253" y="240"/>
                    <a:pt x="287" y="374"/>
                    <a:pt x="287" y="374"/>
                  </a:cubicBezTo>
                  <a:cubicBezTo>
                    <a:pt x="227" y="345"/>
                    <a:pt x="227" y="345"/>
                    <a:pt x="227" y="345"/>
                  </a:cubicBezTo>
                  <a:cubicBezTo>
                    <a:pt x="214" y="322"/>
                    <a:pt x="203" y="301"/>
                    <a:pt x="196" y="287"/>
                  </a:cubicBezTo>
                  <a:cubicBezTo>
                    <a:pt x="175" y="248"/>
                    <a:pt x="137" y="182"/>
                    <a:pt x="114" y="154"/>
                  </a:cubicBezTo>
                  <a:cubicBezTo>
                    <a:pt x="99" y="135"/>
                    <a:pt x="55" y="86"/>
                    <a:pt x="27" y="54"/>
                  </a:cubicBezTo>
                  <a:cubicBezTo>
                    <a:pt x="45" y="74"/>
                    <a:pt x="113" y="123"/>
                    <a:pt x="128" y="133"/>
                  </a:cubicBezTo>
                  <a:cubicBezTo>
                    <a:pt x="142" y="143"/>
                    <a:pt x="175" y="140"/>
                    <a:pt x="178" y="136"/>
                  </a:cubicBezTo>
                  <a:cubicBezTo>
                    <a:pt x="181" y="131"/>
                    <a:pt x="183" y="124"/>
                    <a:pt x="174" y="118"/>
                  </a:cubicBezTo>
                  <a:cubicBezTo>
                    <a:pt x="169" y="115"/>
                    <a:pt x="150" y="101"/>
                    <a:pt x="135" y="90"/>
                  </a:cubicBezTo>
                  <a:cubicBezTo>
                    <a:pt x="148" y="96"/>
                    <a:pt x="161" y="102"/>
                    <a:pt x="175" y="108"/>
                  </a:cubicBezTo>
                  <a:cubicBezTo>
                    <a:pt x="182" y="112"/>
                    <a:pt x="189" y="115"/>
                    <a:pt x="196" y="118"/>
                  </a:cubicBezTo>
                  <a:cubicBezTo>
                    <a:pt x="196" y="118"/>
                    <a:pt x="197" y="118"/>
                    <a:pt x="198" y="118"/>
                  </a:cubicBezTo>
                  <a:cubicBezTo>
                    <a:pt x="212" y="107"/>
                    <a:pt x="225" y="95"/>
                    <a:pt x="233" y="79"/>
                  </a:cubicBezTo>
                  <a:cubicBezTo>
                    <a:pt x="230" y="91"/>
                    <a:pt x="226" y="101"/>
                    <a:pt x="223" y="106"/>
                  </a:cubicBezTo>
                  <a:cubicBezTo>
                    <a:pt x="216" y="117"/>
                    <a:pt x="216" y="125"/>
                    <a:pt x="218" y="136"/>
                  </a:cubicBezTo>
                  <a:cubicBezTo>
                    <a:pt x="220" y="147"/>
                    <a:pt x="223" y="154"/>
                    <a:pt x="223" y="154"/>
                  </a:cubicBezTo>
                  <a:cubicBezTo>
                    <a:pt x="223" y="154"/>
                    <a:pt x="223" y="160"/>
                    <a:pt x="233" y="130"/>
                  </a:cubicBezTo>
                  <a:cubicBezTo>
                    <a:pt x="237" y="117"/>
                    <a:pt x="240" y="106"/>
                    <a:pt x="242" y="98"/>
                  </a:cubicBezTo>
                  <a:cubicBezTo>
                    <a:pt x="249" y="110"/>
                    <a:pt x="263" y="135"/>
                    <a:pt x="271" y="152"/>
                  </a:cubicBezTo>
                  <a:cubicBezTo>
                    <a:pt x="280" y="173"/>
                    <a:pt x="284" y="182"/>
                    <a:pt x="294" y="205"/>
                  </a:cubicBezTo>
                  <a:cubicBezTo>
                    <a:pt x="303" y="227"/>
                    <a:pt x="317" y="380"/>
                    <a:pt x="317" y="403"/>
                  </a:cubicBezTo>
                  <a:cubicBezTo>
                    <a:pt x="316" y="411"/>
                    <a:pt x="317" y="429"/>
                    <a:pt x="319" y="448"/>
                  </a:cubicBezTo>
                  <a:cubicBezTo>
                    <a:pt x="296" y="390"/>
                    <a:pt x="296" y="390"/>
                    <a:pt x="296" y="390"/>
                  </a:cubicBezTo>
                  <a:cubicBezTo>
                    <a:pt x="296" y="390"/>
                    <a:pt x="300" y="371"/>
                    <a:pt x="301" y="337"/>
                  </a:cubicBezTo>
                  <a:close/>
                  <a:moveTo>
                    <a:pt x="21" y="11"/>
                  </a:moveTo>
                  <a:cubicBezTo>
                    <a:pt x="17" y="8"/>
                    <a:pt x="14" y="4"/>
                    <a:pt x="10" y="0"/>
                  </a:cubicBezTo>
                  <a:cubicBezTo>
                    <a:pt x="6" y="11"/>
                    <a:pt x="0" y="23"/>
                    <a:pt x="1" y="24"/>
                  </a:cubicBezTo>
                  <a:cubicBezTo>
                    <a:pt x="2" y="26"/>
                    <a:pt x="12" y="37"/>
                    <a:pt x="27" y="54"/>
                  </a:cubicBezTo>
                  <a:cubicBezTo>
                    <a:pt x="13" y="39"/>
                    <a:pt x="18" y="20"/>
                    <a:pt x="21" y="11"/>
                  </a:cubicBez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6" name="Freeform 14"/>
            <p:cNvSpPr>
              <a:spLocks/>
            </p:cNvSpPr>
            <p:nvPr/>
          </p:nvSpPr>
          <p:spPr bwMode="auto">
            <a:xfrm>
              <a:off x="5380038" y="2740026"/>
              <a:ext cx="190500" cy="463550"/>
            </a:xfrm>
            <a:custGeom>
              <a:avLst/>
              <a:gdLst>
                <a:gd name="T0" fmla="*/ 165 w 165"/>
                <a:gd name="T1" fmla="*/ 400 h 400"/>
                <a:gd name="T2" fmla="*/ 155 w 165"/>
                <a:gd name="T3" fmla="*/ 289 h 400"/>
                <a:gd name="T4" fmla="*/ 99 w 165"/>
                <a:gd name="T5" fmla="*/ 151 h 400"/>
                <a:gd name="T6" fmla="*/ 68 w 165"/>
                <a:gd name="T7" fmla="*/ 72 h 400"/>
                <a:gd name="T8" fmla="*/ 68 w 165"/>
                <a:gd name="T9" fmla="*/ 37 h 400"/>
                <a:gd name="T10" fmla="*/ 58 w 165"/>
                <a:gd name="T11" fmla="*/ 19 h 400"/>
                <a:gd name="T12" fmla="*/ 33 w 165"/>
                <a:gd name="T13" fmla="*/ 1 h 400"/>
                <a:gd name="T14" fmla="*/ 0 w 165"/>
                <a:gd name="T15" fmla="*/ 50 h 400"/>
                <a:gd name="T16" fmla="*/ 40 w 165"/>
                <a:gd name="T17" fmla="*/ 85 h 400"/>
                <a:gd name="T18" fmla="*/ 43 w 165"/>
                <a:gd name="T19" fmla="*/ 177 h 400"/>
                <a:gd name="T20" fmla="*/ 124 w 165"/>
                <a:gd name="T21" fmla="*/ 320 h 400"/>
                <a:gd name="T22" fmla="*/ 165 w 165"/>
                <a:gd name="T23"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400">
                  <a:moveTo>
                    <a:pt x="165" y="400"/>
                  </a:moveTo>
                  <a:cubicBezTo>
                    <a:pt x="165" y="400"/>
                    <a:pt x="157" y="324"/>
                    <a:pt x="155" y="289"/>
                  </a:cubicBezTo>
                  <a:cubicBezTo>
                    <a:pt x="138" y="248"/>
                    <a:pt x="109" y="180"/>
                    <a:pt x="99" y="151"/>
                  </a:cubicBezTo>
                  <a:cubicBezTo>
                    <a:pt x="83" y="109"/>
                    <a:pt x="68" y="72"/>
                    <a:pt x="68" y="72"/>
                  </a:cubicBezTo>
                  <a:cubicBezTo>
                    <a:pt x="68" y="37"/>
                    <a:pt x="68" y="37"/>
                    <a:pt x="68" y="37"/>
                  </a:cubicBezTo>
                  <a:cubicBezTo>
                    <a:pt x="68" y="37"/>
                    <a:pt x="61" y="26"/>
                    <a:pt x="58" y="19"/>
                  </a:cubicBezTo>
                  <a:cubicBezTo>
                    <a:pt x="56" y="12"/>
                    <a:pt x="38" y="0"/>
                    <a:pt x="33" y="1"/>
                  </a:cubicBezTo>
                  <a:cubicBezTo>
                    <a:pt x="28" y="2"/>
                    <a:pt x="0" y="50"/>
                    <a:pt x="0" y="50"/>
                  </a:cubicBezTo>
                  <a:cubicBezTo>
                    <a:pt x="0" y="50"/>
                    <a:pt x="40" y="77"/>
                    <a:pt x="40" y="85"/>
                  </a:cubicBezTo>
                  <a:cubicBezTo>
                    <a:pt x="40" y="90"/>
                    <a:pt x="42" y="134"/>
                    <a:pt x="43" y="177"/>
                  </a:cubicBezTo>
                  <a:cubicBezTo>
                    <a:pt x="68" y="223"/>
                    <a:pt x="112" y="302"/>
                    <a:pt x="124" y="320"/>
                  </a:cubicBezTo>
                  <a:cubicBezTo>
                    <a:pt x="137" y="342"/>
                    <a:pt x="165" y="400"/>
                    <a:pt x="165" y="40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7" name="Freeform 15"/>
            <p:cNvSpPr>
              <a:spLocks noEditPoints="1"/>
            </p:cNvSpPr>
            <p:nvPr/>
          </p:nvSpPr>
          <p:spPr bwMode="auto">
            <a:xfrm>
              <a:off x="6848475" y="4200526"/>
              <a:ext cx="263525" cy="293688"/>
            </a:xfrm>
            <a:custGeom>
              <a:avLst/>
              <a:gdLst>
                <a:gd name="T0" fmla="*/ 176 w 227"/>
                <a:gd name="T1" fmla="*/ 24 h 255"/>
                <a:gd name="T2" fmla="*/ 42 w 227"/>
                <a:gd name="T3" fmla="*/ 6 h 255"/>
                <a:gd name="T4" fmla="*/ 18 w 227"/>
                <a:gd name="T5" fmla="*/ 49 h 255"/>
                <a:gd name="T6" fmla="*/ 3 w 227"/>
                <a:gd name="T7" fmla="*/ 93 h 255"/>
                <a:gd name="T8" fmla="*/ 0 w 227"/>
                <a:gd name="T9" fmla="*/ 209 h 255"/>
                <a:gd name="T10" fmla="*/ 30 w 227"/>
                <a:gd name="T11" fmla="*/ 250 h 255"/>
                <a:gd name="T12" fmla="*/ 69 w 227"/>
                <a:gd name="T13" fmla="*/ 244 h 255"/>
                <a:gd name="T14" fmla="*/ 93 w 227"/>
                <a:gd name="T15" fmla="*/ 251 h 255"/>
                <a:gd name="T16" fmla="*/ 130 w 227"/>
                <a:gd name="T17" fmla="*/ 235 h 255"/>
                <a:gd name="T18" fmla="*/ 154 w 227"/>
                <a:gd name="T19" fmla="*/ 214 h 255"/>
                <a:gd name="T20" fmla="*/ 199 w 227"/>
                <a:gd name="T21" fmla="*/ 202 h 255"/>
                <a:gd name="T22" fmla="*/ 206 w 227"/>
                <a:gd name="T23" fmla="*/ 125 h 255"/>
                <a:gd name="T24" fmla="*/ 226 w 227"/>
                <a:gd name="T25" fmla="*/ 47 h 255"/>
                <a:gd name="T26" fmla="*/ 214 w 227"/>
                <a:gd name="T27" fmla="*/ 80 h 255"/>
                <a:gd name="T28" fmla="*/ 204 w 227"/>
                <a:gd name="T29" fmla="*/ 114 h 255"/>
                <a:gd name="T30" fmla="*/ 188 w 227"/>
                <a:gd name="T31" fmla="*/ 208 h 255"/>
                <a:gd name="T32" fmla="*/ 149 w 227"/>
                <a:gd name="T33" fmla="*/ 182 h 255"/>
                <a:gd name="T34" fmla="*/ 141 w 227"/>
                <a:gd name="T35" fmla="*/ 159 h 255"/>
                <a:gd name="T36" fmla="*/ 149 w 227"/>
                <a:gd name="T37" fmla="*/ 212 h 255"/>
                <a:gd name="T38" fmla="*/ 110 w 227"/>
                <a:gd name="T39" fmla="*/ 225 h 255"/>
                <a:gd name="T40" fmla="*/ 102 w 227"/>
                <a:gd name="T41" fmla="*/ 160 h 255"/>
                <a:gd name="T42" fmla="*/ 97 w 227"/>
                <a:gd name="T43" fmla="*/ 192 h 255"/>
                <a:gd name="T44" fmla="*/ 110 w 227"/>
                <a:gd name="T45" fmla="*/ 232 h 255"/>
                <a:gd name="T46" fmla="*/ 99 w 227"/>
                <a:gd name="T47" fmla="*/ 244 h 255"/>
                <a:gd name="T48" fmla="*/ 57 w 227"/>
                <a:gd name="T49" fmla="*/ 228 h 255"/>
                <a:gd name="T50" fmla="*/ 53 w 227"/>
                <a:gd name="T51" fmla="*/ 183 h 255"/>
                <a:gd name="T52" fmla="*/ 47 w 227"/>
                <a:gd name="T53" fmla="*/ 159 h 255"/>
                <a:gd name="T54" fmla="*/ 51 w 227"/>
                <a:gd name="T55" fmla="*/ 229 h 255"/>
                <a:gd name="T56" fmla="*/ 63 w 227"/>
                <a:gd name="T57" fmla="*/ 242 h 255"/>
                <a:gd name="T58" fmla="*/ 22 w 227"/>
                <a:gd name="T59" fmla="*/ 235 h 255"/>
                <a:gd name="T60" fmla="*/ 7 w 227"/>
                <a:gd name="T61" fmla="*/ 192 h 255"/>
                <a:gd name="T62" fmla="*/ 9 w 227"/>
                <a:gd name="T63" fmla="*/ 100 h 255"/>
                <a:gd name="T64" fmla="*/ 38 w 227"/>
                <a:gd name="T65" fmla="*/ 24 h 255"/>
                <a:gd name="T66" fmla="*/ 47 w 227"/>
                <a:gd name="T67" fmla="*/ 12 h 255"/>
                <a:gd name="T68" fmla="*/ 111 w 227"/>
                <a:gd name="T69" fmla="*/ 9 h 255"/>
                <a:gd name="T70" fmla="*/ 220 w 227"/>
                <a:gd name="T71" fmla="*/ 48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7" h="255">
                  <a:moveTo>
                    <a:pt x="225" y="44"/>
                  </a:moveTo>
                  <a:cubicBezTo>
                    <a:pt x="208" y="38"/>
                    <a:pt x="192" y="31"/>
                    <a:pt x="176" y="24"/>
                  </a:cubicBezTo>
                  <a:cubicBezTo>
                    <a:pt x="159" y="17"/>
                    <a:pt x="142" y="9"/>
                    <a:pt x="123" y="5"/>
                  </a:cubicBezTo>
                  <a:cubicBezTo>
                    <a:pt x="97" y="0"/>
                    <a:pt x="69" y="2"/>
                    <a:pt x="42" y="6"/>
                  </a:cubicBezTo>
                  <a:cubicBezTo>
                    <a:pt x="37" y="7"/>
                    <a:pt x="36" y="15"/>
                    <a:pt x="34" y="19"/>
                  </a:cubicBezTo>
                  <a:cubicBezTo>
                    <a:pt x="29" y="29"/>
                    <a:pt x="23" y="39"/>
                    <a:pt x="18" y="49"/>
                  </a:cubicBezTo>
                  <a:cubicBezTo>
                    <a:pt x="14" y="56"/>
                    <a:pt x="11" y="64"/>
                    <a:pt x="7" y="72"/>
                  </a:cubicBezTo>
                  <a:cubicBezTo>
                    <a:pt x="4" y="78"/>
                    <a:pt x="3" y="86"/>
                    <a:pt x="3" y="93"/>
                  </a:cubicBezTo>
                  <a:cubicBezTo>
                    <a:pt x="2" y="113"/>
                    <a:pt x="3" y="133"/>
                    <a:pt x="3" y="153"/>
                  </a:cubicBezTo>
                  <a:cubicBezTo>
                    <a:pt x="3" y="171"/>
                    <a:pt x="1" y="190"/>
                    <a:pt x="0" y="209"/>
                  </a:cubicBezTo>
                  <a:cubicBezTo>
                    <a:pt x="0" y="216"/>
                    <a:pt x="3" y="222"/>
                    <a:pt x="7" y="228"/>
                  </a:cubicBezTo>
                  <a:cubicBezTo>
                    <a:pt x="13" y="236"/>
                    <a:pt x="21" y="245"/>
                    <a:pt x="30" y="250"/>
                  </a:cubicBezTo>
                  <a:cubicBezTo>
                    <a:pt x="36" y="255"/>
                    <a:pt x="44" y="255"/>
                    <a:pt x="52" y="254"/>
                  </a:cubicBezTo>
                  <a:cubicBezTo>
                    <a:pt x="59" y="254"/>
                    <a:pt x="67" y="252"/>
                    <a:pt x="69" y="244"/>
                  </a:cubicBezTo>
                  <a:cubicBezTo>
                    <a:pt x="69" y="244"/>
                    <a:pt x="69" y="243"/>
                    <a:pt x="68" y="243"/>
                  </a:cubicBezTo>
                  <a:cubicBezTo>
                    <a:pt x="76" y="247"/>
                    <a:pt x="85" y="250"/>
                    <a:pt x="93" y="251"/>
                  </a:cubicBezTo>
                  <a:cubicBezTo>
                    <a:pt x="103" y="251"/>
                    <a:pt x="118" y="245"/>
                    <a:pt x="116" y="234"/>
                  </a:cubicBezTo>
                  <a:cubicBezTo>
                    <a:pt x="121" y="235"/>
                    <a:pt x="126" y="235"/>
                    <a:pt x="130" y="235"/>
                  </a:cubicBezTo>
                  <a:cubicBezTo>
                    <a:pt x="141" y="233"/>
                    <a:pt x="150" y="225"/>
                    <a:pt x="154" y="214"/>
                  </a:cubicBezTo>
                  <a:cubicBezTo>
                    <a:pt x="154" y="214"/>
                    <a:pt x="154" y="214"/>
                    <a:pt x="154" y="214"/>
                  </a:cubicBezTo>
                  <a:cubicBezTo>
                    <a:pt x="160" y="218"/>
                    <a:pt x="170" y="218"/>
                    <a:pt x="177" y="217"/>
                  </a:cubicBezTo>
                  <a:cubicBezTo>
                    <a:pt x="186" y="216"/>
                    <a:pt x="198" y="212"/>
                    <a:pt x="199" y="202"/>
                  </a:cubicBezTo>
                  <a:cubicBezTo>
                    <a:pt x="201" y="191"/>
                    <a:pt x="196" y="180"/>
                    <a:pt x="196" y="169"/>
                  </a:cubicBezTo>
                  <a:cubicBezTo>
                    <a:pt x="195" y="154"/>
                    <a:pt x="200" y="139"/>
                    <a:pt x="206" y="125"/>
                  </a:cubicBezTo>
                  <a:cubicBezTo>
                    <a:pt x="211" y="113"/>
                    <a:pt x="216" y="103"/>
                    <a:pt x="218" y="91"/>
                  </a:cubicBezTo>
                  <a:cubicBezTo>
                    <a:pt x="221" y="76"/>
                    <a:pt x="224" y="62"/>
                    <a:pt x="226" y="47"/>
                  </a:cubicBezTo>
                  <a:cubicBezTo>
                    <a:pt x="227" y="46"/>
                    <a:pt x="226" y="44"/>
                    <a:pt x="225" y="44"/>
                  </a:cubicBezTo>
                  <a:close/>
                  <a:moveTo>
                    <a:pt x="214" y="80"/>
                  </a:moveTo>
                  <a:cubicBezTo>
                    <a:pt x="213" y="86"/>
                    <a:pt x="212" y="92"/>
                    <a:pt x="211" y="98"/>
                  </a:cubicBezTo>
                  <a:cubicBezTo>
                    <a:pt x="209" y="104"/>
                    <a:pt x="207" y="109"/>
                    <a:pt x="204" y="114"/>
                  </a:cubicBezTo>
                  <a:cubicBezTo>
                    <a:pt x="194" y="135"/>
                    <a:pt x="187" y="158"/>
                    <a:pt x="191" y="181"/>
                  </a:cubicBezTo>
                  <a:cubicBezTo>
                    <a:pt x="192" y="190"/>
                    <a:pt x="198" y="202"/>
                    <a:pt x="188" y="208"/>
                  </a:cubicBezTo>
                  <a:cubicBezTo>
                    <a:pt x="180" y="213"/>
                    <a:pt x="162" y="215"/>
                    <a:pt x="155" y="207"/>
                  </a:cubicBezTo>
                  <a:cubicBezTo>
                    <a:pt x="150" y="201"/>
                    <a:pt x="150" y="190"/>
                    <a:pt x="149" y="182"/>
                  </a:cubicBezTo>
                  <a:cubicBezTo>
                    <a:pt x="148" y="174"/>
                    <a:pt x="148" y="166"/>
                    <a:pt x="147" y="159"/>
                  </a:cubicBezTo>
                  <a:cubicBezTo>
                    <a:pt x="147" y="155"/>
                    <a:pt x="141" y="156"/>
                    <a:pt x="141" y="159"/>
                  </a:cubicBezTo>
                  <a:cubicBezTo>
                    <a:pt x="144" y="176"/>
                    <a:pt x="140" y="197"/>
                    <a:pt x="151" y="211"/>
                  </a:cubicBezTo>
                  <a:cubicBezTo>
                    <a:pt x="150" y="211"/>
                    <a:pt x="149" y="211"/>
                    <a:pt x="149" y="212"/>
                  </a:cubicBezTo>
                  <a:cubicBezTo>
                    <a:pt x="145" y="222"/>
                    <a:pt x="136" y="228"/>
                    <a:pt x="126" y="230"/>
                  </a:cubicBezTo>
                  <a:cubicBezTo>
                    <a:pt x="120" y="230"/>
                    <a:pt x="114" y="228"/>
                    <a:pt x="110" y="225"/>
                  </a:cubicBezTo>
                  <a:cubicBezTo>
                    <a:pt x="105" y="222"/>
                    <a:pt x="105" y="215"/>
                    <a:pt x="104" y="210"/>
                  </a:cubicBezTo>
                  <a:cubicBezTo>
                    <a:pt x="102" y="194"/>
                    <a:pt x="102" y="177"/>
                    <a:pt x="102" y="160"/>
                  </a:cubicBezTo>
                  <a:cubicBezTo>
                    <a:pt x="101" y="156"/>
                    <a:pt x="96" y="156"/>
                    <a:pt x="96" y="160"/>
                  </a:cubicBezTo>
                  <a:cubicBezTo>
                    <a:pt x="96" y="170"/>
                    <a:pt x="96" y="181"/>
                    <a:pt x="97" y="192"/>
                  </a:cubicBezTo>
                  <a:cubicBezTo>
                    <a:pt x="97" y="203"/>
                    <a:pt x="97" y="216"/>
                    <a:pt x="102" y="225"/>
                  </a:cubicBezTo>
                  <a:cubicBezTo>
                    <a:pt x="104" y="229"/>
                    <a:pt x="107" y="231"/>
                    <a:pt x="110" y="232"/>
                  </a:cubicBezTo>
                  <a:cubicBezTo>
                    <a:pt x="110" y="233"/>
                    <a:pt x="110" y="233"/>
                    <a:pt x="110" y="234"/>
                  </a:cubicBezTo>
                  <a:cubicBezTo>
                    <a:pt x="112" y="240"/>
                    <a:pt x="104" y="243"/>
                    <a:pt x="99" y="244"/>
                  </a:cubicBezTo>
                  <a:cubicBezTo>
                    <a:pt x="92" y="246"/>
                    <a:pt x="85" y="243"/>
                    <a:pt x="79" y="241"/>
                  </a:cubicBezTo>
                  <a:cubicBezTo>
                    <a:pt x="71" y="238"/>
                    <a:pt x="63" y="234"/>
                    <a:pt x="57" y="228"/>
                  </a:cubicBezTo>
                  <a:cubicBezTo>
                    <a:pt x="54" y="225"/>
                    <a:pt x="54" y="220"/>
                    <a:pt x="53" y="217"/>
                  </a:cubicBezTo>
                  <a:cubicBezTo>
                    <a:pt x="52" y="206"/>
                    <a:pt x="52" y="194"/>
                    <a:pt x="53" y="183"/>
                  </a:cubicBezTo>
                  <a:cubicBezTo>
                    <a:pt x="53" y="175"/>
                    <a:pt x="54" y="166"/>
                    <a:pt x="52" y="158"/>
                  </a:cubicBezTo>
                  <a:cubicBezTo>
                    <a:pt x="52" y="154"/>
                    <a:pt x="46" y="155"/>
                    <a:pt x="47" y="159"/>
                  </a:cubicBezTo>
                  <a:cubicBezTo>
                    <a:pt x="49" y="170"/>
                    <a:pt x="47" y="183"/>
                    <a:pt x="47" y="194"/>
                  </a:cubicBezTo>
                  <a:cubicBezTo>
                    <a:pt x="47" y="205"/>
                    <a:pt x="45" y="219"/>
                    <a:pt x="51" y="229"/>
                  </a:cubicBezTo>
                  <a:cubicBezTo>
                    <a:pt x="53" y="234"/>
                    <a:pt x="59" y="238"/>
                    <a:pt x="65" y="241"/>
                  </a:cubicBezTo>
                  <a:cubicBezTo>
                    <a:pt x="64" y="241"/>
                    <a:pt x="63" y="241"/>
                    <a:pt x="63" y="242"/>
                  </a:cubicBezTo>
                  <a:cubicBezTo>
                    <a:pt x="61" y="250"/>
                    <a:pt x="49" y="249"/>
                    <a:pt x="42" y="249"/>
                  </a:cubicBezTo>
                  <a:cubicBezTo>
                    <a:pt x="33" y="248"/>
                    <a:pt x="28" y="241"/>
                    <a:pt x="22" y="235"/>
                  </a:cubicBezTo>
                  <a:cubicBezTo>
                    <a:pt x="16" y="229"/>
                    <a:pt x="6" y="221"/>
                    <a:pt x="6" y="212"/>
                  </a:cubicBezTo>
                  <a:cubicBezTo>
                    <a:pt x="6" y="205"/>
                    <a:pt x="7" y="198"/>
                    <a:pt x="7" y="192"/>
                  </a:cubicBezTo>
                  <a:cubicBezTo>
                    <a:pt x="8" y="170"/>
                    <a:pt x="9" y="149"/>
                    <a:pt x="9" y="128"/>
                  </a:cubicBezTo>
                  <a:cubicBezTo>
                    <a:pt x="8" y="118"/>
                    <a:pt x="8" y="109"/>
                    <a:pt x="9" y="100"/>
                  </a:cubicBezTo>
                  <a:cubicBezTo>
                    <a:pt x="9" y="92"/>
                    <a:pt x="9" y="83"/>
                    <a:pt x="12" y="75"/>
                  </a:cubicBezTo>
                  <a:cubicBezTo>
                    <a:pt x="19" y="57"/>
                    <a:pt x="30" y="41"/>
                    <a:pt x="38" y="24"/>
                  </a:cubicBezTo>
                  <a:cubicBezTo>
                    <a:pt x="39" y="23"/>
                    <a:pt x="44" y="12"/>
                    <a:pt x="42" y="12"/>
                  </a:cubicBezTo>
                  <a:cubicBezTo>
                    <a:pt x="44" y="12"/>
                    <a:pt x="45" y="12"/>
                    <a:pt x="47" y="12"/>
                  </a:cubicBezTo>
                  <a:cubicBezTo>
                    <a:pt x="52" y="11"/>
                    <a:pt x="58" y="10"/>
                    <a:pt x="63" y="10"/>
                  </a:cubicBezTo>
                  <a:cubicBezTo>
                    <a:pt x="79" y="8"/>
                    <a:pt x="95" y="8"/>
                    <a:pt x="111" y="9"/>
                  </a:cubicBezTo>
                  <a:cubicBezTo>
                    <a:pt x="130" y="11"/>
                    <a:pt x="147" y="18"/>
                    <a:pt x="164" y="26"/>
                  </a:cubicBezTo>
                  <a:cubicBezTo>
                    <a:pt x="183" y="33"/>
                    <a:pt x="202" y="41"/>
                    <a:pt x="220" y="48"/>
                  </a:cubicBezTo>
                  <a:cubicBezTo>
                    <a:pt x="218" y="59"/>
                    <a:pt x="215" y="70"/>
                    <a:pt x="214" y="8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8" name="Freeform 16"/>
            <p:cNvSpPr>
              <a:spLocks/>
            </p:cNvSpPr>
            <p:nvPr/>
          </p:nvSpPr>
          <p:spPr bwMode="auto">
            <a:xfrm>
              <a:off x="6891338" y="4156076"/>
              <a:ext cx="234950" cy="101600"/>
            </a:xfrm>
            <a:custGeom>
              <a:avLst/>
              <a:gdLst>
                <a:gd name="T0" fmla="*/ 2 w 203"/>
                <a:gd name="T1" fmla="*/ 48 h 88"/>
                <a:gd name="T2" fmla="*/ 108 w 203"/>
                <a:gd name="T3" fmla="*/ 53 h 88"/>
                <a:gd name="T4" fmla="*/ 194 w 203"/>
                <a:gd name="T5" fmla="*/ 88 h 88"/>
                <a:gd name="T6" fmla="*/ 202 w 203"/>
                <a:gd name="T7" fmla="*/ 55 h 88"/>
                <a:gd name="T8" fmla="*/ 202 w 203"/>
                <a:gd name="T9" fmla="*/ 30 h 88"/>
                <a:gd name="T10" fmla="*/ 59 w 203"/>
                <a:gd name="T11" fmla="*/ 5 h 88"/>
                <a:gd name="T12" fmla="*/ 0 w 203"/>
                <a:gd name="T13" fmla="*/ 24 h 88"/>
                <a:gd name="T14" fmla="*/ 2 w 203"/>
                <a:gd name="T15" fmla="*/ 48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3" h="88">
                  <a:moveTo>
                    <a:pt x="2" y="48"/>
                  </a:moveTo>
                  <a:cubicBezTo>
                    <a:pt x="2" y="48"/>
                    <a:pt x="67" y="35"/>
                    <a:pt x="108" y="53"/>
                  </a:cubicBezTo>
                  <a:cubicBezTo>
                    <a:pt x="149" y="70"/>
                    <a:pt x="194" y="88"/>
                    <a:pt x="194" y="88"/>
                  </a:cubicBezTo>
                  <a:cubicBezTo>
                    <a:pt x="194" y="88"/>
                    <a:pt x="200" y="67"/>
                    <a:pt x="202" y="55"/>
                  </a:cubicBezTo>
                  <a:cubicBezTo>
                    <a:pt x="203" y="43"/>
                    <a:pt x="202" y="30"/>
                    <a:pt x="202" y="30"/>
                  </a:cubicBezTo>
                  <a:cubicBezTo>
                    <a:pt x="202" y="30"/>
                    <a:pt x="103" y="0"/>
                    <a:pt x="59" y="5"/>
                  </a:cubicBezTo>
                  <a:cubicBezTo>
                    <a:pt x="14" y="11"/>
                    <a:pt x="0" y="24"/>
                    <a:pt x="0" y="24"/>
                  </a:cubicBezTo>
                  <a:lnTo>
                    <a:pt x="2"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19" name="Freeform 17"/>
            <p:cNvSpPr>
              <a:spLocks/>
            </p:cNvSpPr>
            <p:nvPr/>
          </p:nvSpPr>
          <p:spPr bwMode="auto">
            <a:xfrm>
              <a:off x="6891338" y="4156076"/>
              <a:ext cx="234950" cy="101600"/>
            </a:xfrm>
            <a:custGeom>
              <a:avLst/>
              <a:gdLst>
                <a:gd name="T0" fmla="*/ 202 w 203"/>
                <a:gd name="T1" fmla="*/ 30 h 88"/>
                <a:gd name="T2" fmla="*/ 59 w 203"/>
                <a:gd name="T3" fmla="*/ 5 h 88"/>
                <a:gd name="T4" fmla="*/ 0 w 203"/>
                <a:gd name="T5" fmla="*/ 24 h 88"/>
                <a:gd name="T6" fmla="*/ 2 w 203"/>
                <a:gd name="T7" fmla="*/ 48 h 88"/>
                <a:gd name="T8" fmla="*/ 24 w 203"/>
                <a:gd name="T9" fmla="*/ 45 h 88"/>
                <a:gd name="T10" fmla="*/ 31 w 203"/>
                <a:gd name="T11" fmla="*/ 18 h 88"/>
                <a:gd name="T12" fmla="*/ 86 w 203"/>
                <a:gd name="T13" fmla="*/ 10 h 88"/>
                <a:gd name="T14" fmla="*/ 170 w 203"/>
                <a:gd name="T15" fmla="*/ 39 h 88"/>
                <a:gd name="T16" fmla="*/ 174 w 203"/>
                <a:gd name="T17" fmla="*/ 80 h 88"/>
                <a:gd name="T18" fmla="*/ 194 w 203"/>
                <a:gd name="T19" fmla="*/ 88 h 88"/>
                <a:gd name="T20" fmla="*/ 202 w 203"/>
                <a:gd name="T21" fmla="*/ 55 h 88"/>
                <a:gd name="T22" fmla="*/ 202 w 203"/>
                <a:gd name="T23" fmla="*/ 3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88">
                  <a:moveTo>
                    <a:pt x="202" y="30"/>
                  </a:moveTo>
                  <a:cubicBezTo>
                    <a:pt x="202" y="30"/>
                    <a:pt x="103" y="0"/>
                    <a:pt x="59" y="5"/>
                  </a:cubicBezTo>
                  <a:cubicBezTo>
                    <a:pt x="14" y="11"/>
                    <a:pt x="0" y="24"/>
                    <a:pt x="0" y="24"/>
                  </a:cubicBezTo>
                  <a:cubicBezTo>
                    <a:pt x="2" y="48"/>
                    <a:pt x="2" y="48"/>
                    <a:pt x="2" y="48"/>
                  </a:cubicBezTo>
                  <a:cubicBezTo>
                    <a:pt x="2" y="48"/>
                    <a:pt x="11" y="46"/>
                    <a:pt x="24" y="45"/>
                  </a:cubicBezTo>
                  <a:cubicBezTo>
                    <a:pt x="21" y="37"/>
                    <a:pt x="21" y="27"/>
                    <a:pt x="31" y="18"/>
                  </a:cubicBezTo>
                  <a:cubicBezTo>
                    <a:pt x="48" y="2"/>
                    <a:pt x="74" y="11"/>
                    <a:pt x="86" y="10"/>
                  </a:cubicBezTo>
                  <a:cubicBezTo>
                    <a:pt x="86" y="10"/>
                    <a:pt x="159" y="30"/>
                    <a:pt x="170" y="39"/>
                  </a:cubicBezTo>
                  <a:cubicBezTo>
                    <a:pt x="177" y="45"/>
                    <a:pt x="176" y="66"/>
                    <a:pt x="174" y="80"/>
                  </a:cubicBezTo>
                  <a:cubicBezTo>
                    <a:pt x="186" y="85"/>
                    <a:pt x="194" y="88"/>
                    <a:pt x="194" y="88"/>
                  </a:cubicBezTo>
                  <a:cubicBezTo>
                    <a:pt x="194" y="88"/>
                    <a:pt x="200" y="67"/>
                    <a:pt x="202" y="55"/>
                  </a:cubicBezTo>
                  <a:cubicBezTo>
                    <a:pt x="203" y="43"/>
                    <a:pt x="202" y="30"/>
                    <a:pt x="202" y="30"/>
                  </a:cubicBez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0" name="Freeform 18"/>
            <p:cNvSpPr>
              <a:spLocks/>
            </p:cNvSpPr>
            <p:nvPr/>
          </p:nvSpPr>
          <p:spPr bwMode="auto">
            <a:xfrm>
              <a:off x="6856413" y="4210051"/>
              <a:ext cx="247650" cy="279400"/>
            </a:xfrm>
            <a:custGeom>
              <a:avLst/>
              <a:gdLst>
                <a:gd name="T0" fmla="*/ 208 w 214"/>
                <a:gd name="T1" fmla="*/ 72 h 242"/>
                <a:gd name="T2" fmla="*/ 205 w 214"/>
                <a:gd name="T3" fmla="*/ 90 h 242"/>
                <a:gd name="T4" fmla="*/ 198 w 214"/>
                <a:gd name="T5" fmla="*/ 106 h 242"/>
                <a:gd name="T6" fmla="*/ 185 w 214"/>
                <a:gd name="T7" fmla="*/ 173 h 242"/>
                <a:gd name="T8" fmla="*/ 182 w 214"/>
                <a:gd name="T9" fmla="*/ 200 h 242"/>
                <a:gd name="T10" fmla="*/ 149 w 214"/>
                <a:gd name="T11" fmla="*/ 199 h 242"/>
                <a:gd name="T12" fmla="*/ 143 w 214"/>
                <a:gd name="T13" fmla="*/ 174 h 242"/>
                <a:gd name="T14" fmla="*/ 141 w 214"/>
                <a:gd name="T15" fmla="*/ 151 h 242"/>
                <a:gd name="T16" fmla="*/ 135 w 214"/>
                <a:gd name="T17" fmla="*/ 151 h 242"/>
                <a:gd name="T18" fmla="*/ 145 w 214"/>
                <a:gd name="T19" fmla="*/ 203 h 242"/>
                <a:gd name="T20" fmla="*/ 143 w 214"/>
                <a:gd name="T21" fmla="*/ 204 h 242"/>
                <a:gd name="T22" fmla="*/ 120 w 214"/>
                <a:gd name="T23" fmla="*/ 222 h 242"/>
                <a:gd name="T24" fmla="*/ 104 w 214"/>
                <a:gd name="T25" fmla="*/ 217 h 242"/>
                <a:gd name="T26" fmla="*/ 98 w 214"/>
                <a:gd name="T27" fmla="*/ 202 h 242"/>
                <a:gd name="T28" fmla="*/ 96 w 214"/>
                <a:gd name="T29" fmla="*/ 152 h 242"/>
                <a:gd name="T30" fmla="*/ 90 w 214"/>
                <a:gd name="T31" fmla="*/ 152 h 242"/>
                <a:gd name="T32" fmla="*/ 91 w 214"/>
                <a:gd name="T33" fmla="*/ 184 h 242"/>
                <a:gd name="T34" fmla="*/ 96 w 214"/>
                <a:gd name="T35" fmla="*/ 217 h 242"/>
                <a:gd name="T36" fmla="*/ 104 w 214"/>
                <a:gd name="T37" fmla="*/ 224 h 242"/>
                <a:gd name="T38" fmla="*/ 104 w 214"/>
                <a:gd name="T39" fmla="*/ 226 h 242"/>
                <a:gd name="T40" fmla="*/ 93 w 214"/>
                <a:gd name="T41" fmla="*/ 236 h 242"/>
                <a:gd name="T42" fmla="*/ 73 w 214"/>
                <a:gd name="T43" fmla="*/ 233 h 242"/>
                <a:gd name="T44" fmla="*/ 51 w 214"/>
                <a:gd name="T45" fmla="*/ 220 h 242"/>
                <a:gd name="T46" fmla="*/ 47 w 214"/>
                <a:gd name="T47" fmla="*/ 209 h 242"/>
                <a:gd name="T48" fmla="*/ 47 w 214"/>
                <a:gd name="T49" fmla="*/ 175 h 242"/>
                <a:gd name="T50" fmla="*/ 46 w 214"/>
                <a:gd name="T51" fmla="*/ 150 h 242"/>
                <a:gd name="T52" fmla="*/ 41 w 214"/>
                <a:gd name="T53" fmla="*/ 151 h 242"/>
                <a:gd name="T54" fmla="*/ 41 w 214"/>
                <a:gd name="T55" fmla="*/ 186 h 242"/>
                <a:gd name="T56" fmla="*/ 45 w 214"/>
                <a:gd name="T57" fmla="*/ 221 h 242"/>
                <a:gd name="T58" fmla="*/ 59 w 214"/>
                <a:gd name="T59" fmla="*/ 233 h 242"/>
                <a:gd name="T60" fmla="*/ 57 w 214"/>
                <a:gd name="T61" fmla="*/ 234 h 242"/>
                <a:gd name="T62" fmla="*/ 36 w 214"/>
                <a:gd name="T63" fmla="*/ 241 h 242"/>
                <a:gd name="T64" fmla="*/ 16 w 214"/>
                <a:gd name="T65" fmla="*/ 227 h 242"/>
                <a:gd name="T66" fmla="*/ 0 w 214"/>
                <a:gd name="T67" fmla="*/ 204 h 242"/>
                <a:gd name="T68" fmla="*/ 1 w 214"/>
                <a:gd name="T69" fmla="*/ 184 h 242"/>
                <a:gd name="T70" fmla="*/ 3 w 214"/>
                <a:gd name="T71" fmla="*/ 120 h 242"/>
                <a:gd name="T72" fmla="*/ 3 w 214"/>
                <a:gd name="T73" fmla="*/ 92 h 242"/>
                <a:gd name="T74" fmla="*/ 6 w 214"/>
                <a:gd name="T75" fmla="*/ 67 h 242"/>
                <a:gd name="T76" fmla="*/ 32 w 214"/>
                <a:gd name="T77" fmla="*/ 16 h 242"/>
                <a:gd name="T78" fmla="*/ 36 w 214"/>
                <a:gd name="T79" fmla="*/ 4 h 242"/>
                <a:gd name="T80" fmla="*/ 41 w 214"/>
                <a:gd name="T81" fmla="*/ 4 h 242"/>
                <a:gd name="T82" fmla="*/ 57 w 214"/>
                <a:gd name="T83" fmla="*/ 2 h 242"/>
                <a:gd name="T84" fmla="*/ 105 w 214"/>
                <a:gd name="T85" fmla="*/ 1 h 242"/>
                <a:gd name="T86" fmla="*/ 158 w 214"/>
                <a:gd name="T87" fmla="*/ 18 h 242"/>
                <a:gd name="T88" fmla="*/ 214 w 214"/>
                <a:gd name="T89" fmla="*/ 40 h 242"/>
                <a:gd name="T90" fmla="*/ 208 w 214"/>
                <a:gd name="T91" fmla="*/ 7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4" h="242">
                  <a:moveTo>
                    <a:pt x="208" y="72"/>
                  </a:moveTo>
                  <a:cubicBezTo>
                    <a:pt x="207" y="78"/>
                    <a:pt x="206" y="84"/>
                    <a:pt x="205" y="90"/>
                  </a:cubicBezTo>
                  <a:cubicBezTo>
                    <a:pt x="203" y="96"/>
                    <a:pt x="201" y="101"/>
                    <a:pt x="198" y="106"/>
                  </a:cubicBezTo>
                  <a:cubicBezTo>
                    <a:pt x="188" y="127"/>
                    <a:pt x="181" y="150"/>
                    <a:pt x="185" y="173"/>
                  </a:cubicBezTo>
                  <a:cubicBezTo>
                    <a:pt x="186" y="182"/>
                    <a:pt x="192" y="194"/>
                    <a:pt x="182" y="200"/>
                  </a:cubicBezTo>
                  <a:cubicBezTo>
                    <a:pt x="174" y="205"/>
                    <a:pt x="156" y="207"/>
                    <a:pt x="149" y="199"/>
                  </a:cubicBezTo>
                  <a:cubicBezTo>
                    <a:pt x="144" y="193"/>
                    <a:pt x="144" y="182"/>
                    <a:pt x="143" y="174"/>
                  </a:cubicBezTo>
                  <a:cubicBezTo>
                    <a:pt x="142" y="166"/>
                    <a:pt x="142" y="158"/>
                    <a:pt x="141" y="151"/>
                  </a:cubicBezTo>
                  <a:cubicBezTo>
                    <a:pt x="141" y="147"/>
                    <a:pt x="135" y="148"/>
                    <a:pt x="135" y="151"/>
                  </a:cubicBezTo>
                  <a:cubicBezTo>
                    <a:pt x="138" y="168"/>
                    <a:pt x="134" y="189"/>
                    <a:pt x="145" y="203"/>
                  </a:cubicBezTo>
                  <a:cubicBezTo>
                    <a:pt x="144" y="203"/>
                    <a:pt x="143" y="203"/>
                    <a:pt x="143" y="204"/>
                  </a:cubicBezTo>
                  <a:cubicBezTo>
                    <a:pt x="139" y="214"/>
                    <a:pt x="130" y="220"/>
                    <a:pt x="120" y="222"/>
                  </a:cubicBezTo>
                  <a:cubicBezTo>
                    <a:pt x="114" y="222"/>
                    <a:pt x="108" y="220"/>
                    <a:pt x="104" y="217"/>
                  </a:cubicBezTo>
                  <a:cubicBezTo>
                    <a:pt x="99" y="214"/>
                    <a:pt x="99" y="207"/>
                    <a:pt x="98" y="202"/>
                  </a:cubicBezTo>
                  <a:cubicBezTo>
                    <a:pt x="96" y="186"/>
                    <a:pt x="96" y="169"/>
                    <a:pt x="96" y="152"/>
                  </a:cubicBezTo>
                  <a:cubicBezTo>
                    <a:pt x="95" y="148"/>
                    <a:pt x="90" y="148"/>
                    <a:pt x="90" y="152"/>
                  </a:cubicBezTo>
                  <a:cubicBezTo>
                    <a:pt x="90" y="162"/>
                    <a:pt x="90" y="173"/>
                    <a:pt x="91" y="184"/>
                  </a:cubicBezTo>
                  <a:cubicBezTo>
                    <a:pt x="91" y="195"/>
                    <a:pt x="91" y="208"/>
                    <a:pt x="96" y="217"/>
                  </a:cubicBezTo>
                  <a:cubicBezTo>
                    <a:pt x="98" y="221"/>
                    <a:pt x="101" y="223"/>
                    <a:pt x="104" y="224"/>
                  </a:cubicBezTo>
                  <a:cubicBezTo>
                    <a:pt x="104" y="225"/>
                    <a:pt x="104" y="225"/>
                    <a:pt x="104" y="226"/>
                  </a:cubicBezTo>
                  <a:cubicBezTo>
                    <a:pt x="106" y="232"/>
                    <a:pt x="98" y="235"/>
                    <a:pt x="93" y="236"/>
                  </a:cubicBezTo>
                  <a:cubicBezTo>
                    <a:pt x="86" y="238"/>
                    <a:pt x="79" y="235"/>
                    <a:pt x="73" y="233"/>
                  </a:cubicBezTo>
                  <a:cubicBezTo>
                    <a:pt x="65" y="230"/>
                    <a:pt x="57" y="226"/>
                    <a:pt x="51" y="220"/>
                  </a:cubicBezTo>
                  <a:cubicBezTo>
                    <a:pt x="48" y="217"/>
                    <a:pt x="48" y="212"/>
                    <a:pt x="47" y="209"/>
                  </a:cubicBezTo>
                  <a:cubicBezTo>
                    <a:pt x="46" y="198"/>
                    <a:pt x="46" y="186"/>
                    <a:pt x="47" y="175"/>
                  </a:cubicBezTo>
                  <a:cubicBezTo>
                    <a:pt x="47" y="167"/>
                    <a:pt x="48" y="158"/>
                    <a:pt x="46" y="150"/>
                  </a:cubicBezTo>
                  <a:cubicBezTo>
                    <a:pt x="46" y="146"/>
                    <a:pt x="40" y="147"/>
                    <a:pt x="41" y="151"/>
                  </a:cubicBezTo>
                  <a:cubicBezTo>
                    <a:pt x="43" y="162"/>
                    <a:pt x="41" y="175"/>
                    <a:pt x="41" y="186"/>
                  </a:cubicBezTo>
                  <a:cubicBezTo>
                    <a:pt x="41" y="197"/>
                    <a:pt x="39" y="211"/>
                    <a:pt x="45" y="221"/>
                  </a:cubicBezTo>
                  <a:cubicBezTo>
                    <a:pt x="47" y="226"/>
                    <a:pt x="53" y="230"/>
                    <a:pt x="59" y="233"/>
                  </a:cubicBezTo>
                  <a:cubicBezTo>
                    <a:pt x="58" y="233"/>
                    <a:pt x="57" y="233"/>
                    <a:pt x="57" y="234"/>
                  </a:cubicBezTo>
                  <a:cubicBezTo>
                    <a:pt x="55" y="242"/>
                    <a:pt x="43" y="241"/>
                    <a:pt x="36" y="241"/>
                  </a:cubicBezTo>
                  <a:cubicBezTo>
                    <a:pt x="27" y="240"/>
                    <a:pt x="22" y="233"/>
                    <a:pt x="16" y="227"/>
                  </a:cubicBezTo>
                  <a:cubicBezTo>
                    <a:pt x="10" y="221"/>
                    <a:pt x="0" y="213"/>
                    <a:pt x="0" y="204"/>
                  </a:cubicBezTo>
                  <a:cubicBezTo>
                    <a:pt x="0" y="197"/>
                    <a:pt x="1" y="190"/>
                    <a:pt x="1" y="184"/>
                  </a:cubicBezTo>
                  <a:cubicBezTo>
                    <a:pt x="2" y="162"/>
                    <a:pt x="3" y="141"/>
                    <a:pt x="3" y="120"/>
                  </a:cubicBezTo>
                  <a:cubicBezTo>
                    <a:pt x="2" y="110"/>
                    <a:pt x="2" y="101"/>
                    <a:pt x="3" y="92"/>
                  </a:cubicBezTo>
                  <a:cubicBezTo>
                    <a:pt x="3" y="84"/>
                    <a:pt x="3" y="75"/>
                    <a:pt x="6" y="67"/>
                  </a:cubicBezTo>
                  <a:cubicBezTo>
                    <a:pt x="13" y="49"/>
                    <a:pt x="24" y="33"/>
                    <a:pt x="32" y="16"/>
                  </a:cubicBezTo>
                  <a:cubicBezTo>
                    <a:pt x="33" y="15"/>
                    <a:pt x="38" y="4"/>
                    <a:pt x="36" y="4"/>
                  </a:cubicBezTo>
                  <a:cubicBezTo>
                    <a:pt x="38" y="4"/>
                    <a:pt x="39" y="4"/>
                    <a:pt x="41" y="4"/>
                  </a:cubicBezTo>
                  <a:cubicBezTo>
                    <a:pt x="46" y="3"/>
                    <a:pt x="52" y="2"/>
                    <a:pt x="57" y="2"/>
                  </a:cubicBezTo>
                  <a:cubicBezTo>
                    <a:pt x="73" y="0"/>
                    <a:pt x="89" y="0"/>
                    <a:pt x="105" y="1"/>
                  </a:cubicBezTo>
                  <a:cubicBezTo>
                    <a:pt x="124" y="3"/>
                    <a:pt x="141" y="10"/>
                    <a:pt x="158" y="18"/>
                  </a:cubicBezTo>
                  <a:cubicBezTo>
                    <a:pt x="177" y="25"/>
                    <a:pt x="196" y="33"/>
                    <a:pt x="214" y="40"/>
                  </a:cubicBezTo>
                  <a:cubicBezTo>
                    <a:pt x="212" y="51"/>
                    <a:pt x="209" y="62"/>
                    <a:pt x="208" y="7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1" name="Freeform 19"/>
            <p:cNvSpPr>
              <a:spLocks noEditPoints="1"/>
            </p:cNvSpPr>
            <p:nvPr/>
          </p:nvSpPr>
          <p:spPr bwMode="auto">
            <a:xfrm>
              <a:off x="6323013" y="2116138"/>
              <a:ext cx="481012" cy="633413"/>
            </a:xfrm>
            <a:custGeom>
              <a:avLst/>
              <a:gdLst>
                <a:gd name="T0" fmla="*/ 396 w 416"/>
                <a:gd name="T1" fmla="*/ 88 h 549"/>
                <a:gd name="T2" fmla="*/ 365 w 416"/>
                <a:gd name="T3" fmla="*/ 44 h 549"/>
                <a:gd name="T4" fmla="*/ 192 w 416"/>
                <a:gd name="T5" fmla="*/ 2 h 549"/>
                <a:gd name="T6" fmla="*/ 38 w 416"/>
                <a:gd name="T7" fmla="*/ 91 h 549"/>
                <a:gd name="T8" fmla="*/ 35 w 416"/>
                <a:gd name="T9" fmla="*/ 100 h 549"/>
                <a:gd name="T10" fmla="*/ 25 w 416"/>
                <a:gd name="T11" fmla="*/ 163 h 549"/>
                <a:gd name="T12" fmla="*/ 23 w 416"/>
                <a:gd name="T13" fmla="*/ 216 h 549"/>
                <a:gd name="T14" fmla="*/ 20 w 416"/>
                <a:gd name="T15" fmla="*/ 281 h 549"/>
                <a:gd name="T16" fmla="*/ 4 w 416"/>
                <a:gd name="T17" fmla="*/ 330 h 549"/>
                <a:gd name="T18" fmla="*/ 35 w 416"/>
                <a:gd name="T19" fmla="*/ 344 h 549"/>
                <a:gd name="T20" fmla="*/ 40 w 416"/>
                <a:gd name="T21" fmla="*/ 373 h 549"/>
                <a:gd name="T22" fmla="*/ 46 w 416"/>
                <a:gd name="T23" fmla="*/ 389 h 549"/>
                <a:gd name="T24" fmla="*/ 54 w 416"/>
                <a:gd name="T25" fmla="*/ 416 h 549"/>
                <a:gd name="T26" fmla="*/ 61 w 416"/>
                <a:gd name="T27" fmla="*/ 456 h 549"/>
                <a:gd name="T28" fmla="*/ 118 w 416"/>
                <a:gd name="T29" fmla="*/ 470 h 549"/>
                <a:gd name="T30" fmla="*/ 182 w 416"/>
                <a:gd name="T31" fmla="*/ 517 h 549"/>
                <a:gd name="T32" fmla="*/ 211 w 416"/>
                <a:gd name="T33" fmla="*/ 548 h 549"/>
                <a:gd name="T34" fmla="*/ 283 w 416"/>
                <a:gd name="T35" fmla="*/ 469 h 549"/>
                <a:gd name="T36" fmla="*/ 391 w 416"/>
                <a:gd name="T37" fmla="*/ 374 h 549"/>
                <a:gd name="T38" fmla="*/ 390 w 416"/>
                <a:gd name="T39" fmla="*/ 346 h 549"/>
                <a:gd name="T40" fmla="*/ 413 w 416"/>
                <a:gd name="T41" fmla="*/ 248 h 549"/>
                <a:gd name="T42" fmla="*/ 353 w 416"/>
                <a:gd name="T43" fmla="*/ 399 h 549"/>
                <a:gd name="T44" fmla="*/ 260 w 416"/>
                <a:gd name="T45" fmla="*/ 485 h 549"/>
                <a:gd name="T46" fmla="*/ 209 w 416"/>
                <a:gd name="T47" fmla="*/ 543 h 549"/>
                <a:gd name="T48" fmla="*/ 155 w 416"/>
                <a:gd name="T49" fmla="*/ 470 h 549"/>
                <a:gd name="T50" fmla="*/ 218 w 416"/>
                <a:gd name="T51" fmla="*/ 402 h 549"/>
                <a:gd name="T52" fmla="*/ 246 w 416"/>
                <a:gd name="T53" fmla="*/ 311 h 549"/>
                <a:gd name="T54" fmla="*/ 239 w 416"/>
                <a:gd name="T55" fmla="*/ 352 h 549"/>
                <a:gd name="T56" fmla="*/ 123 w 416"/>
                <a:gd name="T57" fmla="*/ 465 h 549"/>
                <a:gd name="T58" fmla="*/ 113 w 416"/>
                <a:gd name="T59" fmla="*/ 465 h 549"/>
                <a:gd name="T60" fmla="*/ 59 w 416"/>
                <a:gd name="T61" fmla="*/ 417 h 549"/>
                <a:gd name="T62" fmla="*/ 54 w 416"/>
                <a:gd name="T63" fmla="*/ 397 h 549"/>
                <a:gd name="T64" fmla="*/ 50 w 416"/>
                <a:gd name="T65" fmla="*/ 374 h 549"/>
                <a:gd name="T66" fmla="*/ 42 w 416"/>
                <a:gd name="T67" fmla="*/ 355 h 549"/>
                <a:gd name="T68" fmla="*/ 26 w 416"/>
                <a:gd name="T69" fmla="*/ 335 h 549"/>
                <a:gd name="T70" fmla="*/ 8 w 416"/>
                <a:gd name="T71" fmla="*/ 322 h 549"/>
                <a:gd name="T72" fmla="*/ 32 w 416"/>
                <a:gd name="T73" fmla="*/ 261 h 549"/>
                <a:gd name="T74" fmla="*/ 24 w 416"/>
                <a:gd name="T75" fmla="*/ 202 h 549"/>
                <a:gd name="T76" fmla="*/ 33 w 416"/>
                <a:gd name="T77" fmla="*/ 144 h 549"/>
                <a:gd name="T78" fmla="*/ 39 w 416"/>
                <a:gd name="T79" fmla="*/ 102 h 549"/>
                <a:gd name="T80" fmla="*/ 91 w 416"/>
                <a:gd name="T81" fmla="*/ 116 h 549"/>
                <a:gd name="T82" fmla="*/ 146 w 416"/>
                <a:gd name="T83" fmla="*/ 141 h 549"/>
                <a:gd name="T84" fmla="*/ 179 w 416"/>
                <a:gd name="T85" fmla="*/ 186 h 549"/>
                <a:gd name="T86" fmla="*/ 205 w 416"/>
                <a:gd name="T87" fmla="*/ 244 h 549"/>
                <a:gd name="T88" fmla="*/ 217 w 416"/>
                <a:gd name="T89" fmla="*/ 243 h 549"/>
                <a:gd name="T90" fmla="*/ 255 w 416"/>
                <a:gd name="T91" fmla="*/ 162 h 549"/>
                <a:gd name="T92" fmla="*/ 297 w 416"/>
                <a:gd name="T93" fmla="*/ 198 h 549"/>
                <a:gd name="T94" fmla="*/ 281 w 416"/>
                <a:gd name="T95" fmla="*/ 270 h 549"/>
                <a:gd name="T96" fmla="*/ 252 w 416"/>
                <a:gd name="T97" fmla="*/ 293 h 549"/>
                <a:gd name="T98" fmla="*/ 240 w 416"/>
                <a:gd name="T99" fmla="*/ 291 h 549"/>
                <a:gd name="T100" fmla="*/ 270 w 416"/>
                <a:gd name="T101" fmla="*/ 289 h 549"/>
                <a:gd name="T102" fmla="*/ 301 w 416"/>
                <a:gd name="T103" fmla="*/ 327 h 549"/>
                <a:gd name="T104" fmla="*/ 358 w 416"/>
                <a:gd name="T105" fmla="*/ 357 h 549"/>
                <a:gd name="T106" fmla="*/ 388 w 416"/>
                <a:gd name="T107" fmla="*/ 370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6" h="549">
                  <a:moveTo>
                    <a:pt x="412" y="163"/>
                  </a:moveTo>
                  <a:cubicBezTo>
                    <a:pt x="409" y="138"/>
                    <a:pt x="404" y="112"/>
                    <a:pt x="396" y="88"/>
                  </a:cubicBezTo>
                  <a:cubicBezTo>
                    <a:pt x="394" y="79"/>
                    <a:pt x="391" y="71"/>
                    <a:pt x="385" y="63"/>
                  </a:cubicBezTo>
                  <a:cubicBezTo>
                    <a:pt x="380" y="56"/>
                    <a:pt x="373" y="49"/>
                    <a:pt x="365" y="44"/>
                  </a:cubicBezTo>
                  <a:cubicBezTo>
                    <a:pt x="344" y="28"/>
                    <a:pt x="318" y="18"/>
                    <a:pt x="292" y="12"/>
                  </a:cubicBezTo>
                  <a:cubicBezTo>
                    <a:pt x="260" y="3"/>
                    <a:pt x="226" y="0"/>
                    <a:pt x="192" y="2"/>
                  </a:cubicBezTo>
                  <a:cubicBezTo>
                    <a:pt x="163" y="4"/>
                    <a:pt x="134" y="9"/>
                    <a:pt x="107" y="22"/>
                  </a:cubicBezTo>
                  <a:cubicBezTo>
                    <a:pt x="77" y="37"/>
                    <a:pt x="52" y="61"/>
                    <a:pt x="38" y="91"/>
                  </a:cubicBezTo>
                  <a:cubicBezTo>
                    <a:pt x="37" y="93"/>
                    <a:pt x="36" y="95"/>
                    <a:pt x="36" y="97"/>
                  </a:cubicBezTo>
                  <a:cubicBezTo>
                    <a:pt x="35" y="98"/>
                    <a:pt x="35" y="99"/>
                    <a:pt x="35" y="100"/>
                  </a:cubicBezTo>
                  <a:cubicBezTo>
                    <a:pt x="33" y="108"/>
                    <a:pt x="33" y="117"/>
                    <a:pt x="31" y="126"/>
                  </a:cubicBezTo>
                  <a:cubicBezTo>
                    <a:pt x="30" y="138"/>
                    <a:pt x="27" y="150"/>
                    <a:pt x="25" y="163"/>
                  </a:cubicBezTo>
                  <a:cubicBezTo>
                    <a:pt x="23" y="176"/>
                    <a:pt x="20" y="189"/>
                    <a:pt x="20" y="202"/>
                  </a:cubicBezTo>
                  <a:cubicBezTo>
                    <a:pt x="20" y="207"/>
                    <a:pt x="21" y="212"/>
                    <a:pt x="23" y="216"/>
                  </a:cubicBezTo>
                  <a:cubicBezTo>
                    <a:pt x="27" y="223"/>
                    <a:pt x="31" y="228"/>
                    <a:pt x="31" y="237"/>
                  </a:cubicBezTo>
                  <a:cubicBezTo>
                    <a:pt x="31" y="251"/>
                    <a:pt x="26" y="268"/>
                    <a:pt x="20" y="281"/>
                  </a:cubicBezTo>
                  <a:cubicBezTo>
                    <a:pt x="16" y="291"/>
                    <a:pt x="12" y="300"/>
                    <a:pt x="7" y="310"/>
                  </a:cubicBezTo>
                  <a:cubicBezTo>
                    <a:pt x="5" y="315"/>
                    <a:pt x="0" y="324"/>
                    <a:pt x="4" y="330"/>
                  </a:cubicBezTo>
                  <a:cubicBezTo>
                    <a:pt x="10" y="337"/>
                    <a:pt x="21" y="338"/>
                    <a:pt x="28" y="341"/>
                  </a:cubicBezTo>
                  <a:cubicBezTo>
                    <a:pt x="31" y="342"/>
                    <a:pt x="33" y="343"/>
                    <a:pt x="35" y="344"/>
                  </a:cubicBezTo>
                  <a:cubicBezTo>
                    <a:pt x="38" y="347"/>
                    <a:pt x="37" y="351"/>
                    <a:pt x="37" y="355"/>
                  </a:cubicBezTo>
                  <a:cubicBezTo>
                    <a:pt x="36" y="360"/>
                    <a:pt x="35" y="370"/>
                    <a:pt x="40" y="373"/>
                  </a:cubicBezTo>
                  <a:cubicBezTo>
                    <a:pt x="42" y="375"/>
                    <a:pt x="45" y="376"/>
                    <a:pt x="47" y="378"/>
                  </a:cubicBezTo>
                  <a:cubicBezTo>
                    <a:pt x="49" y="380"/>
                    <a:pt x="46" y="387"/>
                    <a:pt x="46" y="389"/>
                  </a:cubicBezTo>
                  <a:cubicBezTo>
                    <a:pt x="44" y="394"/>
                    <a:pt x="45" y="398"/>
                    <a:pt x="49" y="400"/>
                  </a:cubicBezTo>
                  <a:cubicBezTo>
                    <a:pt x="55" y="403"/>
                    <a:pt x="54" y="410"/>
                    <a:pt x="54" y="416"/>
                  </a:cubicBezTo>
                  <a:cubicBezTo>
                    <a:pt x="54" y="422"/>
                    <a:pt x="54" y="429"/>
                    <a:pt x="54" y="436"/>
                  </a:cubicBezTo>
                  <a:cubicBezTo>
                    <a:pt x="55" y="443"/>
                    <a:pt x="57" y="450"/>
                    <a:pt x="61" y="456"/>
                  </a:cubicBezTo>
                  <a:cubicBezTo>
                    <a:pt x="67" y="463"/>
                    <a:pt x="79" y="466"/>
                    <a:pt x="88" y="468"/>
                  </a:cubicBezTo>
                  <a:cubicBezTo>
                    <a:pt x="98" y="470"/>
                    <a:pt x="108" y="470"/>
                    <a:pt x="118" y="470"/>
                  </a:cubicBezTo>
                  <a:cubicBezTo>
                    <a:pt x="130" y="470"/>
                    <a:pt x="142" y="469"/>
                    <a:pt x="153" y="474"/>
                  </a:cubicBezTo>
                  <a:cubicBezTo>
                    <a:pt x="169" y="484"/>
                    <a:pt x="175" y="500"/>
                    <a:pt x="182" y="517"/>
                  </a:cubicBezTo>
                  <a:cubicBezTo>
                    <a:pt x="188" y="528"/>
                    <a:pt x="198" y="539"/>
                    <a:pt x="208" y="548"/>
                  </a:cubicBezTo>
                  <a:cubicBezTo>
                    <a:pt x="209" y="549"/>
                    <a:pt x="210" y="549"/>
                    <a:pt x="211" y="548"/>
                  </a:cubicBezTo>
                  <a:cubicBezTo>
                    <a:pt x="222" y="535"/>
                    <a:pt x="232" y="520"/>
                    <a:pt x="244" y="507"/>
                  </a:cubicBezTo>
                  <a:cubicBezTo>
                    <a:pt x="256" y="494"/>
                    <a:pt x="270" y="482"/>
                    <a:pt x="283" y="469"/>
                  </a:cubicBezTo>
                  <a:cubicBezTo>
                    <a:pt x="312" y="443"/>
                    <a:pt x="340" y="417"/>
                    <a:pt x="369" y="390"/>
                  </a:cubicBezTo>
                  <a:cubicBezTo>
                    <a:pt x="376" y="384"/>
                    <a:pt x="382" y="377"/>
                    <a:pt x="391" y="374"/>
                  </a:cubicBezTo>
                  <a:cubicBezTo>
                    <a:pt x="393" y="373"/>
                    <a:pt x="393" y="372"/>
                    <a:pt x="393" y="371"/>
                  </a:cubicBezTo>
                  <a:cubicBezTo>
                    <a:pt x="391" y="363"/>
                    <a:pt x="389" y="355"/>
                    <a:pt x="390" y="346"/>
                  </a:cubicBezTo>
                  <a:cubicBezTo>
                    <a:pt x="391" y="339"/>
                    <a:pt x="392" y="333"/>
                    <a:pt x="394" y="326"/>
                  </a:cubicBezTo>
                  <a:cubicBezTo>
                    <a:pt x="400" y="300"/>
                    <a:pt x="409" y="275"/>
                    <a:pt x="413" y="248"/>
                  </a:cubicBezTo>
                  <a:cubicBezTo>
                    <a:pt x="416" y="220"/>
                    <a:pt x="415" y="191"/>
                    <a:pt x="412" y="163"/>
                  </a:cubicBezTo>
                  <a:close/>
                  <a:moveTo>
                    <a:pt x="353" y="399"/>
                  </a:moveTo>
                  <a:cubicBezTo>
                    <a:pt x="338" y="412"/>
                    <a:pt x="323" y="426"/>
                    <a:pt x="308" y="440"/>
                  </a:cubicBezTo>
                  <a:cubicBezTo>
                    <a:pt x="292" y="455"/>
                    <a:pt x="276" y="470"/>
                    <a:pt x="260" y="485"/>
                  </a:cubicBezTo>
                  <a:cubicBezTo>
                    <a:pt x="250" y="494"/>
                    <a:pt x="240" y="503"/>
                    <a:pt x="232" y="514"/>
                  </a:cubicBezTo>
                  <a:cubicBezTo>
                    <a:pt x="224" y="523"/>
                    <a:pt x="217" y="533"/>
                    <a:pt x="209" y="543"/>
                  </a:cubicBezTo>
                  <a:cubicBezTo>
                    <a:pt x="199" y="533"/>
                    <a:pt x="190" y="522"/>
                    <a:pt x="184" y="508"/>
                  </a:cubicBezTo>
                  <a:cubicBezTo>
                    <a:pt x="178" y="493"/>
                    <a:pt x="170" y="479"/>
                    <a:pt x="155" y="470"/>
                  </a:cubicBezTo>
                  <a:cubicBezTo>
                    <a:pt x="148" y="467"/>
                    <a:pt x="141" y="466"/>
                    <a:pt x="134" y="465"/>
                  </a:cubicBezTo>
                  <a:cubicBezTo>
                    <a:pt x="166" y="450"/>
                    <a:pt x="196" y="431"/>
                    <a:pt x="218" y="402"/>
                  </a:cubicBezTo>
                  <a:cubicBezTo>
                    <a:pt x="229" y="388"/>
                    <a:pt x="239" y="372"/>
                    <a:pt x="243" y="355"/>
                  </a:cubicBezTo>
                  <a:cubicBezTo>
                    <a:pt x="246" y="340"/>
                    <a:pt x="246" y="326"/>
                    <a:pt x="246" y="311"/>
                  </a:cubicBezTo>
                  <a:cubicBezTo>
                    <a:pt x="246" y="308"/>
                    <a:pt x="241" y="308"/>
                    <a:pt x="241" y="311"/>
                  </a:cubicBezTo>
                  <a:cubicBezTo>
                    <a:pt x="242" y="325"/>
                    <a:pt x="241" y="338"/>
                    <a:pt x="239" y="352"/>
                  </a:cubicBezTo>
                  <a:cubicBezTo>
                    <a:pt x="235" y="371"/>
                    <a:pt x="224" y="387"/>
                    <a:pt x="213" y="402"/>
                  </a:cubicBezTo>
                  <a:cubicBezTo>
                    <a:pt x="190" y="431"/>
                    <a:pt x="157" y="450"/>
                    <a:pt x="123" y="465"/>
                  </a:cubicBezTo>
                  <a:cubicBezTo>
                    <a:pt x="123" y="465"/>
                    <a:pt x="123" y="465"/>
                    <a:pt x="123" y="465"/>
                  </a:cubicBezTo>
                  <a:cubicBezTo>
                    <a:pt x="120" y="465"/>
                    <a:pt x="117" y="465"/>
                    <a:pt x="113" y="465"/>
                  </a:cubicBezTo>
                  <a:cubicBezTo>
                    <a:pt x="98" y="465"/>
                    <a:pt x="81" y="464"/>
                    <a:pt x="68" y="455"/>
                  </a:cubicBezTo>
                  <a:cubicBezTo>
                    <a:pt x="56" y="447"/>
                    <a:pt x="59" y="429"/>
                    <a:pt x="59" y="417"/>
                  </a:cubicBezTo>
                  <a:cubicBezTo>
                    <a:pt x="59" y="412"/>
                    <a:pt x="59" y="406"/>
                    <a:pt x="57" y="401"/>
                  </a:cubicBezTo>
                  <a:cubicBezTo>
                    <a:pt x="57" y="400"/>
                    <a:pt x="55" y="398"/>
                    <a:pt x="54" y="397"/>
                  </a:cubicBezTo>
                  <a:cubicBezTo>
                    <a:pt x="50" y="395"/>
                    <a:pt x="49" y="394"/>
                    <a:pt x="51" y="389"/>
                  </a:cubicBezTo>
                  <a:cubicBezTo>
                    <a:pt x="52" y="383"/>
                    <a:pt x="54" y="378"/>
                    <a:pt x="50" y="374"/>
                  </a:cubicBezTo>
                  <a:cubicBezTo>
                    <a:pt x="48" y="372"/>
                    <a:pt x="43" y="371"/>
                    <a:pt x="42" y="369"/>
                  </a:cubicBezTo>
                  <a:cubicBezTo>
                    <a:pt x="41" y="365"/>
                    <a:pt x="41" y="359"/>
                    <a:pt x="42" y="355"/>
                  </a:cubicBezTo>
                  <a:cubicBezTo>
                    <a:pt x="42" y="350"/>
                    <a:pt x="42" y="345"/>
                    <a:pt x="38" y="341"/>
                  </a:cubicBezTo>
                  <a:cubicBezTo>
                    <a:pt x="35" y="338"/>
                    <a:pt x="30" y="336"/>
                    <a:pt x="26" y="335"/>
                  </a:cubicBezTo>
                  <a:cubicBezTo>
                    <a:pt x="22" y="333"/>
                    <a:pt x="17" y="332"/>
                    <a:pt x="12" y="330"/>
                  </a:cubicBezTo>
                  <a:cubicBezTo>
                    <a:pt x="8" y="328"/>
                    <a:pt x="7" y="326"/>
                    <a:pt x="8" y="322"/>
                  </a:cubicBezTo>
                  <a:cubicBezTo>
                    <a:pt x="11" y="311"/>
                    <a:pt x="16" y="302"/>
                    <a:pt x="21" y="292"/>
                  </a:cubicBezTo>
                  <a:cubicBezTo>
                    <a:pt x="25" y="282"/>
                    <a:pt x="29" y="272"/>
                    <a:pt x="32" y="261"/>
                  </a:cubicBezTo>
                  <a:cubicBezTo>
                    <a:pt x="36" y="247"/>
                    <a:pt x="39" y="231"/>
                    <a:pt x="30" y="218"/>
                  </a:cubicBezTo>
                  <a:cubicBezTo>
                    <a:pt x="27" y="213"/>
                    <a:pt x="25" y="209"/>
                    <a:pt x="24" y="202"/>
                  </a:cubicBezTo>
                  <a:cubicBezTo>
                    <a:pt x="24" y="195"/>
                    <a:pt x="26" y="188"/>
                    <a:pt x="27" y="181"/>
                  </a:cubicBezTo>
                  <a:cubicBezTo>
                    <a:pt x="29" y="168"/>
                    <a:pt x="31" y="156"/>
                    <a:pt x="33" y="144"/>
                  </a:cubicBezTo>
                  <a:cubicBezTo>
                    <a:pt x="36" y="131"/>
                    <a:pt x="38" y="117"/>
                    <a:pt x="39" y="104"/>
                  </a:cubicBezTo>
                  <a:cubicBezTo>
                    <a:pt x="39" y="104"/>
                    <a:pt x="39" y="103"/>
                    <a:pt x="39" y="102"/>
                  </a:cubicBezTo>
                  <a:cubicBezTo>
                    <a:pt x="48" y="106"/>
                    <a:pt x="58" y="108"/>
                    <a:pt x="67" y="110"/>
                  </a:cubicBezTo>
                  <a:cubicBezTo>
                    <a:pt x="75" y="112"/>
                    <a:pt x="83" y="113"/>
                    <a:pt x="91" y="116"/>
                  </a:cubicBezTo>
                  <a:cubicBezTo>
                    <a:pt x="97" y="118"/>
                    <a:pt x="103" y="121"/>
                    <a:pt x="108" y="125"/>
                  </a:cubicBezTo>
                  <a:cubicBezTo>
                    <a:pt x="120" y="133"/>
                    <a:pt x="133" y="136"/>
                    <a:pt x="146" y="141"/>
                  </a:cubicBezTo>
                  <a:cubicBezTo>
                    <a:pt x="158" y="145"/>
                    <a:pt x="168" y="151"/>
                    <a:pt x="172" y="164"/>
                  </a:cubicBezTo>
                  <a:cubicBezTo>
                    <a:pt x="175" y="171"/>
                    <a:pt x="176" y="179"/>
                    <a:pt x="179" y="186"/>
                  </a:cubicBezTo>
                  <a:cubicBezTo>
                    <a:pt x="181" y="193"/>
                    <a:pt x="184" y="200"/>
                    <a:pt x="187" y="208"/>
                  </a:cubicBezTo>
                  <a:cubicBezTo>
                    <a:pt x="193" y="220"/>
                    <a:pt x="197" y="233"/>
                    <a:pt x="205" y="244"/>
                  </a:cubicBezTo>
                  <a:cubicBezTo>
                    <a:pt x="207" y="246"/>
                    <a:pt x="210" y="250"/>
                    <a:pt x="213" y="249"/>
                  </a:cubicBezTo>
                  <a:cubicBezTo>
                    <a:pt x="216" y="249"/>
                    <a:pt x="217" y="245"/>
                    <a:pt x="217" y="243"/>
                  </a:cubicBezTo>
                  <a:cubicBezTo>
                    <a:pt x="221" y="231"/>
                    <a:pt x="221" y="218"/>
                    <a:pt x="224" y="206"/>
                  </a:cubicBezTo>
                  <a:cubicBezTo>
                    <a:pt x="226" y="191"/>
                    <a:pt x="236" y="162"/>
                    <a:pt x="255" y="162"/>
                  </a:cubicBezTo>
                  <a:cubicBezTo>
                    <a:pt x="264" y="162"/>
                    <a:pt x="272" y="169"/>
                    <a:pt x="279" y="174"/>
                  </a:cubicBezTo>
                  <a:cubicBezTo>
                    <a:pt x="286" y="180"/>
                    <a:pt x="293" y="189"/>
                    <a:pt x="297" y="198"/>
                  </a:cubicBezTo>
                  <a:cubicBezTo>
                    <a:pt x="300" y="208"/>
                    <a:pt x="299" y="221"/>
                    <a:pt x="298" y="232"/>
                  </a:cubicBezTo>
                  <a:cubicBezTo>
                    <a:pt x="295" y="246"/>
                    <a:pt x="289" y="259"/>
                    <a:pt x="281" y="270"/>
                  </a:cubicBezTo>
                  <a:cubicBezTo>
                    <a:pt x="275" y="279"/>
                    <a:pt x="267" y="286"/>
                    <a:pt x="258" y="291"/>
                  </a:cubicBezTo>
                  <a:cubicBezTo>
                    <a:pt x="256" y="292"/>
                    <a:pt x="254" y="293"/>
                    <a:pt x="252" y="293"/>
                  </a:cubicBezTo>
                  <a:cubicBezTo>
                    <a:pt x="249" y="293"/>
                    <a:pt x="245" y="289"/>
                    <a:pt x="243" y="287"/>
                  </a:cubicBezTo>
                  <a:cubicBezTo>
                    <a:pt x="241" y="285"/>
                    <a:pt x="237" y="289"/>
                    <a:pt x="240" y="291"/>
                  </a:cubicBezTo>
                  <a:cubicBezTo>
                    <a:pt x="245" y="296"/>
                    <a:pt x="250" y="299"/>
                    <a:pt x="257" y="296"/>
                  </a:cubicBezTo>
                  <a:cubicBezTo>
                    <a:pt x="262" y="295"/>
                    <a:pt x="266" y="292"/>
                    <a:pt x="270" y="289"/>
                  </a:cubicBezTo>
                  <a:cubicBezTo>
                    <a:pt x="276" y="296"/>
                    <a:pt x="281" y="302"/>
                    <a:pt x="287" y="309"/>
                  </a:cubicBezTo>
                  <a:cubicBezTo>
                    <a:pt x="291" y="315"/>
                    <a:pt x="296" y="321"/>
                    <a:pt x="301" y="327"/>
                  </a:cubicBezTo>
                  <a:cubicBezTo>
                    <a:pt x="304" y="332"/>
                    <a:pt x="307" y="337"/>
                    <a:pt x="311" y="340"/>
                  </a:cubicBezTo>
                  <a:cubicBezTo>
                    <a:pt x="324" y="350"/>
                    <a:pt x="343" y="352"/>
                    <a:pt x="358" y="357"/>
                  </a:cubicBezTo>
                  <a:cubicBezTo>
                    <a:pt x="366" y="359"/>
                    <a:pt x="378" y="363"/>
                    <a:pt x="386" y="358"/>
                  </a:cubicBezTo>
                  <a:cubicBezTo>
                    <a:pt x="386" y="362"/>
                    <a:pt x="387" y="366"/>
                    <a:pt x="388" y="370"/>
                  </a:cubicBezTo>
                  <a:cubicBezTo>
                    <a:pt x="374" y="376"/>
                    <a:pt x="363" y="389"/>
                    <a:pt x="353" y="3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2" name="Freeform 20"/>
            <p:cNvSpPr>
              <a:spLocks/>
            </p:cNvSpPr>
            <p:nvPr/>
          </p:nvSpPr>
          <p:spPr bwMode="auto">
            <a:xfrm>
              <a:off x="6330950" y="2233613"/>
              <a:ext cx="441325" cy="509588"/>
            </a:xfrm>
            <a:custGeom>
              <a:avLst/>
              <a:gdLst>
                <a:gd name="T0" fmla="*/ 301 w 381"/>
                <a:gd name="T1" fmla="*/ 338 h 441"/>
                <a:gd name="T2" fmla="*/ 225 w 381"/>
                <a:gd name="T3" fmla="*/ 412 h 441"/>
                <a:gd name="T4" fmla="*/ 177 w 381"/>
                <a:gd name="T5" fmla="*/ 406 h 441"/>
                <a:gd name="T6" fmla="*/ 127 w 381"/>
                <a:gd name="T7" fmla="*/ 363 h 441"/>
                <a:gd name="T8" fmla="*/ 236 w 381"/>
                <a:gd name="T9" fmla="*/ 253 h 441"/>
                <a:gd name="T10" fmla="*/ 234 w 381"/>
                <a:gd name="T11" fmla="*/ 209 h 441"/>
                <a:gd name="T12" fmla="*/ 206 w 381"/>
                <a:gd name="T13" fmla="*/ 300 h 441"/>
                <a:gd name="T14" fmla="*/ 116 w 381"/>
                <a:gd name="T15" fmla="*/ 363 h 441"/>
                <a:gd name="T16" fmla="*/ 61 w 381"/>
                <a:gd name="T17" fmla="*/ 353 h 441"/>
                <a:gd name="T18" fmla="*/ 50 w 381"/>
                <a:gd name="T19" fmla="*/ 299 h 441"/>
                <a:gd name="T20" fmla="*/ 44 w 381"/>
                <a:gd name="T21" fmla="*/ 287 h 441"/>
                <a:gd name="T22" fmla="*/ 35 w 381"/>
                <a:gd name="T23" fmla="*/ 267 h 441"/>
                <a:gd name="T24" fmla="*/ 31 w 381"/>
                <a:gd name="T25" fmla="*/ 239 h 441"/>
                <a:gd name="T26" fmla="*/ 5 w 381"/>
                <a:gd name="T27" fmla="*/ 228 h 441"/>
                <a:gd name="T28" fmla="*/ 14 w 381"/>
                <a:gd name="T29" fmla="*/ 190 h 441"/>
                <a:gd name="T30" fmla="*/ 23 w 381"/>
                <a:gd name="T31" fmla="*/ 116 h 441"/>
                <a:gd name="T32" fmla="*/ 20 w 381"/>
                <a:gd name="T33" fmla="*/ 79 h 441"/>
                <a:gd name="T34" fmla="*/ 32 w 381"/>
                <a:gd name="T35" fmla="*/ 2 h 441"/>
                <a:gd name="T36" fmla="*/ 60 w 381"/>
                <a:gd name="T37" fmla="*/ 8 h 441"/>
                <a:gd name="T38" fmla="*/ 101 w 381"/>
                <a:gd name="T39" fmla="*/ 23 h 441"/>
                <a:gd name="T40" fmla="*/ 165 w 381"/>
                <a:gd name="T41" fmla="*/ 62 h 441"/>
                <a:gd name="T42" fmla="*/ 180 w 381"/>
                <a:gd name="T43" fmla="*/ 106 h 441"/>
                <a:gd name="T44" fmla="*/ 206 w 381"/>
                <a:gd name="T45" fmla="*/ 147 h 441"/>
                <a:gd name="T46" fmla="*/ 217 w 381"/>
                <a:gd name="T47" fmla="*/ 104 h 441"/>
                <a:gd name="T48" fmla="*/ 272 w 381"/>
                <a:gd name="T49" fmla="*/ 72 h 441"/>
                <a:gd name="T50" fmla="*/ 291 w 381"/>
                <a:gd name="T51" fmla="*/ 130 h 441"/>
                <a:gd name="T52" fmla="*/ 251 w 381"/>
                <a:gd name="T53" fmla="*/ 189 h 441"/>
                <a:gd name="T54" fmla="*/ 236 w 381"/>
                <a:gd name="T55" fmla="*/ 185 h 441"/>
                <a:gd name="T56" fmla="*/ 250 w 381"/>
                <a:gd name="T57" fmla="*/ 194 h 441"/>
                <a:gd name="T58" fmla="*/ 280 w 381"/>
                <a:gd name="T59" fmla="*/ 207 h 441"/>
                <a:gd name="T60" fmla="*/ 304 w 381"/>
                <a:gd name="T61" fmla="*/ 238 h 441"/>
                <a:gd name="T62" fmla="*/ 379 w 381"/>
                <a:gd name="T63" fmla="*/ 256 h 441"/>
                <a:gd name="T64" fmla="*/ 346 w 381"/>
                <a:gd name="T65" fmla="*/ 297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1" h="441">
                  <a:moveTo>
                    <a:pt x="346" y="297"/>
                  </a:moveTo>
                  <a:cubicBezTo>
                    <a:pt x="331" y="310"/>
                    <a:pt x="316" y="324"/>
                    <a:pt x="301" y="338"/>
                  </a:cubicBezTo>
                  <a:cubicBezTo>
                    <a:pt x="285" y="353"/>
                    <a:pt x="269" y="368"/>
                    <a:pt x="253" y="383"/>
                  </a:cubicBezTo>
                  <a:cubicBezTo>
                    <a:pt x="243" y="392"/>
                    <a:pt x="233" y="401"/>
                    <a:pt x="225" y="412"/>
                  </a:cubicBezTo>
                  <a:cubicBezTo>
                    <a:pt x="217" y="421"/>
                    <a:pt x="210" y="431"/>
                    <a:pt x="202" y="441"/>
                  </a:cubicBezTo>
                  <a:cubicBezTo>
                    <a:pt x="192" y="431"/>
                    <a:pt x="183" y="420"/>
                    <a:pt x="177" y="406"/>
                  </a:cubicBezTo>
                  <a:cubicBezTo>
                    <a:pt x="171" y="391"/>
                    <a:pt x="163" y="377"/>
                    <a:pt x="148" y="368"/>
                  </a:cubicBezTo>
                  <a:cubicBezTo>
                    <a:pt x="141" y="365"/>
                    <a:pt x="134" y="364"/>
                    <a:pt x="127" y="363"/>
                  </a:cubicBezTo>
                  <a:cubicBezTo>
                    <a:pt x="159" y="348"/>
                    <a:pt x="189" y="329"/>
                    <a:pt x="211" y="300"/>
                  </a:cubicBezTo>
                  <a:cubicBezTo>
                    <a:pt x="222" y="286"/>
                    <a:pt x="232" y="270"/>
                    <a:pt x="236" y="253"/>
                  </a:cubicBezTo>
                  <a:cubicBezTo>
                    <a:pt x="239" y="238"/>
                    <a:pt x="239" y="224"/>
                    <a:pt x="239" y="209"/>
                  </a:cubicBezTo>
                  <a:cubicBezTo>
                    <a:pt x="239" y="206"/>
                    <a:pt x="234" y="206"/>
                    <a:pt x="234" y="209"/>
                  </a:cubicBezTo>
                  <a:cubicBezTo>
                    <a:pt x="235" y="223"/>
                    <a:pt x="234" y="236"/>
                    <a:pt x="232" y="250"/>
                  </a:cubicBezTo>
                  <a:cubicBezTo>
                    <a:pt x="228" y="269"/>
                    <a:pt x="217" y="285"/>
                    <a:pt x="206" y="300"/>
                  </a:cubicBezTo>
                  <a:cubicBezTo>
                    <a:pt x="183" y="329"/>
                    <a:pt x="150" y="348"/>
                    <a:pt x="116" y="363"/>
                  </a:cubicBezTo>
                  <a:cubicBezTo>
                    <a:pt x="116" y="363"/>
                    <a:pt x="116" y="363"/>
                    <a:pt x="116" y="363"/>
                  </a:cubicBezTo>
                  <a:cubicBezTo>
                    <a:pt x="113" y="363"/>
                    <a:pt x="110" y="363"/>
                    <a:pt x="106" y="363"/>
                  </a:cubicBezTo>
                  <a:cubicBezTo>
                    <a:pt x="91" y="363"/>
                    <a:pt x="74" y="362"/>
                    <a:pt x="61" y="353"/>
                  </a:cubicBezTo>
                  <a:cubicBezTo>
                    <a:pt x="49" y="345"/>
                    <a:pt x="52" y="327"/>
                    <a:pt x="52" y="315"/>
                  </a:cubicBezTo>
                  <a:cubicBezTo>
                    <a:pt x="52" y="310"/>
                    <a:pt x="52" y="304"/>
                    <a:pt x="50" y="299"/>
                  </a:cubicBezTo>
                  <a:cubicBezTo>
                    <a:pt x="50" y="298"/>
                    <a:pt x="48" y="296"/>
                    <a:pt x="47" y="295"/>
                  </a:cubicBezTo>
                  <a:cubicBezTo>
                    <a:pt x="43" y="293"/>
                    <a:pt x="42" y="292"/>
                    <a:pt x="44" y="287"/>
                  </a:cubicBezTo>
                  <a:cubicBezTo>
                    <a:pt x="45" y="281"/>
                    <a:pt x="47" y="276"/>
                    <a:pt x="43" y="272"/>
                  </a:cubicBezTo>
                  <a:cubicBezTo>
                    <a:pt x="41" y="270"/>
                    <a:pt x="36" y="269"/>
                    <a:pt x="35" y="267"/>
                  </a:cubicBezTo>
                  <a:cubicBezTo>
                    <a:pt x="34" y="263"/>
                    <a:pt x="34" y="257"/>
                    <a:pt x="35" y="253"/>
                  </a:cubicBezTo>
                  <a:cubicBezTo>
                    <a:pt x="35" y="248"/>
                    <a:pt x="35" y="243"/>
                    <a:pt x="31" y="239"/>
                  </a:cubicBezTo>
                  <a:cubicBezTo>
                    <a:pt x="28" y="236"/>
                    <a:pt x="23" y="234"/>
                    <a:pt x="19" y="233"/>
                  </a:cubicBezTo>
                  <a:cubicBezTo>
                    <a:pt x="15" y="231"/>
                    <a:pt x="10" y="230"/>
                    <a:pt x="5" y="228"/>
                  </a:cubicBezTo>
                  <a:cubicBezTo>
                    <a:pt x="1" y="226"/>
                    <a:pt x="0" y="224"/>
                    <a:pt x="1" y="220"/>
                  </a:cubicBezTo>
                  <a:cubicBezTo>
                    <a:pt x="4" y="209"/>
                    <a:pt x="9" y="200"/>
                    <a:pt x="14" y="190"/>
                  </a:cubicBezTo>
                  <a:cubicBezTo>
                    <a:pt x="18" y="180"/>
                    <a:pt x="22" y="170"/>
                    <a:pt x="25" y="159"/>
                  </a:cubicBezTo>
                  <a:cubicBezTo>
                    <a:pt x="29" y="145"/>
                    <a:pt x="32" y="129"/>
                    <a:pt x="23" y="116"/>
                  </a:cubicBezTo>
                  <a:cubicBezTo>
                    <a:pt x="20" y="111"/>
                    <a:pt x="18" y="107"/>
                    <a:pt x="17" y="100"/>
                  </a:cubicBezTo>
                  <a:cubicBezTo>
                    <a:pt x="17" y="93"/>
                    <a:pt x="19" y="86"/>
                    <a:pt x="20" y="79"/>
                  </a:cubicBezTo>
                  <a:cubicBezTo>
                    <a:pt x="22" y="66"/>
                    <a:pt x="24" y="54"/>
                    <a:pt x="26" y="42"/>
                  </a:cubicBezTo>
                  <a:cubicBezTo>
                    <a:pt x="29" y="29"/>
                    <a:pt x="31" y="15"/>
                    <a:pt x="32" y="2"/>
                  </a:cubicBezTo>
                  <a:cubicBezTo>
                    <a:pt x="32" y="2"/>
                    <a:pt x="32" y="1"/>
                    <a:pt x="32" y="0"/>
                  </a:cubicBezTo>
                  <a:cubicBezTo>
                    <a:pt x="41" y="4"/>
                    <a:pt x="51" y="6"/>
                    <a:pt x="60" y="8"/>
                  </a:cubicBezTo>
                  <a:cubicBezTo>
                    <a:pt x="68" y="10"/>
                    <a:pt x="76" y="11"/>
                    <a:pt x="84" y="14"/>
                  </a:cubicBezTo>
                  <a:cubicBezTo>
                    <a:pt x="90" y="16"/>
                    <a:pt x="96" y="19"/>
                    <a:pt x="101" y="23"/>
                  </a:cubicBezTo>
                  <a:cubicBezTo>
                    <a:pt x="113" y="31"/>
                    <a:pt x="126" y="34"/>
                    <a:pt x="139" y="39"/>
                  </a:cubicBezTo>
                  <a:cubicBezTo>
                    <a:pt x="151" y="43"/>
                    <a:pt x="161" y="49"/>
                    <a:pt x="165" y="62"/>
                  </a:cubicBezTo>
                  <a:cubicBezTo>
                    <a:pt x="168" y="69"/>
                    <a:pt x="169" y="77"/>
                    <a:pt x="172" y="84"/>
                  </a:cubicBezTo>
                  <a:cubicBezTo>
                    <a:pt x="174" y="91"/>
                    <a:pt x="177" y="98"/>
                    <a:pt x="180" y="106"/>
                  </a:cubicBezTo>
                  <a:cubicBezTo>
                    <a:pt x="186" y="118"/>
                    <a:pt x="190" y="131"/>
                    <a:pt x="198" y="142"/>
                  </a:cubicBezTo>
                  <a:cubicBezTo>
                    <a:pt x="200" y="144"/>
                    <a:pt x="203" y="148"/>
                    <a:pt x="206" y="147"/>
                  </a:cubicBezTo>
                  <a:cubicBezTo>
                    <a:pt x="209" y="147"/>
                    <a:pt x="210" y="143"/>
                    <a:pt x="210" y="141"/>
                  </a:cubicBezTo>
                  <a:cubicBezTo>
                    <a:pt x="214" y="129"/>
                    <a:pt x="214" y="116"/>
                    <a:pt x="217" y="104"/>
                  </a:cubicBezTo>
                  <a:cubicBezTo>
                    <a:pt x="219" y="89"/>
                    <a:pt x="229" y="60"/>
                    <a:pt x="248" y="60"/>
                  </a:cubicBezTo>
                  <a:cubicBezTo>
                    <a:pt x="257" y="60"/>
                    <a:pt x="265" y="67"/>
                    <a:pt x="272" y="72"/>
                  </a:cubicBezTo>
                  <a:cubicBezTo>
                    <a:pt x="279" y="78"/>
                    <a:pt x="286" y="87"/>
                    <a:pt x="290" y="96"/>
                  </a:cubicBezTo>
                  <a:cubicBezTo>
                    <a:pt x="293" y="106"/>
                    <a:pt x="292" y="119"/>
                    <a:pt x="291" y="130"/>
                  </a:cubicBezTo>
                  <a:cubicBezTo>
                    <a:pt x="288" y="144"/>
                    <a:pt x="282" y="157"/>
                    <a:pt x="274" y="168"/>
                  </a:cubicBezTo>
                  <a:cubicBezTo>
                    <a:pt x="268" y="177"/>
                    <a:pt x="260" y="184"/>
                    <a:pt x="251" y="189"/>
                  </a:cubicBezTo>
                  <a:cubicBezTo>
                    <a:pt x="249" y="190"/>
                    <a:pt x="247" y="191"/>
                    <a:pt x="245" y="191"/>
                  </a:cubicBezTo>
                  <a:cubicBezTo>
                    <a:pt x="242" y="191"/>
                    <a:pt x="238" y="187"/>
                    <a:pt x="236" y="185"/>
                  </a:cubicBezTo>
                  <a:cubicBezTo>
                    <a:pt x="234" y="183"/>
                    <a:pt x="230" y="187"/>
                    <a:pt x="233" y="189"/>
                  </a:cubicBezTo>
                  <a:cubicBezTo>
                    <a:pt x="238" y="194"/>
                    <a:pt x="243" y="197"/>
                    <a:pt x="250" y="194"/>
                  </a:cubicBezTo>
                  <a:cubicBezTo>
                    <a:pt x="255" y="193"/>
                    <a:pt x="259" y="190"/>
                    <a:pt x="263" y="187"/>
                  </a:cubicBezTo>
                  <a:cubicBezTo>
                    <a:pt x="269" y="194"/>
                    <a:pt x="274" y="200"/>
                    <a:pt x="280" y="207"/>
                  </a:cubicBezTo>
                  <a:cubicBezTo>
                    <a:pt x="284" y="213"/>
                    <a:pt x="289" y="219"/>
                    <a:pt x="294" y="225"/>
                  </a:cubicBezTo>
                  <a:cubicBezTo>
                    <a:pt x="297" y="230"/>
                    <a:pt x="300" y="235"/>
                    <a:pt x="304" y="238"/>
                  </a:cubicBezTo>
                  <a:cubicBezTo>
                    <a:pt x="317" y="248"/>
                    <a:pt x="336" y="250"/>
                    <a:pt x="351" y="255"/>
                  </a:cubicBezTo>
                  <a:cubicBezTo>
                    <a:pt x="359" y="257"/>
                    <a:pt x="371" y="261"/>
                    <a:pt x="379" y="256"/>
                  </a:cubicBezTo>
                  <a:cubicBezTo>
                    <a:pt x="379" y="260"/>
                    <a:pt x="380" y="264"/>
                    <a:pt x="381" y="268"/>
                  </a:cubicBezTo>
                  <a:cubicBezTo>
                    <a:pt x="367" y="274"/>
                    <a:pt x="356" y="287"/>
                    <a:pt x="346" y="29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3" name="Freeform 21"/>
            <p:cNvSpPr>
              <a:spLocks/>
            </p:cNvSpPr>
            <p:nvPr/>
          </p:nvSpPr>
          <p:spPr bwMode="auto">
            <a:xfrm>
              <a:off x="5853113" y="3571876"/>
              <a:ext cx="117475" cy="239713"/>
            </a:xfrm>
            <a:custGeom>
              <a:avLst/>
              <a:gdLst>
                <a:gd name="T0" fmla="*/ 22 w 102"/>
                <a:gd name="T1" fmla="*/ 6 h 208"/>
                <a:gd name="T2" fmla="*/ 58 w 102"/>
                <a:gd name="T3" fmla="*/ 0 h 208"/>
                <a:gd name="T4" fmla="*/ 91 w 102"/>
                <a:gd name="T5" fmla="*/ 72 h 208"/>
                <a:gd name="T6" fmla="*/ 102 w 102"/>
                <a:gd name="T7" fmla="*/ 182 h 208"/>
                <a:gd name="T8" fmla="*/ 70 w 102"/>
                <a:gd name="T9" fmla="*/ 203 h 208"/>
                <a:gd name="T10" fmla="*/ 56 w 102"/>
                <a:gd name="T11" fmla="*/ 208 h 208"/>
                <a:gd name="T12" fmla="*/ 28 w 102"/>
                <a:gd name="T13" fmla="*/ 162 h 208"/>
                <a:gd name="T14" fmla="*/ 2 w 102"/>
                <a:gd name="T15" fmla="*/ 59 h 208"/>
                <a:gd name="T16" fmla="*/ 2 w 102"/>
                <a:gd name="T17" fmla="*/ 17 h 208"/>
                <a:gd name="T18" fmla="*/ 22 w 102"/>
                <a:gd name="T19" fmla="*/ 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08">
                  <a:moveTo>
                    <a:pt x="22" y="6"/>
                  </a:moveTo>
                  <a:cubicBezTo>
                    <a:pt x="25" y="5"/>
                    <a:pt x="58" y="0"/>
                    <a:pt x="58" y="0"/>
                  </a:cubicBezTo>
                  <a:cubicBezTo>
                    <a:pt x="58" y="0"/>
                    <a:pt x="84" y="37"/>
                    <a:pt x="91" y="72"/>
                  </a:cubicBezTo>
                  <a:cubicBezTo>
                    <a:pt x="97" y="106"/>
                    <a:pt x="102" y="182"/>
                    <a:pt x="102" y="182"/>
                  </a:cubicBezTo>
                  <a:cubicBezTo>
                    <a:pt x="102" y="182"/>
                    <a:pt x="74" y="201"/>
                    <a:pt x="70" y="203"/>
                  </a:cubicBezTo>
                  <a:cubicBezTo>
                    <a:pt x="67" y="205"/>
                    <a:pt x="56" y="208"/>
                    <a:pt x="56" y="208"/>
                  </a:cubicBezTo>
                  <a:cubicBezTo>
                    <a:pt x="56" y="208"/>
                    <a:pt x="35" y="178"/>
                    <a:pt x="28" y="162"/>
                  </a:cubicBezTo>
                  <a:cubicBezTo>
                    <a:pt x="20" y="146"/>
                    <a:pt x="4" y="71"/>
                    <a:pt x="2" y="59"/>
                  </a:cubicBezTo>
                  <a:cubicBezTo>
                    <a:pt x="0" y="48"/>
                    <a:pt x="0" y="21"/>
                    <a:pt x="2" y="17"/>
                  </a:cubicBezTo>
                  <a:cubicBezTo>
                    <a:pt x="5" y="13"/>
                    <a:pt x="18" y="8"/>
                    <a:pt x="22"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4" name="Freeform 22"/>
            <p:cNvSpPr>
              <a:spLocks/>
            </p:cNvSpPr>
            <p:nvPr/>
          </p:nvSpPr>
          <p:spPr bwMode="auto">
            <a:xfrm>
              <a:off x="5853113" y="3576638"/>
              <a:ext cx="117475" cy="234950"/>
            </a:xfrm>
            <a:custGeom>
              <a:avLst/>
              <a:gdLst>
                <a:gd name="T0" fmla="*/ 91 w 102"/>
                <a:gd name="T1" fmla="*/ 68 h 204"/>
                <a:gd name="T2" fmla="*/ 91 w 102"/>
                <a:gd name="T3" fmla="*/ 110 h 204"/>
                <a:gd name="T4" fmla="*/ 70 w 102"/>
                <a:gd name="T5" fmla="*/ 140 h 204"/>
                <a:gd name="T6" fmla="*/ 54 w 102"/>
                <a:gd name="T7" fmla="*/ 73 h 204"/>
                <a:gd name="T8" fmla="*/ 32 w 102"/>
                <a:gd name="T9" fmla="*/ 5 h 204"/>
                <a:gd name="T10" fmla="*/ 34 w 102"/>
                <a:gd name="T11" fmla="*/ 0 h 204"/>
                <a:gd name="T12" fmla="*/ 22 w 102"/>
                <a:gd name="T13" fmla="*/ 2 h 204"/>
                <a:gd name="T14" fmla="*/ 2 w 102"/>
                <a:gd name="T15" fmla="*/ 13 h 204"/>
                <a:gd name="T16" fmla="*/ 2 w 102"/>
                <a:gd name="T17" fmla="*/ 55 h 204"/>
                <a:gd name="T18" fmla="*/ 28 w 102"/>
                <a:gd name="T19" fmla="*/ 158 h 204"/>
                <a:gd name="T20" fmla="*/ 56 w 102"/>
                <a:gd name="T21" fmla="*/ 204 h 204"/>
                <a:gd name="T22" fmla="*/ 70 w 102"/>
                <a:gd name="T23" fmla="*/ 199 h 204"/>
                <a:gd name="T24" fmla="*/ 102 w 102"/>
                <a:gd name="T25" fmla="*/ 178 h 204"/>
                <a:gd name="T26" fmla="*/ 91 w 102"/>
                <a:gd name="T27" fmla="*/ 68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2" h="204">
                  <a:moveTo>
                    <a:pt x="91" y="68"/>
                  </a:moveTo>
                  <a:cubicBezTo>
                    <a:pt x="91" y="84"/>
                    <a:pt x="91" y="101"/>
                    <a:pt x="91" y="110"/>
                  </a:cubicBezTo>
                  <a:cubicBezTo>
                    <a:pt x="91" y="127"/>
                    <a:pt x="80" y="136"/>
                    <a:pt x="70" y="140"/>
                  </a:cubicBezTo>
                  <a:cubicBezTo>
                    <a:pt x="60" y="144"/>
                    <a:pt x="57" y="104"/>
                    <a:pt x="54" y="73"/>
                  </a:cubicBezTo>
                  <a:cubicBezTo>
                    <a:pt x="51" y="42"/>
                    <a:pt x="36" y="13"/>
                    <a:pt x="32" y="5"/>
                  </a:cubicBezTo>
                  <a:cubicBezTo>
                    <a:pt x="31" y="3"/>
                    <a:pt x="32" y="1"/>
                    <a:pt x="34" y="0"/>
                  </a:cubicBezTo>
                  <a:cubicBezTo>
                    <a:pt x="28" y="1"/>
                    <a:pt x="23" y="2"/>
                    <a:pt x="22" y="2"/>
                  </a:cubicBezTo>
                  <a:cubicBezTo>
                    <a:pt x="18" y="4"/>
                    <a:pt x="5" y="9"/>
                    <a:pt x="2" y="13"/>
                  </a:cubicBezTo>
                  <a:cubicBezTo>
                    <a:pt x="0" y="17"/>
                    <a:pt x="0" y="44"/>
                    <a:pt x="2" y="55"/>
                  </a:cubicBezTo>
                  <a:cubicBezTo>
                    <a:pt x="4" y="67"/>
                    <a:pt x="20" y="142"/>
                    <a:pt x="28" y="158"/>
                  </a:cubicBezTo>
                  <a:cubicBezTo>
                    <a:pt x="35" y="174"/>
                    <a:pt x="56" y="204"/>
                    <a:pt x="56" y="204"/>
                  </a:cubicBezTo>
                  <a:cubicBezTo>
                    <a:pt x="56" y="204"/>
                    <a:pt x="67" y="201"/>
                    <a:pt x="70" y="199"/>
                  </a:cubicBezTo>
                  <a:cubicBezTo>
                    <a:pt x="74" y="197"/>
                    <a:pt x="102" y="178"/>
                    <a:pt x="102" y="178"/>
                  </a:cubicBezTo>
                  <a:cubicBezTo>
                    <a:pt x="102" y="178"/>
                    <a:pt x="97" y="103"/>
                    <a:pt x="91" y="68"/>
                  </a:cubicBezTo>
                  <a:close/>
                </a:path>
              </a:pathLst>
            </a:custGeom>
            <a:solidFill>
              <a:srgbClr val="BBBD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5" name="Freeform 23"/>
            <p:cNvSpPr>
              <a:spLocks noEditPoints="1"/>
            </p:cNvSpPr>
            <p:nvPr/>
          </p:nvSpPr>
          <p:spPr bwMode="auto">
            <a:xfrm>
              <a:off x="5588000" y="3527426"/>
              <a:ext cx="319087" cy="300038"/>
            </a:xfrm>
            <a:custGeom>
              <a:avLst/>
              <a:gdLst>
                <a:gd name="T0" fmla="*/ 230 w 276"/>
                <a:gd name="T1" fmla="*/ 36 h 259"/>
                <a:gd name="T2" fmla="*/ 148 w 276"/>
                <a:gd name="T3" fmla="*/ 1 h 259"/>
                <a:gd name="T4" fmla="*/ 100 w 276"/>
                <a:gd name="T5" fmla="*/ 15 h 259"/>
                <a:gd name="T6" fmla="*/ 37 w 276"/>
                <a:gd name="T7" fmla="*/ 37 h 259"/>
                <a:gd name="T8" fmla="*/ 9 w 276"/>
                <a:gd name="T9" fmla="*/ 184 h 259"/>
                <a:gd name="T10" fmla="*/ 57 w 276"/>
                <a:gd name="T11" fmla="*/ 214 h 259"/>
                <a:gd name="T12" fmla="*/ 85 w 276"/>
                <a:gd name="T13" fmla="*/ 238 h 259"/>
                <a:gd name="T14" fmla="*/ 129 w 276"/>
                <a:gd name="T15" fmla="*/ 248 h 259"/>
                <a:gd name="T16" fmla="*/ 221 w 276"/>
                <a:gd name="T17" fmla="*/ 212 h 259"/>
                <a:gd name="T18" fmla="*/ 246 w 276"/>
                <a:gd name="T19" fmla="*/ 185 h 259"/>
                <a:gd name="T20" fmla="*/ 273 w 276"/>
                <a:gd name="T21" fmla="*/ 131 h 259"/>
                <a:gd name="T22" fmla="*/ 8 w 276"/>
                <a:gd name="T23" fmla="*/ 160 h 259"/>
                <a:gd name="T24" fmla="*/ 14 w 276"/>
                <a:gd name="T25" fmla="*/ 159 h 259"/>
                <a:gd name="T26" fmla="*/ 32 w 276"/>
                <a:gd name="T27" fmla="*/ 189 h 259"/>
                <a:gd name="T28" fmla="*/ 40 w 276"/>
                <a:gd name="T29" fmla="*/ 189 h 259"/>
                <a:gd name="T30" fmla="*/ 84 w 276"/>
                <a:gd name="T31" fmla="*/ 170 h 259"/>
                <a:gd name="T32" fmla="*/ 60 w 276"/>
                <a:gd name="T33" fmla="*/ 210 h 259"/>
                <a:gd name="T34" fmla="*/ 61 w 276"/>
                <a:gd name="T35" fmla="*/ 216 h 259"/>
                <a:gd name="T36" fmla="*/ 65 w 276"/>
                <a:gd name="T37" fmla="*/ 219 h 259"/>
                <a:gd name="T38" fmla="*/ 106 w 276"/>
                <a:gd name="T39" fmla="*/ 193 h 259"/>
                <a:gd name="T40" fmla="*/ 83 w 276"/>
                <a:gd name="T41" fmla="*/ 233 h 259"/>
                <a:gd name="T42" fmla="*/ 121 w 276"/>
                <a:gd name="T43" fmla="*/ 221 h 259"/>
                <a:gd name="T44" fmla="*/ 126 w 276"/>
                <a:gd name="T45" fmla="*/ 245 h 259"/>
                <a:gd name="T46" fmla="*/ 211 w 276"/>
                <a:gd name="T47" fmla="*/ 139 h 259"/>
                <a:gd name="T48" fmla="*/ 208 w 276"/>
                <a:gd name="T49" fmla="*/ 209 h 259"/>
                <a:gd name="T50" fmla="*/ 182 w 276"/>
                <a:gd name="T51" fmla="*/ 177 h 259"/>
                <a:gd name="T52" fmla="*/ 195 w 276"/>
                <a:gd name="T53" fmla="*/ 202 h 259"/>
                <a:gd name="T54" fmla="*/ 174 w 276"/>
                <a:gd name="T55" fmla="*/ 230 h 259"/>
                <a:gd name="T56" fmla="*/ 168 w 276"/>
                <a:gd name="T57" fmla="*/ 244 h 259"/>
                <a:gd name="T58" fmla="*/ 140 w 276"/>
                <a:gd name="T59" fmla="*/ 200 h 259"/>
                <a:gd name="T60" fmla="*/ 58 w 276"/>
                <a:gd name="T61" fmla="*/ 181 h 259"/>
                <a:gd name="T62" fmla="*/ 10 w 276"/>
                <a:gd name="T63" fmla="*/ 156 h 259"/>
                <a:gd name="T64" fmla="*/ 73 w 276"/>
                <a:gd name="T65" fmla="*/ 30 h 259"/>
                <a:gd name="T66" fmla="*/ 64 w 276"/>
                <a:gd name="T67" fmla="*/ 58 h 259"/>
                <a:gd name="T68" fmla="*/ 129 w 276"/>
                <a:gd name="T69" fmla="*/ 56 h 259"/>
                <a:gd name="T70" fmla="*/ 175 w 276"/>
                <a:gd name="T71" fmla="*/ 67 h 259"/>
                <a:gd name="T72" fmla="*/ 214 w 276"/>
                <a:gd name="T73" fmla="*/ 116 h 259"/>
                <a:gd name="T74" fmla="*/ 240 w 276"/>
                <a:gd name="T75" fmla="*/ 143 h 259"/>
                <a:gd name="T76" fmla="*/ 259 w 276"/>
                <a:gd name="T77" fmla="*/ 171 h 259"/>
                <a:gd name="T78" fmla="*/ 254 w 276"/>
                <a:gd name="T79" fmla="*/ 172 h 259"/>
                <a:gd name="T80" fmla="*/ 238 w 276"/>
                <a:gd name="T81" fmla="*/ 117 h 259"/>
                <a:gd name="T82" fmla="*/ 242 w 276"/>
                <a:gd name="T83" fmla="*/ 109 h 259"/>
                <a:gd name="T84" fmla="*/ 214 w 276"/>
                <a:gd name="T85" fmla="*/ 94 h 259"/>
                <a:gd name="T86" fmla="*/ 146 w 276"/>
                <a:gd name="T87" fmla="*/ 48 h 259"/>
                <a:gd name="T88" fmla="*/ 132 w 276"/>
                <a:gd name="T89" fmla="*/ 33 h 259"/>
                <a:gd name="T90" fmla="*/ 70 w 276"/>
                <a:gd name="T91" fmla="*/ 61 h 259"/>
                <a:gd name="T92" fmla="*/ 152 w 276"/>
                <a:gd name="T93" fmla="*/ 5 h 259"/>
                <a:gd name="T94" fmla="*/ 238 w 276"/>
                <a:gd name="T95" fmla="*/ 47 h 259"/>
                <a:gd name="T96" fmla="*/ 264 w 276"/>
                <a:gd name="T97" fmla="*/ 15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6" h="259">
                  <a:moveTo>
                    <a:pt x="258" y="50"/>
                  </a:moveTo>
                  <a:cubicBezTo>
                    <a:pt x="256" y="48"/>
                    <a:pt x="256" y="46"/>
                    <a:pt x="253" y="46"/>
                  </a:cubicBezTo>
                  <a:cubicBezTo>
                    <a:pt x="249" y="45"/>
                    <a:pt x="246" y="45"/>
                    <a:pt x="242" y="43"/>
                  </a:cubicBezTo>
                  <a:cubicBezTo>
                    <a:pt x="238" y="41"/>
                    <a:pt x="234" y="39"/>
                    <a:pt x="230" y="36"/>
                  </a:cubicBezTo>
                  <a:cubicBezTo>
                    <a:pt x="223" y="31"/>
                    <a:pt x="216" y="27"/>
                    <a:pt x="209" y="22"/>
                  </a:cubicBezTo>
                  <a:cubicBezTo>
                    <a:pt x="203" y="17"/>
                    <a:pt x="197" y="11"/>
                    <a:pt x="190" y="6"/>
                  </a:cubicBezTo>
                  <a:cubicBezTo>
                    <a:pt x="186" y="2"/>
                    <a:pt x="181" y="0"/>
                    <a:pt x="175" y="0"/>
                  </a:cubicBezTo>
                  <a:cubicBezTo>
                    <a:pt x="166" y="0"/>
                    <a:pt x="157" y="0"/>
                    <a:pt x="148" y="1"/>
                  </a:cubicBezTo>
                  <a:cubicBezTo>
                    <a:pt x="140" y="1"/>
                    <a:pt x="132" y="1"/>
                    <a:pt x="125" y="3"/>
                  </a:cubicBezTo>
                  <a:cubicBezTo>
                    <a:pt x="118" y="4"/>
                    <a:pt x="111" y="7"/>
                    <a:pt x="105" y="12"/>
                  </a:cubicBezTo>
                  <a:cubicBezTo>
                    <a:pt x="104" y="13"/>
                    <a:pt x="102" y="14"/>
                    <a:pt x="101" y="15"/>
                  </a:cubicBezTo>
                  <a:cubicBezTo>
                    <a:pt x="101" y="15"/>
                    <a:pt x="100" y="15"/>
                    <a:pt x="100" y="15"/>
                  </a:cubicBezTo>
                  <a:cubicBezTo>
                    <a:pt x="95" y="17"/>
                    <a:pt x="90" y="16"/>
                    <a:pt x="86" y="18"/>
                  </a:cubicBezTo>
                  <a:cubicBezTo>
                    <a:pt x="82" y="20"/>
                    <a:pt x="79" y="21"/>
                    <a:pt x="75" y="23"/>
                  </a:cubicBezTo>
                  <a:cubicBezTo>
                    <a:pt x="63" y="29"/>
                    <a:pt x="53" y="35"/>
                    <a:pt x="39" y="35"/>
                  </a:cubicBezTo>
                  <a:cubicBezTo>
                    <a:pt x="38" y="35"/>
                    <a:pt x="37" y="36"/>
                    <a:pt x="37" y="37"/>
                  </a:cubicBezTo>
                  <a:cubicBezTo>
                    <a:pt x="33" y="55"/>
                    <a:pt x="28" y="73"/>
                    <a:pt x="22" y="90"/>
                  </a:cubicBezTo>
                  <a:cubicBezTo>
                    <a:pt x="14" y="111"/>
                    <a:pt x="7" y="131"/>
                    <a:pt x="1" y="153"/>
                  </a:cubicBezTo>
                  <a:cubicBezTo>
                    <a:pt x="1" y="153"/>
                    <a:pt x="0" y="156"/>
                    <a:pt x="0" y="158"/>
                  </a:cubicBezTo>
                  <a:cubicBezTo>
                    <a:pt x="3" y="167"/>
                    <a:pt x="3" y="176"/>
                    <a:pt x="9" y="184"/>
                  </a:cubicBezTo>
                  <a:cubicBezTo>
                    <a:pt x="14" y="190"/>
                    <a:pt x="20" y="191"/>
                    <a:pt x="26" y="190"/>
                  </a:cubicBezTo>
                  <a:cubicBezTo>
                    <a:pt x="27" y="190"/>
                    <a:pt x="27" y="190"/>
                    <a:pt x="27" y="190"/>
                  </a:cubicBezTo>
                  <a:cubicBezTo>
                    <a:pt x="29" y="196"/>
                    <a:pt x="31" y="203"/>
                    <a:pt x="37" y="207"/>
                  </a:cubicBezTo>
                  <a:cubicBezTo>
                    <a:pt x="43" y="210"/>
                    <a:pt x="50" y="212"/>
                    <a:pt x="57" y="214"/>
                  </a:cubicBezTo>
                  <a:cubicBezTo>
                    <a:pt x="57" y="214"/>
                    <a:pt x="56" y="214"/>
                    <a:pt x="56" y="215"/>
                  </a:cubicBezTo>
                  <a:cubicBezTo>
                    <a:pt x="56" y="218"/>
                    <a:pt x="61" y="222"/>
                    <a:pt x="63" y="224"/>
                  </a:cubicBezTo>
                  <a:cubicBezTo>
                    <a:pt x="68" y="229"/>
                    <a:pt x="72" y="234"/>
                    <a:pt x="79" y="236"/>
                  </a:cubicBezTo>
                  <a:cubicBezTo>
                    <a:pt x="81" y="237"/>
                    <a:pt x="83" y="238"/>
                    <a:pt x="85" y="238"/>
                  </a:cubicBezTo>
                  <a:cubicBezTo>
                    <a:pt x="86" y="239"/>
                    <a:pt x="87" y="240"/>
                    <a:pt x="89" y="239"/>
                  </a:cubicBezTo>
                  <a:cubicBezTo>
                    <a:pt x="87" y="240"/>
                    <a:pt x="97" y="247"/>
                    <a:pt x="98" y="248"/>
                  </a:cubicBezTo>
                  <a:cubicBezTo>
                    <a:pt x="102" y="251"/>
                    <a:pt x="107" y="254"/>
                    <a:pt x="112" y="255"/>
                  </a:cubicBezTo>
                  <a:cubicBezTo>
                    <a:pt x="119" y="256"/>
                    <a:pt x="124" y="253"/>
                    <a:pt x="129" y="248"/>
                  </a:cubicBezTo>
                  <a:cubicBezTo>
                    <a:pt x="143" y="259"/>
                    <a:pt x="158" y="258"/>
                    <a:pt x="172" y="247"/>
                  </a:cubicBezTo>
                  <a:cubicBezTo>
                    <a:pt x="175" y="245"/>
                    <a:pt x="176" y="242"/>
                    <a:pt x="176" y="239"/>
                  </a:cubicBezTo>
                  <a:cubicBezTo>
                    <a:pt x="190" y="244"/>
                    <a:pt x="213" y="230"/>
                    <a:pt x="210" y="216"/>
                  </a:cubicBezTo>
                  <a:cubicBezTo>
                    <a:pt x="214" y="216"/>
                    <a:pt x="218" y="214"/>
                    <a:pt x="221" y="212"/>
                  </a:cubicBezTo>
                  <a:cubicBezTo>
                    <a:pt x="228" y="208"/>
                    <a:pt x="235" y="202"/>
                    <a:pt x="236" y="194"/>
                  </a:cubicBezTo>
                  <a:cubicBezTo>
                    <a:pt x="237" y="194"/>
                    <a:pt x="237" y="193"/>
                    <a:pt x="237" y="193"/>
                  </a:cubicBezTo>
                  <a:cubicBezTo>
                    <a:pt x="237" y="193"/>
                    <a:pt x="237" y="193"/>
                    <a:pt x="237" y="193"/>
                  </a:cubicBezTo>
                  <a:cubicBezTo>
                    <a:pt x="241" y="190"/>
                    <a:pt x="244" y="188"/>
                    <a:pt x="246" y="185"/>
                  </a:cubicBezTo>
                  <a:cubicBezTo>
                    <a:pt x="247" y="184"/>
                    <a:pt x="247" y="184"/>
                    <a:pt x="247" y="184"/>
                  </a:cubicBezTo>
                  <a:cubicBezTo>
                    <a:pt x="251" y="179"/>
                    <a:pt x="258" y="179"/>
                    <a:pt x="262" y="175"/>
                  </a:cubicBezTo>
                  <a:cubicBezTo>
                    <a:pt x="264" y="173"/>
                    <a:pt x="264" y="170"/>
                    <a:pt x="264" y="168"/>
                  </a:cubicBezTo>
                  <a:cubicBezTo>
                    <a:pt x="268" y="156"/>
                    <a:pt x="271" y="144"/>
                    <a:pt x="273" y="131"/>
                  </a:cubicBezTo>
                  <a:cubicBezTo>
                    <a:pt x="276" y="103"/>
                    <a:pt x="270" y="75"/>
                    <a:pt x="258" y="50"/>
                  </a:cubicBezTo>
                  <a:close/>
                  <a:moveTo>
                    <a:pt x="11" y="179"/>
                  </a:moveTo>
                  <a:cubicBezTo>
                    <a:pt x="7" y="173"/>
                    <a:pt x="7" y="165"/>
                    <a:pt x="5" y="158"/>
                  </a:cubicBezTo>
                  <a:cubicBezTo>
                    <a:pt x="6" y="159"/>
                    <a:pt x="7" y="160"/>
                    <a:pt x="8" y="160"/>
                  </a:cubicBezTo>
                  <a:cubicBezTo>
                    <a:pt x="7" y="161"/>
                    <a:pt x="7" y="161"/>
                    <a:pt x="7" y="161"/>
                  </a:cubicBezTo>
                  <a:cubicBezTo>
                    <a:pt x="7" y="164"/>
                    <a:pt x="10" y="165"/>
                    <a:pt x="11" y="163"/>
                  </a:cubicBezTo>
                  <a:cubicBezTo>
                    <a:pt x="13" y="164"/>
                    <a:pt x="15" y="161"/>
                    <a:pt x="14" y="159"/>
                  </a:cubicBezTo>
                  <a:cubicBezTo>
                    <a:pt x="14" y="159"/>
                    <a:pt x="14" y="159"/>
                    <a:pt x="14" y="159"/>
                  </a:cubicBezTo>
                  <a:cubicBezTo>
                    <a:pt x="20" y="154"/>
                    <a:pt x="38" y="166"/>
                    <a:pt x="41" y="171"/>
                  </a:cubicBezTo>
                  <a:cubicBezTo>
                    <a:pt x="46" y="178"/>
                    <a:pt x="33" y="183"/>
                    <a:pt x="28" y="184"/>
                  </a:cubicBezTo>
                  <a:cubicBezTo>
                    <a:pt x="21" y="187"/>
                    <a:pt x="15" y="185"/>
                    <a:pt x="11" y="179"/>
                  </a:cubicBezTo>
                  <a:close/>
                  <a:moveTo>
                    <a:pt x="32" y="189"/>
                  </a:moveTo>
                  <a:cubicBezTo>
                    <a:pt x="32" y="189"/>
                    <a:pt x="32" y="188"/>
                    <a:pt x="32" y="188"/>
                  </a:cubicBezTo>
                  <a:cubicBezTo>
                    <a:pt x="33" y="188"/>
                    <a:pt x="34" y="188"/>
                    <a:pt x="35" y="187"/>
                  </a:cubicBezTo>
                  <a:cubicBezTo>
                    <a:pt x="35" y="188"/>
                    <a:pt x="35" y="188"/>
                    <a:pt x="35" y="189"/>
                  </a:cubicBezTo>
                  <a:cubicBezTo>
                    <a:pt x="35" y="192"/>
                    <a:pt x="40" y="192"/>
                    <a:pt x="40" y="189"/>
                  </a:cubicBezTo>
                  <a:cubicBezTo>
                    <a:pt x="40" y="183"/>
                    <a:pt x="50" y="184"/>
                    <a:pt x="55" y="185"/>
                  </a:cubicBezTo>
                  <a:cubicBezTo>
                    <a:pt x="54" y="186"/>
                    <a:pt x="53" y="188"/>
                    <a:pt x="52" y="189"/>
                  </a:cubicBezTo>
                  <a:cubicBezTo>
                    <a:pt x="50" y="192"/>
                    <a:pt x="54" y="194"/>
                    <a:pt x="56" y="192"/>
                  </a:cubicBezTo>
                  <a:cubicBezTo>
                    <a:pt x="63" y="182"/>
                    <a:pt x="71" y="171"/>
                    <a:pt x="84" y="170"/>
                  </a:cubicBezTo>
                  <a:cubicBezTo>
                    <a:pt x="98" y="169"/>
                    <a:pt x="110" y="183"/>
                    <a:pt x="99" y="194"/>
                  </a:cubicBezTo>
                  <a:cubicBezTo>
                    <a:pt x="94" y="199"/>
                    <a:pt x="88" y="203"/>
                    <a:pt x="82" y="207"/>
                  </a:cubicBezTo>
                  <a:cubicBezTo>
                    <a:pt x="79" y="209"/>
                    <a:pt x="76" y="211"/>
                    <a:pt x="72" y="212"/>
                  </a:cubicBezTo>
                  <a:cubicBezTo>
                    <a:pt x="68" y="213"/>
                    <a:pt x="64" y="212"/>
                    <a:pt x="60" y="210"/>
                  </a:cubicBezTo>
                  <a:cubicBezTo>
                    <a:pt x="55" y="208"/>
                    <a:pt x="49" y="207"/>
                    <a:pt x="44" y="205"/>
                  </a:cubicBezTo>
                  <a:cubicBezTo>
                    <a:pt x="36" y="202"/>
                    <a:pt x="34" y="196"/>
                    <a:pt x="32" y="189"/>
                  </a:cubicBezTo>
                  <a:close/>
                  <a:moveTo>
                    <a:pt x="61" y="216"/>
                  </a:moveTo>
                  <a:cubicBezTo>
                    <a:pt x="61" y="216"/>
                    <a:pt x="61" y="216"/>
                    <a:pt x="61" y="216"/>
                  </a:cubicBezTo>
                  <a:cubicBezTo>
                    <a:pt x="61" y="216"/>
                    <a:pt x="61" y="216"/>
                    <a:pt x="61" y="216"/>
                  </a:cubicBezTo>
                  <a:cubicBezTo>
                    <a:pt x="61" y="216"/>
                    <a:pt x="61" y="216"/>
                    <a:pt x="61" y="216"/>
                  </a:cubicBezTo>
                  <a:close/>
                  <a:moveTo>
                    <a:pt x="69" y="223"/>
                  </a:moveTo>
                  <a:cubicBezTo>
                    <a:pt x="67" y="222"/>
                    <a:pt x="66" y="221"/>
                    <a:pt x="65" y="219"/>
                  </a:cubicBezTo>
                  <a:cubicBezTo>
                    <a:pt x="64" y="218"/>
                    <a:pt x="63" y="217"/>
                    <a:pt x="62" y="216"/>
                  </a:cubicBezTo>
                  <a:cubicBezTo>
                    <a:pt x="62" y="216"/>
                    <a:pt x="62" y="216"/>
                    <a:pt x="62" y="216"/>
                  </a:cubicBezTo>
                  <a:cubicBezTo>
                    <a:pt x="71" y="219"/>
                    <a:pt x="77" y="215"/>
                    <a:pt x="84" y="211"/>
                  </a:cubicBezTo>
                  <a:cubicBezTo>
                    <a:pt x="92" y="206"/>
                    <a:pt x="101" y="201"/>
                    <a:pt x="106" y="193"/>
                  </a:cubicBezTo>
                  <a:cubicBezTo>
                    <a:pt x="108" y="190"/>
                    <a:pt x="109" y="188"/>
                    <a:pt x="109" y="185"/>
                  </a:cubicBezTo>
                  <a:cubicBezTo>
                    <a:pt x="117" y="182"/>
                    <a:pt x="133" y="186"/>
                    <a:pt x="135" y="195"/>
                  </a:cubicBezTo>
                  <a:cubicBezTo>
                    <a:pt x="138" y="205"/>
                    <a:pt x="121" y="214"/>
                    <a:pt x="115" y="219"/>
                  </a:cubicBezTo>
                  <a:cubicBezTo>
                    <a:pt x="105" y="225"/>
                    <a:pt x="97" y="236"/>
                    <a:pt x="83" y="233"/>
                  </a:cubicBezTo>
                  <a:cubicBezTo>
                    <a:pt x="78" y="231"/>
                    <a:pt x="73" y="228"/>
                    <a:pt x="69" y="223"/>
                  </a:cubicBezTo>
                  <a:close/>
                  <a:moveTo>
                    <a:pt x="98" y="242"/>
                  </a:moveTo>
                  <a:cubicBezTo>
                    <a:pt x="97" y="241"/>
                    <a:pt x="95" y="239"/>
                    <a:pt x="93" y="237"/>
                  </a:cubicBezTo>
                  <a:cubicBezTo>
                    <a:pt x="103" y="235"/>
                    <a:pt x="112" y="227"/>
                    <a:pt x="121" y="221"/>
                  </a:cubicBezTo>
                  <a:cubicBezTo>
                    <a:pt x="126" y="217"/>
                    <a:pt x="134" y="211"/>
                    <a:pt x="138" y="204"/>
                  </a:cubicBezTo>
                  <a:cubicBezTo>
                    <a:pt x="141" y="205"/>
                    <a:pt x="143" y="207"/>
                    <a:pt x="144" y="210"/>
                  </a:cubicBezTo>
                  <a:cubicBezTo>
                    <a:pt x="146" y="215"/>
                    <a:pt x="144" y="220"/>
                    <a:pt x="141" y="224"/>
                  </a:cubicBezTo>
                  <a:cubicBezTo>
                    <a:pt x="137" y="232"/>
                    <a:pt x="132" y="239"/>
                    <a:pt x="126" y="245"/>
                  </a:cubicBezTo>
                  <a:cubicBezTo>
                    <a:pt x="116" y="254"/>
                    <a:pt x="106" y="249"/>
                    <a:pt x="98" y="242"/>
                  </a:cubicBezTo>
                  <a:close/>
                  <a:moveTo>
                    <a:pt x="236" y="187"/>
                  </a:moveTo>
                  <a:cubicBezTo>
                    <a:pt x="235" y="181"/>
                    <a:pt x="231" y="175"/>
                    <a:pt x="227" y="170"/>
                  </a:cubicBezTo>
                  <a:cubicBezTo>
                    <a:pt x="220" y="161"/>
                    <a:pt x="211" y="151"/>
                    <a:pt x="211" y="139"/>
                  </a:cubicBezTo>
                  <a:cubicBezTo>
                    <a:pt x="211" y="136"/>
                    <a:pt x="207" y="136"/>
                    <a:pt x="206" y="139"/>
                  </a:cubicBezTo>
                  <a:cubicBezTo>
                    <a:pt x="206" y="154"/>
                    <a:pt x="219" y="166"/>
                    <a:pt x="227" y="178"/>
                  </a:cubicBezTo>
                  <a:cubicBezTo>
                    <a:pt x="234" y="187"/>
                    <a:pt x="233" y="197"/>
                    <a:pt x="225" y="204"/>
                  </a:cubicBezTo>
                  <a:cubicBezTo>
                    <a:pt x="221" y="206"/>
                    <a:pt x="212" y="214"/>
                    <a:pt x="208" y="209"/>
                  </a:cubicBezTo>
                  <a:cubicBezTo>
                    <a:pt x="208" y="209"/>
                    <a:pt x="207" y="209"/>
                    <a:pt x="207" y="209"/>
                  </a:cubicBezTo>
                  <a:cubicBezTo>
                    <a:pt x="202" y="203"/>
                    <a:pt x="198" y="197"/>
                    <a:pt x="193" y="192"/>
                  </a:cubicBezTo>
                  <a:cubicBezTo>
                    <a:pt x="190" y="188"/>
                    <a:pt x="188" y="185"/>
                    <a:pt x="185" y="181"/>
                  </a:cubicBezTo>
                  <a:cubicBezTo>
                    <a:pt x="184" y="180"/>
                    <a:pt x="183" y="179"/>
                    <a:pt x="182" y="177"/>
                  </a:cubicBezTo>
                  <a:cubicBezTo>
                    <a:pt x="181" y="176"/>
                    <a:pt x="181" y="175"/>
                    <a:pt x="181" y="177"/>
                  </a:cubicBezTo>
                  <a:cubicBezTo>
                    <a:pt x="182" y="174"/>
                    <a:pt x="177" y="173"/>
                    <a:pt x="176" y="176"/>
                  </a:cubicBezTo>
                  <a:cubicBezTo>
                    <a:pt x="176" y="179"/>
                    <a:pt x="180" y="182"/>
                    <a:pt x="181" y="185"/>
                  </a:cubicBezTo>
                  <a:cubicBezTo>
                    <a:pt x="186" y="190"/>
                    <a:pt x="191" y="196"/>
                    <a:pt x="195" y="202"/>
                  </a:cubicBezTo>
                  <a:cubicBezTo>
                    <a:pt x="199" y="207"/>
                    <a:pt x="205" y="212"/>
                    <a:pt x="206" y="219"/>
                  </a:cubicBezTo>
                  <a:cubicBezTo>
                    <a:pt x="206" y="230"/>
                    <a:pt x="184" y="239"/>
                    <a:pt x="176" y="233"/>
                  </a:cubicBezTo>
                  <a:cubicBezTo>
                    <a:pt x="176" y="233"/>
                    <a:pt x="176" y="233"/>
                    <a:pt x="175" y="233"/>
                  </a:cubicBezTo>
                  <a:cubicBezTo>
                    <a:pt x="175" y="232"/>
                    <a:pt x="175" y="231"/>
                    <a:pt x="174" y="230"/>
                  </a:cubicBezTo>
                  <a:cubicBezTo>
                    <a:pt x="169" y="222"/>
                    <a:pt x="162" y="213"/>
                    <a:pt x="155" y="206"/>
                  </a:cubicBezTo>
                  <a:cubicBezTo>
                    <a:pt x="153" y="204"/>
                    <a:pt x="149" y="207"/>
                    <a:pt x="152" y="210"/>
                  </a:cubicBezTo>
                  <a:cubicBezTo>
                    <a:pt x="156" y="214"/>
                    <a:pt x="160" y="220"/>
                    <a:pt x="164" y="225"/>
                  </a:cubicBezTo>
                  <a:cubicBezTo>
                    <a:pt x="169" y="231"/>
                    <a:pt x="176" y="237"/>
                    <a:pt x="168" y="244"/>
                  </a:cubicBezTo>
                  <a:cubicBezTo>
                    <a:pt x="158" y="254"/>
                    <a:pt x="143" y="253"/>
                    <a:pt x="133" y="245"/>
                  </a:cubicBezTo>
                  <a:cubicBezTo>
                    <a:pt x="134" y="243"/>
                    <a:pt x="135" y="242"/>
                    <a:pt x="136" y="240"/>
                  </a:cubicBezTo>
                  <a:cubicBezTo>
                    <a:pt x="142" y="233"/>
                    <a:pt x="150" y="224"/>
                    <a:pt x="150" y="214"/>
                  </a:cubicBezTo>
                  <a:cubicBezTo>
                    <a:pt x="150" y="208"/>
                    <a:pt x="146" y="201"/>
                    <a:pt x="140" y="200"/>
                  </a:cubicBezTo>
                  <a:cubicBezTo>
                    <a:pt x="140" y="197"/>
                    <a:pt x="140" y="194"/>
                    <a:pt x="139" y="191"/>
                  </a:cubicBezTo>
                  <a:cubicBezTo>
                    <a:pt x="134" y="181"/>
                    <a:pt x="118" y="178"/>
                    <a:pt x="108" y="180"/>
                  </a:cubicBezTo>
                  <a:cubicBezTo>
                    <a:pt x="106" y="173"/>
                    <a:pt x="97" y="167"/>
                    <a:pt x="90" y="165"/>
                  </a:cubicBezTo>
                  <a:cubicBezTo>
                    <a:pt x="76" y="163"/>
                    <a:pt x="66" y="171"/>
                    <a:pt x="58" y="181"/>
                  </a:cubicBezTo>
                  <a:cubicBezTo>
                    <a:pt x="58" y="180"/>
                    <a:pt x="58" y="180"/>
                    <a:pt x="57" y="180"/>
                  </a:cubicBezTo>
                  <a:cubicBezTo>
                    <a:pt x="54" y="180"/>
                    <a:pt x="49" y="180"/>
                    <a:pt x="44" y="180"/>
                  </a:cubicBezTo>
                  <a:cubicBezTo>
                    <a:pt x="46" y="178"/>
                    <a:pt x="47" y="175"/>
                    <a:pt x="46" y="171"/>
                  </a:cubicBezTo>
                  <a:cubicBezTo>
                    <a:pt x="44" y="161"/>
                    <a:pt x="19" y="148"/>
                    <a:pt x="10" y="156"/>
                  </a:cubicBezTo>
                  <a:cubicBezTo>
                    <a:pt x="9" y="155"/>
                    <a:pt x="7" y="154"/>
                    <a:pt x="6" y="152"/>
                  </a:cubicBezTo>
                  <a:cubicBezTo>
                    <a:pt x="12" y="133"/>
                    <a:pt x="18" y="113"/>
                    <a:pt x="25" y="93"/>
                  </a:cubicBezTo>
                  <a:cubicBezTo>
                    <a:pt x="32" y="76"/>
                    <a:pt x="37" y="58"/>
                    <a:pt x="41" y="40"/>
                  </a:cubicBezTo>
                  <a:cubicBezTo>
                    <a:pt x="53" y="39"/>
                    <a:pt x="63" y="35"/>
                    <a:pt x="73" y="30"/>
                  </a:cubicBezTo>
                  <a:cubicBezTo>
                    <a:pt x="77" y="27"/>
                    <a:pt x="81" y="25"/>
                    <a:pt x="86" y="23"/>
                  </a:cubicBezTo>
                  <a:cubicBezTo>
                    <a:pt x="89" y="22"/>
                    <a:pt x="91" y="22"/>
                    <a:pt x="94" y="21"/>
                  </a:cubicBezTo>
                  <a:cubicBezTo>
                    <a:pt x="87" y="28"/>
                    <a:pt x="81" y="36"/>
                    <a:pt x="74" y="43"/>
                  </a:cubicBezTo>
                  <a:cubicBezTo>
                    <a:pt x="70" y="47"/>
                    <a:pt x="65" y="52"/>
                    <a:pt x="64" y="58"/>
                  </a:cubicBezTo>
                  <a:cubicBezTo>
                    <a:pt x="64" y="63"/>
                    <a:pt x="68" y="68"/>
                    <a:pt x="72" y="70"/>
                  </a:cubicBezTo>
                  <a:cubicBezTo>
                    <a:pt x="77" y="74"/>
                    <a:pt x="84" y="75"/>
                    <a:pt x="90" y="76"/>
                  </a:cubicBezTo>
                  <a:cubicBezTo>
                    <a:pt x="98" y="77"/>
                    <a:pt x="104" y="73"/>
                    <a:pt x="111" y="70"/>
                  </a:cubicBezTo>
                  <a:cubicBezTo>
                    <a:pt x="117" y="66"/>
                    <a:pt x="124" y="62"/>
                    <a:pt x="129" y="56"/>
                  </a:cubicBezTo>
                  <a:cubicBezTo>
                    <a:pt x="129" y="55"/>
                    <a:pt x="129" y="55"/>
                    <a:pt x="130" y="55"/>
                  </a:cubicBezTo>
                  <a:cubicBezTo>
                    <a:pt x="135" y="55"/>
                    <a:pt x="140" y="54"/>
                    <a:pt x="146" y="53"/>
                  </a:cubicBezTo>
                  <a:cubicBezTo>
                    <a:pt x="152" y="52"/>
                    <a:pt x="156" y="53"/>
                    <a:pt x="161" y="56"/>
                  </a:cubicBezTo>
                  <a:cubicBezTo>
                    <a:pt x="166" y="60"/>
                    <a:pt x="171" y="63"/>
                    <a:pt x="175" y="67"/>
                  </a:cubicBezTo>
                  <a:cubicBezTo>
                    <a:pt x="185" y="74"/>
                    <a:pt x="194" y="82"/>
                    <a:pt x="203" y="89"/>
                  </a:cubicBezTo>
                  <a:cubicBezTo>
                    <a:pt x="207" y="92"/>
                    <a:pt x="210" y="95"/>
                    <a:pt x="212" y="100"/>
                  </a:cubicBezTo>
                  <a:cubicBezTo>
                    <a:pt x="212" y="103"/>
                    <a:pt x="212" y="105"/>
                    <a:pt x="213" y="107"/>
                  </a:cubicBezTo>
                  <a:cubicBezTo>
                    <a:pt x="213" y="110"/>
                    <a:pt x="214" y="113"/>
                    <a:pt x="214" y="116"/>
                  </a:cubicBezTo>
                  <a:cubicBezTo>
                    <a:pt x="215" y="119"/>
                    <a:pt x="220" y="117"/>
                    <a:pt x="219" y="114"/>
                  </a:cubicBezTo>
                  <a:cubicBezTo>
                    <a:pt x="219" y="112"/>
                    <a:pt x="218" y="110"/>
                    <a:pt x="218" y="107"/>
                  </a:cubicBezTo>
                  <a:cubicBezTo>
                    <a:pt x="220" y="112"/>
                    <a:pt x="223" y="117"/>
                    <a:pt x="225" y="121"/>
                  </a:cubicBezTo>
                  <a:cubicBezTo>
                    <a:pt x="230" y="129"/>
                    <a:pt x="235" y="136"/>
                    <a:pt x="240" y="143"/>
                  </a:cubicBezTo>
                  <a:cubicBezTo>
                    <a:pt x="245" y="150"/>
                    <a:pt x="250" y="157"/>
                    <a:pt x="250" y="166"/>
                  </a:cubicBezTo>
                  <a:cubicBezTo>
                    <a:pt x="250" y="174"/>
                    <a:pt x="243" y="182"/>
                    <a:pt x="236" y="187"/>
                  </a:cubicBezTo>
                  <a:close/>
                  <a:moveTo>
                    <a:pt x="264" y="150"/>
                  </a:moveTo>
                  <a:cubicBezTo>
                    <a:pt x="263" y="157"/>
                    <a:pt x="261" y="164"/>
                    <a:pt x="259" y="171"/>
                  </a:cubicBezTo>
                  <a:cubicBezTo>
                    <a:pt x="259" y="171"/>
                    <a:pt x="258" y="172"/>
                    <a:pt x="258" y="172"/>
                  </a:cubicBezTo>
                  <a:cubicBezTo>
                    <a:pt x="259" y="171"/>
                    <a:pt x="255" y="173"/>
                    <a:pt x="254" y="174"/>
                  </a:cubicBezTo>
                  <a:cubicBezTo>
                    <a:pt x="254" y="174"/>
                    <a:pt x="253" y="174"/>
                    <a:pt x="253" y="174"/>
                  </a:cubicBezTo>
                  <a:cubicBezTo>
                    <a:pt x="253" y="174"/>
                    <a:pt x="254" y="173"/>
                    <a:pt x="254" y="172"/>
                  </a:cubicBezTo>
                  <a:cubicBezTo>
                    <a:pt x="257" y="164"/>
                    <a:pt x="254" y="155"/>
                    <a:pt x="249" y="147"/>
                  </a:cubicBezTo>
                  <a:cubicBezTo>
                    <a:pt x="244" y="139"/>
                    <a:pt x="237" y="131"/>
                    <a:pt x="232" y="122"/>
                  </a:cubicBezTo>
                  <a:cubicBezTo>
                    <a:pt x="231" y="121"/>
                    <a:pt x="230" y="120"/>
                    <a:pt x="229" y="119"/>
                  </a:cubicBezTo>
                  <a:cubicBezTo>
                    <a:pt x="232" y="119"/>
                    <a:pt x="235" y="118"/>
                    <a:pt x="238" y="117"/>
                  </a:cubicBezTo>
                  <a:cubicBezTo>
                    <a:pt x="241" y="116"/>
                    <a:pt x="243" y="114"/>
                    <a:pt x="245" y="113"/>
                  </a:cubicBezTo>
                  <a:cubicBezTo>
                    <a:pt x="247" y="112"/>
                    <a:pt x="250" y="108"/>
                    <a:pt x="253" y="108"/>
                  </a:cubicBezTo>
                  <a:cubicBezTo>
                    <a:pt x="256" y="108"/>
                    <a:pt x="256" y="103"/>
                    <a:pt x="253" y="103"/>
                  </a:cubicBezTo>
                  <a:cubicBezTo>
                    <a:pt x="248" y="104"/>
                    <a:pt x="246" y="107"/>
                    <a:pt x="242" y="109"/>
                  </a:cubicBezTo>
                  <a:cubicBezTo>
                    <a:pt x="238" y="112"/>
                    <a:pt x="233" y="115"/>
                    <a:pt x="227" y="114"/>
                  </a:cubicBezTo>
                  <a:cubicBezTo>
                    <a:pt x="227" y="114"/>
                    <a:pt x="227" y="114"/>
                    <a:pt x="227" y="114"/>
                  </a:cubicBezTo>
                  <a:cubicBezTo>
                    <a:pt x="223" y="107"/>
                    <a:pt x="220" y="101"/>
                    <a:pt x="215" y="95"/>
                  </a:cubicBezTo>
                  <a:cubicBezTo>
                    <a:pt x="215" y="95"/>
                    <a:pt x="215" y="95"/>
                    <a:pt x="214" y="94"/>
                  </a:cubicBezTo>
                  <a:cubicBezTo>
                    <a:pt x="213" y="92"/>
                    <a:pt x="211" y="90"/>
                    <a:pt x="210" y="89"/>
                  </a:cubicBezTo>
                  <a:cubicBezTo>
                    <a:pt x="199" y="79"/>
                    <a:pt x="188" y="71"/>
                    <a:pt x="177" y="62"/>
                  </a:cubicBezTo>
                  <a:cubicBezTo>
                    <a:pt x="170" y="57"/>
                    <a:pt x="162" y="48"/>
                    <a:pt x="152" y="47"/>
                  </a:cubicBezTo>
                  <a:cubicBezTo>
                    <a:pt x="150" y="47"/>
                    <a:pt x="148" y="48"/>
                    <a:pt x="146" y="48"/>
                  </a:cubicBezTo>
                  <a:cubicBezTo>
                    <a:pt x="144" y="48"/>
                    <a:pt x="140" y="48"/>
                    <a:pt x="138" y="49"/>
                  </a:cubicBezTo>
                  <a:cubicBezTo>
                    <a:pt x="136" y="50"/>
                    <a:pt x="134" y="50"/>
                    <a:pt x="132" y="50"/>
                  </a:cubicBezTo>
                  <a:cubicBezTo>
                    <a:pt x="134" y="45"/>
                    <a:pt x="135" y="40"/>
                    <a:pt x="137" y="35"/>
                  </a:cubicBezTo>
                  <a:cubicBezTo>
                    <a:pt x="137" y="32"/>
                    <a:pt x="133" y="31"/>
                    <a:pt x="132" y="33"/>
                  </a:cubicBezTo>
                  <a:cubicBezTo>
                    <a:pt x="130" y="40"/>
                    <a:pt x="129" y="46"/>
                    <a:pt x="126" y="52"/>
                  </a:cubicBezTo>
                  <a:cubicBezTo>
                    <a:pt x="122" y="59"/>
                    <a:pt x="113" y="63"/>
                    <a:pt x="107" y="67"/>
                  </a:cubicBezTo>
                  <a:cubicBezTo>
                    <a:pt x="100" y="70"/>
                    <a:pt x="94" y="72"/>
                    <a:pt x="87" y="71"/>
                  </a:cubicBezTo>
                  <a:cubicBezTo>
                    <a:pt x="81" y="70"/>
                    <a:pt x="73" y="67"/>
                    <a:pt x="70" y="61"/>
                  </a:cubicBezTo>
                  <a:cubicBezTo>
                    <a:pt x="67" y="57"/>
                    <a:pt x="74" y="50"/>
                    <a:pt x="77" y="47"/>
                  </a:cubicBezTo>
                  <a:cubicBezTo>
                    <a:pt x="81" y="43"/>
                    <a:pt x="85" y="39"/>
                    <a:pt x="89" y="34"/>
                  </a:cubicBezTo>
                  <a:cubicBezTo>
                    <a:pt x="98" y="23"/>
                    <a:pt x="111" y="9"/>
                    <a:pt x="127" y="7"/>
                  </a:cubicBezTo>
                  <a:cubicBezTo>
                    <a:pt x="135" y="6"/>
                    <a:pt x="144" y="6"/>
                    <a:pt x="152" y="5"/>
                  </a:cubicBezTo>
                  <a:cubicBezTo>
                    <a:pt x="161" y="5"/>
                    <a:pt x="171" y="3"/>
                    <a:pt x="180" y="5"/>
                  </a:cubicBezTo>
                  <a:cubicBezTo>
                    <a:pt x="186" y="6"/>
                    <a:pt x="192" y="14"/>
                    <a:pt x="196" y="18"/>
                  </a:cubicBezTo>
                  <a:cubicBezTo>
                    <a:pt x="203" y="24"/>
                    <a:pt x="210" y="29"/>
                    <a:pt x="218" y="34"/>
                  </a:cubicBezTo>
                  <a:cubicBezTo>
                    <a:pt x="224" y="38"/>
                    <a:pt x="231" y="43"/>
                    <a:pt x="238" y="47"/>
                  </a:cubicBezTo>
                  <a:cubicBezTo>
                    <a:pt x="240" y="48"/>
                    <a:pt x="243" y="50"/>
                    <a:pt x="247" y="50"/>
                  </a:cubicBezTo>
                  <a:cubicBezTo>
                    <a:pt x="248" y="50"/>
                    <a:pt x="252" y="49"/>
                    <a:pt x="252" y="50"/>
                  </a:cubicBezTo>
                  <a:cubicBezTo>
                    <a:pt x="258" y="60"/>
                    <a:pt x="261" y="70"/>
                    <a:pt x="264" y="80"/>
                  </a:cubicBezTo>
                  <a:cubicBezTo>
                    <a:pt x="271" y="103"/>
                    <a:pt x="270" y="127"/>
                    <a:pt x="264" y="15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6" name="Freeform 24"/>
            <p:cNvSpPr>
              <a:spLocks noEditPoints="1"/>
            </p:cNvSpPr>
            <p:nvPr/>
          </p:nvSpPr>
          <p:spPr bwMode="auto">
            <a:xfrm>
              <a:off x="5592763" y="3530601"/>
              <a:ext cx="307975" cy="290513"/>
            </a:xfrm>
            <a:custGeom>
              <a:avLst/>
              <a:gdLst>
                <a:gd name="T0" fmla="*/ 0 w 266"/>
                <a:gd name="T1" fmla="*/ 155 h 251"/>
                <a:gd name="T2" fmla="*/ 6 w 266"/>
                <a:gd name="T3" fmla="*/ 160 h 251"/>
                <a:gd name="T4" fmla="*/ 36 w 266"/>
                <a:gd name="T5" fmla="*/ 168 h 251"/>
                <a:gd name="T6" fmla="*/ 77 w 266"/>
                <a:gd name="T7" fmla="*/ 204 h 251"/>
                <a:gd name="T8" fmla="*/ 51 w 266"/>
                <a:gd name="T9" fmla="*/ 189 h 251"/>
                <a:gd name="T10" fmla="*/ 35 w 266"/>
                <a:gd name="T11" fmla="*/ 186 h 251"/>
                <a:gd name="T12" fmla="*/ 27 w 266"/>
                <a:gd name="T13" fmla="*/ 185 h 251"/>
                <a:gd name="T14" fmla="*/ 55 w 266"/>
                <a:gd name="T15" fmla="*/ 207 h 251"/>
                <a:gd name="T16" fmla="*/ 56 w 266"/>
                <a:gd name="T17" fmla="*/ 213 h 251"/>
                <a:gd name="T18" fmla="*/ 130 w 266"/>
                <a:gd name="T19" fmla="*/ 192 h 251"/>
                <a:gd name="T20" fmla="*/ 79 w 266"/>
                <a:gd name="T21" fmla="*/ 208 h 251"/>
                <a:gd name="T22" fmla="*/ 60 w 266"/>
                <a:gd name="T23" fmla="*/ 216 h 251"/>
                <a:gd name="T24" fmla="*/ 110 w 266"/>
                <a:gd name="T25" fmla="*/ 216 h 251"/>
                <a:gd name="T26" fmla="*/ 133 w 266"/>
                <a:gd name="T27" fmla="*/ 201 h 251"/>
                <a:gd name="T28" fmla="*/ 93 w 266"/>
                <a:gd name="T29" fmla="*/ 239 h 251"/>
                <a:gd name="T30" fmla="*/ 139 w 266"/>
                <a:gd name="T31" fmla="*/ 207 h 251"/>
                <a:gd name="T32" fmla="*/ 214 w 266"/>
                <a:gd name="T33" fmla="*/ 111 h 251"/>
                <a:gd name="T34" fmla="*/ 207 w 266"/>
                <a:gd name="T35" fmla="*/ 97 h 251"/>
                <a:gd name="T36" fmla="*/ 156 w 266"/>
                <a:gd name="T37" fmla="*/ 53 h 251"/>
                <a:gd name="T38" fmla="*/ 124 w 266"/>
                <a:gd name="T39" fmla="*/ 53 h 251"/>
                <a:gd name="T40" fmla="*/ 67 w 266"/>
                <a:gd name="T41" fmla="*/ 67 h 251"/>
                <a:gd name="T42" fmla="*/ 89 w 266"/>
                <a:gd name="T43" fmla="*/ 18 h 251"/>
                <a:gd name="T44" fmla="*/ 36 w 266"/>
                <a:gd name="T45" fmla="*/ 37 h 251"/>
                <a:gd name="T46" fmla="*/ 5 w 266"/>
                <a:gd name="T47" fmla="*/ 153 h 251"/>
                <a:gd name="T48" fmla="*/ 52 w 266"/>
                <a:gd name="T49" fmla="*/ 177 h 251"/>
                <a:gd name="T50" fmla="*/ 103 w 266"/>
                <a:gd name="T51" fmla="*/ 177 h 251"/>
                <a:gd name="T52" fmla="*/ 145 w 266"/>
                <a:gd name="T53" fmla="*/ 211 h 251"/>
                <a:gd name="T54" fmla="*/ 163 w 266"/>
                <a:gd name="T55" fmla="*/ 241 h 251"/>
                <a:gd name="T56" fmla="*/ 150 w 266"/>
                <a:gd name="T57" fmla="*/ 203 h 251"/>
                <a:gd name="T58" fmla="*/ 171 w 266"/>
                <a:gd name="T59" fmla="*/ 230 h 251"/>
                <a:gd name="T60" fmla="*/ 176 w 266"/>
                <a:gd name="T61" fmla="*/ 182 h 251"/>
                <a:gd name="T62" fmla="*/ 177 w 266"/>
                <a:gd name="T63" fmla="*/ 174 h 251"/>
                <a:gd name="T64" fmla="*/ 202 w 266"/>
                <a:gd name="T65" fmla="*/ 206 h 251"/>
                <a:gd name="T66" fmla="*/ 222 w 266"/>
                <a:gd name="T67" fmla="*/ 175 h 251"/>
                <a:gd name="T68" fmla="*/ 222 w 266"/>
                <a:gd name="T69" fmla="*/ 167 h 251"/>
                <a:gd name="T70" fmla="*/ 235 w 266"/>
                <a:gd name="T71" fmla="*/ 140 h 251"/>
                <a:gd name="T72" fmla="*/ 247 w 266"/>
                <a:gd name="T73" fmla="*/ 47 h 251"/>
                <a:gd name="T74" fmla="*/ 213 w 266"/>
                <a:gd name="T75" fmla="*/ 31 h 251"/>
                <a:gd name="T76" fmla="*/ 147 w 266"/>
                <a:gd name="T77" fmla="*/ 2 h 251"/>
                <a:gd name="T78" fmla="*/ 72 w 266"/>
                <a:gd name="T79" fmla="*/ 44 h 251"/>
                <a:gd name="T80" fmla="*/ 102 w 266"/>
                <a:gd name="T81" fmla="*/ 64 h 251"/>
                <a:gd name="T82" fmla="*/ 132 w 266"/>
                <a:gd name="T83" fmla="*/ 32 h 251"/>
                <a:gd name="T84" fmla="*/ 141 w 266"/>
                <a:gd name="T85" fmla="*/ 45 h 251"/>
                <a:gd name="T86" fmla="*/ 205 w 266"/>
                <a:gd name="T87" fmla="*/ 86 h 251"/>
                <a:gd name="T88" fmla="*/ 222 w 266"/>
                <a:gd name="T89" fmla="*/ 111 h 251"/>
                <a:gd name="T90" fmla="*/ 248 w 266"/>
                <a:gd name="T91" fmla="*/ 100 h 251"/>
                <a:gd name="T92" fmla="*/ 233 w 266"/>
                <a:gd name="T93" fmla="*/ 114 h 251"/>
                <a:gd name="T94" fmla="*/ 244 w 266"/>
                <a:gd name="T95" fmla="*/ 144 h 251"/>
                <a:gd name="T96" fmla="*/ 249 w 266"/>
                <a:gd name="T97" fmla="*/ 171 h 251"/>
                <a:gd name="T98" fmla="*/ 259 w 266"/>
                <a:gd name="T99" fmla="*/ 14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6" h="251">
                  <a:moveTo>
                    <a:pt x="23" y="181"/>
                  </a:moveTo>
                  <a:cubicBezTo>
                    <a:pt x="16" y="184"/>
                    <a:pt x="10" y="182"/>
                    <a:pt x="6" y="176"/>
                  </a:cubicBezTo>
                  <a:cubicBezTo>
                    <a:pt x="2" y="170"/>
                    <a:pt x="2" y="162"/>
                    <a:pt x="0" y="155"/>
                  </a:cubicBezTo>
                  <a:cubicBezTo>
                    <a:pt x="1" y="156"/>
                    <a:pt x="2" y="157"/>
                    <a:pt x="3" y="157"/>
                  </a:cubicBezTo>
                  <a:cubicBezTo>
                    <a:pt x="2" y="158"/>
                    <a:pt x="2" y="158"/>
                    <a:pt x="2" y="158"/>
                  </a:cubicBezTo>
                  <a:cubicBezTo>
                    <a:pt x="2" y="161"/>
                    <a:pt x="5" y="162"/>
                    <a:pt x="6" y="160"/>
                  </a:cubicBezTo>
                  <a:cubicBezTo>
                    <a:pt x="8" y="161"/>
                    <a:pt x="10" y="158"/>
                    <a:pt x="9" y="156"/>
                  </a:cubicBezTo>
                  <a:cubicBezTo>
                    <a:pt x="9" y="156"/>
                    <a:pt x="9" y="156"/>
                    <a:pt x="9" y="156"/>
                  </a:cubicBezTo>
                  <a:cubicBezTo>
                    <a:pt x="15" y="151"/>
                    <a:pt x="33" y="163"/>
                    <a:pt x="36" y="168"/>
                  </a:cubicBezTo>
                  <a:cubicBezTo>
                    <a:pt x="41" y="175"/>
                    <a:pt x="28" y="180"/>
                    <a:pt x="23" y="181"/>
                  </a:cubicBezTo>
                  <a:close/>
                  <a:moveTo>
                    <a:pt x="67" y="209"/>
                  </a:moveTo>
                  <a:cubicBezTo>
                    <a:pt x="71" y="208"/>
                    <a:pt x="74" y="206"/>
                    <a:pt x="77" y="204"/>
                  </a:cubicBezTo>
                  <a:cubicBezTo>
                    <a:pt x="83" y="200"/>
                    <a:pt x="89" y="196"/>
                    <a:pt x="94" y="191"/>
                  </a:cubicBezTo>
                  <a:cubicBezTo>
                    <a:pt x="105" y="180"/>
                    <a:pt x="93" y="166"/>
                    <a:pt x="79" y="167"/>
                  </a:cubicBezTo>
                  <a:cubicBezTo>
                    <a:pt x="66" y="168"/>
                    <a:pt x="58" y="179"/>
                    <a:pt x="51" y="189"/>
                  </a:cubicBezTo>
                  <a:cubicBezTo>
                    <a:pt x="49" y="191"/>
                    <a:pt x="45" y="189"/>
                    <a:pt x="47" y="186"/>
                  </a:cubicBezTo>
                  <a:cubicBezTo>
                    <a:pt x="48" y="185"/>
                    <a:pt x="49" y="183"/>
                    <a:pt x="50" y="182"/>
                  </a:cubicBezTo>
                  <a:cubicBezTo>
                    <a:pt x="45" y="181"/>
                    <a:pt x="35" y="180"/>
                    <a:pt x="35" y="186"/>
                  </a:cubicBezTo>
                  <a:cubicBezTo>
                    <a:pt x="35" y="189"/>
                    <a:pt x="30" y="189"/>
                    <a:pt x="30" y="186"/>
                  </a:cubicBezTo>
                  <a:cubicBezTo>
                    <a:pt x="30" y="185"/>
                    <a:pt x="30" y="185"/>
                    <a:pt x="30" y="184"/>
                  </a:cubicBezTo>
                  <a:cubicBezTo>
                    <a:pt x="29" y="185"/>
                    <a:pt x="28" y="185"/>
                    <a:pt x="27" y="185"/>
                  </a:cubicBezTo>
                  <a:cubicBezTo>
                    <a:pt x="27" y="185"/>
                    <a:pt x="27" y="186"/>
                    <a:pt x="27" y="186"/>
                  </a:cubicBezTo>
                  <a:cubicBezTo>
                    <a:pt x="29" y="193"/>
                    <a:pt x="31" y="199"/>
                    <a:pt x="39" y="202"/>
                  </a:cubicBezTo>
                  <a:cubicBezTo>
                    <a:pt x="44" y="204"/>
                    <a:pt x="50" y="205"/>
                    <a:pt x="55" y="207"/>
                  </a:cubicBezTo>
                  <a:cubicBezTo>
                    <a:pt x="59" y="209"/>
                    <a:pt x="63" y="210"/>
                    <a:pt x="67" y="209"/>
                  </a:cubicBezTo>
                  <a:close/>
                  <a:moveTo>
                    <a:pt x="56" y="213"/>
                  </a:moveTo>
                  <a:cubicBezTo>
                    <a:pt x="56" y="213"/>
                    <a:pt x="56" y="213"/>
                    <a:pt x="56" y="213"/>
                  </a:cubicBezTo>
                  <a:cubicBezTo>
                    <a:pt x="56" y="213"/>
                    <a:pt x="56" y="213"/>
                    <a:pt x="56" y="213"/>
                  </a:cubicBezTo>
                  <a:cubicBezTo>
                    <a:pt x="56" y="213"/>
                    <a:pt x="56" y="213"/>
                    <a:pt x="56" y="213"/>
                  </a:cubicBezTo>
                  <a:close/>
                  <a:moveTo>
                    <a:pt x="130" y="192"/>
                  </a:moveTo>
                  <a:cubicBezTo>
                    <a:pt x="128" y="183"/>
                    <a:pt x="112" y="179"/>
                    <a:pt x="104" y="182"/>
                  </a:cubicBezTo>
                  <a:cubicBezTo>
                    <a:pt x="104" y="185"/>
                    <a:pt x="103" y="187"/>
                    <a:pt x="101" y="190"/>
                  </a:cubicBezTo>
                  <a:cubicBezTo>
                    <a:pt x="96" y="198"/>
                    <a:pt x="87" y="203"/>
                    <a:pt x="79" y="208"/>
                  </a:cubicBezTo>
                  <a:cubicBezTo>
                    <a:pt x="72" y="212"/>
                    <a:pt x="66" y="216"/>
                    <a:pt x="57" y="213"/>
                  </a:cubicBezTo>
                  <a:cubicBezTo>
                    <a:pt x="57" y="213"/>
                    <a:pt x="57" y="213"/>
                    <a:pt x="57" y="213"/>
                  </a:cubicBezTo>
                  <a:cubicBezTo>
                    <a:pt x="58" y="214"/>
                    <a:pt x="59" y="215"/>
                    <a:pt x="60" y="216"/>
                  </a:cubicBezTo>
                  <a:cubicBezTo>
                    <a:pt x="61" y="218"/>
                    <a:pt x="62" y="219"/>
                    <a:pt x="64" y="220"/>
                  </a:cubicBezTo>
                  <a:cubicBezTo>
                    <a:pt x="68" y="225"/>
                    <a:pt x="73" y="228"/>
                    <a:pt x="78" y="230"/>
                  </a:cubicBezTo>
                  <a:cubicBezTo>
                    <a:pt x="92" y="233"/>
                    <a:pt x="100" y="222"/>
                    <a:pt x="110" y="216"/>
                  </a:cubicBezTo>
                  <a:cubicBezTo>
                    <a:pt x="116" y="211"/>
                    <a:pt x="133" y="202"/>
                    <a:pt x="130" y="192"/>
                  </a:cubicBezTo>
                  <a:close/>
                  <a:moveTo>
                    <a:pt x="139" y="207"/>
                  </a:moveTo>
                  <a:cubicBezTo>
                    <a:pt x="138" y="204"/>
                    <a:pt x="136" y="202"/>
                    <a:pt x="133" y="201"/>
                  </a:cubicBezTo>
                  <a:cubicBezTo>
                    <a:pt x="129" y="208"/>
                    <a:pt x="121" y="214"/>
                    <a:pt x="116" y="218"/>
                  </a:cubicBezTo>
                  <a:cubicBezTo>
                    <a:pt x="107" y="224"/>
                    <a:pt x="98" y="232"/>
                    <a:pt x="88" y="234"/>
                  </a:cubicBezTo>
                  <a:cubicBezTo>
                    <a:pt x="90" y="236"/>
                    <a:pt x="92" y="238"/>
                    <a:pt x="93" y="239"/>
                  </a:cubicBezTo>
                  <a:cubicBezTo>
                    <a:pt x="101" y="246"/>
                    <a:pt x="111" y="251"/>
                    <a:pt x="121" y="242"/>
                  </a:cubicBezTo>
                  <a:cubicBezTo>
                    <a:pt x="127" y="236"/>
                    <a:pt x="132" y="229"/>
                    <a:pt x="136" y="221"/>
                  </a:cubicBezTo>
                  <a:cubicBezTo>
                    <a:pt x="139" y="217"/>
                    <a:pt x="141" y="212"/>
                    <a:pt x="139" y="207"/>
                  </a:cubicBezTo>
                  <a:close/>
                  <a:moveTo>
                    <a:pt x="220" y="118"/>
                  </a:moveTo>
                  <a:cubicBezTo>
                    <a:pt x="218" y="114"/>
                    <a:pt x="215" y="109"/>
                    <a:pt x="213" y="104"/>
                  </a:cubicBezTo>
                  <a:cubicBezTo>
                    <a:pt x="213" y="107"/>
                    <a:pt x="214" y="109"/>
                    <a:pt x="214" y="111"/>
                  </a:cubicBezTo>
                  <a:cubicBezTo>
                    <a:pt x="215" y="114"/>
                    <a:pt x="210" y="116"/>
                    <a:pt x="209" y="113"/>
                  </a:cubicBezTo>
                  <a:cubicBezTo>
                    <a:pt x="209" y="110"/>
                    <a:pt x="208" y="107"/>
                    <a:pt x="208" y="104"/>
                  </a:cubicBezTo>
                  <a:cubicBezTo>
                    <a:pt x="207" y="102"/>
                    <a:pt x="207" y="100"/>
                    <a:pt x="207" y="97"/>
                  </a:cubicBezTo>
                  <a:cubicBezTo>
                    <a:pt x="205" y="92"/>
                    <a:pt x="202" y="89"/>
                    <a:pt x="198" y="86"/>
                  </a:cubicBezTo>
                  <a:cubicBezTo>
                    <a:pt x="189" y="79"/>
                    <a:pt x="180" y="71"/>
                    <a:pt x="170" y="64"/>
                  </a:cubicBezTo>
                  <a:cubicBezTo>
                    <a:pt x="166" y="60"/>
                    <a:pt x="161" y="57"/>
                    <a:pt x="156" y="53"/>
                  </a:cubicBezTo>
                  <a:cubicBezTo>
                    <a:pt x="151" y="50"/>
                    <a:pt x="147" y="49"/>
                    <a:pt x="141" y="50"/>
                  </a:cubicBezTo>
                  <a:cubicBezTo>
                    <a:pt x="135" y="51"/>
                    <a:pt x="130" y="52"/>
                    <a:pt x="125" y="52"/>
                  </a:cubicBezTo>
                  <a:cubicBezTo>
                    <a:pt x="124" y="52"/>
                    <a:pt x="124" y="52"/>
                    <a:pt x="124" y="53"/>
                  </a:cubicBezTo>
                  <a:cubicBezTo>
                    <a:pt x="119" y="59"/>
                    <a:pt x="112" y="63"/>
                    <a:pt x="106" y="67"/>
                  </a:cubicBezTo>
                  <a:cubicBezTo>
                    <a:pt x="99" y="70"/>
                    <a:pt x="93" y="74"/>
                    <a:pt x="85" y="73"/>
                  </a:cubicBezTo>
                  <a:cubicBezTo>
                    <a:pt x="79" y="72"/>
                    <a:pt x="72" y="71"/>
                    <a:pt x="67" y="67"/>
                  </a:cubicBezTo>
                  <a:cubicBezTo>
                    <a:pt x="63" y="65"/>
                    <a:pt x="59" y="60"/>
                    <a:pt x="59" y="55"/>
                  </a:cubicBezTo>
                  <a:cubicBezTo>
                    <a:pt x="60" y="49"/>
                    <a:pt x="65" y="44"/>
                    <a:pt x="69" y="40"/>
                  </a:cubicBezTo>
                  <a:cubicBezTo>
                    <a:pt x="76" y="33"/>
                    <a:pt x="82" y="25"/>
                    <a:pt x="89" y="18"/>
                  </a:cubicBezTo>
                  <a:cubicBezTo>
                    <a:pt x="86" y="19"/>
                    <a:pt x="84" y="19"/>
                    <a:pt x="81" y="20"/>
                  </a:cubicBezTo>
                  <a:cubicBezTo>
                    <a:pt x="76" y="22"/>
                    <a:pt x="72" y="24"/>
                    <a:pt x="68" y="27"/>
                  </a:cubicBezTo>
                  <a:cubicBezTo>
                    <a:pt x="58" y="32"/>
                    <a:pt x="48" y="36"/>
                    <a:pt x="36" y="37"/>
                  </a:cubicBezTo>
                  <a:cubicBezTo>
                    <a:pt x="32" y="55"/>
                    <a:pt x="27" y="73"/>
                    <a:pt x="20" y="90"/>
                  </a:cubicBezTo>
                  <a:cubicBezTo>
                    <a:pt x="13" y="110"/>
                    <a:pt x="7" y="130"/>
                    <a:pt x="1" y="149"/>
                  </a:cubicBezTo>
                  <a:cubicBezTo>
                    <a:pt x="2" y="151"/>
                    <a:pt x="4" y="152"/>
                    <a:pt x="5" y="153"/>
                  </a:cubicBezTo>
                  <a:cubicBezTo>
                    <a:pt x="14" y="145"/>
                    <a:pt x="39" y="158"/>
                    <a:pt x="41" y="168"/>
                  </a:cubicBezTo>
                  <a:cubicBezTo>
                    <a:pt x="42" y="172"/>
                    <a:pt x="41" y="175"/>
                    <a:pt x="39" y="177"/>
                  </a:cubicBezTo>
                  <a:cubicBezTo>
                    <a:pt x="44" y="177"/>
                    <a:pt x="49" y="177"/>
                    <a:pt x="52" y="177"/>
                  </a:cubicBezTo>
                  <a:cubicBezTo>
                    <a:pt x="53" y="177"/>
                    <a:pt x="53" y="177"/>
                    <a:pt x="53" y="178"/>
                  </a:cubicBezTo>
                  <a:cubicBezTo>
                    <a:pt x="61" y="168"/>
                    <a:pt x="71" y="160"/>
                    <a:pt x="85" y="162"/>
                  </a:cubicBezTo>
                  <a:cubicBezTo>
                    <a:pt x="92" y="164"/>
                    <a:pt x="101" y="170"/>
                    <a:pt x="103" y="177"/>
                  </a:cubicBezTo>
                  <a:cubicBezTo>
                    <a:pt x="113" y="175"/>
                    <a:pt x="129" y="178"/>
                    <a:pt x="134" y="188"/>
                  </a:cubicBezTo>
                  <a:cubicBezTo>
                    <a:pt x="135" y="191"/>
                    <a:pt x="135" y="194"/>
                    <a:pt x="135" y="197"/>
                  </a:cubicBezTo>
                  <a:cubicBezTo>
                    <a:pt x="141" y="198"/>
                    <a:pt x="145" y="205"/>
                    <a:pt x="145" y="211"/>
                  </a:cubicBezTo>
                  <a:cubicBezTo>
                    <a:pt x="145" y="221"/>
                    <a:pt x="137" y="230"/>
                    <a:pt x="131" y="237"/>
                  </a:cubicBezTo>
                  <a:cubicBezTo>
                    <a:pt x="130" y="239"/>
                    <a:pt x="129" y="240"/>
                    <a:pt x="128" y="242"/>
                  </a:cubicBezTo>
                  <a:cubicBezTo>
                    <a:pt x="138" y="250"/>
                    <a:pt x="153" y="251"/>
                    <a:pt x="163" y="241"/>
                  </a:cubicBezTo>
                  <a:cubicBezTo>
                    <a:pt x="171" y="234"/>
                    <a:pt x="164" y="228"/>
                    <a:pt x="159" y="222"/>
                  </a:cubicBezTo>
                  <a:cubicBezTo>
                    <a:pt x="155" y="217"/>
                    <a:pt x="151" y="211"/>
                    <a:pt x="147" y="207"/>
                  </a:cubicBezTo>
                  <a:cubicBezTo>
                    <a:pt x="144" y="204"/>
                    <a:pt x="148" y="201"/>
                    <a:pt x="150" y="203"/>
                  </a:cubicBezTo>
                  <a:cubicBezTo>
                    <a:pt x="157" y="210"/>
                    <a:pt x="164" y="219"/>
                    <a:pt x="169" y="227"/>
                  </a:cubicBezTo>
                  <a:cubicBezTo>
                    <a:pt x="170" y="228"/>
                    <a:pt x="170" y="229"/>
                    <a:pt x="170" y="230"/>
                  </a:cubicBezTo>
                  <a:cubicBezTo>
                    <a:pt x="171" y="230"/>
                    <a:pt x="171" y="230"/>
                    <a:pt x="171" y="230"/>
                  </a:cubicBezTo>
                  <a:cubicBezTo>
                    <a:pt x="179" y="236"/>
                    <a:pt x="201" y="227"/>
                    <a:pt x="201" y="216"/>
                  </a:cubicBezTo>
                  <a:cubicBezTo>
                    <a:pt x="200" y="209"/>
                    <a:pt x="194" y="204"/>
                    <a:pt x="190" y="199"/>
                  </a:cubicBezTo>
                  <a:cubicBezTo>
                    <a:pt x="186" y="193"/>
                    <a:pt x="181" y="187"/>
                    <a:pt x="176" y="182"/>
                  </a:cubicBezTo>
                  <a:cubicBezTo>
                    <a:pt x="175" y="179"/>
                    <a:pt x="171" y="176"/>
                    <a:pt x="171" y="173"/>
                  </a:cubicBezTo>
                  <a:cubicBezTo>
                    <a:pt x="172" y="170"/>
                    <a:pt x="177" y="171"/>
                    <a:pt x="176" y="174"/>
                  </a:cubicBezTo>
                  <a:cubicBezTo>
                    <a:pt x="176" y="172"/>
                    <a:pt x="176" y="173"/>
                    <a:pt x="177" y="174"/>
                  </a:cubicBezTo>
                  <a:cubicBezTo>
                    <a:pt x="178" y="176"/>
                    <a:pt x="179" y="177"/>
                    <a:pt x="180" y="178"/>
                  </a:cubicBezTo>
                  <a:cubicBezTo>
                    <a:pt x="183" y="182"/>
                    <a:pt x="185" y="185"/>
                    <a:pt x="188" y="189"/>
                  </a:cubicBezTo>
                  <a:cubicBezTo>
                    <a:pt x="193" y="194"/>
                    <a:pt x="197" y="200"/>
                    <a:pt x="202" y="206"/>
                  </a:cubicBezTo>
                  <a:cubicBezTo>
                    <a:pt x="202" y="206"/>
                    <a:pt x="203" y="206"/>
                    <a:pt x="203" y="206"/>
                  </a:cubicBezTo>
                  <a:cubicBezTo>
                    <a:pt x="207" y="211"/>
                    <a:pt x="216" y="203"/>
                    <a:pt x="220" y="201"/>
                  </a:cubicBezTo>
                  <a:cubicBezTo>
                    <a:pt x="228" y="194"/>
                    <a:pt x="229" y="184"/>
                    <a:pt x="222" y="175"/>
                  </a:cubicBezTo>
                  <a:cubicBezTo>
                    <a:pt x="214" y="163"/>
                    <a:pt x="201" y="151"/>
                    <a:pt x="201" y="136"/>
                  </a:cubicBezTo>
                  <a:cubicBezTo>
                    <a:pt x="202" y="133"/>
                    <a:pt x="206" y="133"/>
                    <a:pt x="206" y="136"/>
                  </a:cubicBezTo>
                  <a:cubicBezTo>
                    <a:pt x="206" y="148"/>
                    <a:pt x="215" y="158"/>
                    <a:pt x="222" y="167"/>
                  </a:cubicBezTo>
                  <a:cubicBezTo>
                    <a:pt x="226" y="172"/>
                    <a:pt x="230" y="178"/>
                    <a:pt x="231" y="184"/>
                  </a:cubicBezTo>
                  <a:cubicBezTo>
                    <a:pt x="238" y="179"/>
                    <a:pt x="245" y="171"/>
                    <a:pt x="245" y="163"/>
                  </a:cubicBezTo>
                  <a:cubicBezTo>
                    <a:pt x="245" y="154"/>
                    <a:pt x="240" y="147"/>
                    <a:pt x="235" y="140"/>
                  </a:cubicBezTo>
                  <a:cubicBezTo>
                    <a:pt x="230" y="133"/>
                    <a:pt x="225" y="126"/>
                    <a:pt x="220" y="118"/>
                  </a:cubicBezTo>
                  <a:close/>
                  <a:moveTo>
                    <a:pt x="259" y="77"/>
                  </a:moveTo>
                  <a:cubicBezTo>
                    <a:pt x="256" y="67"/>
                    <a:pt x="253" y="57"/>
                    <a:pt x="247" y="47"/>
                  </a:cubicBezTo>
                  <a:cubicBezTo>
                    <a:pt x="247" y="46"/>
                    <a:pt x="243" y="47"/>
                    <a:pt x="242" y="47"/>
                  </a:cubicBezTo>
                  <a:cubicBezTo>
                    <a:pt x="238" y="47"/>
                    <a:pt x="235" y="45"/>
                    <a:pt x="233" y="44"/>
                  </a:cubicBezTo>
                  <a:cubicBezTo>
                    <a:pt x="226" y="40"/>
                    <a:pt x="219" y="35"/>
                    <a:pt x="213" y="31"/>
                  </a:cubicBezTo>
                  <a:cubicBezTo>
                    <a:pt x="205" y="26"/>
                    <a:pt x="198" y="21"/>
                    <a:pt x="191" y="15"/>
                  </a:cubicBezTo>
                  <a:cubicBezTo>
                    <a:pt x="187" y="11"/>
                    <a:pt x="181" y="3"/>
                    <a:pt x="175" y="2"/>
                  </a:cubicBezTo>
                  <a:cubicBezTo>
                    <a:pt x="166" y="0"/>
                    <a:pt x="156" y="2"/>
                    <a:pt x="147" y="2"/>
                  </a:cubicBezTo>
                  <a:cubicBezTo>
                    <a:pt x="139" y="3"/>
                    <a:pt x="130" y="3"/>
                    <a:pt x="122" y="4"/>
                  </a:cubicBezTo>
                  <a:cubicBezTo>
                    <a:pt x="106" y="6"/>
                    <a:pt x="93" y="20"/>
                    <a:pt x="84" y="31"/>
                  </a:cubicBezTo>
                  <a:cubicBezTo>
                    <a:pt x="80" y="36"/>
                    <a:pt x="76" y="40"/>
                    <a:pt x="72" y="44"/>
                  </a:cubicBezTo>
                  <a:cubicBezTo>
                    <a:pt x="69" y="47"/>
                    <a:pt x="62" y="54"/>
                    <a:pt x="65" y="58"/>
                  </a:cubicBezTo>
                  <a:cubicBezTo>
                    <a:pt x="68" y="64"/>
                    <a:pt x="76" y="67"/>
                    <a:pt x="82" y="68"/>
                  </a:cubicBezTo>
                  <a:cubicBezTo>
                    <a:pt x="89" y="69"/>
                    <a:pt x="95" y="67"/>
                    <a:pt x="102" y="64"/>
                  </a:cubicBezTo>
                  <a:cubicBezTo>
                    <a:pt x="108" y="60"/>
                    <a:pt x="117" y="56"/>
                    <a:pt x="121" y="49"/>
                  </a:cubicBezTo>
                  <a:cubicBezTo>
                    <a:pt x="124" y="43"/>
                    <a:pt x="125" y="37"/>
                    <a:pt x="127" y="30"/>
                  </a:cubicBezTo>
                  <a:cubicBezTo>
                    <a:pt x="128" y="28"/>
                    <a:pt x="132" y="29"/>
                    <a:pt x="132" y="32"/>
                  </a:cubicBezTo>
                  <a:cubicBezTo>
                    <a:pt x="130" y="37"/>
                    <a:pt x="129" y="42"/>
                    <a:pt x="127" y="47"/>
                  </a:cubicBezTo>
                  <a:cubicBezTo>
                    <a:pt x="129" y="47"/>
                    <a:pt x="131" y="47"/>
                    <a:pt x="133" y="46"/>
                  </a:cubicBezTo>
                  <a:cubicBezTo>
                    <a:pt x="135" y="45"/>
                    <a:pt x="139" y="45"/>
                    <a:pt x="141" y="45"/>
                  </a:cubicBezTo>
                  <a:cubicBezTo>
                    <a:pt x="143" y="45"/>
                    <a:pt x="145" y="44"/>
                    <a:pt x="147" y="44"/>
                  </a:cubicBezTo>
                  <a:cubicBezTo>
                    <a:pt x="157" y="45"/>
                    <a:pt x="165" y="54"/>
                    <a:pt x="172" y="59"/>
                  </a:cubicBezTo>
                  <a:cubicBezTo>
                    <a:pt x="183" y="68"/>
                    <a:pt x="194" y="76"/>
                    <a:pt x="205" y="86"/>
                  </a:cubicBezTo>
                  <a:cubicBezTo>
                    <a:pt x="206" y="87"/>
                    <a:pt x="208" y="89"/>
                    <a:pt x="209" y="91"/>
                  </a:cubicBezTo>
                  <a:cubicBezTo>
                    <a:pt x="210" y="92"/>
                    <a:pt x="210" y="92"/>
                    <a:pt x="210" y="92"/>
                  </a:cubicBezTo>
                  <a:cubicBezTo>
                    <a:pt x="215" y="98"/>
                    <a:pt x="218" y="104"/>
                    <a:pt x="222" y="111"/>
                  </a:cubicBezTo>
                  <a:cubicBezTo>
                    <a:pt x="222" y="111"/>
                    <a:pt x="222" y="111"/>
                    <a:pt x="222" y="111"/>
                  </a:cubicBezTo>
                  <a:cubicBezTo>
                    <a:pt x="228" y="112"/>
                    <a:pt x="233" y="109"/>
                    <a:pt x="237" y="106"/>
                  </a:cubicBezTo>
                  <a:cubicBezTo>
                    <a:pt x="241" y="104"/>
                    <a:pt x="243" y="101"/>
                    <a:pt x="248" y="100"/>
                  </a:cubicBezTo>
                  <a:cubicBezTo>
                    <a:pt x="251" y="100"/>
                    <a:pt x="251" y="105"/>
                    <a:pt x="248" y="105"/>
                  </a:cubicBezTo>
                  <a:cubicBezTo>
                    <a:pt x="245" y="105"/>
                    <a:pt x="242" y="109"/>
                    <a:pt x="240" y="110"/>
                  </a:cubicBezTo>
                  <a:cubicBezTo>
                    <a:pt x="238" y="111"/>
                    <a:pt x="236" y="113"/>
                    <a:pt x="233" y="114"/>
                  </a:cubicBezTo>
                  <a:cubicBezTo>
                    <a:pt x="230" y="115"/>
                    <a:pt x="227" y="116"/>
                    <a:pt x="224" y="116"/>
                  </a:cubicBezTo>
                  <a:cubicBezTo>
                    <a:pt x="225" y="117"/>
                    <a:pt x="226" y="118"/>
                    <a:pt x="227" y="119"/>
                  </a:cubicBezTo>
                  <a:cubicBezTo>
                    <a:pt x="232" y="128"/>
                    <a:pt x="239" y="136"/>
                    <a:pt x="244" y="144"/>
                  </a:cubicBezTo>
                  <a:cubicBezTo>
                    <a:pt x="249" y="152"/>
                    <a:pt x="252" y="161"/>
                    <a:pt x="249" y="169"/>
                  </a:cubicBezTo>
                  <a:cubicBezTo>
                    <a:pt x="249" y="170"/>
                    <a:pt x="248" y="171"/>
                    <a:pt x="248" y="171"/>
                  </a:cubicBezTo>
                  <a:cubicBezTo>
                    <a:pt x="248" y="171"/>
                    <a:pt x="249" y="171"/>
                    <a:pt x="249" y="171"/>
                  </a:cubicBezTo>
                  <a:cubicBezTo>
                    <a:pt x="250" y="170"/>
                    <a:pt x="254" y="168"/>
                    <a:pt x="253" y="169"/>
                  </a:cubicBezTo>
                  <a:cubicBezTo>
                    <a:pt x="253" y="169"/>
                    <a:pt x="254" y="168"/>
                    <a:pt x="254" y="168"/>
                  </a:cubicBezTo>
                  <a:cubicBezTo>
                    <a:pt x="256" y="161"/>
                    <a:pt x="258" y="154"/>
                    <a:pt x="259" y="147"/>
                  </a:cubicBezTo>
                  <a:cubicBezTo>
                    <a:pt x="265" y="124"/>
                    <a:pt x="266" y="100"/>
                    <a:pt x="259" y="7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7" name="Freeform 25"/>
            <p:cNvSpPr>
              <a:spLocks noEditPoints="1"/>
            </p:cNvSpPr>
            <p:nvPr/>
          </p:nvSpPr>
          <p:spPr bwMode="auto">
            <a:xfrm>
              <a:off x="6297613" y="2778126"/>
              <a:ext cx="177800" cy="220663"/>
            </a:xfrm>
            <a:custGeom>
              <a:avLst/>
              <a:gdLst>
                <a:gd name="T0" fmla="*/ 150 w 154"/>
                <a:gd name="T1" fmla="*/ 4 h 191"/>
                <a:gd name="T2" fmla="*/ 149 w 154"/>
                <a:gd name="T3" fmla="*/ 3 h 191"/>
                <a:gd name="T4" fmla="*/ 149 w 154"/>
                <a:gd name="T5" fmla="*/ 3 h 191"/>
                <a:gd name="T6" fmla="*/ 149 w 154"/>
                <a:gd name="T7" fmla="*/ 3 h 191"/>
                <a:gd name="T8" fmla="*/ 149 w 154"/>
                <a:gd name="T9" fmla="*/ 3 h 191"/>
                <a:gd name="T10" fmla="*/ 138 w 154"/>
                <a:gd name="T11" fmla="*/ 2 h 191"/>
                <a:gd name="T12" fmla="*/ 113 w 154"/>
                <a:gd name="T13" fmla="*/ 5 h 191"/>
                <a:gd name="T14" fmla="*/ 71 w 154"/>
                <a:gd name="T15" fmla="*/ 21 h 191"/>
                <a:gd name="T16" fmla="*/ 58 w 154"/>
                <a:gd name="T17" fmla="*/ 45 h 191"/>
                <a:gd name="T18" fmla="*/ 47 w 154"/>
                <a:gd name="T19" fmla="*/ 74 h 191"/>
                <a:gd name="T20" fmla="*/ 20 w 154"/>
                <a:gd name="T21" fmla="*/ 98 h 191"/>
                <a:gd name="T22" fmla="*/ 5 w 154"/>
                <a:gd name="T23" fmla="*/ 108 h 191"/>
                <a:gd name="T24" fmla="*/ 0 w 154"/>
                <a:gd name="T25" fmla="*/ 119 h 191"/>
                <a:gd name="T26" fmla="*/ 12 w 154"/>
                <a:gd name="T27" fmla="*/ 160 h 191"/>
                <a:gd name="T28" fmla="*/ 31 w 154"/>
                <a:gd name="T29" fmla="*/ 190 h 191"/>
                <a:gd name="T30" fmla="*/ 35 w 154"/>
                <a:gd name="T31" fmla="*/ 189 h 191"/>
                <a:gd name="T32" fmla="*/ 48 w 154"/>
                <a:gd name="T33" fmla="*/ 121 h 191"/>
                <a:gd name="T34" fmla="*/ 51 w 154"/>
                <a:gd name="T35" fmla="*/ 102 h 191"/>
                <a:gd name="T36" fmla="*/ 62 w 154"/>
                <a:gd name="T37" fmla="*/ 86 h 191"/>
                <a:gd name="T38" fmla="*/ 88 w 154"/>
                <a:gd name="T39" fmla="*/ 63 h 191"/>
                <a:gd name="T40" fmla="*/ 94 w 154"/>
                <a:gd name="T41" fmla="*/ 59 h 191"/>
                <a:gd name="T42" fmla="*/ 100 w 154"/>
                <a:gd name="T43" fmla="*/ 55 h 191"/>
                <a:gd name="T44" fmla="*/ 102 w 154"/>
                <a:gd name="T45" fmla="*/ 55 h 191"/>
                <a:gd name="T46" fmla="*/ 111 w 154"/>
                <a:gd name="T47" fmla="*/ 55 h 191"/>
                <a:gd name="T48" fmla="*/ 139 w 154"/>
                <a:gd name="T49" fmla="*/ 42 h 191"/>
                <a:gd name="T50" fmla="*/ 153 w 154"/>
                <a:gd name="T51" fmla="*/ 23 h 191"/>
                <a:gd name="T52" fmla="*/ 150 w 154"/>
                <a:gd name="T53" fmla="*/ 4 h 191"/>
                <a:gd name="T54" fmla="*/ 146 w 154"/>
                <a:gd name="T55" fmla="*/ 29 h 191"/>
                <a:gd name="T56" fmla="*/ 122 w 154"/>
                <a:gd name="T57" fmla="*/ 47 h 191"/>
                <a:gd name="T58" fmla="*/ 104 w 154"/>
                <a:gd name="T59" fmla="*/ 51 h 191"/>
                <a:gd name="T60" fmla="*/ 89 w 154"/>
                <a:gd name="T61" fmla="*/ 50 h 191"/>
                <a:gd name="T62" fmla="*/ 76 w 154"/>
                <a:gd name="T63" fmla="*/ 44 h 191"/>
                <a:gd name="T64" fmla="*/ 73 w 154"/>
                <a:gd name="T65" fmla="*/ 47 h 191"/>
                <a:gd name="T66" fmla="*/ 86 w 154"/>
                <a:gd name="T67" fmla="*/ 53 h 191"/>
                <a:gd name="T68" fmla="*/ 92 w 154"/>
                <a:gd name="T69" fmla="*/ 55 h 191"/>
                <a:gd name="T70" fmla="*/ 73 w 154"/>
                <a:gd name="T71" fmla="*/ 68 h 191"/>
                <a:gd name="T72" fmla="*/ 52 w 154"/>
                <a:gd name="T73" fmla="*/ 91 h 191"/>
                <a:gd name="T74" fmla="*/ 43 w 154"/>
                <a:gd name="T75" fmla="*/ 119 h 191"/>
                <a:gd name="T76" fmla="*/ 32 w 154"/>
                <a:gd name="T77" fmla="*/ 183 h 191"/>
                <a:gd name="T78" fmla="*/ 18 w 154"/>
                <a:gd name="T79" fmla="*/ 161 h 191"/>
                <a:gd name="T80" fmla="*/ 5 w 154"/>
                <a:gd name="T81" fmla="*/ 119 h 191"/>
                <a:gd name="T82" fmla="*/ 6 w 154"/>
                <a:gd name="T83" fmla="*/ 113 h 191"/>
                <a:gd name="T84" fmla="*/ 12 w 154"/>
                <a:gd name="T85" fmla="*/ 109 h 191"/>
                <a:gd name="T86" fmla="*/ 26 w 154"/>
                <a:gd name="T87" fmla="*/ 99 h 191"/>
                <a:gd name="T88" fmla="*/ 48 w 154"/>
                <a:gd name="T89" fmla="*/ 80 h 191"/>
                <a:gd name="T90" fmla="*/ 59 w 154"/>
                <a:gd name="T91" fmla="*/ 56 h 191"/>
                <a:gd name="T92" fmla="*/ 64 w 154"/>
                <a:gd name="T93" fmla="*/ 44 h 191"/>
                <a:gd name="T94" fmla="*/ 68 w 154"/>
                <a:gd name="T95" fmla="*/ 31 h 191"/>
                <a:gd name="T96" fmla="*/ 84 w 154"/>
                <a:gd name="T97" fmla="*/ 19 h 191"/>
                <a:gd name="T98" fmla="*/ 106 w 154"/>
                <a:gd name="T99" fmla="*/ 11 h 191"/>
                <a:gd name="T100" fmla="*/ 129 w 154"/>
                <a:gd name="T101" fmla="*/ 9 h 191"/>
                <a:gd name="T102" fmla="*/ 136 w 154"/>
                <a:gd name="T103" fmla="*/ 8 h 191"/>
                <a:gd name="T104" fmla="*/ 145 w 154"/>
                <a:gd name="T105" fmla="*/ 6 h 191"/>
                <a:gd name="T106" fmla="*/ 146 w 154"/>
                <a:gd name="T107" fmla="*/ 29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4" h="191">
                  <a:moveTo>
                    <a:pt x="150" y="4"/>
                  </a:moveTo>
                  <a:cubicBezTo>
                    <a:pt x="150" y="4"/>
                    <a:pt x="149" y="4"/>
                    <a:pt x="149" y="3"/>
                  </a:cubicBezTo>
                  <a:cubicBezTo>
                    <a:pt x="149" y="3"/>
                    <a:pt x="149" y="3"/>
                    <a:pt x="149" y="3"/>
                  </a:cubicBezTo>
                  <a:cubicBezTo>
                    <a:pt x="149" y="3"/>
                    <a:pt x="149" y="3"/>
                    <a:pt x="149" y="3"/>
                  </a:cubicBezTo>
                  <a:cubicBezTo>
                    <a:pt x="149" y="3"/>
                    <a:pt x="149" y="3"/>
                    <a:pt x="149" y="3"/>
                  </a:cubicBezTo>
                  <a:cubicBezTo>
                    <a:pt x="146" y="0"/>
                    <a:pt x="142" y="1"/>
                    <a:pt x="138" y="2"/>
                  </a:cubicBezTo>
                  <a:cubicBezTo>
                    <a:pt x="130" y="4"/>
                    <a:pt x="122" y="5"/>
                    <a:pt x="113" y="5"/>
                  </a:cubicBezTo>
                  <a:cubicBezTo>
                    <a:pt x="98" y="7"/>
                    <a:pt x="83" y="12"/>
                    <a:pt x="71" y="21"/>
                  </a:cubicBezTo>
                  <a:cubicBezTo>
                    <a:pt x="63" y="27"/>
                    <a:pt x="62" y="35"/>
                    <a:pt x="58" y="45"/>
                  </a:cubicBezTo>
                  <a:cubicBezTo>
                    <a:pt x="55" y="55"/>
                    <a:pt x="52" y="65"/>
                    <a:pt x="47" y="74"/>
                  </a:cubicBezTo>
                  <a:cubicBezTo>
                    <a:pt x="41" y="85"/>
                    <a:pt x="30" y="91"/>
                    <a:pt x="20" y="98"/>
                  </a:cubicBezTo>
                  <a:cubicBezTo>
                    <a:pt x="15" y="101"/>
                    <a:pt x="10" y="104"/>
                    <a:pt x="5" y="108"/>
                  </a:cubicBezTo>
                  <a:cubicBezTo>
                    <a:pt x="1" y="111"/>
                    <a:pt x="0" y="113"/>
                    <a:pt x="0" y="119"/>
                  </a:cubicBezTo>
                  <a:cubicBezTo>
                    <a:pt x="1" y="133"/>
                    <a:pt x="7" y="147"/>
                    <a:pt x="12" y="160"/>
                  </a:cubicBezTo>
                  <a:cubicBezTo>
                    <a:pt x="17" y="171"/>
                    <a:pt x="22" y="181"/>
                    <a:pt x="31" y="190"/>
                  </a:cubicBezTo>
                  <a:cubicBezTo>
                    <a:pt x="33" y="191"/>
                    <a:pt x="35" y="190"/>
                    <a:pt x="35" y="189"/>
                  </a:cubicBezTo>
                  <a:cubicBezTo>
                    <a:pt x="42" y="166"/>
                    <a:pt x="45" y="144"/>
                    <a:pt x="48" y="121"/>
                  </a:cubicBezTo>
                  <a:cubicBezTo>
                    <a:pt x="49" y="115"/>
                    <a:pt x="49" y="108"/>
                    <a:pt x="51" y="102"/>
                  </a:cubicBezTo>
                  <a:cubicBezTo>
                    <a:pt x="52" y="96"/>
                    <a:pt x="58" y="91"/>
                    <a:pt x="62" y="86"/>
                  </a:cubicBezTo>
                  <a:cubicBezTo>
                    <a:pt x="69" y="77"/>
                    <a:pt x="78" y="70"/>
                    <a:pt x="88" y="63"/>
                  </a:cubicBezTo>
                  <a:cubicBezTo>
                    <a:pt x="90" y="62"/>
                    <a:pt x="92" y="61"/>
                    <a:pt x="94" y="59"/>
                  </a:cubicBezTo>
                  <a:cubicBezTo>
                    <a:pt x="94" y="59"/>
                    <a:pt x="98" y="56"/>
                    <a:pt x="100" y="55"/>
                  </a:cubicBezTo>
                  <a:cubicBezTo>
                    <a:pt x="100" y="55"/>
                    <a:pt x="101" y="55"/>
                    <a:pt x="102" y="55"/>
                  </a:cubicBezTo>
                  <a:cubicBezTo>
                    <a:pt x="105" y="55"/>
                    <a:pt x="108" y="55"/>
                    <a:pt x="111" y="55"/>
                  </a:cubicBezTo>
                  <a:cubicBezTo>
                    <a:pt x="121" y="54"/>
                    <a:pt x="131" y="48"/>
                    <a:pt x="139" y="42"/>
                  </a:cubicBezTo>
                  <a:cubicBezTo>
                    <a:pt x="146" y="37"/>
                    <a:pt x="151" y="32"/>
                    <a:pt x="153" y="23"/>
                  </a:cubicBezTo>
                  <a:cubicBezTo>
                    <a:pt x="154" y="17"/>
                    <a:pt x="153" y="9"/>
                    <a:pt x="150" y="4"/>
                  </a:cubicBezTo>
                  <a:close/>
                  <a:moveTo>
                    <a:pt x="146" y="29"/>
                  </a:moveTo>
                  <a:cubicBezTo>
                    <a:pt x="142" y="37"/>
                    <a:pt x="130" y="43"/>
                    <a:pt x="122" y="47"/>
                  </a:cubicBezTo>
                  <a:cubicBezTo>
                    <a:pt x="120" y="48"/>
                    <a:pt x="112" y="50"/>
                    <a:pt x="104" y="51"/>
                  </a:cubicBezTo>
                  <a:cubicBezTo>
                    <a:pt x="97" y="51"/>
                    <a:pt x="90" y="50"/>
                    <a:pt x="89" y="50"/>
                  </a:cubicBezTo>
                  <a:cubicBezTo>
                    <a:pt x="84" y="49"/>
                    <a:pt x="79" y="47"/>
                    <a:pt x="76" y="44"/>
                  </a:cubicBezTo>
                  <a:cubicBezTo>
                    <a:pt x="74" y="42"/>
                    <a:pt x="71" y="45"/>
                    <a:pt x="73" y="47"/>
                  </a:cubicBezTo>
                  <a:cubicBezTo>
                    <a:pt x="76" y="51"/>
                    <a:pt x="81" y="52"/>
                    <a:pt x="86" y="53"/>
                  </a:cubicBezTo>
                  <a:cubicBezTo>
                    <a:pt x="88" y="54"/>
                    <a:pt x="90" y="54"/>
                    <a:pt x="92" y="55"/>
                  </a:cubicBezTo>
                  <a:cubicBezTo>
                    <a:pt x="86" y="59"/>
                    <a:pt x="79" y="64"/>
                    <a:pt x="73" y="68"/>
                  </a:cubicBezTo>
                  <a:cubicBezTo>
                    <a:pt x="65" y="75"/>
                    <a:pt x="58" y="82"/>
                    <a:pt x="52" y="91"/>
                  </a:cubicBezTo>
                  <a:cubicBezTo>
                    <a:pt x="46" y="99"/>
                    <a:pt x="45" y="108"/>
                    <a:pt x="43" y="119"/>
                  </a:cubicBezTo>
                  <a:cubicBezTo>
                    <a:pt x="41" y="141"/>
                    <a:pt x="38" y="162"/>
                    <a:pt x="32" y="183"/>
                  </a:cubicBezTo>
                  <a:cubicBezTo>
                    <a:pt x="26" y="177"/>
                    <a:pt x="22" y="169"/>
                    <a:pt x="18" y="161"/>
                  </a:cubicBezTo>
                  <a:cubicBezTo>
                    <a:pt x="12" y="148"/>
                    <a:pt x="6" y="133"/>
                    <a:pt x="5" y="119"/>
                  </a:cubicBezTo>
                  <a:cubicBezTo>
                    <a:pt x="5" y="116"/>
                    <a:pt x="4" y="115"/>
                    <a:pt x="6" y="113"/>
                  </a:cubicBezTo>
                  <a:cubicBezTo>
                    <a:pt x="8" y="111"/>
                    <a:pt x="10" y="110"/>
                    <a:pt x="12" y="109"/>
                  </a:cubicBezTo>
                  <a:cubicBezTo>
                    <a:pt x="17" y="105"/>
                    <a:pt x="21" y="102"/>
                    <a:pt x="26" y="99"/>
                  </a:cubicBezTo>
                  <a:cubicBezTo>
                    <a:pt x="34" y="94"/>
                    <a:pt x="42" y="88"/>
                    <a:pt x="48" y="80"/>
                  </a:cubicBezTo>
                  <a:cubicBezTo>
                    <a:pt x="53" y="73"/>
                    <a:pt x="56" y="64"/>
                    <a:pt x="59" y="56"/>
                  </a:cubicBezTo>
                  <a:cubicBezTo>
                    <a:pt x="61" y="52"/>
                    <a:pt x="62" y="48"/>
                    <a:pt x="64" y="44"/>
                  </a:cubicBezTo>
                  <a:cubicBezTo>
                    <a:pt x="65" y="39"/>
                    <a:pt x="66" y="35"/>
                    <a:pt x="68" y="31"/>
                  </a:cubicBezTo>
                  <a:cubicBezTo>
                    <a:pt x="71" y="25"/>
                    <a:pt x="78" y="22"/>
                    <a:pt x="84" y="19"/>
                  </a:cubicBezTo>
                  <a:cubicBezTo>
                    <a:pt x="91" y="15"/>
                    <a:pt x="98" y="13"/>
                    <a:pt x="106" y="11"/>
                  </a:cubicBezTo>
                  <a:cubicBezTo>
                    <a:pt x="113" y="10"/>
                    <a:pt x="121" y="10"/>
                    <a:pt x="129" y="9"/>
                  </a:cubicBezTo>
                  <a:cubicBezTo>
                    <a:pt x="131" y="9"/>
                    <a:pt x="134" y="8"/>
                    <a:pt x="136" y="8"/>
                  </a:cubicBezTo>
                  <a:cubicBezTo>
                    <a:pt x="139" y="7"/>
                    <a:pt x="143" y="5"/>
                    <a:pt x="145" y="6"/>
                  </a:cubicBezTo>
                  <a:cubicBezTo>
                    <a:pt x="150" y="13"/>
                    <a:pt x="149" y="22"/>
                    <a:pt x="146" y="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28" name="Freeform 26"/>
            <p:cNvSpPr>
              <a:spLocks/>
            </p:cNvSpPr>
            <p:nvPr/>
          </p:nvSpPr>
          <p:spPr bwMode="auto">
            <a:xfrm>
              <a:off x="6302375" y="2782888"/>
              <a:ext cx="168275" cy="206375"/>
            </a:xfrm>
            <a:custGeom>
              <a:avLst/>
              <a:gdLst>
                <a:gd name="T0" fmla="*/ 142 w 146"/>
                <a:gd name="T1" fmla="*/ 24 h 178"/>
                <a:gd name="T2" fmla="*/ 118 w 146"/>
                <a:gd name="T3" fmla="*/ 42 h 178"/>
                <a:gd name="T4" fmla="*/ 100 w 146"/>
                <a:gd name="T5" fmla="*/ 46 h 178"/>
                <a:gd name="T6" fmla="*/ 85 w 146"/>
                <a:gd name="T7" fmla="*/ 45 h 178"/>
                <a:gd name="T8" fmla="*/ 72 w 146"/>
                <a:gd name="T9" fmla="*/ 39 h 178"/>
                <a:gd name="T10" fmla="*/ 69 w 146"/>
                <a:gd name="T11" fmla="*/ 42 h 178"/>
                <a:gd name="T12" fmla="*/ 82 w 146"/>
                <a:gd name="T13" fmla="*/ 48 h 178"/>
                <a:gd name="T14" fmla="*/ 88 w 146"/>
                <a:gd name="T15" fmla="*/ 50 h 178"/>
                <a:gd name="T16" fmla="*/ 69 w 146"/>
                <a:gd name="T17" fmla="*/ 63 h 178"/>
                <a:gd name="T18" fmla="*/ 48 w 146"/>
                <a:gd name="T19" fmla="*/ 86 h 178"/>
                <a:gd name="T20" fmla="*/ 39 w 146"/>
                <a:gd name="T21" fmla="*/ 114 h 178"/>
                <a:gd name="T22" fmla="*/ 28 w 146"/>
                <a:gd name="T23" fmla="*/ 178 h 178"/>
                <a:gd name="T24" fmla="*/ 14 w 146"/>
                <a:gd name="T25" fmla="*/ 156 h 178"/>
                <a:gd name="T26" fmla="*/ 1 w 146"/>
                <a:gd name="T27" fmla="*/ 114 h 178"/>
                <a:gd name="T28" fmla="*/ 2 w 146"/>
                <a:gd name="T29" fmla="*/ 108 h 178"/>
                <a:gd name="T30" fmla="*/ 8 w 146"/>
                <a:gd name="T31" fmla="*/ 104 h 178"/>
                <a:gd name="T32" fmla="*/ 22 w 146"/>
                <a:gd name="T33" fmla="*/ 94 h 178"/>
                <a:gd name="T34" fmla="*/ 44 w 146"/>
                <a:gd name="T35" fmla="*/ 75 h 178"/>
                <a:gd name="T36" fmla="*/ 55 w 146"/>
                <a:gd name="T37" fmla="*/ 51 h 178"/>
                <a:gd name="T38" fmla="*/ 60 w 146"/>
                <a:gd name="T39" fmla="*/ 39 h 178"/>
                <a:gd name="T40" fmla="*/ 64 w 146"/>
                <a:gd name="T41" fmla="*/ 26 h 178"/>
                <a:gd name="T42" fmla="*/ 80 w 146"/>
                <a:gd name="T43" fmla="*/ 14 h 178"/>
                <a:gd name="T44" fmla="*/ 102 w 146"/>
                <a:gd name="T45" fmla="*/ 6 h 178"/>
                <a:gd name="T46" fmla="*/ 125 w 146"/>
                <a:gd name="T47" fmla="*/ 4 h 178"/>
                <a:gd name="T48" fmla="*/ 132 w 146"/>
                <a:gd name="T49" fmla="*/ 3 h 178"/>
                <a:gd name="T50" fmla="*/ 141 w 146"/>
                <a:gd name="T51" fmla="*/ 1 h 178"/>
                <a:gd name="T52" fmla="*/ 142 w 146"/>
                <a:gd name="T53" fmla="*/ 24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6" h="178">
                  <a:moveTo>
                    <a:pt x="142" y="24"/>
                  </a:moveTo>
                  <a:cubicBezTo>
                    <a:pt x="138" y="32"/>
                    <a:pt x="126" y="38"/>
                    <a:pt x="118" y="42"/>
                  </a:cubicBezTo>
                  <a:cubicBezTo>
                    <a:pt x="116" y="43"/>
                    <a:pt x="108" y="45"/>
                    <a:pt x="100" y="46"/>
                  </a:cubicBezTo>
                  <a:cubicBezTo>
                    <a:pt x="93" y="46"/>
                    <a:pt x="86" y="45"/>
                    <a:pt x="85" y="45"/>
                  </a:cubicBezTo>
                  <a:cubicBezTo>
                    <a:pt x="80" y="44"/>
                    <a:pt x="75" y="42"/>
                    <a:pt x="72" y="39"/>
                  </a:cubicBezTo>
                  <a:cubicBezTo>
                    <a:pt x="70" y="37"/>
                    <a:pt x="67" y="40"/>
                    <a:pt x="69" y="42"/>
                  </a:cubicBezTo>
                  <a:cubicBezTo>
                    <a:pt x="72" y="46"/>
                    <a:pt x="77" y="47"/>
                    <a:pt x="82" y="48"/>
                  </a:cubicBezTo>
                  <a:cubicBezTo>
                    <a:pt x="84" y="49"/>
                    <a:pt x="86" y="49"/>
                    <a:pt x="88" y="50"/>
                  </a:cubicBezTo>
                  <a:cubicBezTo>
                    <a:pt x="82" y="54"/>
                    <a:pt x="75" y="59"/>
                    <a:pt x="69" y="63"/>
                  </a:cubicBezTo>
                  <a:cubicBezTo>
                    <a:pt x="61" y="70"/>
                    <a:pt x="54" y="77"/>
                    <a:pt x="48" y="86"/>
                  </a:cubicBezTo>
                  <a:cubicBezTo>
                    <a:pt x="42" y="94"/>
                    <a:pt x="41" y="103"/>
                    <a:pt x="39" y="114"/>
                  </a:cubicBezTo>
                  <a:cubicBezTo>
                    <a:pt x="37" y="136"/>
                    <a:pt x="34" y="157"/>
                    <a:pt x="28" y="178"/>
                  </a:cubicBezTo>
                  <a:cubicBezTo>
                    <a:pt x="22" y="172"/>
                    <a:pt x="18" y="164"/>
                    <a:pt x="14" y="156"/>
                  </a:cubicBezTo>
                  <a:cubicBezTo>
                    <a:pt x="8" y="143"/>
                    <a:pt x="2" y="128"/>
                    <a:pt x="1" y="114"/>
                  </a:cubicBezTo>
                  <a:cubicBezTo>
                    <a:pt x="1" y="111"/>
                    <a:pt x="0" y="110"/>
                    <a:pt x="2" y="108"/>
                  </a:cubicBezTo>
                  <a:cubicBezTo>
                    <a:pt x="4" y="106"/>
                    <a:pt x="6" y="105"/>
                    <a:pt x="8" y="104"/>
                  </a:cubicBezTo>
                  <a:cubicBezTo>
                    <a:pt x="13" y="100"/>
                    <a:pt x="17" y="97"/>
                    <a:pt x="22" y="94"/>
                  </a:cubicBezTo>
                  <a:cubicBezTo>
                    <a:pt x="30" y="89"/>
                    <a:pt x="38" y="83"/>
                    <a:pt x="44" y="75"/>
                  </a:cubicBezTo>
                  <a:cubicBezTo>
                    <a:pt x="49" y="68"/>
                    <a:pt x="52" y="59"/>
                    <a:pt x="55" y="51"/>
                  </a:cubicBezTo>
                  <a:cubicBezTo>
                    <a:pt x="57" y="47"/>
                    <a:pt x="58" y="43"/>
                    <a:pt x="60" y="39"/>
                  </a:cubicBezTo>
                  <a:cubicBezTo>
                    <a:pt x="61" y="34"/>
                    <a:pt x="62" y="30"/>
                    <a:pt x="64" y="26"/>
                  </a:cubicBezTo>
                  <a:cubicBezTo>
                    <a:pt x="67" y="20"/>
                    <a:pt x="74" y="17"/>
                    <a:pt x="80" y="14"/>
                  </a:cubicBezTo>
                  <a:cubicBezTo>
                    <a:pt x="87" y="10"/>
                    <a:pt x="94" y="8"/>
                    <a:pt x="102" y="6"/>
                  </a:cubicBezTo>
                  <a:cubicBezTo>
                    <a:pt x="109" y="5"/>
                    <a:pt x="117" y="5"/>
                    <a:pt x="125" y="4"/>
                  </a:cubicBezTo>
                  <a:cubicBezTo>
                    <a:pt x="127" y="4"/>
                    <a:pt x="130" y="3"/>
                    <a:pt x="132" y="3"/>
                  </a:cubicBezTo>
                  <a:cubicBezTo>
                    <a:pt x="135" y="2"/>
                    <a:pt x="139" y="0"/>
                    <a:pt x="141" y="1"/>
                  </a:cubicBezTo>
                  <a:cubicBezTo>
                    <a:pt x="146" y="8"/>
                    <a:pt x="145" y="17"/>
                    <a:pt x="142"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grpSp>
      <p:sp>
        <p:nvSpPr>
          <p:cNvPr id="29" name="Freeform 30"/>
          <p:cNvSpPr>
            <a:spLocks/>
          </p:cNvSpPr>
          <p:nvPr/>
        </p:nvSpPr>
        <p:spPr bwMode="auto">
          <a:xfrm>
            <a:off x="2471771" y="1781667"/>
            <a:ext cx="1925638" cy="4356100"/>
          </a:xfrm>
          <a:custGeom>
            <a:avLst/>
            <a:gdLst>
              <a:gd name="T0" fmla="*/ 1151 w 1204"/>
              <a:gd name="T1" fmla="*/ 8 h 2729"/>
              <a:gd name="T2" fmla="*/ 272 w 1204"/>
              <a:gd name="T3" fmla="*/ 610 h 2729"/>
              <a:gd name="T4" fmla="*/ 86 w 1204"/>
              <a:gd name="T5" fmla="*/ 1687 h 2729"/>
              <a:gd name="T6" fmla="*/ 712 w 1204"/>
              <a:gd name="T7" fmla="*/ 2548 h 2729"/>
              <a:gd name="T8" fmla="*/ 1151 w 1204"/>
              <a:gd name="T9" fmla="*/ 2721 h 2729"/>
              <a:gd name="T10" fmla="*/ 1167 w 1204"/>
              <a:gd name="T11" fmla="*/ 2663 h 2729"/>
              <a:gd name="T12" fmla="*/ 306 w 1204"/>
              <a:gd name="T13" fmla="*/ 2062 h 2729"/>
              <a:gd name="T14" fmla="*/ 161 w 1204"/>
              <a:gd name="T15" fmla="*/ 993 h 2729"/>
              <a:gd name="T16" fmla="*/ 827 w 1204"/>
              <a:gd name="T17" fmla="*/ 185 h 2729"/>
              <a:gd name="T18" fmla="*/ 1167 w 1204"/>
              <a:gd name="T19" fmla="*/ 66 h 2729"/>
              <a:gd name="T20" fmla="*/ 1151 w 1204"/>
              <a:gd name="T21" fmla="*/ 8 h 2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4" h="2729">
                <a:moveTo>
                  <a:pt x="1151" y="8"/>
                </a:moveTo>
                <a:cubicBezTo>
                  <a:pt x="791" y="83"/>
                  <a:pt x="473" y="303"/>
                  <a:pt x="272" y="610"/>
                </a:cubicBezTo>
                <a:cubicBezTo>
                  <a:pt x="65" y="925"/>
                  <a:pt x="0" y="1321"/>
                  <a:pt x="86" y="1687"/>
                </a:cubicBezTo>
                <a:cubicBezTo>
                  <a:pt x="170" y="2044"/>
                  <a:pt x="401" y="2356"/>
                  <a:pt x="712" y="2548"/>
                </a:cubicBezTo>
                <a:cubicBezTo>
                  <a:pt x="847" y="2630"/>
                  <a:pt x="996" y="2689"/>
                  <a:pt x="1151" y="2721"/>
                </a:cubicBezTo>
                <a:cubicBezTo>
                  <a:pt x="1188" y="2729"/>
                  <a:pt x="1204" y="2671"/>
                  <a:pt x="1167" y="2663"/>
                </a:cubicBezTo>
                <a:cubicBezTo>
                  <a:pt x="811" y="2589"/>
                  <a:pt x="498" y="2370"/>
                  <a:pt x="306" y="2062"/>
                </a:cubicBezTo>
                <a:cubicBezTo>
                  <a:pt x="109" y="1745"/>
                  <a:pt x="58" y="1351"/>
                  <a:pt x="161" y="993"/>
                </a:cubicBezTo>
                <a:cubicBezTo>
                  <a:pt x="261" y="646"/>
                  <a:pt x="507" y="352"/>
                  <a:pt x="827" y="185"/>
                </a:cubicBezTo>
                <a:cubicBezTo>
                  <a:pt x="934" y="130"/>
                  <a:pt x="1049" y="90"/>
                  <a:pt x="1167" y="66"/>
                </a:cubicBezTo>
                <a:cubicBezTo>
                  <a:pt x="1204" y="58"/>
                  <a:pt x="1188" y="0"/>
                  <a:pt x="1151" y="8"/>
                </a:cubicBezTo>
                <a:close/>
              </a:path>
            </a:pathLst>
          </a:custGeom>
          <a:solidFill>
            <a:schemeClr val="tx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30" name="Freeform 30"/>
          <p:cNvSpPr>
            <a:spLocks/>
          </p:cNvSpPr>
          <p:nvPr/>
        </p:nvSpPr>
        <p:spPr bwMode="auto">
          <a:xfrm rot="10800000">
            <a:off x="5189192" y="1781667"/>
            <a:ext cx="1925638" cy="4356100"/>
          </a:xfrm>
          <a:custGeom>
            <a:avLst/>
            <a:gdLst>
              <a:gd name="T0" fmla="*/ 1151 w 1204"/>
              <a:gd name="T1" fmla="*/ 8 h 2729"/>
              <a:gd name="T2" fmla="*/ 272 w 1204"/>
              <a:gd name="T3" fmla="*/ 610 h 2729"/>
              <a:gd name="T4" fmla="*/ 86 w 1204"/>
              <a:gd name="T5" fmla="*/ 1687 h 2729"/>
              <a:gd name="T6" fmla="*/ 712 w 1204"/>
              <a:gd name="T7" fmla="*/ 2548 h 2729"/>
              <a:gd name="T8" fmla="*/ 1151 w 1204"/>
              <a:gd name="T9" fmla="*/ 2721 h 2729"/>
              <a:gd name="T10" fmla="*/ 1167 w 1204"/>
              <a:gd name="T11" fmla="*/ 2663 h 2729"/>
              <a:gd name="T12" fmla="*/ 306 w 1204"/>
              <a:gd name="T13" fmla="*/ 2062 h 2729"/>
              <a:gd name="T14" fmla="*/ 161 w 1204"/>
              <a:gd name="T15" fmla="*/ 993 h 2729"/>
              <a:gd name="T16" fmla="*/ 827 w 1204"/>
              <a:gd name="T17" fmla="*/ 185 h 2729"/>
              <a:gd name="T18" fmla="*/ 1167 w 1204"/>
              <a:gd name="T19" fmla="*/ 66 h 2729"/>
              <a:gd name="T20" fmla="*/ 1151 w 1204"/>
              <a:gd name="T21" fmla="*/ 8 h 2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4" h="2729">
                <a:moveTo>
                  <a:pt x="1151" y="8"/>
                </a:moveTo>
                <a:cubicBezTo>
                  <a:pt x="791" y="83"/>
                  <a:pt x="473" y="303"/>
                  <a:pt x="272" y="610"/>
                </a:cubicBezTo>
                <a:cubicBezTo>
                  <a:pt x="65" y="925"/>
                  <a:pt x="0" y="1321"/>
                  <a:pt x="86" y="1687"/>
                </a:cubicBezTo>
                <a:cubicBezTo>
                  <a:pt x="170" y="2044"/>
                  <a:pt x="401" y="2356"/>
                  <a:pt x="712" y="2548"/>
                </a:cubicBezTo>
                <a:cubicBezTo>
                  <a:pt x="847" y="2630"/>
                  <a:pt x="996" y="2689"/>
                  <a:pt x="1151" y="2721"/>
                </a:cubicBezTo>
                <a:cubicBezTo>
                  <a:pt x="1188" y="2729"/>
                  <a:pt x="1204" y="2671"/>
                  <a:pt x="1167" y="2663"/>
                </a:cubicBezTo>
                <a:cubicBezTo>
                  <a:pt x="811" y="2589"/>
                  <a:pt x="498" y="2370"/>
                  <a:pt x="306" y="2062"/>
                </a:cubicBezTo>
                <a:cubicBezTo>
                  <a:pt x="109" y="1745"/>
                  <a:pt x="58" y="1351"/>
                  <a:pt x="161" y="993"/>
                </a:cubicBezTo>
                <a:cubicBezTo>
                  <a:pt x="261" y="646"/>
                  <a:pt x="507" y="352"/>
                  <a:pt x="827" y="185"/>
                </a:cubicBezTo>
                <a:cubicBezTo>
                  <a:pt x="934" y="130"/>
                  <a:pt x="1049" y="90"/>
                  <a:pt x="1167" y="66"/>
                </a:cubicBezTo>
                <a:cubicBezTo>
                  <a:pt x="1204" y="58"/>
                  <a:pt x="1188" y="0"/>
                  <a:pt x="1151" y="8"/>
                </a:cubicBezTo>
                <a:close/>
              </a:path>
            </a:pathLst>
          </a:custGeom>
          <a:solidFill>
            <a:schemeClr val="tx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id-ID" sz="1200">
              <a:latin typeface="Calibri"/>
              <a:cs typeface="Calibri"/>
            </a:endParaRPr>
          </a:p>
        </p:txBody>
      </p:sp>
      <p:sp>
        <p:nvSpPr>
          <p:cNvPr id="31" name="Oval 205"/>
          <p:cNvSpPr/>
          <p:nvPr/>
        </p:nvSpPr>
        <p:spPr>
          <a:xfrm>
            <a:off x="3516292" y="1910031"/>
            <a:ext cx="343774" cy="343774"/>
          </a:xfrm>
          <a:prstGeom prst="ellipse">
            <a:avLst/>
          </a:prstGeom>
          <a:solidFill>
            <a:schemeClr val="accent1"/>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2" name="Oval 206"/>
          <p:cNvSpPr/>
          <p:nvPr/>
        </p:nvSpPr>
        <p:spPr>
          <a:xfrm>
            <a:off x="2724948" y="2688943"/>
            <a:ext cx="343774" cy="343774"/>
          </a:xfrm>
          <a:prstGeom prst="ellipse">
            <a:avLst/>
          </a:prstGeom>
          <a:solidFill>
            <a:schemeClr val="accent2"/>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3" name="Oval 207"/>
          <p:cNvSpPr/>
          <p:nvPr/>
        </p:nvSpPr>
        <p:spPr>
          <a:xfrm>
            <a:off x="2417382" y="3755873"/>
            <a:ext cx="343774" cy="343774"/>
          </a:xfrm>
          <a:prstGeom prst="ellipse">
            <a:avLst/>
          </a:prstGeom>
          <a:solidFill>
            <a:srgbClr val="800080"/>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4" name="Oval 208"/>
          <p:cNvSpPr/>
          <p:nvPr/>
        </p:nvSpPr>
        <p:spPr>
          <a:xfrm>
            <a:off x="2724948" y="4885817"/>
            <a:ext cx="343774" cy="343774"/>
          </a:xfrm>
          <a:prstGeom prst="ellipse">
            <a:avLst/>
          </a:prstGeom>
          <a:solidFill>
            <a:schemeClr val="accent4"/>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5" name="Oval 209"/>
          <p:cNvSpPr/>
          <p:nvPr/>
        </p:nvSpPr>
        <p:spPr>
          <a:xfrm>
            <a:off x="3516292" y="5676341"/>
            <a:ext cx="343774" cy="343774"/>
          </a:xfrm>
          <a:prstGeom prst="ellipse">
            <a:avLst/>
          </a:prstGeom>
          <a:solidFill>
            <a:schemeClr val="accent5"/>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6" name="Oval 210"/>
          <p:cNvSpPr/>
          <p:nvPr/>
        </p:nvSpPr>
        <p:spPr>
          <a:xfrm>
            <a:off x="5707043" y="1910031"/>
            <a:ext cx="343774" cy="343774"/>
          </a:xfrm>
          <a:prstGeom prst="ellipse">
            <a:avLst/>
          </a:prstGeom>
          <a:solidFill>
            <a:schemeClr val="accent1"/>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7" name="Oval 211"/>
          <p:cNvSpPr/>
          <p:nvPr/>
        </p:nvSpPr>
        <p:spPr>
          <a:xfrm>
            <a:off x="5707043" y="5676341"/>
            <a:ext cx="343774" cy="343774"/>
          </a:xfrm>
          <a:prstGeom prst="ellipse">
            <a:avLst/>
          </a:prstGeom>
          <a:solidFill>
            <a:schemeClr val="accent5"/>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8" name="Oval 212"/>
          <p:cNvSpPr/>
          <p:nvPr/>
        </p:nvSpPr>
        <p:spPr>
          <a:xfrm>
            <a:off x="6534948" y="2688943"/>
            <a:ext cx="343774" cy="343774"/>
          </a:xfrm>
          <a:prstGeom prst="ellipse">
            <a:avLst/>
          </a:prstGeom>
          <a:solidFill>
            <a:schemeClr val="accent2"/>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39" name="Oval 213"/>
          <p:cNvSpPr/>
          <p:nvPr/>
        </p:nvSpPr>
        <p:spPr>
          <a:xfrm>
            <a:off x="6534948" y="4885817"/>
            <a:ext cx="343774" cy="343774"/>
          </a:xfrm>
          <a:prstGeom prst="ellipse">
            <a:avLst/>
          </a:prstGeom>
          <a:solidFill>
            <a:schemeClr val="accent4"/>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40" name="Oval 214"/>
          <p:cNvSpPr/>
          <p:nvPr/>
        </p:nvSpPr>
        <p:spPr>
          <a:xfrm>
            <a:off x="6815888" y="3755873"/>
            <a:ext cx="343774" cy="343774"/>
          </a:xfrm>
          <a:prstGeom prst="ellipse">
            <a:avLst/>
          </a:prstGeom>
          <a:solidFill>
            <a:srgbClr val="800080"/>
          </a:solidFill>
          <a:ln w="508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a:latin typeface="Calibri"/>
              <a:cs typeface="Calibri"/>
            </a:endParaRPr>
          </a:p>
        </p:txBody>
      </p:sp>
      <p:sp>
        <p:nvSpPr>
          <p:cNvPr id="41" name="TextBox 215"/>
          <p:cNvSpPr txBox="1"/>
          <p:nvPr/>
        </p:nvSpPr>
        <p:spPr>
          <a:xfrm>
            <a:off x="6051110" y="1769678"/>
            <a:ext cx="2135265" cy="276999"/>
          </a:xfrm>
          <a:prstGeom prst="rect">
            <a:avLst/>
          </a:prstGeom>
          <a:noFill/>
        </p:spPr>
        <p:txBody>
          <a:bodyPr wrap="none" rtlCol="0">
            <a:spAutoFit/>
          </a:bodyPr>
          <a:lstStyle/>
          <a:p>
            <a:r>
              <a:rPr lang="id-ID" sz="1200" b="1" dirty="0" smtClean="0">
                <a:latin typeface="Calibri"/>
                <a:cs typeface="Calibri"/>
              </a:rPr>
              <a:t>Mayor satisfacción </a:t>
            </a:r>
            <a:r>
              <a:rPr lang="id-ID" sz="1200" b="1" dirty="0">
                <a:latin typeface="Calibri"/>
                <a:cs typeface="Calibri"/>
              </a:rPr>
              <a:t>del s</a:t>
            </a:r>
            <a:r>
              <a:rPr lang="id-ID" sz="1200" b="1" dirty="0" smtClean="0">
                <a:latin typeface="Calibri"/>
                <a:cs typeface="Calibri"/>
              </a:rPr>
              <a:t>ervicio</a:t>
            </a:r>
            <a:endParaRPr lang="id-ID" sz="1200" b="1" dirty="0">
              <a:latin typeface="Calibri"/>
              <a:cs typeface="Calibri"/>
            </a:endParaRPr>
          </a:p>
        </p:txBody>
      </p:sp>
      <p:sp>
        <p:nvSpPr>
          <p:cNvPr id="42" name="TextBox 216"/>
          <p:cNvSpPr txBox="1"/>
          <p:nvPr/>
        </p:nvSpPr>
        <p:spPr>
          <a:xfrm>
            <a:off x="6934004" y="2671011"/>
            <a:ext cx="2087816" cy="276999"/>
          </a:xfrm>
          <a:prstGeom prst="rect">
            <a:avLst/>
          </a:prstGeom>
          <a:noFill/>
        </p:spPr>
        <p:txBody>
          <a:bodyPr wrap="none" rtlCol="0">
            <a:spAutoFit/>
          </a:bodyPr>
          <a:lstStyle/>
          <a:p>
            <a:r>
              <a:rPr lang="es-ES" sz="1200" b="1" dirty="0" smtClean="0">
                <a:latin typeface="Calibri"/>
                <a:cs typeface="Calibri"/>
              </a:rPr>
              <a:t>E</a:t>
            </a:r>
            <a:r>
              <a:rPr lang="id-ID" sz="1200" b="1" dirty="0" smtClean="0">
                <a:latin typeface="Calibri"/>
                <a:cs typeface="Calibri"/>
              </a:rPr>
              <a:t>ntrega oportuna de servicios</a:t>
            </a:r>
            <a:endParaRPr lang="id-ID" sz="1200" b="1" dirty="0">
              <a:latin typeface="Calibri"/>
              <a:cs typeface="Calibri"/>
            </a:endParaRPr>
          </a:p>
        </p:txBody>
      </p:sp>
      <p:sp>
        <p:nvSpPr>
          <p:cNvPr id="43" name="TextBox 218"/>
          <p:cNvSpPr txBox="1"/>
          <p:nvPr/>
        </p:nvSpPr>
        <p:spPr>
          <a:xfrm>
            <a:off x="6932908" y="4841623"/>
            <a:ext cx="2175596" cy="461665"/>
          </a:xfrm>
          <a:prstGeom prst="rect">
            <a:avLst/>
          </a:prstGeom>
          <a:noFill/>
        </p:spPr>
        <p:txBody>
          <a:bodyPr wrap="none" rtlCol="0">
            <a:spAutoFit/>
          </a:bodyPr>
          <a:lstStyle/>
          <a:p>
            <a:r>
              <a:rPr lang="id-ID" sz="1200" b="1" dirty="0" smtClean="0">
                <a:latin typeface="Calibri"/>
                <a:cs typeface="Calibri"/>
              </a:rPr>
              <a:t>Eliminación de la duplicidad de</a:t>
            </a:r>
          </a:p>
          <a:p>
            <a:r>
              <a:rPr lang="es-ES" sz="1200" b="1" dirty="0">
                <a:latin typeface="Calibri"/>
                <a:cs typeface="Calibri"/>
              </a:rPr>
              <a:t>t</a:t>
            </a:r>
            <a:r>
              <a:rPr lang="id-ID" sz="1200" b="1" dirty="0" smtClean="0">
                <a:latin typeface="Calibri"/>
                <a:cs typeface="Calibri"/>
              </a:rPr>
              <a:t>rámites municipales</a:t>
            </a:r>
            <a:endParaRPr lang="id-ID" sz="1200" b="1" dirty="0">
              <a:latin typeface="Calibri"/>
              <a:cs typeface="Calibri"/>
            </a:endParaRPr>
          </a:p>
        </p:txBody>
      </p:sp>
      <p:sp>
        <p:nvSpPr>
          <p:cNvPr id="44" name="TextBox 219"/>
          <p:cNvSpPr txBox="1"/>
          <p:nvPr/>
        </p:nvSpPr>
        <p:spPr>
          <a:xfrm>
            <a:off x="6162908" y="5745450"/>
            <a:ext cx="2222532" cy="461665"/>
          </a:xfrm>
          <a:prstGeom prst="rect">
            <a:avLst/>
          </a:prstGeom>
          <a:noFill/>
        </p:spPr>
        <p:txBody>
          <a:bodyPr wrap="none" rtlCol="0">
            <a:spAutoFit/>
          </a:bodyPr>
          <a:lstStyle/>
          <a:p>
            <a:r>
              <a:rPr lang="id-ID" sz="1200" b="1" dirty="0" smtClean="0">
                <a:latin typeface="Calibri"/>
                <a:cs typeface="Calibri"/>
              </a:rPr>
              <a:t>Confianza </a:t>
            </a:r>
            <a:r>
              <a:rPr lang="id-ID" sz="1200" b="1" dirty="0">
                <a:latin typeface="Calibri"/>
                <a:cs typeface="Calibri"/>
              </a:rPr>
              <a:t>de los ciudadanos en </a:t>
            </a:r>
          </a:p>
          <a:p>
            <a:r>
              <a:rPr lang="es-ES" sz="1200" b="1" dirty="0">
                <a:latin typeface="Calibri"/>
                <a:cs typeface="Calibri"/>
              </a:rPr>
              <a:t>la Gestión </a:t>
            </a:r>
            <a:r>
              <a:rPr lang="es-ES" sz="1200" b="1" dirty="0" smtClean="0">
                <a:latin typeface="Calibri"/>
                <a:cs typeface="Calibri"/>
              </a:rPr>
              <a:t>Municipal.</a:t>
            </a:r>
            <a:endParaRPr lang="id-ID" sz="1200" b="1" dirty="0">
              <a:latin typeface="Calibri"/>
              <a:cs typeface="Calibri"/>
            </a:endParaRPr>
          </a:p>
        </p:txBody>
      </p:sp>
      <p:sp>
        <p:nvSpPr>
          <p:cNvPr id="45" name="TextBox 220"/>
          <p:cNvSpPr txBox="1"/>
          <p:nvPr/>
        </p:nvSpPr>
        <p:spPr>
          <a:xfrm>
            <a:off x="1545991" y="1771440"/>
            <a:ext cx="1908215" cy="276999"/>
          </a:xfrm>
          <a:prstGeom prst="rect">
            <a:avLst/>
          </a:prstGeom>
          <a:noFill/>
        </p:spPr>
        <p:txBody>
          <a:bodyPr wrap="none" rtlCol="0">
            <a:spAutoFit/>
          </a:bodyPr>
          <a:lstStyle/>
          <a:p>
            <a:pPr algn="r"/>
            <a:r>
              <a:rPr lang="id-ID" sz="1200" b="1" dirty="0" smtClean="0">
                <a:latin typeface="Calibri"/>
                <a:cs typeface="Calibri"/>
              </a:rPr>
              <a:t>Homologación de procesos</a:t>
            </a:r>
            <a:endParaRPr lang="id-ID" sz="1200" b="1" dirty="0">
              <a:latin typeface="Calibri"/>
              <a:cs typeface="Calibri"/>
            </a:endParaRPr>
          </a:p>
        </p:txBody>
      </p:sp>
      <p:sp>
        <p:nvSpPr>
          <p:cNvPr id="46" name="TextBox 221"/>
          <p:cNvSpPr txBox="1"/>
          <p:nvPr/>
        </p:nvSpPr>
        <p:spPr>
          <a:xfrm>
            <a:off x="598189" y="2672773"/>
            <a:ext cx="2029595" cy="276999"/>
          </a:xfrm>
          <a:prstGeom prst="rect">
            <a:avLst/>
          </a:prstGeom>
          <a:noFill/>
        </p:spPr>
        <p:txBody>
          <a:bodyPr wrap="none" rtlCol="0">
            <a:spAutoFit/>
          </a:bodyPr>
          <a:lstStyle/>
          <a:p>
            <a:r>
              <a:rPr lang="id-ID" sz="1200" b="1" dirty="0">
                <a:latin typeface="Calibri"/>
                <a:cs typeface="Calibri"/>
              </a:rPr>
              <a:t>Gestión </a:t>
            </a:r>
            <a:r>
              <a:rPr lang="id-ID" sz="1200" b="1" dirty="0" smtClean="0">
                <a:latin typeface="Calibri"/>
                <a:cs typeface="Calibri"/>
              </a:rPr>
              <a:t>eficiente </a:t>
            </a:r>
            <a:r>
              <a:rPr lang="id-ID" sz="1200" b="1" dirty="0">
                <a:latin typeface="Calibri"/>
                <a:cs typeface="Calibri"/>
              </a:rPr>
              <a:t>de </a:t>
            </a:r>
            <a:r>
              <a:rPr lang="id-ID" sz="1200" b="1" dirty="0" smtClean="0">
                <a:latin typeface="Calibri"/>
                <a:cs typeface="Calibri"/>
              </a:rPr>
              <a:t>recursos</a:t>
            </a:r>
            <a:endParaRPr lang="id-ID" sz="1200" b="1" dirty="0">
              <a:latin typeface="Calibri"/>
              <a:cs typeface="Calibri"/>
            </a:endParaRPr>
          </a:p>
        </p:txBody>
      </p:sp>
      <p:sp>
        <p:nvSpPr>
          <p:cNvPr id="47" name="TextBox 222"/>
          <p:cNvSpPr txBox="1"/>
          <p:nvPr/>
        </p:nvSpPr>
        <p:spPr>
          <a:xfrm>
            <a:off x="163355" y="3738889"/>
            <a:ext cx="2089033" cy="276999"/>
          </a:xfrm>
          <a:prstGeom prst="rect">
            <a:avLst/>
          </a:prstGeom>
          <a:noFill/>
        </p:spPr>
        <p:txBody>
          <a:bodyPr wrap="none" rtlCol="0">
            <a:spAutoFit/>
          </a:bodyPr>
          <a:lstStyle/>
          <a:p>
            <a:pPr algn="r"/>
            <a:r>
              <a:rPr lang="id-ID" sz="1200" b="1" dirty="0" smtClean="0">
                <a:latin typeface="Calibri"/>
                <a:cs typeface="Calibri"/>
              </a:rPr>
              <a:t>Fortalecer la rectoría sectorial</a:t>
            </a:r>
            <a:endParaRPr lang="id-ID" sz="1200" b="1" dirty="0">
              <a:latin typeface="Calibri"/>
              <a:cs typeface="Calibri"/>
            </a:endParaRPr>
          </a:p>
        </p:txBody>
      </p:sp>
      <p:sp>
        <p:nvSpPr>
          <p:cNvPr id="48" name="TextBox 223"/>
          <p:cNvSpPr txBox="1"/>
          <p:nvPr/>
        </p:nvSpPr>
        <p:spPr>
          <a:xfrm>
            <a:off x="357349" y="4794014"/>
            <a:ext cx="2372829" cy="461665"/>
          </a:xfrm>
          <a:prstGeom prst="rect">
            <a:avLst/>
          </a:prstGeom>
          <a:noFill/>
        </p:spPr>
        <p:txBody>
          <a:bodyPr wrap="none" rtlCol="0">
            <a:spAutoFit/>
          </a:bodyPr>
          <a:lstStyle/>
          <a:p>
            <a:pPr algn="r"/>
            <a:r>
              <a:rPr lang="id-ID" sz="1200" b="1" dirty="0" smtClean="0">
                <a:latin typeface="Calibri"/>
                <a:cs typeface="Calibri"/>
              </a:rPr>
              <a:t>Visión sistémica e integrada de los</a:t>
            </a:r>
          </a:p>
          <a:p>
            <a:pPr algn="r"/>
            <a:r>
              <a:rPr lang="id-ID" sz="1200" b="1" dirty="0" smtClean="0">
                <a:latin typeface="Calibri"/>
                <a:cs typeface="Calibri"/>
              </a:rPr>
              <a:t>procesos y servicios municipales</a:t>
            </a:r>
            <a:endParaRPr lang="id-ID" sz="1200" b="1" dirty="0">
              <a:latin typeface="Calibri"/>
              <a:cs typeface="Calibri"/>
            </a:endParaRPr>
          </a:p>
        </p:txBody>
      </p:sp>
      <p:sp>
        <p:nvSpPr>
          <p:cNvPr id="49" name="TextBox 224"/>
          <p:cNvSpPr txBox="1"/>
          <p:nvPr/>
        </p:nvSpPr>
        <p:spPr>
          <a:xfrm>
            <a:off x="868626" y="5834064"/>
            <a:ext cx="2585580" cy="276999"/>
          </a:xfrm>
          <a:prstGeom prst="rect">
            <a:avLst/>
          </a:prstGeom>
          <a:noFill/>
        </p:spPr>
        <p:txBody>
          <a:bodyPr wrap="none" rtlCol="0">
            <a:spAutoFit/>
          </a:bodyPr>
          <a:lstStyle/>
          <a:p>
            <a:pPr algn="r"/>
            <a:r>
              <a:rPr lang="id-ID" sz="1200" b="1" dirty="0">
                <a:latin typeface="Calibri"/>
                <a:cs typeface="Calibri"/>
              </a:rPr>
              <a:t>Transparencia en la g</a:t>
            </a:r>
            <a:r>
              <a:rPr lang="id-ID" sz="1200" b="1" dirty="0" smtClean="0">
                <a:latin typeface="Calibri"/>
                <a:cs typeface="Calibri"/>
              </a:rPr>
              <a:t>estión </a:t>
            </a:r>
            <a:r>
              <a:rPr lang="id-ID" sz="1200" b="1" dirty="0">
                <a:latin typeface="Calibri"/>
                <a:cs typeface="Calibri"/>
              </a:rPr>
              <a:t>m</a:t>
            </a:r>
            <a:r>
              <a:rPr lang="id-ID" sz="1200" b="1" dirty="0" smtClean="0">
                <a:latin typeface="Calibri"/>
                <a:cs typeface="Calibri"/>
              </a:rPr>
              <a:t>unicipal</a:t>
            </a:r>
            <a:endParaRPr lang="id-ID" sz="1200" b="1" dirty="0">
              <a:latin typeface="Calibri"/>
              <a:cs typeface="Calibri"/>
            </a:endParaRPr>
          </a:p>
        </p:txBody>
      </p:sp>
      <p:cxnSp>
        <p:nvCxnSpPr>
          <p:cNvPr id="50" name="Straight Connector 47"/>
          <p:cNvCxnSpPr/>
          <p:nvPr/>
        </p:nvCxnSpPr>
        <p:spPr>
          <a:xfrm>
            <a:off x="4772668" y="980728"/>
            <a:ext cx="0" cy="5832648"/>
          </a:xfrm>
          <a:prstGeom prst="line">
            <a:avLst/>
          </a:prstGeom>
          <a:ln w="15875">
            <a:solidFill>
              <a:schemeClr val="tx1">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51" name="CuadroTexto 1"/>
          <p:cNvSpPr txBox="1"/>
          <p:nvPr/>
        </p:nvSpPr>
        <p:spPr>
          <a:xfrm>
            <a:off x="308172" y="1052736"/>
            <a:ext cx="3168352" cy="338554"/>
          </a:xfrm>
          <a:prstGeom prst="rect">
            <a:avLst/>
          </a:prstGeom>
          <a:noFill/>
        </p:spPr>
        <p:txBody>
          <a:bodyPr wrap="square" rtlCol="0">
            <a:spAutoFit/>
          </a:bodyPr>
          <a:lstStyle/>
          <a:p>
            <a:pPr algn="ctr"/>
            <a:r>
              <a:rPr lang="es-ES" sz="1600" b="1" dirty="0" smtClean="0">
                <a:solidFill>
                  <a:srgbClr val="FF0000"/>
                </a:solidFill>
              </a:rPr>
              <a:t>INTERNO</a:t>
            </a:r>
            <a:endParaRPr lang="es-ES" sz="1600" b="1" dirty="0">
              <a:solidFill>
                <a:srgbClr val="FF0000"/>
              </a:solidFill>
            </a:endParaRPr>
          </a:p>
        </p:txBody>
      </p:sp>
      <p:sp>
        <p:nvSpPr>
          <p:cNvPr id="52" name="CuadroTexto 52"/>
          <p:cNvSpPr txBox="1"/>
          <p:nvPr/>
        </p:nvSpPr>
        <p:spPr>
          <a:xfrm>
            <a:off x="5852788" y="1052736"/>
            <a:ext cx="3168352" cy="338554"/>
          </a:xfrm>
          <a:prstGeom prst="rect">
            <a:avLst/>
          </a:prstGeom>
          <a:noFill/>
        </p:spPr>
        <p:txBody>
          <a:bodyPr wrap="square" rtlCol="0">
            <a:spAutoFit/>
          </a:bodyPr>
          <a:lstStyle/>
          <a:p>
            <a:pPr algn="ctr"/>
            <a:r>
              <a:rPr lang="es-ES" sz="1600" b="1" dirty="0" smtClean="0">
                <a:solidFill>
                  <a:srgbClr val="FF0000"/>
                </a:solidFill>
              </a:rPr>
              <a:t>EXTERNO</a:t>
            </a:r>
            <a:endParaRPr lang="es-ES" sz="1600" b="1" dirty="0">
              <a:solidFill>
                <a:srgbClr val="FF0000"/>
              </a:solidFill>
            </a:endParaRPr>
          </a:p>
        </p:txBody>
      </p:sp>
      <p:pic>
        <p:nvPicPr>
          <p:cNvPr id="54" name="Imagen 53" descr="logo-quito-2017 (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6057916"/>
            <a:ext cx="1476672" cy="1043492"/>
          </a:xfrm>
          <a:prstGeom prst="rect">
            <a:avLst/>
          </a:prstGeom>
        </p:spPr>
      </p:pic>
      <p:sp>
        <p:nvSpPr>
          <p:cNvPr id="2" name="Título 1"/>
          <p:cNvSpPr>
            <a:spLocks noGrp="1"/>
          </p:cNvSpPr>
          <p:nvPr>
            <p:ph type="title"/>
          </p:nvPr>
        </p:nvSpPr>
        <p:spPr/>
        <p:txBody>
          <a:bodyPr>
            <a:noAutofit/>
          </a:bodyPr>
          <a:lstStyle/>
          <a:p>
            <a:r>
              <a:rPr lang="es-EC" sz="2800" b="1" dirty="0">
                <a:solidFill>
                  <a:srgbClr val="254061"/>
                </a:solidFill>
              </a:rPr>
              <a:t>Beneficios Modelo de Prestación de Servicios y Administración por Procesos</a:t>
            </a:r>
            <a:br>
              <a:rPr lang="es-EC" sz="2800" b="1" dirty="0">
                <a:solidFill>
                  <a:srgbClr val="254061"/>
                </a:solidFill>
              </a:rPr>
            </a:br>
            <a:endParaRPr lang="es-ES" sz="2800" dirty="0">
              <a:solidFill>
                <a:srgbClr val="254061"/>
              </a:solidFill>
            </a:endParaRPr>
          </a:p>
        </p:txBody>
      </p:sp>
    </p:spTree>
    <p:extLst>
      <p:ext uri="{BB962C8B-B14F-4D97-AF65-F5344CB8AC3E}">
        <p14:creationId xmlns:p14="http://schemas.microsoft.com/office/powerpoint/2010/main" val="51239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down)">
                                      <p:cBhvr>
                                        <p:cTn id="20" dur="500"/>
                                        <p:tgtEl>
                                          <p:spTgt spid="29"/>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up)">
                                      <p:cBhvr>
                                        <p:cTn id="23" dur="500"/>
                                        <p:tgtEl>
                                          <p:spTgt spid="30"/>
                                        </p:tgtEl>
                                      </p:cBhvr>
                                    </p:animEffect>
                                  </p:childTnLst>
                                </p:cTn>
                              </p:par>
                            </p:childTnLst>
                          </p:cTn>
                        </p:par>
                        <p:par>
                          <p:cTn id="24" fill="hold">
                            <p:stCondLst>
                              <p:cond delay="1500"/>
                            </p:stCondLst>
                            <p:childTnLst>
                              <p:par>
                                <p:cTn id="25" presetID="16" presetClass="entr" presetSubtype="26" fill="hold"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barn(inHorizontal)">
                                      <p:cBhvr>
                                        <p:cTn id="27" dur="500"/>
                                        <p:tgtEl>
                                          <p:spTgt spid="50"/>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500" fill="hold"/>
                                        <p:tgtEl>
                                          <p:spTgt spid="31"/>
                                        </p:tgtEl>
                                        <p:attrNameLst>
                                          <p:attrName>ppt_w</p:attrName>
                                        </p:attrNameLst>
                                      </p:cBhvr>
                                      <p:tavLst>
                                        <p:tav tm="0">
                                          <p:val>
                                            <p:fltVal val="0"/>
                                          </p:val>
                                        </p:tav>
                                        <p:tav tm="100000">
                                          <p:val>
                                            <p:strVal val="#ppt_w"/>
                                          </p:val>
                                        </p:tav>
                                      </p:tavLst>
                                    </p:anim>
                                    <p:anim calcmode="lin" valueType="num">
                                      <p:cBhvr>
                                        <p:cTn id="32" dur="500" fill="hold"/>
                                        <p:tgtEl>
                                          <p:spTgt spid="31"/>
                                        </p:tgtEl>
                                        <p:attrNameLst>
                                          <p:attrName>ppt_h</p:attrName>
                                        </p:attrNameLst>
                                      </p:cBhvr>
                                      <p:tavLst>
                                        <p:tav tm="0">
                                          <p:val>
                                            <p:fltVal val="0"/>
                                          </p:val>
                                        </p:tav>
                                        <p:tav tm="100000">
                                          <p:val>
                                            <p:strVal val="#ppt_h"/>
                                          </p:val>
                                        </p:tav>
                                      </p:tavLst>
                                    </p:anim>
                                    <p:animEffect transition="in" filter="fade">
                                      <p:cBhvr>
                                        <p:cTn id="33" dur="500"/>
                                        <p:tgtEl>
                                          <p:spTgt spid="31"/>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childTnLst>
                          </p:cTn>
                        </p:par>
                        <p:par>
                          <p:cTn id="39" fill="hold">
                            <p:stCondLst>
                              <p:cond delay="2500"/>
                            </p:stCondLst>
                            <p:childTnLst>
                              <p:par>
                                <p:cTn id="40" presetID="22" presetClass="entr" presetSubtype="2"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right)">
                                      <p:cBhvr>
                                        <p:cTn id="42" dur="500"/>
                                        <p:tgtEl>
                                          <p:spTgt spid="45"/>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500"/>
                                        <p:tgtEl>
                                          <p:spTgt spid="41"/>
                                        </p:tgtEl>
                                      </p:cBhvr>
                                    </p:animEffect>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500" fill="hold"/>
                                        <p:tgtEl>
                                          <p:spTgt spid="32"/>
                                        </p:tgtEl>
                                        <p:attrNameLst>
                                          <p:attrName>ppt_w</p:attrName>
                                        </p:attrNameLst>
                                      </p:cBhvr>
                                      <p:tavLst>
                                        <p:tav tm="0">
                                          <p:val>
                                            <p:fltVal val="0"/>
                                          </p:val>
                                        </p:tav>
                                        <p:tav tm="100000">
                                          <p:val>
                                            <p:strVal val="#ppt_w"/>
                                          </p:val>
                                        </p:tav>
                                      </p:tavLst>
                                    </p:anim>
                                    <p:anim calcmode="lin" valueType="num">
                                      <p:cBhvr>
                                        <p:cTn id="50" dur="500" fill="hold"/>
                                        <p:tgtEl>
                                          <p:spTgt spid="32"/>
                                        </p:tgtEl>
                                        <p:attrNameLst>
                                          <p:attrName>ppt_h</p:attrName>
                                        </p:attrNameLst>
                                      </p:cBhvr>
                                      <p:tavLst>
                                        <p:tav tm="0">
                                          <p:val>
                                            <p:fltVal val="0"/>
                                          </p:val>
                                        </p:tav>
                                        <p:tav tm="100000">
                                          <p:val>
                                            <p:strVal val="#ppt_h"/>
                                          </p:val>
                                        </p:tav>
                                      </p:tavLst>
                                    </p:anim>
                                    <p:animEffect transition="in" filter="fade">
                                      <p:cBhvr>
                                        <p:cTn id="51" dur="500"/>
                                        <p:tgtEl>
                                          <p:spTgt spid="32"/>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8"/>
                                        </p:tgtEl>
                                        <p:attrNameLst>
                                          <p:attrName>style.visibility</p:attrName>
                                        </p:attrNameLst>
                                      </p:cBhvr>
                                      <p:to>
                                        <p:strVal val="visible"/>
                                      </p:to>
                                    </p:set>
                                    <p:anim calcmode="lin" valueType="num">
                                      <p:cBhvr>
                                        <p:cTn id="54" dur="500" fill="hold"/>
                                        <p:tgtEl>
                                          <p:spTgt spid="38"/>
                                        </p:tgtEl>
                                        <p:attrNameLst>
                                          <p:attrName>ppt_w</p:attrName>
                                        </p:attrNameLst>
                                      </p:cBhvr>
                                      <p:tavLst>
                                        <p:tav tm="0">
                                          <p:val>
                                            <p:fltVal val="0"/>
                                          </p:val>
                                        </p:tav>
                                        <p:tav tm="100000">
                                          <p:val>
                                            <p:strVal val="#ppt_w"/>
                                          </p:val>
                                        </p:tav>
                                      </p:tavLst>
                                    </p:anim>
                                    <p:anim calcmode="lin" valueType="num">
                                      <p:cBhvr>
                                        <p:cTn id="55" dur="500" fill="hold"/>
                                        <p:tgtEl>
                                          <p:spTgt spid="38"/>
                                        </p:tgtEl>
                                        <p:attrNameLst>
                                          <p:attrName>ppt_h</p:attrName>
                                        </p:attrNameLst>
                                      </p:cBhvr>
                                      <p:tavLst>
                                        <p:tav tm="0">
                                          <p:val>
                                            <p:fltVal val="0"/>
                                          </p:val>
                                        </p:tav>
                                        <p:tav tm="100000">
                                          <p:val>
                                            <p:strVal val="#ppt_h"/>
                                          </p:val>
                                        </p:tav>
                                      </p:tavLst>
                                    </p:anim>
                                    <p:animEffect transition="in" filter="fade">
                                      <p:cBhvr>
                                        <p:cTn id="56" dur="500"/>
                                        <p:tgtEl>
                                          <p:spTgt spid="38"/>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right)">
                                      <p:cBhvr>
                                        <p:cTn id="59" dur="500"/>
                                        <p:tgtEl>
                                          <p:spTgt spid="46"/>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wipe(left)">
                                      <p:cBhvr>
                                        <p:cTn id="62" dur="500"/>
                                        <p:tgtEl>
                                          <p:spTgt spid="42"/>
                                        </p:tgtEl>
                                      </p:cBhvr>
                                    </p:animEffect>
                                  </p:childTnLst>
                                </p:cTn>
                              </p:par>
                            </p:childTnLst>
                          </p:cTn>
                        </p:par>
                        <p:par>
                          <p:cTn id="63" fill="hold">
                            <p:stCondLst>
                              <p:cond delay="3500"/>
                            </p:stCondLst>
                            <p:childTnLst>
                              <p:par>
                                <p:cTn id="64" presetID="53" presetClass="entr" presetSubtype="16"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 calcmode="lin" valueType="num">
                                      <p:cBhvr>
                                        <p:cTn id="71" dur="500" fill="hold"/>
                                        <p:tgtEl>
                                          <p:spTgt spid="40"/>
                                        </p:tgtEl>
                                        <p:attrNameLst>
                                          <p:attrName>ppt_w</p:attrName>
                                        </p:attrNameLst>
                                      </p:cBhvr>
                                      <p:tavLst>
                                        <p:tav tm="0">
                                          <p:val>
                                            <p:fltVal val="0"/>
                                          </p:val>
                                        </p:tav>
                                        <p:tav tm="100000">
                                          <p:val>
                                            <p:strVal val="#ppt_w"/>
                                          </p:val>
                                        </p:tav>
                                      </p:tavLst>
                                    </p:anim>
                                    <p:anim calcmode="lin" valueType="num">
                                      <p:cBhvr>
                                        <p:cTn id="72" dur="500" fill="hold"/>
                                        <p:tgtEl>
                                          <p:spTgt spid="40"/>
                                        </p:tgtEl>
                                        <p:attrNameLst>
                                          <p:attrName>ppt_h</p:attrName>
                                        </p:attrNameLst>
                                      </p:cBhvr>
                                      <p:tavLst>
                                        <p:tav tm="0">
                                          <p:val>
                                            <p:fltVal val="0"/>
                                          </p:val>
                                        </p:tav>
                                        <p:tav tm="100000">
                                          <p:val>
                                            <p:strVal val="#ppt_h"/>
                                          </p:val>
                                        </p:tav>
                                      </p:tavLst>
                                    </p:anim>
                                    <p:animEffect transition="in" filter="fade">
                                      <p:cBhvr>
                                        <p:cTn id="73" dur="500"/>
                                        <p:tgtEl>
                                          <p:spTgt spid="40"/>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wipe(right)">
                                      <p:cBhvr>
                                        <p:cTn id="76" dur="500"/>
                                        <p:tgtEl>
                                          <p:spTgt spid="47"/>
                                        </p:tgtEl>
                                      </p:cBhvr>
                                    </p:animEffect>
                                  </p:childTnLst>
                                </p:cTn>
                              </p:par>
                            </p:childTnLst>
                          </p:cTn>
                        </p:par>
                        <p:par>
                          <p:cTn id="77" fill="hold">
                            <p:stCondLst>
                              <p:cond delay="4000"/>
                            </p:stCondLst>
                            <p:childTnLst>
                              <p:par>
                                <p:cTn id="78" presetID="53" presetClass="entr" presetSubtype="16"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p:cTn id="80" dur="500" fill="hold"/>
                                        <p:tgtEl>
                                          <p:spTgt spid="34"/>
                                        </p:tgtEl>
                                        <p:attrNameLst>
                                          <p:attrName>ppt_w</p:attrName>
                                        </p:attrNameLst>
                                      </p:cBhvr>
                                      <p:tavLst>
                                        <p:tav tm="0">
                                          <p:val>
                                            <p:fltVal val="0"/>
                                          </p:val>
                                        </p:tav>
                                        <p:tav tm="100000">
                                          <p:val>
                                            <p:strVal val="#ppt_w"/>
                                          </p:val>
                                        </p:tav>
                                      </p:tavLst>
                                    </p:anim>
                                    <p:anim calcmode="lin" valueType="num">
                                      <p:cBhvr>
                                        <p:cTn id="81" dur="500" fill="hold"/>
                                        <p:tgtEl>
                                          <p:spTgt spid="34"/>
                                        </p:tgtEl>
                                        <p:attrNameLst>
                                          <p:attrName>ppt_h</p:attrName>
                                        </p:attrNameLst>
                                      </p:cBhvr>
                                      <p:tavLst>
                                        <p:tav tm="0">
                                          <p:val>
                                            <p:fltVal val="0"/>
                                          </p:val>
                                        </p:tav>
                                        <p:tav tm="100000">
                                          <p:val>
                                            <p:strVal val="#ppt_h"/>
                                          </p:val>
                                        </p:tav>
                                      </p:tavLst>
                                    </p:anim>
                                    <p:animEffect transition="in" filter="fade">
                                      <p:cBhvr>
                                        <p:cTn id="82" dur="500"/>
                                        <p:tgtEl>
                                          <p:spTgt spid="34"/>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9"/>
                                        </p:tgtEl>
                                        <p:attrNameLst>
                                          <p:attrName>style.visibility</p:attrName>
                                        </p:attrNameLst>
                                      </p:cBhvr>
                                      <p:to>
                                        <p:strVal val="visible"/>
                                      </p:to>
                                    </p:set>
                                    <p:anim calcmode="lin" valueType="num">
                                      <p:cBhvr>
                                        <p:cTn id="85" dur="500" fill="hold"/>
                                        <p:tgtEl>
                                          <p:spTgt spid="39"/>
                                        </p:tgtEl>
                                        <p:attrNameLst>
                                          <p:attrName>ppt_w</p:attrName>
                                        </p:attrNameLst>
                                      </p:cBhvr>
                                      <p:tavLst>
                                        <p:tav tm="0">
                                          <p:val>
                                            <p:fltVal val="0"/>
                                          </p:val>
                                        </p:tav>
                                        <p:tav tm="100000">
                                          <p:val>
                                            <p:strVal val="#ppt_w"/>
                                          </p:val>
                                        </p:tav>
                                      </p:tavLst>
                                    </p:anim>
                                    <p:anim calcmode="lin" valueType="num">
                                      <p:cBhvr>
                                        <p:cTn id="86" dur="500" fill="hold"/>
                                        <p:tgtEl>
                                          <p:spTgt spid="39"/>
                                        </p:tgtEl>
                                        <p:attrNameLst>
                                          <p:attrName>ppt_h</p:attrName>
                                        </p:attrNameLst>
                                      </p:cBhvr>
                                      <p:tavLst>
                                        <p:tav tm="0">
                                          <p:val>
                                            <p:fltVal val="0"/>
                                          </p:val>
                                        </p:tav>
                                        <p:tav tm="100000">
                                          <p:val>
                                            <p:strVal val="#ppt_h"/>
                                          </p:val>
                                        </p:tav>
                                      </p:tavLst>
                                    </p:anim>
                                    <p:animEffect transition="in" filter="fade">
                                      <p:cBhvr>
                                        <p:cTn id="87" dur="500"/>
                                        <p:tgtEl>
                                          <p:spTgt spid="39"/>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48"/>
                                        </p:tgtEl>
                                        <p:attrNameLst>
                                          <p:attrName>style.visibility</p:attrName>
                                        </p:attrNameLst>
                                      </p:cBhvr>
                                      <p:to>
                                        <p:strVal val="visible"/>
                                      </p:to>
                                    </p:set>
                                    <p:animEffect transition="in" filter="wipe(right)">
                                      <p:cBhvr>
                                        <p:cTn id="90" dur="500"/>
                                        <p:tgtEl>
                                          <p:spTgt spid="48"/>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Effect transition="in" filter="wipe(left)">
                                      <p:cBhvr>
                                        <p:cTn id="93" dur="500"/>
                                        <p:tgtEl>
                                          <p:spTgt spid="43"/>
                                        </p:tgtEl>
                                      </p:cBhvr>
                                    </p:animEffect>
                                  </p:childTnLst>
                                </p:cTn>
                              </p:par>
                            </p:childTnLst>
                          </p:cTn>
                        </p:par>
                        <p:par>
                          <p:cTn id="94" fill="hold">
                            <p:stCondLst>
                              <p:cond delay="4500"/>
                            </p:stCondLst>
                            <p:childTnLst>
                              <p:par>
                                <p:cTn id="95" presetID="53" presetClass="entr" presetSubtype="16"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p:cTn id="97" dur="500" fill="hold"/>
                                        <p:tgtEl>
                                          <p:spTgt spid="35"/>
                                        </p:tgtEl>
                                        <p:attrNameLst>
                                          <p:attrName>ppt_w</p:attrName>
                                        </p:attrNameLst>
                                      </p:cBhvr>
                                      <p:tavLst>
                                        <p:tav tm="0">
                                          <p:val>
                                            <p:fltVal val="0"/>
                                          </p:val>
                                        </p:tav>
                                        <p:tav tm="100000">
                                          <p:val>
                                            <p:strVal val="#ppt_w"/>
                                          </p:val>
                                        </p:tav>
                                      </p:tavLst>
                                    </p:anim>
                                    <p:anim calcmode="lin" valueType="num">
                                      <p:cBhvr>
                                        <p:cTn id="98" dur="500" fill="hold"/>
                                        <p:tgtEl>
                                          <p:spTgt spid="35"/>
                                        </p:tgtEl>
                                        <p:attrNameLst>
                                          <p:attrName>ppt_h</p:attrName>
                                        </p:attrNameLst>
                                      </p:cBhvr>
                                      <p:tavLst>
                                        <p:tav tm="0">
                                          <p:val>
                                            <p:fltVal val="0"/>
                                          </p:val>
                                        </p:tav>
                                        <p:tav tm="100000">
                                          <p:val>
                                            <p:strVal val="#ppt_h"/>
                                          </p:val>
                                        </p:tav>
                                      </p:tavLst>
                                    </p:anim>
                                    <p:animEffect transition="in" filter="fade">
                                      <p:cBhvr>
                                        <p:cTn id="99" dur="500"/>
                                        <p:tgtEl>
                                          <p:spTgt spid="3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37"/>
                                        </p:tgtEl>
                                        <p:attrNameLst>
                                          <p:attrName>style.visibility</p:attrName>
                                        </p:attrNameLst>
                                      </p:cBhvr>
                                      <p:to>
                                        <p:strVal val="visible"/>
                                      </p:to>
                                    </p:set>
                                    <p:anim calcmode="lin" valueType="num">
                                      <p:cBhvr>
                                        <p:cTn id="102" dur="500" fill="hold"/>
                                        <p:tgtEl>
                                          <p:spTgt spid="37"/>
                                        </p:tgtEl>
                                        <p:attrNameLst>
                                          <p:attrName>ppt_w</p:attrName>
                                        </p:attrNameLst>
                                      </p:cBhvr>
                                      <p:tavLst>
                                        <p:tav tm="0">
                                          <p:val>
                                            <p:fltVal val="0"/>
                                          </p:val>
                                        </p:tav>
                                        <p:tav tm="100000">
                                          <p:val>
                                            <p:strVal val="#ppt_w"/>
                                          </p:val>
                                        </p:tav>
                                      </p:tavLst>
                                    </p:anim>
                                    <p:anim calcmode="lin" valueType="num">
                                      <p:cBhvr>
                                        <p:cTn id="103" dur="500" fill="hold"/>
                                        <p:tgtEl>
                                          <p:spTgt spid="37"/>
                                        </p:tgtEl>
                                        <p:attrNameLst>
                                          <p:attrName>ppt_h</p:attrName>
                                        </p:attrNameLst>
                                      </p:cBhvr>
                                      <p:tavLst>
                                        <p:tav tm="0">
                                          <p:val>
                                            <p:fltVal val="0"/>
                                          </p:val>
                                        </p:tav>
                                        <p:tav tm="100000">
                                          <p:val>
                                            <p:strVal val="#ppt_h"/>
                                          </p:val>
                                        </p:tav>
                                      </p:tavLst>
                                    </p:anim>
                                    <p:animEffect transition="in" filter="fade">
                                      <p:cBhvr>
                                        <p:cTn id="104" dur="500"/>
                                        <p:tgtEl>
                                          <p:spTgt spid="37"/>
                                        </p:tgtEl>
                                      </p:cBhvr>
                                    </p:animEffect>
                                  </p:childTnLst>
                                </p:cTn>
                              </p:par>
                              <p:par>
                                <p:cTn id="105" presetID="22" presetClass="entr" presetSubtype="2" fill="hold" grpId="0" nodeType="with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wipe(right)">
                                      <p:cBhvr>
                                        <p:cTn id="107" dur="500"/>
                                        <p:tgtEl>
                                          <p:spTgt spid="49"/>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44"/>
                                        </p:tgtEl>
                                        <p:attrNameLst>
                                          <p:attrName>style.visibility</p:attrName>
                                        </p:attrNameLst>
                                      </p:cBhvr>
                                      <p:to>
                                        <p:strVal val="visible"/>
                                      </p:to>
                                    </p:set>
                                    <p:animEffect transition="in" filter="wipe(left)">
                                      <p:cBhvr>
                                        <p:cTn id="11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p:bldP spid="42" grpId="0"/>
      <p:bldP spid="43" grpId="0"/>
      <p:bldP spid="44" grpId="0"/>
      <p:bldP spid="45" grpId="0"/>
      <p:bldP spid="46" grpId="0"/>
      <p:bldP spid="47" grpId="0"/>
      <p:bldP spid="48" grpId="0"/>
      <p:bldP spid="49"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Custom 1">
      <a:dk1>
        <a:sysClr val="windowText" lastClr="000000"/>
      </a:dk1>
      <a:lt1>
        <a:sysClr val="window" lastClr="FFFFFF"/>
      </a:lt1>
      <a:dk2>
        <a:srgbClr val="132647"/>
      </a:dk2>
      <a:lt2>
        <a:srgbClr val="EEECE1"/>
      </a:lt2>
      <a:accent1>
        <a:srgbClr val="1F4686"/>
      </a:accent1>
      <a:accent2>
        <a:srgbClr val="B02A2A"/>
      </a:accent2>
      <a:accent3>
        <a:srgbClr val="307330"/>
      </a:accent3>
      <a:accent4>
        <a:srgbClr val="132647"/>
      </a:accent4>
      <a:accent5>
        <a:srgbClr val="3070D9"/>
      </a:accent5>
      <a:accent6>
        <a:srgbClr val="E44F28"/>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1107</Words>
  <Application>Microsoft Office PowerPoint</Application>
  <PresentationFormat>Presentación en pantalla (4:3)</PresentationFormat>
  <Paragraphs>235</Paragraphs>
  <Slides>13</Slides>
  <Notes>1</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13</vt:i4>
      </vt:variant>
    </vt:vector>
  </HeadingPairs>
  <TitlesOfParts>
    <vt:vector size="24" baseType="lpstr">
      <vt:lpstr>ＭＳ Ｐゴシック</vt:lpstr>
      <vt:lpstr>ＭＳ Ｐゴシック</vt:lpstr>
      <vt:lpstr>Arial</vt:lpstr>
      <vt:lpstr>Bebas</vt:lpstr>
      <vt:lpstr>Calibri</vt:lpstr>
      <vt:lpstr>Century Gothic</vt:lpstr>
      <vt:lpstr>Futura Book</vt:lpstr>
      <vt:lpstr>Gadugi</vt:lpstr>
      <vt:lpstr>Mangal</vt:lpstr>
      <vt:lpstr>Tema de Office</vt:lpstr>
      <vt:lpstr>1_Tema de Office</vt:lpstr>
      <vt:lpstr>OPTIMIZACIÓN DE LA ESTRUCTURA ORGANIZACIONAL DEL MDMQ</vt:lpstr>
      <vt:lpstr>ANTECEDENTES</vt:lpstr>
      <vt:lpstr>METODOLOGÍA</vt:lpstr>
      <vt:lpstr>DIAGNÓSTICO Y RESULTADOS</vt:lpstr>
      <vt:lpstr>Modelo de Integración  Relacionamiento con Entidades Adscritas / Dependientes</vt:lpstr>
      <vt:lpstr>Implementación de los Modelos de Gestión – Metodología de Transformación </vt:lpstr>
      <vt:lpstr>Presentación de PowerPoint</vt:lpstr>
      <vt:lpstr>Próximas acciones Estructura </vt:lpstr>
      <vt:lpstr>Beneficios Modelo de Prestación de Servicios y Administración por Procesos </vt:lpstr>
      <vt:lpstr>Componentes del modelo de Prestación de Servicios y Administración por Procesos</vt:lpstr>
      <vt:lpstr>Componentes del modelo de Prestación de Servicios y Administración por Procesos</vt:lpstr>
      <vt:lpstr>Presentación de PowerPoint</vt:lpstr>
      <vt:lpstr>Hoja de Ruta del proceso de Propuestas de Mejora y Modelo de Prestación de Servicios y Administración por Procesos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Andrea Soledad Benavides Penafiel</dc:creator>
  <cp:lastModifiedBy>Carlos Andres Isch Perez</cp:lastModifiedBy>
  <cp:revision>34</cp:revision>
  <dcterms:created xsi:type="dcterms:W3CDTF">2017-08-18T17:57:24Z</dcterms:created>
  <dcterms:modified xsi:type="dcterms:W3CDTF">2017-08-21T19:11:26Z</dcterms:modified>
</cp:coreProperties>
</file>