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3" r:id="rId2"/>
    <p:sldId id="323" r:id="rId3"/>
    <p:sldId id="322" r:id="rId4"/>
    <p:sldId id="304" r:id="rId5"/>
    <p:sldId id="306" r:id="rId6"/>
    <p:sldId id="309" r:id="rId7"/>
    <p:sldId id="318" r:id="rId8"/>
    <p:sldId id="308" r:id="rId9"/>
    <p:sldId id="314" r:id="rId10"/>
    <p:sldId id="310" r:id="rId11"/>
    <p:sldId id="311" r:id="rId12"/>
    <p:sldId id="312" r:id="rId13"/>
    <p:sldId id="313" r:id="rId14"/>
    <p:sldId id="315" r:id="rId15"/>
  </p:sldIdLst>
  <p:sldSz cx="9144000" cy="6858000" type="screen4x3"/>
  <p:notesSz cx="6662738" cy="9926638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913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773270" y="0"/>
            <a:ext cx="2887913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09186-3C97-404E-8F76-EE6ECAC9F683}" type="datetimeFigureOut">
              <a:rPr lang="es-EC" smtClean="0"/>
              <a:t>21/08/2017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427"/>
            <a:ext cx="2887913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773270" y="9429427"/>
            <a:ext cx="2887913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2633F-0C4B-4515-81FC-58159995323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07144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1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30CBC-FFBD-4E93-A72F-4ABECAC0FEFF}" type="datetimeFigureOut">
              <a:rPr lang="es-EC" smtClean="0"/>
              <a:t>21/08/2017</a:t>
            </a:fld>
            <a:endParaRPr lang="es-EC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1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11113-1BFC-4909-BF76-DCEED10CA9A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4345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0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dirty="0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E20078-5AF0-4D16-902D-76D6FC1E6250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6065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0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dirty="0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E20078-5AF0-4D16-902D-76D6FC1E6250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606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D3D7-2B7E-4D28-A9A6-06BC5A654ED0}" type="datetimeFigureOut">
              <a:rPr lang="es-EC" smtClean="0"/>
              <a:t>21/08/2017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C6-5149-4AAF-8E0D-86F6B201B99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2176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D3D7-2B7E-4D28-A9A6-06BC5A654ED0}" type="datetimeFigureOut">
              <a:rPr lang="es-EC" smtClean="0"/>
              <a:t>21/08/2017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C6-5149-4AAF-8E0D-86F6B201B99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9713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D3D7-2B7E-4D28-A9A6-06BC5A654ED0}" type="datetimeFigureOut">
              <a:rPr lang="es-EC" smtClean="0"/>
              <a:t>21/08/2017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C6-5149-4AAF-8E0D-86F6B201B99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299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D3D7-2B7E-4D28-A9A6-06BC5A654ED0}" type="datetimeFigureOut">
              <a:rPr lang="es-EC" smtClean="0"/>
              <a:t>21/08/2017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C6-5149-4AAF-8E0D-86F6B201B99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7935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D3D7-2B7E-4D28-A9A6-06BC5A654ED0}" type="datetimeFigureOut">
              <a:rPr lang="es-EC" smtClean="0"/>
              <a:t>21/08/2017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C6-5149-4AAF-8E0D-86F6B201B99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8721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D3D7-2B7E-4D28-A9A6-06BC5A654ED0}" type="datetimeFigureOut">
              <a:rPr lang="es-EC" smtClean="0"/>
              <a:t>21/08/2017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C6-5149-4AAF-8E0D-86F6B201B99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4722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D3D7-2B7E-4D28-A9A6-06BC5A654ED0}" type="datetimeFigureOut">
              <a:rPr lang="es-EC" smtClean="0"/>
              <a:t>21/08/2017</a:t>
            </a:fld>
            <a:endParaRPr lang="es-EC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C6-5149-4AAF-8E0D-86F6B201B99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9984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D3D7-2B7E-4D28-A9A6-06BC5A654ED0}" type="datetimeFigureOut">
              <a:rPr lang="es-EC" smtClean="0"/>
              <a:t>21/08/2017</a:t>
            </a:fld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C6-5149-4AAF-8E0D-86F6B201B99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7175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D3D7-2B7E-4D28-A9A6-06BC5A654ED0}" type="datetimeFigureOut">
              <a:rPr lang="es-EC" smtClean="0"/>
              <a:t>21/08/2017</a:t>
            </a:fld>
            <a:endParaRPr lang="es-EC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C6-5149-4AAF-8E0D-86F6B201B99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6502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D3D7-2B7E-4D28-A9A6-06BC5A654ED0}" type="datetimeFigureOut">
              <a:rPr lang="es-EC" smtClean="0"/>
              <a:t>21/08/2017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C6-5149-4AAF-8E0D-86F6B201B99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3697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D3D7-2B7E-4D28-A9A6-06BC5A654ED0}" type="datetimeFigureOut">
              <a:rPr lang="es-EC" smtClean="0"/>
              <a:t>21/08/2017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10FC6-5149-4AAF-8E0D-86F6B201B99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5481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D3D7-2B7E-4D28-A9A6-06BC5A654ED0}" type="datetimeFigureOut">
              <a:rPr lang="es-EC" smtClean="0"/>
              <a:t>21/08/2017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10FC6-5149-4AAF-8E0D-86F6B201B996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2879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99592" y="2564904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000" b="1" dirty="0" smtClean="0"/>
              <a:t>Proceso de Fusión por Absorción </a:t>
            </a:r>
          </a:p>
          <a:p>
            <a:pPr algn="ctr"/>
            <a:r>
              <a:rPr lang="es-EC" sz="4000" b="1" dirty="0" smtClean="0"/>
              <a:t>EMASEO EP – EMGIRS EP</a:t>
            </a:r>
          </a:p>
          <a:p>
            <a:pPr algn="ctr"/>
            <a:r>
              <a:rPr lang="es-EC" sz="4000" b="1" dirty="0" smtClean="0"/>
              <a:t>13 de Julio 2017</a:t>
            </a:r>
            <a:endParaRPr lang="es-EC" sz="4000" b="1" dirty="0"/>
          </a:p>
        </p:txBody>
      </p:sp>
      <p:pic>
        <p:nvPicPr>
          <p:cNvPr id="5" name="Imagen 1" descr="logo-quito-2017 (1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517232"/>
            <a:ext cx="1908720" cy="11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99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EC" sz="3000" b="1" dirty="0" smtClean="0"/>
              <a:t>DESIGNACIONES PARA EL PROCESO DE FUSIÓN (1/2)</a:t>
            </a:r>
            <a:endParaRPr lang="es-EC" sz="3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es-EC" b="1" dirty="0" smtClean="0"/>
              <a:t>COMITÉ EJECUTIVO</a:t>
            </a:r>
            <a:r>
              <a:rPr lang="es-EC" dirty="0" smtClean="0"/>
              <a:t>.-</a:t>
            </a:r>
          </a:p>
          <a:p>
            <a:pPr lvl="1"/>
            <a:endParaRPr lang="es-EC" dirty="0" smtClean="0"/>
          </a:p>
          <a:p>
            <a:pPr lvl="1"/>
            <a:r>
              <a:rPr lang="es-EC" dirty="0" smtClean="0"/>
              <a:t>Secretario General de Planificación</a:t>
            </a:r>
          </a:p>
          <a:p>
            <a:pPr lvl="1"/>
            <a:r>
              <a:rPr lang="es-EC" dirty="0" smtClean="0"/>
              <a:t>Administrador General</a:t>
            </a:r>
          </a:p>
          <a:p>
            <a:pPr lvl="1"/>
            <a:r>
              <a:rPr lang="es-EC" dirty="0" smtClean="0"/>
              <a:t>Secretaria de Ambiente</a:t>
            </a:r>
          </a:p>
          <a:p>
            <a:pPr lvl="1"/>
            <a:r>
              <a:rPr lang="es-EC" dirty="0" smtClean="0"/>
              <a:t>Gerente General de EMASEO EP</a:t>
            </a:r>
          </a:p>
          <a:p>
            <a:pPr lvl="1"/>
            <a:r>
              <a:rPr lang="es-EC" dirty="0" smtClean="0"/>
              <a:t>Gerente General de EMGIRS EP</a:t>
            </a:r>
          </a:p>
          <a:p>
            <a:pPr algn="just"/>
            <a:endParaRPr lang="es-EC" dirty="0" smtClean="0"/>
          </a:p>
          <a:p>
            <a:pPr algn="just"/>
            <a:r>
              <a:rPr lang="es-EC" b="1" dirty="0" smtClean="0"/>
              <a:t>COMISIÓN TÉCNICA DESIGNADA PARA EL PROCESO DE FUSIÓN</a:t>
            </a:r>
            <a:r>
              <a:rPr lang="es-EC" dirty="0" smtClean="0"/>
              <a:t>.- Delegados institucionales de cada una de las siguientes áreas:</a:t>
            </a:r>
          </a:p>
          <a:p>
            <a:pPr lvl="1"/>
            <a:endParaRPr lang="es-EC" dirty="0" smtClean="0"/>
          </a:p>
          <a:p>
            <a:pPr lvl="1"/>
            <a:r>
              <a:rPr lang="es-EC" dirty="0" smtClean="0"/>
              <a:t>Planificación (Coordinador de la Comisión Técnica)</a:t>
            </a:r>
          </a:p>
          <a:p>
            <a:pPr lvl="1"/>
            <a:r>
              <a:rPr lang="es-EC" dirty="0" smtClean="0"/>
              <a:t>Operaciones y Maquinaria</a:t>
            </a:r>
          </a:p>
          <a:p>
            <a:pPr lvl="1"/>
            <a:r>
              <a:rPr lang="es-EC" dirty="0" smtClean="0"/>
              <a:t>Jurídico</a:t>
            </a:r>
          </a:p>
          <a:p>
            <a:pPr lvl="1"/>
            <a:r>
              <a:rPr lang="es-EC" dirty="0" smtClean="0"/>
              <a:t>Financiero</a:t>
            </a:r>
          </a:p>
          <a:p>
            <a:pPr lvl="1"/>
            <a:r>
              <a:rPr lang="es-EC" dirty="0" smtClean="0"/>
              <a:t>Administrativo y Talento Humano</a:t>
            </a:r>
          </a:p>
        </p:txBody>
      </p:sp>
      <p:pic>
        <p:nvPicPr>
          <p:cNvPr id="4" name="Imagen 1" descr="logo-quito-2017 (1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669268"/>
            <a:ext cx="1476672" cy="104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84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EC" sz="3000" b="1" dirty="0" smtClean="0"/>
              <a:t>DESIGNACIONES PARA EL PROCESO DE FUSIÓN (2/2)</a:t>
            </a:r>
            <a:endParaRPr lang="es-EC" sz="3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77500" lnSpcReduction="20000"/>
          </a:bodyPr>
          <a:lstStyle/>
          <a:p>
            <a:endParaRPr lang="es-EC" dirty="0" smtClean="0"/>
          </a:p>
          <a:p>
            <a:r>
              <a:rPr lang="es-EC" b="1" dirty="0" smtClean="0"/>
              <a:t>SUBCOMISIONES TÉCNICAS DE APOYO:</a:t>
            </a:r>
          </a:p>
          <a:p>
            <a:pPr lvl="1"/>
            <a:endParaRPr lang="es-EC" dirty="0" smtClean="0"/>
          </a:p>
          <a:p>
            <a:pPr lvl="1"/>
            <a:r>
              <a:rPr lang="es-EC" dirty="0" smtClean="0"/>
              <a:t>Gestión de Planificación, Seguimiento, Proyectos y Procesos.</a:t>
            </a:r>
          </a:p>
          <a:p>
            <a:pPr lvl="1"/>
            <a:r>
              <a:rPr lang="es-EC" dirty="0" smtClean="0"/>
              <a:t>Gestión de Operación de los Servicios (Cadena de Valor GIRS).</a:t>
            </a:r>
          </a:p>
          <a:p>
            <a:pPr lvl="1"/>
            <a:r>
              <a:rPr lang="es-EC" dirty="0" smtClean="0"/>
              <a:t>Gestión de Servicios de Mantenimiento de Maquinaria y Equipo.</a:t>
            </a:r>
          </a:p>
          <a:p>
            <a:pPr lvl="1"/>
            <a:r>
              <a:rPr lang="es-EC" dirty="0" smtClean="0"/>
              <a:t>Gestión Administrativa.</a:t>
            </a:r>
          </a:p>
          <a:p>
            <a:pPr lvl="1"/>
            <a:r>
              <a:rPr lang="es-EC" dirty="0" smtClean="0"/>
              <a:t>Gestión Financiera.</a:t>
            </a:r>
          </a:p>
          <a:p>
            <a:pPr lvl="1"/>
            <a:r>
              <a:rPr lang="es-EC" dirty="0" smtClean="0"/>
              <a:t>Gestión del Talento Humano.</a:t>
            </a:r>
          </a:p>
          <a:p>
            <a:pPr lvl="1"/>
            <a:r>
              <a:rPr lang="es-EC" dirty="0" smtClean="0"/>
              <a:t>Gestión Jurídica y de Patrocinio.</a:t>
            </a:r>
          </a:p>
          <a:p>
            <a:pPr lvl="1"/>
            <a:r>
              <a:rPr lang="es-EC" dirty="0" smtClean="0"/>
              <a:t>Gestión de Contrataciones.</a:t>
            </a:r>
          </a:p>
          <a:p>
            <a:pPr lvl="1"/>
            <a:r>
              <a:rPr lang="es-EC" dirty="0" smtClean="0"/>
              <a:t>Gestión Ambiental.</a:t>
            </a:r>
          </a:p>
          <a:p>
            <a:pPr lvl="1"/>
            <a:r>
              <a:rPr lang="es-EC" dirty="0" smtClean="0"/>
              <a:t>Gestión de TICs.</a:t>
            </a:r>
          </a:p>
          <a:p>
            <a:pPr lvl="1"/>
            <a:r>
              <a:rPr lang="es-EC" dirty="0" smtClean="0"/>
              <a:t>Gestión de Comunicación Institucional.</a:t>
            </a:r>
          </a:p>
          <a:p>
            <a:pPr lvl="1"/>
            <a:r>
              <a:rPr lang="es-EC" dirty="0" smtClean="0"/>
              <a:t>Gestión de Comercialización</a:t>
            </a:r>
          </a:p>
          <a:p>
            <a:pPr lvl="1"/>
            <a:r>
              <a:rPr lang="es-EC" dirty="0" smtClean="0"/>
              <a:t>Gestión de Secretaría General.</a:t>
            </a:r>
          </a:p>
          <a:p>
            <a:pPr lvl="1"/>
            <a:endParaRPr lang="es-EC" dirty="0"/>
          </a:p>
        </p:txBody>
      </p:sp>
      <p:pic>
        <p:nvPicPr>
          <p:cNvPr id="4" name="Imagen 1" descr="logo-quito-2017 (1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669268"/>
            <a:ext cx="1476672" cy="104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24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41805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s-EC" sz="2000" b="1" dirty="0" smtClean="0"/>
              <a:t>MACRO – CRONOGRAMA: PROCESO DE FUSIÓN EMPRESAS</a:t>
            </a:r>
            <a:endParaRPr lang="es-EC" sz="20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267938"/>
              </p:ext>
            </p:extLst>
          </p:nvPr>
        </p:nvGraphicFramePr>
        <p:xfrm>
          <a:off x="1187624" y="515204"/>
          <a:ext cx="6764550" cy="6355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3517"/>
                <a:gridCol w="3111033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ACTIVIDAD</a:t>
                      </a:r>
                      <a:endParaRPr lang="es-EC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PRODUCTO</a:t>
                      </a:r>
                      <a:endParaRPr lang="es-EC" sz="1600" dirty="0"/>
                    </a:p>
                  </a:txBody>
                  <a:tcPr/>
                </a:tc>
              </a:tr>
              <a:tr h="312792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Aprobación Concejo M. Q.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Ordenanza 175 - Sancionada</a:t>
                      </a:r>
                      <a:endParaRPr lang="es-EC" sz="1200" dirty="0"/>
                    </a:p>
                  </a:txBody>
                  <a:tcPr anchor="ctr"/>
                </a:tc>
              </a:tr>
              <a:tr h="426328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Puesta en marcha proceso</a:t>
                      </a:r>
                      <a:endParaRPr lang="es-EC" sz="12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Aprobación proceso, conformación Comité, designaciones y tiempos de ejecución.</a:t>
                      </a:r>
                      <a:endParaRPr lang="es-EC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3928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Sesión Ordinaria -  Directorios Individuales de EMASEO EP y EMGIRS EP 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Aprobación inicio del proceso de fusión de las dos empresas</a:t>
                      </a:r>
                      <a:endParaRPr lang="es-EC" sz="1200" dirty="0"/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Competencias, Formulación de la Planificación Estratégica y Operativa, Proyectos, Inversiones, Procesos, Estructura Empresarial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Matriz de Competencias, Modelo de Gestión, Plan Estratégico Cuatrianual, PPI, POA, Proyectos, Procesos Internos, Estructura Organizacional</a:t>
                      </a:r>
                      <a:endParaRPr lang="es-EC" sz="1200" dirty="0"/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Análisis,</a:t>
                      </a:r>
                      <a:r>
                        <a:rPr lang="es-EC" sz="1200" baseline="0" dirty="0" smtClean="0"/>
                        <a:t> estructura y dimensionamiento de los </a:t>
                      </a:r>
                      <a:r>
                        <a:rPr lang="es-EC" sz="1200" dirty="0" smtClean="0"/>
                        <a:t>Servicios Integrales y su Operación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Estructura, alcance y dimensionamiento de los servicios de la GIRS</a:t>
                      </a:r>
                      <a:endParaRPr lang="es-EC" sz="1200" dirty="0"/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Análisis e instrumentación Legal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baseline="0" dirty="0" smtClean="0"/>
                        <a:t>Ordenanza de Constitución, Reglamentos Internos, Base Legal para la gestión</a:t>
                      </a:r>
                      <a:endParaRPr lang="es-EC" sz="1200" dirty="0"/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Análisis, actualización y gestión Ambiental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Licencia Ambiental Unificada – cobertura total para servicios de la GIRS – Sigue proceso MAE</a:t>
                      </a:r>
                      <a:endParaRPr lang="es-EC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Análisis y consolidación Financiera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Estado de Situación Financiera y de Resultados Consolidado (A, P, Pt, I, E, S/D) – Al 30-09-2017</a:t>
                      </a:r>
                      <a:endParaRPr lang="es-EC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Análisis y consolidación Administrativa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Inventario de Bienes Muebles, Inmuebles, Repuestos y Sujetos a Control Administrativo</a:t>
                      </a:r>
                      <a:endParaRPr lang="es-EC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Análisis y dimensionamiento del Talento Humano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 de Desarrollo del Talento Humano y Definición del Personal Operativo, Administrativo y Pasivo Laboral </a:t>
                      </a:r>
                      <a:endParaRPr lang="es-EC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Estructura Funcional y de Posición (cargos / personas)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Reglamento Orgánico Funcional y Manual de Valoración y Clasificación de Puestos</a:t>
                      </a:r>
                      <a:endParaRPr lang="es-EC" sz="1200" dirty="0"/>
                    </a:p>
                  </a:txBody>
                  <a:tcPr anchor="ctr"/>
                </a:tc>
              </a:tr>
              <a:tr h="305565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Análisis y Consolidación COMISIÓN TÉCNICA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Informe Consolidado – Productos Revisados</a:t>
                      </a:r>
                      <a:endParaRPr lang="es-EC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81467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Presentación al Señor Alcalde – COMITÉ EJECUTIVO</a:t>
                      </a:r>
                      <a:endParaRPr lang="es-EC" sz="12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Informe Ejecutivo – Resultados del Proceso</a:t>
                      </a:r>
                      <a:endParaRPr lang="es-EC" sz="1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n 1" descr="logo-quito-2017 (1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41892"/>
            <a:ext cx="1198364" cy="104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0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56207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s-EC" sz="2000" b="1" dirty="0" smtClean="0"/>
              <a:t>PROCESO DE FUSIÓN EMPRESAS</a:t>
            </a:r>
            <a:endParaRPr lang="es-EC" sz="20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073288"/>
              </p:ext>
            </p:extLst>
          </p:nvPr>
        </p:nvGraphicFramePr>
        <p:xfrm>
          <a:off x="1429308" y="1340768"/>
          <a:ext cx="6285384" cy="514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2746648"/>
              </a:tblGrid>
              <a:tr h="432049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ACTIVIDAD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PRODUCTO</a:t>
                      </a:r>
                      <a:endParaRPr lang="es-EC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Directorio Conjunto EMASEO – EMGIRS (Primera Reunión).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Informe Favorable con recomendaciones</a:t>
                      </a:r>
                      <a:endParaRPr lang="es-EC" sz="1200" dirty="0"/>
                    </a:p>
                  </a:txBody>
                  <a:tcPr anchor="ctr"/>
                </a:tc>
              </a:tr>
              <a:tr h="426328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Directorio Conjunto EMASEO – EMGIRS (Segunda Reunión).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Informe Favorable Definitivo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Entrega</a:t>
                      </a:r>
                      <a:r>
                        <a:rPr lang="es-EC" sz="1200" baseline="0" dirty="0" smtClean="0"/>
                        <a:t> Formal de la Propuesta de Fusión Consensuada a la Alcaldía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Expediente completo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Entrega Formal de la Propuesta de Fusión Consensuada a la Comisión de Ambiente del Concejo Metropolitano de Quito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Expediente completo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Análisis de</a:t>
                      </a:r>
                      <a:r>
                        <a:rPr lang="es-EC" sz="1200" baseline="0" dirty="0" smtClean="0"/>
                        <a:t> la Comisión de Ambiente del Concejo Metropolitano de Quito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Informe Favorable de la Comisión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Primer Debate del Concejo Metropolitano de Quito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Informe</a:t>
                      </a:r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Favorable con recomendaciones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Segundo Debate del Concejo Metropolitano de Quito</a:t>
                      </a:r>
                      <a:endParaRPr lang="es-EC" sz="12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Aprobación</a:t>
                      </a:r>
                      <a:r>
                        <a:rPr lang="es-EC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Definitiva de la Fusión</a:t>
                      </a:r>
                      <a:endParaRPr lang="es-EC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Sanción de la Ordenanza de Creación de la nueva empresa fusionada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Ordenanza Sancionada por Alcaldía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Directorio de la nueva empresa fusionada (sesión extraordinaria)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Posesión</a:t>
                      </a:r>
                      <a:r>
                        <a:rPr lang="es-EC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nuevo Directorio y nombramiento del Gerente General</a:t>
                      </a:r>
                      <a:endParaRPr lang="es-EC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b="1" dirty="0" smtClean="0"/>
                        <a:t>INICIO</a:t>
                      </a:r>
                      <a:r>
                        <a:rPr lang="es-EC" sz="1200" b="1" baseline="0" dirty="0" smtClean="0"/>
                        <a:t> DE FUNCIONES NUEVA EMPRESA FUSIONADA</a:t>
                      </a:r>
                      <a:endParaRPr lang="es-EC" sz="12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NUEVA EMPRESA DE GIRS EN FUNCIONES</a:t>
                      </a:r>
                      <a:endParaRPr lang="es-EC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n 1" descr="logo-quito-2017 (1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068" y="5841892"/>
            <a:ext cx="1476672" cy="104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0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41805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s-EC" sz="2000" b="1" dirty="0" smtClean="0"/>
              <a:t>HITOS: PROCESO DE FUSIÓN EMPRESAS</a:t>
            </a:r>
            <a:endParaRPr lang="es-EC" sz="20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599186"/>
              </p:ext>
            </p:extLst>
          </p:nvPr>
        </p:nvGraphicFramePr>
        <p:xfrm>
          <a:off x="1259632" y="1258378"/>
          <a:ext cx="6552727" cy="392717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8391"/>
                <a:gridCol w="302433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ACTIVIDAD</a:t>
                      </a:r>
                      <a:endParaRPr lang="es-EC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 smtClean="0"/>
                        <a:t>PRODUCTO</a:t>
                      </a:r>
                      <a:endParaRPr lang="es-EC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Aprobación Concejo M. Q.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Ordenanza 175 - Sancionada</a:t>
                      </a:r>
                      <a:endParaRPr lang="es-EC" sz="1200" dirty="0"/>
                    </a:p>
                  </a:txBody>
                  <a:tcPr anchor="ctr"/>
                </a:tc>
              </a:tr>
              <a:tr h="426328">
                <a:tc>
                  <a:txBody>
                    <a:bodyPr/>
                    <a:lstStyle/>
                    <a:p>
                      <a:r>
                        <a:rPr lang="es-EC" sz="1400" b="1" dirty="0" smtClean="0"/>
                        <a:t>INICIO DE FUNCIONES</a:t>
                      </a:r>
                      <a:r>
                        <a:rPr lang="es-EC" sz="1400" b="1" baseline="0" dirty="0" smtClean="0"/>
                        <a:t> NUEVA EMPRESA FUSIONADA</a:t>
                      </a:r>
                      <a:endParaRPr lang="es-EC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400" b="1" kern="1200" baseline="0" dirty="0" smtClean="0"/>
                        <a:t>NUEVA EMPRESA DE GIRS EN FUNCIONES</a:t>
                      </a:r>
                      <a:endParaRPr lang="es-EC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Análisis, consolidación, documentación, informes y propuestas</a:t>
                      </a:r>
                      <a:r>
                        <a:rPr lang="es-EC" sz="1200" baseline="0" dirty="0" smtClean="0"/>
                        <a:t> institucionales por áreas de gestión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Informe Ejecutivo</a:t>
                      </a:r>
                      <a:r>
                        <a:rPr lang="es-EC" sz="1200" baseline="0" dirty="0" smtClean="0"/>
                        <a:t> –Resultados del Proceso</a:t>
                      </a:r>
                      <a:endParaRPr lang="es-EC" sz="1200" dirty="0"/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400" b="1" dirty="0" smtClean="0"/>
                        <a:t>Presentación al Señor Alcalde </a:t>
                      </a:r>
                    </a:p>
                    <a:p>
                      <a:r>
                        <a:rPr lang="es-EC" sz="1400" b="1" dirty="0" smtClean="0"/>
                        <a:t>COMITÉ EJECUTIVO</a:t>
                      </a:r>
                      <a:endParaRPr lang="es-EC" sz="14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sz="1400" b="1" kern="1200" baseline="0" dirty="0" smtClean="0"/>
                        <a:t>Informe Ejecutivo – Resultados del Proceso</a:t>
                      </a:r>
                      <a:endParaRPr lang="es-EC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Directorio Conjunto EMASEO – EMGIRS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Informe Favorable Definitivo</a:t>
                      </a:r>
                      <a:endParaRPr lang="es-EC" sz="1200" dirty="0"/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Comisión de Ambiente del Concejo</a:t>
                      </a:r>
                      <a:r>
                        <a:rPr lang="es-EC" sz="1200" baseline="0" dirty="0" smtClean="0"/>
                        <a:t> Metropolitano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baseline="0" dirty="0" smtClean="0"/>
                        <a:t>Informe Favorable</a:t>
                      </a:r>
                      <a:endParaRPr lang="es-EC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400" b="1" dirty="0" smtClean="0"/>
                        <a:t>Primero y Segundo Debate Concejo Metropolitano</a:t>
                      </a:r>
                      <a:endParaRPr lang="es-EC" sz="1400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C" sz="1400" b="1" kern="1200" baseline="0" dirty="0" smtClean="0"/>
                        <a:t>Aprobación Ordenanza de Fusión</a:t>
                      </a:r>
                      <a:endParaRPr lang="es-EC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7491">
                <a:tc>
                  <a:txBody>
                    <a:bodyPr/>
                    <a:lstStyle/>
                    <a:p>
                      <a:r>
                        <a:rPr lang="es-EC" sz="1200" dirty="0" smtClean="0"/>
                        <a:t>Directorio de la </a:t>
                      </a:r>
                      <a:r>
                        <a:rPr lang="es-EC" sz="1200" baseline="0" dirty="0" smtClean="0"/>
                        <a:t>empresa fusionada</a:t>
                      </a:r>
                      <a:endParaRPr lang="es-EC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sz="1200" kern="1200" baseline="0" dirty="0" smtClean="0"/>
                        <a:t>Posesión nuevo Directorio y nombramiento del Gerente General</a:t>
                      </a:r>
                      <a:endParaRPr lang="es-EC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Imagen 1" descr="logo-quito-2017 (1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669268"/>
            <a:ext cx="1476672" cy="104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C" sz="3000" b="1" dirty="0" smtClean="0"/>
              <a:t>RESULTADOS</a:t>
            </a:r>
            <a:endParaRPr lang="es-EC" sz="3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96752"/>
            <a:ext cx="8064896" cy="489654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EC" dirty="0" smtClean="0"/>
              <a:t>La definición de esta política está orientada a buscar el manejo integral de la cadena de recolección y tratamiento de desechos sólidos, lo cual refleja que desde el Direccionamiento Estratégico del Municipio de Quito, también se considera una visión integral de este servicio.</a:t>
            </a:r>
          </a:p>
          <a:p>
            <a:pPr marL="0" indent="0" algn="just">
              <a:buNone/>
            </a:pPr>
            <a:endParaRPr lang="es-EC" dirty="0"/>
          </a:p>
          <a:p>
            <a:pPr marL="0" indent="0" algn="just">
              <a:buNone/>
            </a:pPr>
            <a:r>
              <a:rPr lang="es-EC" dirty="0" smtClean="0"/>
              <a:t>La fusión por absorción de EMASEO a EMGIRS, es la más beneficiosa a los intereses institucionales y aspectos financieros que persigue el Municipio del Distrito Metropolitano de Quito, concordante a la propuesta presentada por la consultora PWC, </a:t>
            </a:r>
            <a:r>
              <a:rPr lang="es-EC" dirty="0"/>
              <a:t>en consideración a los objetivos </a:t>
            </a:r>
            <a:r>
              <a:rPr lang="es-EC" dirty="0" smtClean="0"/>
              <a:t>y lineamientos del PMDYOT, realizada de acuerdo a un enfoque metodológico que parte desde:</a:t>
            </a:r>
          </a:p>
          <a:p>
            <a:pPr marL="0" indent="0" algn="just">
              <a:buNone/>
            </a:pPr>
            <a:r>
              <a:rPr lang="es-EC" dirty="0" smtClean="0"/>
              <a:t>  </a:t>
            </a:r>
          </a:p>
          <a:p>
            <a:pPr algn="just"/>
            <a:r>
              <a:rPr lang="es-EC" dirty="0" smtClean="0"/>
              <a:t>Análisis de competencias</a:t>
            </a:r>
          </a:p>
          <a:p>
            <a:pPr algn="just"/>
            <a:r>
              <a:rPr lang="es-EC" dirty="0" smtClean="0"/>
              <a:t>Base legal</a:t>
            </a:r>
          </a:p>
          <a:p>
            <a:pPr algn="just"/>
            <a:r>
              <a:rPr lang="es-EC" dirty="0" smtClean="0"/>
              <a:t>Alineación estratégica</a:t>
            </a:r>
          </a:p>
          <a:p>
            <a:pPr algn="just"/>
            <a:r>
              <a:rPr lang="es-EC" dirty="0" smtClean="0"/>
              <a:t>Mejores prácticas</a:t>
            </a:r>
          </a:p>
          <a:p>
            <a:pPr algn="just"/>
            <a:r>
              <a:rPr lang="es-EC" dirty="0" smtClean="0"/>
              <a:t>Análisis e identificación de la cadena de valor</a:t>
            </a:r>
          </a:p>
          <a:p>
            <a:pPr algn="just"/>
            <a:r>
              <a:rPr lang="es-EC" dirty="0" smtClean="0"/>
              <a:t>Mapa de procesos</a:t>
            </a:r>
          </a:p>
        </p:txBody>
      </p:sp>
      <p:pic>
        <p:nvPicPr>
          <p:cNvPr id="4" name="Imagen 1" descr="logo-quito-2017 (1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669268"/>
            <a:ext cx="1476672" cy="104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5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99592" y="332656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000" b="1" dirty="0" smtClean="0"/>
              <a:t>Antecedentes</a:t>
            </a:r>
            <a:endParaRPr lang="es-EC" sz="4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568981"/>
            <a:ext cx="8424936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C" sz="2400" dirty="0" smtClean="0"/>
              <a:t>Plan Metropolitano de Desarrollo y Ordenamiento Territorial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C" sz="2400" dirty="0" smtClean="0"/>
              <a:t>Plan Maestro de Gestión Integral de Residuos Sólidos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C" sz="2400" dirty="0" smtClean="0"/>
              <a:t>Plan Ambiental del DMQ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C" sz="2400" dirty="0" smtClean="0"/>
              <a:t>Consultoría PWC – Secretaria General de Planificación (2015-2016)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C" sz="2400" dirty="0" smtClean="0"/>
              <a:t>Consultoría PWC – EMASEO Y EMGIRS (Convenio de Asociatividad) – 2016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C" sz="2400" dirty="0" smtClean="0"/>
              <a:t>Informe Favorable Procuraduría Metropolitana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C" sz="2400" dirty="0" smtClean="0"/>
              <a:t>Informe Favorable Secretaria de Ambiente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C" sz="2400" dirty="0" smtClean="0"/>
              <a:t>Informe Favorable Secretaría General de Planificación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C" sz="2400" dirty="0" smtClean="0"/>
              <a:t>Autorización Señor Alcalde (Oficio No. 165-GG-2017)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C" sz="2400" dirty="0" smtClean="0"/>
              <a:t>Disposición Transitoria Cuarta – ORDENANZA 175</a:t>
            </a:r>
            <a:r>
              <a:rPr lang="es-EC" dirty="0" smtClean="0"/>
              <a:t> </a:t>
            </a:r>
            <a:endParaRPr lang="es-EC" dirty="0"/>
          </a:p>
        </p:txBody>
      </p:sp>
      <p:pic>
        <p:nvPicPr>
          <p:cNvPr id="4" name="Imagen 1" descr="logo-quito-2017 (1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080" y="6029796"/>
            <a:ext cx="1476672" cy="104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1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adroTexto 17"/>
          <p:cNvSpPr txBox="1"/>
          <p:nvPr/>
        </p:nvSpPr>
        <p:spPr>
          <a:xfrm>
            <a:off x="35496" y="-27384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/>
              <a:t>Consultoría PWC - 19/09/2016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82" y="524312"/>
            <a:ext cx="8639175" cy="5296913"/>
          </a:xfrm>
          <a:prstGeom prst="rect">
            <a:avLst/>
          </a:prstGeom>
        </p:spPr>
      </p:pic>
      <p:pic>
        <p:nvPicPr>
          <p:cNvPr id="4" name="Imagen 1" descr="logo-quito-2017 (1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669268"/>
            <a:ext cx="1476672" cy="104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6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adroTexto 17"/>
          <p:cNvSpPr txBox="1"/>
          <p:nvPr/>
        </p:nvSpPr>
        <p:spPr>
          <a:xfrm>
            <a:off x="35496" y="-27384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/>
              <a:t>Consultoría PWC – Septiembre de 2016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3" t="27239" r="23848" b="14213"/>
          <a:stretch/>
        </p:blipFill>
        <p:spPr bwMode="auto">
          <a:xfrm>
            <a:off x="255216" y="1124745"/>
            <a:ext cx="8712968" cy="489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1" descr="logo-quito-2017 (1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960" y="5229200"/>
            <a:ext cx="1476672" cy="104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96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s-EC" b="1" dirty="0" smtClean="0"/>
              <a:t>ORDENANZA 175</a:t>
            </a:r>
            <a:endParaRPr lang="es-EC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C" sz="3800" b="1" dirty="0" smtClean="0"/>
              <a:t>Disposición Transitoria Cuarta</a:t>
            </a:r>
            <a:r>
              <a:rPr lang="es-EC" sz="3800" b="1" dirty="0"/>
              <a:t>.- </a:t>
            </a:r>
            <a:endParaRPr lang="es-EC" sz="3800" b="1" dirty="0" smtClean="0"/>
          </a:p>
          <a:p>
            <a:pPr marL="0" indent="0">
              <a:buNone/>
            </a:pPr>
            <a:endParaRPr lang="es-EC" dirty="0"/>
          </a:p>
          <a:p>
            <a:pPr marL="0" indent="0" algn="just">
              <a:buNone/>
            </a:pPr>
            <a:r>
              <a:rPr lang="es-EC" i="1" dirty="0" smtClean="0"/>
              <a:t>“En </a:t>
            </a:r>
            <a:r>
              <a:rPr lang="es-EC" i="1" dirty="0"/>
              <a:t>el plazo máximo de noventa (90) días, se iniciarán todas las acciones </a:t>
            </a:r>
            <a:r>
              <a:rPr lang="es-EC" b="1" i="1" dirty="0"/>
              <a:t>legales</a:t>
            </a:r>
            <a:r>
              <a:rPr lang="es-EC" b="1" i="1" dirty="0" smtClean="0"/>
              <a:t>, administrativas </a:t>
            </a:r>
            <a:r>
              <a:rPr lang="es-EC" b="1" i="1" dirty="0"/>
              <a:t>y financieras </a:t>
            </a:r>
            <a:r>
              <a:rPr lang="es-EC" i="1" dirty="0"/>
              <a:t>que sean del caso, tendientes a la fusión entre la EMASEO EP </a:t>
            </a:r>
            <a:r>
              <a:rPr lang="es-EC" i="1" dirty="0" smtClean="0"/>
              <a:t>y la </a:t>
            </a:r>
            <a:r>
              <a:rPr lang="es-EC" i="1" dirty="0"/>
              <a:t>EMGIRS EP; con lo cual, la GIRS se ejecutará a través de una sola </a:t>
            </a:r>
            <a:r>
              <a:rPr lang="es-EC" i="1" dirty="0" smtClean="0"/>
              <a:t>organización empresarial pública</a:t>
            </a:r>
            <a:r>
              <a:rPr lang="es-EC" i="1" dirty="0"/>
              <a:t>. Hasta que este proceso se consolide, los ingresos provenientes de la recaudación de </a:t>
            </a:r>
            <a:r>
              <a:rPr lang="es-EC" i="1" dirty="0" smtClean="0"/>
              <a:t>la Tasa </a:t>
            </a:r>
            <a:r>
              <a:rPr lang="es-EC" i="1" dirty="0"/>
              <a:t>de Gestión Integral de Residuos Sólidos, continuarán distribuyéndose de la </a:t>
            </a:r>
            <a:r>
              <a:rPr lang="es-EC" i="1" dirty="0" smtClean="0"/>
              <a:t>siguiente manera</a:t>
            </a:r>
            <a:r>
              <a:rPr lang="es-EC" i="1" dirty="0"/>
              <a:t>: 81% para la EMASEO EP y 19% para la EMGIRS </a:t>
            </a:r>
            <a:r>
              <a:rPr lang="es-EC" i="1" dirty="0" smtClean="0"/>
              <a:t>EP”.</a:t>
            </a:r>
            <a:endParaRPr lang="es-EC" i="1" dirty="0"/>
          </a:p>
        </p:txBody>
      </p:sp>
      <p:pic>
        <p:nvPicPr>
          <p:cNvPr id="4" name="Imagen 1" descr="logo-quito-2017 (1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669268"/>
            <a:ext cx="1476672" cy="104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90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38734"/>
            <a:ext cx="8229600" cy="70609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chemeClr val="bg1"/>
                </a:solidFill>
              </a:rPr>
              <a:t>LEY ORGÁNICA DE EMPRESAS PÚBLICAS</a:t>
            </a:r>
            <a:endParaRPr lang="es-EC" sz="3200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420887"/>
            <a:ext cx="8064896" cy="324036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s-EC" b="1" dirty="0" smtClean="0"/>
              <a:t>ATRIBUCIONES DEL DIRECTORIO</a:t>
            </a:r>
            <a:r>
              <a:rPr lang="es-EC" b="1" i="1" dirty="0" smtClean="0"/>
              <a:t>:</a:t>
            </a:r>
          </a:p>
          <a:p>
            <a:pPr marL="0" indent="0">
              <a:buNone/>
            </a:pPr>
            <a:r>
              <a:rPr lang="es-EC" b="1" dirty="0" smtClean="0"/>
              <a:t>Artículo 9.-</a:t>
            </a:r>
          </a:p>
          <a:p>
            <a:pPr marL="0" indent="0">
              <a:buNone/>
            </a:pPr>
            <a:endParaRPr lang="es-EC" dirty="0"/>
          </a:p>
          <a:p>
            <a:pPr marL="0" indent="0" algn="just">
              <a:buNone/>
            </a:pPr>
            <a:r>
              <a:rPr lang="es-EC" i="1" dirty="0" smtClean="0"/>
              <a:t>12</a:t>
            </a:r>
            <a:r>
              <a:rPr lang="es-EC" i="1" dirty="0"/>
              <a:t>. </a:t>
            </a:r>
            <a:r>
              <a:rPr lang="es-EC" b="1" i="1" u="sng" dirty="0"/>
              <a:t>Resolver</a:t>
            </a:r>
            <a:r>
              <a:rPr lang="es-EC" i="1" dirty="0"/>
              <a:t> y </a:t>
            </a:r>
            <a:r>
              <a:rPr lang="es-EC" b="1" i="1" u="sng" dirty="0"/>
              <a:t>aprobar</a:t>
            </a:r>
            <a:r>
              <a:rPr lang="es-EC" i="1" dirty="0"/>
              <a:t> la fusión, escisión o liquidación de la empresa </a:t>
            </a:r>
            <a:r>
              <a:rPr lang="es-EC" i="1" dirty="0" smtClean="0"/>
              <a:t>pública.</a:t>
            </a:r>
            <a:endParaRPr lang="es-EC" i="1" dirty="0"/>
          </a:p>
        </p:txBody>
      </p:sp>
      <p:pic>
        <p:nvPicPr>
          <p:cNvPr id="4" name="Imagen 1" descr="logo-quito-2017 (1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669268"/>
            <a:ext cx="1476672" cy="104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7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C" sz="3600" b="1" dirty="0" smtClean="0"/>
              <a:t>Fusión por Absorción</a:t>
            </a:r>
            <a:endParaRPr lang="es-EC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endParaRPr lang="es-EC" dirty="0" smtClean="0"/>
          </a:p>
          <a:p>
            <a:pPr algn="just"/>
            <a:r>
              <a:rPr lang="es-EC" dirty="0" smtClean="0"/>
              <a:t>EMASEO EP absorbe </a:t>
            </a:r>
            <a:r>
              <a:rPr lang="es-EC" dirty="0"/>
              <a:t>a </a:t>
            </a:r>
            <a:r>
              <a:rPr lang="es-EC" dirty="0" smtClean="0"/>
              <a:t>EMGIRS EP mediante </a:t>
            </a:r>
            <a:r>
              <a:rPr lang="es-EC" dirty="0"/>
              <a:t>una </a:t>
            </a:r>
            <a:r>
              <a:rPr lang="es-EC" dirty="0" smtClean="0"/>
              <a:t>fusión por absorción.</a:t>
            </a:r>
          </a:p>
          <a:p>
            <a:pPr algn="just"/>
            <a:r>
              <a:rPr lang="es-EC" dirty="0" smtClean="0"/>
              <a:t>EMGIRS se disuelve.</a:t>
            </a:r>
          </a:p>
          <a:p>
            <a:pPr algn="just"/>
            <a:r>
              <a:rPr lang="es-EC" dirty="0" smtClean="0"/>
              <a:t>EMASEO EP (nueva) = EMASEO EP + EMGIRS EP.</a:t>
            </a:r>
            <a:r>
              <a:rPr lang="es-EC" dirty="0"/>
              <a:t> </a:t>
            </a:r>
            <a:endParaRPr lang="es-EC" dirty="0" smtClean="0"/>
          </a:p>
          <a:p>
            <a:pPr algn="just"/>
            <a:r>
              <a:rPr lang="es-EC" dirty="0" smtClean="0"/>
              <a:t>EMGIRS EP, mediante un proceso planificado, en los ámbitos: legal, administrativo y financiero, transfiere sus activos y pasivos a EMASEO EP.</a:t>
            </a:r>
          </a:p>
          <a:p>
            <a:pPr algn="just"/>
            <a:r>
              <a:rPr lang="es-EC" b="1" dirty="0" smtClean="0"/>
              <a:t>Nueva organización empresarial provee servicios públicos </a:t>
            </a:r>
            <a:r>
              <a:rPr lang="es-EC" dirty="0" smtClean="0"/>
              <a:t>inherentes a la </a:t>
            </a:r>
            <a:r>
              <a:rPr lang="es-EC" b="1" u="sng" dirty="0" smtClean="0"/>
              <a:t>Gestión Integral de Residuos Sólidos</a:t>
            </a:r>
            <a:r>
              <a:rPr lang="es-EC" dirty="0" smtClean="0"/>
              <a:t>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9565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C" sz="3600" b="1" dirty="0" smtClean="0"/>
              <a:t>Qué se busca con este proceso</a:t>
            </a:r>
            <a:endParaRPr lang="es-EC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EC" dirty="0" smtClean="0"/>
              <a:t>Economías de Escala</a:t>
            </a:r>
          </a:p>
          <a:p>
            <a:pPr algn="just"/>
            <a:r>
              <a:rPr lang="es-EC" dirty="0" smtClean="0"/>
              <a:t>Eficiencia Operativa de la GIRS</a:t>
            </a:r>
          </a:p>
          <a:p>
            <a:pPr algn="just"/>
            <a:r>
              <a:rPr lang="es-EC" dirty="0" smtClean="0"/>
              <a:t>Eliminación de Ineficiencias</a:t>
            </a:r>
          </a:p>
          <a:p>
            <a:pPr algn="just"/>
            <a:r>
              <a:rPr lang="es-EC" dirty="0" smtClean="0"/>
              <a:t>Consolidación Financiera Empresarial</a:t>
            </a:r>
          </a:p>
          <a:p>
            <a:pPr algn="just"/>
            <a:r>
              <a:rPr lang="es-EC" dirty="0" smtClean="0"/>
              <a:t>Combinación de recursos complementarios</a:t>
            </a:r>
          </a:p>
          <a:p>
            <a:pPr algn="just"/>
            <a:r>
              <a:rPr lang="es-EC" dirty="0" smtClean="0"/>
              <a:t>Fortalecimiento como sujeto de crédito</a:t>
            </a:r>
          </a:p>
          <a:p>
            <a:pPr algn="just"/>
            <a:r>
              <a:rPr lang="es-EC" dirty="0" smtClean="0"/>
              <a:t>Administrar y controlar la cadena de valor de la Gestión Integral de Residuos Sólidos.</a:t>
            </a:r>
          </a:p>
        </p:txBody>
      </p:sp>
    </p:spTree>
    <p:extLst>
      <p:ext uri="{BB962C8B-B14F-4D97-AF65-F5344CB8AC3E}">
        <p14:creationId xmlns:p14="http://schemas.microsoft.com/office/powerpoint/2010/main" val="37816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49242</TotalTime>
  <Words>1110</Words>
  <Application>Microsoft Office PowerPoint</Application>
  <PresentationFormat>Presentación en pantalla (4:3)</PresentationFormat>
  <Paragraphs>158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Tema de Office</vt:lpstr>
      <vt:lpstr>Presentación de PowerPoint</vt:lpstr>
      <vt:lpstr>RESULTADOS</vt:lpstr>
      <vt:lpstr>Presentación de PowerPoint</vt:lpstr>
      <vt:lpstr>Presentación de PowerPoint</vt:lpstr>
      <vt:lpstr>Presentación de PowerPoint</vt:lpstr>
      <vt:lpstr>ORDENANZA 175</vt:lpstr>
      <vt:lpstr>LEY ORGÁNICA DE EMPRESAS PÚBLICAS</vt:lpstr>
      <vt:lpstr>Fusión por Absorción</vt:lpstr>
      <vt:lpstr>Qué se busca con este proceso</vt:lpstr>
      <vt:lpstr>DESIGNACIONES PARA EL PROCESO DE FUSIÓN (1/2)</vt:lpstr>
      <vt:lpstr>DESIGNACIONES PARA EL PROCESO DE FUSIÓN (2/2)</vt:lpstr>
      <vt:lpstr>MACRO – CRONOGRAMA: PROCESO DE FUSIÓN EMPRESAS</vt:lpstr>
      <vt:lpstr>PROCESO DE FUSIÓN EMPRESAS</vt:lpstr>
      <vt:lpstr>HITOS: PROCESO DE FUSIÓN EMPRESAS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 Ruben Cañas Jacome</dc:creator>
  <cp:lastModifiedBy>Carlos Andres Isch Perez</cp:lastModifiedBy>
  <cp:revision>220</cp:revision>
  <cp:lastPrinted>2016-08-15T18:56:48Z</cp:lastPrinted>
  <dcterms:created xsi:type="dcterms:W3CDTF">2013-01-08T19:33:47Z</dcterms:created>
  <dcterms:modified xsi:type="dcterms:W3CDTF">2017-08-21T18:51:18Z</dcterms:modified>
</cp:coreProperties>
</file>