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1" r:id="rId3"/>
    <p:sldId id="346" r:id="rId4"/>
    <p:sldId id="333" r:id="rId5"/>
    <p:sldId id="347" r:id="rId6"/>
    <p:sldId id="348" r:id="rId7"/>
    <p:sldId id="335" r:id="rId8"/>
    <p:sldId id="349" r:id="rId9"/>
    <p:sldId id="350" r:id="rId10"/>
    <p:sldId id="351" r:id="rId1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93506" autoAdjust="0"/>
  </p:normalViewPr>
  <p:slideViewPr>
    <p:cSldViewPr snapToGrid="0">
      <p:cViewPr varScale="1">
        <p:scale>
          <a:sx n="70" d="100"/>
          <a:sy n="70" d="100"/>
        </p:scale>
        <p:origin x="81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A23F5C-8795-445C-A399-B8B48990020D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D1AF6D90-8EA6-4F66-B92C-DD413D475093}">
      <dgm:prSet phldrT="[Texto]"/>
      <dgm:spPr/>
      <dgm:t>
        <a:bodyPr/>
        <a:lstStyle/>
        <a:p>
          <a:r>
            <a:rPr lang="es-EC" b="1">
              <a:latin typeface="Century Gothic" panose="020B0502020202020204" pitchFamily="34" charset="0"/>
            </a:rPr>
            <a:t>Pasos previos para la conformación de Consejo Consultivo de Gobierno Abierto</a:t>
          </a:r>
        </a:p>
      </dgm:t>
    </dgm:pt>
    <dgm:pt modelId="{402DFCE5-0E15-4D42-8E45-8D9E43BE6D31}" type="parTrans" cxnId="{BEBFD5F9-C1D2-4368-8F25-4513963E9F3A}">
      <dgm:prSet/>
      <dgm:spPr/>
      <dgm:t>
        <a:bodyPr/>
        <a:lstStyle/>
        <a:p>
          <a:endParaRPr lang="es-EC"/>
        </a:p>
      </dgm:t>
    </dgm:pt>
    <dgm:pt modelId="{76304E12-23F0-4CBD-84B3-4CF2231CE1DD}" type="sibTrans" cxnId="{BEBFD5F9-C1D2-4368-8F25-4513963E9F3A}">
      <dgm:prSet/>
      <dgm:spPr/>
      <dgm:t>
        <a:bodyPr/>
        <a:lstStyle/>
        <a:p>
          <a:endParaRPr lang="es-EC"/>
        </a:p>
      </dgm:t>
    </dgm:pt>
    <dgm:pt modelId="{27EAA605-A6CB-40C1-B5CE-D70872618A7A}">
      <dgm:prSet phldrT="[Texto]" custT="1"/>
      <dgm:spPr/>
      <dgm:t>
        <a:bodyPr/>
        <a:lstStyle/>
        <a:p>
          <a:pPr algn="just"/>
          <a:r>
            <a:rPr lang="es-EC" sz="900" b="0" dirty="0" smtClean="0">
              <a:solidFill>
                <a:sysClr val="windowText" lastClr="000000"/>
              </a:solidFill>
              <a:latin typeface="Century Gothic" panose="020B0502020202020204" pitchFamily="34" charset="0"/>
            </a:rPr>
            <a:t>Identificación de actores.- Levantar </a:t>
          </a:r>
          <a:r>
            <a:rPr lang="es-EC" sz="900" b="0" dirty="0">
              <a:solidFill>
                <a:sysClr val="windowText" lastClr="000000"/>
              </a:solidFill>
              <a:latin typeface="Century Gothic" panose="020B0502020202020204" pitchFamily="34" charset="0"/>
            </a:rPr>
            <a:t>la ficha de identificación en coordinación con la Secretaría General de Planificación, Secretaría de Coordinación Territorial y Participación Ciudadana y Secretaría de Desarrollo Productivo y Competitividad para </a:t>
          </a:r>
          <a:r>
            <a:rPr lang="es-EC" sz="900" b="0" dirty="0">
              <a:latin typeface="Century Gothic" panose="020B0502020202020204" pitchFamily="34" charset="0"/>
            </a:rPr>
            <a:t>identificar actores de la sociedad, academia, sector productivo, sector de la economía popular y solidaria </a:t>
          </a:r>
          <a:r>
            <a:rPr lang="es-EC" sz="900" b="0" dirty="0">
              <a:solidFill>
                <a:sysClr val="windowText" lastClr="000000"/>
              </a:solidFill>
              <a:latin typeface="Century Gothic" panose="020B0502020202020204" pitchFamily="34" charset="0"/>
            </a:rPr>
            <a:t>interesados en participar en el proceso de selección del Consejo Consultivo.</a:t>
          </a:r>
        </a:p>
      </dgm:t>
    </dgm:pt>
    <dgm:pt modelId="{DC60B692-38F5-4771-82A8-3AC9F405B53C}" type="parTrans" cxnId="{041C51C3-38B2-40B1-BAB8-8543130E65FB}">
      <dgm:prSet/>
      <dgm:spPr/>
      <dgm:t>
        <a:bodyPr/>
        <a:lstStyle/>
        <a:p>
          <a:endParaRPr lang="es-EC"/>
        </a:p>
      </dgm:t>
    </dgm:pt>
    <dgm:pt modelId="{87ABB8AF-1F3B-438D-9826-7BCC0AA69150}" type="sibTrans" cxnId="{041C51C3-38B2-40B1-BAB8-8543130E65FB}">
      <dgm:prSet/>
      <dgm:spPr/>
      <dgm:t>
        <a:bodyPr/>
        <a:lstStyle/>
        <a:p>
          <a:endParaRPr lang="es-EC"/>
        </a:p>
      </dgm:t>
    </dgm:pt>
    <dgm:pt modelId="{1726B4F1-95DE-4D9D-8D10-0A5E8B147314}">
      <dgm:prSet phldrT="[Texto]"/>
      <dgm:spPr/>
      <dgm:t>
        <a:bodyPr/>
        <a:lstStyle/>
        <a:p>
          <a:r>
            <a:rPr lang="es-EC" b="1">
              <a:latin typeface="Century Gothic" panose="020B0502020202020204" pitchFamily="34" charset="0"/>
            </a:rPr>
            <a:t>Conformación del Consejo Consultivo</a:t>
          </a:r>
        </a:p>
      </dgm:t>
    </dgm:pt>
    <dgm:pt modelId="{0F8DD15A-81AC-4F9F-B11B-90B1365F9DAC}" type="parTrans" cxnId="{C2F01EC3-9BBA-4CB2-9401-9364C072F707}">
      <dgm:prSet/>
      <dgm:spPr/>
      <dgm:t>
        <a:bodyPr/>
        <a:lstStyle/>
        <a:p>
          <a:endParaRPr lang="es-EC"/>
        </a:p>
      </dgm:t>
    </dgm:pt>
    <dgm:pt modelId="{0400B7F9-7010-405F-97EE-5FBD7C275E5C}" type="sibTrans" cxnId="{C2F01EC3-9BBA-4CB2-9401-9364C072F707}">
      <dgm:prSet/>
      <dgm:spPr/>
      <dgm:t>
        <a:bodyPr/>
        <a:lstStyle/>
        <a:p>
          <a:endParaRPr lang="es-EC"/>
        </a:p>
      </dgm:t>
    </dgm:pt>
    <dgm:pt modelId="{2E876E05-6AF2-46EE-955B-05A2581780BC}">
      <dgm:prSet phldrT="[Texto]" custT="1"/>
      <dgm:spPr/>
      <dgm:t>
        <a:bodyPr/>
        <a:lstStyle/>
        <a:p>
          <a:pPr algn="just"/>
          <a:r>
            <a:rPr lang="es-EC" sz="900" b="0">
              <a:solidFill>
                <a:sysClr val="windowText" lastClr="000000"/>
              </a:solidFill>
              <a:latin typeface="Century Gothic" panose="020B0502020202020204" pitchFamily="34" charset="0"/>
            </a:rPr>
            <a:t>Desde que inicia el proceso realizar la promoción y difusión para incentivar la participación de los actores en el proceso de conformación del  Consejo Consultivo.</a:t>
          </a:r>
        </a:p>
      </dgm:t>
    </dgm:pt>
    <dgm:pt modelId="{6F51DDAB-29F6-45F1-B8D5-CEF7D6964E6C}" type="parTrans" cxnId="{DEA17365-4E5E-4277-9C26-C7BF6860362F}">
      <dgm:prSet/>
      <dgm:spPr/>
      <dgm:t>
        <a:bodyPr/>
        <a:lstStyle/>
        <a:p>
          <a:endParaRPr lang="es-EC"/>
        </a:p>
      </dgm:t>
    </dgm:pt>
    <dgm:pt modelId="{5F368CA3-0FC8-4F0E-B5FC-50543B2536C4}" type="sibTrans" cxnId="{DEA17365-4E5E-4277-9C26-C7BF6860362F}">
      <dgm:prSet/>
      <dgm:spPr/>
      <dgm:t>
        <a:bodyPr/>
        <a:lstStyle/>
        <a:p>
          <a:endParaRPr lang="es-EC"/>
        </a:p>
      </dgm:t>
    </dgm:pt>
    <dgm:pt modelId="{19276E20-A3D5-4D4F-B37D-16964B865B64}">
      <dgm:prSet phldrT="[Texto]" custT="1"/>
      <dgm:spPr/>
      <dgm:t>
        <a:bodyPr/>
        <a:lstStyle/>
        <a:p>
          <a:r>
            <a:rPr lang="es-EC" sz="900" b="0">
              <a:latin typeface="Century Gothic" panose="020B0502020202020204" pitchFamily="34" charset="0"/>
            </a:rPr>
            <a:t>Difusión de resultado</a:t>
          </a:r>
        </a:p>
      </dgm:t>
    </dgm:pt>
    <dgm:pt modelId="{5C14601C-6A06-42CF-9DA6-E96F8C6C1D9E}" type="sibTrans" cxnId="{6ABE6CBC-DE39-4ADD-AE73-7AC9EA34A056}">
      <dgm:prSet/>
      <dgm:spPr/>
      <dgm:t>
        <a:bodyPr/>
        <a:lstStyle/>
        <a:p>
          <a:endParaRPr lang="es-EC"/>
        </a:p>
      </dgm:t>
    </dgm:pt>
    <dgm:pt modelId="{00595930-B81A-4EA3-99BF-E88AF83433F3}" type="parTrans" cxnId="{6ABE6CBC-DE39-4ADD-AE73-7AC9EA34A056}">
      <dgm:prSet/>
      <dgm:spPr/>
      <dgm:t>
        <a:bodyPr/>
        <a:lstStyle/>
        <a:p>
          <a:endParaRPr lang="es-EC"/>
        </a:p>
      </dgm:t>
    </dgm:pt>
    <dgm:pt modelId="{2FB09D91-BC6E-4789-8A81-641818EAC8F9}">
      <dgm:prSet phldrT="[Texto]" custT="1"/>
      <dgm:spPr/>
      <dgm:t>
        <a:bodyPr/>
        <a:lstStyle/>
        <a:p>
          <a:r>
            <a:rPr lang="es-EC" sz="900" b="0">
              <a:latin typeface="Century Gothic" panose="020B0502020202020204" pitchFamily="34" charset="0"/>
            </a:rPr>
            <a:t>Proceso de selección</a:t>
          </a:r>
        </a:p>
      </dgm:t>
    </dgm:pt>
    <dgm:pt modelId="{13030391-1D52-45F2-866C-7AB70839B698}">
      <dgm:prSet phldrT="[Texto]" custT="1"/>
      <dgm:spPr/>
      <dgm:t>
        <a:bodyPr/>
        <a:lstStyle/>
        <a:p>
          <a:r>
            <a:rPr lang="es-EC" sz="900" b="0">
              <a:latin typeface="Century Gothic" panose="020B0502020202020204" pitchFamily="34" charset="0"/>
            </a:rPr>
            <a:t>Convocatoria</a:t>
          </a:r>
          <a:endParaRPr lang="es-EC" sz="900" b="0">
            <a:solidFill>
              <a:sysClr val="windowText" lastClr="000000"/>
            </a:solidFill>
            <a:latin typeface="Century Gothic" panose="020B0502020202020204" pitchFamily="34" charset="0"/>
          </a:endParaRPr>
        </a:p>
      </dgm:t>
    </dgm:pt>
    <dgm:pt modelId="{3C807B81-CB49-4E60-BF65-EA362F225FCC}" type="sibTrans" cxnId="{A6EF9FEC-D9B0-49CD-800C-C420A0B089E8}">
      <dgm:prSet/>
      <dgm:spPr/>
      <dgm:t>
        <a:bodyPr/>
        <a:lstStyle/>
        <a:p>
          <a:endParaRPr lang="es-EC"/>
        </a:p>
      </dgm:t>
    </dgm:pt>
    <dgm:pt modelId="{2B4C837B-B7A4-4A50-8395-A1AC6B02561A}" type="parTrans" cxnId="{A6EF9FEC-D9B0-49CD-800C-C420A0B089E8}">
      <dgm:prSet/>
      <dgm:spPr/>
      <dgm:t>
        <a:bodyPr/>
        <a:lstStyle/>
        <a:p>
          <a:endParaRPr lang="es-EC"/>
        </a:p>
      </dgm:t>
    </dgm:pt>
    <dgm:pt modelId="{B6586A8B-1B1E-4C34-B88B-9C8BDE765796}" type="sibTrans" cxnId="{A27620A8-56BF-4B88-A5DA-F0C2C9A7DA20}">
      <dgm:prSet/>
      <dgm:spPr/>
      <dgm:t>
        <a:bodyPr/>
        <a:lstStyle/>
        <a:p>
          <a:endParaRPr lang="es-EC"/>
        </a:p>
      </dgm:t>
    </dgm:pt>
    <dgm:pt modelId="{7DCD1CA1-86E1-45DB-B68A-3C0F7943F627}" type="parTrans" cxnId="{A27620A8-56BF-4B88-A5DA-F0C2C9A7DA20}">
      <dgm:prSet/>
      <dgm:spPr/>
      <dgm:t>
        <a:bodyPr/>
        <a:lstStyle/>
        <a:p>
          <a:endParaRPr lang="es-EC"/>
        </a:p>
      </dgm:t>
    </dgm:pt>
    <dgm:pt modelId="{5289D134-7456-4BAD-8325-4592122A9043}">
      <dgm:prSet phldrT="[Texto]" custT="1"/>
      <dgm:spPr/>
      <dgm:t>
        <a:bodyPr/>
        <a:lstStyle/>
        <a:p>
          <a:pPr algn="just"/>
          <a:r>
            <a:rPr lang="es-EC" sz="900" b="0" dirty="0">
              <a:latin typeface="Century Gothic" panose="020B0502020202020204" pitchFamily="34" charset="0"/>
            </a:rPr>
            <a:t> Socialización de marco normativo, objetivos y funciones.</a:t>
          </a:r>
          <a:endParaRPr lang="es-EC" sz="900" b="0" dirty="0">
            <a:solidFill>
              <a:sysClr val="windowText" lastClr="000000"/>
            </a:solidFill>
            <a:latin typeface="Century Gothic" panose="020B0502020202020204" pitchFamily="34" charset="0"/>
          </a:endParaRPr>
        </a:p>
      </dgm:t>
    </dgm:pt>
    <dgm:pt modelId="{EC4294AE-F3C3-44EF-AE17-9477955B97D0}" type="sibTrans" cxnId="{5053E8A0-04A3-4094-A6CC-456E652F7A1D}">
      <dgm:prSet/>
      <dgm:spPr/>
      <dgm:t>
        <a:bodyPr/>
        <a:lstStyle/>
        <a:p>
          <a:endParaRPr lang="es-EC"/>
        </a:p>
      </dgm:t>
    </dgm:pt>
    <dgm:pt modelId="{B1E9B97E-A6B8-4829-8037-5C8EEDE8CB2C}" type="parTrans" cxnId="{5053E8A0-04A3-4094-A6CC-456E652F7A1D}">
      <dgm:prSet/>
      <dgm:spPr/>
      <dgm:t>
        <a:bodyPr/>
        <a:lstStyle/>
        <a:p>
          <a:endParaRPr lang="es-EC"/>
        </a:p>
      </dgm:t>
    </dgm:pt>
    <dgm:pt modelId="{1C0A3E76-946A-44D7-ACCF-6F4852DB3763}" type="pres">
      <dgm:prSet presAssocID="{0DA23F5C-8795-445C-A399-B8B4899002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6228528-26B8-419F-BD53-253C23E5518E}" type="pres">
      <dgm:prSet presAssocID="{D1AF6D90-8EA6-4F66-B92C-DD413D475093}" presName="composite" presStyleCnt="0"/>
      <dgm:spPr/>
    </dgm:pt>
    <dgm:pt modelId="{844219BE-0880-4932-9181-51E950F05D03}" type="pres">
      <dgm:prSet presAssocID="{D1AF6D90-8EA6-4F66-B92C-DD413D47509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FA4DC82-0BEA-4488-A253-102EAFCDCBF0}" type="pres">
      <dgm:prSet presAssocID="{D1AF6D90-8EA6-4F66-B92C-DD413D47509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034162A-FF7F-42D2-9EF7-FFBFBCB7F425}" type="pres">
      <dgm:prSet presAssocID="{76304E12-23F0-4CBD-84B3-4CF2231CE1DD}" presName="space" presStyleCnt="0"/>
      <dgm:spPr/>
    </dgm:pt>
    <dgm:pt modelId="{273A71AE-FFA7-4312-B084-BF85E35A469C}" type="pres">
      <dgm:prSet presAssocID="{1726B4F1-95DE-4D9D-8D10-0A5E8B147314}" presName="composite" presStyleCnt="0"/>
      <dgm:spPr/>
    </dgm:pt>
    <dgm:pt modelId="{C75167A5-0C50-4AAB-8DD2-B4CC98EC6AE8}" type="pres">
      <dgm:prSet presAssocID="{1726B4F1-95DE-4D9D-8D10-0A5E8B14731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A02990A-3BD2-4D22-9920-0989085282E4}" type="pres">
      <dgm:prSet presAssocID="{1726B4F1-95DE-4D9D-8D10-0A5E8B14731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EBFD5F9-C1D2-4368-8F25-4513963E9F3A}" srcId="{0DA23F5C-8795-445C-A399-B8B48990020D}" destId="{D1AF6D90-8EA6-4F66-B92C-DD413D475093}" srcOrd="0" destOrd="0" parTransId="{402DFCE5-0E15-4D42-8E45-8D9E43BE6D31}" sibTransId="{76304E12-23F0-4CBD-84B3-4CF2231CE1DD}"/>
    <dgm:cxn modelId="{5053E8A0-04A3-4094-A6CC-456E652F7A1D}" srcId="{D1AF6D90-8EA6-4F66-B92C-DD413D475093}" destId="{5289D134-7456-4BAD-8325-4592122A9043}" srcOrd="1" destOrd="0" parTransId="{B1E9B97E-A6B8-4829-8037-5C8EEDE8CB2C}" sibTransId="{EC4294AE-F3C3-44EF-AE17-9477955B97D0}"/>
    <dgm:cxn modelId="{43D7837F-076C-4D19-971D-9BB2AEC95178}" type="presOf" srcId="{2FB09D91-BC6E-4789-8A81-641818EAC8F9}" destId="{2A02990A-3BD2-4D22-9920-0989085282E4}" srcOrd="0" destOrd="1" presId="urn:microsoft.com/office/officeart/2005/8/layout/hList1"/>
    <dgm:cxn modelId="{235544B3-44C9-45DE-8905-3FAD70F07B62}" type="presOf" srcId="{27EAA605-A6CB-40C1-B5CE-D70872618A7A}" destId="{8FA4DC82-0BEA-4488-A253-102EAFCDCBF0}" srcOrd="0" destOrd="0" presId="urn:microsoft.com/office/officeart/2005/8/layout/hList1"/>
    <dgm:cxn modelId="{A6EF9FEC-D9B0-49CD-800C-C420A0B089E8}" srcId="{1726B4F1-95DE-4D9D-8D10-0A5E8B147314}" destId="{13030391-1D52-45F2-866C-7AB70839B698}" srcOrd="0" destOrd="0" parTransId="{2B4C837B-B7A4-4A50-8395-A1AC6B02561A}" sibTransId="{3C807B81-CB49-4E60-BF65-EA362F225FCC}"/>
    <dgm:cxn modelId="{1F500BEB-8981-49AD-80EE-7CE224FD8D42}" type="presOf" srcId="{5289D134-7456-4BAD-8325-4592122A9043}" destId="{8FA4DC82-0BEA-4488-A253-102EAFCDCBF0}" srcOrd="0" destOrd="1" presId="urn:microsoft.com/office/officeart/2005/8/layout/hList1"/>
    <dgm:cxn modelId="{142F7D37-9C90-459C-96F7-B099EC541CDE}" type="presOf" srcId="{13030391-1D52-45F2-866C-7AB70839B698}" destId="{2A02990A-3BD2-4D22-9920-0989085282E4}" srcOrd="0" destOrd="0" presId="urn:microsoft.com/office/officeart/2005/8/layout/hList1"/>
    <dgm:cxn modelId="{6ABE6CBC-DE39-4ADD-AE73-7AC9EA34A056}" srcId="{1726B4F1-95DE-4D9D-8D10-0A5E8B147314}" destId="{19276E20-A3D5-4D4F-B37D-16964B865B64}" srcOrd="2" destOrd="0" parTransId="{00595930-B81A-4EA3-99BF-E88AF83433F3}" sibTransId="{5C14601C-6A06-42CF-9DA6-E96F8C6C1D9E}"/>
    <dgm:cxn modelId="{A40D1505-66A0-41B7-8EDC-70882D8AF0B2}" type="presOf" srcId="{0DA23F5C-8795-445C-A399-B8B48990020D}" destId="{1C0A3E76-946A-44D7-ACCF-6F4852DB3763}" srcOrd="0" destOrd="0" presId="urn:microsoft.com/office/officeart/2005/8/layout/hList1"/>
    <dgm:cxn modelId="{21A7B326-8215-42DD-9C30-3B36C689FB8D}" type="presOf" srcId="{2E876E05-6AF2-46EE-955B-05A2581780BC}" destId="{8FA4DC82-0BEA-4488-A253-102EAFCDCBF0}" srcOrd="0" destOrd="2" presId="urn:microsoft.com/office/officeart/2005/8/layout/hList1"/>
    <dgm:cxn modelId="{041C51C3-38B2-40B1-BAB8-8543130E65FB}" srcId="{D1AF6D90-8EA6-4F66-B92C-DD413D475093}" destId="{27EAA605-A6CB-40C1-B5CE-D70872618A7A}" srcOrd="0" destOrd="0" parTransId="{DC60B692-38F5-4771-82A8-3AC9F405B53C}" sibTransId="{87ABB8AF-1F3B-438D-9826-7BCC0AA69150}"/>
    <dgm:cxn modelId="{FB37D2C7-435C-4C37-BA79-E0C700A92B29}" type="presOf" srcId="{D1AF6D90-8EA6-4F66-B92C-DD413D475093}" destId="{844219BE-0880-4932-9181-51E950F05D03}" srcOrd="0" destOrd="0" presId="urn:microsoft.com/office/officeart/2005/8/layout/hList1"/>
    <dgm:cxn modelId="{A27620A8-56BF-4B88-A5DA-F0C2C9A7DA20}" srcId="{1726B4F1-95DE-4D9D-8D10-0A5E8B147314}" destId="{2FB09D91-BC6E-4789-8A81-641818EAC8F9}" srcOrd="1" destOrd="0" parTransId="{7DCD1CA1-86E1-45DB-B68A-3C0F7943F627}" sibTransId="{B6586A8B-1B1E-4C34-B88B-9C8BDE765796}"/>
    <dgm:cxn modelId="{C1943E2E-0DD2-4499-A94E-CD2B290351BC}" type="presOf" srcId="{19276E20-A3D5-4D4F-B37D-16964B865B64}" destId="{2A02990A-3BD2-4D22-9920-0989085282E4}" srcOrd="0" destOrd="2" presId="urn:microsoft.com/office/officeart/2005/8/layout/hList1"/>
    <dgm:cxn modelId="{DEA17365-4E5E-4277-9C26-C7BF6860362F}" srcId="{D1AF6D90-8EA6-4F66-B92C-DD413D475093}" destId="{2E876E05-6AF2-46EE-955B-05A2581780BC}" srcOrd="2" destOrd="0" parTransId="{6F51DDAB-29F6-45F1-B8D5-CEF7D6964E6C}" sibTransId="{5F368CA3-0FC8-4F0E-B5FC-50543B2536C4}"/>
    <dgm:cxn modelId="{54194B2D-9FCD-4C76-BF4D-BB959E961F25}" type="presOf" srcId="{1726B4F1-95DE-4D9D-8D10-0A5E8B147314}" destId="{C75167A5-0C50-4AAB-8DD2-B4CC98EC6AE8}" srcOrd="0" destOrd="0" presId="urn:microsoft.com/office/officeart/2005/8/layout/hList1"/>
    <dgm:cxn modelId="{C2F01EC3-9BBA-4CB2-9401-9364C072F707}" srcId="{0DA23F5C-8795-445C-A399-B8B48990020D}" destId="{1726B4F1-95DE-4D9D-8D10-0A5E8B147314}" srcOrd="1" destOrd="0" parTransId="{0F8DD15A-81AC-4F9F-B11B-90B1365F9DAC}" sibTransId="{0400B7F9-7010-405F-97EE-5FBD7C275E5C}"/>
    <dgm:cxn modelId="{5A8E3EF1-E02E-4E77-BF88-DB26AF2FD305}" type="presParOf" srcId="{1C0A3E76-946A-44D7-ACCF-6F4852DB3763}" destId="{06228528-26B8-419F-BD53-253C23E5518E}" srcOrd="0" destOrd="0" presId="urn:microsoft.com/office/officeart/2005/8/layout/hList1"/>
    <dgm:cxn modelId="{9D108F09-F74D-485A-8845-3206BE3ABB68}" type="presParOf" srcId="{06228528-26B8-419F-BD53-253C23E5518E}" destId="{844219BE-0880-4932-9181-51E950F05D03}" srcOrd="0" destOrd="0" presId="urn:microsoft.com/office/officeart/2005/8/layout/hList1"/>
    <dgm:cxn modelId="{1E3C3913-5DC6-4D79-B59D-82218FFD567F}" type="presParOf" srcId="{06228528-26B8-419F-BD53-253C23E5518E}" destId="{8FA4DC82-0BEA-4488-A253-102EAFCDCBF0}" srcOrd="1" destOrd="0" presId="urn:microsoft.com/office/officeart/2005/8/layout/hList1"/>
    <dgm:cxn modelId="{DD5D3811-5AC9-440E-95D6-E4AB989B81AF}" type="presParOf" srcId="{1C0A3E76-946A-44D7-ACCF-6F4852DB3763}" destId="{2034162A-FF7F-42D2-9EF7-FFBFBCB7F425}" srcOrd="1" destOrd="0" presId="urn:microsoft.com/office/officeart/2005/8/layout/hList1"/>
    <dgm:cxn modelId="{5D13A751-0687-4ADB-84A7-E04DAAED1E76}" type="presParOf" srcId="{1C0A3E76-946A-44D7-ACCF-6F4852DB3763}" destId="{273A71AE-FFA7-4312-B084-BF85E35A469C}" srcOrd="2" destOrd="0" presId="urn:microsoft.com/office/officeart/2005/8/layout/hList1"/>
    <dgm:cxn modelId="{6748F125-CEDE-4A86-BB66-6D701232379E}" type="presParOf" srcId="{273A71AE-FFA7-4312-B084-BF85E35A469C}" destId="{C75167A5-0C50-4AAB-8DD2-B4CC98EC6AE8}" srcOrd="0" destOrd="0" presId="urn:microsoft.com/office/officeart/2005/8/layout/hList1"/>
    <dgm:cxn modelId="{30112BF9-0A92-4470-ADF5-A539986CA69E}" type="presParOf" srcId="{273A71AE-FFA7-4312-B084-BF85E35A469C}" destId="{2A02990A-3BD2-4D22-9920-0989085282E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219BE-0880-4932-9181-51E950F05D03}">
      <dsp:nvSpPr>
        <dsp:cNvPr id="0" name=""/>
        <dsp:cNvSpPr/>
      </dsp:nvSpPr>
      <dsp:spPr>
        <a:xfrm>
          <a:off x="26" y="17625"/>
          <a:ext cx="2560152" cy="62122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>
              <a:latin typeface="Century Gothic" panose="020B0502020202020204" pitchFamily="34" charset="0"/>
            </a:rPr>
            <a:t>Pasos previos para la conformación de Consejo Consultivo de Gobierno Abierto</a:t>
          </a:r>
        </a:p>
      </dsp:txBody>
      <dsp:txXfrm>
        <a:off x="26" y="17625"/>
        <a:ext cx="2560152" cy="621224"/>
      </dsp:txXfrm>
    </dsp:sp>
    <dsp:sp modelId="{8FA4DC82-0BEA-4488-A253-102EAFCDCBF0}">
      <dsp:nvSpPr>
        <dsp:cNvPr id="0" name=""/>
        <dsp:cNvSpPr/>
      </dsp:nvSpPr>
      <dsp:spPr>
        <a:xfrm>
          <a:off x="26" y="638849"/>
          <a:ext cx="2560152" cy="23058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900" b="0" kern="1200" dirty="0" smtClean="0">
              <a:solidFill>
                <a:sysClr val="windowText" lastClr="000000"/>
              </a:solidFill>
              <a:latin typeface="Century Gothic" panose="020B0502020202020204" pitchFamily="34" charset="0"/>
            </a:rPr>
            <a:t>Identificación de actores.- Levantar </a:t>
          </a:r>
          <a:r>
            <a:rPr lang="es-EC" sz="900" b="0" kern="1200" dirty="0">
              <a:solidFill>
                <a:sysClr val="windowText" lastClr="000000"/>
              </a:solidFill>
              <a:latin typeface="Century Gothic" panose="020B0502020202020204" pitchFamily="34" charset="0"/>
            </a:rPr>
            <a:t>la ficha de identificación en coordinación con la Secretaría General de Planificación, Secretaría de Coordinación Territorial y Participación Ciudadana y Secretaría de Desarrollo Productivo y Competitividad para </a:t>
          </a:r>
          <a:r>
            <a:rPr lang="es-EC" sz="900" b="0" kern="1200" dirty="0">
              <a:latin typeface="Century Gothic" panose="020B0502020202020204" pitchFamily="34" charset="0"/>
            </a:rPr>
            <a:t>identificar actores de la sociedad, academia, sector productivo, sector de la economía popular y solidaria </a:t>
          </a:r>
          <a:r>
            <a:rPr lang="es-EC" sz="900" b="0" kern="1200" dirty="0">
              <a:solidFill>
                <a:sysClr val="windowText" lastClr="000000"/>
              </a:solidFill>
              <a:latin typeface="Century Gothic" panose="020B0502020202020204" pitchFamily="34" charset="0"/>
            </a:rPr>
            <a:t>interesados en participar en el proceso de selección del Consejo Consultivo.</a:t>
          </a: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900" b="0" kern="1200" dirty="0">
              <a:latin typeface="Century Gothic" panose="020B0502020202020204" pitchFamily="34" charset="0"/>
            </a:rPr>
            <a:t> Socialización de marco normativo, objetivos y funciones.</a:t>
          </a:r>
          <a:endParaRPr lang="es-EC" sz="900" b="0" kern="1200" dirty="0">
            <a:solidFill>
              <a:sysClr val="windowText" lastClr="000000"/>
            </a:solidFill>
            <a:latin typeface="Century Gothic" panose="020B0502020202020204" pitchFamily="34" charset="0"/>
          </a:endParaRPr>
        </a:p>
        <a:p>
          <a:pPr marL="57150" lvl="1" indent="-57150" algn="just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900" b="0" kern="1200">
              <a:solidFill>
                <a:sysClr val="windowText" lastClr="000000"/>
              </a:solidFill>
              <a:latin typeface="Century Gothic" panose="020B0502020202020204" pitchFamily="34" charset="0"/>
            </a:rPr>
            <a:t>Desde que inicia el proceso realizar la promoción y difusión para incentivar la participación de los actores en el proceso de conformación del  Consejo Consultivo.</a:t>
          </a:r>
        </a:p>
      </dsp:txBody>
      <dsp:txXfrm>
        <a:off x="26" y="638849"/>
        <a:ext cx="2560152" cy="2305800"/>
      </dsp:txXfrm>
    </dsp:sp>
    <dsp:sp modelId="{C75167A5-0C50-4AAB-8DD2-B4CC98EC6AE8}">
      <dsp:nvSpPr>
        <dsp:cNvPr id="0" name=""/>
        <dsp:cNvSpPr/>
      </dsp:nvSpPr>
      <dsp:spPr>
        <a:xfrm>
          <a:off x="2918600" y="17625"/>
          <a:ext cx="2560152" cy="621224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b="1" kern="1200">
              <a:latin typeface="Century Gothic" panose="020B0502020202020204" pitchFamily="34" charset="0"/>
            </a:rPr>
            <a:t>Conformación del Consejo Consultivo</a:t>
          </a:r>
        </a:p>
      </dsp:txBody>
      <dsp:txXfrm>
        <a:off x="2918600" y="17625"/>
        <a:ext cx="2560152" cy="621224"/>
      </dsp:txXfrm>
    </dsp:sp>
    <dsp:sp modelId="{2A02990A-3BD2-4D22-9920-0989085282E4}">
      <dsp:nvSpPr>
        <dsp:cNvPr id="0" name=""/>
        <dsp:cNvSpPr/>
      </dsp:nvSpPr>
      <dsp:spPr>
        <a:xfrm>
          <a:off x="2918600" y="638849"/>
          <a:ext cx="2560152" cy="2305800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900" b="0" kern="1200">
              <a:latin typeface="Century Gothic" panose="020B0502020202020204" pitchFamily="34" charset="0"/>
            </a:rPr>
            <a:t>Convocatoria</a:t>
          </a:r>
          <a:endParaRPr lang="es-EC" sz="900" b="0" kern="1200">
            <a:solidFill>
              <a:sysClr val="windowText" lastClr="000000"/>
            </a:solidFill>
            <a:latin typeface="Century Gothic" panose="020B0502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900" b="0" kern="1200">
              <a:latin typeface="Century Gothic" panose="020B0502020202020204" pitchFamily="34" charset="0"/>
            </a:rPr>
            <a:t>Proceso de selección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900" b="0" kern="1200">
              <a:latin typeface="Century Gothic" panose="020B0502020202020204" pitchFamily="34" charset="0"/>
            </a:rPr>
            <a:t>Difusión de resultado</a:t>
          </a:r>
        </a:p>
      </dsp:txBody>
      <dsp:txXfrm>
        <a:off x="2918600" y="638849"/>
        <a:ext cx="2560152" cy="2305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567F9-CBD9-B541-A4C3-1E5E6B616930}" type="datetimeFigureOut">
              <a:rPr lang="en-US" smtClean="0"/>
              <a:t>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A4C65-A6A1-CA41-956E-AA82F3BDA5A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40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B76C9-7859-4ED0-A69C-185B3CAAD63D}" type="datetimeFigureOut">
              <a:rPr lang="es-EC" smtClean="0"/>
              <a:pPr/>
              <a:t>3/1/2018</a:t>
            </a:fld>
            <a:endParaRPr lang="es-EC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9AD58-032D-406F-BD5C-7F1FF530C624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6135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9AD58-032D-406F-BD5C-7F1FF530C624}" type="slidenum">
              <a:rPr lang="es-EC" smtClean="0"/>
              <a:pPr/>
              <a:t>1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1821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FAEA-D185-4BC5-B411-03D3F9B95B62}" type="datetimeFigureOut">
              <a:rPr lang="es-EC" smtClean="0"/>
              <a:pPr/>
              <a:t>3/1/2018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AD4-1279-4249-B326-6218C3033D94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837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FAEA-D185-4BC5-B411-03D3F9B95B62}" type="datetimeFigureOut">
              <a:rPr lang="es-EC" smtClean="0"/>
              <a:pPr/>
              <a:t>3/1/2018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AD4-1279-4249-B326-6218C3033D94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9732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FAEA-D185-4BC5-B411-03D3F9B95B62}" type="datetimeFigureOut">
              <a:rPr lang="es-EC" smtClean="0"/>
              <a:pPr/>
              <a:t>3/1/2018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AD4-1279-4249-B326-6218C3033D94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8904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FAEA-D185-4BC5-B411-03D3F9B95B62}" type="datetimeFigureOut">
              <a:rPr lang="es-EC" smtClean="0"/>
              <a:pPr/>
              <a:t>3/1/2018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AD4-1279-4249-B326-6218C3033D94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240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FAEA-D185-4BC5-B411-03D3F9B95B62}" type="datetimeFigureOut">
              <a:rPr lang="es-EC" smtClean="0"/>
              <a:pPr/>
              <a:t>3/1/2018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AD4-1279-4249-B326-6218C3033D94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4011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FAEA-D185-4BC5-B411-03D3F9B95B62}" type="datetimeFigureOut">
              <a:rPr lang="es-EC" smtClean="0"/>
              <a:pPr/>
              <a:t>3/1/2018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AD4-1279-4249-B326-6218C3033D94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4762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FAEA-D185-4BC5-B411-03D3F9B95B62}" type="datetimeFigureOut">
              <a:rPr lang="es-EC" smtClean="0"/>
              <a:pPr/>
              <a:t>3/1/2018</a:t>
            </a:fld>
            <a:endParaRPr lang="es-EC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AD4-1279-4249-B326-6218C3033D94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8151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FAEA-D185-4BC5-B411-03D3F9B95B62}" type="datetimeFigureOut">
              <a:rPr lang="es-EC" smtClean="0"/>
              <a:pPr/>
              <a:t>3/1/2018</a:t>
            </a:fld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AD4-1279-4249-B326-6218C3033D94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4681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FAEA-D185-4BC5-B411-03D3F9B95B62}" type="datetimeFigureOut">
              <a:rPr lang="es-EC" smtClean="0"/>
              <a:pPr/>
              <a:t>3/1/2018</a:t>
            </a:fld>
            <a:endParaRPr lang="es-EC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AD4-1279-4249-B326-6218C3033D94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201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FAEA-D185-4BC5-B411-03D3F9B95B62}" type="datetimeFigureOut">
              <a:rPr lang="es-EC" smtClean="0"/>
              <a:pPr/>
              <a:t>3/1/2018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AD4-1279-4249-B326-6218C3033D94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8123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FAEA-D185-4BC5-B411-03D3F9B95B62}" type="datetimeFigureOut">
              <a:rPr lang="es-EC" smtClean="0"/>
              <a:pPr/>
              <a:t>3/1/2018</a:t>
            </a:fld>
            <a:endParaRPr lang="es-EC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DEAD4-1279-4249-B326-6218C3033D94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3023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1FAEA-D185-4BC5-B411-03D3F9B95B62}" type="datetimeFigureOut">
              <a:rPr lang="es-EC" smtClean="0"/>
              <a:pPr/>
              <a:t>3/1/2018</a:t>
            </a:fld>
            <a:endParaRPr lang="es-EC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DEAD4-1279-4249-B326-6218C3033D94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8702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2700" y="3980474"/>
            <a:ext cx="9144000" cy="1054803"/>
          </a:xfrm>
        </p:spPr>
        <p:txBody>
          <a:bodyPr>
            <a:normAutofit/>
          </a:bodyPr>
          <a:lstStyle/>
          <a:p>
            <a:r>
              <a:rPr lang="es-EC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Secretaría General de Planificación</a:t>
            </a:r>
          </a:p>
          <a:p>
            <a:r>
              <a:rPr lang="es-EC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2018</a:t>
            </a:r>
            <a:endParaRPr lang="es-EC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694" y="1273874"/>
            <a:ext cx="4594012" cy="241951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A18AD2AB-9F69-4772-95ED-A399EEE82F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0164"/>
            <a:ext cx="12192000" cy="12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044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C847635-A46D-4DD1-90CB-2A096FF27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5452"/>
            <a:ext cx="10515600" cy="1325563"/>
          </a:xfrm>
        </p:spPr>
        <p:txBody>
          <a:bodyPr>
            <a:normAutofit/>
          </a:bodyPr>
          <a:lstStyle/>
          <a:p>
            <a:r>
              <a:rPr lang="es-EC" sz="1800" b="1" dirty="0" smtClean="0">
                <a:latin typeface="Century Gothic" panose="020B0502020202020204" pitchFamily="34" charset="0"/>
              </a:rPr>
              <a:t>DIFUSIÓN DE RESULTADOS Y ACREDITACIÓN DE LOS MIEMBROS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66B4CC5-10F3-48E8-A084-26FCFAFE5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9656"/>
            <a:ext cx="10515600" cy="1669013"/>
          </a:xfrm>
        </p:spPr>
        <p:txBody>
          <a:bodyPr>
            <a:normAutofit fontScale="92500"/>
          </a:bodyPr>
          <a:lstStyle/>
          <a:p>
            <a:r>
              <a:rPr lang="es-EC" sz="1800" dirty="0">
                <a:latin typeface="Century Gothic" panose="020B0502020202020204" pitchFamily="34" charset="0"/>
              </a:rPr>
              <a:t>Cerrado el plazo para entrega de postulaciones, </a:t>
            </a:r>
            <a:r>
              <a:rPr lang="es-EC" sz="1800" dirty="0" smtClean="0">
                <a:latin typeface="Century Gothic" panose="020B0502020202020204" pitchFamily="34" charset="0"/>
              </a:rPr>
              <a:t>los miembros </a:t>
            </a:r>
            <a:r>
              <a:rPr lang="es-EC" sz="1800" dirty="0">
                <a:latin typeface="Century Gothic" panose="020B0502020202020204" pitchFamily="34" charset="0"/>
              </a:rPr>
              <a:t>de la comisión de calificación procederán a revisar calificar a los postulantes. En caso de existir inconformidades el postulante podrá en el plazo de 24 horas solicitar a los miembros de la comisión de calificación revisen y resuelvan.</a:t>
            </a:r>
          </a:p>
          <a:p>
            <a:r>
              <a:rPr lang="es-EC" sz="1800" dirty="0">
                <a:latin typeface="Century Gothic" panose="020B0502020202020204" pitchFamily="34" charset="0"/>
              </a:rPr>
              <a:t>Los resultados se publicarán en el portal de gobierno abierto de la municipalidad http://gobiernoabierto.quito.gob.ec/ y se notificará a los postulantes vía correo electrónico.</a:t>
            </a:r>
          </a:p>
          <a:p>
            <a:endParaRPr lang="es-EC" sz="1800" dirty="0">
              <a:latin typeface="Century Gothic" panose="020B0502020202020204" pitchFamily="34" charset="0"/>
            </a:endParaRPr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671DEC2C-BAD8-4A4F-8982-B9599A414A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0164"/>
            <a:ext cx="12192000" cy="12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1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498756" y="1011360"/>
            <a:ext cx="8039477" cy="46681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METODOLOGÍA PARA CONFORMACIÓN DEL CONSEJO CONSULTIVO DE GOBIERNO ABIERTO</a:t>
            </a:r>
            <a:endParaRPr lang="es-EC" sz="2000" b="1" dirty="0">
              <a:latin typeface="Century Gothic" panose="020B0502020202020204" pitchFamily="34" charset="0"/>
            </a:endParaRPr>
          </a:p>
        </p:txBody>
      </p:sp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1494370" y="2848761"/>
            <a:ext cx="10814777" cy="515018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es-EC" sz="12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s-EC" sz="1200" dirty="0">
              <a:latin typeface="Century Gothic" panose="020B0502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114620E4-4B65-4F38-B87B-994EE4DF8B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0164"/>
            <a:ext cx="12192000" cy="120911"/>
          </a:xfrm>
          <a:prstGeom prst="rect">
            <a:avLst/>
          </a:prstGeom>
        </p:spPr>
      </p:pic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599754065"/>
              </p:ext>
            </p:extLst>
          </p:nvPr>
        </p:nvGraphicFramePr>
        <p:xfrm>
          <a:off x="3934460" y="2017712"/>
          <a:ext cx="5478780" cy="2962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5329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93B52D0-7EFE-4357-9EC4-87E07AA0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131" y="1004935"/>
            <a:ext cx="10515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s-EC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CONFORMACIÓN DEL CONSEJO CONSULTIVO DE GOBIERNO ABIERTO</a:t>
            </a:r>
            <a:r>
              <a:rPr lang="es-EC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C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AECC388-ED5D-4B14-87B3-DCEB33F3B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7317" y="2127565"/>
            <a:ext cx="8972739" cy="2851841"/>
          </a:xfrm>
        </p:spPr>
        <p:txBody>
          <a:bodyPr>
            <a:normAutofit fontScale="92500"/>
          </a:bodyPr>
          <a:lstStyle/>
          <a:p>
            <a:pPr lvl="0"/>
            <a:r>
              <a:rPr lang="es-EC" sz="1800" dirty="0">
                <a:latin typeface="Century Gothic" panose="020B0502020202020204" pitchFamily="34" charset="0"/>
              </a:rPr>
              <a:t> 3 representantes de las dependencias municipales: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C" sz="1800" dirty="0">
                <a:latin typeface="Century Gothic" panose="020B0502020202020204" pitchFamily="34" charset="0"/>
              </a:rPr>
              <a:t>1 de la Secretaría General de Planificación (Preside el Concejo Consultivo)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C" sz="1800" dirty="0">
                <a:latin typeface="Century Gothic" panose="020B0502020202020204" pitchFamily="34" charset="0"/>
              </a:rPr>
              <a:t>1 de la Secretaría de Coordinación Territorial y Participación Ciudadana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C" sz="1800" dirty="0">
                <a:latin typeface="Century Gothic" panose="020B0502020202020204" pitchFamily="34" charset="0"/>
              </a:rPr>
              <a:t>1 de la Secretaría de Desarrollo Productivo y Competitividad</a:t>
            </a:r>
          </a:p>
          <a:p>
            <a:r>
              <a:rPr lang="es-EC" sz="1800" dirty="0">
                <a:latin typeface="Century Gothic" panose="020B0502020202020204" pitchFamily="34" charset="0"/>
              </a:rPr>
              <a:t> 3 representantes de la ciudadanía</a:t>
            </a:r>
          </a:p>
          <a:p>
            <a:r>
              <a:rPr lang="es-EC" sz="1800" dirty="0">
                <a:latin typeface="Century Gothic" panose="020B0502020202020204" pitchFamily="34" charset="0"/>
              </a:rPr>
              <a:t> 3 representantes de la academia</a:t>
            </a:r>
          </a:p>
          <a:p>
            <a:r>
              <a:rPr lang="es-EC" sz="1800" dirty="0">
                <a:latin typeface="Century Gothic" panose="020B0502020202020204" pitchFamily="34" charset="0"/>
              </a:rPr>
              <a:t> 3 representantes del sector productivo y sector de economía popular y solidaria</a:t>
            </a:r>
          </a:p>
          <a:p>
            <a:pPr marL="0" indent="0">
              <a:buNone/>
            </a:pPr>
            <a:r>
              <a:rPr lang="es-EC" sz="1800" dirty="0">
                <a:latin typeface="Century Gothic" panose="020B0502020202020204" pitchFamily="34" charset="0"/>
              </a:rPr>
              <a:t>Cada miembro tendrá un suplente.</a:t>
            </a:r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CD679D4B-A7A4-4AA7-BB01-63311397DC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0164"/>
            <a:ext cx="12192000" cy="12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7">
            <a:extLst>
              <a:ext uri="{FF2B5EF4-FFF2-40B4-BE49-F238E27FC236}">
                <a16:creationId xmlns="" xmlns:a16="http://schemas.microsoft.com/office/drawing/2014/main" id="{C7947E96-299A-4605-9B46-8565F6C28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933" y="1003604"/>
            <a:ext cx="10515600" cy="663233"/>
          </a:xfrm>
        </p:spPr>
        <p:txBody>
          <a:bodyPr>
            <a:noAutofit/>
          </a:bodyPr>
          <a:lstStyle/>
          <a:p>
            <a:r>
              <a:rPr lang="es-EC" sz="1800" b="1" dirty="0">
                <a:latin typeface="Century Gothic" panose="020B0502020202020204" pitchFamily="34" charset="0"/>
              </a:rPr>
              <a:t>REQUISITOS:</a:t>
            </a:r>
            <a:endParaRPr lang="es-EC" sz="1800" dirty="0">
              <a:latin typeface="Century Gothic" panose="020B0502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D4421E7A-9AB6-4D7D-8077-DC2277A490F8}"/>
              </a:ext>
            </a:extLst>
          </p:cNvPr>
          <p:cNvSpPr/>
          <p:nvPr/>
        </p:nvSpPr>
        <p:spPr>
          <a:xfrm>
            <a:off x="1249377" y="1948055"/>
            <a:ext cx="9848639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C" dirty="0">
                <a:latin typeface="Century Gothic" panose="020B0502020202020204" pitchFamily="34" charset="0"/>
              </a:rPr>
              <a:t>Hoja de vida de la persona natural o jurídica acreditando experiencia en proyectos en instituciones académicas, públicas y privadas en proyectos referentes a trasparencia, participación ciudadana, colaboración e innovación. 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C" dirty="0">
                <a:latin typeface="Century Gothic" panose="020B0502020202020204" pitchFamily="34" charset="0"/>
              </a:rPr>
              <a:t>Solicitud en el que indique su voluntad de ser candidato. En caso de ser organización se deberá postular máximo a un candidato por organización.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C" dirty="0">
                <a:latin typeface="Century Gothic" panose="020B0502020202020204" pitchFamily="34" charset="0"/>
              </a:rPr>
              <a:t>Ser mayor de 18 años.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C" dirty="0">
                <a:latin typeface="Century Gothic" panose="020B0502020202020204" pitchFamily="34" charset="0"/>
              </a:rPr>
              <a:t>Certificado de no adeudar al MDMQ.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C" dirty="0">
                <a:latin typeface="Century Gothic" panose="020B0502020202020204" pitchFamily="34" charset="0"/>
              </a:rPr>
              <a:t>Acreditar residencia en el Distrito Metropolitano de </a:t>
            </a:r>
            <a:r>
              <a:rPr lang="es-EC" dirty="0" smtClean="0">
                <a:latin typeface="Century Gothic" panose="020B0502020202020204" pitchFamily="34" charset="0"/>
              </a:rPr>
              <a:t>Quito. </a:t>
            </a:r>
            <a:endParaRPr lang="es-EC" dirty="0">
              <a:latin typeface="Century Gothic" panose="020B0502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C" dirty="0">
                <a:latin typeface="Century Gothic" panose="020B0502020202020204" pitchFamily="34" charset="0"/>
              </a:rPr>
              <a:t>Presentar una propuesta sobre aspectos relevantes que el postulante considere que deban ser incluidos dentro del Plan de Acción de Gobierno Abierto del MDMQ.  </a:t>
            </a:r>
          </a:p>
          <a:p>
            <a:pPr algn="just"/>
            <a:r>
              <a:rPr lang="es-EC" b="1" dirty="0"/>
              <a:t> </a:t>
            </a:r>
            <a:endParaRPr lang="es-EC" dirty="0"/>
          </a:p>
          <a:p>
            <a:pPr marL="34290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endParaRPr lang="es-EC" sz="20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2F162E2B-0379-470C-A291-6FF1F00AB7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0164"/>
            <a:ext cx="12192000" cy="12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8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368368E8-3290-4D54-80E5-774240334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sz="1800" b="1" dirty="0">
                <a:latin typeface="Century Gothic" panose="020B0502020202020204" pitchFamily="34" charset="0"/>
              </a:rPr>
              <a:t>No podrán postular su candidatura o ser electos como miembros del Consejo Consultivo de Gobierno Abierto quienes: </a:t>
            </a:r>
          </a:p>
          <a:p>
            <a:pPr marL="0" indent="0">
              <a:buNone/>
            </a:pPr>
            <a:endParaRPr lang="es-EC" sz="1800" dirty="0">
              <a:latin typeface="Century Gothic" panose="020B0502020202020204" pitchFamily="34" charset="0"/>
            </a:endParaRPr>
          </a:p>
          <a:p>
            <a:pPr lvl="0"/>
            <a:r>
              <a:rPr lang="es-EC" sz="1800" dirty="0">
                <a:latin typeface="Century Gothic" panose="020B0502020202020204" pitchFamily="34" charset="0"/>
              </a:rPr>
              <a:t>Sean funcionarios públicos.</a:t>
            </a:r>
          </a:p>
          <a:p>
            <a:pPr lvl="0"/>
            <a:r>
              <a:rPr lang="es-EC" sz="1800" dirty="0">
                <a:latin typeface="Century Gothic" panose="020B0502020202020204" pitchFamily="34" charset="0"/>
              </a:rPr>
              <a:t>Mantengan deudas con el Municipio del Distrito Metropolitano de Quito.</a:t>
            </a:r>
          </a:p>
          <a:p>
            <a:pPr lvl="0"/>
            <a:r>
              <a:rPr lang="es-EC" sz="1800" dirty="0">
                <a:latin typeface="Century Gothic" panose="020B0502020202020204" pitchFamily="34" charset="0"/>
              </a:rPr>
              <a:t>Tengan o hayan tenido un vínculo contractual o convencional con cualquier dependencia municipal hasta un año antes de la fecha de convocatoria. </a:t>
            </a:r>
          </a:p>
          <a:p>
            <a:pPr lvl="0"/>
            <a:r>
              <a:rPr lang="es-EC" sz="1800" dirty="0">
                <a:latin typeface="Century Gothic" panose="020B0502020202020204" pitchFamily="34" charset="0"/>
              </a:rPr>
              <a:t>Puedan tener intereses directos en procesos contractuales municipales, o representen a personas jurídicas que pudieren tener conflictos de interés con el tema objeto del Consejo </a:t>
            </a:r>
            <a:r>
              <a:rPr lang="es-EC" sz="1800" dirty="0" smtClean="0">
                <a:latin typeface="Century Gothic" panose="020B0502020202020204" pitchFamily="34" charset="0"/>
              </a:rPr>
              <a:t>Consultivo.</a:t>
            </a:r>
            <a:endParaRPr lang="es-EC" sz="1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C" sz="1800" dirty="0"/>
              <a:t> </a:t>
            </a:r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5C7F9C2B-F75E-42F0-BE4A-47AEE8D303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0164"/>
            <a:ext cx="12192000" cy="12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008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43BAB76-9727-4980-BFE7-2CDD63BEC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920" y="1231271"/>
            <a:ext cx="9868276" cy="505183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s-EC" sz="1900" dirty="0">
              <a:latin typeface="Century Gothic" panose="020B0502020202020204" pitchFamily="34" charset="0"/>
            </a:endParaRPr>
          </a:p>
          <a:p>
            <a:pPr marL="514350" lvl="0" indent="-514350" algn="just">
              <a:buFont typeface="+mj-lt"/>
              <a:buAutoNum type="romanUcPeriod"/>
            </a:pPr>
            <a:r>
              <a:rPr lang="es-EC" sz="1900" dirty="0" smtClean="0">
                <a:latin typeface="Century Gothic" panose="020B0502020202020204" pitchFamily="34" charset="0"/>
              </a:rPr>
              <a:t>Hasta </a:t>
            </a:r>
            <a:r>
              <a:rPr lang="es-EC" sz="1900" dirty="0">
                <a:latin typeface="Century Gothic" panose="020B0502020202020204" pitchFamily="34" charset="0"/>
              </a:rPr>
              <a:t>el día </a:t>
            </a:r>
            <a:r>
              <a:rPr lang="es-EC" sz="1900" dirty="0" smtClean="0">
                <a:latin typeface="Century Gothic" panose="020B0502020202020204" pitchFamily="34" charset="0"/>
              </a:rPr>
              <a:t>31 de enero</a:t>
            </a:r>
            <a:r>
              <a:rPr lang="es-EC" sz="1900" dirty="0" smtClean="0">
                <a:latin typeface="Century Gothic" panose="020B0502020202020204" pitchFamily="34" charset="0"/>
              </a:rPr>
              <a:t> </a:t>
            </a:r>
            <a:r>
              <a:rPr lang="es-EC" sz="1900" dirty="0">
                <a:latin typeface="Century Gothic" panose="020B0502020202020204" pitchFamily="34" charset="0"/>
              </a:rPr>
              <a:t>del </a:t>
            </a:r>
            <a:r>
              <a:rPr lang="es-EC" sz="1900" dirty="0" smtClean="0">
                <a:latin typeface="Century Gothic" panose="020B0502020202020204" pitchFamily="34" charset="0"/>
              </a:rPr>
              <a:t>2018, </a:t>
            </a:r>
            <a:r>
              <a:rPr lang="es-EC" sz="1900" dirty="0">
                <a:latin typeface="Century Gothic" panose="020B0502020202020204" pitchFamily="34" charset="0"/>
              </a:rPr>
              <a:t>los interesados deberán entregar las propuestas en sobre sellado en la oficina de la Secretaría General de Planificación, ubicada en la calle García Moreno N2-57 y Sucre, piso 1; o, a través de portal de Gobierno Abierto http://gobiernoabierto.quito.gob.ec/ en el que deberá llenar el formulario e ingresar la documentación.</a:t>
            </a:r>
          </a:p>
          <a:p>
            <a:pPr marL="514350" lvl="0" indent="-514350" algn="just">
              <a:buFont typeface="+mj-lt"/>
              <a:buAutoNum type="romanUcPeriod"/>
            </a:pPr>
            <a:r>
              <a:rPr lang="es-EC" sz="1900" dirty="0">
                <a:latin typeface="Century Gothic" panose="020B0502020202020204" pitchFamily="34" charset="0"/>
              </a:rPr>
              <a:t>Las propuestas se recibirán hasta las 16:00</a:t>
            </a:r>
          </a:p>
          <a:p>
            <a:pPr marL="514350" lvl="0" indent="-514350" algn="just">
              <a:buFont typeface="+mj-lt"/>
              <a:buAutoNum type="romanUcPeriod"/>
            </a:pPr>
            <a:r>
              <a:rPr lang="es-EC" sz="1900" dirty="0">
                <a:latin typeface="Century Gothic" panose="020B0502020202020204" pitchFamily="34" charset="0"/>
              </a:rPr>
              <a:t>Además de los requisitos antes señalados, las propuestas deberán acompañarse de la siguiente información:</a:t>
            </a:r>
          </a:p>
          <a:p>
            <a:pPr marL="0" indent="0" algn="just">
              <a:buNone/>
            </a:pPr>
            <a:endParaRPr lang="es-EC" sz="1900" dirty="0"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s-EC" sz="1900" dirty="0">
                <a:latin typeface="Century Gothic" panose="020B0502020202020204" pitchFamily="34" charset="0"/>
              </a:rPr>
              <a:t>Hoja de vida firmada con los respaldos que acrediten su experiencia.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s-EC" sz="1900" dirty="0">
                <a:latin typeface="Century Gothic" panose="020B0502020202020204" pitchFamily="34" charset="0"/>
              </a:rPr>
              <a:t>Copia de cédula de identidad.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s-EC" sz="1900" dirty="0">
                <a:latin typeface="Century Gothic" panose="020B0502020202020204" pitchFamily="34" charset="0"/>
              </a:rPr>
              <a:t>Acreditación de </a:t>
            </a:r>
            <a:r>
              <a:rPr lang="es-EC" sz="1900" dirty="0" smtClean="0">
                <a:latin typeface="Century Gothic" panose="020B0502020202020204" pitchFamily="34" charset="0"/>
              </a:rPr>
              <a:t>residencia en el Distrito Metropolitano de Quito.</a:t>
            </a:r>
            <a:endParaRPr lang="es-EC" sz="1900" dirty="0"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s-EC" sz="1900" dirty="0">
                <a:latin typeface="Century Gothic" panose="020B0502020202020204" pitchFamily="34" charset="0"/>
              </a:rPr>
              <a:t>Solicitud en el que indica su voluntad de ser candidato especificando el pilar de Gobierno Abierto donde tenga mayor experiencia: Transparencia, Colaboración, Participación Ciudadana e Innovación.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s-EC" sz="1900" dirty="0">
                <a:latin typeface="Century Gothic" panose="020B0502020202020204" pitchFamily="34" charset="0"/>
              </a:rPr>
              <a:t>Documento con la propuesta el mismo que tendrá una extensión de 3 hojas. Deberá contener una explicación del problema o situación actual que se va a intervenir, descripción del proyecto que dará solución o atenderá la situación y que este en el marco de las competencias del MDMQ, descripción del alcance y señalar el sector que recibiría el beneficio.     </a:t>
            </a:r>
          </a:p>
          <a:p>
            <a:endParaRPr lang="es-EC" sz="2000" dirty="0"/>
          </a:p>
          <a:p>
            <a:pPr marL="0" indent="0">
              <a:buNone/>
            </a:pPr>
            <a:endParaRPr lang="es-EC" sz="3300" dirty="0">
              <a:latin typeface="Century Gothic" panose="020B0502020202020204" pitchFamily="34" charset="0"/>
            </a:endParaRPr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71E4238C-3826-43FA-94E3-31ED57A666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0164"/>
            <a:ext cx="12192000" cy="120911"/>
          </a:xfrm>
          <a:prstGeom prst="rect">
            <a:avLst/>
          </a:prstGeom>
        </p:spPr>
      </p:pic>
      <p:sp>
        <p:nvSpPr>
          <p:cNvPr id="5" name="Título 7">
            <a:extLst>
              <a:ext uri="{FF2B5EF4-FFF2-40B4-BE49-F238E27FC236}">
                <a16:creationId xmlns="" xmlns:a16="http://schemas.microsoft.com/office/drawing/2014/main" id="{5F03BAA3-EA21-4B30-BC94-7B3CCC53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451" y="668626"/>
            <a:ext cx="10515600" cy="663233"/>
          </a:xfrm>
        </p:spPr>
        <p:txBody>
          <a:bodyPr>
            <a:noAutofit/>
          </a:bodyPr>
          <a:lstStyle/>
          <a:p>
            <a:r>
              <a:rPr lang="es-EC" sz="1800" b="1" dirty="0">
                <a:latin typeface="Century Gothic" panose="020B0502020202020204" pitchFamily="34" charset="0"/>
              </a:rPr>
              <a:t>POSTULACIONES:</a:t>
            </a:r>
            <a:endParaRPr lang="es-EC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69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-426" t="8285" r="2410" b="24551"/>
          <a:stretch/>
        </p:blipFill>
        <p:spPr>
          <a:xfrm>
            <a:off x="737095" y="2660358"/>
            <a:ext cx="7781998" cy="2998058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FF940788-785E-478B-A1C5-49728602CA33}"/>
              </a:ext>
            </a:extLst>
          </p:cNvPr>
          <p:cNvSpPr/>
          <p:nvPr/>
        </p:nvSpPr>
        <p:spPr>
          <a:xfrm>
            <a:off x="3921972" y="1986676"/>
            <a:ext cx="4366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>
                <a:latin typeface="Century Gothic" panose="020B0502020202020204" pitchFamily="34" charset="0"/>
              </a:rPr>
              <a:t>http://gobiernoabierto.quito.gob.ec/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55A215C3-0024-42C4-A6E5-18E4D284F553}"/>
              </a:ext>
            </a:extLst>
          </p:cNvPr>
          <p:cNvSpPr/>
          <p:nvPr/>
        </p:nvSpPr>
        <p:spPr>
          <a:xfrm>
            <a:off x="1001916" y="770041"/>
            <a:ext cx="95001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>
                <a:latin typeface="Century Gothic" panose="020B0502020202020204" pitchFamily="34" charset="0"/>
              </a:rPr>
              <a:t>Opción dos para entrega de propuestas: ingresando la documentación a través del portal web.</a:t>
            </a:r>
          </a:p>
          <a:p>
            <a:r>
              <a:rPr lang="es-EC" dirty="0">
                <a:latin typeface="Century Gothic" panose="020B0502020202020204" pitchFamily="34" charset="0"/>
              </a:rPr>
              <a:t>Hasta el día </a:t>
            </a:r>
            <a:r>
              <a:rPr lang="es-EC" dirty="0" smtClean="0">
                <a:latin typeface="Century Gothic" panose="020B0502020202020204" pitchFamily="34" charset="0"/>
              </a:rPr>
              <a:t>31 </a:t>
            </a:r>
            <a:r>
              <a:rPr lang="es-EC" dirty="0" smtClean="0">
                <a:latin typeface="Century Gothic" panose="020B0502020202020204" pitchFamily="34" charset="0"/>
              </a:rPr>
              <a:t>de enero </a:t>
            </a:r>
            <a:r>
              <a:rPr lang="es-EC" dirty="0" smtClean="0">
                <a:latin typeface="Century Gothic" panose="020B0502020202020204" pitchFamily="34" charset="0"/>
              </a:rPr>
              <a:t>del </a:t>
            </a:r>
            <a:r>
              <a:rPr lang="es-EC" dirty="0" smtClean="0">
                <a:latin typeface="Century Gothic" panose="020B0502020202020204" pitchFamily="34" charset="0"/>
              </a:rPr>
              <a:t>2018</a:t>
            </a:r>
            <a:endParaRPr lang="es-EC" dirty="0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FD0A71BD-7C2C-4858-B275-FD611A25D219}"/>
              </a:ext>
            </a:extLst>
          </p:cNvPr>
          <p:cNvSpPr/>
          <p:nvPr/>
        </p:nvSpPr>
        <p:spPr>
          <a:xfrm>
            <a:off x="9379390" y="4807390"/>
            <a:ext cx="2516864" cy="19646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C" sz="1400" dirty="0"/>
              <a:t>Contenido: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1400" dirty="0"/>
              <a:t>Explicación sencilla de Consejo Consultivo.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1400" dirty="0"/>
              <a:t>Formulario sencillo para ingresar postulaciones.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sz="1400" dirty="0"/>
              <a:t>Presentación de resultados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C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C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C" sz="1400" dirty="0"/>
          </a:p>
        </p:txBody>
      </p:sp>
      <p:cxnSp>
        <p:nvCxnSpPr>
          <p:cNvPr id="10" name="Conector: angular 9">
            <a:extLst>
              <a:ext uri="{FF2B5EF4-FFF2-40B4-BE49-F238E27FC236}">
                <a16:creationId xmlns="" xmlns:a16="http://schemas.microsoft.com/office/drawing/2014/main" id="{19CA48EB-09CF-42D4-85ED-76A9CF9E171B}"/>
              </a:ext>
            </a:extLst>
          </p:cNvPr>
          <p:cNvCxnSpPr>
            <a:cxnSpLocks/>
          </p:cNvCxnSpPr>
          <p:nvPr/>
        </p:nvCxnSpPr>
        <p:spPr>
          <a:xfrm>
            <a:off x="8288873" y="5296277"/>
            <a:ext cx="1027143" cy="66090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4745" y="4332009"/>
            <a:ext cx="1101859" cy="123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6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359C810-A3DD-4D6B-A0FC-9C5C71394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665" y="932506"/>
            <a:ext cx="10515600" cy="805759"/>
          </a:xfrm>
        </p:spPr>
        <p:txBody>
          <a:bodyPr>
            <a:normAutofit fontScale="90000"/>
          </a:bodyPr>
          <a:lstStyle/>
          <a:p>
            <a:r>
              <a:rPr lang="es-EC" sz="1800" b="1" dirty="0">
                <a:latin typeface="Century Gothic" panose="020B0502020202020204" pitchFamily="34" charset="0"/>
              </a:rPr>
              <a:t>PROCESO DE SELECCIÓN: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0E67D3E-BCE4-415E-BD89-D4356697F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826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AutoNum type="alphaLcParenR"/>
            </a:pPr>
            <a:endParaRPr lang="es-EC" sz="1800" dirty="0">
              <a:latin typeface="Century Gothic" panose="020B0502020202020204" pitchFamily="34" charset="0"/>
            </a:endParaRPr>
          </a:p>
          <a:p>
            <a:pPr marL="0" lvl="0" indent="0" algn="just">
              <a:buNone/>
            </a:pPr>
            <a:r>
              <a:rPr lang="es-EC" sz="1800" dirty="0">
                <a:latin typeface="Century Gothic" panose="020B0502020202020204" pitchFamily="34" charset="0"/>
              </a:rPr>
              <a:t>a)	Revisión y calificación de propuestas</a:t>
            </a:r>
          </a:p>
          <a:p>
            <a:pPr marL="0" lvl="0" indent="0" algn="just">
              <a:buNone/>
            </a:pPr>
            <a:r>
              <a:rPr lang="es-EC" sz="1800" dirty="0">
                <a:latin typeface="Century Gothic" panose="020B0502020202020204" pitchFamily="34" charset="0"/>
              </a:rPr>
              <a:t>La comisión de calificación estará conformada por un representante de las siguientes dependencias: </a:t>
            </a:r>
          </a:p>
          <a:p>
            <a:pPr marL="0" lvl="0" indent="0" algn="just">
              <a:buNone/>
            </a:pPr>
            <a:r>
              <a:rPr lang="es-EC" sz="1800" dirty="0" smtClean="0">
                <a:latin typeface="Century Gothic" panose="020B0502020202020204" pitchFamily="34" charset="0"/>
              </a:rPr>
              <a:t>i) Secretaría </a:t>
            </a:r>
            <a:r>
              <a:rPr lang="es-EC" sz="1800" dirty="0">
                <a:latin typeface="Century Gothic" panose="020B0502020202020204" pitchFamily="34" charset="0"/>
              </a:rPr>
              <a:t>General de Planificación</a:t>
            </a:r>
          </a:p>
          <a:p>
            <a:pPr marL="0" lvl="0" indent="0" algn="just">
              <a:buNone/>
            </a:pPr>
            <a:r>
              <a:rPr lang="es-EC" sz="1800" dirty="0" smtClean="0">
                <a:latin typeface="Century Gothic" panose="020B0502020202020204" pitchFamily="34" charset="0"/>
              </a:rPr>
              <a:t>ii) Secretaría </a:t>
            </a:r>
            <a:r>
              <a:rPr lang="es-EC" sz="1800" dirty="0">
                <a:latin typeface="Century Gothic" panose="020B0502020202020204" pitchFamily="34" charset="0"/>
              </a:rPr>
              <a:t>de Coordinación Territorial y Participación Ciudadana</a:t>
            </a:r>
          </a:p>
          <a:p>
            <a:pPr marL="0" lvl="0" indent="0" algn="just">
              <a:buNone/>
            </a:pPr>
            <a:r>
              <a:rPr lang="es-EC" sz="1800" dirty="0" smtClean="0">
                <a:latin typeface="Century Gothic" panose="020B0502020202020204" pitchFamily="34" charset="0"/>
              </a:rPr>
              <a:t>iii) Secretaría </a:t>
            </a:r>
            <a:r>
              <a:rPr lang="es-EC" sz="1800" dirty="0">
                <a:latin typeface="Century Gothic" panose="020B0502020202020204" pitchFamily="34" charset="0"/>
              </a:rPr>
              <a:t>de Desarrollo Productivo y Competitividad</a:t>
            </a:r>
          </a:p>
          <a:p>
            <a:pPr marL="0" lvl="0" indent="0" algn="just">
              <a:buNone/>
            </a:pPr>
            <a:endParaRPr lang="es-EC" sz="1800" dirty="0" smtClean="0">
              <a:latin typeface="Century Gothic" panose="020B0502020202020204" pitchFamily="34" charset="0"/>
            </a:endParaRPr>
          </a:p>
          <a:p>
            <a:pPr marL="0" lvl="0" indent="0" algn="just">
              <a:buNone/>
            </a:pPr>
            <a:r>
              <a:rPr lang="es-EC" sz="1800" dirty="0" smtClean="0">
                <a:latin typeface="Century Gothic" panose="020B0502020202020204" pitchFamily="34" charset="0"/>
              </a:rPr>
              <a:t>La </a:t>
            </a:r>
            <a:r>
              <a:rPr lang="es-EC" sz="1800" dirty="0">
                <a:latin typeface="Century Gothic" panose="020B0502020202020204" pitchFamily="34" charset="0"/>
              </a:rPr>
              <a:t>Comisión Metropolitana de Lucha Contra la Corrupción – Quito Honesto acompañará el proceso de calificación y selección de los miembros.</a:t>
            </a:r>
          </a:p>
          <a:p>
            <a:pPr marL="0" lvl="0" indent="0" algn="just">
              <a:buNone/>
            </a:pPr>
            <a:r>
              <a:rPr lang="es-EC" sz="1800" dirty="0">
                <a:latin typeface="Century Gothic" panose="020B0502020202020204" pitchFamily="34" charset="0"/>
              </a:rPr>
              <a:t>Cada Secretaría revisará los expedientes de los postulantes según corresponda a su competencia y al pilar de gobierno abierto que haya declarado tener mayor experiencia. Se verificará que los documentos de las propuestas recibidas acrediten los requisitos y analizará la pertinencia y aporte para los intereses municipales y ciudadanos de la propuesta presentada.</a:t>
            </a:r>
          </a:p>
          <a:p>
            <a:pPr marL="0" lvl="0" indent="0" algn="just">
              <a:buNone/>
            </a:pPr>
            <a:r>
              <a:rPr lang="es-EC" sz="1800" dirty="0">
                <a:latin typeface="Century Gothic" panose="020B0502020202020204" pitchFamily="34" charset="0"/>
              </a:rPr>
              <a:t>La comisión propenderá a que se cumplan con los principios de paridad de género y paridad intergeneracional, así como a que el Consejo esté compuesto por miembros que representen de experiencias relacionadas a los distintos pilares de gobierno abierto. </a:t>
            </a:r>
          </a:p>
          <a:p>
            <a:pPr marL="0" indent="0" algn="just">
              <a:buNone/>
            </a:pPr>
            <a:endParaRPr lang="es-EC" sz="1800" dirty="0" smtClean="0"/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59EEFD7E-DDE9-43A7-989A-397D34992B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0164"/>
            <a:ext cx="12192000" cy="12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888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79B3F98-23F1-4514-AC29-CB1529E3E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1800" b="1" dirty="0">
                <a:latin typeface="Century Gothic" panose="020B0502020202020204" pitchFamily="34" charset="0"/>
              </a:rPr>
              <a:t>PROCESO DE SELECCIÓN:</a:t>
            </a:r>
            <a:endParaRPr lang="es-EC" sz="1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833F195-A41C-4529-BF3B-6D96AE83C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422" y="1439501"/>
            <a:ext cx="10774378" cy="4737462"/>
          </a:xfrm>
        </p:spPr>
        <p:txBody>
          <a:bodyPr/>
          <a:lstStyle/>
          <a:p>
            <a:pPr marL="0" indent="0">
              <a:buNone/>
            </a:pPr>
            <a:r>
              <a:rPr lang="es-EC" sz="1800" dirty="0">
                <a:latin typeface="Century Gothic" panose="020B0502020202020204" pitchFamily="34" charset="0"/>
              </a:rPr>
              <a:t>La calificación máxima será de 100 puntos y estará dividida de la siguiente manera: </a:t>
            </a:r>
          </a:p>
          <a:p>
            <a:endParaRPr lang="es-EC" dirty="0"/>
          </a:p>
          <a:p>
            <a:endParaRPr lang="es-EC" dirty="0"/>
          </a:p>
          <a:p>
            <a:endParaRPr lang="es-EC" dirty="0"/>
          </a:p>
          <a:p>
            <a:endParaRPr lang="es-EC" dirty="0"/>
          </a:p>
          <a:p>
            <a:endParaRPr lang="es-EC" dirty="0"/>
          </a:p>
          <a:p>
            <a:endParaRPr lang="es-EC" dirty="0"/>
          </a:p>
          <a:p>
            <a:pPr marL="0" indent="0">
              <a:buNone/>
            </a:pPr>
            <a:endParaRPr lang="es-EC" sz="1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EC" sz="1800" dirty="0">
                <a:latin typeface="Century Gothic" panose="020B0502020202020204" pitchFamily="34" charset="0"/>
              </a:rPr>
              <a:t>Ante calificaciones similares, la comisión de calificación dará preferencia a la selección de aquellos candidatos que permitan cumplir con lo establecido con el literal a) del proceso de selección.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C534564C-B6A6-4924-A5C3-8255A072C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244871"/>
              </p:ext>
            </p:extLst>
          </p:nvPr>
        </p:nvGraphicFramePr>
        <p:xfrm>
          <a:off x="1754021" y="2092492"/>
          <a:ext cx="9508490" cy="2594280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546375">
                  <a:extLst>
                    <a:ext uri="{9D8B030D-6E8A-4147-A177-3AD203B41FA5}">
                      <a16:colId xmlns="" xmlns:a16="http://schemas.microsoft.com/office/drawing/2014/main" val="3278486222"/>
                    </a:ext>
                  </a:extLst>
                </a:gridCol>
                <a:gridCol w="6962115">
                  <a:extLst>
                    <a:ext uri="{9D8B030D-6E8A-4147-A177-3AD203B41FA5}">
                      <a16:colId xmlns="" xmlns:a16="http://schemas.microsoft.com/office/drawing/2014/main" val="4156195210"/>
                    </a:ext>
                  </a:extLst>
                </a:gridCol>
              </a:tblGrid>
              <a:tr h="190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  <a:latin typeface="Century Gothic" panose="020B0502020202020204" pitchFamily="34" charset="0"/>
                        </a:rPr>
                        <a:t>Criterio </a:t>
                      </a:r>
                      <a:endParaRPr lang="es-EC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  <a:latin typeface="Century Gothic" panose="020B0502020202020204" pitchFamily="34" charset="0"/>
                        </a:rPr>
                        <a:t>Calificación </a:t>
                      </a:r>
                      <a:endParaRPr lang="es-EC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01501409"/>
                  </a:ext>
                </a:extLst>
              </a:tr>
              <a:tr h="1911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b="0">
                          <a:effectLst/>
                          <a:latin typeface="Century Gothic" panose="020B0502020202020204" pitchFamily="34" charset="0"/>
                        </a:rPr>
                        <a:t>Propuesta</a:t>
                      </a:r>
                      <a:endParaRPr lang="es-EC" sz="1800" b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  <a:latin typeface="Century Gothic" panose="020B0502020202020204" pitchFamily="34" charset="0"/>
                        </a:rPr>
                        <a:t>Hasta 50 puntos</a:t>
                      </a:r>
                      <a:endParaRPr lang="es-EC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78527556"/>
                  </a:ext>
                </a:extLst>
              </a:tr>
              <a:tr h="39826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b="0" dirty="0">
                          <a:effectLst/>
                          <a:latin typeface="Century Gothic" panose="020B0502020202020204" pitchFamily="34" charset="0"/>
                        </a:rPr>
                        <a:t>Experiencia </a:t>
                      </a:r>
                      <a:endParaRPr lang="es-EC" sz="18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  <a:latin typeface="Century Gothic" panose="020B0502020202020204" pitchFamily="34" charset="0"/>
                        </a:rPr>
                        <a:t>Proyectos realizados:  hasta 20 puntos</a:t>
                      </a:r>
                      <a:endParaRPr lang="es-EC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22637325"/>
                  </a:ext>
                </a:extLst>
              </a:tr>
              <a:tr h="60537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  <a:latin typeface="Century Gothic" panose="020B0502020202020204" pitchFamily="34" charset="0"/>
                        </a:rPr>
                        <a:t>Años de experiencia en la materia: hasta 15 puntos </a:t>
                      </a:r>
                      <a:endParaRPr lang="es-EC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504725640"/>
                  </a:ext>
                </a:extLst>
              </a:tr>
              <a:tr h="60537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  <a:latin typeface="Century Gothic" panose="020B0502020202020204" pitchFamily="34" charset="0"/>
                        </a:rPr>
                        <a:t>Publicaciones relacionadas con la materia: hasta 10 puntos </a:t>
                      </a:r>
                      <a:endParaRPr lang="es-EC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49682017"/>
                  </a:ext>
                </a:extLst>
              </a:tr>
              <a:tr h="39826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  <a:latin typeface="Century Gothic" panose="020B0502020202020204" pitchFamily="34" charset="0"/>
                        </a:rPr>
                        <a:t>Títulos académicos: hasta 5 puntos </a:t>
                      </a:r>
                      <a:endParaRPr lang="es-EC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37819137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B7FAF94D-E12E-42BC-82E5-91D22922BB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0164"/>
            <a:ext cx="12192000" cy="12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85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7780</TotalTime>
  <Words>843</Words>
  <Application>Microsoft Office PowerPoint</Application>
  <PresentationFormat>Panorámica</PresentationFormat>
  <Paragraphs>89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Times New Roman</vt:lpstr>
      <vt:lpstr>Wingdings</vt:lpstr>
      <vt:lpstr>Tema de Office</vt:lpstr>
      <vt:lpstr>Presentación de PowerPoint</vt:lpstr>
      <vt:lpstr>METODOLOGÍA PARA CONFORMACIÓN DEL CONSEJO CONSULTIVO DE GOBIERNO ABIERTO</vt:lpstr>
      <vt:lpstr>CONFORMACIÓN DEL CONSEJO CONSULTIVO DE GOBIERNO ABIERTO </vt:lpstr>
      <vt:lpstr>REQUISITOS:</vt:lpstr>
      <vt:lpstr>Presentación de PowerPoint</vt:lpstr>
      <vt:lpstr>POSTULACIONES:</vt:lpstr>
      <vt:lpstr>Presentación de PowerPoint</vt:lpstr>
      <vt:lpstr>PROCESO DE SELECCIÓN: </vt:lpstr>
      <vt:lpstr>PROCESO DE SELECCIÓN:</vt:lpstr>
      <vt:lpstr>DIFUSIÓN DE RESULTADOS Y ACREDITACIÓN DE LOS MIEMBROS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Hernán Fabricio Villacis Ruiz</dc:creator>
  <cp:lastModifiedBy>Carlos Andres Isch Perez</cp:lastModifiedBy>
  <cp:revision>339</cp:revision>
  <cp:lastPrinted>2014-09-18T13:56:49Z</cp:lastPrinted>
  <dcterms:created xsi:type="dcterms:W3CDTF">2014-07-30T14:41:40Z</dcterms:created>
  <dcterms:modified xsi:type="dcterms:W3CDTF">2018-01-03T17:11:09Z</dcterms:modified>
</cp:coreProperties>
</file>