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8"/>
  </p:sldMasterIdLst>
  <p:notesMasterIdLst>
    <p:notesMasterId r:id="rId18"/>
  </p:notesMasterIdLst>
  <p:handoutMasterIdLst>
    <p:handoutMasterId r:id="rId19"/>
  </p:handoutMasterIdLst>
  <p:sldIdLst>
    <p:sldId id="571" r:id="rId9"/>
    <p:sldId id="632" r:id="rId10"/>
    <p:sldId id="636" r:id="rId11"/>
    <p:sldId id="633" r:id="rId12"/>
    <p:sldId id="639" r:id="rId13"/>
    <p:sldId id="638" r:id="rId14"/>
    <p:sldId id="630" r:id="rId15"/>
    <p:sldId id="635" r:id="rId16"/>
    <p:sldId id="634" r:id="rId17"/>
  </p:sldIdLst>
  <p:sldSz cx="9144000" cy="6858000" type="screen4x3"/>
  <p:notesSz cx="7010400" cy="9296400"/>
  <p:defaultTextStyle>
    <a:defPPr>
      <a:defRPr lang="es-EC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9C7C7"/>
    <a:srgbClr val="B24D3C"/>
    <a:srgbClr val="FF9999"/>
    <a:srgbClr val="800000"/>
    <a:srgbClr val="993300"/>
    <a:srgbClr val="CC0000"/>
    <a:srgbClr val="FF9900"/>
    <a:srgbClr val="E7B212"/>
    <a:srgbClr val="688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6322" autoAdjust="0"/>
  </p:normalViewPr>
  <p:slideViewPr>
    <p:cSldViewPr>
      <p:cViewPr varScale="1">
        <p:scale>
          <a:sx n="70" d="100"/>
          <a:sy n="70" d="100"/>
        </p:scale>
        <p:origin x="5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3639B0BB-730F-4C4E-B782-88B2BF1B315D}" type="datetimeFigureOut">
              <a:rPr lang="es-EC" smtClean="0"/>
              <a:t>10/07/2017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C5A26D11-1F93-4837-BF7A-EA3D253930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41785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9D63B1-65B4-44BF-B721-67A3DF7F6FCC}" type="datetimeFigureOut">
              <a:rPr lang="es-EC"/>
              <a:pPr>
                <a:defRPr/>
              </a:pPr>
              <a:t>10/07/2017</a:t>
            </a:fld>
            <a:endParaRPr lang="es-EC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pPr lvl="0"/>
            <a:endParaRPr lang="es-EC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C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380E1C-CC57-499C-8DDF-E00046A5742D}" type="slidenum">
              <a:rPr lang="es-EC" altLang="es-EC"/>
              <a:pPr/>
              <a:t>‹Nº›</a:t>
            </a:fld>
            <a:endParaRPr lang="es-EC" altLang="es-EC" dirty="0"/>
          </a:p>
        </p:txBody>
      </p:sp>
    </p:spTree>
    <p:extLst>
      <p:ext uri="{BB962C8B-B14F-4D97-AF65-F5344CB8AC3E}">
        <p14:creationId xmlns:p14="http://schemas.microsoft.com/office/powerpoint/2010/main" val="976476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16281-8C1B-490B-88CE-448E076A7F97}" type="datetimeFigureOut">
              <a:rPr lang="es-EC"/>
              <a:pPr>
                <a:defRPr/>
              </a:pPr>
              <a:t>10/07/2017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D31A7-4D13-41CB-9CD1-16A8DA3B9C02}" type="slidenum">
              <a:rPr lang="es-EC" altLang="es-EC"/>
              <a:pPr/>
              <a:t>‹Nº›</a:t>
            </a:fld>
            <a:endParaRPr lang="es-EC" altLang="es-EC" dirty="0"/>
          </a:p>
        </p:txBody>
      </p:sp>
    </p:spTree>
    <p:extLst>
      <p:ext uri="{BB962C8B-B14F-4D97-AF65-F5344CB8AC3E}">
        <p14:creationId xmlns:p14="http://schemas.microsoft.com/office/powerpoint/2010/main" val="359154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BD341-BB17-4131-92E7-F8232E552533}" type="datetimeFigureOut">
              <a:rPr lang="es-EC"/>
              <a:pPr>
                <a:defRPr/>
              </a:pPr>
              <a:t>10/07/2017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D0988-3193-4FEA-940B-BE286D27F28E}" type="slidenum">
              <a:rPr lang="es-EC" altLang="es-EC"/>
              <a:pPr/>
              <a:t>‹Nº›</a:t>
            </a:fld>
            <a:endParaRPr lang="es-EC" altLang="es-EC" dirty="0"/>
          </a:p>
        </p:txBody>
      </p:sp>
    </p:spTree>
    <p:extLst>
      <p:ext uri="{BB962C8B-B14F-4D97-AF65-F5344CB8AC3E}">
        <p14:creationId xmlns:p14="http://schemas.microsoft.com/office/powerpoint/2010/main" val="127201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AD156-90F5-4923-8817-61D697AFF827}" type="datetimeFigureOut">
              <a:rPr lang="es-EC"/>
              <a:pPr>
                <a:defRPr/>
              </a:pPr>
              <a:t>10/07/2017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35A8F-F83B-422A-829B-D0C76CCB7196}" type="slidenum">
              <a:rPr lang="es-EC" altLang="es-EC"/>
              <a:pPr/>
              <a:t>‹Nº›</a:t>
            </a:fld>
            <a:endParaRPr lang="es-EC" altLang="es-EC" dirty="0"/>
          </a:p>
        </p:txBody>
      </p:sp>
    </p:spTree>
    <p:extLst>
      <p:ext uri="{BB962C8B-B14F-4D97-AF65-F5344CB8AC3E}">
        <p14:creationId xmlns:p14="http://schemas.microsoft.com/office/powerpoint/2010/main" val="168789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90872-3671-4629-AEB0-5714EEFF364E}" type="datetimeFigureOut">
              <a:rPr lang="es-EC"/>
              <a:pPr>
                <a:defRPr/>
              </a:pPr>
              <a:t>10/07/2017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3B845-C187-4921-9D5F-A38391A82095}" type="slidenum">
              <a:rPr lang="es-EC" altLang="es-EC"/>
              <a:pPr/>
              <a:t>‹Nº›</a:t>
            </a:fld>
            <a:endParaRPr lang="es-EC" altLang="es-EC" dirty="0"/>
          </a:p>
        </p:txBody>
      </p:sp>
    </p:spTree>
    <p:extLst>
      <p:ext uri="{BB962C8B-B14F-4D97-AF65-F5344CB8AC3E}">
        <p14:creationId xmlns:p14="http://schemas.microsoft.com/office/powerpoint/2010/main" val="234095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7072A-43C0-441E-A1EB-00419479808D}" type="datetimeFigureOut">
              <a:rPr lang="es-EC"/>
              <a:pPr>
                <a:defRPr/>
              </a:pPr>
              <a:t>10/07/2017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0AEC5-2E4E-4048-B5C3-D183D2408171}" type="slidenum">
              <a:rPr lang="es-EC" altLang="es-EC"/>
              <a:pPr/>
              <a:t>‹Nº›</a:t>
            </a:fld>
            <a:endParaRPr lang="es-EC" altLang="es-EC" dirty="0"/>
          </a:p>
        </p:txBody>
      </p:sp>
    </p:spTree>
    <p:extLst>
      <p:ext uri="{BB962C8B-B14F-4D97-AF65-F5344CB8AC3E}">
        <p14:creationId xmlns:p14="http://schemas.microsoft.com/office/powerpoint/2010/main" val="406685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EECC8-D18D-46E7-A155-F31785F7FC3D}" type="datetimeFigureOut">
              <a:rPr lang="es-EC"/>
              <a:pPr>
                <a:defRPr/>
              </a:pPr>
              <a:t>10/07/2017</a:t>
            </a:fld>
            <a:endParaRPr lang="es-EC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55122-31E6-435A-A345-D7E8D6C92187}" type="slidenum">
              <a:rPr lang="es-EC" altLang="es-EC"/>
              <a:pPr/>
              <a:t>‹Nº›</a:t>
            </a:fld>
            <a:endParaRPr lang="es-EC" altLang="es-EC" dirty="0"/>
          </a:p>
        </p:txBody>
      </p:sp>
    </p:spTree>
    <p:extLst>
      <p:ext uri="{BB962C8B-B14F-4D97-AF65-F5344CB8AC3E}">
        <p14:creationId xmlns:p14="http://schemas.microsoft.com/office/powerpoint/2010/main" val="40071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65E3B-3673-4ABF-B70E-CBD50D8234BC}" type="datetimeFigureOut">
              <a:rPr lang="es-EC"/>
              <a:pPr>
                <a:defRPr/>
              </a:pPr>
              <a:t>10/07/2017</a:t>
            </a:fld>
            <a:endParaRPr lang="es-EC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9F70F-207D-41DD-B498-AAAA748B2C6C}" type="slidenum">
              <a:rPr lang="es-EC" altLang="es-EC"/>
              <a:pPr/>
              <a:t>‹Nº›</a:t>
            </a:fld>
            <a:endParaRPr lang="es-EC" altLang="es-EC" dirty="0"/>
          </a:p>
        </p:txBody>
      </p:sp>
    </p:spTree>
    <p:extLst>
      <p:ext uri="{BB962C8B-B14F-4D97-AF65-F5344CB8AC3E}">
        <p14:creationId xmlns:p14="http://schemas.microsoft.com/office/powerpoint/2010/main" val="257418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4B242-5129-45FC-A198-4A81E0E9320E}" type="datetimeFigureOut">
              <a:rPr lang="es-EC"/>
              <a:pPr>
                <a:defRPr/>
              </a:pPr>
              <a:t>10/07/2017</a:t>
            </a:fld>
            <a:endParaRPr lang="es-EC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EF67C-7268-4E91-8807-1D1B486FC838}" type="slidenum">
              <a:rPr lang="es-EC" altLang="es-EC"/>
              <a:pPr/>
              <a:t>‹Nº›</a:t>
            </a:fld>
            <a:endParaRPr lang="es-EC" altLang="es-EC" dirty="0"/>
          </a:p>
        </p:txBody>
      </p:sp>
    </p:spTree>
    <p:extLst>
      <p:ext uri="{BB962C8B-B14F-4D97-AF65-F5344CB8AC3E}">
        <p14:creationId xmlns:p14="http://schemas.microsoft.com/office/powerpoint/2010/main" val="353458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0FD53-7D36-44DC-B466-0C2183B80B1D}" type="datetimeFigureOut">
              <a:rPr lang="es-EC"/>
              <a:pPr>
                <a:defRPr/>
              </a:pPr>
              <a:t>10/07/2017</a:t>
            </a:fld>
            <a:endParaRPr lang="es-EC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425AC-8892-4D09-A67D-9862630EFC11}" type="slidenum">
              <a:rPr lang="es-EC" altLang="es-EC"/>
              <a:pPr/>
              <a:t>‹Nº›</a:t>
            </a:fld>
            <a:endParaRPr lang="es-EC" altLang="es-EC" dirty="0"/>
          </a:p>
        </p:txBody>
      </p:sp>
    </p:spTree>
    <p:extLst>
      <p:ext uri="{BB962C8B-B14F-4D97-AF65-F5344CB8AC3E}">
        <p14:creationId xmlns:p14="http://schemas.microsoft.com/office/powerpoint/2010/main" val="387120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D1AF3-8A16-47BB-B734-02A2F181CF95}" type="datetimeFigureOut">
              <a:rPr lang="es-EC"/>
              <a:pPr>
                <a:defRPr/>
              </a:pPr>
              <a:t>10/07/2017</a:t>
            </a:fld>
            <a:endParaRPr lang="es-EC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B41F-8111-4B0A-896B-70608C2423C5}" type="slidenum">
              <a:rPr lang="es-EC" altLang="es-EC"/>
              <a:pPr/>
              <a:t>‹Nº›</a:t>
            </a:fld>
            <a:endParaRPr lang="es-EC" altLang="es-EC" dirty="0"/>
          </a:p>
        </p:txBody>
      </p:sp>
    </p:spTree>
    <p:extLst>
      <p:ext uri="{BB962C8B-B14F-4D97-AF65-F5344CB8AC3E}">
        <p14:creationId xmlns:p14="http://schemas.microsoft.com/office/powerpoint/2010/main" val="391431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C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DF728-2BFE-4DD9-9426-3FD3098B43C5}" type="datetimeFigureOut">
              <a:rPr lang="es-EC"/>
              <a:pPr>
                <a:defRPr/>
              </a:pPr>
              <a:t>10/07/2017</a:t>
            </a:fld>
            <a:endParaRPr lang="es-EC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201D0-236A-4E1B-83AA-C4D689D8D2D9}" type="slidenum">
              <a:rPr lang="es-EC" altLang="es-EC"/>
              <a:pPr/>
              <a:t>‹Nº›</a:t>
            </a:fld>
            <a:endParaRPr lang="es-EC" altLang="es-EC" dirty="0"/>
          </a:p>
        </p:txBody>
      </p:sp>
    </p:spTree>
    <p:extLst>
      <p:ext uri="{BB962C8B-B14F-4D97-AF65-F5344CB8AC3E}">
        <p14:creationId xmlns:p14="http://schemas.microsoft.com/office/powerpoint/2010/main" val="305925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9810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C" smtClean="0"/>
              <a:t>Haga clic para modificar el estilo de título del patrón</a:t>
            </a:r>
            <a:endParaRPr lang="es-EC" altLang="es-EC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C" smtClean="0"/>
              <a:t>Haga clic para modificar el estilo de texto del patrón</a:t>
            </a:r>
          </a:p>
          <a:p>
            <a:pPr lvl="1"/>
            <a:r>
              <a:rPr lang="es-ES" altLang="es-EC" smtClean="0"/>
              <a:t>Segundo nivel</a:t>
            </a:r>
          </a:p>
          <a:p>
            <a:pPr lvl="2"/>
            <a:r>
              <a:rPr lang="es-ES" altLang="es-EC" smtClean="0"/>
              <a:t>Tercer nivel</a:t>
            </a:r>
          </a:p>
          <a:p>
            <a:pPr lvl="3"/>
            <a:r>
              <a:rPr lang="es-ES" altLang="es-EC" smtClean="0"/>
              <a:t>Cuarto nivel</a:t>
            </a:r>
          </a:p>
          <a:p>
            <a:pPr lvl="4"/>
            <a:r>
              <a:rPr lang="es-ES" altLang="es-EC" smtClean="0"/>
              <a:t>Quinto nivel</a:t>
            </a:r>
            <a:endParaRPr lang="es-EC" altLang="es-EC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82CC48-156C-4C3E-8437-28777C1B54BC}" type="datetimeFigureOut">
              <a:rPr lang="es-EC"/>
              <a:pPr>
                <a:defRPr/>
              </a:pPr>
              <a:t>10/07/2017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09D8CB6-C5D6-446E-8CDF-7E21CB566C47}" type="slidenum">
              <a:rPr lang="es-EC" altLang="es-EC"/>
              <a:pPr/>
              <a:t>‹Nº›</a:t>
            </a:fld>
            <a:endParaRPr lang="es-EC" altLang="es-EC" dirty="0"/>
          </a:p>
        </p:txBody>
      </p:sp>
      <p:pic>
        <p:nvPicPr>
          <p:cNvPr id="1031" name="Picture 2" descr="C:\Users\walmeida\Desktop\LOGO.png"/>
          <p:cNvPicPr>
            <a:picLocks noChangeAspect="1" noChangeArrowheads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643688"/>
            <a:ext cx="91440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Rectángulo"/>
          <p:cNvSpPr/>
          <p:nvPr/>
        </p:nvSpPr>
        <p:spPr>
          <a:xfrm>
            <a:off x="0" y="45091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REVISIÓN PLAN ESPECIAL “LA FLORESTA”</a:t>
            </a:r>
            <a:endParaRPr lang="es-ES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Imagen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4292"/>
          <a:stretch/>
        </p:blipFill>
        <p:spPr>
          <a:xfrm>
            <a:off x="1993197" y="2708920"/>
            <a:ext cx="5328592" cy="124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13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/>
          <p:cNvSpPr/>
          <p:nvPr/>
        </p:nvSpPr>
        <p:spPr>
          <a:xfrm>
            <a:off x="309029" y="225856"/>
            <a:ext cx="858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Marco legal</a:t>
            </a:r>
            <a:endParaRPr lang="es-ES" sz="24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43817" y="2204864"/>
            <a:ext cx="85766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400" dirty="0" smtClean="0"/>
              <a:t>Determina la </a:t>
            </a:r>
            <a:r>
              <a:rPr lang="es-EC" sz="1400" dirty="0"/>
              <a:t>posibilidad de reajustar el Plan de Uso y Ocupación del Suelo con el objeto –</a:t>
            </a:r>
            <a:r>
              <a:rPr lang="es-EC" sz="1400" dirty="0" smtClean="0"/>
              <a:t>entre otros- </a:t>
            </a:r>
            <a:r>
              <a:rPr lang="es-EC" sz="1400" dirty="0"/>
              <a:t>de </a:t>
            </a:r>
            <a:r>
              <a:rPr lang="es-EC" sz="1400" i="1" dirty="0"/>
              <a:t>“la revitalización urbana, recuperación de espacios públicos </a:t>
            </a:r>
            <a:r>
              <a:rPr lang="es-EC" sz="1400" i="1" dirty="0" smtClean="0"/>
              <a:t>y centralidades </a:t>
            </a:r>
            <a:r>
              <a:rPr lang="es-EC" sz="1400" i="1" dirty="0"/>
              <a:t>menores”</a:t>
            </a:r>
            <a:r>
              <a:rPr lang="es-EC" sz="1400" dirty="0"/>
              <a:t>, y de</a:t>
            </a:r>
            <a:r>
              <a:rPr lang="es-EC" sz="1400" i="1" dirty="0"/>
              <a:t> “la conservación y rehabilitación de áreas </a:t>
            </a:r>
            <a:r>
              <a:rPr lang="es-EC" sz="1400" i="1" dirty="0" smtClean="0"/>
              <a:t>históricas patrimoniales</a:t>
            </a:r>
            <a:r>
              <a:rPr lang="es-EC" sz="1400" i="1" dirty="0"/>
              <a:t>". </a:t>
            </a:r>
            <a:r>
              <a:rPr lang="es-EC" sz="1400" dirty="0"/>
              <a:t>Tal objetivo corresponde a las características esenciales de </a:t>
            </a:r>
            <a:r>
              <a:rPr lang="es-EC" sz="1400" dirty="0" smtClean="0"/>
              <a:t>La Floresta </a:t>
            </a:r>
            <a:r>
              <a:rPr lang="es-EC" sz="1400" dirty="0"/>
              <a:t>definido como un </a:t>
            </a:r>
            <a:r>
              <a:rPr lang="es-EC" sz="1400" i="1" dirty="0"/>
              <a:t>“barrio emblemático y popular” y “barrio histórico</a:t>
            </a:r>
            <a:r>
              <a:rPr lang="es-EC" sz="1400" i="1" dirty="0" smtClean="0"/>
              <a:t>”, </a:t>
            </a:r>
            <a:r>
              <a:rPr lang="es-EC" sz="1400" dirty="0" smtClean="0"/>
              <a:t>situación </a:t>
            </a:r>
            <a:r>
              <a:rPr lang="es-EC" sz="1400" dirty="0"/>
              <a:t>que originó la formulación del Plan Especial de Ordenamiento Urbano y </a:t>
            </a:r>
            <a:r>
              <a:rPr lang="es-EC" sz="1400" dirty="0" smtClean="0"/>
              <a:t>la sanción </a:t>
            </a:r>
            <a:r>
              <a:rPr lang="es-EC" sz="1400" dirty="0"/>
              <a:t>de la Ordenanza No. 135 el 11 de noviembre del 2011.</a:t>
            </a:r>
          </a:p>
        </p:txBody>
      </p:sp>
      <p:sp>
        <p:nvSpPr>
          <p:cNvPr id="10" name="3 Rectángulo"/>
          <p:cNvSpPr/>
          <p:nvPr/>
        </p:nvSpPr>
        <p:spPr>
          <a:xfrm>
            <a:off x="315842" y="971436"/>
            <a:ext cx="85834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Plan General de Desarrollo Territorial</a:t>
            </a:r>
            <a:endParaRPr lang="es-ES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3 Rectángulo"/>
          <p:cNvSpPr/>
          <p:nvPr/>
        </p:nvSpPr>
        <p:spPr>
          <a:xfrm>
            <a:off x="315842" y="1268760"/>
            <a:ext cx="324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ES" sz="14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2008</a:t>
            </a:r>
            <a:endParaRPr lang="es-ES" sz="14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/>
          <p:cNvSpPr/>
          <p:nvPr/>
        </p:nvSpPr>
        <p:spPr>
          <a:xfrm>
            <a:off x="309029" y="225856"/>
            <a:ext cx="858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Marco legal</a:t>
            </a:r>
            <a:endParaRPr lang="es-ES" sz="24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43817" y="2204864"/>
            <a:ext cx="85766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400" b="1" dirty="0"/>
              <a:t>Articulo 6.- Vigencia y </a:t>
            </a:r>
            <a:r>
              <a:rPr lang="es-EC" sz="1400" b="1" dirty="0" smtClean="0"/>
              <a:t>revisión.- </a:t>
            </a:r>
            <a:r>
              <a:rPr lang="es-EC" sz="1400" dirty="0"/>
              <a:t>El Plan Especial para el Ordenamiento Urbano </a:t>
            </a:r>
            <a:r>
              <a:rPr lang="es-EC" sz="1400" dirty="0" smtClean="0"/>
              <a:t>del Sector </a:t>
            </a:r>
            <a:r>
              <a:rPr lang="es-EC" sz="1400" dirty="0"/>
              <a:t>"La Floresta" </a:t>
            </a:r>
            <a:r>
              <a:rPr lang="es-EC" sz="1400" dirty="0" smtClean="0"/>
              <a:t>tendrá </a:t>
            </a:r>
            <a:r>
              <a:rPr lang="es-EC" sz="1400" dirty="0"/>
              <a:t>una vigencia de 10 </a:t>
            </a:r>
            <a:r>
              <a:rPr lang="es-EC" sz="1400" dirty="0" smtClean="0"/>
              <a:t>años</a:t>
            </a:r>
            <a:r>
              <a:rPr lang="es-EC" sz="1400" dirty="0"/>
              <a:t>, periodo en el cual se </a:t>
            </a:r>
            <a:r>
              <a:rPr lang="es-EC" sz="1400" dirty="0" smtClean="0"/>
              <a:t>propenderá a alcanzar </a:t>
            </a:r>
            <a:r>
              <a:rPr lang="es-EC" sz="1400" dirty="0"/>
              <a:t>los objetivos y resultados propuestos. La </a:t>
            </a:r>
            <a:r>
              <a:rPr lang="es-EC" sz="1400" dirty="0" smtClean="0"/>
              <a:t>revisión </a:t>
            </a:r>
            <a:r>
              <a:rPr lang="es-EC" sz="1400" dirty="0"/>
              <a:t>de este Plan se realizara </a:t>
            </a:r>
            <a:r>
              <a:rPr lang="es-EC" sz="1400" dirty="0" smtClean="0"/>
              <a:t>al final </a:t>
            </a:r>
            <a:r>
              <a:rPr lang="es-EC" sz="1400" dirty="0"/>
              <a:t>del primer quinquenio por parte de la Secretaria de Territorio, </a:t>
            </a:r>
            <a:r>
              <a:rPr lang="es-EC" sz="1400" dirty="0" smtClean="0"/>
              <a:t>Hábitat </a:t>
            </a:r>
            <a:r>
              <a:rPr lang="es-EC" sz="1400" dirty="0"/>
              <a:t>y </a:t>
            </a:r>
            <a:r>
              <a:rPr lang="es-EC" sz="1400" dirty="0" smtClean="0"/>
              <a:t>Vivienda en coordinación </a:t>
            </a:r>
            <a:r>
              <a:rPr lang="es-EC" sz="1400" dirty="0"/>
              <a:t>con la </a:t>
            </a:r>
            <a:r>
              <a:rPr lang="es-EC" sz="1400" dirty="0" smtClean="0"/>
              <a:t>Administración </a:t>
            </a:r>
            <a:r>
              <a:rPr lang="es-EC" sz="1400" dirty="0"/>
              <a:t>Zonal Norte Eugenio Espejo y el </a:t>
            </a:r>
            <a:r>
              <a:rPr lang="es-EC" sz="1400" dirty="0" smtClean="0"/>
              <a:t>Comité Barrial debidamente </a:t>
            </a:r>
            <a:r>
              <a:rPr lang="es-EC" sz="1400" dirty="0"/>
              <a:t>constituido</a:t>
            </a:r>
            <a:r>
              <a:rPr lang="es-EC" sz="1400" dirty="0" smtClean="0"/>
              <a:t>.</a:t>
            </a:r>
          </a:p>
          <a:p>
            <a:pPr algn="just"/>
            <a:endParaRPr lang="es-EC" sz="1400" b="1" dirty="0" smtClean="0"/>
          </a:p>
          <a:p>
            <a:pPr algn="just"/>
            <a:r>
              <a:rPr lang="es-EC" sz="1400" b="1" dirty="0" smtClean="0"/>
              <a:t>Articulo </a:t>
            </a:r>
            <a:r>
              <a:rPr lang="es-EC" sz="1400" dirty="0"/>
              <a:t>7.- </a:t>
            </a:r>
            <a:r>
              <a:rPr lang="es-EC" sz="1400" b="1" dirty="0" smtClean="0"/>
              <a:t>Gestión </a:t>
            </a:r>
            <a:r>
              <a:rPr lang="es-EC" sz="1400" b="1" dirty="0"/>
              <a:t>del Plan.- </a:t>
            </a:r>
            <a:r>
              <a:rPr lang="es-EC" sz="1400" dirty="0"/>
              <a:t>La </a:t>
            </a:r>
            <a:r>
              <a:rPr lang="es-EC" sz="1400" dirty="0" smtClean="0"/>
              <a:t>gestión </a:t>
            </a:r>
            <a:r>
              <a:rPr lang="es-EC" sz="1400" dirty="0"/>
              <a:t>para la </a:t>
            </a:r>
            <a:r>
              <a:rPr lang="es-EC" sz="1400" dirty="0" smtClean="0"/>
              <a:t>implementación </a:t>
            </a:r>
            <a:r>
              <a:rPr lang="es-EC" sz="1400" dirty="0"/>
              <a:t>del Plan </a:t>
            </a:r>
            <a:r>
              <a:rPr lang="es-EC" sz="1400" dirty="0" smtClean="0"/>
              <a:t>Especial para </a:t>
            </a:r>
            <a:r>
              <a:rPr lang="es-EC" sz="1400" dirty="0"/>
              <a:t>el Ordenamiento Urbano del Sector "La Floresta" corresponde a </a:t>
            </a:r>
            <a:r>
              <a:rPr lang="es-EC" sz="1400" dirty="0" smtClean="0"/>
              <a:t>la Administración </a:t>
            </a:r>
            <a:r>
              <a:rPr lang="es-EC" sz="1400" dirty="0"/>
              <a:t>Zonal Norte Eugenio Espejo, en </a:t>
            </a:r>
            <a:r>
              <a:rPr lang="es-EC" sz="1400" dirty="0" smtClean="0"/>
              <a:t>coordinación </a:t>
            </a:r>
            <a:r>
              <a:rPr lang="es-EC" sz="1400" dirty="0"/>
              <a:t>con el </a:t>
            </a:r>
            <a:r>
              <a:rPr lang="es-EC" sz="1400" dirty="0" smtClean="0"/>
              <a:t>Comité Barrial debidamente </a:t>
            </a:r>
            <a:r>
              <a:rPr lang="es-EC" sz="1400" dirty="0"/>
              <a:t>constituido y el </a:t>
            </a:r>
            <a:r>
              <a:rPr lang="es-EC" sz="1400" dirty="0" smtClean="0"/>
              <a:t>Comité </a:t>
            </a:r>
            <a:r>
              <a:rPr lang="es-EC" sz="1400" dirty="0"/>
              <a:t>de </a:t>
            </a:r>
            <a:r>
              <a:rPr lang="es-EC" sz="1400" dirty="0" smtClean="0"/>
              <a:t>Gestión </a:t>
            </a:r>
            <a:r>
              <a:rPr lang="es-EC" sz="1400" dirty="0"/>
              <a:t>Participativa, que se </a:t>
            </a:r>
            <a:r>
              <a:rPr lang="es-EC" sz="1400" dirty="0" smtClean="0"/>
              <a:t>estructurarán y funcionaran </a:t>
            </a:r>
            <a:r>
              <a:rPr lang="es-EC" sz="1400" dirty="0"/>
              <a:t>de acuerdo a lo dispuesto en la Ordenanza Metropolitana No. 187, </a:t>
            </a:r>
            <a:r>
              <a:rPr lang="es-EC" sz="1400" dirty="0" smtClean="0"/>
              <a:t>que establece </a:t>
            </a:r>
            <a:r>
              <a:rPr lang="es-EC" sz="1400" dirty="0"/>
              <a:t>el Sistema de Gesti6n </a:t>
            </a:r>
            <a:r>
              <a:rPr lang="es-EC" sz="1400" dirty="0" smtClean="0"/>
              <a:t>Participativa, Rendición </a:t>
            </a:r>
            <a:r>
              <a:rPr lang="es-EC" sz="1400" dirty="0"/>
              <a:t>de Cuentas y Control </a:t>
            </a:r>
            <a:r>
              <a:rPr lang="es-EC" sz="1400" dirty="0" smtClean="0"/>
              <a:t>Social del </a:t>
            </a:r>
            <a:r>
              <a:rPr lang="es-EC" sz="1400" dirty="0"/>
              <a:t>Distrito Metropolitano de Quito.</a:t>
            </a:r>
          </a:p>
          <a:p>
            <a:pPr algn="just"/>
            <a:endParaRPr lang="es-EC" sz="1400" dirty="0" smtClean="0"/>
          </a:p>
          <a:p>
            <a:pPr algn="just"/>
            <a:r>
              <a:rPr lang="es-EC" sz="1400" dirty="0" smtClean="0"/>
              <a:t>La evaluación </a:t>
            </a:r>
            <a:r>
              <a:rPr lang="es-EC" sz="1400" dirty="0"/>
              <a:t>del Plan se </a:t>
            </a:r>
            <a:r>
              <a:rPr lang="es-EC" sz="1400" dirty="0" smtClean="0"/>
              <a:t>deberá </a:t>
            </a:r>
            <a:r>
              <a:rPr lang="es-EC" sz="1400" dirty="0"/>
              <a:t>realizar a </a:t>
            </a:r>
            <a:r>
              <a:rPr lang="es-EC" sz="1400" dirty="0" smtClean="0"/>
              <a:t>través </a:t>
            </a:r>
            <a:r>
              <a:rPr lang="es-EC" sz="1400" dirty="0"/>
              <a:t>de Mesas de Trabajo entre </a:t>
            </a:r>
            <a:r>
              <a:rPr lang="es-EC" sz="1400" dirty="0" smtClean="0"/>
              <a:t>las instancias </a:t>
            </a:r>
            <a:r>
              <a:rPr lang="es-EC" sz="1400" dirty="0"/>
              <a:t>municipales y el </a:t>
            </a:r>
            <a:r>
              <a:rPr lang="es-EC" sz="1400" dirty="0" smtClean="0"/>
              <a:t>Comité </a:t>
            </a:r>
            <a:r>
              <a:rPr lang="es-EC" sz="1400" dirty="0"/>
              <a:t>Barrial debidamente constituido, de </a:t>
            </a:r>
            <a:r>
              <a:rPr lang="es-EC" sz="1400" dirty="0" smtClean="0"/>
              <a:t>conformidad con </a:t>
            </a:r>
            <a:r>
              <a:rPr lang="es-EC" sz="1400" dirty="0"/>
              <a:t>l</a:t>
            </a:r>
            <a:r>
              <a:rPr lang="es-EC" sz="1400" dirty="0" smtClean="0"/>
              <a:t>a </a:t>
            </a:r>
            <a:r>
              <a:rPr lang="es-EC" sz="1400" dirty="0"/>
              <a:t>normativa vigente</a:t>
            </a:r>
            <a:r>
              <a:rPr lang="es-EC" sz="1400" dirty="0" smtClean="0"/>
              <a:t>.</a:t>
            </a:r>
          </a:p>
          <a:p>
            <a:pPr algn="just"/>
            <a:endParaRPr lang="es-EC" sz="1400" dirty="0"/>
          </a:p>
        </p:txBody>
      </p:sp>
      <p:sp>
        <p:nvSpPr>
          <p:cNvPr id="10" name="3 Rectángulo"/>
          <p:cNvSpPr/>
          <p:nvPr/>
        </p:nvSpPr>
        <p:spPr>
          <a:xfrm>
            <a:off x="315842" y="971436"/>
            <a:ext cx="85834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Ordenanza Metropolitana No. 135</a:t>
            </a:r>
            <a:endParaRPr lang="es-ES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3 Rectángulo"/>
          <p:cNvSpPr/>
          <p:nvPr/>
        </p:nvSpPr>
        <p:spPr>
          <a:xfrm>
            <a:off x="315843" y="1268760"/>
            <a:ext cx="29600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ES" sz="14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11 de noviembre de 2011</a:t>
            </a:r>
            <a:endParaRPr lang="es-ES" sz="14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6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520843" y="1844824"/>
            <a:ext cx="3168352" cy="2952328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" name="Rectángulo 3"/>
          <p:cNvSpPr/>
          <p:nvPr/>
        </p:nvSpPr>
        <p:spPr>
          <a:xfrm>
            <a:off x="179512" y="2204864"/>
            <a:ext cx="4536504" cy="18469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3 Rectángulo"/>
          <p:cNvSpPr/>
          <p:nvPr/>
        </p:nvSpPr>
        <p:spPr>
          <a:xfrm>
            <a:off x="309029" y="225856"/>
            <a:ext cx="858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Actores y acuerdos</a:t>
            </a:r>
            <a:endParaRPr lang="es-ES" sz="24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8 CuadroTexto"/>
          <p:cNvSpPr txBox="1"/>
          <p:nvPr/>
        </p:nvSpPr>
        <p:spPr>
          <a:xfrm>
            <a:off x="1259632" y="2035587"/>
            <a:ext cx="2232248" cy="33855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1600" dirty="0" smtClean="0"/>
              <a:t>COMISIÓN DE REVISIÓN</a:t>
            </a:r>
            <a:endParaRPr lang="es-EC" sz="1600" dirty="0"/>
          </a:p>
        </p:txBody>
      </p:sp>
      <p:sp>
        <p:nvSpPr>
          <p:cNvPr id="13" name="8 CuadroTexto"/>
          <p:cNvSpPr txBox="1"/>
          <p:nvPr/>
        </p:nvSpPr>
        <p:spPr>
          <a:xfrm>
            <a:off x="230314" y="2586250"/>
            <a:ext cx="4464496" cy="123110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C" dirty="0" smtClean="0"/>
              <a:t>Secretaría de Territorio, Hábitat y Vivienda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C" dirty="0" smtClean="0"/>
              <a:t>Administración Zonal Eugenio Espejo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C" dirty="0" smtClean="0"/>
              <a:t>Comité Pro-Mejoras Barrio La Floresta</a:t>
            </a:r>
            <a:endParaRPr lang="es-EC" dirty="0"/>
          </a:p>
        </p:txBody>
      </p:sp>
      <p:sp>
        <p:nvSpPr>
          <p:cNvPr id="14" name="8 CuadroTexto"/>
          <p:cNvSpPr txBox="1"/>
          <p:nvPr/>
        </p:nvSpPr>
        <p:spPr>
          <a:xfrm>
            <a:off x="5592851" y="2204864"/>
            <a:ext cx="3096344" cy="253915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C" dirty="0" smtClean="0"/>
              <a:t>La </a:t>
            </a:r>
            <a:r>
              <a:rPr lang="es-EC" dirty="0" err="1" smtClean="0"/>
              <a:t>STHV</a:t>
            </a:r>
            <a:r>
              <a:rPr lang="es-EC" dirty="0" smtClean="0"/>
              <a:t> contratará una consultoría independiente para la revisión del plan.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C" dirty="0" smtClean="0"/>
              <a:t>La revisión tendrá alcance de evaluación: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C" dirty="0" smtClean="0"/>
              <a:t>Formativa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C" dirty="0" err="1" smtClean="0"/>
              <a:t>Sumativa</a:t>
            </a:r>
            <a:endParaRPr lang="es-EC" dirty="0" smtClean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C" dirty="0" smtClean="0"/>
              <a:t>Prospectiva</a:t>
            </a:r>
            <a:endParaRPr lang="es-EC" dirty="0"/>
          </a:p>
        </p:txBody>
      </p:sp>
      <p:sp>
        <p:nvSpPr>
          <p:cNvPr id="15" name="8 CuadroTexto"/>
          <p:cNvSpPr txBox="1"/>
          <p:nvPr/>
        </p:nvSpPr>
        <p:spPr>
          <a:xfrm>
            <a:off x="6024899" y="1636955"/>
            <a:ext cx="2232248" cy="33855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1600" dirty="0" smtClean="0"/>
              <a:t>ACUERDOS</a:t>
            </a:r>
            <a:endParaRPr lang="es-EC" sz="1600" dirty="0"/>
          </a:p>
        </p:txBody>
      </p:sp>
      <p:sp>
        <p:nvSpPr>
          <p:cNvPr id="6" name="Flecha derecha 5"/>
          <p:cNvSpPr/>
          <p:nvPr/>
        </p:nvSpPr>
        <p:spPr>
          <a:xfrm>
            <a:off x="4788024" y="2535448"/>
            <a:ext cx="648072" cy="1231106"/>
          </a:xfrm>
          <a:prstGeom prst="rightArrow">
            <a:avLst>
              <a:gd name="adj1" fmla="val 50000"/>
              <a:gd name="adj2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509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Rectángulo"/>
          <p:cNvSpPr/>
          <p:nvPr/>
        </p:nvSpPr>
        <p:spPr>
          <a:xfrm>
            <a:off x="309029" y="225856"/>
            <a:ext cx="858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Objetivo de la Consultoría</a:t>
            </a:r>
            <a:endParaRPr lang="es-ES" sz="24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8 CuadroTexto"/>
          <p:cNvSpPr txBox="1"/>
          <p:nvPr/>
        </p:nvSpPr>
        <p:spPr>
          <a:xfrm>
            <a:off x="539552" y="1916832"/>
            <a:ext cx="7992888" cy="203132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C" dirty="0"/>
              <a:t>Diagnosticar el desempeño de los cinco primeros años de implementación del Plan </a:t>
            </a:r>
            <a:r>
              <a:rPr lang="es-EC" dirty="0" smtClean="0"/>
              <a:t>Especial del </a:t>
            </a:r>
            <a:r>
              <a:rPr lang="es-EC" dirty="0"/>
              <a:t>Sector “La Floresta”, así como de las actuaciones de los gestores públicos </a:t>
            </a:r>
            <a:r>
              <a:rPr lang="es-EC" dirty="0" smtClean="0"/>
              <a:t>y comunitarios </a:t>
            </a:r>
            <a:r>
              <a:rPr lang="es-EC" dirty="0"/>
              <a:t>implicados en su ejecución, a través de un proceso de evaluación (</a:t>
            </a:r>
            <a:r>
              <a:rPr lang="es-EC" dirty="0" smtClean="0"/>
              <a:t>formativa, </a:t>
            </a:r>
            <a:r>
              <a:rPr lang="es-EC" dirty="0" err="1" smtClean="0"/>
              <a:t>sumativa</a:t>
            </a:r>
            <a:r>
              <a:rPr lang="es-EC" dirty="0" smtClean="0"/>
              <a:t> </a:t>
            </a:r>
            <a:r>
              <a:rPr lang="es-EC" dirty="0"/>
              <a:t>y prospectiva) realizado a partir de lo establecido en la Ordenanza No. 135 y </a:t>
            </a:r>
            <a:r>
              <a:rPr lang="es-EC" dirty="0" smtClean="0"/>
              <a:t>de la </a:t>
            </a:r>
            <a:r>
              <a:rPr lang="es-EC" dirty="0"/>
              <a:t>Memoria técnica del Plan y, de requerirse, proponer ajustes a la herramienta </a:t>
            </a:r>
            <a:r>
              <a:rPr lang="es-EC" dirty="0" smtClean="0"/>
              <a:t>de planificación </a:t>
            </a:r>
            <a:r>
              <a:rPr lang="es-EC" dirty="0"/>
              <a:t>(el Plan), a su modelo de gestión y al marco regulatorio (ordenanza).</a:t>
            </a:r>
          </a:p>
        </p:txBody>
      </p:sp>
    </p:spTree>
    <p:extLst>
      <p:ext uri="{BB962C8B-B14F-4D97-AF65-F5344CB8AC3E}">
        <p14:creationId xmlns:p14="http://schemas.microsoft.com/office/powerpoint/2010/main" val="11399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Rectángulo"/>
          <p:cNvSpPr/>
          <p:nvPr/>
        </p:nvSpPr>
        <p:spPr>
          <a:xfrm>
            <a:off x="309029" y="225856"/>
            <a:ext cx="858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Metodología y Evaluación</a:t>
            </a:r>
            <a:endParaRPr lang="es-ES" sz="24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8 CuadroTexto"/>
          <p:cNvSpPr txBox="1"/>
          <p:nvPr/>
        </p:nvSpPr>
        <p:spPr>
          <a:xfrm>
            <a:off x="179512" y="1340768"/>
            <a:ext cx="8352928" cy="392415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C" sz="1600" dirty="0"/>
              <a:t>Para tal efecto, desarrollará una metodología que integre y priorice los resultados derivados</a:t>
            </a:r>
          </a:p>
          <a:p>
            <a:pPr algn="just"/>
            <a:r>
              <a:rPr lang="es-EC" sz="1600" dirty="0"/>
              <a:t>de tres tipos de evaluación</a:t>
            </a:r>
            <a:r>
              <a:rPr lang="es-EC" sz="1600" dirty="0" smtClean="0"/>
              <a:t>:</a:t>
            </a:r>
          </a:p>
          <a:p>
            <a:pPr algn="just"/>
            <a:endParaRPr lang="es-EC" sz="160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C" sz="1600" dirty="0" smtClean="0"/>
              <a:t>La </a:t>
            </a:r>
            <a:r>
              <a:rPr lang="es-EC" sz="1600" b="1" dirty="0"/>
              <a:t>Evaluación Formativa </a:t>
            </a:r>
            <a:r>
              <a:rPr lang="es-EC" sz="1600" dirty="0"/>
              <a:t>(</a:t>
            </a:r>
            <a:r>
              <a:rPr lang="es-EC" sz="1600" dirty="0" err="1"/>
              <a:t>EF</a:t>
            </a:r>
            <a:r>
              <a:rPr lang="es-EC" sz="1600" dirty="0"/>
              <a:t>) conllevará un análisis de causalidad orientado a identificar </a:t>
            </a:r>
            <a:r>
              <a:rPr lang="es-EC" sz="1600" dirty="0" smtClean="0"/>
              <a:t>el origen </a:t>
            </a:r>
            <a:r>
              <a:rPr lang="es-EC" sz="1600" dirty="0"/>
              <a:t>de los problemas críticos en la ejecución del plan y evaluar las consecuencias </a:t>
            </a:r>
            <a:r>
              <a:rPr lang="es-EC" sz="1600" dirty="0" smtClean="0"/>
              <a:t>o impactos </a:t>
            </a:r>
            <a:r>
              <a:rPr lang="es-EC" sz="1600" dirty="0"/>
              <a:t>causados por tales problemas.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C" sz="1600" dirty="0" smtClean="0"/>
              <a:t>La </a:t>
            </a:r>
            <a:r>
              <a:rPr lang="es-EC" sz="1600" b="1" dirty="0"/>
              <a:t>Evaluación </a:t>
            </a:r>
            <a:r>
              <a:rPr lang="es-EC" sz="1600" b="1" dirty="0" err="1"/>
              <a:t>Sumativa</a:t>
            </a:r>
            <a:r>
              <a:rPr lang="es-EC" sz="1600" b="1" dirty="0"/>
              <a:t> </a:t>
            </a:r>
            <a:r>
              <a:rPr lang="es-EC" sz="1600" dirty="0"/>
              <a:t>(ES) se centrará en medir cuantitativamente, a partir de </a:t>
            </a:r>
            <a:r>
              <a:rPr lang="es-EC" sz="1600" dirty="0" smtClean="0"/>
              <a:t>información secundaria</a:t>
            </a:r>
            <a:r>
              <a:rPr lang="es-EC" sz="1600" dirty="0"/>
              <a:t>, el nivel de cumplimiento o la asertividad de las actuaciones públicas </a:t>
            </a:r>
            <a:r>
              <a:rPr lang="es-EC" sz="1600" dirty="0" smtClean="0"/>
              <a:t>y comunitarias </a:t>
            </a:r>
            <a:r>
              <a:rPr lang="es-EC" sz="1600" dirty="0"/>
              <a:t>en los ejes arriba enumerados, principalmente en materia de </a:t>
            </a:r>
            <a:r>
              <a:rPr lang="es-EC" sz="1600" dirty="0" smtClean="0"/>
              <a:t>licenciamiento urbanístico </a:t>
            </a:r>
            <a:r>
              <a:rPr lang="es-EC" sz="1600" dirty="0"/>
              <a:t>y económico (otorgamiento de </a:t>
            </a:r>
            <a:r>
              <a:rPr lang="es-EC" sz="1600" dirty="0" err="1"/>
              <a:t>LMU</a:t>
            </a:r>
            <a:r>
              <a:rPr lang="es-EC" sz="1600" dirty="0"/>
              <a:t> y LUAE) así como de control (resultados </a:t>
            </a:r>
            <a:r>
              <a:rPr lang="es-EC" sz="1600" dirty="0" smtClean="0"/>
              <a:t>de los </a:t>
            </a:r>
            <a:r>
              <a:rPr lang="es-EC" sz="1600" dirty="0"/>
              <a:t>procesos sancionatorios de la </a:t>
            </a:r>
            <a:r>
              <a:rPr lang="es-EC" sz="1600" dirty="0" err="1"/>
              <a:t>AMC</a:t>
            </a:r>
            <a:r>
              <a:rPr lang="es-EC" sz="1600" dirty="0"/>
              <a:t>).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C" sz="1600" dirty="0" smtClean="0"/>
              <a:t>La </a:t>
            </a:r>
            <a:r>
              <a:rPr lang="es-EC" sz="1600" b="1" dirty="0"/>
              <a:t>Evaluación Prospectiva </a:t>
            </a:r>
            <a:r>
              <a:rPr lang="es-EC" sz="1600" dirty="0"/>
              <a:t>(</a:t>
            </a:r>
            <a:r>
              <a:rPr lang="es-EC" sz="1600" dirty="0" err="1"/>
              <a:t>EP</a:t>
            </a:r>
            <a:r>
              <a:rPr lang="es-EC" sz="1600" dirty="0"/>
              <a:t>) analizará las capacidades de la herramienta (Plan) y de </a:t>
            </a:r>
            <a:r>
              <a:rPr lang="es-EC" sz="1600" dirty="0" smtClean="0"/>
              <a:t>los actores </a:t>
            </a:r>
            <a:r>
              <a:rPr lang="es-EC" sz="1600" dirty="0"/>
              <a:t>públicos y comunitarios, para gestionar los aspectos críticos en cada uno de los 6 </a:t>
            </a:r>
            <a:r>
              <a:rPr lang="es-EC" sz="1600" dirty="0" smtClean="0"/>
              <a:t>ejes antes </a:t>
            </a:r>
            <a:r>
              <a:rPr lang="es-EC" sz="1600" dirty="0"/>
              <a:t>mencionados, teniendo como horizonte el año 2021 (segundo quinquenio del Plan).</a:t>
            </a:r>
          </a:p>
        </p:txBody>
      </p:sp>
    </p:spTree>
    <p:extLst>
      <p:ext uri="{BB962C8B-B14F-4D97-AF65-F5344CB8AC3E}">
        <p14:creationId xmlns:p14="http://schemas.microsoft.com/office/powerpoint/2010/main" val="12192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Rectángulo"/>
          <p:cNvSpPr/>
          <p:nvPr/>
        </p:nvSpPr>
        <p:spPr>
          <a:xfrm>
            <a:off x="309029" y="225856"/>
            <a:ext cx="858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Hoja de ruta</a:t>
            </a:r>
            <a:endParaRPr lang="es-ES" sz="24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80" y="1412776"/>
            <a:ext cx="823912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727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Rectángulo"/>
          <p:cNvSpPr/>
          <p:nvPr/>
        </p:nvSpPr>
        <p:spPr>
          <a:xfrm>
            <a:off x="755576" y="5206892"/>
            <a:ext cx="27508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Gracias</a:t>
            </a:r>
            <a:endParaRPr lang="es-ES" sz="36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33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Rectángulo"/>
          <p:cNvSpPr/>
          <p:nvPr/>
        </p:nvSpPr>
        <p:spPr>
          <a:xfrm>
            <a:off x="309029" y="225856"/>
            <a:ext cx="858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Análisis de viabilidad </a:t>
            </a:r>
            <a:endParaRPr lang="es-ES" sz="24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6" y="1086458"/>
            <a:ext cx="8996896" cy="477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604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9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B4CAE"/>
      </a:hlink>
      <a:folHlink>
        <a:srgbClr val="0B4C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69D2F0ED-62B5-40D6-BC33-CA7DEA7045DF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9DF86AA4-DB22-4B6B-B6AD-C36AF177DFDC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153E0073-0176-4964-AA2F-9C781044C35F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1F5F5113-3F96-41CB-9B63-E5F79A8C3579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D16A6B29-5EAF-4575-9D86-73FB66F2910E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5749ED30-838C-4EA7-8949-6ED60CF70EE2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A8ED734D-D3AF-40DC-B854-894A91873DB2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18657</TotalTime>
  <Words>648</Words>
  <Application>Microsoft Office PowerPoint</Application>
  <PresentationFormat>Presentación en pantalla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Arial Narrow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MDMQ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sthv</dc:creator>
  <cp:lastModifiedBy>Secretaria de Concejo</cp:lastModifiedBy>
  <cp:revision>1075</cp:revision>
  <cp:lastPrinted>2016-03-21T20:13:24Z</cp:lastPrinted>
  <dcterms:created xsi:type="dcterms:W3CDTF">2014-10-07T00:14:13Z</dcterms:created>
  <dcterms:modified xsi:type="dcterms:W3CDTF">2017-07-10T17:13:41Z</dcterms:modified>
</cp:coreProperties>
</file>