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5" r:id="rId4"/>
    <p:sldId id="273" r:id="rId5"/>
    <p:sldId id="265" r:id="rId6"/>
    <p:sldId id="259" r:id="rId7"/>
    <p:sldId id="276" r:id="rId8"/>
    <p:sldId id="267" r:id="rId9"/>
    <p:sldId id="272" r:id="rId10"/>
    <p:sldId id="277" r:id="rId11"/>
    <p:sldId id="262" r:id="rId12"/>
    <p:sldId id="270" r:id="rId13"/>
    <p:sldId id="268" r:id="rId14"/>
    <p:sldId id="271" r:id="rId15"/>
    <p:sldId id="274" r:id="rId1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2" autoAdjust="0"/>
    <p:restoredTop sz="94660"/>
  </p:normalViewPr>
  <p:slideViewPr>
    <p:cSldViewPr>
      <p:cViewPr>
        <p:scale>
          <a:sx n="78" d="100"/>
          <a:sy n="78" d="100"/>
        </p:scale>
        <p:origin x="-20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7739D-D50F-41EB-ADD3-55874E429C15}" type="datetimeFigureOut">
              <a:rPr lang="es-EC" smtClean="0"/>
              <a:t>16/1/2018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2A1E3-DB58-401C-87D4-D65B44DB42EA}" type="slidenum">
              <a:rPr lang="es-EC" smtClean="0"/>
              <a:t>‹Nº›</a:t>
            </a:fld>
            <a:endParaRPr lang="es-EC"/>
          </a:p>
        </p:txBody>
      </p:sp>
    </p:spTree>
    <p:extLst>
      <p:ext uri="{BB962C8B-B14F-4D97-AF65-F5344CB8AC3E}">
        <p14:creationId xmlns:p14="http://schemas.microsoft.com/office/powerpoint/2010/main" val="339198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5A9B23C-AFB9-4CA9-AF38-AE490F3A54E9}" type="datetimeFigureOut">
              <a:rPr lang="es-EC" smtClean="0"/>
              <a:t>16/1/2018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A97804A-EBD3-49D2-9166-9F0D6A865930}" type="slidenum">
              <a:rPr lang="es-EC" smtClean="0"/>
              <a:t>‹Nº›</a:t>
            </a:fld>
            <a:endParaRPr lang="es-EC"/>
          </a:p>
        </p:txBody>
      </p:sp>
    </p:spTree>
    <p:extLst>
      <p:ext uri="{BB962C8B-B14F-4D97-AF65-F5344CB8AC3E}">
        <p14:creationId xmlns:p14="http://schemas.microsoft.com/office/powerpoint/2010/main" val="79806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5A9B23C-AFB9-4CA9-AF38-AE490F3A54E9}" type="datetimeFigureOut">
              <a:rPr lang="es-EC" smtClean="0"/>
              <a:t>16/1/2018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A97804A-EBD3-49D2-9166-9F0D6A865930}" type="slidenum">
              <a:rPr lang="es-EC" smtClean="0"/>
              <a:t>‹Nº›</a:t>
            </a:fld>
            <a:endParaRPr lang="es-EC"/>
          </a:p>
        </p:txBody>
      </p:sp>
    </p:spTree>
    <p:extLst>
      <p:ext uri="{BB962C8B-B14F-4D97-AF65-F5344CB8AC3E}">
        <p14:creationId xmlns:p14="http://schemas.microsoft.com/office/powerpoint/2010/main" val="328726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5A9B23C-AFB9-4CA9-AF38-AE490F3A54E9}" type="datetimeFigureOut">
              <a:rPr lang="es-EC" smtClean="0"/>
              <a:t>16/1/2018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A97804A-EBD3-49D2-9166-9F0D6A865930}" type="slidenum">
              <a:rPr lang="es-EC" smtClean="0"/>
              <a:t>‹Nº›</a:t>
            </a:fld>
            <a:endParaRPr lang="es-EC"/>
          </a:p>
        </p:txBody>
      </p:sp>
    </p:spTree>
    <p:extLst>
      <p:ext uri="{BB962C8B-B14F-4D97-AF65-F5344CB8AC3E}">
        <p14:creationId xmlns:p14="http://schemas.microsoft.com/office/powerpoint/2010/main" val="237769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5A9B23C-AFB9-4CA9-AF38-AE490F3A54E9}" type="datetimeFigureOut">
              <a:rPr lang="es-EC" smtClean="0"/>
              <a:t>16/1/2018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A97804A-EBD3-49D2-9166-9F0D6A865930}" type="slidenum">
              <a:rPr lang="es-EC" smtClean="0"/>
              <a:t>‹Nº›</a:t>
            </a:fld>
            <a:endParaRPr lang="es-EC"/>
          </a:p>
        </p:txBody>
      </p:sp>
    </p:spTree>
    <p:extLst>
      <p:ext uri="{BB962C8B-B14F-4D97-AF65-F5344CB8AC3E}">
        <p14:creationId xmlns:p14="http://schemas.microsoft.com/office/powerpoint/2010/main" val="236237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A9B23C-AFB9-4CA9-AF38-AE490F3A54E9}" type="datetimeFigureOut">
              <a:rPr lang="es-EC" smtClean="0"/>
              <a:t>16/1/2018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A97804A-EBD3-49D2-9166-9F0D6A865930}" type="slidenum">
              <a:rPr lang="es-EC" smtClean="0"/>
              <a:t>‹Nº›</a:t>
            </a:fld>
            <a:endParaRPr lang="es-EC"/>
          </a:p>
        </p:txBody>
      </p:sp>
    </p:spTree>
    <p:extLst>
      <p:ext uri="{BB962C8B-B14F-4D97-AF65-F5344CB8AC3E}">
        <p14:creationId xmlns:p14="http://schemas.microsoft.com/office/powerpoint/2010/main" val="287716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5A9B23C-AFB9-4CA9-AF38-AE490F3A54E9}" type="datetimeFigureOut">
              <a:rPr lang="es-EC" smtClean="0"/>
              <a:t>16/1/2018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A97804A-EBD3-49D2-9166-9F0D6A865930}" type="slidenum">
              <a:rPr lang="es-EC" smtClean="0"/>
              <a:t>‹Nº›</a:t>
            </a:fld>
            <a:endParaRPr lang="es-EC"/>
          </a:p>
        </p:txBody>
      </p:sp>
    </p:spTree>
    <p:extLst>
      <p:ext uri="{BB962C8B-B14F-4D97-AF65-F5344CB8AC3E}">
        <p14:creationId xmlns:p14="http://schemas.microsoft.com/office/powerpoint/2010/main" val="335525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5A9B23C-AFB9-4CA9-AF38-AE490F3A54E9}" type="datetimeFigureOut">
              <a:rPr lang="es-EC" smtClean="0"/>
              <a:t>16/1/2018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A97804A-EBD3-49D2-9166-9F0D6A865930}" type="slidenum">
              <a:rPr lang="es-EC" smtClean="0"/>
              <a:t>‹Nº›</a:t>
            </a:fld>
            <a:endParaRPr lang="es-EC"/>
          </a:p>
        </p:txBody>
      </p:sp>
    </p:spTree>
    <p:extLst>
      <p:ext uri="{BB962C8B-B14F-4D97-AF65-F5344CB8AC3E}">
        <p14:creationId xmlns:p14="http://schemas.microsoft.com/office/powerpoint/2010/main" val="117858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5A9B23C-AFB9-4CA9-AF38-AE490F3A54E9}" type="datetimeFigureOut">
              <a:rPr lang="es-EC" smtClean="0"/>
              <a:t>16/1/2018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A97804A-EBD3-49D2-9166-9F0D6A865930}" type="slidenum">
              <a:rPr lang="es-EC" smtClean="0"/>
              <a:t>‹Nº›</a:t>
            </a:fld>
            <a:endParaRPr lang="es-EC"/>
          </a:p>
        </p:txBody>
      </p:sp>
    </p:spTree>
    <p:extLst>
      <p:ext uri="{BB962C8B-B14F-4D97-AF65-F5344CB8AC3E}">
        <p14:creationId xmlns:p14="http://schemas.microsoft.com/office/powerpoint/2010/main" val="65846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5A9B23C-AFB9-4CA9-AF38-AE490F3A54E9}" type="datetimeFigureOut">
              <a:rPr lang="es-EC" smtClean="0"/>
              <a:t>16/1/2018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A97804A-EBD3-49D2-9166-9F0D6A865930}" type="slidenum">
              <a:rPr lang="es-EC" smtClean="0"/>
              <a:t>‹Nº›</a:t>
            </a:fld>
            <a:endParaRPr lang="es-EC"/>
          </a:p>
        </p:txBody>
      </p:sp>
    </p:spTree>
    <p:extLst>
      <p:ext uri="{BB962C8B-B14F-4D97-AF65-F5344CB8AC3E}">
        <p14:creationId xmlns:p14="http://schemas.microsoft.com/office/powerpoint/2010/main" val="276014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A9B23C-AFB9-4CA9-AF38-AE490F3A54E9}" type="datetimeFigureOut">
              <a:rPr lang="es-EC" smtClean="0"/>
              <a:t>16/1/2018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A97804A-EBD3-49D2-9166-9F0D6A865930}" type="slidenum">
              <a:rPr lang="es-EC" smtClean="0"/>
              <a:t>‹Nº›</a:t>
            </a:fld>
            <a:endParaRPr lang="es-EC"/>
          </a:p>
        </p:txBody>
      </p:sp>
    </p:spTree>
    <p:extLst>
      <p:ext uri="{BB962C8B-B14F-4D97-AF65-F5344CB8AC3E}">
        <p14:creationId xmlns:p14="http://schemas.microsoft.com/office/powerpoint/2010/main" val="162138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A9B23C-AFB9-4CA9-AF38-AE490F3A54E9}" type="datetimeFigureOut">
              <a:rPr lang="es-EC" smtClean="0"/>
              <a:t>16/1/2018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A97804A-EBD3-49D2-9166-9F0D6A865930}" type="slidenum">
              <a:rPr lang="es-EC" smtClean="0"/>
              <a:t>‹Nº›</a:t>
            </a:fld>
            <a:endParaRPr lang="es-EC"/>
          </a:p>
        </p:txBody>
      </p:sp>
    </p:spTree>
    <p:extLst>
      <p:ext uri="{BB962C8B-B14F-4D97-AF65-F5344CB8AC3E}">
        <p14:creationId xmlns:p14="http://schemas.microsoft.com/office/powerpoint/2010/main" val="200632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9B23C-AFB9-4CA9-AF38-AE490F3A54E9}" type="datetimeFigureOut">
              <a:rPr lang="es-EC" smtClean="0"/>
              <a:t>16/1/2018</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7804A-EBD3-49D2-9166-9F0D6A865930}" type="slidenum">
              <a:rPr lang="es-EC" smtClean="0"/>
              <a:t>‹Nº›</a:t>
            </a:fld>
            <a:endParaRPr lang="es-EC"/>
          </a:p>
        </p:txBody>
      </p:sp>
    </p:spTree>
    <p:extLst>
      <p:ext uri="{BB962C8B-B14F-4D97-AF65-F5344CB8AC3E}">
        <p14:creationId xmlns:p14="http://schemas.microsoft.com/office/powerpoint/2010/main" val="681179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dirty="0" smtClean="0"/>
              <a:t>ESTADO DE VÍAS CERRO EL SAUCE</a:t>
            </a:r>
            <a:br>
              <a:rPr lang="es-EC" dirty="0" smtClean="0"/>
            </a:br>
            <a:r>
              <a:rPr lang="es-EC" dirty="0" smtClean="0"/>
              <a:t>TUMBACO</a:t>
            </a:r>
            <a:endParaRPr lang="es-EC" dirty="0"/>
          </a:p>
        </p:txBody>
      </p:sp>
      <p:sp>
        <p:nvSpPr>
          <p:cNvPr id="3" name="2 Subtítulo"/>
          <p:cNvSpPr>
            <a:spLocks noGrp="1"/>
          </p:cNvSpPr>
          <p:nvPr>
            <p:ph type="subTitle" idx="1"/>
          </p:nvPr>
        </p:nvSpPr>
        <p:spPr/>
        <p:txBody>
          <a:bodyPr/>
          <a:lstStyle/>
          <a:p>
            <a:endParaRPr lang="es-EC" dirty="0" smtClean="0"/>
          </a:p>
          <a:p>
            <a:endParaRPr lang="es-EC" dirty="0"/>
          </a:p>
          <a:p>
            <a:r>
              <a:rPr lang="es-EC" dirty="0" smtClean="0"/>
              <a:t>16 de enero de 2018</a:t>
            </a:r>
            <a:endParaRPr lang="es-EC" dirty="0"/>
          </a:p>
        </p:txBody>
      </p:sp>
    </p:spTree>
    <p:extLst>
      <p:ext uri="{BB962C8B-B14F-4D97-AF65-F5344CB8AC3E}">
        <p14:creationId xmlns:p14="http://schemas.microsoft.com/office/powerpoint/2010/main" val="3288587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63" t="7912" r="27824" b="28776"/>
          <a:stretch/>
        </p:blipFill>
        <p:spPr bwMode="auto">
          <a:xfrm>
            <a:off x="2051720" y="1124744"/>
            <a:ext cx="5213136" cy="5636159"/>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1 Título"/>
          <p:cNvSpPr>
            <a:spLocks noGrp="1"/>
          </p:cNvSpPr>
          <p:nvPr>
            <p:ph type="title"/>
          </p:nvPr>
        </p:nvSpPr>
        <p:spPr>
          <a:xfrm>
            <a:off x="323528" y="260648"/>
            <a:ext cx="8229600" cy="1143000"/>
          </a:xfrm>
        </p:spPr>
        <p:txBody>
          <a:bodyPr/>
          <a:lstStyle/>
          <a:p>
            <a:r>
              <a:rPr lang="es-EC" dirty="0" smtClean="0"/>
              <a:t>Cambios de vías</a:t>
            </a:r>
            <a:endParaRPr lang="es-EC" dirty="0"/>
          </a:p>
        </p:txBody>
      </p:sp>
      <p:sp>
        <p:nvSpPr>
          <p:cNvPr id="19" name="18 Forma libre"/>
          <p:cNvSpPr/>
          <p:nvPr/>
        </p:nvSpPr>
        <p:spPr>
          <a:xfrm>
            <a:off x="4985792" y="2659487"/>
            <a:ext cx="341290" cy="1217680"/>
          </a:xfrm>
          <a:custGeom>
            <a:avLst/>
            <a:gdLst>
              <a:gd name="connsiteX0" fmla="*/ 0 w 341290"/>
              <a:gd name="connsiteY0" fmla="*/ 0 h 1217680"/>
              <a:gd name="connsiteX1" fmla="*/ 64394 w 341290"/>
              <a:gd name="connsiteY1" fmla="*/ 70834 h 1217680"/>
              <a:gd name="connsiteX2" fmla="*/ 103031 w 341290"/>
              <a:gd name="connsiteY2" fmla="*/ 135228 h 1217680"/>
              <a:gd name="connsiteX3" fmla="*/ 135228 w 341290"/>
              <a:gd name="connsiteY3" fmla="*/ 167426 h 1217680"/>
              <a:gd name="connsiteX4" fmla="*/ 167425 w 341290"/>
              <a:gd name="connsiteY4" fmla="*/ 218941 h 1217680"/>
              <a:gd name="connsiteX5" fmla="*/ 167425 w 341290"/>
              <a:gd name="connsiteY5" fmla="*/ 289775 h 1217680"/>
              <a:gd name="connsiteX6" fmla="*/ 167425 w 341290"/>
              <a:gd name="connsiteY6" fmla="*/ 360609 h 1217680"/>
              <a:gd name="connsiteX7" fmla="*/ 160986 w 341290"/>
              <a:gd name="connsiteY7" fmla="*/ 489398 h 1217680"/>
              <a:gd name="connsiteX8" fmla="*/ 186744 w 341290"/>
              <a:gd name="connsiteY8" fmla="*/ 579550 h 1217680"/>
              <a:gd name="connsiteX9" fmla="*/ 212501 w 341290"/>
              <a:gd name="connsiteY9" fmla="*/ 656823 h 1217680"/>
              <a:gd name="connsiteX10" fmla="*/ 251138 w 341290"/>
              <a:gd name="connsiteY10" fmla="*/ 740536 h 1217680"/>
              <a:gd name="connsiteX11" fmla="*/ 283335 w 341290"/>
              <a:gd name="connsiteY11" fmla="*/ 804930 h 1217680"/>
              <a:gd name="connsiteX12" fmla="*/ 309093 w 341290"/>
              <a:gd name="connsiteY12" fmla="*/ 875764 h 1217680"/>
              <a:gd name="connsiteX13" fmla="*/ 321972 w 341290"/>
              <a:gd name="connsiteY13" fmla="*/ 920840 h 1217680"/>
              <a:gd name="connsiteX14" fmla="*/ 341290 w 341290"/>
              <a:gd name="connsiteY14" fmla="*/ 1043189 h 121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290" h="1217680">
                <a:moveTo>
                  <a:pt x="0" y="0"/>
                </a:moveTo>
                <a:cubicBezTo>
                  <a:pt x="23611" y="24148"/>
                  <a:pt x="47222" y="48296"/>
                  <a:pt x="64394" y="70834"/>
                </a:cubicBezTo>
                <a:cubicBezTo>
                  <a:pt x="81566" y="93372"/>
                  <a:pt x="91225" y="119129"/>
                  <a:pt x="103031" y="135228"/>
                </a:cubicBezTo>
                <a:cubicBezTo>
                  <a:pt x="114837" y="151327"/>
                  <a:pt x="124496" y="153474"/>
                  <a:pt x="135228" y="167426"/>
                </a:cubicBezTo>
                <a:cubicBezTo>
                  <a:pt x="145960" y="181378"/>
                  <a:pt x="162059" y="198550"/>
                  <a:pt x="167425" y="218941"/>
                </a:cubicBezTo>
                <a:cubicBezTo>
                  <a:pt x="172791" y="239333"/>
                  <a:pt x="167425" y="289775"/>
                  <a:pt x="167425" y="289775"/>
                </a:cubicBezTo>
                <a:cubicBezTo>
                  <a:pt x="167425" y="313386"/>
                  <a:pt x="168498" y="327339"/>
                  <a:pt x="167425" y="360609"/>
                </a:cubicBezTo>
                <a:cubicBezTo>
                  <a:pt x="166352" y="393880"/>
                  <a:pt x="157766" y="452908"/>
                  <a:pt x="160986" y="489398"/>
                </a:cubicBezTo>
                <a:cubicBezTo>
                  <a:pt x="164206" y="525888"/>
                  <a:pt x="178158" y="551646"/>
                  <a:pt x="186744" y="579550"/>
                </a:cubicBezTo>
                <a:cubicBezTo>
                  <a:pt x="195330" y="607454"/>
                  <a:pt x="201769" y="629992"/>
                  <a:pt x="212501" y="656823"/>
                </a:cubicBezTo>
                <a:cubicBezTo>
                  <a:pt x="223233" y="683654"/>
                  <a:pt x="239332" y="715852"/>
                  <a:pt x="251138" y="740536"/>
                </a:cubicBezTo>
                <a:cubicBezTo>
                  <a:pt x="262944" y="765221"/>
                  <a:pt x="273676" y="782392"/>
                  <a:pt x="283335" y="804930"/>
                </a:cubicBezTo>
                <a:cubicBezTo>
                  <a:pt x="292994" y="827468"/>
                  <a:pt x="302654" y="856446"/>
                  <a:pt x="309093" y="875764"/>
                </a:cubicBezTo>
                <a:cubicBezTo>
                  <a:pt x="315532" y="895082"/>
                  <a:pt x="316606" y="892936"/>
                  <a:pt x="321972" y="920840"/>
                </a:cubicBezTo>
                <a:cubicBezTo>
                  <a:pt x="327338" y="948744"/>
                  <a:pt x="226453" y="1486437"/>
                  <a:pt x="341290" y="1043189"/>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67770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¿Qué fue lo que solicitamos?</a:t>
            </a:r>
            <a:endParaRPr lang="es-EC" b="1" dirty="0"/>
          </a:p>
        </p:txBody>
      </p:sp>
      <p:sp>
        <p:nvSpPr>
          <p:cNvPr id="3" name="2 Marcador de contenido"/>
          <p:cNvSpPr>
            <a:spLocks noGrp="1"/>
          </p:cNvSpPr>
          <p:nvPr>
            <p:ph idx="1"/>
          </p:nvPr>
        </p:nvSpPr>
        <p:spPr>
          <a:xfrm>
            <a:off x="457200" y="1340768"/>
            <a:ext cx="8229600" cy="4785395"/>
          </a:xfrm>
        </p:spPr>
        <p:txBody>
          <a:bodyPr/>
          <a:lstStyle/>
          <a:p>
            <a:pPr marL="0" indent="0">
              <a:buNone/>
            </a:pPr>
            <a:r>
              <a:rPr lang="es-EC" dirty="0" smtClean="0"/>
              <a:t>Al Concejo Metropolitano el 02 de junio de 2017 - Revocatoria de Informe IC-2013-242  y aprobación vial conforme a plano aprobado por IERAC en 1987</a:t>
            </a:r>
            <a:endParaRPr lang="es-EC" dirty="0"/>
          </a:p>
        </p:txBody>
      </p:sp>
      <p:sp>
        <p:nvSpPr>
          <p:cNvPr id="5" name="4 Rectángulo redondeado"/>
          <p:cNvSpPr/>
          <p:nvPr/>
        </p:nvSpPr>
        <p:spPr>
          <a:xfrm>
            <a:off x="395535" y="3326745"/>
            <a:ext cx="2629539"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ASIGNÓ A COMISIÓN DE USO DE SUELO</a:t>
            </a:r>
          </a:p>
          <a:p>
            <a:pPr algn="ctr"/>
            <a:endParaRPr lang="es-EC" dirty="0"/>
          </a:p>
        </p:txBody>
      </p:sp>
      <p:sp>
        <p:nvSpPr>
          <p:cNvPr id="7" name="6 Rectángulo redondeado"/>
          <p:cNvSpPr/>
          <p:nvPr/>
        </p:nvSpPr>
        <p:spPr>
          <a:xfrm>
            <a:off x="3310613" y="3326745"/>
            <a:ext cx="2629539"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COMISIÓN DE USO DE SUELO SOLICITÓ INFORME A AMZT</a:t>
            </a:r>
          </a:p>
          <a:p>
            <a:pPr algn="ctr"/>
            <a:r>
              <a:rPr lang="es-EC" dirty="0" smtClean="0"/>
              <a:t>16 junio 2017</a:t>
            </a:r>
            <a:endParaRPr lang="es-EC" dirty="0"/>
          </a:p>
        </p:txBody>
      </p:sp>
      <p:sp>
        <p:nvSpPr>
          <p:cNvPr id="8" name="7 Rectángulo redondeado"/>
          <p:cNvSpPr/>
          <p:nvPr/>
        </p:nvSpPr>
        <p:spPr>
          <a:xfrm>
            <a:off x="6174178" y="3068960"/>
            <a:ext cx="2827561"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AMZT EMITIÓ INFORME  </a:t>
            </a:r>
          </a:p>
          <a:p>
            <a:pPr algn="ctr"/>
            <a:r>
              <a:rPr lang="es-EC" dirty="0" smtClean="0"/>
              <a:t>Informa que existen procesos administrativos formación de nuevos predios</a:t>
            </a:r>
          </a:p>
          <a:p>
            <a:pPr algn="ctr"/>
            <a:r>
              <a:rPr lang="es-EC" dirty="0" smtClean="0"/>
              <a:t>03-octubre 2017</a:t>
            </a:r>
            <a:endParaRPr lang="es-EC" dirty="0"/>
          </a:p>
        </p:txBody>
      </p:sp>
      <p:sp>
        <p:nvSpPr>
          <p:cNvPr id="10" name="9 Rectángulo redondeado"/>
          <p:cNvSpPr/>
          <p:nvPr/>
        </p:nvSpPr>
        <p:spPr>
          <a:xfrm>
            <a:off x="6552220" y="5445224"/>
            <a:ext cx="2196244" cy="1412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COMISIÓN DE USO DE SUELO SOLICITÓ  INFORME A PROCURADURÍA</a:t>
            </a:r>
          </a:p>
          <a:p>
            <a:pPr algn="ctr"/>
            <a:r>
              <a:rPr lang="es-EC" dirty="0" smtClean="0"/>
              <a:t>24 oct 2017</a:t>
            </a:r>
            <a:endParaRPr lang="es-EC" dirty="0"/>
          </a:p>
        </p:txBody>
      </p:sp>
      <p:sp>
        <p:nvSpPr>
          <p:cNvPr id="11" name="10 Rectángulo redondeado"/>
          <p:cNvSpPr/>
          <p:nvPr/>
        </p:nvSpPr>
        <p:spPr>
          <a:xfrm>
            <a:off x="3491880" y="5229200"/>
            <a:ext cx="2448272" cy="16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PROCURADURÍA SOLICITÓ NUEVAMENTE INFORME A AMZT</a:t>
            </a:r>
          </a:p>
          <a:p>
            <a:pPr algn="ctr"/>
            <a:r>
              <a:rPr lang="es-EC" dirty="0" smtClean="0"/>
              <a:t>26 de diciembre 2017</a:t>
            </a:r>
            <a:endParaRPr lang="es-EC" dirty="0"/>
          </a:p>
        </p:txBody>
      </p:sp>
      <p:sp>
        <p:nvSpPr>
          <p:cNvPr id="13" name="12 Rectángulo redondeado"/>
          <p:cNvSpPr/>
          <p:nvPr/>
        </p:nvSpPr>
        <p:spPr>
          <a:xfrm>
            <a:off x="558176" y="5229200"/>
            <a:ext cx="2304256" cy="136815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EXPEDIENTE SIN RESPUESTA </a:t>
            </a:r>
            <a:endParaRPr lang="es-EC" dirty="0"/>
          </a:p>
        </p:txBody>
      </p:sp>
      <p:cxnSp>
        <p:nvCxnSpPr>
          <p:cNvPr id="15" name="14 Conector recto de flecha"/>
          <p:cNvCxnSpPr>
            <a:stCxn id="5" idx="3"/>
            <a:endCxn id="7" idx="1"/>
          </p:cNvCxnSpPr>
          <p:nvPr/>
        </p:nvCxnSpPr>
        <p:spPr>
          <a:xfrm>
            <a:off x="3025074" y="3866805"/>
            <a:ext cx="2855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7" idx="3"/>
            <a:endCxn id="8" idx="1"/>
          </p:cNvCxnSpPr>
          <p:nvPr/>
        </p:nvCxnSpPr>
        <p:spPr>
          <a:xfrm>
            <a:off x="5940152" y="3866805"/>
            <a:ext cx="234026" cy="282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8" idx="2"/>
            <a:endCxn id="10" idx="0"/>
          </p:cNvCxnSpPr>
          <p:nvPr/>
        </p:nvCxnSpPr>
        <p:spPr>
          <a:xfrm>
            <a:off x="7587959" y="5229200"/>
            <a:ext cx="62383"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10" idx="1"/>
            <a:endCxn id="11" idx="3"/>
          </p:cNvCxnSpPr>
          <p:nvPr/>
        </p:nvCxnSpPr>
        <p:spPr>
          <a:xfrm flipH="1" flipV="1">
            <a:off x="5940152" y="6043600"/>
            <a:ext cx="612068"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11" idx="1"/>
            <a:endCxn id="13" idx="3"/>
          </p:cNvCxnSpPr>
          <p:nvPr/>
        </p:nvCxnSpPr>
        <p:spPr>
          <a:xfrm flipH="1" flipV="1">
            <a:off x="2862432" y="5913276"/>
            <a:ext cx="629448" cy="130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82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¿Qué evidenciamos?</a:t>
            </a:r>
            <a:endParaRPr lang="es-EC" dirty="0"/>
          </a:p>
        </p:txBody>
      </p:sp>
      <p:sp>
        <p:nvSpPr>
          <p:cNvPr id="3" name="2 Marcador de contenido"/>
          <p:cNvSpPr>
            <a:spLocks noGrp="1"/>
          </p:cNvSpPr>
          <p:nvPr>
            <p:ph idx="1"/>
          </p:nvPr>
        </p:nvSpPr>
        <p:spPr/>
        <p:txBody>
          <a:bodyPr/>
          <a:lstStyle/>
          <a:p>
            <a:r>
              <a:rPr lang="es-EC" dirty="0" smtClean="0"/>
              <a:t>Largos tiempos de respuesta</a:t>
            </a:r>
          </a:p>
          <a:p>
            <a:endParaRPr lang="es-EC" dirty="0"/>
          </a:p>
          <a:p>
            <a:r>
              <a:rPr lang="es-EC" dirty="0" smtClean="0"/>
              <a:t>Ocasiona inconvenientes de acceso a la parte alta de la propiedad con producción pecuaria y agrícola</a:t>
            </a:r>
          </a:p>
          <a:p>
            <a:endParaRPr lang="es-EC" dirty="0"/>
          </a:p>
          <a:p>
            <a:pPr marL="0" indent="0">
              <a:buNone/>
            </a:pPr>
            <a:endParaRPr lang="es-EC" dirty="0"/>
          </a:p>
        </p:txBody>
      </p:sp>
    </p:spTree>
    <p:extLst>
      <p:ext uri="{BB962C8B-B14F-4D97-AF65-F5344CB8AC3E}">
        <p14:creationId xmlns:p14="http://schemas.microsoft.com/office/powerpoint/2010/main" val="3850204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103065" cy="1143000"/>
          </a:xfrm>
        </p:spPr>
        <p:txBody>
          <a:bodyPr/>
          <a:lstStyle/>
          <a:p>
            <a:r>
              <a:rPr lang="es-EC" b="1" dirty="0" smtClean="0"/>
              <a:t>Nuestra propuesta</a:t>
            </a:r>
            <a:endParaRPr lang="es-EC" b="1"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76" t="8120" r="27824" b="41121"/>
          <a:stretch/>
        </p:blipFill>
        <p:spPr bwMode="auto">
          <a:xfrm>
            <a:off x="-20426" y="1741373"/>
            <a:ext cx="5264015" cy="4871539"/>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7" name="6 CuadroTexto"/>
          <p:cNvSpPr txBox="1"/>
          <p:nvPr/>
        </p:nvSpPr>
        <p:spPr>
          <a:xfrm>
            <a:off x="5293734" y="764704"/>
            <a:ext cx="3670668" cy="2862322"/>
          </a:xfrm>
          <a:prstGeom prst="rect">
            <a:avLst/>
          </a:prstGeom>
          <a:noFill/>
        </p:spPr>
        <p:txBody>
          <a:bodyPr wrap="square" rtlCol="0">
            <a:spAutoFit/>
          </a:bodyPr>
          <a:lstStyle/>
          <a:p>
            <a:r>
              <a:rPr lang="es-EC" b="1" dirty="0" smtClean="0"/>
              <a:t>Realizar una modificación a la Resolución  C 737 del 08 nov  de 2013</a:t>
            </a:r>
          </a:p>
          <a:p>
            <a:r>
              <a:rPr lang="es-EC" dirty="0" smtClean="0"/>
              <a:t>Motivado en:</a:t>
            </a:r>
          </a:p>
          <a:p>
            <a:r>
              <a:rPr lang="es-EC" dirty="0" smtClean="0"/>
              <a:t>* Camino como público en fraccionamiento</a:t>
            </a:r>
            <a:endParaRPr lang="es-EC" dirty="0"/>
          </a:p>
          <a:p>
            <a:r>
              <a:rPr lang="es-EC" dirty="0" smtClean="0"/>
              <a:t>* Predio 5789002 “proceso en estado pendiente”  Gestión Urbana</a:t>
            </a:r>
            <a:endParaRPr lang="es-EC" dirty="0"/>
          </a:p>
          <a:p>
            <a:endParaRPr lang="es-EC" dirty="0" smtClean="0"/>
          </a:p>
          <a:p>
            <a:endParaRPr lang="es-EC"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397" t="36554" r="30199" b="28408"/>
          <a:stretch/>
        </p:blipFill>
        <p:spPr bwMode="auto">
          <a:xfrm>
            <a:off x="5560265" y="3022666"/>
            <a:ext cx="3404137" cy="328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21 Conector recto de flecha"/>
          <p:cNvCxnSpPr/>
          <p:nvPr/>
        </p:nvCxnSpPr>
        <p:spPr>
          <a:xfrm flipH="1" flipV="1">
            <a:off x="2691588" y="4017074"/>
            <a:ext cx="4320052" cy="924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Forma libre"/>
          <p:cNvSpPr/>
          <p:nvPr/>
        </p:nvSpPr>
        <p:spPr>
          <a:xfrm>
            <a:off x="6982933" y="4941168"/>
            <a:ext cx="342900" cy="25400"/>
          </a:xfrm>
          <a:custGeom>
            <a:avLst/>
            <a:gdLst>
              <a:gd name="connsiteX0" fmla="*/ 342900 w 342900"/>
              <a:gd name="connsiteY0" fmla="*/ 0 h 25400"/>
              <a:gd name="connsiteX1" fmla="*/ 0 w 342900"/>
              <a:gd name="connsiteY1" fmla="*/ 25400 h 25400"/>
              <a:gd name="connsiteX2" fmla="*/ 0 w 342900"/>
              <a:gd name="connsiteY2" fmla="*/ 25400 h 25400"/>
            </a:gdLst>
            <a:ahLst/>
            <a:cxnLst>
              <a:cxn ang="0">
                <a:pos x="connsiteX0" y="connsiteY0"/>
              </a:cxn>
              <a:cxn ang="0">
                <a:pos x="connsiteX1" y="connsiteY1"/>
              </a:cxn>
              <a:cxn ang="0">
                <a:pos x="connsiteX2" y="connsiteY2"/>
              </a:cxn>
            </a:cxnLst>
            <a:rect l="l" t="t" r="r" b="b"/>
            <a:pathLst>
              <a:path w="342900" h="25400">
                <a:moveTo>
                  <a:pt x="342900" y="0"/>
                </a:moveTo>
                <a:lnTo>
                  <a:pt x="0" y="25400"/>
                </a:lnTo>
                <a:lnTo>
                  <a:pt x="0" y="2540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24" name="5123 Forma libre"/>
          <p:cNvSpPr/>
          <p:nvPr/>
        </p:nvSpPr>
        <p:spPr>
          <a:xfrm>
            <a:off x="2579298" y="3338423"/>
            <a:ext cx="432598" cy="1233577"/>
          </a:xfrm>
          <a:custGeom>
            <a:avLst/>
            <a:gdLst>
              <a:gd name="connsiteX0" fmla="*/ 0 w 432598"/>
              <a:gd name="connsiteY0" fmla="*/ 0 h 1233577"/>
              <a:gd name="connsiteX1" fmla="*/ 94891 w 432598"/>
              <a:gd name="connsiteY1" fmla="*/ 51758 h 1233577"/>
              <a:gd name="connsiteX2" fmla="*/ 146649 w 432598"/>
              <a:gd name="connsiteY2" fmla="*/ 120769 h 1233577"/>
              <a:gd name="connsiteX3" fmla="*/ 215660 w 432598"/>
              <a:gd name="connsiteY3" fmla="*/ 189781 h 1233577"/>
              <a:gd name="connsiteX4" fmla="*/ 241540 w 432598"/>
              <a:gd name="connsiteY4" fmla="*/ 267419 h 1233577"/>
              <a:gd name="connsiteX5" fmla="*/ 241540 w 432598"/>
              <a:gd name="connsiteY5" fmla="*/ 336430 h 1233577"/>
              <a:gd name="connsiteX6" fmla="*/ 241540 w 432598"/>
              <a:gd name="connsiteY6" fmla="*/ 483079 h 1233577"/>
              <a:gd name="connsiteX7" fmla="*/ 276045 w 432598"/>
              <a:gd name="connsiteY7" fmla="*/ 612475 h 1233577"/>
              <a:gd name="connsiteX8" fmla="*/ 310551 w 432598"/>
              <a:gd name="connsiteY8" fmla="*/ 741871 h 1233577"/>
              <a:gd name="connsiteX9" fmla="*/ 370936 w 432598"/>
              <a:gd name="connsiteY9" fmla="*/ 828135 h 1233577"/>
              <a:gd name="connsiteX10" fmla="*/ 414068 w 432598"/>
              <a:gd name="connsiteY10" fmla="*/ 923026 h 1233577"/>
              <a:gd name="connsiteX11" fmla="*/ 431321 w 432598"/>
              <a:gd name="connsiteY11" fmla="*/ 1009290 h 1233577"/>
              <a:gd name="connsiteX12" fmla="*/ 431321 w 432598"/>
              <a:gd name="connsiteY12" fmla="*/ 1155939 h 1233577"/>
              <a:gd name="connsiteX13" fmla="*/ 431321 w 432598"/>
              <a:gd name="connsiteY13" fmla="*/ 1233577 h 12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2598" h="1233577">
                <a:moveTo>
                  <a:pt x="0" y="0"/>
                </a:moveTo>
                <a:cubicBezTo>
                  <a:pt x="35224" y="15815"/>
                  <a:pt x="70449" y="31630"/>
                  <a:pt x="94891" y="51758"/>
                </a:cubicBezTo>
                <a:cubicBezTo>
                  <a:pt x="119333" y="71886"/>
                  <a:pt x="126521" y="97765"/>
                  <a:pt x="146649" y="120769"/>
                </a:cubicBezTo>
                <a:cubicBezTo>
                  <a:pt x="166777" y="143773"/>
                  <a:pt x="199845" y="165339"/>
                  <a:pt x="215660" y="189781"/>
                </a:cubicBezTo>
                <a:cubicBezTo>
                  <a:pt x="231475" y="214223"/>
                  <a:pt x="237227" y="242978"/>
                  <a:pt x="241540" y="267419"/>
                </a:cubicBezTo>
                <a:cubicBezTo>
                  <a:pt x="245853" y="291860"/>
                  <a:pt x="241540" y="336430"/>
                  <a:pt x="241540" y="336430"/>
                </a:cubicBezTo>
                <a:cubicBezTo>
                  <a:pt x="241540" y="372373"/>
                  <a:pt x="235789" y="437071"/>
                  <a:pt x="241540" y="483079"/>
                </a:cubicBezTo>
                <a:cubicBezTo>
                  <a:pt x="247291" y="529087"/>
                  <a:pt x="276045" y="612475"/>
                  <a:pt x="276045" y="612475"/>
                </a:cubicBezTo>
                <a:cubicBezTo>
                  <a:pt x="287547" y="655607"/>
                  <a:pt x="294736" y="705928"/>
                  <a:pt x="310551" y="741871"/>
                </a:cubicBezTo>
                <a:cubicBezTo>
                  <a:pt x="326366" y="777814"/>
                  <a:pt x="353683" y="797943"/>
                  <a:pt x="370936" y="828135"/>
                </a:cubicBezTo>
                <a:cubicBezTo>
                  <a:pt x="388189" y="858327"/>
                  <a:pt x="404004" y="892834"/>
                  <a:pt x="414068" y="923026"/>
                </a:cubicBezTo>
                <a:cubicBezTo>
                  <a:pt x="424132" y="953219"/>
                  <a:pt x="428446" y="970471"/>
                  <a:pt x="431321" y="1009290"/>
                </a:cubicBezTo>
                <a:cubicBezTo>
                  <a:pt x="434196" y="1048109"/>
                  <a:pt x="431321" y="1155939"/>
                  <a:pt x="431321" y="1155939"/>
                </a:cubicBezTo>
                <a:lnTo>
                  <a:pt x="431321" y="1233577"/>
                </a:ln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25" name="5124 Forma libre"/>
          <p:cNvSpPr/>
          <p:nvPr/>
        </p:nvSpPr>
        <p:spPr>
          <a:xfrm>
            <a:off x="2070340" y="3916531"/>
            <a:ext cx="741871" cy="1060911"/>
          </a:xfrm>
          <a:custGeom>
            <a:avLst/>
            <a:gdLst>
              <a:gd name="connsiteX0" fmla="*/ 741871 w 741871"/>
              <a:gd name="connsiteY0" fmla="*/ 42994 h 1060911"/>
              <a:gd name="connsiteX1" fmla="*/ 629728 w 741871"/>
              <a:gd name="connsiteY1" fmla="*/ 8488 h 1060911"/>
              <a:gd name="connsiteX2" fmla="*/ 543464 w 741871"/>
              <a:gd name="connsiteY2" fmla="*/ 8488 h 1060911"/>
              <a:gd name="connsiteX3" fmla="*/ 422694 w 741871"/>
              <a:gd name="connsiteY3" fmla="*/ 103378 h 1060911"/>
              <a:gd name="connsiteX4" fmla="*/ 319177 w 741871"/>
              <a:gd name="connsiteY4" fmla="*/ 172390 h 1060911"/>
              <a:gd name="connsiteX5" fmla="*/ 198407 w 741871"/>
              <a:gd name="connsiteY5" fmla="*/ 310412 h 1060911"/>
              <a:gd name="connsiteX6" fmla="*/ 112143 w 741871"/>
              <a:gd name="connsiteY6" fmla="*/ 551952 h 1060911"/>
              <a:gd name="connsiteX7" fmla="*/ 43132 w 741871"/>
              <a:gd name="connsiteY7" fmla="*/ 793492 h 1060911"/>
              <a:gd name="connsiteX8" fmla="*/ 8626 w 741871"/>
              <a:gd name="connsiteY8" fmla="*/ 1000526 h 1060911"/>
              <a:gd name="connsiteX9" fmla="*/ 0 w 741871"/>
              <a:gd name="connsiteY9" fmla="*/ 1060911 h 106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871" h="1060911">
                <a:moveTo>
                  <a:pt x="741871" y="42994"/>
                </a:moveTo>
                <a:cubicBezTo>
                  <a:pt x="702333" y="28616"/>
                  <a:pt x="662796" y="14239"/>
                  <a:pt x="629728" y="8488"/>
                </a:cubicBezTo>
                <a:cubicBezTo>
                  <a:pt x="596660" y="2737"/>
                  <a:pt x="577970" y="-7327"/>
                  <a:pt x="543464" y="8488"/>
                </a:cubicBezTo>
                <a:cubicBezTo>
                  <a:pt x="508958" y="24303"/>
                  <a:pt x="460075" y="76061"/>
                  <a:pt x="422694" y="103378"/>
                </a:cubicBezTo>
                <a:cubicBezTo>
                  <a:pt x="385313" y="130695"/>
                  <a:pt x="356558" y="137884"/>
                  <a:pt x="319177" y="172390"/>
                </a:cubicBezTo>
                <a:cubicBezTo>
                  <a:pt x="281796" y="206896"/>
                  <a:pt x="232913" y="247152"/>
                  <a:pt x="198407" y="310412"/>
                </a:cubicBezTo>
                <a:cubicBezTo>
                  <a:pt x="163901" y="373672"/>
                  <a:pt x="138022" y="471439"/>
                  <a:pt x="112143" y="551952"/>
                </a:cubicBezTo>
                <a:cubicBezTo>
                  <a:pt x="86264" y="632465"/>
                  <a:pt x="60385" y="718730"/>
                  <a:pt x="43132" y="793492"/>
                </a:cubicBezTo>
                <a:cubicBezTo>
                  <a:pt x="25879" y="868254"/>
                  <a:pt x="15815" y="955956"/>
                  <a:pt x="8626" y="1000526"/>
                </a:cubicBezTo>
                <a:cubicBezTo>
                  <a:pt x="1437" y="1045096"/>
                  <a:pt x="718" y="1053003"/>
                  <a:pt x="0" y="1060911"/>
                </a:cubicBezTo>
              </a:path>
            </a:pathLst>
          </a:cu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88741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Solicitud</a:t>
            </a:r>
            <a:endParaRPr lang="es-EC" dirty="0"/>
          </a:p>
        </p:txBody>
      </p:sp>
      <p:sp>
        <p:nvSpPr>
          <p:cNvPr id="3" name="2 Marcador de contenido"/>
          <p:cNvSpPr>
            <a:spLocks noGrp="1"/>
          </p:cNvSpPr>
          <p:nvPr>
            <p:ph idx="1"/>
          </p:nvPr>
        </p:nvSpPr>
        <p:spPr/>
        <p:txBody>
          <a:bodyPr/>
          <a:lstStyle/>
          <a:p>
            <a:pPr marL="0" indent="0">
              <a:buNone/>
            </a:pPr>
            <a:r>
              <a:rPr lang="es-EC" dirty="0" smtClean="0"/>
              <a:t>También solicitamos una inspección para evidenciar la situación en campo.</a:t>
            </a:r>
          </a:p>
          <a:p>
            <a:pPr marL="0" indent="0">
              <a:buNone/>
            </a:pPr>
            <a:endParaRPr lang="es-EC" dirty="0" smtClean="0"/>
          </a:p>
          <a:p>
            <a:endParaRPr lang="es-EC" dirty="0" smtClean="0"/>
          </a:p>
          <a:p>
            <a:pPr marL="0" indent="0">
              <a:buNone/>
            </a:pPr>
            <a:endParaRPr lang="es-EC" dirty="0" smtClean="0"/>
          </a:p>
        </p:txBody>
      </p:sp>
    </p:spTree>
    <p:extLst>
      <p:ext uri="{BB962C8B-B14F-4D97-AF65-F5344CB8AC3E}">
        <p14:creationId xmlns:p14="http://schemas.microsoft.com/office/powerpoint/2010/main" val="1978720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sz="7000" dirty="0" smtClean="0"/>
              <a:t>Gracias</a:t>
            </a:r>
            <a:r>
              <a:rPr lang="es-EC" dirty="0" smtClean="0"/>
              <a:t> </a:t>
            </a:r>
            <a:endParaRPr lang="es-EC" dirty="0"/>
          </a:p>
        </p:txBody>
      </p:sp>
    </p:spTree>
    <p:extLst>
      <p:ext uri="{BB962C8B-B14F-4D97-AF65-F5344CB8AC3E}">
        <p14:creationId xmlns:p14="http://schemas.microsoft.com/office/powerpoint/2010/main" val="702650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sp>
        <p:nvSpPr>
          <p:cNvPr id="3" name="2 Marcador de contenido"/>
          <p:cNvSpPr>
            <a:spLocks noGrp="1"/>
          </p:cNvSpPr>
          <p:nvPr>
            <p:ph idx="1"/>
          </p:nvPr>
        </p:nvSpPr>
        <p:spPr>
          <a:xfrm>
            <a:off x="457200" y="1600200"/>
            <a:ext cx="4474840" cy="4525963"/>
          </a:xfrm>
        </p:spPr>
        <p:txBody>
          <a:bodyPr/>
          <a:lstStyle/>
          <a:p>
            <a:pPr marL="0" indent="0">
              <a:buNone/>
            </a:pPr>
            <a:r>
              <a:rPr lang="es-EC" dirty="0" smtClean="0"/>
              <a:t>Cerro El Sauce – agrícola y pecuario</a:t>
            </a:r>
          </a:p>
          <a:p>
            <a:pPr marL="0" indent="0">
              <a:buNone/>
            </a:pPr>
            <a:r>
              <a:rPr lang="es-EC" dirty="0" smtClean="0"/>
              <a:t>Partición de bienes 1987</a:t>
            </a:r>
          </a:p>
          <a:p>
            <a:pPr marL="0" indent="0">
              <a:buNone/>
            </a:pPr>
            <a:r>
              <a:rPr lang="es-EC" dirty="0" smtClean="0"/>
              <a:t>Plano aprobado por IERAC</a:t>
            </a:r>
          </a:p>
          <a:p>
            <a:pPr marL="0" indent="0">
              <a:buNone/>
            </a:pPr>
            <a:r>
              <a:rPr lang="es-EC" dirty="0" smtClean="0"/>
              <a:t>Ventas</a:t>
            </a:r>
            <a:endParaRPr lang="es-EC" dirty="0"/>
          </a:p>
        </p:txBody>
      </p:sp>
      <p:sp>
        <p:nvSpPr>
          <p:cNvPr id="4" name="3 Rectángulo redondeado"/>
          <p:cNvSpPr/>
          <p:nvPr/>
        </p:nvSpPr>
        <p:spPr>
          <a:xfrm>
            <a:off x="1979712" y="4653136"/>
            <a:ext cx="316835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Según escritura – constancia de pérdida de áreas de camino</a:t>
            </a:r>
            <a:endParaRPr lang="es-EC"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74" t="17460" r="36192" b="11309"/>
          <a:stretch/>
        </p:blipFill>
        <p:spPr bwMode="auto">
          <a:xfrm>
            <a:off x="5216502" y="1203647"/>
            <a:ext cx="3528392" cy="498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14 Grupo"/>
          <p:cNvGrpSpPr/>
          <p:nvPr/>
        </p:nvGrpSpPr>
        <p:grpSpPr>
          <a:xfrm>
            <a:off x="5876885" y="1839310"/>
            <a:ext cx="1306978" cy="3321269"/>
            <a:chOff x="5876885" y="1839310"/>
            <a:chExt cx="1306978" cy="3321269"/>
          </a:xfrm>
        </p:grpSpPr>
        <p:sp>
          <p:nvSpPr>
            <p:cNvPr id="9" name="8 Forma libre"/>
            <p:cNvSpPr/>
            <p:nvPr/>
          </p:nvSpPr>
          <p:spPr>
            <a:xfrm>
              <a:off x="5876885" y="2539802"/>
              <a:ext cx="1249129" cy="969862"/>
            </a:xfrm>
            <a:custGeom>
              <a:avLst/>
              <a:gdLst>
                <a:gd name="connsiteX0" fmla="*/ 1249129 w 1249129"/>
                <a:gd name="connsiteY0" fmla="*/ 119315 h 969862"/>
                <a:gd name="connsiteX1" fmla="*/ 1080963 w 1249129"/>
                <a:gd name="connsiteY1" fmla="*/ 3701 h 969862"/>
                <a:gd name="connsiteX2" fmla="*/ 828715 w 1249129"/>
                <a:gd name="connsiteY2" fmla="*/ 45743 h 969862"/>
                <a:gd name="connsiteX3" fmla="*/ 639529 w 1249129"/>
                <a:gd name="connsiteY3" fmla="*/ 213908 h 969862"/>
                <a:gd name="connsiteX4" fmla="*/ 471363 w 1249129"/>
                <a:gd name="connsiteY4" fmla="*/ 276970 h 969862"/>
                <a:gd name="connsiteX5" fmla="*/ 324218 w 1249129"/>
                <a:gd name="connsiteY5" fmla="*/ 539729 h 969862"/>
                <a:gd name="connsiteX6" fmla="*/ 71970 w 1249129"/>
                <a:gd name="connsiteY6" fmla="*/ 802488 h 9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129" h="969862">
                  <a:moveTo>
                    <a:pt x="1249129" y="119315"/>
                  </a:moveTo>
                  <a:cubicBezTo>
                    <a:pt x="1200080" y="67639"/>
                    <a:pt x="1151032" y="15963"/>
                    <a:pt x="1080963" y="3701"/>
                  </a:cubicBezTo>
                  <a:cubicBezTo>
                    <a:pt x="1010894" y="-8561"/>
                    <a:pt x="902287" y="10709"/>
                    <a:pt x="828715" y="45743"/>
                  </a:cubicBezTo>
                  <a:cubicBezTo>
                    <a:pt x="755143" y="80777"/>
                    <a:pt x="699088" y="175370"/>
                    <a:pt x="639529" y="213908"/>
                  </a:cubicBezTo>
                  <a:cubicBezTo>
                    <a:pt x="579970" y="252446"/>
                    <a:pt x="523915" y="222667"/>
                    <a:pt x="471363" y="276970"/>
                  </a:cubicBezTo>
                  <a:cubicBezTo>
                    <a:pt x="418811" y="331274"/>
                    <a:pt x="390783" y="452143"/>
                    <a:pt x="324218" y="539729"/>
                  </a:cubicBezTo>
                  <a:cubicBezTo>
                    <a:pt x="257653" y="627315"/>
                    <a:pt x="-166264" y="1266695"/>
                    <a:pt x="71970" y="802488"/>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orma libre"/>
            <p:cNvSpPr/>
            <p:nvPr/>
          </p:nvSpPr>
          <p:spPr>
            <a:xfrm>
              <a:off x="5955605" y="2585545"/>
              <a:ext cx="1025093" cy="1640794"/>
            </a:xfrm>
            <a:custGeom>
              <a:avLst/>
              <a:gdLst>
                <a:gd name="connsiteX0" fmla="*/ 1023264 w 1025093"/>
                <a:gd name="connsiteY0" fmla="*/ 0 h 1640794"/>
                <a:gd name="connsiteX1" fmla="*/ 865609 w 1025093"/>
                <a:gd name="connsiteY1" fmla="*/ 525517 h 1640794"/>
                <a:gd name="connsiteX2" fmla="*/ 14271 w 1025093"/>
                <a:gd name="connsiteY2" fmla="*/ 1534510 h 1640794"/>
              </a:gdLst>
              <a:ahLst/>
              <a:cxnLst>
                <a:cxn ang="0">
                  <a:pos x="connsiteX0" y="connsiteY0"/>
                </a:cxn>
                <a:cxn ang="0">
                  <a:pos x="connsiteX1" y="connsiteY1"/>
                </a:cxn>
                <a:cxn ang="0">
                  <a:pos x="connsiteX2" y="connsiteY2"/>
                </a:cxn>
              </a:cxnLst>
              <a:rect l="l" t="t" r="r" b="b"/>
              <a:pathLst>
                <a:path w="1025093" h="1640794">
                  <a:moveTo>
                    <a:pt x="1023264" y="0"/>
                  </a:moveTo>
                  <a:cubicBezTo>
                    <a:pt x="1028519" y="134882"/>
                    <a:pt x="1033775" y="269765"/>
                    <a:pt x="865609" y="525517"/>
                  </a:cubicBezTo>
                  <a:cubicBezTo>
                    <a:pt x="697443" y="781269"/>
                    <a:pt x="-117108" y="2003972"/>
                    <a:pt x="14271" y="153451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orma libre"/>
            <p:cNvSpPr/>
            <p:nvPr/>
          </p:nvSpPr>
          <p:spPr>
            <a:xfrm>
              <a:off x="6243145" y="1839310"/>
              <a:ext cx="940718" cy="3321269"/>
            </a:xfrm>
            <a:custGeom>
              <a:avLst/>
              <a:gdLst>
                <a:gd name="connsiteX0" fmla="*/ 578069 w 940718"/>
                <a:gd name="connsiteY0" fmla="*/ 0 h 3321269"/>
                <a:gd name="connsiteX1" fmla="*/ 641131 w 940718"/>
                <a:gd name="connsiteY1" fmla="*/ 273269 h 3321269"/>
                <a:gd name="connsiteX2" fmla="*/ 798786 w 940718"/>
                <a:gd name="connsiteY2" fmla="*/ 378373 h 3321269"/>
                <a:gd name="connsiteX3" fmla="*/ 924910 w 940718"/>
                <a:gd name="connsiteY3" fmla="*/ 472966 h 3321269"/>
                <a:gd name="connsiteX4" fmla="*/ 935421 w 940718"/>
                <a:gd name="connsiteY4" fmla="*/ 620111 h 3321269"/>
                <a:gd name="connsiteX5" fmla="*/ 893379 w 940718"/>
                <a:gd name="connsiteY5" fmla="*/ 819807 h 3321269"/>
                <a:gd name="connsiteX6" fmla="*/ 893379 w 940718"/>
                <a:gd name="connsiteY6" fmla="*/ 1103587 h 3321269"/>
                <a:gd name="connsiteX7" fmla="*/ 746234 w 940718"/>
                <a:gd name="connsiteY7" fmla="*/ 1555531 h 3321269"/>
                <a:gd name="connsiteX8" fmla="*/ 220717 w 940718"/>
                <a:gd name="connsiteY8" fmla="*/ 2543504 h 3321269"/>
                <a:gd name="connsiteX9" fmla="*/ 0 w 940718"/>
                <a:gd name="connsiteY9" fmla="*/ 3321269 h 332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718" h="3321269">
                  <a:moveTo>
                    <a:pt x="578069" y="0"/>
                  </a:moveTo>
                  <a:cubicBezTo>
                    <a:pt x="591207" y="105103"/>
                    <a:pt x="604345" y="210207"/>
                    <a:pt x="641131" y="273269"/>
                  </a:cubicBezTo>
                  <a:cubicBezTo>
                    <a:pt x="677917" y="336331"/>
                    <a:pt x="751490" y="345090"/>
                    <a:pt x="798786" y="378373"/>
                  </a:cubicBezTo>
                  <a:cubicBezTo>
                    <a:pt x="846083" y="411656"/>
                    <a:pt x="902137" y="432676"/>
                    <a:pt x="924910" y="472966"/>
                  </a:cubicBezTo>
                  <a:cubicBezTo>
                    <a:pt x="947683" y="513256"/>
                    <a:pt x="940676" y="562304"/>
                    <a:pt x="935421" y="620111"/>
                  </a:cubicBezTo>
                  <a:cubicBezTo>
                    <a:pt x="930166" y="677918"/>
                    <a:pt x="900386" y="739228"/>
                    <a:pt x="893379" y="819807"/>
                  </a:cubicBezTo>
                  <a:cubicBezTo>
                    <a:pt x="886372" y="900386"/>
                    <a:pt x="917903" y="980966"/>
                    <a:pt x="893379" y="1103587"/>
                  </a:cubicBezTo>
                  <a:cubicBezTo>
                    <a:pt x="868855" y="1226208"/>
                    <a:pt x="858344" y="1315545"/>
                    <a:pt x="746234" y="1555531"/>
                  </a:cubicBezTo>
                  <a:cubicBezTo>
                    <a:pt x="634124" y="1795517"/>
                    <a:pt x="345089" y="2249214"/>
                    <a:pt x="220717" y="2543504"/>
                  </a:cubicBezTo>
                  <a:cubicBezTo>
                    <a:pt x="96345" y="2837794"/>
                    <a:pt x="0" y="3321269"/>
                    <a:pt x="0" y="332126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4" name="13 Elipse"/>
          <p:cNvSpPr/>
          <p:nvPr/>
        </p:nvSpPr>
        <p:spPr>
          <a:xfrm>
            <a:off x="1403648" y="5733256"/>
            <a:ext cx="3096344" cy="986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Construcción de caminos con fondos propios</a:t>
            </a:r>
            <a:endParaRPr lang="es-EC" dirty="0"/>
          </a:p>
        </p:txBody>
      </p:sp>
      <p:grpSp>
        <p:nvGrpSpPr>
          <p:cNvPr id="17" name="16 Grupo"/>
          <p:cNvGrpSpPr/>
          <p:nvPr/>
        </p:nvGrpSpPr>
        <p:grpSpPr>
          <a:xfrm>
            <a:off x="5922806" y="2211265"/>
            <a:ext cx="1261800" cy="3165895"/>
            <a:chOff x="5883215" y="1984075"/>
            <a:chExt cx="1261800" cy="3165895"/>
          </a:xfrm>
        </p:grpSpPr>
        <p:sp>
          <p:nvSpPr>
            <p:cNvPr id="18" name="17 Forma libre"/>
            <p:cNvSpPr/>
            <p:nvPr/>
          </p:nvSpPr>
          <p:spPr>
            <a:xfrm>
              <a:off x="6133381" y="1984075"/>
              <a:ext cx="1011634" cy="3165895"/>
            </a:xfrm>
            <a:custGeom>
              <a:avLst/>
              <a:gdLst>
                <a:gd name="connsiteX0" fmla="*/ 871268 w 1011634"/>
                <a:gd name="connsiteY0" fmla="*/ 0 h 3165895"/>
                <a:gd name="connsiteX1" fmla="*/ 1009291 w 1011634"/>
                <a:gd name="connsiteY1" fmla="*/ 198408 h 3165895"/>
                <a:gd name="connsiteX2" fmla="*/ 957532 w 1011634"/>
                <a:gd name="connsiteY2" fmla="*/ 388189 h 3165895"/>
                <a:gd name="connsiteX3" fmla="*/ 948906 w 1011634"/>
                <a:gd name="connsiteY3" fmla="*/ 733246 h 3165895"/>
                <a:gd name="connsiteX4" fmla="*/ 879894 w 1011634"/>
                <a:gd name="connsiteY4" fmla="*/ 940280 h 3165895"/>
                <a:gd name="connsiteX5" fmla="*/ 802257 w 1011634"/>
                <a:gd name="connsiteY5" fmla="*/ 1086929 h 3165895"/>
                <a:gd name="connsiteX6" fmla="*/ 793630 w 1011634"/>
                <a:gd name="connsiteY6" fmla="*/ 1250831 h 3165895"/>
                <a:gd name="connsiteX7" fmla="*/ 767751 w 1011634"/>
                <a:gd name="connsiteY7" fmla="*/ 1371600 h 3165895"/>
                <a:gd name="connsiteX8" fmla="*/ 431321 w 1011634"/>
                <a:gd name="connsiteY8" fmla="*/ 1984076 h 3165895"/>
                <a:gd name="connsiteX9" fmla="*/ 172528 w 1011634"/>
                <a:gd name="connsiteY9" fmla="*/ 2380891 h 3165895"/>
                <a:gd name="connsiteX10" fmla="*/ 0 w 1011634"/>
                <a:gd name="connsiteY10" fmla="*/ 3165895 h 3165895"/>
                <a:gd name="connsiteX11" fmla="*/ 0 w 1011634"/>
                <a:gd name="connsiteY11" fmla="*/ 3165895 h 316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634" h="3165895">
                  <a:moveTo>
                    <a:pt x="871268" y="0"/>
                  </a:moveTo>
                  <a:cubicBezTo>
                    <a:pt x="933091" y="66855"/>
                    <a:pt x="994914" y="133710"/>
                    <a:pt x="1009291" y="198408"/>
                  </a:cubicBezTo>
                  <a:cubicBezTo>
                    <a:pt x="1023668" y="263106"/>
                    <a:pt x="967596" y="299049"/>
                    <a:pt x="957532" y="388189"/>
                  </a:cubicBezTo>
                  <a:cubicBezTo>
                    <a:pt x="947468" y="477329"/>
                    <a:pt x="961846" y="641231"/>
                    <a:pt x="948906" y="733246"/>
                  </a:cubicBezTo>
                  <a:cubicBezTo>
                    <a:pt x="935966" y="825261"/>
                    <a:pt x="904335" y="881333"/>
                    <a:pt x="879894" y="940280"/>
                  </a:cubicBezTo>
                  <a:cubicBezTo>
                    <a:pt x="855453" y="999227"/>
                    <a:pt x="816634" y="1035171"/>
                    <a:pt x="802257" y="1086929"/>
                  </a:cubicBezTo>
                  <a:cubicBezTo>
                    <a:pt x="787880" y="1138687"/>
                    <a:pt x="799381" y="1203386"/>
                    <a:pt x="793630" y="1250831"/>
                  </a:cubicBezTo>
                  <a:cubicBezTo>
                    <a:pt x="787879" y="1298276"/>
                    <a:pt x="828136" y="1249393"/>
                    <a:pt x="767751" y="1371600"/>
                  </a:cubicBezTo>
                  <a:cubicBezTo>
                    <a:pt x="707366" y="1493807"/>
                    <a:pt x="530525" y="1815861"/>
                    <a:pt x="431321" y="1984076"/>
                  </a:cubicBezTo>
                  <a:cubicBezTo>
                    <a:pt x="332117" y="2152291"/>
                    <a:pt x="244415" y="2183921"/>
                    <a:pt x="172528" y="2380891"/>
                  </a:cubicBezTo>
                  <a:cubicBezTo>
                    <a:pt x="100641" y="2577861"/>
                    <a:pt x="0" y="3165895"/>
                    <a:pt x="0" y="3165895"/>
                  </a:cubicBezTo>
                  <a:lnTo>
                    <a:pt x="0" y="3165895"/>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orma libre"/>
            <p:cNvSpPr/>
            <p:nvPr/>
          </p:nvSpPr>
          <p:spPr>
            <a:xfrm>
              <a:off x="5883215" y="2335266"/>
              <a:ext cx="1199072" cy="778870"/>
            </a:xfrm>
            <a:custGeom>
              <a:avLst/>
              <a:gdLst>
                <a:gd name="connsiteX0" fmla="*/ 1199072 w 1199072"/>
                <a:gd name="connsiteY0" fmla="*/ 123262 h 778870"/>
                <a:gd name="connsiteX1" fmla="*/ 992038 w 1199072"/>
                <a:gd name="connsiteY1" fmla="*/ 2492 h 778870"/>
                <a:gd name="connsiteX2" fmla="*/ 733245 w 1199072"/>
                <a:gd name="connsiteY2" fmla="*/ 54251 h 778870"/>
                <a:gd name="connsiteX3" fmla="*/ 543464 w 1199072"/>
                <a:gd name="connsiteY3" fmla="*/ 200900 h 778870"/>
                <a:gd name="connsiteX4" fmla="*/ 388189 w 1199072"/>
                <a:gd name="connsiteY4" fmla="*/ 338923 h 778870"/>
                <a:gd name="connsiteX5" fmla="*/ 138023 w 1199072"/>
                <a:gd name="connsiteY5" fmla="*/ 675353 h 778870"/>
                <a:gd name="connsiteX6" fmla="*/ 0 w 1199072"/>
                <a:gd name="connsiteY6" fmla="*/ 778870 h 778870"/>
                <a:gd name="connsiteX7" fmla="*/ 0 w 1199072"/>
                <a:gd name="connsiteY7" fmla="*/ 778870 h 77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9072" h="778870">
                  <a:moveTo>
                    <a:pt x="1199072" y="123262"/>
                  </a:moveTo>
                  <a:cubicBezTo>
                    <a:pt x="1134374" y="68628"/>
                    <a:pt x="1069676" y="13994"/>
                    <a:pt x="992038" y="2492"/>
                  </a:cubicBezTo>
                  <a:cubicBezTo>
                    <a:pt x="914400" y="-9010"/>
                    <a:pt x="808007" y="21183"/>
                    <a:pt x="733245" y="54251"/>
                  </a:cubicBezTo>
                  <a:cubicBezTo>
                    <a:pt x="658483" y="87319"/>
                    <a:pt x="600973" y="153455"/>
                    <a:pt x="543464" y="200900"/>
                  </a:cubicBezTo>
                  <a:cubicBezTo>
                    <a:pt x="485955" y="248345"/>
                    <a:pt x="455762" y="259848"/>
                    <a:pt x="388189" y="338923"/>
                  </a:cubicBezTo>
                  <a:cubicBezTo>
                    <a:pt x="320615" y="417999"/>
                    <a:pt x="202721" y="602029"/>
                    <a:pt x="138023" y="675353"/>
                  </a:cubicBezTo>
                  <a:cubicBezTo>
                    <a:pt x="73325" y="748677"/>
                    <a:pt x="0" y="778870"/>
                    <a:pt x="0" y="778870"/>
                  </a:cubicBezTo>
                  <a:lnTo>
                    <a:pt x="0" y="778870"/>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cxnSp>
        <p:nvCxnSpPr>
          <p:cNvPr id="20" name="19 Conector recto de flecha"/>
          <p:cNvCxnSpPr/>
          <p:nvPr/>
        </p:nvCxnSpPr>
        <p:spPr>
          <a:xfrm flipV="1">
            <a:off x="6876256" y="836712"/>
            <a:ext cx="936104" cy="1002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7344308" y="471579"/>
            <a:ext cx="2009012" cy="369332"/>
          </a:xfrm>
          <a:prstGeom prst="rect">
            <a:avLst/>
          </a:prstGeom>
          <a:noFill/>
        </p:spPr>
        <p:txBody>
          <a:bodyPr wrap="none" rtlCol="0">
            <a:spAutoFit/>
          </a:bodyPr>
          <a:lstStyle/>
          <a:p>
            <a:r>
              <a:rPr lang="es-EC" dirty="0" smtClean="0"/>
              <a:t>7MA TRANSVERSAL</a:t>
            </a:r>
            <a:endParaRPr lang="es-EC" dirty="0"/>
          </a:p>
        </p:txBody>
      </p:sp>
    </p:spTree>
    <p:extLst>
      <p:ext uri="{BB962C8B-B14F-4D97-AF65-F5344CB8AC3E}">
        <p14:creationId xmlns:p14="http://schemas.microsoft.com/office/powerpoint/2010/main" val="1268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sp>
        <p:nvSpPr>
          <p:cNvPr id="3" name="2 Marcador de contenido"/>
          <p:cNvSpPr>
            <a:spLocks noGrp="1"/>
          </p:cNvSpPr>
          <p:nvPr>
            <p:ph idx="1"/>
          </p:nvPr>
        </p:nvSpPr>
        <p:spPr/>
        <p:txBody>
          <a:bodyPr/>
          <a:lstStyle/>
          <a:p>
            <a:endParaRPr lang="es-EC"/>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63" t="7912" r="27824" b="28776"/>
          <a:stretch/>
        </p:blipFill>
        <p:spPr bwMode="auto">
          <a:xfrm>
            <a:off x="3923928" y="1124744"/>
            <a:ext cx="5213136" cy="5636159"/>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474" t="17460" r="36192" b="11309"/>
          <a:stretch/>
        </p:blipFill>
        <p:spPr bwMode="auto">
          <a:xfrm>
            <a:off x="345808" y="1172122"/>
            <a:ext cx="4320480" cy="55730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6 Forma libre"/>
          <p:cNvSpPr/>
          <p:nvPr/>
        </p:nvSpPr>
        <p:spPr>
          <a:xfrm>
            <a:off x="1619672" y="1909823"/>
            <a:ext cx="1303446" cy="3576577"/>
          </a:xfrm>
          <a:custGeom>
            <a:avLst/>
            <a:gdLst>
              <a:gd name="connsiteX0" fmla="*/ 1079875 w 1303446"/>
              <a:gd name="connsiteY0" fmla="*/ 0 h 3576577"/>
              <a:gd name="connsiteX1" fmla="*/ 1160897 w 1303446"/>
              <a:gd name="connsiteY1" fmla="*/ 104172 h 3576577"/>
              <a:gd name="connsiteX2" fmla="*/ 1218771 w 1303446"/>
              <a:gd name="connsiteY2" fmla="*/ 196769 h 3576577"/>
              <a:gd name="connsiteX3" fmla="*/ 1276644 w 1303446"/>
              <a:gd name="connsiteY3" fmla="*/ 289367 h 3576577"/>
              <a:gd name="connsiteX4" fmla="*/ 1299794 w 1303446"/>
              <a:gd name="connsiteY4" fmla="*/ 358815 h 3576577"/>
              <a:gd name="connsiteX5" fmla="*/ 1299794 w 1303446"/>
              <a:gd name="connsiteY5" fmla="*/ 416688 h 3576577"/>
              <a:gd name="connsiteX6" fmla="*/ 1265070 w 1303446"/>
              <a:gd name="connsiteY6" fmla="*/ 544010 h 3576577"/>
              <a:gd name="connsiteX7" fmla="*/ 1230346 w 1303446"/>
              <a:gd name="connsiteY7" fmla="*/ 648182 h 3576577"/>
              <a:gd name="connsiteX8" fmla="*/ 1218771 w 1303446"/>
              <a:gd name="connsiteY8" fmla="*/ 752354 h 3576577"/>
              <a:gd name="connsiteX9" fmla="*/ 1218771 w 1303446"/>
              <a:gd name="connsiteY9" fmla="*/ 891250 h 3576577"/>
              <a:gd name="connsiteX10" fmla="*/ 1218771 w 1303446"/>
              <a:gd name="connsiteY10" fmla="*/ 960699 h 3576577"/>
              <a:gd name="connsiteX11" fmla="*/ 1218771 w 1303446"/>
              <a:gd name="connsiteY11" fmla="*/ 1064871 h 3576577"/>
              <a:gd name="connsiteX12" fmla="*/ 1149323 w 1303446"/>
              <a:gd name="connsiteY12" fmla="*/ 1284790 h 3576577"/>
              <a:gd name="connsiteX13" fmla="*/ 1068300 w 1303446"/>
              <a:gd name="connsiteY13" fmla="*/ 1354238 h 3576577"/>
              <a:gd name="connsiteX14" fmla="*/ 1033576 w 1303446"/>
              <a:gd name="connsiteY14" fmla="*/ 1469985 h 3576577"/>
              <a:gd name="connsiteX15" fmla="*/ 1033576 w 1303446"/>
              <a:gd name="connsiteY15" fmla="*/ 1585731 h 3576577"/>
              <a:gd name="connsiteX16" fmla="*/ 998852 w 1303446"/>
              <a:gd name="connsiteY16" fmla="*/ 1643605 h 3576577"/>
              <a:gd name="connsiteX17" fmla="*/ 964128 w 1303446"/>
              <a:gd name="connsiteY17" fmla="*/ 1724628 h 3576577"/>
              <a:gd name="connsiteX18" fmla="*/ 859956 w 1303446"/>
              <a:gd name="connsiteY18" fmla="*/ 1909823 h 3576577"/>
              <a:gd name="connsiteX19" fmla="*/ 778933 w 1303446"/>
              <a:gd name="connsiteY19" fmla="*/ 2013995 h 3576577"/>
              <a:gd name="connsiteX20" fmla="*/ 721059 w 1303446"/>
              <a:gd name="connsiteY20" fmla="*/ 2106592 h 3576577"/>
              <a:gd name="connsiteX21" fmla="*/ 593738 w 1303446"/>
              <a:gd name="connsiteY21" fmla="*/ 2303362 h 3576577"/>
              <a:gd name="connsiteX22" fmla="*/ 477991 w 1303446"/>
              <a:gd name="connsiteY22" fmla="*/ 2419109 h 3576577"/>
              <a:gd name="connsiteX23" fmla="*/ 443267 w 1303446"/>
              <a:gd name="connsiteY23" fmla="*/ 2523281 h 3576577"/>
              <a:gd name="connsiteX24" fmla="*/ 373819 w 1303446"/>
              <a:gd name="connsiteY24" fmla="*/ 2720050 h 3576577"/>
              <a:gd name="connsiteX25" fmla="*/ 339095 w 1303446"/>
              <a:gd name="connsiteY25" fmla="*/ 2858947 h 3576577"/>
              <a:gd name="connsiteX26" fmla="*/ 292796 w 1303446"/>
              <a:gd name="connsiteY26" fmla="*/ 2939969 h 3576577"/>
              <a:gd name="connsiteX27" fmla="*/ 165475 w 1303446"/>
              <a:gd name="connsiteY27" fmla="*/ 3136739 h 3576577"/>
              <a:gd name="connsiteX28" fmla="*/ 96027 w 1303446"/>
              <a:gd name="connsiteY28" fmla="*/ 3310359 h 3576577"/>
              <a:gd name="connsiteX29" fmla="*/ 49728 w 1303446"/>
              <a:gd name="connsiteY29" fmla="*/ 3345083 h 3576577"/>
              <a:gd name="connsiteX30" fmla="*/ 3429 w 1303446"/>
              <a:gd name="connsiteY30" fmla="*/ 3518704 h 3576577"/>
              <a:gd name="connsiteX31" fmla="*/ 3429 w 1303446"/>
              <a:gd name="connsiteY31" fmla="*/ 3576577 h 357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03446" h="3576577">
                <a:moveTo>
                  <a:pt x="1079875" y="0"/>
                </a:moveTo>
                <a:cubicBezTo>
                  <a:pt x="1108811" y="35688"/>
                  <a:pt x="1137748" y="71377"/>
                  <a:pt x="1160897" y="104172"/>
                </a:cubicBezTo>
                <a:cubicBezTo>
                  <a:pt x="1184046" y="136967"/>
                  <a:pt x="1218771" y="196769"/>
                  <a:pt x="1218771" y="196769"/>
                </a:cubicBezTo>
                <a:cubicBezTo>
                  <a:pt x="1238062" y="227635"/>
                  <a:pt x="1263140" y="262359"/>
                  <a:pt x="1276644" y="289367"/>
                </a:cubicBezTo>
                <a:cubicBezTo>
                  <a:pt x="1290148" y="316375"/>
                  <a:pt x="1295936" y="337595"/>
                  <a:pt x="1299794" y="358815"/>
                </a:cubicBezTo>
                <a:cubicBezTo>
                  <a:pt x="1303652" y="380035"/>
                  <a:pt x="1305581" y="385822"/>
                  <a:pt x="1299794" y="416688"/>
                </a:cubicBezTo>
                <a:cubicBezTo>
                  <a:pt x="1294007" y="447554"/>
                  <a:pt x="1276645" y="505428"/>
                  <a:pt x="1265070" y="544010"/>
                </a:cubicBezTo>
                <a:cubicBezTo>
                  <a:pt x="1253495" y="582592"/>
                  <a:pt x="1238062" y="613458"/>
                  <a:pt x="1230346" y="648182"/>
                </a:cubicBezTo>
                <a:cubicBezTo>
                  <a:pt x="1222630" y="682906"/>
                  <a:pt x="1220700" y="711843"/>
                  <a:pt x="1218771" y="752354"/>
                </a:cubicBezTo>
                <a:cubicBezTo>
                  <a:pt x="1216842" y="792865"/>
                  <a:pt x="1218771" y="891250"/>
                  <a:pt x="1218771" y="891250"/>
                </a:cubicBezTo>
                <a:lnTo>
                  <a:pt x="1218771" y="960699"/>
                </a:lnTo>
                <a:cubicBezTo>
                  <a:pt x="1218771" y="989636"/>
                  <a:pt x="1230346" y="1010856"/>
                  <a:pt x="1218771" y="1064871"/>
                </a:cubicBezTo>
                <a:cubicBezTo>
                  <a:pt x="1207196" y="1118886"/>
                  <a:pt x="1174401" y="1236562"/>
                  <a:pt x="1149323" y="1284790"/>
                </a:cubicBezTo>
                <a:cubicBezTo>
                  <a:pt x="1124245" y="1333018"/>
                  <a:pt x="1087591" y="1323372"/>
                  <a:pt x="1068300" y="1354238"/>
                </a:cubicBezTo>
                <a:cubicBezTo>
                  <a:pt x="1049009" y="1385104"/>
                  <a:pt x="1039363" y="1431403"/>
                  <a:pt x="1033576" y="1469985"/>
                </a:cubicBezTo>
                <a:cubicBezTo>
                  <a:pt x="1027789" y="1508567"/>
                  <a:pt x="1039363" y="1556794"/>
                  <a:pt x="1033576" y="1585731"/>
                </a:cubicBezTo>
                <a:cubicBezTo>
                  <a:pt x="1027789" y="1614668"/>
                  <a:pt x="1010427" y="1620456"/>
                  <a:pt x="998852" y="1643605"/>
                </a:cubicBezTo>
                <a:cubicBezTo>
                  <a:pt x="987277" y="1666755"/>
                  <a:pt x="987277" y="1680258"/>
                  <a:pt x="964128" y="1724628"/>
                </a:cubicBezTo>
                <a:cubicBezTo>
                  <a:pt x="940979" y="1768998"/>
                  <a:pt x="890822" y="1861595"/>
                  <a:pt x="859956" y="1909823"/>
                </a:cubicBezTo>
                <a:cubicBezTo>
                  <a:pt x="829090" y="1958051"/>
                  <a:pt x="802082" y="1981200"/>
                  <a:pt x="778933" y="2013995"/>
                </a:cubicBezTo>
                <a:cubicBezTo>
                  <a:pt x="755784" y="2046790"/>
                  <a:pt x="751925" y="2058364"/>
                  <a:pt x="721059" y="2106592"/>
                </a:cubicBezTo>
                <a:cubicBezTo>
                  <a:pt x="690193" y="2154820"/>
                  <a:pt x="634249" y="2251276"/>
                  <a:pt x="593738" y="2303362"/>
                </a:cubicBezTo>
                <a:cubicBezTo>
                  <a:pt x="553227" y="2355448"/>
                  <a:pt x="503069" y="2382456"/>
                  <a:pt x="477991" y="2419109"/>
                </a:cubicBezTo>
                <a:cubicBezTo>
                  <a:pt x="452913" y="2455762"/>
                  <a:pt x="460629" y="2473124"/>
                  <a:pt x="443267" y="2523281"/>
                </a:cubicBezTo>
                <a:cubicBezTo>
                  <a:pt x="425905" y="2573438"/>
                  <a:pt x="391181" y="2664106"/>
                  <a:pt x="373819" y="2720050"/>
                </a:cubicBezTo>
                <a:cubicBezTo>
                  <a:pt x="356457" y="2775994"/>
                  <a:pt x="352599" y="2822294"/>
                  <a:pt x="339095" y="2858947"/>
                </a:cubicBezTo>
                <a:cubicBezTo>
                  <a:pt x="325591" y="2895600"/>
                  <a:pt x="321733" y="2893670"/>
                  <a:pt x="292796" y="2939969"/>
                </a:cubicBezTo>
                <a:cubicBezTo>
                  <a:pt x="263859" y="2986268"/>
                  <a:pt x="198270" y="3075007"/>
                  <a:pt x="165475" y="3136739"/>
                </a:cubicBezTo>
                <a:cubicBezTo>
                  <a:pt x="132680" y="3198471"/>
                  <a:pt x="115318" y="3275635"/>
                  <a:pt x="96027" y="3310359"/>
                </a:cubicBezTo>
                <a:cubicBezTo>
                  <a:pt x="76736" y="3345083"/>
                  <a:pt x="65161" y="3310359"/>
                  <a:pt x="49728" y="3345083"/>
                </a:cubicBezTo>
                <a:cubicBezTo>
                  <a:pt x="34295" y="3379807"/>
                  <a:pt x="11145" y="3480122"/>
                  <a:pt x="3429" y="3518704"/>
                </a:cubicBezTo>
                <a:cubicBezTo>
                  <a:pt x="-4287" y="3557286"/>
                  <a:pt x="3429" y="3576577"/>
                  <a:pt x="3429" y="35765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orma libre"/>
          <p:cNvSpPr/>
          <p:nvPr/>
        </p:nvSpPr>
        <p:spPr>
          <a:xfrm>
            <a:off x="1516284" y="2407534"/>
            <a:ext cx="1365812" cy="810228"/>
          </a:xfrm>
          <a:custGeom>
            <a:avLst/>
            <a:gdLst>
              <a:gd name="connsiteX0" fmla="*/ 1365812 w 1365812"/>
              <a:gd name="connsiteY0" fmla="*/ 115747 h 810228"/>
              <a:gd name="connsiteX1" fmla="*/ 1273215 w 1365812"/>
              <a:gd name="connsiteY1" fmla="*/ 46299 h 810228"/>
              <a:gd name="connsiteX2" fmla="*/ 1145893 w 1365812"/>
              <a:gd name="connsiteY2" fmla="*/ 11575 h 810228"/>
              <a:gd name="connsiteX3" fmla="*/ 1030146 w 1365812"/>
              <a:gd name="connsiteY3" fmla="*/ 0 h 810228"/>
              <a:gd name="connsiteX4" fmla="*/ 891250 w 1365812"/>
              <a:gd name="connsiteY4" fmla="*/ 11575 h 810228"/>
              <a:gd name="connsiteX5" fmla="*/ 775503 w 1365812"/>
              <a:gd name="connsiteY5" fmla="*/ 11575 h 810228"/>
              <a:gd name="connsiteX6" fmla="*/ 625032 w 1365812"/>
              <a:gd name="connsiteY6" fmla="*/ 57874 h 810228"/>
              <a:gd name="connsiteX7" fmla="*/ 544010 w 1365812"/>
              <a:gd name="connsiteY7" fmla="*/ 196770 h 810228"/>
              <a:gd name="connsiteX8" fmla="*/ 486136 w 1365812"/>
              <a:gd name="connsiteY8" fmla="*/ 266218 h 810228"/>
              <a:gd name="connsiteX9" fmla="*/ 439838 w 1365812"/>
              <a:gd name="connsiteY9" fmla="*/ 312517 h 810228"/>
              <a:gd name="connsiteX10" fmla="*/ 358815 w 1365812"/>
              <a:gd name="connsiteY10" fmla="*/ 462988 h 810228"/>
              <a:gd name="connsiteX11" fmla="*/ 300941 w 1365812"/>
              <a:gd name="connsiteY11" fmla="*/ 544010 h 810228"/>
              <a:gd name="connsiteX12" fmla="*/ 219919 w 1365812"/>
              <a:gd name="connsiteY12" fmla="*/ 601884 h 810228"/>
              <a:gd name="connsiteX13" fmla="*/ 57873 w 1365812"/>
              <a:gd name="connsiteY13" fmla="*/ 763929 h 810228"/>
              <a:gd name="connsiteX14" fmla="*/ 0 w 1365812"/>
              <a:gd name="connsiteY14" fmla="*/ 810228 h 81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5812" h="810228">
                <a:moveTo>
                  <a:pt x="1365812" y="115747"/>
                </a:moveTo>
                <a:cubicBezTo>
                  <a:pt x="1337840" y="89704"/>
                  <a:pt x="1309868" y="63661"/>
                  <a:pt x="1273215" y="46299"/>
                </a:cubicBezTo>
                <a:cubicBezTo>
                  <a:pt x="1236562" y="28937"/>
                  <a:pt x="1186404" y="19291"/>
                  <a:pt x="1145893" y="11575"/>
                </a:cubicBezTo>
                <a:cubicBezTo>
                  <a:pt x="1105381" y="3858"/>
                  <a:pt x="1072586" y="0"/>
                  <a:pt x="1030146" y="0"/>
                </a:cubicBezTo>
                <a:cubicBezTo>
                  <a:pt x="987706" y="0"/>
                  <a:pt x="933690" y="9646"/>
                  <a:pt x="891250" y="11575"/>
                </a:cubicBezTo>
                <a:cubicBezTo>
                  <a:pt x="848810" y="13504"/>
                  <a:pt x="819873" y="3858"/>
                  <a:pt x="775503" y="11575"/>
                </a:cubicBezTo>
                <a:cubicBezTo>
                  <a:pt x="731133" y="19291"/>
                  <a:pt x="663614" y="27008"/>
                  <a:pt x="625032" y="57874"/>
                </a:cubicBezTo>
                <a:cubicBezTo>
                  <a:pt x="586450" y="88740"/>
                  <a:pt x="567159" y="162046"/>
                  <a:pt x="544010" y="196770"/>
                </a:cubicBezTo>
                <a:cubicBezTo>
                  <a:pt x="520861" y="231494"/>
                  <a:pt x="503498" y="246927"/>
                  <a:pt x="486136" y="266218"/>
                </a:cubicBezTo>
                <a:cubicBezTo>
                  <a:pt x="468774" y="285509"/>
                  <a:pt x="461058" y="279722"/>
                  <a:pt x="439838" y="312517"/>
                </a:cubicBezTo>
                <a:cubicBezTo>
                  <a:pt x="418618" y="345312"/>
                  <a:pt x="381964" y="424406"/>
                  <a:pt x="358815" y="462988"/>
                </a:cubicBezTo>
                <a:cubicBezTo>
                  <a:pt x="335666" y="501570"/>
                  <a:pt x="324090" y="520861"/>
                  <a:pt x="300941" y="544010"/>
                </a:cubicBezTo>
                <a:cubicBezTo>
                  <a:pt x="277792" y="567159"/>
                  <a:pt x="260430" y="565231"/>
                  <a:pt x="219919" y="601884"/>
                </a:cubicBezTo>
                <a:cubicBezTo>
                  <a:pt x="179408" y="638537"/>
                  <a:pt x="94526" y="729205"/>
                  <a:pt x="57873" y="763929"/>
                </a:cubicBezTo>
                <a:cubicBezTo>
                  <a:pt x="21220" y="798653"/>
                  <a:pt x="0" y="810228"/>
                  <a:pt x="0" y="8102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orma libre"/>
          <p:cNvSpPr/>
          <p:nvPr/>
        </p:nvSpPr>
        <p:spPr>
          <a:xfrm>
            <a:off x="1412111" y="2453833"/>
            <a:ext cx="1250066" cy="1794076"/>
          </a:xfrm>
          <a:custGeom>
            <a:avLst/>
            <a:gdLst>
              <a:gd name="connsiteX0" fmla="*/ 1250066 w 1250066"/>
              <a:gd name="connsiteY0" fmla="*/ 0 h 1794076"/>
              <a:gd name="connsiteX1" fmla="*/ 1180618 w 1250066"/>
              <a:gd name="connsiteY1" fmla="*/ 254643 h 1794076"/>
              <a:gd name="connsiteX2" fmla="*/ 1134319 w 1250066"/>
              <a:gd name="connsiteY2" fmla="*/ 405114 h 1794076"/>
              <a:gd name="connsiteX3" fmla="*/ 1053297 w 1250066"/>
              <a:gd name="connsiteY3" fmla="*/ 578734 h 1794076"/>
              <a:gd name="connsiteX4" fmla="*/ 972274 w 1250066"/>
              <a:gd name="connsiteY4" fmla="*/ 671332 h 1794076"/>
              <a:gd name="connsiteX5" fmla="*/ 925975 w 1250066"/>
              <a:gd name="connsiteY5" fmla="*/ 729205 h 1794076"/>
              <a:gd name="connsiteX6" fmla="*/ 798654 w 1250066"/>
              <a:gd name="connsiteY6" fmla="*/ 833377 h 1794076"/>
              <a:gd name="connsiteX7" fmla="*/ 636608 w 1250066"/>
              <a:gd name="connsiteY7" fmla="*/ 1111170 h 1794076"/>
              <a:gd name="connsiteX8" fmla="*/ 532436 w 1250066"/>
              <a:gd name="connsiteY8" fmla="*/ 1215342 h 1794076"/>
              <a:gd name="connsiteX9" fmla="*/ 393540 w 1250066"/>
              <a:gd name="connsiteY9" fmla="*/ 1377387 h 1794076"/>
              <a:gd name="connsiteX10" fmla="*/ 370390 w 1250066"/>
              <a:gd name="connsiteY10" fmla="*/ 1400537 h 1794076"/>
              <a:gd name="connsiteX11" fmla="*/ 127322 w 1250066"/>
              <a:gd name="connsiteY11" fmla="*/ 1701478 h 1794076"/>
              <a:gd name="connsiteX12" fmla="*/ 0 w 1250066"/>
              <a:gd name="connsiteY12" fmla="*/ 1794076 h 179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066" h="1794076">
                <a:moveTo>
                  <a:pt x="1250066" y="0"/>
                </a:moveTo>
                <a:cubicBezTo>
                  <a:pt x="1224987" y="93562"/>
                  <a:pt x="1199909" y="187124"/>
                  <a:pt x="1180618" y="254643"/>
                </a:cubicBezTo>
                <a:cubicBezTo>
                  <a:pt x="1161327" y="322162"/>
                  <a:pt x="1155539" y="351099"/>
                  <a:pt x="1134319" y="405114"/>
                </a:cubicBezTo>
                <a:cubicBezTo>
                  <a:pt x="1113099" y="459129"/>
                  <a:pt x="1080304" y="534364"/>
                  <a:pt x="1053297" y="578734"/>
                </a:cubicBezTo>
                <a:cubicBezTo>
                  <a:pt x="1026289" y="623104"/>
                  <a:pt x="993494" y="646254"/>
                  <a:pt x="972274" y="671332"/>
                </a:cubicBezTo>
                <a:cubicBezTo>
                  <a:pt x="951054" y="696410"/>
                  <a:pt x="954912" y="702198"/>
                  <a:pt x="925975" y="729205"/>
                </a:cubicBezTo>
                <a:cubicBezTo>
                  <a:pt x="897038" y="756212"/>
                  <a:pt x="846882" y="769716"/>
                  <a:pt x="798654" y="833377"/>
                </a:cubicBezTo>
                <a:cubicBezTo>
                  <a:pt x="750426" y="897038"/>
                  <a:pt x="680978" y="1047509"/>
                  <a:pt x="636608" y="1111170"/>
                </a:cubicBezTo>
                <a:cubicBezTo>
                  <a:pt x="592238" y="1174831"/>
                  <a:pt x="572947" y="1170973"/>
                  <a:pt x="532436" y="1215342"/>
                </a:cubicBezTo>
                <a:cubicBezTo>
                  <a:pt x="491925" y="1259711"/>
                  <a:pt x="420548" y="1346521"/>
                  <a:pt x="393540" y="1377387"/>
                </a:cubicBezTo>
                <a:cubicBezTo>
                  <a:pt x="366532" y="1408253"/>
                  <a:pt x="414760" y="1346522"/>
                  <a:pt x="370390" y="1400537"/>
                </a:cubicBezTo>
                <a:cubicBezTo>
                  <a:pt x="326020" y="1454552"/>
                  <a:pt x="189054" y="1635888"/>
                  <a:pt x="127322" y="1701478"/>
                </a:cubicBezTo>
                <a:cubicBezTo>
                  <a:pt x="65590" y="1767068"/>
                  <a:pt x="0" y="1794076"/>
                  <a:pt x="0" y="17940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orma libre"/>
          <p:cNvSpPr/>
          <p:nvPr/>
        </p:nvSpPr>
        <p:spPr>
          <a:xfrm>
            <a:off x="1684378" y="1916832"/>
            <a:ext cx="1303446" cy="3576577"/>
          </a:xfrm>
          <a:custGeom>
            <a:avLst/>
            <a:gdLst>
              <a:gd name="connsiteX0" fmla="*/ 1079875 w 1303446"/>
              <a:gd name="connsiteY0" fmla="*/ 0 h 3576577"/>
              <a:gd name="connsiteX1" fmla="*/ 1160897 w 1303446"/>
              <a:gd name="connsiteY1" fmla="*/ 104172 h 3576577"/>
              <a:gd name="connsiteX2" fmla="*/ 1218771 w 1303446"/>
              <a:gd name="connsiteY2" fmla="*/ 196769 h 3576577"/>
              <a:gd name="connsiteX3" fmla="*/ 1276644 w 1303446"/>
              <a:gd name="connsiteY3" fmla="*/ 289367 h 3576577"/>
              <a:gd name="connsiteX4" fmla="*/ 1299794 w 1303446"/>
              <a:gd name="connsiteY4" fmla="*/ 358815 h 3576577"/>
              <a:gd name="connsiteX5" fmla="*/ 1299794 w 1303446"/>
              <a:gd name="connsiteY5" fmla="*/ 416688 h 3576577"/>
              <a:gd name="connsiteX6" fmla="*/ 1265070 w 1303446"/>
              <a:gd name="connsiteY6" fmla="*/ 544010 h 3576577"/>
              <a:gd name="connsiteX7" fmla="*/ 1230346 w 1303446"/>
              <a:gd name="connsiteY7" fmla="*/ 648182 h 3576577"/>
              <a:gd name="connsiteX8" fmla="*/ 1218771 w 1303446"/>
              <a:gd name="connsiteY8" fmla="*/ 752354 h 3576577"/>
              <a:gd name="connsiteX9" fmla="*/ 1218771 w 1303446"/>
              <a:gd name="connsiteY9" fmla="*/ 891250 h 3576577"/>
              <a:gd name="connsiteX10" fmla="*/ 1218771 w 1303446"/>
              <a:gd name="connsiteY10" fmla="*/ 960699 h 3576577"/>
              <a:gd name="connsiteX11" fmla="*/ 1218771 w 1303446"/>
              <a:gd name="connsiteY11" fmla="*/ 1064871 h 3576577"/>
              <a:gd name="connsiteX12" fmla="*/ 1149323 w 1303446"/>
              <a:gd name="connsiteY12" fmla="*/ 1284790 h 3576577"/>
              <a:gd name="connsiteX13" fmla="*/ 1068300 w 1303446"/>
              <a:gd name="connsiteY13" fmla="*/ 1354238 h 3576577"/>
              <a:gd name="connsiteX14" fmla="*/ 1033576 w 1303446"/>
              <a:gd name="connsiteY14" fmla="*/ 1469985 h 3576577"/>
              <a:gd name="connsiteX15" fmla="*/ 1033576 w 1303446"/>
              <a:gd name="connsiteY15" fmla="*/ 1585731 h 3576577"/>
              <a:gd name="connsiteX16" fmla="*/ 998852 w 1303446"/>
              <a:gd name="connsiteY16" fmla="*/ 1643605 h 3576577"/>
              <a:gd name="connsiteX17" fmla="*/ 964128 w 1303446"/>
              <a:gd name="connsiteY17" fmla="*/ 1724628 h 3576577"/>
              <a:gd name="connsiteX18" fmla="*/ 859956 w 1303446"/>
              <a:gd name="connsiteY18" fmla="*/ 1909823 h 3576577"/>
              <a:gd name="connsiteX19" fmla="*/ 778933 w 1303446"/>
              <a:gd name="connsiteY19" fmla="*/ 2013995 h 3576577"/>
              <a:gd name="connsiteX20" fmla="*/ 721059 w 1303446"/>
              <a:gd name="connsiteY20" fmla="*/ 2106592 h 3576577"/>
              <a:gd name="connsiteX21" fmla="*/ 593738 w 1303446"/>
              <a:gd name="connsiteY21" fmla="*/ 2303362 h 3576577"/>
              <a:gd name="connsiteX22" fmla="*/ 477991 w 1303446"/>
              <a:gd name="connsiteY22" fmla="*/ 2419109 h 3576577"/>
              <a:gd name="connsiteX23" fmla="*/ 443267 w 1303446"/>
              <a:gd name="connsiteY23" fmla="*/ 2523281 h 3576577"/>
              <a:gd name="connsiteX24" fmla="*/ 373819 w 1303446"/>
              <a:gd name="connsiteY24" fmla="*/ 2720050 h 3576577"/>
              <a:gd name="connsiteX25" fmla="*/ 339095 w 1303446"/>
              <a:gd name="connsiteY25" fmla="*/ 2858947 h 3576577"/>
              <a:gd name="connsiteX26" fmla="*/ 292796 w 1303446"/>
              <a:gd name="connsiteY26" fmla="*/ 2939969 h 3576577"/>
              <a:gd name="connsiteX27" fmla="*/ 165475 w 1303446"/>
              <a:gd name="connsiteY27" fmla="*/ 3136739 h 3576577"/>
              <a:gd name="connsiteX28" fmla="*/ 96027 w 1303446"/>
              <a:gd name="connsiteY28" fmla="*/ 3310359 h 3576577"/>
              <a:gd name="connsiteX29" fmla="*/ 49728 w 1303446"/>
              <a:gd name="connsiteY29" fmla="*/ 3345083 h 3576577"/>
              <a:gd name="connsiteX30" fmla="*/ 3429 w 1303446"/>
              <a:gd name="connsiteY30" fmla="*/ 3518704 h 3576577"/>
              <a:gd name="connsiteX31" fmla="*/ 3429 w 1303446"/>
              <a:gd name="connsiteY31" fmla="*/ 3576577 h 357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03446" h="3576577">
                <a:moveTo>
                  <a:pt x="1079875" y="0"/>
                </a:moveTo>
                <a:cubicBezTo>
                  <a:pt x="1108811" y="35688"/>
                  <a:pt x="1137748" y="71377"/>
                  <a:pt x="1160897" y="104172"/>
                </a:cubicBezTo>
                <a:cubicBezTo>
                  <a:pt x="1184046" y="136967"/>
                  <a:pt x="1218771" y="196769"/>
                  <a:pt x="1218771" y="196769"/>
                </a:cubicBezTo>
                <a:cubicBezTo>
                  <a:pt x="1238062" y="227635"/>
                  <a:pt x="1263140" y="262359"/>
                  <a:pt x="1276644" y="289367"/>
                </a:cubicBezTo>
                <a:cubicBezTo>
                  <a:pt x="1290148" y="316375"/>
                  <a:pt x="1295936" y="337595"/>
                  <a:pt x="1299794" y="358815"/>
                </a:cubicBezTo>
                <a:cubicBezTo>
                  <a:pt x="1303652" y="380035"/>
                  <a:pt x="1305581" y="385822"/>
                  <a:pt x="1299794" y="416688"/>
                </a:cubicBezTo>
                <a:cubicBezTo>
                  <a:pt x="1294007" y="447554"/>
                  <a:pt x="1276645" y="505428"/>
                  <a:pt x="1265070" y="544010"/>
                </a:cubicBezTo>
                <a:cubicBezTo>
                  <a:pt x="1253495" y="582592"/>
                  <a:pt x="1238062" y="613458"/>
                  <a:pt x="1230346" y="648182"/>
                </a:cubicBezTo>
                <a:cubicBezTo>
                  <a:pt x="1222630" y="682906"/>
                  <a:pt x="1220700" y="711843"/>
                  <a:pt x="1218771" y="752354"/>
                </a:cubicBezTo>
                <a:cubicBezTo>
                  <a:pt x="1216842" y="792865"/>
                  <a:pt x="1218771" y="891250"/>
                  <a:pt x="1218771" y="891250"/>
                </a:cubicBezTo>
                <a:lnTo>
                  <a:pt x="1218771" y="960699"/>
                </a:lnTo>
                <a:cubicBezTo>
                  <a:pt x="1218771" y="989636"/>
                  <a:pt x="1230346" y="1010856"/>
                  <a:pt x="1218771" y="1064871"/>
                </a:cubicBezTo>
                <a:cubicBezTo>
                  <a:pt x="1207196" y="1118886"/>
                  <a:pt x="1174401" y="1236562"/>
                  <a:pt x="1149323" y="1284790"/>
                </a:cubicBezTo>
                <a:cubicBezTo>
                  <a:pt x="1124245" y="1333018"/>
                  <a:pt x="1087591" y="1323372"/>
                  <a:pt x="1068300" y="1354238"/>
                </a:cubicBezTo>
                <a:cubicBezTo>
                  <a:pt x="1049009" y="1385104"/>
                  <a:pt x="1039363" y="1431403"/>
                  <a:pt x="1033576" y="1469985"/>
                </a:cubicBezTo>
                <a:cubicBezTo>
                  <a:pt x="1027789" y="1508567"/>
                  <a:pt x="1039363" y="1556794"/>
                  <a:pt x="1033576" y="1585731"/>
                </a:cubicBezTo>
                <a:cubicBezTo>
                  <a:pt x="1027789" y="1614668"/>
                  <a:pt x="1010427" y="1620456"/>
                  <a:pt x="998852" y="1643605"/>
                </a:cubicBezTo>
                <a:cubicBezTo>
                  <a:pt x="987277" y="1666755"/>
                  <a:pt x="987277" y="1680258"/>
                  <a:pt x="964128" y="1724628"/>
                </a:cubicBezTo>
                <a:cubicBezTo>
                  <a:pt x="940979" y="1768998"/>
                  <a:pt x="890822" y="1861595"/>
                  <a:pt x="859956" y="1909823"/>
                </a:cubicBezTo>
                <a:cubicBezTo>
                  <a:pt x="829090" y="1958051"/>
                  <a:pt x="802082" y="1981200"/>
                  <a:pt x="778933" y="2013995"/>
                </a:cubicBezTo>
                <a:cubicBezTo>
                  <a:pt x="755784" y="2046790"/>
                  <a:pt x="751925" y="2058364"/>
                  <a:pt x="721059" y="2106592"/>
                </a:cubicBezTo>
                <a:cubicBezTo>
                  <a:pt x="690193" y="2154820"/>
                  <a:pt x="634249" y="2251276"/>
                  <a:pt x="593738" y="2303362"/>
                </a:cubicBezTo>
                <a:cubicBezTo>
                  <a:pt x="553227" y="2355448"/>
                  <a:pt x="503069" y="2382456"/>
                  <a:pt x="477991" y="2419109"/>
                </a:cubicBezTo>
                <a:cubicBezTo>
                  <a:pt x="452913" y="2455762"/>
                  <a:pt x="460629" y="2473124"/>
                  <a:pt x="443267" y="2523281"/>
                </a:cubicBezTo>
                <a:cubicBezTo>
                  <a:pt x="425905" y="2573438"/>
                  <a:pt x="391181" y="2664106"/>
                  <a:pt x="373819" y="2720050"/>
                </a:cubicBezTo>
                <a:cubicBezTo>
                  <a:pt x="356457" y="2775994"/>
                  <a:pt x="352599" y="2822294"/>
                  <a:pt x="339095" y="2858947"/>
                </a:cubicBezTo>
                <a:cubicBezTo>
                  <a:pt x="325591" y="2895600"/>
                  <a:pt x="321733" y="2893670"/>
                  <a:pt x="292796" y="2939969"/>
                </a:cubicBezTo>
                <a:cubicBezTo>
                  <a:pt x="263859" y="2986268"/>
                  <a:pt x="198270" y="3075007"/>
                  <a:pt x="165475" y="3136739"/>
                </a:cubicBezTo>
                <a:cubicBezTo>
                  <a:pt x="132680" y="3198471"/>
                  <a:pt x="115318" y="3275635"/>
                  <a:pt x="96027" y="3310359"/>
                </a:cubicBezTo>
                <a:cubicBezTo>
                  <a:pt x="76736" y="3345083"/>
                  <a:pt x="65161" y="3310359"/>
                  <a:pt x="49728" y="3345083"/>
                </a:cubicBezTo>
                <a:cubicBezTo>
                  <a:pt x="34295" y="3379807"/>
                  <a:pt x="11145" y="3480122"/>
                  <a:pt x="3429" y="3518704"/>
                </a:cubicBezTo>
                <a:cubicBezTo>
                  <a:pt x="-4287" y="3557286"/>
                  <a:pt x="3429" y="3576577"/>
                  <a:pt x="3429" y="357657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Forma libre"/>
          <p:cNvSpPr/>
          <p:nvPr/>
        </p:nvSpPr>
        <p:spPr>
          <a:xfrm>
            <a:off x="1475656" y="2348880"/>
            <a:ext cx="1365812" cy="810228"/>
          </a:xfrm>
          <a:custGeom>
            <a:avLst/>
            <a:gdLst>
              <a:gd name="connsiteX0" fmla="*/ 1365812 w 1365812"/>
              <a:gd name="connsiteY0" fmla="*/ 115747 h 810228"/>
              <a:gd name="connsiteX1" fmla="*/ 1273215 w 1365812"/>
              <a:gd name="connsiteY1" fmla="*/ 46299 h 810228"/>
              <a:gd name="connsiteX2" fmla="*/ 1145893 w 1365812"/>
              <a:gd name="connsiteY2" fmla="*/ 11575 h 810228"/>
              <a:gd name="connsiteX3" fmla="*/ 1030146 w 1365812"/>
              <a:gd name="connsiteY3" fmla="*/ 0 h 810228"/>
              <a:gd name="connsiteX4" fmla="*/ 891250 w 1365812"/>
              <a:gd name="connsiteY4" fmla="*/ 11575 h 810228"/>
              <a:gd name="connsiteX5" fmla="*/ 775503 w 1365812"/>
              <a:gd name="connsiteY5" fmla="*/ 11575 h 810228"/>
              <a:gd name="connsiteX6" fmla="*/ 625032 w 1365812"/>
              <a:gd name="connsiteY6" fmla="*/ 57874 h 810228"/>
              <a:gd name="connsiteX7" fmla="*/ 544010 w 1365812"/>
              <a:gd name="connsiteY7" fmla="*/ 196770 h 810228"/>
              <a:gd name="connsiteX8" fmla="*/ 486136 w 1365812"/>
              <a:gd name="connsiteY8" fmla="*/ 266218 h 810228"/>
              <a:gd name="connsiteX9" fmla="*/ 439838 w 1365812"/>
              <a:gd name="connsiteY9" fmla="*/ 312517 h 810228"/>
              <a:gd name="connsiteX10" fmla="*/ 358815 w 1365812"/>
              <a:gd name="connsiteY10" fmla="*/ 462988 h 810228"/>
              <a:gd name="connsiteX11" fmla="*/ 300941 w 1365812"/>
              <a:gd name="connsiteY11" fmla="*/ 544010 h 810228"/>
              <a:gd name="connsiteX12" fmla="*/ 219919 w 1365812"/>
              <a:gd name="connsiteY12" fmla="*/ 601884 h 810228"/>
              <a:gd name="connsiteX13" fmla="*/ 57873 w 1365812"/>
              <a:gd name="connsiteY13" fmla="*/ 763929 h 810228"/>
              <a:gd name="connsiteX14" fmla="*/ 0 w 1365812"/>
              <a:gd name="connsiteY14" fmla="*/ 810228 h 81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5812" h="810228">
                <a:moveTo>
                  <a:pt x="1365812" y="115747"/>
                </a:moveTo>
                <a:cubicBezTo>
                  <a:pt x="1337840" y="89704"/>
                  <a:pt x="1309868" y="63661"/>
                  <a:pt x="1273215" y="46299"/>
                </a:cubicBezTo>
                <a:cubicBezTo>
                  <a:pt x="1236562" y="28937"/>
                  <a:pt x="1186404" y="19291"/>
                  <a:pt x="1145893" y="11575"/>
                </a:cubicBezTo>
                <a:cubicBezTo>
                  <a:pt x="1105381" y="3858"/>
                  <a:pt x="1072586" y="0"/>
                  <a:pt x="1030146" y="0"/>
                </a:cubicBezTo>
                <a:cubicBezTo>
                  <a:pt x="987706" y="0"/>
                  <a:pt x="933690" y="9646"/>
                  <a:pt x="891250" y="11575"/>
                </a:cubicBezTo>
                <a:cubicBezTo>
                  <a:pt x="848810" y="13504"/>
                  <a:pt x="819873" y="3858"/>
                  <a:pt x="775503" y="11575"/>
                </a:cubicBezTo>
                <a:cubicBezTo>
                  <a:pt x="731133" y="19291"/>
                  <a:pt x="663614" y="27008"/>
                  <a:pt x="625032" y="57874"/>
                </a:cubicBezTo>
                <a:cubicBezTo>
                  <a:pt x="586450" y="88740"/>
                  <a:pt x="567159" y="162046"/>
                  <a:pt x="544010" y="196770"/>
                </a:cubicBezTo>
                <a:cubicBezTo>
                  <a:pt x="520861" y="231494"/>
                  <a:pt x="503498" y="246927"/>
                  <a:pt x="486136" y="266218"/>
                </a:cubicBezTo>
                <a:cubicBezTo>
                  <a:pt x="468774" y="285509"/>
                  <a:pt x="461058" y="279722"/>
                  <a:pt x="439838" y="312517"/>
                </a:cubicBezTo>
                <a:cubicBezTo>
                  <a:pt x="418618" y="345312"/>
                  <a:pt x="381964" y="424406"/>
                  <a:pt x="358815" y="462988"/>
                </a:cubicBezTo>
                <a:cubicBezTo>
                  <a:pt x="335666" y="501570"/>
                  <a:pt x="324090" y="520861"/>
                  <a:pt x="300941" y="544010"/>
                </a:cubicBezTo>
                <a:cubicBezTo>
                  <a:pt x="277792" y="567159"/>
                  <a:pt x="260430" y="565231"/>
                  <a:pt x="219919" y="601884"/>
                </a:cubicBezTo>
                <a:cubicBezTo>
                  <a:pt x="179408" y="638537"/>
                  <a:pt x="94526" y="729205"/>
                  <a:pt x="57873" y="763929"/>
                </a:cubicBezTo>
                <a:cubicBezTo>
                  <a:pt x="21220" y="798653"/>
                  <a:pt x="0" y="810228"/>
                  <a:pt x="0" y="81022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3" name="22 Grupo"/>
          <p:cNvGrpSpPr/>
          <p:nvPr/>
        </p:nvGrpSpPr>
        <p:grpSpPr>
          <a:xfrm>
            <a:off x="6167605" y="2582706"/>
            <a:ext cx="1230332" cy="3865312"/>
            <a:chOff x="6167605" y="2582706"/>
            <a:chExt cx="1230332" cy="3865312"/>
          </a:xfrm>
        </p:grpSpPr>
        <p:sp>
          <p:nvSpPr>
            <p:cNvPr id="20" name="19 Forma libre"/>
            <p:cNvSpPr/>
            <p:nvPr/>
          </p:nvSpPr>
          <p:spPr>
            <a:xfrm>
              <a:off x="6667018" y="2582706"/>
              <a:ext cx="730919" cy="3865312"/>
            </a:xfrm>
            <a:custGeom>
              <a:avLst/>
              <a:gdLst>
                <a:gd name="connsiteX0" fmla="*/ 0 w 730919"/>
                <a:gd name="connsiteY0" fmla="*/ 10023 h 3865312"/>
                <a:gd name="connsiteX1" fmla="*/ 115747 w 730919"/>
                <a:gd name="connsiteY1" fmla="*/ 10023 h 3865312"/>
                <a:gd name="connsiteX2" fmla="*/ 208344 w 730919"/>
                <a:gd name="connsiteY2" fmla="*/ 114195 h 3865312"/>
                <a:gd name="connsiteX3" fmla="*/ 277792 w 730919"/>
                <a:gd name="connsiteY3" fmla="*/ 172069 h 3865312"/>
                <a:gd name="connsiteX4" fmla="*/ 335666 w 730919"/>
                <a:gd name="connsiteY4" fmla="*/ 229942 h 3865312"/>
                <a:gd name="connsiteX5" fmla="*/ 335666 w 730919"/>
                <a:gd name="connsiteY5" fmla="*/ 368838 h 3865312"/>
                <a:gd name="connsiteX6" fmla="*/ 381964 w 730919"/>
                <a:gd name="connsiteY6" fmla="*/ 692929 h 3865312"/>
                <a:gd name="connsiteX7" fmla="*/ 451412 w 730919"/>
                <a:gd name="connsiteY7" fmla="*/ 762378 h 3865312"/>
                <a:gd name="connsiteX8" fmla="*/ 497711 w 730919"/>
                <a:gd name="connsiteY8" fmla="*/ 878124 h 3865312"/>
                <a:gd name="connsiteX9" fmla="*/ 532435 w 730919"/>
                <a:gd name="connsiteY9" fmla="*/ 993871 h 3865312"/>
                <a:gd name="connsiteX10" fmla="*/ 567159 w 730919"/>
                <a:gd name="connsiteY10" fmla="*/ 1225365 h 3865312"/>
                <a:gd name="connsiteX11" fmla="*/ 567159 w 730919"/>
                <a:gd name="connsiteY11" fmla="*/ 1329537 h 3865312"/>
                <a:gd name="connsiteX12" fmla="*/ 555585 w 730919"/>
                <a:gd name="connsiteY12" fmla="*/ 1526307 h 3865312"/>
                <a:gd name="connsiteX13" fmla="*/ 567159 w 730919"/>
                <a:gd name="connsiteY13" fmla="*/ 1688352 h 3865312"/>
                <a:gd name="connsiteX14" fmla="*/ 601883 w 730919"/>
                <a:gd name="connsiteY14" fmla="*/ 1838823 h 3865312"/>
                <a:gd name="connsiteX15" fmla="*/ 717630 w 730919"/>
                <a:gd name="connsiteY15" fmla="*/ 1977719 h 3865312"/>
                <a:gd name="connsiteX16" fmla="*/ 717630 w 730919"/>
                <a:gd name="connsiteY16" fmla="*/ 2093466 h 3865312"/>
                <a:gd name="connsiteX17" fmla="*/ 729205 w 730919"/>
                <a:gd name="connsiteY17" fmla="*/ 2255512 h 3865312"/>
                <a:gd name="connsiteX18" fmla="*/ 729205 w 730919"/>
                <a:gd name="connsiteY18" fmla="*/ 2359684 h 3865312"/>
                <a:gd name="connsiteX19" fmla="*/ 729205 w 730919"/>
                <a:gd name="connsiteY19" fmla="*/ 2544879 h 3865312"/>
                <a:gd name="connsiteX20" fmla="*/ 729205 w 730919"/>
                <a:gd name="connsiteY20" fmla="*/ 2764798 h 3865312"/>
                <a:gd name="connsiteX21" fmla="*/ 706055 w 730919"/>
                <a:gd name="connsiteY21" fmla="*/ 3031016 h 3865312"/>
                <a:gd name="connsiteX22" fmla="*/ 706055 w 730919"/>
                <a:gd name="connsiteY22" fmla="*/ 3181486 h 3865312"/>
                <a:gd name="connsiteX23" fmla="*/ 706055 w 730919"/>
                <a:gd name="connsiteY23" fmla="*/ 3378256 h 3865312"/>
                <a:gd name="connsiteX24" fmla="*/ 706055 w 730919"/>
                <a:gd name="connsiteY24" fmla="*/ 3470853 h 3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0919" h="3865312">
                  <a:moveTo>
                    <a:pt x="0" y="10023"/>
                  </a:moveTo>
                  <a:cubicBezTo>
                    <a:pt x="40511" y="1342"/>
                    <a:pt x="81023" y="-7339"/>
                    <a:pt x="115747" y="10023"/>
                  </a:cubicBezTo>
                  <a:cubicBezTo>
                    <a:pt x="150471" y="27385"/>
                    <a:pt x="181337" y="87187"/>
                    <a:pt x="208344" y="114195"/>
                  </a:cubicBezTo>
                  <a:cubicBezTo>
                    <a:pt x="235351" y="141203"/>
                    <a:pt x="256572" y="152778"/>
                    <a:pt x="277792" y="172069"/>
                  </a:cubicBezTo>
                  <a:cubicBezTo>
                    <a:pt x="299012" y="191360"/>
                    <a:pt x="326020" y="197147"/>
                    <a:pt x="335666" y="229942"/>
                  </a:cubicBezTo>
                  <a:cubicBezTo>
                    <a:pt x="345312" y="262737"/>
                    <a:pt x="327950" y="291674"/>
                    <a:pt x="335666" y="368838"/>
                  </a:cubicBezTo>
                  <a:cubicBezTo>
                    <a:pt x="343382" y="446002"/>
                    <a:pt x="362673" y="627339"/>
                    <a:pt x="381964" y="692929"/>
                  </a:cubicBezTo>
                  <a:cubicBezTo>
                    <a:pt x="401255" y="758519"/>
                    <a:pt x="432121" y="731512"/>
                    <a:pt x="451412" y="762378"/>
                  </a:cubicBezTo>
                  <a:cubicBezTo>
                    <a:pt x="470703" y="793244"/>
                    <a:pt x="484207" y="839542"/>
                    <a:pt x="497711" y="878124"/>
                  </a:cubicBezTo>
                  <a:cubicBezTo>
                    <a:pt x="511215" y="916706"/>
                    <a:pt x="520860" y="935998"/>
                    <a:pt x="532435" y="993871"/>
                  </a:cubicBezTo>
                  <a:cubicBezTo>
                    <a:pt x="544010" y="1051744"/>
                    <a:pt x="561372" y="1169421"/>
                    <a:pt x="567159" y="1225365"/>
                  </a:cubicBezTo>
                  <a:cubicBezTo>
                    <a:pt x="572946" y="1281309"/>
                    <a:pt x="569088" y="1279380"/>
                    <a:pt x="567159" y="1329537"/>
                  </a:cubicBezTo>
                  <a:cubicBezTo>
                    <a:pt x="565230" y="1379694"/>
                    <a:pt x="555585" y="1466505"/>
                    <a:pt x="555585" y="1526307"/>
                  </a:cubicBezTo>
                  <a:cubicBezTo>
                    <a:pt x="555585" y="1586109"/>
                    <a:pt x="559443" y="1636266"/>
                    <a:pt x="567159" y="1688352"/>
                  </a:cubicBezTo>
                  <a:cubicBezTo>
                    <a:pt x="574875" y="1740438"/>
                    <a:pt x="576805" y="1790595"/>
                    <a:pt x="601883" y="1838823"/>
                  </a:cubicBezTo>
                  <a:cubicBezTo>
                    <a:pt x="626961" y="1887051"/>
                    <a:pt x="698339" y="1935279"/>
                    <a:pt x="717630" y="1977719"/>
                  </a:cubicBezTo>
                  <a:cubicBezTo>
                    <a:pt x="736921" y="2020159"/>
                    <a:pt x="715701" y="2047167"/>
                    <a:pt x="717630" y="2093466"/>
                  </a:cubicBezTo>
                  <a:cubicBezTo>
                    <a:pt x="719559" y="2139765"/>
                    <a:pt x="727276" y="2211142"/>
                    <a:pt x="729205" y="2255512"/>
                  </a:cubicBezTo>
                  <a:cubicBezTo>
                    <a:pt x="731134" y="2299882"/>
                    <a:pt x="729205" y="2359684"/>
                    <a:pt x="729205" y="2359684"/>
                  </a:cubicBezTo>
                  <a:lnTo>
                    <a:pt x="729205" y="2544879"/>
                  </a:lnTo>
                  <a:cubicBezTo>
                    <a:pt x="729205" y="2612398"/>
                    <a:pt x="733063" y="2683775"/>
                    <a:pt x="729205" y="2764798"/>
                  </a:cubicBezTo>
                  <a:cubicBezTo>
                    <a:pt x="725347" y="2845821"/>
                    <a:pt x="709913" y="2961568"/>
                    <a:pt x="706055" y="3031016"/>
                  </a:cubicBezTo>
                  <a:cubicBezTo>
                    <a:pt x="702197" y="3100464"/>
                    <a:pt x="706055" y="3181486"/>
                    <a:pt x="706055" y="3181486"/>
                  </a:cubicBezTo>
                  <a:lnTo>
                    <a:pt x="706055" y="3378256"/>
                  </a:lnTo>
                  <a:cubicBezTo>
                    <a:pt x="706055" y="3426484"/>
                    <a:pt x="692551" y="4387182"/>
                    <a:pt x="706055" y="3470853"/>
                  </a:cubicBezTo>
                </a:path>
              </a:pathLst>
            </a:custGeom>
            <a:noFill/>
            <a:ln w="3175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orma libre"/>
            <p:cNvSpPr/>
            <p:nvPr/>
          </p:nvSpPr>
          <p:spPr>
            <a:xfrm>
              <a:off x="6167605" y="3140968"/>
              <a:ext cx="823504" cy="1461011"/>
            </a:xfrm>
            <a:custGeom>
              <a:avLst/>
              <a:gdLst>
                <a:gd name="connsiteX0" fmla="*/ 823504 w 823504"/>
                <a:gd name="connsiteY0" fmla="*/ 18883 h 1461011"/>
                <a:gd name="connsiteX1" fmla="*/ 707757 w 823504"/>
                <a:gd name="connsiteY1" fmla="*/ 7308 h 1461011"/>
                <a:gd name="connsiteX2" fmla="*/ 603585 w 823504"/>
                <a:gd name="connsiteY2" fmla="*/ 7308 h 1461011"/>
                <a:gd name="connsiteX3" fmla="*/ 545711 w 823504"/>
                <a:gd name="connsiteY3" fmla="*/ 99905 h 1461011"/>
                <a:gd name="connsiteX4" fmla="*/ 441539 w 823504"/>
                <a:gd name="connsiteY4" fmla="*/ 238802 h 1461011"/>
                <a:gd name="connsiteX5" fmla="*/ 360517 w 823504"/>
                <a:gd name="connsiteY5" fmla="*/ 423997 h 1461011"/>
                <a:gd name="connsiteX6" fmla="*/ 291068 w 823504"/>
                <a:gd name="connsiteY6" fmla="*/ 551318 h 1461011"/>
                <a:gd name="connsiteX7" fmla="*/ 279494 w 823504"/>
                <a:gd name="connsiteY7" fmla="*/ 632341 h 1461011"/>
                <a:gd name="connsiteX8" fmla="*/ 244770 w 823504"/>
                <a:gd name="connsiteY8" fmla="*/ 898559 h 1461011"/>
                <a:gd name="connsiteX9" fmla="*/ 163747 w 823504"/>
                <a:gd name="connsiteY9" fmla="*/ 1049029 h 1461011"/>
                <a:gd name="connsiteX10" fmla="*/ 117448 w 823504"/>
                <a:gd name="connsiteY10" fmla="*/ 1118478 h 1461011"/>
                <a:gd name="connsiteX11" fmla="*/ 82724 w 823504"/>
                <a:gd name="connsiteY11" fmla="*/ 1199500 h 146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504" h="1461011">
                  <a:moveTo>
                    <a:pt x="823504" y="18883"/>
                  </a:moveTo>
                  <a:cubicBezTo>
                    <a:pt x="783957" y="14060"/>
                    <a:pt x="744410" y="9237"/>
                    <a:pt x="707757" y="7308"/>
                  </a:cubicBezTo>
                  <a:cubicBezTo>
                    <a:pt x="671104" y="5379"/>
                    <a:pt x="630593" y="-8125"/>
                    <a:pt x="603585" y="7308"/>
                  </a:cubicBezTo>
                  <a:cubicBezTo>
                    <a:pt x="576577" y="22741"/>
                    <a:pt x="572719" y="61323"/>
                    <a:pt x="545711" y="99905"/>
                  </a:cubicBezTo>
                  <a:cubicBezTo>
                    <a:pt x="518703" y="138487"/>
                    <a:pt x="472405" y="184787"/>
                    <a:pt x="441539" y="238802"/>
                  </a:cubicBezTo>
                  <a:cubicBezTo>
                    <a:pt x="410673" y="292817"/>
                    <a:pt x="385596" y="371911"/>
                    <a:pt x="360517" y="423997"/>
                  </a:cubicBezTo>
                  <a:cubicBezTo>
                    <a:pt x="335438" y="476083"/>
                    <a:pt x="304572" y="516594"/>
                    <a:pt x="291068" y="551318"/>
                  </a:cubicBezTo>
                  <a:cubicBezTo>
                    <a:pt x="277564" y="586042"/>
                    <a:pt x="287210" y="574468"/>
                    <a:pt x="279494" y="632341"/>
                  </a:cubicBezTo>
                  <a:cubicBezTo>
                    <a:pt x="271778" y="690215"/>
                    <a:pt x="264061" y="829111"/>
                    <a:pt x="244770" y="898559"/>
                  </a:cubicBezTo>
                  <a:cubicBezTo>
                    <a:pt x="225479" y="968007"/>
                    <a:pt x="184967" y="1012376"/>
                    <a:pt x="163747" y="1049029"/>
                  </a:cubicBezTo>
                  <a:cubicBezTo>
                    <a:pt x="142527" y="1085682"/>
                    <a:pt x="130952" y="1093400"/>
                    <a:pt x="117448" y="1118478"/>
                  </a:cubicBezTo>
                  <a:cubicBezTo>
                    <a:pt x="103944" y="1143557"/>
                    <a:pt x="-115975" y="1820675"/>
                    <a:pt x="82724" y="119950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4" name="23 CuadroTexto"/>
          <p:cNvSpPr txBox="1"/>
          <p:nvPr/>
        </p:nvSpPr>
        <p:spPr>
          <a:xfrm>
            <a:off x="6283584" y="4709088"/>
            <a:ext cx="1001326" cy="646331"/>
          </a:xfrm>
          <a:prstGeom prst="rect">
            <a:avLst/>
          </a:prstGeom>
          <a:solidFill>
            <a:schemeClr val="tx2">
              <a:lumMod val="60000"/>
              <a:lumOff val="40000"/>
            </a:schemeClr>
          </a:solidFill>
        </p:spPr>
        <p:txBody>
          <a:bodyPr wrap="square" rtlCol="0">
            <a:spAutoFit/>
          </a:bodyPr>
          <a:lstStyle/>
          <a:p>
            <a:r>
              <a:rPr lang="es-EC" dirty="0" smtClean="0"/>
              <a:t>Canal de riego</a:t>
            </a:r>
            <a:endParaRPr lang="es-EC" dirty="0"/>
          </a:p>
        </p:txBody>
      </p:sp>
    </p:spTree>
    <p:extLst>
      <p:ext uri="{BB962C8B-B14F-4D97-AF65-F5344CB8AC3E}">
        <p14:creationId xmlns:p14="http://schemas.microsoft.com/office/powerpoint/2010/main" val="17627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sp>
        <p:nvSpPr>
          <p:cNvPr id="3" name="2 Marcador de contenido"/>
          <p:cNvSpPr>
            <a:spLocks noGrp="1"/>
          </p:cNvSpPr>
          <p:nvPr>
            <p:ph idx="1"/>
          </p:nvPr>
        </p:nvSpPr>
        <p:spPr>
          <a:xfrm>
            <a:off x="-180528" y="1412776"/>
            <a:ext cx="4104456" cy="4525963"/>
          </a:xfrm>
        </p:spPr>
        <p:txBody>
          <a:bodyPr/>
          <a:lstStyle/>
          <a:p>
            <a:r>
              <a:rPr lang="es-EC" dirty="0" smtClean="0"/>
              <a:t>Las vías actuales coinciden con el plano de la Secretaría de Territorio en el 2012</a:t>
            </a:r>
            <a:endParaRPr lang="es-EC"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93" t="21428" r="34407" b="12500"/>
          <a:stretch/>
        </p:blipFill>
        <p:spPr bwMode="auto">
          <a:xfrm>
            <a:off x="3715883" y="1412776"/>
            <a:ext cx="5464629" cy="4833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069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Problemática</a:t>
            </a:r>
            <a:endParaRPr lang="es-EC"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41" t="3968" r="9196" b="11508"/>
          <a:stretch/>
        </p:blipFill>
        <p:spPr bwMode="auto">
          <a:xfrm>
            <a:off x="1842666" y="1412776"/>
            <a:ext cx="6837429" cy="450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51520" y="1916832"/>
            <a:ext cx="2016224"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t>Colocación de una puerta por parte de un proyecto de urbanización</a:t>
            </a:r>
            <a:endParaRPr lang="es-EC" sz="2000" dirty="0"/>
          </a:p>
        </p:txBody>
      </p:sp>
      <p:sp>
        <p:nvSpPr>
          <p:cNvPr id="6" name="5 Flecha abajo"/>
          <p:cNvSpPr/>
          <p:nvPr/>
        </p:nvSpPr>
        <p:spPr>
          <a:xfrm>
            <a:off x="4860032" y="2832830"/>
            <a:ext cx="306482" cy="45215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20815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9171" t="19763" r="31923" b="20636"/>
          <a:stretch/>
        </p:blipFill>
        <p:spPr bwMode="auto">
          <a:xfrm>
            <a:off x="670372" y="1973198"/>
            <a:ext cx="3838178" cy="2607930"/>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4644008" y="1787463"/>
            <a:ext cx="4414157" cy="3139321"/>
          </a:xfrm>
          <a:prstGeom prst="rect">
            <a:avLst/>
          </a:prstGeom>
          <a:noFill/>
        </p:spPr>
        <p:txBody>
          <a:bodyPr wrap="none" rtlCol="0">
            <a:spAutoFit/>
          </a:bodyPr>
          <a:lstStyle/>
          <a:p>
            <a:r>
              <a:rPr lang="es-EC" dirty="0" smtClean="0"/>
              <a:t>Denuncia a la AMZT el 19 de enero de 2017</a:t>
            </a:r>
          </a:p>
          <a:p>
            <a:endParaRPr lang="es-EC" dirty="0"/>
          </a:p>
          <a:p>
            <a:r>
              <a:rPr lang="es-EC" dirty="0" smtClean="0"/>
              <a:t>AMZT emitió informe a la AMC</a:t>
            </a:r>
          </a:p>
          <a:p>
            <a:r>
              <a:rPr lang="es-EC" dirty="0" smtClean="0"/>
              <a:t> (Comisaría Tumbaco) ratificando que es un </a:t>
            </a:r>
          </a:p>
          <a:p>
            <a:r>
              <a:rPr lang="es-EC" dirty="0" smtClean="0"/>
              <a:t>espacio público</a:t>
            </a:r>
          </a:p>
          <a:p>
            <a:endParaRPr lang="es-EC" dirty="0" smtClean="0"/>
          </a:p>
          <a:p>
            <a:r>
              <a:rPr lang="es-EC" dirty="0" smtClean="0"/>
              <a:t>29 de mayo de 2017 en inspección conjunta </a:t>
            </a:r>
          </a:p>
          <a:p>
            <a:r>
              <a:rPr lang="es-EC" b="1" dirty="0"/>
              <a:t>R</a:t>
            </a:r>
            <a:r>
              <a:rPr lang="es-EC" b="1" dirty="0" smtClean="0"/>
              <a:t>ECIÉN </a:t>
            </a:r>
            <a:r>
              <a:rPr lang="es-EC" dirty="0" smtClean="0"/>
              <a:t>aparece Resolución de Consejo C737 </a:t>
            </a:r>
          </a:p>
          <a:p>
            <a:r>
              <a:rPr lang="es-EC" dirty="0" smtClean="0"/>
              <a:t>del 07 de nov 2013 (Informe IC-2013-242)  </a:t>
            </a:r>
          </a:p>
          <a:p>
            <a:r>
              <a:rPr lang="es-EC" dirty="0" smtClean="0"/>
              <a:t>eliminando vías y aprobando otras</a:t>
            </a:r>
            <a:endParaRPr lang="es-EC" dirty="0"/>
          </a:p>
          <a:p>
            <a:endParaRPr lang="es-EC" dirty="0"/>
          </a:p>
        </p:txBody>
      </p:sp>
      <p:sp>
        <p:nvSpPr>
          <p:cNvPr id="6" name="5 Rectángulo"/>
          <p:cNvSpPr/>
          <p:nvPr/>
        </p:nvSpPr>
        <p:spPr>
          <a:xfrm>
            <a:off x="1331640" y="5085183"/>
            <a:ext cx="6120680" cy="1200329"/>
          </a:xfrm>
          <a:prstGeom prst="rect">
            <a:avLst/>
          </a:prstGeom>
        </p:spPr>
        <p:txBody>
          <a:bodyPr wrap="square">
            <a:spAutoFit/>
          </a:bodyPr>
          <a:lstStyle/>
          <a:p>
            <a:r>
              <a:rPr lang="es-EC" dirty="0" smtClean="0"/>
              <a:t>Demora de respuesta por parte de la </a:t>
            </a:r>
            <a:r>
              <a:rPr lang="es-EC" b="1" dirty="0" smtClean="0"/>
              <a:t>AMC</a:t>
            </a:r>
            <a:r>
              <a:rPr lang="es-EC" dirty="0" smtClean="0"/>
              <a:t> </a:t>
            </a:r>
          </a:p>
          <a:p>
            <a:r>
              <a:rPr lang="es-EC" dirty="0" smtClean="0"/>
              <a:t>Puerta en espacio público</a:t>
            </a:r>
          </a:p>
          <a:p>
            <a:r>
              <a:rPr lang="es-EC" b="1" dirty="0" smtClean="0"/>
              <a:t>AMC no emite resolución </a:t>
            </a:r>
            <a:r>
              <a:rPr lang="es-EC" dirty="0" smtClean="0"/>
              <a:t>para eliminación de la puerta. En Octubre recibieron informe que es camino público.</a:t>
            </a:r>
          </a:p>
        </p:txBody>
      </p:sp>
      <p:sp>
        <p:nvSpPr>
          <p:cNvPr id="9" name="1 Título"/>
          <p:cNvSpPr>
            <a:spLocks noGrp="1"/>
          </p:cNvSpPr>
          <p:nvPr>
            <p:ph type="title"/>
          </p:nvPr>
        </p:nvSpPr>
        <p:spPr>
          <a:xfrm>
            <a:off x="457200" y="274638"/>
            <a:ext cx="8229600" cy="1143000"/>
          </a:xfrm>
        </p:spPr>
        <p:txBody>
          <a:bodyPr/>
          <a:lstStyle/>
          <a:p>
            <a:r>
              <a:rPr lang="es-EC" b="1" dirty="0" smtClean="0"/>
              <a:t>¿Qué fue lo que solicitamos?</a:t>
            </a:r>
            <a:endParaRPr lang="es-EC" b="1" dirty="0"/>
          </a:p>
        </p:txBody>
      </p:sp>
    </p:spTree>
    <p:extLst>
      <p:ext uri="{BB962C8B-B14F-4D97-AF65-F5344CB8AC3E}">
        <p14:creationId xmlns:p14="http://schemas.microsoft.com/office/powerpoint/2010/main" val="2470103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63" t="7912" r="27824" b="28776"/>
          <a:stretch/>
        </p:blipFill>
        <p:spPr bwMode="auto">
          <a:xfrm>
            <a:off x="3923928" y="1124744"/>
            <a:ext cx="5213136" cy="5636159"/>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grpSp>
        <p:nvGrpSpPr>
          <p:cNvPr id="18" name="17 Grupo"/>
          <p:cNvGrpSpPr/>
          <p:nvPr/>
        </p:nvGrpSpPr>
        <p:grpSpPr>
          <a:xfrm>
            <a:off x="6156176" y="2593930"/>
            <a:ext cx="1234563" cy="3865312"/>
            <a:chOff x="6167605" y="2593930"/>
            <a:chExt cx="1234563" cy="3865312"/>
          </a:xfrm>
        </p:grpSpPr>
        <p:sp>
          <p:nvSpPr>
            <p:cNvPr id="6" name="5 Forma libre"/>
            <p:cNvSpPr/>
            <p:nvPr/>
          </p:nvSpPr>
          <p:spPr>
            <a:xfrm>
              <a:off x="6167605" y="3140968"/>
              <a:ext cx="823504" cy="1461011"/>
            </a:xfrm>
            <a:custGeom>
              <a:avLst/>
              <a:gdLst>
                <a:gd name="connsiteX0" fmla="*/ 823504 w 823504"/>
                <a:gd name="connsiteY0" fmla="*/ 18883 h 1461011"/>
                <a:gd name="connsiteX1" fmla="*/ 707757 w 823504"/>
                <a:gd name="connsiteY1" fmla="*/ 7308 h 1461011"/>
                <a:gd name="connsiteX2" fmla="*/ 603585 w 823504"/>
                <a:gd name="connsiteY2" fmla="*/ 7308 h 1461011"/>
                <a:gd name="connsiteX3" fmla="*/ 545711 w 823504"/>
                <a:gd name="connsiteY3" fmla="*/ 99905 h 1461011"/>
                <a:gd name="connsiteX4" fmla="*/ 441539 w 823504"/>
                <a:gd name="connsiteY4" fmla="*/ 238802 h 1461011"/>
                <a:gd name="connsiteX5" fmla="*/ 360517 w 823504"/>
                <a:gd name="connsiteY5" fmla="*/ 423997 h 1461011"/>
                <a:gd name="connsiteX6" fmla="*/ 291068 w 823504"/>
                <a:gd name="connsiteY6" fmla="*/ 551318 h 1461011"/>
                <a:gd name="connsiteX7" fmla="*/ 279494 w 823504"/>
                <a:gd name="connsiteY7" fmla="*/ 632341 h 1461011"/>
                <a:gd name="connsiteX8" fmla="*/ 244770 w 823504"/>
                <a:gd name="connsiteY8" fmla="*/ 898559 h 1461011"/>
                <a:gd name="connsiteX9" fmla="*/ 163747 w 823504"/>
                <a:gd name="connsiteY9" fmla="*/ 1049029 h 1461011"/>
                <a:gd name="connsiteX10" fmla="*/ 117448 w 823504"/>
                <a:gd name="connsiteY10" fmla="*/ 1118478 h 1461011"/>
                <a:gd name="connsiteX11" fmla="*/ 82724 w 823504"/>
                <a:gd name="connsiteY11" fmla="*/ 1199500 h 146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504" h="1461011">
                  <a:moveTo>
                    <a:pt x="823504" y="18883"/>
                  </a:moveTo>
                  <a:cubicBezTo>
                    <a:pt x="783957" y="14060"/>
                    <a:pt x="744410" y="9237"/>
                    <a:pt x="707757" y="7308"/>
                  </a:cubicBezTo>
                  <a:cubicBezTo>
                    <a:pt x="671104" y="5379"/>
                    <a:pt x="630593" y="-8125"/>
                    <a:pt x="603585" y="7308"/>
                  </a:cubicBezTo>
                  <a:cubicBezTo>
                    <a:pt x="576577" y="22741"/>
                    <a:pt x="572719" y="61323"/>
                    <a:pt x="545711" y="99905"/>
                  </a:cubicBezTo>
                  <a:cubicBezTo>
                    <a:pt x="518703" y="138487"/>
                    <a:pt x="472405" y="184787"/>
                    <a:pt x="441539" y="238802"/>
                  </a:cubicBezTo>
                  <a:cubicBezTo>
                    <a:pt x="410673" y="292817"/>
                    <a:pt x="385596" y="371911"/>
                    <a:pt x="360517" y="423997"/>
                  </a:cubicBezTo>
                  <a:cubicBezTo>
                    <a:pt x="335438" y="476083"/>
                    <a:pt x="304572" y="516594"/>
                    <a:pt x="291068" y="551318"/>
                  </a:cubicBezTo>
                  <a:cubicBezTo>
                    <a:pt x="277564" y="586042"/>
                    <a:pt x="287210" y="574468"/>
                    <a:pt x="279494" y="632341"/>
                  </a:cubicBezTo>
                  <a:cubicBezTo>
                    <a:pt x="271778" y="690215"/>
                    <a:pt x="264061" y="829111"/>
                    <a:pt x="244770" y="898559"/>
                  </a:cubicBezTo>
                  <a:cubicBezTo>
                    <a:pt x="225479" y="968007"/>
                    <a:pt x="184967" y="1012376"/>
                    <a:pt x="163747" y="1049029"/>
                  </a:cubicBezTo>
                  <a:cubicBezTo>
                    <a:pt x="142527" y="1085682"/>
                    <a:pt x="130952" y="1093400"/>
                    <a:pt x="117448" y="1118478"/>
                  </a:cubicBezTo>
                  <a:cubicBezTo>
                    <a:pt x="103944" y="1143557"/>
                    <a:pt x="-115975" y="1820675"/>
                    <a:pt x="82724" y="1199500"/>
                  </a:cubicBezTo>
                </a:path>
              </a:pathLst>
            </a:cu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orma libre"/>
            <p:cNvSpPr/>
            <p:nvPr/>
          </p:nvSpPr>
          <p:spPr>
            <a:xfrm>
              <a:off x="6671249" y="2593930"/>
              <a:ext cx="730919" cy="3865312"/>
            </a:xfrm>
            <a:custGeom>
              <a:avLst/>
              <a:gdLst>
                <a:gd name="connsiteX0" fmla="*/ 0 w 730919"/>
                <a:gd name="connsiteY0" fmla="*/ 10023 h 3865312"/>
                <a:gd name="connsiteX1" fmla="*/ 115747 w 730919"/>
                <a:gd name="connsiteY1" fmla="*/ 10023 h 3865312"/>
                <a:gd name="connsiteX2" fmla="*/ 208344 w 730919"/>
                <a:gd name="connsiteY2" fmla="*/ 114195 h 3865312"/>
                <a:gd name="connsiteX3" fmla="*/ 277792 w 730919"/>
                <a:gd name="connsiteY3" fmla="*/ 172069 h 3865312"/>
                <a:gd name="connsiteX4" fmla="*/ 335666 w 730919"/>
                <a:gd name="connsiteY4" fmla="*/ 229942 h 3865312"/>
                <a:gd name="connsiteX5" fmla="*/ 335666 w 730919"/>
                <a:gd name="connsiteY5" fmla="*/ 368838 h 3865312"/>
                <a:gd name="connsiteX6" fmla="*/ 381964 w 730919"/>
                <a:gd name="connsiteY6" fmla="*/ 692929 h 3865312"/>
                <a:gd name="connsiteX7" fmla="*/ 451412 w 730919"/>
                <a:gd name="connsiteY7" fmla="*/ 762378 h 3865312"/>
                <a:gd name="connsiteX8" fmla="*/ 497711 w 730919"/>
                <a:gd name="connsiteY8" fmla="*/ 878124 h 3865312"/>
                <a:gd name="connsiteX9" fmla="*/ 532435 w 730919"/>
                <a:gd name="connsiteY9" fmla="*/ 993871 h 3865312"/>
                <a:gd name="connsiteX10" fmla="*/ 567159 w 730919"/>
                <a:gd name="connsiteY10" fmla="*/ 1225365 h 3865312"/>
                <a:gd name="connsiteX11" fmla="*/ 567159 w 730919"/>
                <a:gd name="connsiteY11" fmla="*/ 1329537 h 3865312"/>
                <a:gd name="connsiteX12" fmla="*/ 555585 w 730919"/>
                <a:gd name="connsiteY12" fmla="*/ 1526307 h 3865312"/>
                <a:gd name="connsiteX13" fmla="*/ 567159 w 730919"/>
                <a:gd name="connsiteY13" fmla="*/ 1688352 h 3865312"/>
                <a:gd name="connsiteX14" fmla="*/ 601883 w 730919"/>
                <a:gd name="connsiteY14" fmla="*/ 1838823 h 3865312"/>
                <a:gd name="connsiteX15" fmla="*/ 717630 w 730919"/>
                <a:gd name="connsiteY15" fmla="*/ 1977719 h 3865312"/>
                <a:gd name="connsiteX16" fmla="*/ 717630 w 730919"/>
                <a:gd name="connsiteY16" fmla="*/ 2093466 h 3865312"/>
                <a:gd name="connsiteX17" fmla="*/ 729205 w 730919"/>
                <a:gd name="connsiteY17" fmla="*/ 2255512 h 3865312"/>
                <a:gd name="connsiteX18" fmla="*/ 729205 w 730919"/>
                <a:gd name="connsiteY18" fmla="*/ 2359684 h 3865312"/>
                <a:gd name="connsiteX19" fmla="*/ 729205 w 730919"/>
                <a:gd name="connsiteY19" fmla="*/ 2544879 h 3865312"/>
                <a:gd name="connsiteX20" fmla="*/ 729205 w 730919"/>
                <a:gd name="connsiteY20" fmla="*/ 2764798 h 3865312"/>
                <a:gd name="connsiteX21" fmla="*/ 706055 w 730919"/>
                <a:gd name="connsiteY21" fmla="*/ 3031016 h 3865312"/>
                <a:gd name="connsiteX22" fmla="*/ 706055 w 730919"/>
                <a:gd name="connsiteY22" fmla="*/ 3181486 h 3865312"/>
                <a:gd name="connsiteX23" fmla="*/ 706055 w 730919"/>
                <a:gd name="connsiteY23" fmla="*/ 3378256 h 3865312"/>
                <a:gd name="connsiteX24" fmla="*/ 706055 w 730919"/>
                <a:gd name="connsiteY24" fmla="*/ 3470853 h 3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0919" h="3865312">
                  <a:moveTo>
                    <a:pt x="0" y="10023"/>
                  </a:moveTo>
                  <a:cubicBezTo>
                    <a:pt x="40511" y="1342"/>
                    <a:pt x="81023" y="-7339"/>
                    <a:pt x="115747" y="10023"/>
                  </a:cubicBezTo>
                  <a:cubicBezTo>
                    <a:pt x="150471" y="27385"/>
                    <a:pt x="181337" y="87187"/>
                    <a:pt x="208344" y="114195"/>
                  </a:cubicBezTo>
                  <a:cubicBezTo>
                    <a:pt x="235351" y="141203"/>
                    <a:pt x="256572" y="152778"/>
                    <a:pt x="277792" y="172069"/>
                  </a:cubicBezTo>
                  <a:cubicBezTo>
                    <a:pt x="299012" y="191360"/>
                    <a:pt x="326020" y="197147"/>
                    <a:pt x="335666" y="229942"/>
                  </a:cubicBezTo>
                  <a:cubicBezTo>
                    <a:pt x="345312" y="262737"/>
                    <a:pt x="327950" y="291674"/>
                    <a:pt x="335666" y="368838"/>
                  </a:cubicBezTo>
                  <a:cubicBezTo>
                    <a:pt x="343382" y="446002"/>
                    <a:pt x="362673" y="627339"/>
                    <a:pt x="381964" y="692929"/>
                  </a:cubicBezTo>
                  <a:cubicBezTo>
                    <a:pt x="401255" y="758519"/>
                    <a:pt x="432121" y="731512"/>
                    <a:pt x="451412" y="762378"/>
                  </a:cubicBezTo>
                  <a:cubicBezTo>
                    <a:pt x="470703" y="793244"/>
                    <a:pt x="484207" y="839542"/>
                    <a:pt x="497711" y="878124"/>
                  </a:cubicBezTo>
                  <a:cubicBezTo>
                    <a:pt x="511215" y="916706"/>
                    <a:pt x="520860" y="935998"/>
                    <a:pt x="532435" y="993871"/>
                  </a:cubicBezTo>
                  <a:cubicBezTo>
                    <a:pt x="544010" y="1051744"/>
                    <a:pt x="561372" y="1169421"/>
                    <a:pt x="567159" y="1225365"/>
                  </a:cubicBezTo>
                  <a:cubicBezTo>
                    <a:pt x="572946" y="1281309"/>
                    <a:pt x="569088" y="1279380"/>
                    <a:pt x="567159" y="1329537"/>
                  </a:cubicBezTo>
                  <a:cubicBezTo>
                    <a:pt x="565230" y="1379694"/>
                    <a:pt x="555585" y="1466505"/>
                    <a:pt x="555585" y="1526307"/>
                  </a:cubicBezTo>
                  <a:cubicBezTo>
                    <a:pt x="555585" y="1586109"/>
                    <a:pt x="559443" y="1636266"/>
                    <a:pt x="567159" y="1688352"/>
                  </a:cubicBezTo>
                  <a:cubicBezTo>
                    <a:pt x="574875" y="1740438"/>
                    <a:pt x="576805" y="1790595"/>
                    <a:pt x="601883" y="1838823"/>
                  </a:cubicBezTo>
                  <a:cubicBezTo>
                    <a:pt x="626961" y="1887051"/>
                    <a:pt x="698339" y="1935279"/>
                    <a:pt x="717630" y="1977719"/>
                  </a:cubicBezTo>
                  <a:cubicBezTo>
                    <a:pt x="736921" y="2020159"/>
                    <a:pt x="715701" y="2047167"/>
                    <a:pt x="717630" y="2093466"/>
                  </a:cubicBezTo>
                  <a:cubicBezTo>
                    <a:pt x="719559" y="2139765"/>
                    <a:pt x="727276" y="2211142"/>
                    <a:pt x="729205" y="2255512"/>
                  </a:cubicBezTo>
                  <a:cubicBezTo>
                    <a:pt x="731134" y="2299882"/>
                    <a:pt x="729205" y="2359684"/>
                    <a:pt x="729205" y="2359684"/>
                  </a:cubicBezTo>
                  <a:lnTo>
                    <a:pt x="729205" y="2544879"/>
                  </a:lnTo>
                  <a:cubicBezTo>
                    <a:pt x="729205" y="2612398"/>
                    <a:pt x="733063" y="2683775"/>
                    <a:pt x="729205" y="2764798"/>
                  </a:cubicBezTo>
                  <a:cubicBezTo>
                    <a:pt x="725347" y="2845821"/>
                    <a:pt x="709913" y="2961568"/>
                    <a:pt x="706055" y="3031016"/>
                  </a:cubicBezTo>
                  <a:cubicBezTo>
                    <a:pt x="702197" y="3100464"/>
                    <a:pt x="706055" y="3181486"/>
                    <a:pt x="706055" y="3181486"/>
                  </a:cubicBezTo>
                  <a:lnTo>
                    <a:pt x="706055" y="3378256"/>
                  </a:lnTo>
                  <a:cubicBezTo>
                    <a:pt x="706055" y="3426484"/>
                    <a:pt x="692551" y="4387182"/>
                    <a:pt x="706055" y="3470853"/>
                  </a:cubicBezTo>
                </a:path>
              </a:pathLst>
            </a:custGeom>
            <a:noFill/>
            <a:ln w="3175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1 Título"/>
          <p:cNvSpPr>
            <a:spLocks noGrp="1"/>
          </p:cNvSpPr>
          <p:nvPr>
            <p:ph type="title"/>
          </p:nvPr>
        </p:nvSpPr>
        <p:spPr>
          <a:xfrm>
            <a:off x="446856" y="274638"/>
            <a:ext cx="8229600" cy="1143000"/>
          </a:xfrm>
        </p:spPr>
        <p:txBody>
          <a:bodyPr/>
          <a:lstStyle/>
          <a:p>
            <a:r>
              <a:rPr lang="es-EC" dirty="0" smtClean="0"/>
              <a:t>Cambios de vías</a:t>
            </a:r>
            <a:endParaRPr lang="es-EC" dirty="0"/>
          </a:p>
        </p:txBody>
      </p:sp>
      <p:sp>
        <p:nvSpPr>
          <p:cNvPr id="3" name="2 Marcador de contenido"/>
          <p:cNvSpPr>
            <a:spLocks noGrp="1"/>
          </p:cNvSpPr>
          <p:nvPr>
            <p:ph idx="1"/>
          </p:nvPr>
        </p:nvSpPr>
        <p:spPr>
          <a:xfrm>
            <a:off x="323528" y="1412776"/>
            <a:ext cx="8229600" cy="4525963"/>
          </a:xfrm>
        </p:spPr>
        <p:txBody>
          <a:bodyPr/>
          <a:lstStyle/>
          <a:p>
            <a:pPr marL="0" indent="0">
              <a:buNone/>
            </a:pPr>
            <a:r>
              <a:rPr lang="es-EC" dirty="0" smtClean="0"/>
              <a:t>Resolución de</a:t>
            </a:r>
          </a:p>
          <a:p>
            <a:pPr marL="0" indent="0">
              <a:buNone/>
            </a:pPr>
            <a:r>
              <a:rPr lang="es-EC" dirty="0" smtClean="0"/>
              <a:t>Concejo C737 </a:t>
            </a:r>
          </a:p>
          <a:p>
            <a:pPr marL="0" indent="0">
              <a:buNone/>
            </a:pPr>
            <a:r>
              <a:rPr lang="es-EC" dirty="0" smtClean="0"/>
              <a:t>del 07 de nov 2013</a:t>
            </a:r>
          </a:p>
          <a:p>
            <a:pPr marL="0" indent="0">
              <a:buNone/>
            </a:pPr>
            <a:r>
              <a:rPr lang="es-EC" dirty="0" smtClean="0"/>
              <a:t>(Informe IC-2013-242)  </a:t>
            </a:r>
          </a:p>
          <a:p>
            <a:pPr marL="0" indent="0">
              <a:buNone/>
            </a:pPr>
            <a:endParaRPr lang="es-EC" dirty="0" smtClean="0"/>
          </a:p>
          <a:p>
            <a:pPr marL="0" indent="0">
              <a:buNone/>
            </a:pPr>
            <a:r>
              <a:rPr lang="es-EC" dirty="0" smtClean="0"/>
              <a:t>Sin socialización</a:t>
            </a:r>
          </a:p>
        </p:txBody>
      </p:sp>
      <p:grpSp>
        <p:nvGrpSpPr>
          <p:cNvPr id="12" name="11 Grupo"/>
          <p:cNvGrpSpPr/>
          <p:nvPr/>
        </p:nvGrpSpPr>
        <p:grpSpPr>
          <a:xfrm>
            <a:off x="3646913" y="2606722"/>
            <a:ext cx="3349858" cy="4095689"/>
            <a:chOff x="3646913" y="2606722"/>
            <a:chExt cx="3349858" cy="4095689"/>
          </a:xfrm>
        </p:grpSpPr>
        <p:sp>
          <p:nvSpPr>
            <p:cNvPr id="7" name="6 Forma libre"/>
            <p:cNvSpPr/>
            <p:nvPr/>
          </p:nvSpPr>
          <p:spPr>
            <a:xfrm>
              <a:off x="6228184" y="2606722"/>
              <a:ext cx="409938" cy="1228299"/>
            </a:xfrm>
            <a:custGeom>
              <a:avLst/>
              <a:gdLst>
                <a:gd name="connsiteX0" fmla="*/ 409938 w 409938"/>
                <a:gd name="connsiteY0" fmla="*/ 0 h 1228299"/>
                <a:gd name="connsiteX1" fmla="*/ 259813 w 409938"/>
                <a:gd name="connsiteY1" fmla="*/ 450377 h 1228299"/>
                <a:gd name="connsiteX2" fmla="*/ 205222 w 409938"/>
                <a:gd name="connsiteY2" fmla="*/ 586854 h 1228299"/>
                <a:gd name="connsiteX3" fmla="*/ 14153 w 409938"/>
                <a:gd name="connsiteY3" fmla="*/ 914400 h 1228299"/>
                <a:gd name="connsiteX4" fmla="*/ 14153 w 409938"/>
                <a:gd name="connsiteY4" fmla="*/ 1009935 h 1228299"/>
                <a:gd name="connsiteX5" fmla="*/ 14153 w 409938"/>
                <a:gd name="connsiteY5" fmla="*/ 1173708 h 1228299"/>
                <a:gd name="connsiteX6" fmla="*/ 505 w 409938"/>
                <a:gd name="connsiteY6" fmla="*/ 1228299 h 1228299"/>
                <a:gd name="connsiteX7" fmla="*/ 505 w 409938"/>
                <a:gd name="connsiteY7" fmla="*/ 1228299 h 122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938" h="1228299">
                  <a:moveTo>
                    <a:pt x="409938" y="0"/>
                  </a:moveTo>
                  <a:cubicBezTo>
                    <a:pt x="351935" y="176284"/>
                    <a:pt x="293932" y="352568"/>
                    <a:pt x="259813" y="450377"/>
                  </a:cubicBezTo>
                  <a:cubicBezTo>
                    <a:pt x="225694" y="548186"/>
                    <a:pt x="246165" y="509517"/>
                    <a:pt x="205222" y="586854"/>
                  </a:cubicBezTo>
                  <a:cubicBezTo>
                    <a:pt x="164279" y="664191"/>
                    <a:pt x="45998" y="843887"/>
                    <a:pt x="14153" y="914400"/>
                  </a:cubicBezTo>
                  <a:cubicBezTo>
                    <a:pt x="-17692" y="984914"/>
                    <a:pt x="14153" y="1009935"/>
                    <a:pt x="14153" y="1009935"/>
                  </a:cubicBezTo>
                  <a:cubicBezTo>
                    <a:pt x="14153" y="1053153"/>
                    <a:pt x="16428" y="1137314"/>
                    <a:pt x="14153" y="1173708"/>
                  </a:cubicBezTo>
                  <a:cubicBezTo>
                    <a:pt x="11878" y="1210102"/>
                    <a:pt x="505" y="1228299"/>
                    <a:pt x="505" y="1228299"/>
                  </a:cubicBezTo>
                  <a:lnTo>
                    <a:pt x="505" y="1228299"/>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orma libre"/>
            <p:cNvSpPr/>
            <p:nvPr/>
          </p:nvSpPr>
          <p:spPr>
            <a:xfrm>
              <a:off x="3646913" y="4587008"/>
              <a:ext cx="2512647" cy="2115403"/>
            </a:xfrm>
            <a:custGeom>
              <a:avLst/>
              <a:gdLst>
                <a:gd name="connsiteX0" fmla="*/ 2503549 w 2512647"/>
                <a:gd name="connsiteY0" fmla="*/ 0 h 2115403"/>
                <a:gd name="connsiteX1" fmla="*/ 2503549 w 2512647"/>
                <a:gd name="connsiteY1" fmla="*/ 150125 h 2115403"/>
                <a:gd name="connsiteX2" fmla="*/ 2503549 w 2512647"/>
                <a:gd name="connsiteY2" fmla="*/ 409433 h 2115403"/>
                <a:gd name="connsiteX3" fmla="*/ 2380719 w 2512647"/>
                <a:gd name="connsiteY3" fmla="*/ 491319 h 2115403"/>
                <a:gd name="connsiteX4" fmla="*/ 2298832 w 2512647"/>
                <a:gd name="connsiteY4" fmla="*/ 545910 h 2115403"/>
                <a:gd name="connsiteX5" fmla="*/ 2107764 w 2512647"/>
                <a:gd name="connsiteY5" fmla="*/ 545910 h 2115403"/>
                <a:gd name="connsiteX6" fmla="*/ 2053173 w 2512647"/>
                <a:gd name="connsiteY6" fmla="*/ 655092 h 2115403"/>
                <a:gd name="connsiteX7" fmla="*/ 1957638 w 2512647"/>
                <a:gd name="connsiteY7" fmla="*/ 832513 h 2115403"/>
                <a:gd name="connsiteX8" fmla="*/ 1848456 w 2512647"/>
                <a:gd name="connsiteY8" fmla="*/ 941695 h 2115403"/>
                <a:gd name="connsiteX9" fmla="*/ 1602796 w 2512647"/>
                <a:gd name="connsiteY9" fmla="*/ 996286 h 2115403"/>
                <a:gd name="connsiteX10" fmla="*/ 1439023 w 2512647"/>
                <a:gd name="connsiteY10" fmla="*/ 873456 h 2115403"/>
                <a:gd name="connsiteX11" fmla="*/ 1166068 w 2512647"/>
                <a:gd name="connsiteY11" fmla="*/ 832513 h 2115403"/>
                <a:gd name="connsiteX12" fmla="*/ 1097829 w 2512647"/>
                <a:gd name="connsiteY12" fmla="*/ 941695 h 2115403"/>
                <a:gd name="connsiteX13" fmla="*/ 1084182 w 2512647"/>
                <a:gd name="connsiteY13" fmla="*/ 1241946 h 2115403"/>
                <a:gd name="connsiteX14" fmla="*/ 1111477 w 2512647"/>
                <a:gd name="connsiteY14" fmla="*/ 1433015 h 2115403"/>
                <a:gd name="connsiteX15" fmla="*/ 1084182 w 2512647"/>
                <a:gd name="connsiteY15" fmla="*/ 1692322 h 2115403"/>
                <a:gd name="connsiteX16" fmla="*/ 974999 w 2512647"/>
                <a:gd name="connsiteY16" fmla="*/ 1787856 h 2115403"/>
                <a:gd name="connsiteX17" fmla="*/ 715692 w 2512647"/>
                <a:gd name="connsiteY17" fmla="*/ 1842447 h 2115403"/>
                <a:gd name="connsiteX18" fmla="*/ 551919 w 2512647"/>
                <a:gd name="connsiteY18" fmla="*/ 1555844 h 2115403"/>
                <a:gd name="connsiteX19" fmla="*/ 374498 w 2512647"/>
                <a:gd name="connsiteY19" fmla="*/ 1555844 h 2115403"/>
                <a:gd name="connsiteX20" fmla="*/ 292611 w 2512647"/>
                <a:gd name="connsiteY20" fmla="*/ 1787856 h 2115403"/>
                <a:gd name="connsiteX21" fmla="*/ 251668 w 2512647"/>
                <a:gd name="connsiteY21" fmla="*/ 1992573 h 2115403"/>
                <a:gd name="connsiteX22" fmla="*/ 6008 w 2512647"/>
                <a:gd name="connsiteY22" fmla="*/ 2088107 h 2115403"/>
                <a:gd name="connsiteX23" fmla="*/ 74247 w 2512647"/>
                <a:gd name="connsiteY23" fmla="*/ 2060812 h 2115403"/>
                <a:gd name="connsiteX24" fmla="*/ 60599 w 2512647"/>
                <a:gd name="connsiteY24" fmla="*/ 2115403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12647" h="2115403">
                  <a:moveTo>
                    <a:pt x="2503549" y="0"/>
                  </a:moveTo>
                  <a:lnTo>
                    <a:pt x="2503549" y="150125"/>
                  </a:lnTo>
                  <a:cubicBezTo>
                    <a:pt x="2503549" y="218364"/>
                    <a:pt x="2524021" y="352567"/>
                    <a:pt x="2503549" y="409433"/>
                  </a:cubicBezTo>
                  <a:cubicBezTo>
                    <a:pt x="2483077" y="466299"/>
                    <a:pt x="2380719" y="491319"/>
                    <a:pt x="2380719" y="491319"/>
                  </a:cubicBezTo>
                  <a:cubicBezTo>
                    <a:pt x="2346599" y="514065"/>
                    <a:pt x="2344324" y="536812"/>
                    <a:pt x="2298832" y="545910"/>
                  </a:cubicBezTo>
                  <a:cubicBezTo>
                    <a:pt x="2253340" y="555008"/>
                    <a:pt x="2148707" y="527713"/>
                    <a:pt x="2107764" y="545910"/>
                  </a:cubicBezTo>
                  <a:cubicBezTo>
                    <a:pt x="2066821" y="564107"/>
                    <a:pt x="2078194" y="607325"/>
                    <a:pt x="2053173" y="655092"/>
                  </a:cubicBezTo>
                  <a:cubicBezTo>
                    <a:pt x="2028152" y="702859"/>
                    <a:pt x="1991757" y="784746"/>
                    <a:pt x="1957638" y="832513"/>
                  </a:cubicBezTo>
                  <a:cubicBezTo>
                    <a:pt x="1923519" y="880280"/>
                    <a:pt x="1907596" y="914400"/>
                    <a:pt x="1848456" y="941695"/>
                  </a:cubicBezTo>
                  <a:cubicBezTo>
                    <a:pt x="1789316" y="968991"/>
                    <a:pt x="1671035" y="1007659"/>
                    <a:pt x="1602796" y="996286"/>
                  </a:cubicBezTo>
                  <a:cubicBezTo>
                    <a:pt x="1534557" y="984913"/>
                    <a:pt x="1511811" y="900751"/>
                    <a:pt x="1439023" y="873456"/>
                  </a:cubicBezTo>
                  <a:cubicBezTo>
                    <a:pt x="1366235" y="846161"/>
                    <a:pt x="1222934" y="821140"/>
                    <a:pt x="1166068" y="832513"/>
                  </a:cubicBezTo>
                  <a:cubicBezTo>
                    <a:pt x="1109202" y="843886"/>
                    <a:pt x="1111477" y="873456"/>
                    <a:pt x="1097829" y="941695"/>
                  </a:cubicBezTo>
                  <a:cubicBezTo>
                    <a:pt x="1084181" y="1009934"/>
                    <a:pt x="1081907" y="1160059"/>
                    <a:pt x="1084182" y="1241946"/>
                  </a:cubicBezTo>
                  <a:cubicBezTo>
                    <a:pt x="1086457" y="1323833"/>
                    <a:pt x="1111477" y="1357952"/>
                    <a:pt x="1111477" y="1433015"/>
                  </a:cubicBezTo>
                  <a:cubicBezTo>
                    <a:pt x="1111477" y="1508078"/>
                    <a:pt x="1106928" y="1633182"/>
                    <a:pt x="1084182" y="1692322"/>
                  </a:cubicBezTo>
                  <a:cubicBezTo>
                    <a:pt x="1061436" y="1751462"/>
                    <a:pt x="1036414" y="1762835"/>
                    <a:pt x="974999" y="1787856"/>
                  </a:cubicBezTo>
                  <a:cubicBezTo>
                    <a:pt x="913584" y="1812877"/>
                    <a:pt x="786205" y="1881116"/>
                    <a:pt x="715692" y="1842447"/>
                  </a:cubicBezTo>
                  <a:cubicBezTo>
                    <a:pt x="645179" y="1803778"/>
                    <a:pt x="608785" y="1603611"/>
                    <a:pt x="551919" y="1555844"/>
                  </a:cubicBezTo>
                  <a:cubicBezTo>
                    <a:pt x="495053" y="1508077"/>
                    <a:pt x="417716" y="1517175"/>
                    <a:pt x="374498" y="1555844"/>
                  </a:cubicBezTo>
                  <a:cubicBezTo>
                    <a:pt x="331280" y="1594513"/>
                    <a:pt x="313083" y="1715068"/>
                    <a:pt x="292611" y="1787856"/>
                  </a:cubicBezTo>
                  <a:cubicBezTo>
                    <a:pt x="272139" y="1860644"/>
                    <a:pt x="299435" y="1942531"/>
                    <a:pt x="251668" y="1992573"/>
                  </a:cubicBezTo>
                  <a:cubicBezTo>
                    <a:pt x="203901" y="2042615"/>
                    <a:pt x="35578" y="2076734"/>
                    <a:pt x="6008" y="2088107"/>
                  </a:cubicBezTo>
                  <a:cubicBezTo>
                    <a:pt x="-23562" y="2099480"/>
                    <a:pt x="65148" y="2056263"/>
                    <a:pt x="74247" y="2060812"/>
                  </a:cubicBezTo>
                  <a:cubicBezTo>
                    <a:pt x="83345" y="2065361"/>
                    <a:pt x="60599" y="2115403"/>
                    <a:pt x="60599" y="2115403"/>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orma libre"/>
            <p:cNvSpPr/>
            <p:nvPr/>
          </p:nvSpPr>
          <p:spPr>
            <a:xfrm>
              <a:off x="6124760" y="3140968"/>
              <a:ext cx="823504" cy="1461011"/>
            </a:xfrm>
            <a:custGeom>
              <a:avLst/>
              <a:gdLst>
                <a:gd name="connsiteX0" fmla="*/ 823504 w 823504"/>
                <a:gd name="connsiteY0" fmla="*/ 18883 h 1461011"/>
                <a:gd name="connsiteX1" fmla="*/ 707757 w 823504"/>
                <a:gd name="connsiteY1" fmla="*/ 7308 h 1461011"/>
                <a:gd name="connsiteX2" fmla="*/ 603585 w 823504"/>
                <a:gd name="connsiteY2" fmla="*/ 7308 h 1461011"/>
                <a:gd name="connsiteX3" fmla="*/ 545711 w 823504"/>
                <a:gd name="connsiteY3" fmla="*/ 99905 h 1461011"/>
                <a:gd name="connsiteX4" fmla="*/ 441539 w 823504"/>
                <a:gd name="connsiteY4" fmla="*/ 238802 h 1461011"/>
                <a:gd name="connsiteX5" fmla="*/ 360517 w 823504"/>
                <a:gd name="connsiteY5" fmla="*/ 423997 h 1461011"/>
                <a:gd name="connsiteX6" fmla="*/ 291068 w 823504"/>
                <a:gd name="connsiteY6" fmla="*/ 551318 h 1461011"/>
                <a:gd name="connsiteX7" fmla="*/ 279494 w 823504"/>
                <a:gd name="connsiteY7" fmla="*/ 632341 h 1461011"/>
                <a:gd name="connsiteX8" fmla="*/ 244770 w 823504"/>
                <a:gd name="connsiteY8" fmla="*/ 898559 h 1461011"/>
                <a:gd name="connsiteX9" fmla="*/ 163747 w 823504"/>
                <a:gd name="connsiteY9" fmla="*/ 1049029 h 1461011"/>
                <a:gd name="connsiteX10" fmla="*/ 117448 w 823504"/>
                <a:gd name="connsiteY10" fmla="*/ 1118478 h 1461011"/>
                <a:gd name="connsiteX11" fmla="*/ 82724 w 823504"/>
                <a:gd name="connsiteY11" fmla="*/ 1199500 h 146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504" h="1461011">
                  <a:moveTo>
                    <a:pt x="823504" y="18883"/>
                  </a:moveTo>
                  <a:cubicBezTo>
                    <a:pt x="783957" y="14060"/>
                    <a:pt x="744410" y="9237"/>
                    <a:pt x="707757" y="7308"/>
                  </a:cubicBezTo>
                  <a:cubicBezTo>
                    <a:pt x="671104" y="5379"/>
                    <a:pt x="630593" y="-8125"/>
                    <a:pt x="603585" y="7308"/>
                  </a:cubicBezTo>
                  <a:cubicBezTo>
                    <a:pt x="576577" y="22741"/>
                    <a:pt x="572719" y="61323"/>
                    <a:pt x="545711" y="99905"/>
                  </a:cubicBezTo>
                  <a:cubicBezTo>
                    <a:pt x="518703" y="138487"/>
                    <a:pt x="472405" y="184787"/>
                    <a:pt x="441539" y="238802"/>
                  </a:cubicBezTo>
                  <a:cubicBezTo>
                    <a:pt x="410673" y="292817"/>
                    <a:pt x="385596" y="371911"/>
                    <a:pt x="360517" y="423997"/>
                  </a:cubicBezTo>
                  <a:cubicBezTo>
                    <a:pt x="335438" y="476083"/>
                    <a:pt x="304572" y="516594"/>
                    <a:pt x="291068" y="551318"/>
                  </a:cubicBezTo>
                  <a:cubicBezTo>
                    <a:pt x="277564" y="586042"/>
                    <a:pt x="287210" y="574468"/>
                    <a:pt x="279494" y="632341"/>
                  </a:cubicBezTo>
                  <a:cubicBezTo>
                    <a:pt x="271778" y="690215"/>
                    <a:pt x="264061" y="829111"/>
                    <a:pt x="244770" y="898559"/>
                  </a:cubicBezTo>
                  <a:cubicBezTo>
                    <a:pt x="225479" y="968007"/>
                    <a:pt x="184967" y="1012376"/>
                    <a:pt x="163747" y="1049029"/>
                  </a:cubicBezTo>
                  <a:cubicBezTo>
                    <a:pt x="142527" y="1085682"/>
                    <a:pt x="130952" y="1093400"/>
                    <a:pt x="117448" y="1118478"/>
                  </a:cubicBezTo>
                  <a:cubicBezTo>
                    <a:pt x="103944" y="1143557"/>
                    <a:pt x="-115975" y="1820675"/>
                    <a:pt x="82724" y="1199500"/>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orma libre"/>
            <p:cNvSpPr/>
            <p:nvPr/>
          </p:nvSpPr>
          <p:spPr>
            <a:xfrm>
              <a:off x="6643171" y="2608878"/>
              <a:ext cx="353600" cy="552963"/>
            </a:xfrm>
            <a:custGeom>
              <a:avLst/>
              <a:gdLst>
                <a:gd name="connsiteX0" fmla="*/ 0 w 353600"/>
                <a:gd name="connsiteY0" fmla="*/ 2120 h 552963"/>
                <a:gd name="connsiteX1" fmla="*/ 88135 w 353600"/>
                <a:gd name="connsiteY1" fmla="*/ 2120 h 552963"/>
                <a:gd name="connsiteX2" fmla="*/ 143219 w 353600"/>
                <a:gd name="connsiteY2" fmla="*/ 24153 h 552963"/>
                <a:gd name="connsiteX3" fmla="*/ 220337 w 353600"/>
                <a:gd name="connsiteY3" fmla="*/ 123305 h 552963"/>
                <a:gd name="connsiteX4" fmla="*/ 286439 w 353600"/>
                <a:gd name="connsiteY4" fmla="*/ 178389 h 552963"/>
                <a:gd name="connsiteX5" fmla="*/ 341523 w 353600"/>
                <a:gd name="connsiteY5" fmla="*/ 211440 h 552963"/>
                <a:gd name="connsiteX6" fmla="*/ 341523 w 353600"/>
                <a:gd name="connsiteY6" fmla="*/ 332626 h 552963"/>
                <a:gd name="connsiteX7" fmla="*/ 352540 w 353600"/>
                <a:gd name="connsiteY7" fmla="*/ 442794 h 552963"/>
                <a:gd name="connsiteX8" fmla="*/ 352540 w 353600"/>
                <a:gd name="connsiteY8" fmla="*/ 552963 h 55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600" h="552963">
                  <a:moveTo>
                    <a:pt x="0" y="2120"/>
                  </a:moveTo>
                  <a:cubicBezTo>
                    <a:pt x="32132" y="284"/>
                    <a:pt x="64265" y="-1552"/>
                    <a:pt x="88135" y="2120"/>
                  </a:cubicBezTo>
                  <a:cubicBezTo>
                    <a:pt x="112005" y="5792"/>
                    <a:pt x="121185" y="3956"/>
                    <a:pt x="143219" y="24153"/>
                  </a:cubicBezTo>
                  <a:cubicBezTo>
                    <a:pt x="165253" y="44350"/>
                    <a:pt x="196467" y="97599"/>
                    <a:pt x="220337" y="123305"/>
                  </a:cubicBezTo>
                  <a:cubicBezTo>
                    <a:pt x="244207" y="149011"/>
                    <a:pt x="266241" y="163700"/>
                    <a:pt x="286439" y="178389"/>
                  </a:cubicBezTo>
                  <a:cubicBezTo>
                    <a:pt x="306637" y="193078"/>
                    <a:pt x="332342" y="185734"/>
                    <a:pt x="341523" y="211440"/>
                  </a:cubicBezTo>
                  <a:cubicBezTo>
                    <a:pt x="350704" y="237146"/>
                    <a:pt x="339687" y="294067"/>
                    <a:pt x="341523" y="332626"/>
                  </a:cubicBezTo>
                  <a:cubicBezTo>
                    <a:pt x="343359" y="371185"/>
                    <a:pt x="350704" y="406071"/>
                    <a:pt x="352540" y="442794"/>
                  </a:cubicBezTo>
                  <a:cubicBezTo>
                    <a:pt x="354376" y="479517"/>
                    <a:pt x="353458" y="516240"/>
                    <a:pt x="352540" y="552963"/>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5" name="14 Grupo"/>
          <p:cNvGrpSpPr/>
          <p:nvPr/>
        </p:nvGrpSpPr>
        <p:grpSpPr>
          <a:xfrm>
            <a:off x="6643242" y="2634027"/>
            <a:ext cx="294005" cy="2363684"/>
            <a:chOff x="6643242" y="2634027"/>
            <a:chExt cx="294005" cy="2363684"/>
          </a:xfrm>
        </p:grpSpPr>
        <p:sp>
          <p:nvSpPr>
            <p:cNvPr id="13" name="12 Forma libre"/>
            <p:cNvSpPr/>
            <p:nvPr/>
          </p:nvSpPr>
          <p:spPr>
            <a:xfrm>
              <a:off x="6664180" y="3155264"/>
              <a:ext cx="273067" cy="1842447"/>
            </a:xfrm>
            <a:custGeom>
              <a:avLst/>
              <a:gdLst>
                <a:gd name="connsiteX0" fmla="*/ 150237 w 273067"/>
                <a:gd name="connsiteY0" fmla="*/ 0 h 1842447"/>
                <a:gd name="connsiteX1" fmla="*/ 232124 w 273067"/>
                <a:gd name="connsiteY1" fmla="*/ 177420 h 1842447"/>
                <a:gd name="connsiteX2" fmla="*/ 273067 w 273067"/>
                <a:gd name="connsiteY2" fmla="*/ 545910 h 1842447"/>
                <a:gd name="connsiteX3" fmla="*/ 232124 w 273067"/>
                <a:gd name="connsiteY3" fmla="*/ 900752 h 1842447"/>
                <a:gd name="connsiteX4" fmla="*/ 122942 w 273067"/>
                <a:gd name="connsiteY4" fmla="*/ 1228298 h 1842447"/>
                <a:gd name="connsiteX5" fmla="*/ 95646 w 273067"/>
                <a:gd name="connsiteY5" fmla="*/ 1542197 h 1842447"/>
                <a:gd name="connsiteX6" fmla="*/ 13759 w 273067"/>
                <a:gd name="connsiteY6" fmla="*/ 1746913 h 1842447"/>
                <a:gd name="connsiteX7" fmla="*/ 112 w 273067"/>
                <a:gd name="connsiteY7" fmla="*/ 1842447 h 1842447"/>
                <a:gd name="connsiteX8" fmla="*/ 112 w 273067"/>
                <a:gd name="connsiteY8" fmla="*/ 1842447 h 18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067" h="1842447">
                  <a:moveTo>
                    <a:pt x="150237" y="0"/>
                  </a:moveTo>
                  <a:cubicBezTo>
                    <a:pt x="180944" y="43217"/>
                    <a:pt x="211652" y="86435"/>
                    <a:pt x="232124" y="177420"/>
                  </a:cubicBezTo>
                  <a:cubicBezTo>
                    <a:pt x="252596" y="268405"/>
                    <a:pt x="273067" y="425355"/>
                    <a:pt x="273067" y="545910"/>
                  </a:cubicBezTo>
                  <a:cubicBezTo>
                    <a:pt x="273067" y="666465"/>
                    <a:pt x="257145" y="787021"/>
                    <a:pt x="232124" y="900752"/>
                  </a:cubicBezTo>
                  <a:cubicBezTo>
                    <a:pt x="207103" y="1014483"/>
                    <a:pt x="145688" y="1121391"/>
                    <a:pt x="122942" y="1228298"/>
                  </a:cubicBezTo>
                  <a:cubicBezTo>
                    <a:pt x="100196" y="1335205"/>
                    <a:pt x="113843" y="1455761"/>
                    <a:pt x="95646" y="1542197"/>
                  </a:cubicBezTo>
                  <a:cubicBezTo>
                    <a:pt x="77449" y="1628633"/>
                    <a:pt x="29681" y="1696871"/>
                    <a:pt x="13759" y="1746913"/>
                  </a:cubicBezTo>
                  <a:cubicBezTo>
                    <a:pt x="-2163" y="1796955"/>
                    <a:pt x="112" y="1842447"/>
                    <a:pt x="112" y="1842447"/>
                  </a:cubicBezTo>
                  <a:lnTo>
                    <a:pt x="112" y="184244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orma libre"/>
            <p:cNvSpPr/>
            <p:nvPr/>
          </p:nvSpPr>
          <p:spPr>
            <a:xfrm>
              <a:off x="6643242" y="2634027"/>
              <a:ext cx="186744" cy="511583"/>
            </a:xfrm>
            <a:custGeom>
              <a:avLst/>
              <a:gdLst>
                <a:gd name="connsiteX0" fmla="*/ 0 w 186744"/>
                <a:gd name="connsiteY0" fmla="*/ 0 h 511583"/>
                <a:gd name="connsiteX1" fmla="*/ 82657 w 186744"/>
                <a:gd name="connsiteY1" fmla="*/ 30997 h 511583"/>
                <a:gd name="connsiteX2" fmla="*/ 123986 w 186744"/>
                <a:gd name="connsiteY2" fmla="*/ 98156 h 511583"/>
                <a:gd name="connsiteX3" fmla="*/ 160149 w 186744"/>
                <a:gd name="connsiteY3" fmla="*/ 144651 h 511583"/>
                <a:gd name="connsiteX4" fmla="*/ 160149 w 186744"/>
                <a:gd name="connsiteY4" fmla="*/ 201478 h 511583"/>
                <a:gd name="connsiteX5" fmla="*/ 170481 w 186744"/>
                <a:gd name="connsiteY5" fmla="*/ 309966 h 511583"/>
                <a:gd name="connsiteX6" fmla="*/ 175647 w 186744"/>
                <a:gd name="connsiteY6" fmla="*/ 397790 h 511583"/>
                <a:gd name="connsiteX7" fmla="*/ 185979 w 186744"/>
                <a:gd name="connsiteY7" fmla="*/ 506278 h 511583"/>
                <a:gd name="connsiteX8" fmla="*/ 185979 w 186744"/>
                <a:gd name="connsiteY8" fmla="*/ 495946 h 51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44" h="511583">
                  <a:moveTo>
                    <a:pt x="0" y="0"/>
                  </a:moveTo>
                  <a:cubicBezTo>
                    <a:pt x="30996" y="7319"/>
                    <a:pt x="61993" y="14638"/>
                    <a:pt x="82657" y="30997"/>
                  </a:cubicBezTo>
                  <a:cubicBezTo>
                    <a:pt x="103321" y="47356"/>
                    <a:pt x="111071" y="79214"/>
                    <a:pt x="123986" y="98156"/>
                  </a:cubicBezTo>
                  <a:cubicBezTo>
                    <a:pt x="136901" y="117098"/>
                    <a:pt x="154122" y="127431"/>
                    <a:pt x="160149" y="144651"/>
                  </a:cubicBezTo>
                  <a:cubicBezTo>
                    <a:pt x="166176" y="161871"/>
                    <a:pt x="158427" y="173926"/>
                    <a:pt x="160149" y="201478"/>
                  </a:cubicBezTo>
                  <a:cubicBezTo>
                    <a:pt x="161871" y="229031"/>
                    <a:pt x="167898" y="277247"/>
                    <a:pt x="170481" y="309966"/>
                  </a:cubicBezTo>
                  <a:cubicBezTo>
                    <a:pt x="173064" y="342685"/>
                    <a:pt x="173064" y="365071"/>
                    <a:pt x="175647" y="397790"/>
                  </a:cubicBezTo>
                  <a:cubicBezTo>
                    <a:pt x="178230" y="430509"/>
                    <a:pt x="184257" y="489919"/>
                    <a:pt x="185979" y="506278"/>
                  </a:cubicBezTo>
                  <a:cubicBezTo>
                    <a:pt x="187701" y="522637"/>
                    <a:pt x="185979" y="495946"/>
                    <a:pt x="185979" y="49594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17217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¿Qué evidenciamos?</a:t>
            </a:r>
            <a:endParaRPr lang="es-EC" dirty="0"/>
          </a:p>
        </p:txBody>
      </p:sp>
      <p:sp>
        <p:nvSpPr>
          <p:cNvPr id="3" name="2 Marcador de contenido"/>
          <p:cNvSpPr>
            <a:spLocks noGrp="1"/>
          </p:cNvSpPr>
          <p:nvPr>
            <p:ph idx="1"/>
          </p:nvPr>
        </p:nvSpPr>
        <p:spPr/>
        <p:txBody>
          <a:bodyPr>
            <a:normAutofit fontScale="85000" lnSpcReduction="20000"/>
          </a:bodyPr>
          <a:lstStyle/>
          <a:p>
            <a:r>
              <a:rPr lang="es-EC" dirty="0" smtClean="0"/>
              <a:t>Se eliminó un camino para beneficiar a un proyecto de urbanización privada.</a:t>
            </a:r>
          </a:p>
          <a:p>
            <a:endParaRPr lang="es-EC" dirty="0"/>
          </a:p>
          <a:p>
            <a:r>
              <a:rPr lang="es-EC" dirty="0" smtClean="0"/>
              <a:t>El responsable del Informe técnico, </a:t>
            </a:r>
            <a:r>
              <a:rPr lang="es-EC" dirty="0" err="1" smtClean="0"/>
              <a:t>Arq</a:t>
            </a:r>
            <a:r>
              <a:rPr lang="es-EC" dirty="0" smtClean="0"/>
              <a:t> Juan </a:t>
            </a:r>
            <a:r>
              <a:rPr lang="es-EC" dirty="0" err="1" smtClean="0"/>
              <a:t>Quishpe</a:t>
            </a:r>
            <a:r>
              <a:rPr lang="es-EC" dirty="0" smtClean="0"/>
              <a:t>, fue separado del Municipio por informe de irregularidades presentado por Quito Honesto.</a:t>
            </a:r>
          </a:p>
          <a:p>
            <a:endParaRPr lang="es-EC" dirty="0"/>
          </a:p>
          <a:p>
            <a:r>
              <a:rPr lang="es-EC" dirty="0" smtClean="0"/>
              <a:t>Plano aprobado para eliminar vías no tiene análisis de topografía, pendientes, menciona en informe números de calles sin embargo en el plano no están.  No  fue socializado con posibles beneficiarios como establece COOTAD art 487.</a:t>
            </a:r>
          </a:p>
          <a:p>
            <a:pPr marL="0" indent="0">
              <a:buNone/>
            </a:pPr>
            <a:endParaRPr lang="es-EC" dirty="0" smtClean="0"/>
          </a:p>
          <a:p>
            <a:endParaRPr lang="es-EC" dirty="0"/>
          </a:p>
        </p:txBody>
      </p:sp>
    </p:spTree>
    <p:extLst>
      <p:ext uri="{BB962C8B-B14F-4D97-AF65-F5344CB8AC3E}">
        <p14:creationId xmlns:p14="http://schemas.microsoft.com/office/powerpoint/2010/main" val="2629795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¿Qué evidenciamos?</a:t>
            </a:r>
            <a:endParaRPr lang="es-EC" dirty="0"/>
          </a:p>
        </p:txBody>
      </p:sp>
      <p:sp>
        <p:nvSpPr>
          <p:cNvPr id="3" name="2 Marcador de contenido"/>
          <p:cNvSpPr>
            <a:spLocks noGrp="1"/>
          </p:cNvSpPr>
          <p:nvPr>
            <p:ph idx="1"/>
          </p:nvPr>
        </p:nvSpPr>
        <p:spPr/>
        <p:txBody>
          <a:bodyPr>
            <a:normAutofit fontScale="85000" lnSpcReduction="20000"/>
          </a:bodyPr>
          <a:lstStyle/>
          <a:p>
            <a:r>
              <a:rPr lang="es-EC" dirty="0" smtClean="0"/>
              <a:t>Área del camino que eliminan es asignado al predio 5200645</a:t>
            </a:r>
          </a:p>
          <a:p>
            <a:pPr marL="0" indent="0">
              <a:buNone/>
            </a:pPr>
            <a:r>
              <a:rPr lang="es-EC" dirty="0"/>
              <a:t> </a:t>
            </a:r>
            <a:r>
              <a:rPr lang="es-EC" dirty="0" smtClean="0"/>
              <a:t>   2010 --- 103504 m2</a:t>
            </a:r>
          </a:p>
          <a:p>
            <a:pPr marL="0" indent="0">
              <a:buNone/>
            </a:pPr>
            <a:r>
              <a:rPr lang="es-EC" dirty="0" smtClean="0"/>
              <a:t>    2016 --- 109750 m2         con </a:t>
            </a:r>
            <a:r>
              <a:rPr lang="es-EC" smtClean="0"/>
              <a:t>cambios  importantes en 				áreas </a:t>
            </a:r>
            <a:r>
              <a:rPr lang="es-EC" dirty="0" smtClean="0"/>
              <a:t>de </a:t>
            </a:r>
            <a:r>
              <a:rPr lang="es-EC" smtClean="0"/>
              <a:t>uso de </a:t>
            </a:r>
            <a:r>
              <a:rPr lang="es-EC" dirty="0" smtClean="0"/>
              <a:t>suelo</a:t>
            </a:r>
          </a:p>
          <a:p>
            <a:pPr marL="0" indent="0">
              <a:buNone/>
            </a:pPr>
            <a:endParaRPr lang="es-EC" dirty="0" smtClean="0"/>
          </a:p>
          <a:p>
            <a:r>
              <a:rPr lang="es-EC" dirty="0" smtClean="0"/>
              <a:t>ETAM permitido para emplear Ordenanza 269 es (2300 m2). Sin embargo la diferencia de área es mayor. </a:t>
            </a:r>
          </a:p>
          <a:p>
            <a:pPr marL="0" indent="0">
              <a:buNone/>
            </a:pPr>
            <a:endParaRPr lang="es-EC" dirty="0" smtClean="0"/>
          </a:p>
          <a:p>
            <a:r>
              <a:rPr lang="es-EC" dirty="0" smtClean="0"/>
              <a:t>Aprueba una subdivisión del predio 5200645 en 2016, se aprueba el mismo camino eliminado.</a:t>
            </a:r>
          </a:p>
          <a:p>
            <a:endParaRPr lang="es-EC" dirty="0" smtClean="0"/>
          </a:p>
          <a:p>
            <a:endParaRPr lang="es-EC" dirty="0"/>
          </a:p>
        </p:txBody>
      </p:sp>
    </p:spTree>
    <p:extLst>
      <p:ext uri="{BB962C8B-B14F-4D97-AF65-F5344CB8AC3E}">
        <p14:creationId xmlns:p14="http://schemas.microsoft.com/office/powerpoint/2010/main" val="905617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3960</TotalTime>
  <Words>461</Words>
  <Application>Microsoft Office PowerPoint</Application>
  <PresentationFormat>Presentación en pantalla (4:3)</PresentationFormat>
  <Paragraphs>80</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ESTADO DE VÍAS CERRO EL SAUCE TUMBACO</vt:lpstr>
      <vt:lpstr>Antecedentes</vt:lpstr>
      <vt:lpstr>Antecedentes</vt:lpstr>
      <vt:lpstr>Antecedentes</vt:lpstr>
      <vt:lpstr>Problemática</vt:lpstr>
      <vt:lpstr>¿Qué fue lo que solicitamos?</vt:lpstr>
      <vt:lpstr>Cambios de vías</vt:lpstr>
      <vt:lpstr>¿Qué evidenciamos?</vt:lpstr>
      <vt:lpstr>¿Qué evidenciamos?</vt:lpstr>
      <vt:lpstr>Cambios de vías</vt:lpstr>
      <vt:lpstr>¿Qué fue lo que solicitamos?</vt:lpstr>
      <vt:lpstr>¿Qué evidenciamos?</vt:lpstr>
      <vt:lpstr>Nuestra propuesta</vt:lpstr>
      <vt:lpstr>Solicitud</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aavh</dc:creator>
  <cp:lastModifiedBy>Secretaria de Concejo</cp:lastModifiedBy>
  <cp:revision>105</cp:revision>
  <dcterms:created xsi:type="dcterms:W3CDTF">2018-01-13T23:07:32Z</dcterms:created>
  <dcterms:modified xsi:type="dcterms:W3CDTF">2018-01-16T19:21:15Z</dcterms:modified>
</cp:coreProperties>
</file>