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1" r:id="rId2"/>
    <p:sldId id="306" r:id="rId3"/>
    <p:sldId id="289" r:id="rId4"/>
    <p:sldId id="288" r:id="rId5"/>
    <p:sldId id="256" r:id="rId6"/>
    <p:sldId id="305" r:id="rId7"/>
    <p:sldId id="308" r:id="rId8"/>
    <p:sldId id="293" r:id="rId9"/>
    <p:sldId id="294" r:id="rId10"/>
    <p:sldId id="296" r:id="rId11"/>
    <p:sldId id="298" r:id="rId12"/>
    <p:sldId id="297" r:id="rId13"/>
    <p:sldId id="299" r:id="rId14"/>
    <p:sldId id="300" r:id="rId15"/>
    <p:sldId id="302" r:id="rId16"/>
    <p:sldId id="301" r:id="rId17"/>
    <p:sldId id="278" r:id="rId18"/>
    <p:sldId id="274" r:id="rId19"/>
  </p:sldIdLst>
  <p:sldSz cx="9144000" cy="6858000" type="screen4x3"/>
  <p:notesSz cx="9940925" cy="1437005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2" autoAdjust="0"/>
    <p:restoredTop sz="94660"/>
  </p:normalViewPr>
  <p:slideViewPr>
    <p:cSldViewPr>
      <p:cViewPr>
        <p:scale>
          <a:sx n="75" d="100"/>
          <a:sy n="75" d="100"/>
        </p:scale>
        <p:origin x="-1242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7734" cy="718503"/>
          </a:xfrm>
          <a:prstGeom prst="rect">
            <a:avLst/>
          </a:prstGeom>
        </p:spPr>
        <p:txBody>
          <a:bodyPr vert="horz" lIns="138909" tIns="69455" rIns="138909" bIns="69455" rtlCol="0"/>
          <a:lstStyle>
            <a:lvl1pPr algn="l">
              <a:defRPr sz="18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5630892" y="0"/>
            <a:ext cx="4307734" cy="718503"/>
          </a:xfrm>
          <a:prstGeom prst="rect">
            <a:avLst/>
          </a:prstGeom>
        </p:spPr>
        <p:txBody>
          <a:bodyPr vert="horz" lIns="138909" tIns="69455" rIns="138909" bIns="69455" rtlCol="0"/>
          <a:lstStyle>
            <a:lvl1pPr algn="r">
              <a:defRPr sz="1800"/>
            </a:lvl1pPr>
          </a:lstStyle>
          <a:p>
            <a:fld id="{3A851EDB-6E39-4863-89A8-17C614332355}" type="datetimeFigureOut">
              <a:rPr lang="es-ES" smtClean="0"/>
              <a:t>16/01/2018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381125" y="1077913"/>
            <a:ext cx="7181850" cy="5387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8909" tIns="69455" rIns="138909" bIns="69455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994094" y="6825774"/>
            <a:ext cx="7952739" cy="6466523"/>
          </a:xfrm>
          <a:prstGeom prst="rect">
            <a:avLst/>
          </a:prstGeom>
        </p:spPr>
        <p:txBody>
          <a:bodyPr vert="horz" lIns="138909" tIns="69455" rIns="138909" bIns="69455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13649054"/>
            <a:ext cx="4307734" cy="718503"/>
          </a:xfrm>
          <a:prstGeom prst="rect">
            <a:avLst/>
          </a:prstGeom>
        </p:spPr>
        <p:txBody>
          <a:bodyPr vert="horz" lIns="138909" tIns="69455" rIns="138909" bIns="69455" rtlCol="0" anchor="b"/>
          <a:lstStyle>
            <a:lvl1pPr algn="l">
              <a:defRPr sz="18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5630892" y="13649054"/>
            <a:ext cx="4307734" cy="718503"/>
          </a:xfrm>
          <a:prstGeom prst="rect">
            <a:avLst/>
          </a:prstGeom>
        </p:spPr>
        <p:txBody>
          <a:bodyPr vert="horz" lIns="138909" tIns="69455" rIns="138909" bIns="69455" rtlCol="0" anchor="b"/>
          <a:lstStyle>
            <a:lvl1pPr algn="r">
              <a:defRPr sz="1800"/>
            </a:lvl1pPr>
          </a:lstStyle>
          <a:p>
            <a:fld id="{204DBCD7-2B17-4749-97E0-0C0E8850D3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6634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6D80E-92C9-4B65-BB99-36A69666CD9A}" type="slidenum">
              <a:rPr lang="es-EC" smtClean="0"/>
              <a:pPr/>
              <a:t>16</a:t>
            </a:fld>
            <a:endParaRPr lang="es-EC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47A5-D31B-4C5D-94A5-FA48D1BF673E}" type="datetimeFigureOut">
              <a:rPr lang="es-ES" smtClean="0"/>
              <a:pPr/>
              <a:t>16/01/2018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99F65-BEF3-4FA8-8D5F-2349B72A581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0182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47A5-D31B-4C5D-94A5-FA48D1BF673E}" type="datetimeFigureOut">
              <a:rPr lang="es-ES" smtClean="0"/>
              <a:pPr/>
              <a:t>16/01/2018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99F65-BEF3-4FA8-8D5F-2349B72A581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5397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47A5-D31B-4C5D-94A5-FA48D1BF673E}" type="datetimeFigureOut">
              <a:rPr lang="es-ES" smtClean="0"/>
              <a:pPr/>
              <a:t>16/01/2018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99F65-BEF3-4FA8-8D5F-2349B72A581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0672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47A5-D31B-4C5D-94A5-FA48D1BF673E}" type="datetimeFigureOut">
              <a:rPr lang="es-ES" smtClean="0"/>
              <a:pPr/>
              <a:t>16/01/2018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99F65-BEF3-4FA8-8D5F-2349B72A581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9023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47A5-D31B-4C5D-94A5-FA48D1BF673E}" type="datetimeFigureOut">
              <a:rPr lang="es-ES" smtClean="0"/>
              <a:pPr/>
              <a:t>16/01/2018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99F65-BEF3-4FA8-8D5F-2349B72A581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3934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47A5-D31B-4C5D-94A5-FA48D1BF673E}" type="datetimeFigureOut">
              <a:rPr lang="es-ES" smtClean="0"/>
              <a:pPr/>
              <a:t>16/01/2018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99F65-BEF3-4FA8-8D5F-2349B72A581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3215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47A5-D31B-4C5D-94A5-FA48D1BF673E}" type="datetimeFigureOut">
              <a:rPr lang="es-ES" smtClean="0"/>
              <a:pPr/>
              <a:t>16/01/2018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99F65-BEF3-4FA8-8D5F-2349B72A581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2982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47A5-D31B-4C5D-94A5-FA48D1BF673E}" type="datetimeFigureOut">
              <a:rPr lang="es-ES" smtClean="0"/>
              <a:pPr/>
              <a:t>16/01/2018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99F65-BEF3-4FA8-8D5F-2349B72A581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8074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47A5-D31B-4C5D-94A5-FA48D1BF673E}" type="datetimeFigureOut">
              <a:rPr lang="es-ES" smtClean="0"/>
              <a:pPr/>
              <a:t>16/01/2018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99F65-BEF3-4FA8-8D5F-2349B72A581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2801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47A5-D31B-4C5D-94A5-FA48D1BF673E}" type="datetimeFigureOut">
              <a:rPr lang="es-ES" smtClean="0"/>
              <a:pPr/>
              <a:t>16/01/2018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99F65-BEF3-4FA8-8D5F-2349B72A581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329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47A5-D31B-4C5D-94A5-FA48D1BF673E}" type="datetimeFigureOut">
              <a:rPr lang="es-ES" smtClean="0"/>
              <a:pPr/>
              <a:t>16/01/2018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99F65-BEF3-4FA8-8D5F-2349B72A581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4803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747A5-D31B-4C5D-94A5-FA48D1BF673E}" type="datetimeFigureOut">
              <a:rPr lang="es-ES" smtClean="0"/>
              <a:pPr/>
              <a:t>16/01/2018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99F65-BEF3-4FA8-8D5F-2349B72A581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5510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emf"/><Relationship Id="rId15" Type="http://schemas.openxmlformats.org/officeDocument/2006/relationships/image" Target="../media/image2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6" t="26926" r="36269" b="33134"/>
          <a:stretch/>
        </p:blipFill>
        <p:spPr bwMode="auto">
          <a:xfrm>
            <a:off x="1112932" y="900363"/>
            <a:ext cx="6855572" cy="565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 txBox="1">
            <a:spLocks/>
          </p:cNvSpPr>
          <p:nvPr/>
        </p:nvSpPr>
        <p:spPr>
          <a:xfrm>
            <a:off x="2267744" y="1412776"/>
            <a:ext cx="4374232" cy="1064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dobe Caslon Pro" pitchFamily="18" charset="0"/>
                <a:ea typeface="+mj-ea"/>
                <a:cs typeface="+mj-cs"/>
              </a:rPr>
              <a:t>2018</a:t>
            </a:r>
            <a:endParaRPr kumimoji="0" lang="es-ES" sz="5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dobe Caslon Pro" pitchFamily="18" charset="0"/>
              <a:ea typeface="+mj-ea"/>
              <a:cs typeface="+mj-cs"/>
            </a:endParaRPr>
          </a:p>
        </p:txBody>
      </p:sp>
      <p:pic>
        <p:nvPicPr>
          <p:cNvPr id="3" name="2 Imagen" descr="C:\Users\rmantilla\Desktop\FORMATOS\LOGO AZCH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6416" y="116631"/>
            <a:ext cx="1584176" cy="78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3 Imagen" descr="C:\Users\rmantilla\Desktop\FORMATOS\FRANJA Y DATOS AZCH.jpg"/>
          <p:cNvPicPr/>
          <p:nvPr/>
        </p:nvPicPr>
        <p:blipFill>
          <a:blip r:embed="rId4" cstate="print"/>
          <a:srcRect t="53055"/>
          <a:stretch>
            <a:fillRect/>
          </a:stretch>
        </p:blipFill>
        <p:spPr bwMode="auto">
          <a:xfrm>
            <a:off x="0" y="6597352"/>
            <a:ext cx="9144000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C:\Users\etgomez\Downloads\Captura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203101"/>
            <a:ext cx="1656182" cy="777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79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>
                <a:solidFill>
                  <a:srgbClr val="7030A0"/>
                </a:solidFill>
                <a:latin typeface="Adobe Garamond Pro Bold" pitchFamily="18" charset="0"/>
              </a:rPr>
              <a:t>DESFILE DEL CORSO DE FLORES, SERPENTINAS DE BALCÓN A BALCÓN</a:t>
            </a:r>
            <a:endParaRPr lang="es-EC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es-ES" dirty="0">
                <a:latin typeface="Adobe Caslon Pro" pitchFamily="18" charset="0"/>
              </a:rPr>
              <a:t>Domingo 11 de febrero </a:t>
            </a:r>
            <a:r>
              <a:rPr lang="es-ES" b="1" dirty="0">
                <a:latin typeface="Adobe Caslon Pro" pitchFamily="18" charset="0"/>
              </a:rPr>
              <a:t>09:00-18:00</a:t>
            </a:r>
            <a:endParaRPr lang="es-ES" dirty="0">
              <a:latin typeface="Adobe Caslon Pro" pitchFamily="18" charset="0"/>
            </a:endParaRPr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4" name="Picture 2" descr="\\172.20.7.102\seguridad\AÑO 2017\fotoa carnaval amaguaña para presentación\DJI_01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348880"/>
            <a:ext cx="4896544" cy="4104456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539552" y="2348880"/>
            <a:ext cx="3096344" cy="396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es-ES" b="1" dirty="0">
                <a:latin typeface="Adobe Caslon Pro" pitchFamily="18" charset="0"/>
              </a:rPr>
              <a:t>09:00-13:00</a:t>
            </a:r>
            <a:endParaRPr lang="es-ES" dirty="0">
              <a:solidFill>
                <a:schemeClr val="tx1"/>
              </a:solidFill>
              <a:latin typeface="Adobe Caslon Pro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s-ES" dirty="0" smtClean="0">
                <a:latin typeface="Adobe Caslon Pro" pitchFamily="18" charset="0"/>
              </a:rPr>
              <a:t>Concentración </a:t>
            </a:r>
            <a:r>
              <a:rPr lang="es-ES" dirty="0">
                <a:latin typeface="Adobe Caslon Pro" pitchFamily="18" charset="0"/>
              </a:rPr>
              <a:t>desde  calle la García Moreno hasta la Plaza de </a:t>
            </a:r>
            <a:r>
              <a:rPr lang="es-ES" dirty="0" smtClean="0">
                <a:latin typeface="Adobe Caslon Pro" pitchFamily="18" charset="0"/>
              </a:rPr>
              <a:t>Ritualidades</a:t>
            </a:r>
          </a:p>
          <a:p>
            <a:pPr lvl="0" algn="ctr">
              <a:spcBef>
                <a:spcPct val="0"/>
              </a:spcBef>
              <a:defRPr/>
            </a:pPr>
            <a:r>
              <a:rPr lang="es-ES" dirty="0" smtClean="0">
                <a:latin typeface="Adobe Caslon Pro" pitchFamily="18" charset="0"/>
              </a:rPr>
              <a:t> </a:t>
            </a:r>
          </a:p>
          <a:p>
            <a:pPr lvl="0" algn="ctr">
              <a:spcBef>
                <a:spcPct val="0"/>
              </a:spcBef>
              <a:defRPr/>
            </a:pPr>
            <a:endParaRPr lang="es-ES" dirty="0">
              <a:latin typeface="Adobe Caslon Pro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 rot="19161595">
            <a:off x="5562874" y="2730197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 smtClean="0">
                <a:solidFill>
                  <a:srgbClr val="FFFF00"/>
                </a:solidFill>
              </a:rPr>
              <a:t>10000 ASISTENTES</a:t>
            </a:r>
            <a:endParaRPr lang="es-EC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32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lum bright="1000" contrast="-4000"/>
          </a:blip>
          <a:srcRect t="6509" r="-12" b="591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Flecha derecha"/>
          <p:cNvSpPr/>
          <p:nvPr/>
        </p:nvSpPr>
        <p:spPr>
          <a:xfrm rot="19943880">
            <a:off x="7791646" y="4094676"/>
            <a:ext cx="1285884" cy="41407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00" b="1" dirty="0" smtClean="0"/>
              <a:t>COLIBRI - QUITO</a:t>
            </a:r>
            <a:endParaRPr lang="es-EC" sz="1000" b="1" dirty="0"/>
          </a:p>
        </p:txBody>
      </p:sp>
      <p:sp>
        <p:nvSpPr>
          <p:cNvPr id="8" name="7 Flecha derecha"/>
          <p:cNvSpPr/>
          <p:nvPr/>
        </p:nvSpPr>
        <p:spPr>
          <a:xfrm rot="20518803" flipH="1">
            <a:off x="4451396" y="5663414"/>
            <a:ext cx="1576296" cy="39393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00" b="1" dirty="0" smtClean="0"/>
              <a:t>TAMBILLO - MACHACHI</a:t>
            </a:r>
            <a:endParaRPr lang="es-EC" sz="1000" b="1" dirty="0"/>
          </a:p>
        </p:txBody>
      </p:sp>
      <p:cxnSp>
        <p:nvCxnSpPr>
          <p:cNvPr id="9" name="8 Conector recto"/>
          <p:cNvCxnSpPr/>
          <p:nvPr/>
        </p:nvCxnSpPr>
        <p:spPr>
          <a:xfrm flipV="1">
            <a:off x="6643702" y="3071810"/>
            <a:ext cx="1785950" cy="107157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V="1">
            <a:off x="3643306" y="4357694"/>
            <a:ext cx="2643206" cy="146348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flipV="1">
            <a:off x="8429652" y="2928934"/>
            <a:ext cx="714348" cy="1428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 flipV="1">
            <a:off x="1142976" y="6145232"/>
            <a:ext cx="1714512" cy="49847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 flipV="1">
            <a:off x="571472" y="6645298"/>
            <a:ext cx="571504" cy="698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29 Conector recto"/>
          <p:cNvCxnSpPr/>
          <p:nvPr/>
        </p:nvCxnSpPr>
        <p:spPr>
          <a:xfrm>
            <a:off x="0" y="6500834"/>
            <a:ext cx="571472" cy="21431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32 Conector recto de flecha"/>
          <p:cNvCxnSpPr/>
          <p:nvPr/>
        </p:nvCxnSpPr>
        <p:spPr>
          <a:xfrm rot="16200000" flipH="1">
            <a:off x="6179355" y="2107397"/>
            <a:ext cx="1428760" cy="9286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33 Rectángulo redondeado"/>
          <p:cNvSpPr/>
          <p:nvPr/>
        </p:nvSpPr>
        <p:spPr>
          <a:xfrm rot="3387082">
            <a:off x="6448097" y="2599907"/>
            <a:ext cx="1538292" cy="184874"/>
          </a:xfrm>
          <a:prstGeom prst="roundRect">
            <a:avLst>
              <a:gd name="adj" fmla="val 18000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b="1" dirty="0" smtClean="0"/>
              <a:t>RUTA DE EVACUACIÓN</a:t>
            </a:r>
            <a:endParaRPr lang="es-EC" b="1" dirty="0"/>
          </a:p>
        </p:txBody>
      </p:sp>
      <p:cxnSp>
        <p:nvCxnSpPr>
          <p:cNvPr id="36" name="35 Conector recto de flecha"/>
          <p:cNvCxnSpPr/>
          <p:nvPr/>
        </p:nvCxnSpPr>
        <p:spPr>
          <a:xfrm rot="16200000" flipH="1">
            <a:off x="3679025" y="3750471"/>
            <a:ext cx="1500198" cy="10001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Rectángulo redondeado"/>
          <p:cNvSpPr/>
          <p:nvPr/>
        </p:nvSpPr>
        <p:spPr>
          <a:xfrm rot="3532334">
            <a:off x="4110831" y="4293608"/>
            <a:ext cx="1288926" cy="183224"/>
          </a:xfrm>
          <a:prstGeom prst="roundRect">
            <a:avLst>
              <a:gd name="adj" fmla="val 18000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b="1" dirty="0" smtClean="0"/>
              <a:t>RUTA DE EVACUACIÓN</a:t>
            </a:r>
            <a:endParaRPr lang="es-EC" b="1" dirty="0"/>
          </a:p>
        </p:txBody>
      </p:sp>
      <p:cxnSp>
        <p:nvCxnSpPr>
          <p:cNvPr id="44" name="43 Conector recto"/>
          <p:cNvCxnSpPr/>
          <p:nvPr/>
        </p:nvCxnSpPr>
        <p:spPr>
          <a:xfrm flipV="1">
            <a:off x="2857488" y="5786454"/>
            <a:ext cx="857256" cy="35719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47 Conector recto de flecha"/>
          <p:cNvCxnSpPr/>
          <p:nvPr/>
        </p:nvCxnSpPr>
        <p:spPr>
          <a:xfrm rot="16200000" flipH="1">
            <a:off x="2178827" y="4964917"/>
            <a:ext cx="1214446" cy="7143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48 Rectángulo redondeado"/>
          <p:cNvSpPr/>
          <p:nvPr/>
        </p:nvSpPr>
        <p:spPr>
          <a:xfrm rot="3613396">
            <a:off x="2292230" y="5205179"/>
            <a:ext cx="1387538" cy="160657"/>
          </a:xfrm>
          <a:prstGeom prst="roundRect">
            <a:avLst>
              <a:gd name="adj" fmla="val 18000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b="1" dirty="0" smtClean="0"/>
              <a:t>RUTA DE EVACUACIÓN</a:t>
            </a:r>
            <a:endParaRPr lang="es-EC" b="1" dirty="0"/>
          </a:p>
        </p:txBody>
      </p:sp>
      <p:cxnSp>
        <p:nvCxnSpPr>
          <p:cNvPr id="57" name="56 Conector recto de flecha"/>
          <p:cNvCxnSpPr/>
          <p:nvPr/>
        </p:nvCxnSpPr>
        <p:spPr>
          <a:xfrm rot="5400000">
            <a:off x="-32" y="5929330"/>
            <a:ext cx="785818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57 Rectángulo redondeado"/>
          <p:cNvSpPr/>
          <p:nvPr/>
        </p:nvSpPr>
        <p:spPr>
          <a:xfrm rot="17801916">
            <a:off x="-286992" y="5680831"/>
            <a:ext cx="1301317" cy="159681"/>
          </a:xfrm>
          <a:prstGeom prst="roundRect">
            <a:avLst>
              <a:gd name="adj" fmla="val 18000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b="1" dirty="0" smtClean="0"/>
              <a:t>RUTA DE EVACUACIÓN</a:t>
            </a:r>
            <a:endParaRPr lang="es-EC" b="1" dirty="0"/>
          </a:p>
        </p:txBody>
      </p:sp>
      <p:sp>
        <p:nvSpPr>
          <p:cNvPr id="61" name="60 Rectángulo redondeado"/>
          <p:cNvSpPr/>
          <p:nvPr/>
        </p:nvSpPr>
        <p:spPr>
          <a:xfrm rot="19487333">
            <a:off x="7457380" y="1842324"/>
            <a:ext cx="642942" cy="559195"/>
          </a:xfrm>
          <a:prstGeom prst="roundRect">
            <a:avLst>
              <a:gd name="adj" fmla="val 18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900" dirty="0" smtClean="0"/>
          </a:p>
          <a:p>
            <a:pPr algn="ctr"/>
            <a:endParaRPr lang="es-EC" sz="900" dirty="0" smtClean="0"/>
          </a:p>
          <a:p>
            <a:pPr algn="ctr"/>
            <a:r>
              <a:rPr lang="es-EC" sz="900" b="1" dirty="0" smtClean="0">
                <a:solidFill>
                  <a:schemeClr val="tx1"/>
                </a:solidFill>
              </a:rPr>
              <a:t>INICIO DEL DESFILE</a:t>
            </a:r>
          </a:p>
          <a:p>
            <a:pPr algn="ctr"/>
            <a:endParaRPr lang="es-EC" dirty="0"/>
          </a:p>
        </p:txBody>
      </p:sp>
      <p:sp>
        <p:nvSpPr>
          <p:cNvPr id="62" name="61 Rectángulo redondeado"/>
          <p:cNvSpPr/>
          <p:nvPr/>
        </p:nvSpPr>
        <p:spPr>
          <a:xfrm rot="19680888">
            <a:off x="6302567" y="2723437"/>
            <a:ext cx="642942" cy="244890"/>
          </a:xfrm>
          <a:prstGeom prst="roundRect">
            <a:avLst>
              <a:gd name="adj" fmla="val 18000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900" dirty="0" smtClean="0"/>
          </a:p>
          <a:p>
            <a:pPr algn="ctr"/>
            <a:endParaRPr lang="es-EC" sz="900" dirty="0" smtClean="0"/>
          </a:p>
          <a:p>
            <a:pPr algn="ctr"/>
            <a:r>
              <a:rPr lang="es-EC" sz="900" b="1" dirty="0" smtClean="0"/>
              <a:t>ESTADIO</a:t>
            </a:r>
          </a:p>
          <a:p>
            <a:pPr algn="ctr"/>
            <a:endParaRPr lang="es-EC" dirty="0"/>
          </a:p>
        </p:txBody>
      </p:sp>
      <p:cxnSp>
        <p:nvCxnSpPr>
          <p:cNvPr id="64" name="63 Conector recto"/>
          <p:cNvCxnSpPr>
            <a:stCxn id="61" idx="0"/>
          </p:cNvCxnSpPr>
          <p:nvPr/>
        </p:nvCxnSpPr>
        <p:spPr>
          <a:xfrm rot="16200000" flipV="1">
            <a:off x="7076897" y="1352739"/>
            <a:ext cx="607618" cy="47386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 flipV="1">
            <a:off x="2857488" y="1285860"/>
            <a:ext cx="4286280" cy="292895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 rot="5400000" flipH="1" flipV="1">
            <a:off x="2357422" y="4214818"/>
            <a:ext cx="500066" cy="50006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74 Conector recto"/>
          <p:cNvCxnSpPr/>
          <p:nvPr/>
        </p:nvCxnSpPr>
        <p:spPr>
          <a:xfrm>
            <a:off x="2214546" y="4643446"/>
            <a:ext cx="142876" cy="7302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80 Conector recto"/>
          <p:cNvCxnSpPr/>
          <p:nvPr/>
        </p:nvCxnSpPr>
        <p:spPr>
          <a:xfrm flipV="1">
            <a:off x="928662" y="4643446"/>
            <a:ext cx="1285884" cy="71438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83 Conector recto"/>
          <p:cNvCxnSpPr/>
          <p:nvPr/>
        </p:nvCxnSpPr>
        <p:spPr>
          <a:xfrm flipV="1">
            <a:off x="0" y="2857496"/>
            <a:ext cx="857224" cy="42862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85 Conector recto"/>
          <p:cNvCxnSpPr/>
          <p:nvPr/>
        </p:nvCxnSpPr>
        <p:spPr>
          <a:xfrm flipV="1">
            <a:off x="857224" y="1500174"/>
            <a:ext cx="2500330" cy="135732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89 Conector recto"/>
          <p:cNvCxnSpPr/>
          <p:nvPr/>
        </p:nvCxnSpPr>
        <p:spPr>
          <a:xfrm flipV="1">
            <a:off x="3357554" y="500042"/>
            <a:ext cx="1500198" cy="100013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91 CuadroTexto"/>
          <p:cNvSpPr txBox="1"/>
          <p:nvPr/>
        </p:nvSpPr>
        <p:spPr>
          <a:xfrm rot="19510296">
            <a:off x="4743495" y="2630940"/>
            <a:ext cx="1287613" cy="2539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sz="1050" b="1" dirty="0" smtClean="0"/>
              <a:t>CRISTOBAL COLON</a:t>
            </a:r>
            <a:endParaRPr lang="es-EC" sz="1050" b="1" dirty="0"/>
          </a:p>
        </p:txBody>
      </p:sp>
      <p:cxnSp>
        <p:nvCxnSpPr>
          <p:cNvPr id="94" name="93 Conector recto"/>
          <p:cNvCxnSpPr/>
          <p:nvPr/>
        </p:nvCxnSpPr>
        <p:spPr>
          <a:xfrm flipV="1">
            <a:off x="4857752" y="0"/>
            <a:ext cx="776294" cy="50959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95 Conector recto"/>
          <p:cNvCxnSpPr/>
          <p:nvPr/>
        </p:nvCxnSpPr>
        <p:spPr>
          <a:xfrm rot="16200000" flipH="1">
            <a:off x="5572144" y="142864"/>
            <a:ext cx="785794" cy="50006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98 Conector recto"/>
          <p:cNvCxnSpPr/>
          <p:nvPr/>
        </p:nvCxnSpPr>
        <p:spPr>
          <a:xfrm flipV="1">
            <a:off x="6215074" y="0"/>
            <a:ext cx="1214446" cy="78579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101 Conector recto"/>
          <p:cNvCxnSpPr/>
          <p:nvPr/>
        </p:nvCxnSpPr>
        <p:spPr>
          <a:xfrm rot="16200000" flipV="1">
            <a:off x="7394607" y="36501"/>
            <a:ext cx="356372" cy="28495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104 Conector recto"/>
          <p:cNvCxnSpPr/>
          <p:nvPr/>
        </p:nvCxnSpPr>
        <p:spPr>
          <a:xfrm rot="5400000" flipH="1" flipV="1">
            <a:off x="7710498" y="219064"/>
            <a:ext cx="152424" cy="14287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107 Conector recto"/>
          <p:cNvCxnSpPr/>
          <p:nvPr/>
        </p:nvCxnSpPr>
        <p:spPr>
          <a:xfrm rot="5400000" flipH="1" flipV="1">
            <a:off x="7751797" y="107145"/>
            <a:ext cx="213496" cy="79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1" name="110 Rectángulo redondeado"/>
          <p:cNvSpPr/>
          <p:nvPr/>
        </p:nvSpPr>
        <p:spPr>
          <a:xfrm rot="19632538">
            <a:off x="2998826" y="600820"/>
            <a:ext cx="1272066" cy="368600"/>
          </a:xfrm>
          <a:prstGeom prst="roundRect">
            <a:avLst>
              <a:gd name="adj" fmla="val 18000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00" b="1" dirty="0" smtClean="0"/>
              <a:t>DESVIO VEHICULAR</a:t>
            </a:r>
            <a:endParaRPr lang="es-EC" sz="1000" b="1" dirty="0"/>
          </a:p>
        </p:txBody>
      </p:sp>
      <p:sp>
        <p:nvSpPr>
          <p:cNvPr id="112" name="111 Flecha derecha"/>
          <p:cNvSpPr/>
          <p:nvPr/>
        </p:nvSpPr>
        <p:spPr>
          <a:xfrm rot="19620100">
            <a:off x="4304274" y="333176"/>
            <a:ext cx="500066" cy="214314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3" name="112 CuadroTexto"/>
          <p:cNvSpPr txBox="1"/>
          <p:nvPr/>
        </p:nvSpPr>
        <p:spPr>
          <a:xfrm rot="19875286">
            <a:off x="1603920" y="1538025"/>
            <a:ext cx="1635006" cy="24622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sz="1000" b="1" dirty="0" smtClean="0"/>
              <a:t>ANTONIO  JOSE DE SUCRE</a:t>
            </a:r>
            <a:endParaRPr lang="es-EC" sz="1000" b="1" dirty="0"/>
          </a:p>
        </p:txBody>
      </p:sp>
      <p:sp>
        <p:nvSpPr>
          <p:cNvPr id="114" name="113 Rectángulo redondeado"/>
          <p:cNvSpPr/>
          <p:nvPr/>
        </p:nvSpPr>
        <p:spPr>
          <a:xfrm rot="19749719">
            <a:off x="764437" y="4900028"/>
            <a:ext cx="650049" cy="386306"/>
          </a:xfrm>
          <a:prstGeom prst="roundRect">
            <a:avLst>
              <a:gd name="adj" fmla="val 18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900" dirty="0" smtClean="0"/>
          </a:p>
          <a:p>
            <a:pPr algn="ctr"/>
            <a:endParaRPr lang="es-EC" sz="900" dirty="0" smtClean="0"/>
          </a:p>
          <a:p>
            <a:pPr algn="ctr"/>
            <a:r>
              <a:rPr lang="es-EC" sz="900" b="1" dirty="0" smtClean="0">
                <a:solidFill>
                  <a:schemeClr val="tx1"/>
                </a:solidFill>
              </a:rPr>
              <a:t>FIN DEL DESFILE</a:t>
            </a:r>
          </a:p>
          <a:p>
            <a:pPr algn="ctr"/>
            <a:endParaRPr lang="es-EC" dirty="0"/>
          </a:p>
        </p:txBody>
      </p:sp>
      <p:sp>
        <p:nvSpPr>
          <p:cNvPr id="116" name="115 Rectángulo redondeado"/>
          <p:cNvSpPr/>
          <p:nvPr/>
        </p:nvSpPr>
        <p:spPr>
          <a:xfrm rot="20063719">
            <a:off x="1817135" y="5225713"/>
            <a:ext cx="883002" cy="338387"/>
          </a:xfrm>
          <a:prstGeom prst="roundRect">
            <a:avLst>
              <a:gd name="adj" fmla="val 18000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b="1" dirty="0" smtClean="0"/>
              <a:t>PARQUE EL EJIDO</a:t>
            </a:r>
            <a:endParaRPr lang="es-EC" b="1" dirty="0"/>
          </a:p>
        </p:txBody>
      </p:sp>
      <p:sp>
        <p:nvSpPr>
          <p:cNvPr id="117" name="116 Rectángulo redondeado"/>
          <p:cNvSpPr/>
          <p:nvPr/>
        </p:nvSpPr>
        <p:spPr>
          <a:xfrm rot="20401625">
            <a:off x="1716161" y="5925237"/>
            <a:ext cx="1272066" cy="233833"/>
          </a:xfrm>
          <a:prstGeom prst="roundRect">
            <a:avLst>
              <a:gd name="adj" fmla="val 18000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b="1" dirty="0" smtClean="0"/>
              <a:t>PARQUEADERO</a:t>
            </a:r>
            <a:endParaRPr lang="es-EC" sz="1200" b="1" dirty="0"/>
          </a:p>
        </p:txBody>
      </p:sp>
      <p:sp>
        <p:nvSpPr>
          <p:cNvPr id="118" name="117 Rectángulo redondeado"/>
          <p:cNvSpPr/>
          <p:nvPr/>
        </p:nvSpPr>
        <p:spPr>
          <a:xfrm rot="19819814">
            <a:off x="1020429" y="5291616"/>
            <a:ext cx="648987" cy="254031"/>
          </a:xfrm>
          <a:prstGeom prst="roundRect">
            <a:avLst>
              <a:gd name="adj" fmla="val 180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900" b="1" dirty="0" smtClean="0"/>
          </a:p>
          <a:p>
            <a:pPr algn="ctr"/>
            <a:endParaRPr lang="es-EC" sz="900" b="1" dirty="0" smtClean="0"/>
          </a:p>
          <a:p>
            <a:pPr algn="ctr"/>
            <a:r>
              <a:rPr lang="es-EC" sz="1000" b="1" dirty="0" smtClean="0"/>
              <a:t>PMU  1</a:t>
            </a:r>
          </a:p>
          <a:p>
            <a:pPr algn="ctr"/>
            <a:endParaRPr lang="es-EC" b="1" dirty="0"/>
          </a:p>
        </p:txBody>
      </p:sp>
      <p:sp>
        <p:nvSpPr>
          <p:cNvPr id="119" name="118 Rectángulo redondeado"/>
          <p:cNvSpPr/>
          <p:nvPr/>
        </p:nvSpPr>
        <p:spPr>
          <a:xfrm rot="19557638">
            <a:off x="591073" y="5609943"/>
            <a:ext cx="454324" cy="209105"/>
          </a:xfrm>
          <a:prstGeom prst="roundRect">
            <a:avLst>
              <a:gd name="adj" fmla="val 18000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900" b="1" dirty="0" smtClean="0"/>
          </a:p>
          <a:p>
            <a:pPr algn="ctr"/>
            <a:endParaRPr lang="es-EC" sz="900" b="1" dirty="0" smtClean="0"/>
          </a:p>
          <a:p>
            <a:pPr algn="ctr"/>
            <a:r>
              <a:rPr lang="es-EC" sz="1000" b="1" dirty="0" smtClean="0"/>
              <a:t>UPC</a:t>
            </a:r>
          </a:p>
          <a:p>
            <a:pPr algn="ctr"/>
            <a:endParaRPr lang="es-EC" b="1" dirty="0"/>
          </a:p>
        </p:txBody>
      </p:sp>
      <p:sp>
        <p:nvSpPr>
          <p:cNvPr id="120" name="119 Rectángulo redondeado"/>
          <p:cNvSpPr/>
          <p:nvPr/>
        </p:nvSpPr>
        <p:spPr>
          <a:xfrm rot="20613868">
            <a:off x="1223241" y="6235988"/>
            <a:ext cx="454324" cy="209105"/>
          </a:xfrm>
          <a:prstGeom prst="roundRect">
            <a:avLst>
              <a:gd name="adj" fmla="val 18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900" dirty="0" smtClean="0"/>
          </a:p>
          <a:p>
            <a:pPr algn="ctr"/>
            <a:endParaRPr lang="es-EC" sz="900" dirty="0" smtClean="0"/>
          </a:p>
          <a:p>
            <a:pPr algn="ctr"/>
            <a:r>
              <a:rPr lang="es-EC" sz="1000" b="1" dirty="0" smtClean="0"/>
              <a:t>CBQ</a:t>
            </a:r>
          </a:p>
          <a:p>
            <a:pPr algn="ctr"/>
            <a:endParaRPr lang="es-EC" dirty="0"/>
          </a:p>
        </p:txBody>
      </p:sp>
      <p:pic>
        <p:nvPicPr>
          <p:cNvPr id="121" name="Picture 4" descr="C:\Users\chillos\Desktop\icono de baños.jpg"/>
          <p:cNvPicPr>
            <a:picLocks noChangeAspect="1" noChangeArrowheads="1"/>
          </p:cNvPicPr>
          <p:nvPr/>
        </p:nvPicPr>
        <p:blipFill>
          <a:blip r:embed="rId3" cstate="print"/>
          <a:srcRect r="67548" b="50188"/>
          <a:stretch>
            <a:fillRect/>
          </a:stretch>
        </p:blipFill>
        <p:spPr bwMode="auto">
          <a:xfrm rot="19863981">
            <a:off x="840914" y="5836751"/>
            <a:ext cx="285752" cy="301627"/>
          </a:xfrm>
          <a:prstGeom prst="rect">
            <a:avLst/>
          </a:prstGeom>
          <a:noFill/>
        </p:spPr>
      </p:pic>
      <p:pic>
        <p:nvPicPr>
          <p:cNvPr id="122" name="Picture 3" descr="C:\Users\chillos\Desktop\icono de baños.jpg"/>
          <p:cNvPicPr>
            <a:picLocks noChangeAspect="1" noChangeArrowheads="1"/>
          </p:cNvPicPr>
          <p:nvPr/>
        </p:nvPicPr>
        <p:blipFill>
          <a:blip r:embed="rId3" cstate="print"/>
          <a:srcRect l="66707" t="49812"/>
          <a:stretch>
            <a:fillRect/>
          </a:stretch>
        </p:blipFill>
        <p:spPr bwMode="auto">
          <a:xfrm rot="20015760">
            <a:off x="1122465" y="5691629"/>
            <a:ext cx="285545" cy="296020"/>
          </a:xfrm>
          <a:prstGeom prst="rect">
            <a:avLst/>
          </a:prstGeom>
          <a:noFill/>
        </p:spPr>
      </p:pic>
      <p:pic>
        <p:nvPicPr>
          <p:cNvPr id="123" name="Picture 6" descr="C:\Users\chillos\Desktop\TENEDO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003898">
            <a:off x="1406143" y="5549555"/>
            <a:ext cx="285752" cy="28575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24" name="Picture 4" descr="C:\Users\chillos\Desktop\icono de baños.jpg"/>
          <p:cNvPicPr>
            <a:picLocks noChangeAspect="1" noChangeArrowheads="1"/>
          </p:cNvPicPr>
          <p:nvPr/>
        </p:nvPicPr>
        <p:blipFill>
          <a:blip r:embed="rId3" cstate="print"/>
          <a:srcRect r="67548" b="50188"/>
          <a:stretch>
            <a:fillRect/>
          </a:stretch>
        </p:blipFill>
        <p:spPr bwMode="auto">
          <a:xfrm rot="14736841">
            <a:off x="2196582" y="4827908"/>
            <a:ext cx="285752" cy="301627"/>
          </a:xfrm>
          <a:prstGeom prst="rect">
            <a:avLst/>
          </a:prstGeom>
          <a:noFill/>
        </p:spPr>
      </p:pic>
      <p:pic>
        <p:nvPicPr>
          <p:cNvPr id="125" name="Picture 4" descr="C:\Users\chillos\Desktop\icono de baños.jpg"/>
          <p:cNvPicPr>
            <a:picLocks noChangeAspect="1" noChangeArrowheads="1"/>
          </p:cNvPicPr>
          <p:nvPr/>
        </p:nvPicPr>
        <p:blipFill>
          <a:blip r:embed="rId3" cstate="print"/>
          <a:srcRect r="67548" b="50188"/>
          <a:stretch>
            <a:fillRect/>
          </a:stretch>
        </p:blipFill>
        <p:spPr bwMode="auto">
          <a:xfrm rot="14321974">
            <a:off x="3770926" y="3688058"/>
            <a:ext cx="285752" cy="301627"/>
          </a:xfrm>
          <a:prstGeom prst="rect">
            <a:avLst/>
          </a:prstGeom>
          <a:noFill/>
        </p:spPr>
      </p:pic>
      <p:pic>
        <p:nvPicPr>
          <p:cNvPr id="126" name="Picture 3" descr="C:\Users\chillos\Desktop\icono de baños.jpg"/>
          <p:cNvPicPr>
            <a:picLocks noChangeAspect="1" noChangeArrowheads="1"/>
          </p:cNvPicPr>
          <p:nvPr/>
        </p:nvPicPr>
        <p:blipFill>
          <a:blip r:embed="rId3" cstate="print"/>
          <a:srcRect l="66707" t="49812"/>
          <a:stretch>
            <a:fillRect/>
          </a:stretch>
        </p:blipFill>
        <p:spPr bwMode="auto">
          <a:xfrm rot="19630364">
            <a:off x="4122860" y="3477051"/>
            <a:ext cx="285545" cy="296020"/>
          </a:xfrm>
          <a:prstGeom prst="rect">
            <a:avLst/>
          </a:prstGeom>
          <a:noFill/>
        </p:spPr>
      </p:pic>
      <p:pic>
        <p:nvPicPr>
          <p:cNvPr id="127" name="Picture 7" descr="C:\Users\chillos\Desktop\HOSPIT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821080">
            <a:off x="3833782" y="3051128"/>
            <a:ext cx="297442" cy="285752"/>
          </a:xfrm>
          <a:prstGeom prst="rect">
            <a:avLst/>
          </a:prstGeom>
          <a:noFill/>
        </p:spPr>
      </p:pic>
      <p:sp>
        <p:nvSpPr>
          <p:cNvPr id="128" name="127 CuadroTexto"/>
          <p:cNvSpPr txBox="1"/>
          <p:nvPr/>
        </p:nvSpPr>
        <p:spPr>
          <a:xfrm rot="3825204">
            <a:off x="690290" y="3594914"/>
            <a:ext cx="125632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FLAVIO ALFARO</a:t>
            </a:r>
            <a:endParaRPr lang="es-EC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9" name="128 CuadroTexto"/>
          <p:cNvSpPr txBox="1"/>
          <p:nvPr/>
        </p:nvSpPr>
        <p:spPr>
          <a:xfrm rot="3960285">
            <a:off x="1458700" y="3792643"/>
            <a:ext cx="10503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b="1" dirty="0" smtClean="0"/>
              <a:t>PEDRO PEREZ</a:t>
            </a:r>
            <a:endParaRPr lang="es-EC" sz="1000" b="1" dirty="0"/>
          </a:p>
        </p:txBody>
      </p:sp>
      <p:sp>
        <p:nvSpPr>
          <p:cNvPr id="130" name="129 CuadroTexto"/>
          <p:cNvSpPr txBox="1"/>
          <p:nvPr/>
        </p:nvSpPr>
        <p:spPr>
          <a:xfrm rot="19736470">
            <a:off x="2396341" y="3307858"/>
            <a:ext cx="12843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b="1" dirty="0" smtClean="0"/>
              <a:t>ANTONIO IGLESIAS</a:t>
            </a:r>
            <a:endParaRPr lang="es-EC" sz="1000" b="1" dirty="0"/>
          </a:p>
        </p:txBody>
      </p:sp>
      <p:sp>
        <p:nvSpPr>
          <p:cNvPr id="131" name="130 Rectángulo redondeado"/>
          <p:cNvSpPr/>
          <p:nvPr/>
        </p:nvSpPr>
        <p:spPr>
          <a:xfrm rot="19432803">
            <a:off x="5795839" y="932059"/>
            <a:ext cx="624156" cy="210282"/>
          </a:xfrm>
          <a:prstGeom prst="roundRect">
            <a:avLst>
              <a:gd name="adj" fmla="val 18000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900" dirty="0" smtClean="0"/>
          </a:p>
          <a:p>
            <a:pPr algn="ctr"/>
            <a:endParaRPr lang="es-EC" sz="900" dirty="0" smtClean="0"/>
          </a:p>
          <a:p>
            <a:pPr algn="ctr"/>
            <a:r>
              <a:rPr lang="es-EC" sz="900" b="1" dirty="0" smtClean="0"/>
              <a:t>PARQUE</a:t>
            </a:r>
          </a:p>
          <a:p>
            <a:pPr algn="ctr"/>
            <a:endParaRPr lang="es-EC" dirty="0"/>
          </a:p>
        </p:txBody>
      </p:sp>
      <p:sp>
        <p:nvSpPr>
          <p:cNvPr id="132" name="131 Rectángulo redondeado"/>
          <p:cNvSpPr/>
          <p:nvPr/>
        </p:nvSpPr>
        <p:spPr>
          <a:xfrm rot="19448014">
            <a:off x="5947744" y="1076999"/>
            <a:ext cx="627135" cy="254031"/>
          </a:xfrm>
          <a:prstGeom prst="roundRect">
            <a:avLst>
              <a:gd name="adj" fmla="val 180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900" b="1" dirty="0" smtClean="0"/>
          </a:p>
          <a:p>
            <a:pPr algn="ctr"/>
            <a:endParaRPr lang="es-EC" sz="900" b="1" dirty="0" smtClean="0"/>
          </a:p>
          <a:p>
            <a:pPr algn="ctr"/>
            <a:r>
              <a:rPr lang="es-EC" sz="1000" b="1" dirty="0" smtClean="0"/>
              <a:t>PMU 2</a:t>
            </a:r>
          </a:p>
          <a:p>
            <a:pPr algn="ctr"/>
            <a:endParaRPr lang="es-EC" b="1" dirty="0"/>
          </a:p>
        </p:txBody>
      </p:sp>
      <p:sp>
        <p:nvSpPr>
          <p:cNvPr id="133" name="132 CuadroTexto"/>
          <p:cNvSpPr txBox="1"/>
          <p:nvPr/>
        </p:nvSpPr>
        <p:spPr>
          <a:xfrm rot="3574031">
            <a:off x="3159713" y="2645777"/>
            <a:ext cx="6529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50" b="1" dirty="0" smtClean="0"/>
              <a:t>ESPEJO</a:t>
            </a:r>
            <a:endParaRPr lang="es-EC" sz="1050" b="1" dirty="0"/>
          </a:p>
        </p:txBody>
      </p:sp>
      <p:sp>
        <p:nvSpPr>
          <p:cNvPr id="134" name="133 CuadroTexto"/>
          <p:cNvSpPr txBox="1"/>
          <p:nvPr/>
        </p:nvSpPr>
        <p:spPr>
          <a:xfrm rot="19631876">
            <a:off x="2142882" y="2971652"/>
            <a:ext cx="10301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b="1" dirty="0" smtClean="0"/>
              <a:t>ISIDRO AYORA</a:t>
            </a:r>
            <a:endParaRPr lang="es-EC" sz="1000" b="1" dirty="0"/>
          </a:p>
        </p:txBody>
      </p:sp>
      <p:sp>
        <p:nvSpPr>
          <p:cNvPr id="135" name="134 CuadroTexto"/>
          <p:cNvSpPr txBox="1"/>
          <p:nvPr/>
        </p:nvSpPr>
        <p:spPr>
          <a:xfrm rot="19633845">
            <a:off x="3207820" y="1627297"/>
            <a:ext cx="135795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1000" b="1" dirty="0" smtClean="0"/>
              <a:t>GERONIMO CARION</a:t>
            </a:r>
            <a:endParaRPr lang="es-EC" sz="1000" b="1" dirty="0"/>
          </a:p>
        </p:txBody>
      </p:sp>
      <p:sp>
        <p:nvSpPr>
          <p:cNvPr id="137" name="136 CuadroTexto"/>
          <p:cNvSpPr txBox="1"/>
          <p:nvPr/>
        </p:nvSpPr>
        <p:spPr>
          <a:xfrm rot="3491039">
            <a:off x="3799976" y="2116108"/>
            <a:ext cx="9332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b="1" dirty="0" smtClean="0"/>
              <a:t>JOSE MEJIA</a:t>
            </a:r>
            <a:endParaRPr lang="es-EC" sz="1000" b="1" dirty="0"/>
          </a:p>
        </p:txBody>
      </p:sp>
      <p:sp>
        <p:nvSpPr>
          <p:cNvPr id="138" name="137 CuadroTexto"/>
          <p:cNvSpPr txBox="1"/>
          <p:nvPr/>
        </p:nvSpPr>
        <p:spPr>
          <a:xfrm rot="3491039">
            <a:off x="4125562" y="1847334"/>
            <a:ext cx="11222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b="1" dirty="0" smtClean="0"/>
              <a:t>J. JOSE FLORES</a:t>
            </a:r>
            <a:endParaRPr lang="es-EC" sz="1000" b="1" dirty="0"/>
          </a:p>
        </p:txBody>
      </p:sp>
      <p:sp>
        <p:nvSpPr>
          <p:cNvPr id="139" name="138 CuadroTexto"/>
          <p:cNvSpPr txBox="1"/>
          <p:nvPr/>
        </p:nvSpPr>
        <p:spPr>
          <a:xfrm rot="3462794">
            <a:off x="4159454" y="1198316"/>
            <a:ext cx="13256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b="1" dirty="0" smtClean="0"/>
              <a:t>J. JOAQUIN OLMEDO</a:t>
            </a:r>
            <a:endParaRPr lang="es-EC" sz="1000" b="1" dirty="0"/>
          </a:p>
        </p:txBody>
      </p:sp>
      <p:sp>
        <p:nvSpPr>
          <p:cNvPr id="140" name="139 CuadroTexto"/>
          <p:cNvSpPr txBox="1"/>
          <p:nvPr/>
        </p:nvSpPr>
        <p:spPr>
          <a:xfrm rot="3397146">
            <a:off x="4703111" y="835001"/>
            <a:ext cx="1116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b="1" dirty="0" smtClean="0"/>
              <a:t>SIMON BOLIVAR</a:t>
            </a:r>
            <a:endParaRPr lang="es-EC" sz="1000" b="1" dirty="0"/>
          </a:p>
        </p:txBody>
      </p:sp>
      <p:sp>
        <p:nvSpPr>
          <p:cNvPr id="141" name="140 CuadroTexto"/>
          <p:cNvSpPr txBox="1"/>
          <p:nvPr/>
        </p:nvSpPr>
        <p:spPr>
          <a:xfrm rot="3462794">
            <a:off x="4868702" y="357676"/>
            <a:ext cx="1319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b="1" dirty="0" smtClean="0"/>
              <a:t>F GONZALES SUAREZ</a:t>
            </a:r>
            <a:endParaRPr lang="es-EC" sz="1000" b="1" dirty="0"/>
          </a:p>
        </p:txBody>
      </p:sp>
      <p:sp>
        <p:nvSpPr>
          <p:cNvPr id="142" name="141 CuadroTexto"/>
          <p:cNvSpPr txBox="1"/>
          <p:nvPr/>
        </p:nvSpPr>
        <p:spPr>
          <a:xfrm rot="3462794">
            <a:off x="5734018" y="210750"/>
            <a:ext cx="6439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b="1" dirty="0" smtClean="0"/>
              <a:t>BUCHELI</a:t>
            </a:r>
            <a:endParaRPr lang="es-EC" sz="1000" b="1" dirty="0"/>
          </a:p>
        </p:txBody>
      </p:sp>
      <p:sp>
        <p:nvSpPr>
          <p:cNvPr id="143" name="142 CuadroTexto"/>
          <p:cNvSpPr txBox="1"/>
          <p:nvPr/>
        </p:nvSpPr>
        <p:spPr>
          <a:xfrm rot="3310250">
            <a:off x="6061289" y="418488"/>
            <a:ext cx="1158984" cy="24622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sz="1000" b="1" dirty="0" smtClean="0"/>
              <a:t>GARCIA MORENO</a:t>
            </a:r>
            <a:endParaRPr lang="es-EC" sz="1000" b="1" dirty="0"/>
          </a:p>
        </p:txBody>
      </p:sp>
      <p:pic>
        <p:nvPicPr>
          <p:cNvPr id="145" name="Picture 4" descr="C:\Users\chillos\Desktop\icono de baños.jpg"/>
          <p:cNvPicPr>
            <a:picLocks noChangeAspect="1" noChangeArrowheads="1"/>
          </p:cNvPicPr>
          <p:nvPr/>
        </p:nvPicPr>
        <p:blipFill>
          <a:blip r:embed="rId3" cstate="print"/>
          <a:srcRect r="67548" b="50188"/>
          <a:stretch>
            <a:fillRect/>
          </a:stretch>
        </p:blipFill>
        <p:spPr bwMode="auto">
          <a:xfrm rot="19920320">
            <a:off x="5269016" y="1478154"/>
            <a:ext cx="285752" cy="301627"/>
          </a:xfrm>
          <a:prstGeom prst="rect">
            <a:avLst/>
          </a:prstGeom>
          <a:noFill/>
        </p:spPr>
      </p:pic>
      <p:pic>
        <p:nvPicPr>
          <p:cNvPr id="146" name="Picture 6" descr="C:\Users\chillos\Desktop\TENEDO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697942">
            <a:off x="5547694" y="1404297"/>
            <a:ext cx="237059" cy="237059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47" name="Picture 6" descr="C:\Users\chillos\Desktop\TENEDO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825593">
            <a:off x="5119066" y="1690050"/>
            <a:ext cx="237059" cy="237059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48" name="Picture 4" descr="C:\Users\chillos\Desktop\icono de baños.jpg"/>
          <p:cNvPicPr>
            <a:picLocks noChangeAspect="1" noChangeArrowheads="1"/>
          </p:cNvPicPr>
          <p:nvPr/>
        </p:nvPicPr>
        <p:blipFill>
          <a:blip r:embed="rId3" cstate="print"/>
          <a:srcRect r="67548" b="50188"/>
          <a:stretch>
            <a:fillRect/>
          </a:stretch>
        </p:blipFill>
        <p:spPr bwMode="auto">
          <a:xfrm rot="19533635">
            <a:off x="6346760" y="2411796"/>
            <a:ext cx="285752" cy="301627"/>
          </a:xfrm>
          <a:prstGeom prst="rect">
            <a:avLst/>
          </a:prstGeom>
          <a:noFill/>
        </p:spPr>
      </p:pic>
      <p:pic>
        <p:nvPicPr>
          <p:cNvPr id="149" name="Picture 4" descr="C:\Users\chillos\Desktop\icono de baños.jpg"/>
          <p:cNvPicPr>
            <a:picLocks noChangeAspect="1" noChangeArrowheads="1"/>
          </p:cNvPicPr>
          <p:nvPr/>
        </p:nvPicPr>
        <p:blipFill>
          <a:blip r:embed="rId3" cstate="print"/>
          <a:srcRect r="67548" b="50188"/>
          <a:stretch>
            <a:fillRect/>
          </a:stretch>
        </p:blipFill>
        <p:spPr bwMode="auto">
          <a:xfrm rot="14363854">
            <a:off x="6560493" y="1691988"/>
            <a:ext cx="285752" cy="301627"/>
          </a:xfrm>
          <a:prstGeom prst="rect">
            <a:avLst/>
          </a:prstGeom>
          <a:noFill/>
        </p:spPr>
      </p:pic>
      <p:pic>
        <p:nvPicPr>
          <p:cNvPr id="150" name="Picture 4" descr="C:\Users\chillos\Desktop\icono de baños.jpg"/>
          <p:cNvPicPr>
            <a:picLocks noChangeAspect="1" noChangeArrowheads="1"/>
          </p:cNvPicPr>
          <p:nvPr/>
        </p:nvPicPr>
        <p:blipFill>
          <a:blip r:embed="rId3" cstate="print"/>
          <a:srcRect r="67548" b="50188"/>
          <a:stretch>
            <a:fillRect/>
          </a:stretch>
        </p:blipFill>
        <p:spPr bwMode="auto">
          <a:xfrm rot="14120720">
            <a:off x="6774807" y="1049047"/>
            <a:ext cx="285752" cy="301627"/>
          </a:xfrm>
          <a:prstGeom prst="rect">
            <a:avLst/>
          </a:prstGeom>
          <a:noFill/>
        </p:spPr>
      </p:pic>
      <p:pic>
        <p:nvPicPr>
          <p:cNvPr id="151" name="Picture 4" descr="C:\Users\chillos\Desktop\icono de baños.jpg"/>
          <p:cNvPicPr>
            <a:picLocks noChangeAspect="1" noChangeArrowheads="1"/>
          </p:cNvPicPr>
          <p:nvPr/>
        </p:nvPicPr>
        <p:blipFill>
          <a:blip r:embed="rId3" cstate="print"/>
          <a:srcRect r="67548" b="50188"/>
          <a:stretch>
            <a:fillRect/>
          </a:stretch>
        </p:blipFill>
        <p:spPr bwMode="auto">
          <a:xfrm rot="3305571">
            <a:off x="7563522" y="1481394"/>
            <a:ext cx="285752" cy="301627"/>
          </a:xfrm>
          <a:prstGeom prst="rect">
            <a:avLst/>
          </a:prstGeom>
          <a:noFill/>
        </p:spPr>
      </p:pic>
      <p:sp>
        <p:nvSpPr>
          <p:cNvPr id="157" name="156 Rectángulo redondeado"/>
          <p:cNvSpPr/>
          <p:nvPr/>
        </p:nvSpPr>
        <p:spPr>
          <a:xfrm rot="20505779">
            <a:off x="8425112" y="1699903"/>
            <a:ext cx="697138" cy="254031"/>
          </a:xfrm>
          <a:prstGeom prst="roundRect">
            <a:avLst>
              <a:gd name="adj" fmla="val 180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00" b="1" dirty="0" smtClean="0"/>
              <a:t>COLISEO</a:t>
            </a:r>
          </a:p>
        </p:txBody>
      </p:sp>
      <p:sp>
        <p:nvSpPr>
          <p:cNvPr id="173" name="172 Forma libre"/>
          <p:cNvSpPr/>
          <p:nvPr/>
        </p:nvSpPr>
        <p:spPr>
          <a:xfrm>
            <a:off x="7858148" y="2357430"/>
            <a:ext cx="1071571" cy="500066"/>
          </a:xfrm>
          <a:custGeom>
            <a:avLst/>
            <a:gdLst>
              <a:gd name="connsiteX0" fmla="*/ 1073021 w 1073021"/>
              <a:gd name="connsiteY0" fmla="*/ 514739 h 514739"/>
              <a:gd name="connsiteX1" fmla="*/ 755780 w 1073021"/>
              <a:gd name="connsiteY1" fmla="*/ 57539 h 514739"/>
              <a:gd name="connsiteX2" fmla="*/ 223935 w 1073021"/>
              <a:gd name="connsiteY2" fmla="*/ 169507 h 514739"/>
              <a:gd name="connsiteX3" fmla="*/ 27992 w 1073021"/>
              <a:gd name="connsiteY3" fmla="*/ 76201 h 514739"/>
              <a:gd name="connsiteX4" fmla="*/ 55984 w 1073021"/>
              <a:gd name="connsiteY4" fmla="*/ 48209 h 514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021" h="514739">
                <a:moveTo>
                  <a:pt x="1073021" y="514739"/>
                </a:moveTo>
                <a:cubicBezTo>
                  <a:pt x="985157" y="314908"/>
                  <a:pt x="897294" y="115078"/>
                  <a:pt x="755780" y="57539"/>
                </a:cubicBezTo>
                <a:cubicBezTo>
                  <a:pt x="614266" y="0"/>
                  <a:pt x="345233" y="166397"/>
                  <a:pt x="223935" y="169507"/>
                </a:cubicBezTo>
                <a:cubicBezTo>
                  <a:pt x="102637" y="172617"/>
                  <a:pt x="55984" y="96417"/>
                  <a:pt x="27992" y="76201"/>
                </a:cubicBezTo>
                <a:cubicBezTo>
                  <a:pt x="0" y="55985"/>
                  <a:pt x="27992" y="52097"/>
                  <a:pt x="55984" y="48209"/>
                </a:cubicBezTo>
              </a:path>
            </a:pathLst>
          </a:cu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9" name="178 Multidocumento"/>
          <p:cNvSpPr/>
          <p:nvPr/>
        </p:nvSpPr>
        <p:spPr>
          <a:xfrm>
            <a:off x="7286644" y="3286124"/>
            <a:ext cx="214314" cy="285752"/>
          </a:xfrm>
          <a:prstGeom prst="flowChartMultidocumen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6" name="185 Llamada de flecha hacia arriba"/>
          <p:cNvSpPr/>
          <p:nvPr/>
        </p:nvSpPr>
        <p:spPr>
          <a:xfrm rot="695660">
            <a:off x="8351619" y="3100810"/>
            <a:ext cx="765645" cy="300955"/>
          </a:xfrm>
          <a:prstGeom prst="upArrowCallout">
            <a:avLst>
              <a:gd name="adj1" fmla="val 25000"/>
              <a:gd name="adj2" fmla="val 46768"/>
              <a:gd name="adj3" fmla="val 25000"/>
              <a:gd name="adj4" fmla="val 64977"/>
            </a:avLst>
          </a:pr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b="1" dirty="0" smtClean="0"/>
              <a:t>ENTRADA 1</a:t>
            </a:r>
            <a:endParaRPr lang="es-EC" sz="900" b="1" dirty="0"/>
          </a:p>
        </p:txBody>
      </p:sp>
      <p:sp>
        <p:nvSpPr>
          <p:cNvPr id="188" name="187 Rectángulo redondeado"/>
          <p:cNvSpPr/>
          <p:nvPr/>
        </p:nvSpPr>
        <p:spPr>
          <a:xfrm rot="20401625">
            <a:off x="8329809" y="1988615"/>
            <a:ext cx="803969" cy="201423"/>
          </a:xfrm>
          <a:prstGeom prst="roundRect">
            <a:avLst>
              <a:gd name="adj" fmla="val 18000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700" b="1" dirty="0" smtClean="0"/>
              <a:t>PARQUEADERO</a:t>
            </a:r>
            <a:endParaRPr lang="es-EC" sz="1200" b="1" dirty="0"/>
          </a:p>
        </p:txBody>
      </p:sp>
      <p:sp>
        <p:nvSpPr>
          <p:cNvPr id="192" name="191 Multidocumento"/>
          <p:cNvSpPr/>
          <p:nvPr/>
        </p:nvSpPr>
        <p:spPr>
          <a:xfrm>
            <a:off x="857224" y="2928934"/>
            <a:ext cx="142876" cy="214314"/>
          </a:xfrm>
          <a:prstGeom prst="flowChartMultidocumen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4" name="193 Multidocumento"/>
          <p:cNvSpPr/>
          <p:nvPr/>
        </p:nvSpPr>
        <p:spPr>
          <a:xfrm>
            <a:off x="3214678" y="1571612"/>
            <a:ext cx="142876" cy="214314"/>
          </a:xfrm>
          <a:prstGeom prst="flowChartMultidocumen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5" name="194 Multidocumento"/>
          <p:cNvSpPr/>
          <p:nvPr/>
        </p:nvSpPr>
        <p:spPr>
          <a:xfrm>
            <a:off x="3643306" y="1285860"/>
            <a:ext cx="142876" cy="214314"/>
          </a:xfrm>
          <a:prstGeom prst="flowChartMultidocumen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6" name="195 Multidocumento"/>
          <p:cNvSpPr/>
          <p:nvPr/>
        </p:nvSpPr>
        <p:spPr>
          <a:xfrm>
            <a:off x="4429124" y="785794"/>
            <a:ext cx="142876" cy="214314"/>
          </a:xfrm>
          <a:prstGeom prst="flowChartMultidocumen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7" name="196 Multidocumento"/>
          <p:cNvSpPr/>
          <p:nvPr/>
        </p:nvSpPr>
        <p:spPr>
          <a:xfrm>
            <a:off x="4857752" y="500042"/>
            <a:ext cx="142876" cy="214314"/>
          </a:xfrm>
          <a:prstGeom prst="flowChartMultidocumen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8" name="197 Multidocumento"/>
          <p:cNvSpPr/>
          <p:nvPr/>
        </p:nvSpPr>
        <p:spPr>
          <a:xfrm>
            <a:off x="5286380" y="285728"/>
            <a:ext cx="142876" cy="214314"/>
          </a:xfrm>
          <a:prstGeom prst="flowChartMultidocumen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91" name="Picture 2" descr="C:\Users\chillos\Desktop\E3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4071942"/>
            <a:ext cx="357190" cy="357190"/>
          </a:xfrm>
          <a:prstGeom prst="rect">
            <a:avLst/>
          </a:prstGeom>
          <a:noFill/>
        </p:spPr>
      </p:pic>
      <p:sp>
        <p:nvSpPr>
          <p:cNvPr id="100" name="99 Llamada de flecha hacia arriba"/>
          <p:cNvSpPr/>
          <p:nvPr/>
        </p:nvSpPr>
        <p:spPr>
          <a:xfrm rot="20015517">
            <a:off x="7311096" y="3665767"/>
            <a:ext cx="814061" cy="300955"/>
          </a:xfrm>
          <a:prstGeom prst="upArrowCallout">
            <a:avLst>
              <a:gd name="adj1" fmla="val 25000"/>
              <a:gd name="adj2" fmla="val 46768"/>
              <a:gd name="adj3" fmla="val 25000"/>
              <a:gd name="adj4" fmla="val 64977"/>
            </a:avLst>
          </a:pr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b="1" dirty="0" smtClean="0"/>
              <a:t>ENTRADA 2</a:t>
            </a:r>
            <a:endParaRPr lang="es-EC" sz="900" b="1" dirty="0"/>
          </a:p>
        </p:txBody>
      </p:sp>
      <p:sp>
        <p:nvSpPr>
          <p:cNvPr id="103" name="102 Llamada de flecha hacia arriba"/>
          <p:cNvSpPr/>
          <p:nvPr/>
        </p:nvSpPr>
        <p:spPr>
          <a:xfrm rot="20300517">
            <a:off x="4885941" y="5061535"/>
            <a:ext cx="774712" cy="300955"/>
          </a:xfrm>
          <a:prstGeom prst="upArrowCallout">
            <a:avLst>
              <a:gd name="adj1" fmla="val 25000"/>
              <a:gd name="adj2" fmla="val 46768"/>
              <a:gd name="adj3" fmla="val 25000"/>
              <a:gd name="adj4" fmla="val 64977"/>
            </a:avLst>
          </a:pr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b="1" dirty="0" smtClean="0"/>
              <a:t>ENTRADA 3</a:t>
            </a:r>
            <a:endParaRPr lang="es-EC" sz="900" b="1" dirty="0"/>
          </a:p>
        </p:txBody>
      </p:sp>
      <p:sp>
        <p:nvSpPr>
          <p:cNvPr id="104" name="103 Llamada de flecha hacia arriba"/>
          <p:cNvSpPr/>
          <p:nvPr/>
        </p:nvSpPr>
        <p:spPr>
          <a:xfrm rot="19749330">
            <a:off x="3014721" y="6045832"/>
            <a:ext cx="788753" cy="292076"/>
          </a:xfrm>
          <a:prstGeom prst="upArrowCallout">
            <a:avLst>
              <a:gd name="adj1" fmla="val 25000"/>
              <a:gd name="adj2" fmla="val 40796"/>
              <a:gd name="adj3" fmla="val 25000"/>
              <a:gd name="adj4" fmla="val 64977"/>
            </a:avLst>
          </a:pr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b="1" dirty="0" smtClean="0"/>
              <a:t>ENTRADA 4</a:t>
            </a:r>
            <a:endParaRPr lang="es-EC" sz="900" b="1" dirty="0"/>
          </a:p>
        </p:txBody>
      </p:sp>
      <p:sp>
        <p:nvSpPr>
          <p:cNvPr id="107" name="106 Llamada de flecha hacia arriba"/>
          <p:cNvSpPr/>
          <p:nvPr/>
        </p:nvSpPr>
        <p:spPr>
          <a:xfrm rot="21346932">
            <a:off x="26974" y="6510735"/>
            <a:ext cx="774712" cy="300955"/>
          </a:xfrm>
          <a:prstGeom prst="upArrowCallout">
            <a:avLst>
              <a:gd name="adj1" fmla="val 25000"/>
              <a:gd name="adj2" fmla="val 46768"/>
              <a:gd name="adj3" fmla="val 25000"/>
              <a:gd name="adj4" fmla="val 64977"/>
            </a:avLst>
          </a:pr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b="1" dirty="0" smtClean="0"/>
              <a:t>ENTRADA 5</a:t>
            </a:r>
            <a:endParaRPr lang="es-EC" sz="900" b="1" dirty="0"/>
          </a:p>
        </p:txBody>
      </p:sp>
      <p:sp>
        <p:nvSpPr>
          <p:cNvPr id="95" name="94 Llamada de flecha hacia arriba"/>
          <p:cNvSpPr/>
          <p:nvPr/>
        </p:nvSpPr>
        <p:spPr>
          <a:xfrm rot="20203046">
            <a:off x="1075741" y="2714475"/>
            <a:ext cx="774712" cy="330379"/>
          </a:xfrm>
          <a:prstGeom prst="upArrowCallout">
            <a:avLst>
              <a:gd name="adj1" fmla="val 0"/>
              <a:gd name="adj2" fmla="val 46768"/>
              <a:gd name="adj3" fmla="val 25000"/>
              <a:gd name="adj4" fmla="val 64977"/>
            </a:avLst>
          </a:pr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b="1" dirty="0" smtClean="0"/>
              <a:t>ENTRADA 6</a:t>
            </a:r>
            <a:endParaRPr lang="es-EC" sz="900" b="1" dirty="0"/>
          </a:p>
        </p:txBody>
      </p:sp>
      <p:sp>
        <p:nvSpPr>
          <p:cNvPr id="97" name="96 Llamada de flecha hacia arriba"/>
          <p:cNvSpPr/>
          <p:nvPr/>
        </p:nvSpPr>
        <p:spPr>
          <a:xfrm rot="14158218">
            <a:off x="7192452" y="385319"/>
            <a:ext cx="774712" cy="356751"/>
          </a:xfrm>
          <a:prstGeom prst="upArrowCallout">
            <a:avLst>
              <a:gd name="adj1" fmla="val 0"/>
              <a:gd name="adj2" fmla="val 46768"/>
              <a:gd name="adj3" fmla="val 25000"/>
              <a:gd name="adj4" fmla="val 64977"/>
            </a:avLst>
          </a:pr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b="1" dirty="0" smtClean="0"/>
              <a:t>ENTRADA 7</a:t>
            </a:r>
            <a:endParaRPr lang="es-EC" sz="900" b="1" dirty="0"/>
          </a:p>
        </p:txBody>
      </p:sp>
      <p:sp>
        <p:nvSpPr>
          <p:cNvPr id="93" name="92 CuadroTexto"/>
          <p:cNvSpPr txBox="1"/>
          <p:nvPr/>
        </p:nvSpPr>
        <p:spPr>
          <a:xfrm>
            <a:off x="107504" y="116633"/>
            <a:ext cx="2592288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DESFILE DE CORSO DE FLORES Y SERPENTINAS 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103342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34" grpId="0" animBg="1"/>
      <p:bldP spid="37" grpId="0" animBg="1"/>
      <p:bldP spid="49" grpId="0" animBg="1"/>
      <p:bldP spid="58" grpId="0" animBg="1"/>
      <p:bldP spid="61" grpId="0" animBg="1"/>
      <p:bldP spid="62" grpId="0" animBg="1"/>
      <p:bldP spid="92" grpId="0" animBg="1"/>
      <p:bldP spid="111" grpId="0" animBg="1"/>
      <p:bldP spid="112" grpId="0" animBg="1"/>
      <p:bldP spid="113" grpId="0" animBg="1"/>
      <p:bldP spid="114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30" grpId="0"/>
      <p:bldP spid="131" grpId="0" animBg="1"/>
      <p:bldP spid="132" grpId="0" animBg="1"/>
      <p:bldP spid="134" grpId="0"/>
      <p:bldP spid="135" grpId="0"/>
      <p:bldP spid="157" grpId="0" animBg="1"/>
      <p:bldP spid="173" grpId="0" animBg="1"/>
      <p:bldP spid="179" grpId="0" animBg="1"/>
      <p:bldP spid="186" grpId="0" animBg="1"/>
      <p:bldP spid="188" grpId="0" animBg="1"/>
      <p:bldP spid="192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00" grpId="0" animBg="1"/>
      <p:bldP spid="103" grpId="0" animBg="1"/>
      <p:bldP spid="104" grpId="0" animBg="1"/>
      <p:bldP spid="107" grpId="0" animBg="1"/>
      <p:bldP spid="95" grpId="0" animBg="1"/>
      <p:bldP spid="97" grpId="0" animBg="1"/>
      <p:bldP spid="9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899592" y="2204864"/>
            <a:ext cx="2952328" cy="3600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  <a:defRPr/>
            </a:pPr>
            <a:r>
              <a:rPr lang="es-ES" dirty="0" smtClean="0">
                <a:latin typeface="Adobe Caslon Pro" pitchFamily="18" charset="0"/>
              </a:rPr>
              <a:t>Evento </a:t>
            </a:r>
            <a:r>
              <a:rPr lang="es-ES" dirty="0">
                <a:latin typeface="Adobe Caslon Pro" pitchFamily="18" charset="0"/>
              </a:rPr>
              <a:t>artístico Plaza de </a:t>
            </a:r>
            <a:r>
              <a:rPr lang="es-ES" dirty="0" smtClean="0">
                <a:latin typeface="Adobe Caslon Pro" pitchFamily="18" charset="0"/>
              </a:rPr>
              <a:t>Ritualidades</a:t>
            </a:r>
          </a:p>
          <a:p>
            <a:pPr algn="ctr">
              <a:spcBef>
                <a:spcPct val="0"/>
              </a:spcBef>
              <a:defRPr/>
            </a:pPr>
            <a:endParaRPr lang="es-ES" b="1" i="1" u="sng" dirty="0" smtClean="0">
              <a:latin typeface="Adobe Caslon Pro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s-ES" b="1" i="1" u="sng" dirty="0" smtClean="0">
                <a:latin typeface="Adobe Caslon Pro" pitchFamily="18" charset="0"/>
              </a:rPr>
              <a:t>Presentaciones</a:t>
            </a:r>
            <a:r>
              <a:rPr lang="es-ES" b="1" i="1" u="sng" dirty="0">
                <a:latin typeface="Adobe Caslon Pro" pitchFamily="18" charset="0"/>
              </a:rPr>
              <a:t>:</a:t>
            </a:r>
            <a:endParaRPr lang="es-ES" b="1" dirty="0">
              <a:solidFill>
                <a:schemeClr val="tx1"/>
              </a:solidFill>
              <a:latin typeface="Adobe Caslon Pro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es-ES" dirty="0">
              <a:latin typeface="Adobe Caslon Pro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s-ES" dirty="0" smtClean="0">
                <a:latin typeface="Adobe Caslon Pro" pitchFamily="18" charset="0"/>
              </a:rPr>
              <a:t>-Raíces </a:t>
            </a:r>
            <a:r>
              <a:rPr lang="es-ES" dirty="0">
                <a:latin typeface="Adobe Caslon Pro" pitchFamily="18" charset="0"/>
              </a:rPr>
              <a:t>Folk</a:t>
            </a:r>
          </a:p>
          <a:p>
            <a:pPr lvl="0" algn="ctr">
              <a:spcBef>
                <a:spcPct val="0"/>
              </a:spcBef>
              <a:defRPr/>
            </a:pPr>
            <a:r>
              <a:rPr lang="es-ES" dirty="0">
                <a:latin typeface="Adobe Caslon Pro" pitchFamily="18" charset="0"/>
              </a:rPr>
              <a:t>Metro band</a:t>
            </a:r>
          </a:p>
          <a:p>
            <a:pPr lvl="0" algn="ctr">
              <a:spcBef>
                <a:spcPct val="0"/>
              </a:spcBef>
              <a:defRPr/>
            </a:pPr>
            <a:r>
              <a:rPr lang="es-ES" dirty="0">
                <a:latin typeface="Adobe Caslon Pro" pitchFamily="18" charset="0"/>
              </a:rPr>
              <a:t>Banda Santa Marianita del Empedrado</a:t>
            </a:r>
          </a:p>
        </p:txBody>
      </p:sp>
      <p:sp>
        <p:nvSpPr>
          <p:cNvPr id="5" name="1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dobe Caslon Pro" pitchFamily="18" charset="0"/>
                <a:ea typeface="+mn-ea"/>
                <a:cs typeface="+mn-cs"/>
              </a:rPr>
              <a:t>Carnaval Andino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dobe Caslon Pro" pitchFamily="18" charset="0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115616" y="1484784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s-ES" sz="2800" dirty="0">
                <a:latin typeface="Adobe Caslon Pro" pitchFamily="18" charset="0"/>
              </a:rPr>
              <a:t>Domingo 11 de febrero </a:t>
            </a:r>
            <a:r>
              <a:rPr lang="es-ES" sz="2800" b="1" dirty="0">
                <a:latin typeface="Adobe Caslon Pro" pitchFamily="18" charset="0"/>
              </a:rPr>
              <a:t>13:30-18:00</a:t>
            </a:r>
            <a:endParaRPr lang="es-ES" sz="2800" dirty="0">
              <a:latin typeface="Adobe Caslon Pro" pitchFamily="18" charset="0"/>
            </a:endParaRPr>
          </a:p>
        </p:txBody>
      </p:sp>
      <p:pic>
        <p:nvPicPr>
          <p:cNvPr id="10" name="9 Marcador de contenido" descr="C:\Users\etgomez\Downloads\_MG_710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8881"/>
            <a:ext cx="3898528" cy="34563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10 CuadroTexto"/>
          <p:cNvSpPr txBox="1"/>
          <p:nvPr/>
        </p:nvSpPr>
        <p:spPr>
          <a:xfrm rot="19094364">
            <a:off x="3741730" y="2291478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 smtClean="0">
                <a:solidFill>
                  <a:srgbClr val="FFFF00"/>
                </a:solidFill>
              </a:rPr>
              <a:t>20000 ASISTENTES</a:t>
            </a:r>
            <a:endParaRPr lang="es-EC" sz="3600" b="1" dirty="0">
              <a:solidFill>
                <a:srgbClr val="FFFF00"/>
              </a:solidFill>
            </a:endParaRPr>
          </a:p>
        </p:txBody>
      </p:sp>
      <p:pic>
        <p:nvPicPr>
          <p:cNvPr id="12" name="11 Imagen" descr="C:\Users\etgomez\Downloads\Captura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203101"/>
            <a:ext cx="1656182" cy="777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190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 t="7030" r="-271" b="53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sp>
        <p:nvSpPr>
          <p:cNvPr id="21" name="20 Rectángulo redondeado"/>
          <p:cNvSpPr/>
          <p:nvPr/>
        </p:nvSpPr>
        <p:spPr>
          <a:xfrm rot="19781488">
            <a:off x="4081102" y="2314354"/>
            <a:ext cx="1101170" cy="514780"/>
          </a:xfrm>
          <a:prstGeom prst="roundRect">
            <a:avLst>
              <a:gd name="adj" fmla="val 18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b="1" dirty="0" smtClean="0"/>
              <a:t>PARQUE EL EJIDO</a:t>
            </a:r>
            <a:endParaRPr lang="es-EC" b="1" dirty="0"/>
          </a:p>
        </p:txBody>
      </p:sp>
      <p:sp>
        <p:nvSpPr>
          <p:cNvPr id="22" name="21 Rectángulo redondeado"/>
          <p:cNvSpPr/>
          <p:nvPr/>
        </p:nvSpPr>
        <p:spPr>
          <a:xfrm rot="19755189">
            <a:off x="4542368" y="2666166"/>
            <a:ext cx="1272066" cy="233833"/>
          </a:xfrm>
          <a:prstGeom prst="roundRect">
            <a:avLst>
              <a:gd name="adj" fmla="val 18000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b="1" dirty="0" smtClean="0"/>
              <a:t>PARQUEADERO</a:t>
            </a:r>
            <a:endParaRPr lang="es-EC" sz="1200" b="1" dirty="0"/>
          </a:p>
        </p:txBody>
      </p:sp>
      <p:sp>
        <p:nvSpPr>
          <p:cNvPr id="23" name="22 Rectángulo redondeado"/>
          <p:cNvSpPr/>
          <p:nvPr/>
        </p:nvSpPr>
        <p:spPr>
          <a:xfrm rot="19819814">
            <a:off x="3377883" y="2429963"/>
            <a:ext cx="648987" cy="254031"/>
          </a:xfrm>
          <a:prstGeom prst="roundRect">
            <a:avLst>
              <a:gd name="adj" fmla="val 180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900" b="1" dirty="0" smtClean="0"/>
          </a:p>
          <a:p>
            <a:pPr algn="ctr"/>
            <a:endParaRPr lang="es-EC" sz="900" b="1" dirty="0" smtClean="0"/>
          </a:p>
          <a:p>
            <a:pPr algn="ctr"/>
            <a:r>
              <a:rPr lang="es-EC" sz="1000" b="1" dirty="0" smtClean="0"/>
              <a:t>PMU  1</a:t>
            </a:r>
          </a:p>
          <a:p>
            <a:pPr algn="ctr"/>
            <a:endParaRPr lang="es-EC" b="1" dirty="0"/>
          </a:p>
        </p:txBody>
      </p:sp>
      <p:sp>
        <p:nvSpPr>
          <p:cNvPr id="24" name="23 Rectángulo redondeado"/>
          <p:cNvSpPr/>
          <p:nvPr/>
        </p:nvSpPr>
        <p:spPr>
          <a:xfrm rot="19060625">
            <a:off x="2948526" y="2752424"/>
            <a:ext cx="454324" cy="209105"/>
          </a:xfrm>
          <a:prstGeom prst="roundRect">
            <a:avLst>
              <a:gd name="adj" fmla="val 18000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900" b="1" dirty="0" smtClean="0"/>
          </a:p>
          <a:p>
            <a:pPr algn="ctr"/>
            <a:endParaRPr lang="es-EC" sz="900" b="1" dirty="0" smtClean="0"/>
          </a:p>
          <a:p>
            <a:pPr algn="ctr"/>
            <a:r>
              <a:rPr lang="es-EC" sz="1000" b="1" dirty="0" smtClean="0"/>
              <a:t>UPC</a:t>
            </a:r>
          </a:p>
          <a:p>
            <a:pPr algn="ctr"/>
            <a:endParaRPr lang="es-EC" b="1" dirty="0"/>
          </a:p>
        </p:txBody>
      </p:sp>
      <p:sp>
        <p:nvSpPr>
          <p:cNvPr id="25" name="24 Rectángulo redondeado"/>
          <p:cNvSpPr/>
          <p:nvPr/>
        </p:nvSpPr>
        <p:spPr>
          <a:xfrm rot="20002092">
            <a:off x="3806482" y="3274686"/>
            <a:ext cx="454324" cy="209105"/>
          </a:xfrm>
          <a:prstGeom prst="roundRect">
            <a:avLst>
              <a:gd name="adj" fmla="val 18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900" dirty="0" smtClean="0"/>
          </a:p>
          <a:p>
            <a:pPr algn="ctr"/>
            <a:endParaRPr lang="es-EC" sz="900" dirty="0" smtClean="0"/>
          </a:p>
          <a:p>
            <a:pPr algn="ctr"/>
            <a:r>
              <a:rPr lang="es-EC" sz="1000" b="1" dirty="0" smtClean="0"/>
              <a:t>CBQ</a:t>
            </a:r>
          </a:p>
          <a:p>
            <a:pPr algn="ctr"/>
            <a:endParaRPr lang="es-EC" dirty="0"/>
          </a:p>
        </p:txBody>
      </p:sp>
      <p:pic>
        <p:nvPicPr>
          <p:cNvPr id="26" name="Picture 4" descr="C:\Users\chillos\Desktop\icono de baños.jpg"/>
          <p:cNvPicPr>
            <a:picLocks noChangeAspect="1" noChangeArrowheads="1"/>
          </p:cNvPicPr>
          <p:nvPr/>
        </p:nvPicPr>
        <p:blipFill>
          <a:blip r:embed="rId3" cstate="print"/>
          <a:srcRect r="67548" b="50188"/>
          <a:stretch>
            <a:fillRect/>
          </a:stretch>
        </p:blipFill>
        <p:spPr bwMode="auto">
          <a:xfrm rot="19863981">
            <a:off x="3198370" y="2979232"/>
            <a:ext cx="285752" cy="301627"/>
          </a:xfrm>
          <a:prstGeom prst="rect">
            <a:avLst/>
          </a:prstGeom>
          <a:noFill/>
        </p:spPr>
      </p:pic>
      <p:pic>
        <p:nvPicPr>
          <p:cNvPr id="27" name="Picture 3" descr="C:\Users\chillos\Desktop\icono de baños.jpg"/>
          <p:cNvPicPr>
            <a:picLocks noChangeAspect="1" noChangeArrowheads="1"/>
          </p:cNvPicPr>
          <p:nvPr/>
        </p:nvPicPr>
        <p:blipFill>
          <a:blip r:embed="rId3" cstate="print"/>
          <a:srcRect l="66707" t="49812"/>
          <a:stretch>
            <a:fillRect/>
          </a:stretch>
        </p:blipFill>
        <p:spPr bwMode="auto">
          <a:xfrm rot="19671366">
            <a:off x="3485856" y="2839333"/>
            <a:ext cx="285545" cy="296020"/>
          </a:xfrm>
          <a:prstGeom prst="rect">
            <a:avLst/>
          </a:prstGeom>
          <a:noFill/>
        </p:spPr>
      </p:pic>
      <p:pic>
        <p:nvPicPr>
          <p:cNvPr id="28" name="Picture 6" descr="C:\Users\chillos\Desktop\TENEDO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778364">
            <a:off x="3767365" y="2695804"/>
            <a:ext cx="285752" cy="28575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cxnSp>
        <p:nvCxnSpPr>
          <p:cNvPr id="29" name="28 Conector recto"/>
          <p:cNvCxnSpPr/>
          <p:nvPr/>
        </p:nvCxnSpPr>
        <p:spPr>
          <a:xfrm flipV="1">
            <a:off x="7500958" y="0"/>
            <a:ext cx="1500198" cy="142873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30 Conector recto"/>
          <p:cNvCxnSpPr/>
          <p:nvPr/>
        </p:nvCxnSpPr>
        <p:spPr>
          <a:xfrm flipV="1">
            <a:off x="5357818" y="1643050"/>
            <a:ext cx="1857388" cy="135732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32 Conector recto"/>
          <p:cNvCxnSpPr/>
          <p:nvPr/>
        </p:nvCxnSpPr>
        <p:spPr>
          <a:xfrm flipV="1">
            <a:off x="3714744" y="3000372"/>
            <a:ext cx="1643074" cy="92869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34 Conector recto"/>
          <p:cNvCxnSpPr/>
          <p:nvPr/>
        </p:nvCxnSpPr>
        <p:spPr>
          <a:xfrm flipV="1">
            <a:off x="3071802" y="3929066"/>
            <a:ext cx="642942" cy="21431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36 Conector recto"/>
          <p:cNvCxnSpPr/>
          <p:nvPr/>
        </p:nvCxnSpPr>
        <p:spPr>
          <a:xfrm flipV="1">
            <a:off x="2428860" y="4144968"/>
            <a:ext cx="642942" cy="698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38 Conector recto"/>
          <p:cNvCxnSpPr/>
          <p:nvPr/>
        </p:nvCxnSpPr>
        <p:spPr>
          <a:xfrm>
            <a:off x="928662" y="3857628"/>
            <a:ext cx="785818" cy="21431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50 Conector recto"/>
          <p:cNvCxnSpPr>
            <a:stCxn id="1026" idx="3"/>
          </p:cNvCxnSpPr>
          <p:nvPr/>
        </p:nvCxnSpPr>
        <p:spPr>
          <a:xfrm>
            <a:off x="2071670" y="4107661"/>
            <a:ext cx="357190" cy="10715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54 Conector recto"/>
          <p:cNvCxnSpPr/>
          <p:nvPr/>
        </p:nvCxnSpPr>
        <p:spPr>
          <a:xfrm flipV="1">
            <a:off x="4857752" y="0"/>
            <a:ext cx="650352" cy="92867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55 Conector recto"/>
          <p:cNvCxnSpPr/>
          <p:nvPr/>
        </p:nvCxnSpPr>
        <p:spPr>
          <a:xfrm flipV="1">
            <a:off x="3428992" y="928670"/>
            <a:ext cx="1414544" cy="130885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56 Rectángulo redondeado"/>
          <p:cNvSpPr/>
          <p:nvPr/>
        </p:nvSpPr>
        <p:spPr>
          <a:xfrm rot="19098467">
            <a:off x="2981986" y="1782353"/>
            <a:ext cx="650049" cy="386306"/>
          </a:xfrm>
          <a:prstGeom prst="roundRect">
            <a:avLst>
              <a:gd name="adj" fmla="val 18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900" dirty="0" smtClean="0"/>
          </a:p>
          <a:p>
            <a:pPr algn="ctr"/>
            <a:endParaRPr lang="es-EC" sz="900" dirty="0" smtClean="0"/>
          </a:p>
          <a:p>
            <a:pPr algn="ctr"/>
            <a:r>
              <a:rPr lang="es-EC" sz="900" b="1" dirty="0" smtClean="0">
                <a:solidFill>
                  <a:schemeClr val="tx1"/>
                </a:solidFill>
              </a:rPr>
              <a:t>FIN DEL DESFILE</a:t>
            </a:r>
          </a:p>
          <a:p>
            <a:pPr algn="ctr"/>
            <a:endParaRPr lang="es-EC" dirty="0"/>
          </a:p>
        </p:txBody>
      </p:sp>
      <p:pic>
        <p:nvPicPr>
          <p:cNvPr id="62" name="Picture 4" descr="C:\Users\chillos\Desktop\icono de baños.jpg"/>
          <p:cNvPicPr>
            <a:picLocks noChangeAspect="1" noChangeArrowheads="1"/>
          </p:cNvPicPr>
          <p:nvPr/>
        </p:nvPicPr>
        <p:blipFill>
          <a:blip r:embed="rId3" cstate="print"/>
          <a:srcRect r="67548" b="50188"/>
          <a:stretch>
            <a:fillRect/>
          </a:stretch>
        </p:blipFill>
        <p:spPr bwMode="auto">
          <a:xfrm rot="13783980">
            <a:off x="4850863" y="1270107"/>
            <a:ext cx="285752" cy="301627"/>
          </a:xfrm>
          <a:prstGeom prst="rect">
            <a:avLst/>
          </a:prstGeom>
          <a:noFill/>
        </p:spPr>
      </p:pic>
      <p:pic>
        <p:nvPicPr>
          <p:cNvPr id="1026" name="Picture 2" descr="C:\Users\chillos\Desktop\E3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3929066"/>
            <a:ext cx="357190" cy="357190"/>
          </a:xfrm>
          <a:prstGeom prst="rect">
            <a:avLst/>
          </a:prstGeom>
          <a:noFill/>
        </p:spPr>
      </p:pic>
      <p:pic>
        <p:nvPicPr>
          <p:cNvPr id="40" name="Picture 2" descr="C:\Users\chillos\Desktop\E3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1357298"/>
            <a:ext cx="357190" cy="357190"/>
          </a:xfrm>
          <a:prstGeom prst="rect">
            <a:avLst/>
          </a:prstGeom>
          <a:noFill/>
        </p:spPr>
      </p:pic>
      <p:sp>
        <p:nvSpPr>
          <p:cNvPr id="43" name="42 Flecha derecha"/>
          <p:cNvSpPr/>
          <p:nvPr/>
        </p:nvSpPr>
        <p:spPr>
          <a:xfrm rot="19943880">
            <a:off x="7666585" y="1917379"/>
            <a:ext cx="1285884" cy="41407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00" b="1" dirty="0" smtClean="0"/>
              <a:t>COLIBRI - QUITO</a:t>
            </a:r>
            <a:endParaRPr lang="es-EC" sz="1000" b="1" dirty="0"/>
          </a:p>
        </p:txBody>
      </p:sp>
      <p:sp>
        <p:nvSpPr>
          <p:cNvPr id="45" name="44 Flecha derecha"/>
          <p:cNvSpPr/>
          <p:nvPr/>
        </p:nvSpPr>
        <p:spPr>
          <a:xfrm rot="380424" flipH="1">
            <a:off x="165116" y="4377531"/>
            <a:ext cx="1576296" cy="39393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00" b="1" dirty="0" smtClean="0"/>
              <a:t>TAMBILLO - MACHACHI</a:t>
            </a:r>
            <a:endParaRPr lang="es-EC" sz="1000" b="1" dirty="0"/>
          </a:p>
        </p:txBody>
      </p:sp>
      <p:cxnSp>
        <p:nvCxnSpPr>
          <p:cNvPr id="47" name="46 Conector recto"/>
          <p:cNvCxnSpPr/>
          <p:nvPr/>
        </p:nvCxnSpPr>
        <p:spPr>
          <a:xfrm>
            <a:off x="0" y="3714752"/>
            <a:ext cx="928662" cy="1428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51 Rectángulo redondeado"/>
          <p:cNvSpPr/>
          <p:nvPr/>
        </p:nvSpPr>
        <p:spPr>
          <a:xfrm rot="20324135">
            <a:off x="3006459" y="4111721"/>
            <a:ext cx="1272066" cy="233833"/>
          </a:xfrm>
          <a:prstGeom prst="roundRect">
            <a:avLst>
              <a:gd name="adj" fmla="val 18000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b="1" dirty="0" smtClean="0"/>
              <a:t>PARQUEADERO</a:t>
            </a:r>
            <a:endParaRPr lang="es-EC" sz="1200" b="1" dirty="0"/>
          </a:p>
        </p:txBody>
      </p:sp>
      <p:cxnSp>
        <p:nvCxnSpPr>
          <p:cNvPr id="53" name="52 Conector recto de flecha"/>
          <p:cNvCxnSpPr/>
          <p:nvPr/>
        </p:nvCxnSpPr>
        <p:spPr>
          <a:xfrm rot="5400000">
            <a:off x="2143108" y="3357562"/>
            <a:ext cx="1071570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53 Rectángulo redondeado"/>
          <p:cNvSpPr/>
          <p:nvPr/>
        </p:nvSpPr>
        <p:spPr>
          <a:xfrm rot="17058452">
            <a:off x="1817540" y="3342008"/>
            <a:ext cx="1288926" cy="182032"/>
          </a:xfrm>
          <a:prstGeom prst="roundRect">
            <a:avLst>
              <a:gd name="adj" fmla="val 18000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b="1" dirty="0" smtClean="0"/>
              <a:t>RUTA DE EVACUACIÓN</a:t>
            </a:r>
            <a:endParaRPr lang="es-EC" b="1" dirty="0"/>
          </a:p>
        </p:txBody>
      </p:sp>
      <p:cxnSp>
        <p:nvCxnSpPr>
          <p:cNvPr id="70" name="69 Conector recto de flecha"/>
          <p:cNvCxnSpPr/>
          <p:nvPr/>
        </p:nvCxnSpPr>
        <p:spPr>
          <a:xfrm rot="16200000" flipH="1">
            <a:off x="4893471" y="1107265"/>
            <a:ext cx="1143008" cy="10715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70 Rectángulo redondeado"/>
          <p:cNvSpPr/>
          <p:nvPr/>
        </p:nvSpPr>
        <p:spPr>
          <a:xfrm rot="2964925">
            <a:off x="4962085" y="1427481"/>
            <a:ext cx="1387538" cy="160657"/>
          </a:xfrm>
          <a:prstGeom prst="roundRect">
            <a:avLst>
              <a:gd name="adj" fmla="val 18000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b="1" dirty="0" smtClean="0"/>
              <a:t>RUTA DE EVACUACIÓN</a:t>
            </a:r>
            <a:endParaRPr lang="es-EC" b="1" dirty="0"/>
          </a:p>
        </p:txBody>
      </p:sp>
      <p:cxnSp>
        <p:nvCxnSpPr>
          <p:cNvPr id="77" name="76 Conector recto"/>
          <p:cNvCxnSpPr/>
          <p:nvPr/>
        </p:nvCxnSpPr>
        <p:spPr>
          <a:xfrm rot="5400000">
            <a:off x="2857488" y="2285992"/>
            <a:ext cx="500066" cy="500066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77 Conector recto"/>
          <p:cNvCxnSpPr/>
          <p:nvPr/>
        </p:nvCxnSpPr>
        <p:spPr>
          <a:xfrm rot="16200000" flipH="1">
            <a:off x="2357422" y="2285992"/>
            <a:ext cx="500066" cy="500066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Conector recto"/>
          <p:cNvCxnSpPr/>
          <p:nvPr/>
        </p:nvCxnSpPr>
        <p:spPr>
          <a:xfrm rot="10800000" flipV="1">
            <a:off x="2143108" y="2285992"/>
            <a:ext cx="214314" cy="71438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83 Conector recto"/>
          <p:cNvCxnSpPr/>
          <p:nvPr/>
        </p:nvCxnSpPr>
        <p:spPr>
          <a:xfrm rot="16200000" flipV="1">
            <a:off x="1666855" y="1881177"/>
            <a:ext cx="523879" cy="428628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88 Conector recto"/>
          <p:cNvCxnSpPr/>
          <p:nvPr/>
        </p:nvCxnSpPr>
        <p:spPr>
          <a:xfrm rot="16200000" flipV="1">
            <a:off x="785786" y="857232"/>
            <a:ext cx="785818" cy="642942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98 Rectángulo redondeado"/>
          <p:cNvSpPr/>
          <p:nvPr/>
        </p:nvSpPr>
        <p:spPr>
          <a:xfrm rot="19258921">
            <a:off x="1088706" y="1307729"/>
            <a:ext cx="914781" cy="540703"/>
          </a:xfrm>
          <a:prstGeom prst="roundRect">
            <a:avLst>
              <a:gd name="adj" fmla="val 18000"/>
            </a:avLst>
          </a:prstGeom>
          <a:solidFill>
            <a:srgbClr val="00B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b="1" dirty="0" smtClean="0"/>
              <a:t>SALIDA DE CARROS ALEGORICOS</a:t>
            </a:r>
            <a:endParaRPr lang="es-EC" b="1" dirty="0"/>
          </a:p>
        </p:txBody>
      </p:sp>
      <p:cxnSp>
        <p:nvCxnSpPr>
          <p:cNvPr id="101" name="100 Conector recto"/>
          <p:cNvCxnSpPr/>
          <p:nvPr/>
        </p:nvCxnSpPr>
        <p:spPr>
          <a:xfrm flipV="1">
            <a:off x="857224" y="0"/>
            <a:ext cx="714380" cy="714356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102 Conector recto"/>
          <p:cNvCxnSpPr/>
          <p:nvPr/>
        </p:nvCxnSpPr>
        <p:spPr>
          <a:xfrm rot="5400000" flipH="1" flipV="1">
            <a:off x="-16" y="785810"/>
            <a:ext cx="785818" cy="785786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104 Rectángulo redondeado"/>
          <p:cNvSpPr/>
          <p:nvPr/>
        </p:nvSpPr>
        <p:spPr>
          <a:xfrm rot="19177294">
            <a:off x="-32120" y="408014"/>
            <a:ext cx="1272066" cy="368600"/>
          </a:xfrm>
          <a:prstGeom prst="roundRect">
            <a:avLst>
              <a:gd name="adj" fmla="val 18000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00" b="1" dirty="0" smtClean="0"/>
              <a:t>DESVIO VEHICULAR</a:t>
            </a:r>
            <a:endParaRPr lang="es-EC" sz="1000" b="1" dirty="0"/>
          </a:p>
        </p:txBody>
      </p:sp>
      <p:sp>
        <p:nvSpPr>
          <p:cNvPr id="106" name="105 Flecha derecha"/>
          <p:cNvSpPr/>
          <p:nvPr/>
        </p:nvSpPr>
        <p:spPr>
          <a:xfrm rot="19252169">
            <a:off x="146284" y="271041"/>
            <a:ext cx="493186" cy="171263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9" name="118 Rectángulo"/>
          <p:cNvSpPr/>
          <p:nvPr/>
        </p:nvSpPr>
        <p:spPr>
          <a:xfrm>
            <a:off x="1928794" y="4786322"/>
            <a:ext cx="1000132" cy="500066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100" dirty="0" smtClean="0"/>
              <a:t>GRUPO DE CONTROL</a:t>
            </a:r>
            <a:endParaRPr lang="es-EC" sz="1100" dirty="0"/>
          </a:p>
        </p:txBody>
      </p:sp>
      <p:sp>
        <p:nvSpPr>
          <p:cNvPr id="120" name="119 Flecha abajo"/>
          <p:cNvSpPr/>
          <p:nvPr/>
        </p:nvSpPr>
        <p:spPr>
          <a:xfrm flipV="1">
            <a:off x="2285984" y="4500570"/>
            <a:ext cx="214314" cy="285752"/>
          </a:xfrm>
          <a:prstGeom prst="downArrow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1" name="120 Rectángulo"/>
          <p:cNvSpPr/>
          <p:nvPr/>
        </p:nvSpPr>
        <p:spPr>
          <a:xfrm rot="19095286">
            <a:off x="3952550" y="1692348"/>
            <a:ext cx="958056" cy="435889"/>
          </a:xfrm>
          <a:prstGeom prst="rect">
            <a:avLst/>
          </a:prstGeom>
          <a:solidFill>
            <a:srgbClr val="0070C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b="1" dirty="0" smtClean="0"/>
              <a:t>TARIMA AUTORIDADES</a:t>
            </a:r>
            <a:endParaRPr lang="es-EC" sz="900" b="1" dirty="0"/>
          </a:p>
        </p:txBody>
      </p:sp>
      <p:sp>
        <p:nvSpPr>
          <p:cNvPr id="122" name="121 Rectángulo"/>
          <p:cNvSpPr/>
          <p:nvPr/>
        </p:nvSpPr>
        <p:spPr>
          <a:xfrm rot="19095286">
            <a:off x="3526529" y="909046"/>
            <a:ext cx="815035" cy="603767"/>
          </a:xfrm>
          <a:prstGeom prst="rect">
            <a:avLst/>
          </a:prstGeom>
          <a:solidFill>
            <a:srgbClr val="FF00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b="1" dirty="0" smtClean="0"/>
              <a:t>TARIMA ARTISTAS CARNAVAL ANDINO</a:t>
            </a:r>
            <a:endParaRPr lang="es-EC" sz="900" b="1" dirty="0"/>
          </a:p>
        </p:txBody>
      </p:sp>
      <p:sp>
        <p:nvSpPr>
          <p:cNvPr id="46" name="45 Rectángulo redondeado"/>
          <p:cNvSpPr/>
          <p:nvPr/>
        </p:nvSpPr>
        <p:spPr>
          <a:xfrm rot="3012501">
            <a:off x="4825849" y="1752408"/>
            <a:ext cx="902968" cy="525970"/>
          </a:xfrm>
          <a:prstGeom prst="roundRect">
            <a:avLst>
              <a:gd name="adj" fmla="val 18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900" dirty="0" smtClean="0"/>
          </a:p>
          <a:p>
            <a:pPr algn="ctr"/>
            <a:endParaRPr lang="es-EC" sz="900" dirty="0" smtClean="0"/>
          </a:p>
          <a:p>
            <a:pPr algn="ctr"/>
            <a:r>
              <a:rPr lang="es-EC" sz="800" b="1" dirty="0" smtClean="0">
                <a:solidFill>
                  <a:schemeClr val="tx1"/>
                </a:solidFill>
              </a:rPr>
              <a:t>PARQUEADERO VEHICULOS INSTITUCIONES</a:t>
            </a:r>
          </a:p>
          <a:p>
            <a:pPr algn="ctr"/>
            <a:endParaRPr lang="es-EC" dirty="0"/>
          </a:p>
        </p:txBody>
      </p:sp>
      <p:sp>
        <p:nvSpPr>
          <p:cNvPr id="48" name="47 CuadroTexto"/>
          <p:cNvSpPr txBox="1"/>
          <p:nvPr/>
        </p:nvSpPr>
        <p:spPr>
          <a:xfrm>
            <a:off x="5868144" y="5445224"/>
            <a:ext cx="2880320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EVENTO CARNAVAL ANDINO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24389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57" grpId="0" animBg="1"/>
      <p:bldP spid="43" grpId="0" animBg="1"/>
      <p:bldP spid="45" grpId="0" animBg="1"/>
      <p:bldP spid="52" grpId="0" animBg="1"/>
      <p:bldP spid="54" grpId="0" animBg="1"/>
      <p:bldP spid="71" grpId="0" animBg="1"/>
      <p:bldP spid="99" grpId="0" animBg="1"/>
      <p:bldP spid="105" grpId="0" animBg="1"/>
      <p:bldP spid="106" grpId="0" animBg="1"/>
      <p:bldP spid="119" grpId="0" animBg="1"/>
      <p:bldP spid="120" grpId="0" animBg="1"/>
      <p:bldP spid="121" grpId="0" animBg="1"/>
      <p:bldP spid="122" grpId="0" animBg="1"/>
      <p:bldP spid="46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7030A0"/>
                </a:solidFill>
                <a:latin typeface="Adobe Caslon Pro" pitchFamily="18" charset="0"/>
              </a:rPr>
              <a:t>A la Voz del Carnaval 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es-ES" dirty="0">
                <a:latin typeface="Adobe Caslon Pro" pitchFamily="18" charset="0"/>
              </a:rPr>
              <a:t>Domingo 11 de febrero </a:t>
            </a:r>
            <a:r>
              <a:rPr lang="es-ES" b="1" dirty="0">
                <a:latin typeface="Adobe Caslon Pro" pitchFamily="18" charset="0"/>
              </a:rPr>
              <a:t>13:00-18:00 </a:t>
            </a:r>
            <a:r>
              <a:rPr lang="es-ES" dirty="0">
                <a:latin typeface="Adobe Caslon Pro" pitchFamily="18" charset="0"/>
              </a:rPr>
              <a:t> </a:t>
            </a:r>
          </a:p>
          <a:p>
            <a:pPr marL="0" indent="0">
              <a:buNone/>
            </a:pPr>
            <a:endParaRPr lang="es-EC" dirty="0"/>
          </a:p>
        </p:txBody>
      </p:sp>
      <p:sp>
        <p:nvSpPr>
          <p:cNvPr id="4" name="3 Rectángulo"/>
          <p:cNvSpPr/>
          <p:nvPr/>
        </p:nvSpPr>
        <p:spPr>
          <a:xfrm>
            <a:off x="1115616" y="2492896"/>
            <a:ext cx="3240360" cy="4032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  <a:defRPr/>
            </a:pPr>
            <a:r>
              <a:rPr lang="es-ES" dirty="0">
                <a:latin typeface="Adobe Caslon Pro" pitchFamily="18" charset="0"/>
              </a:rPr>
              <a:t>Evento artístico</a:t>
            </a:r>
          </a:p>
          <a:p>
            <a:pPr lvl="0" algn="ctr">
              <a:spcBef>
                <a:spcPct val="0"/>
              </a:spcBef>
              <a:defRPr/>
            </a:pPr>
            <a:r>
              <a:rPr lang="es-ES" dirty="0">
                <a:latin typeface="Adobe Caslon Pro" pitchFamily="18" charset="0"/>
              </a:rPr>
              <a:t> Estadio del centro </a:t>
            </a:r>
            <a:r>
              <a:rPr lang="es-ES" dirty="0" smtClean="0">
                <a:latin typeface="Adobe Caslon Pro" pitchFamily="18" charset="0"/>
              </a:rPr>
              <a:t>poblado</a:t>
            </a:r>
          </a:p>
          <a:p>
            <a:pPr lvl="0" algn="ctr">
              <a:spcBef>
                <a:spcPct val="0"/>
              </a:spcBef>
              <a:defRPr/>
            </a:pPr>
            <a:endParaRPr lang="es-ES" b="1" i="1" u="sng" dirty="0" smtClean="0">
              <a:latin typeface="Adobe Caslon Pro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s-ES" b="1" i="1" u="sng" dirty="0" smtClean="0">
                <a:latin typeface="Adobe Caslon Pro" pitchFamily="18" charset="0"/>
              </a:rPr>
              <a:t>Presentaciones:</a:t>
            </a:r>
            <a:endParaRPr lang="es-ES" dirty="0" smtClean="0">
              <a:latin typeface="Adobe Caslon Pro" pitchFamily="18" charset="0"/>
            </a:endParaRPr>
          </a:p>
          <a:p>
            <a:pPr lvl="0">
              <a:spcBef>
                <a:spcPct val="0"/>
              </a:spcBef>
              <a:defRPr/>
            </a:pPr>
            <a:endParaRPr lang="es-ES" b="1" dirty="0" smtClean="0">
              <a:latin typeface="Adobe Caslon Pro" pitchFamily="18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es-ES" b="1" dirty="0" smtClean="0">
                <a:latin typeface="Adobe Caslon Pro" pitchFamily="18" charset="0"/>
              </a:rPr>
              <a:t>13:30</a:t>
            </a:r>
            <a:r>
              <a:rPr lang="es-ES" dirty="0" smtClean="0">
                <a:latin typeface="Adobe Caslon Pro" pitchFamily="18" charset="0"/>
              </a:rPr>
              <a:t>  </a:t>
            </a:r>
            <a:r>
              <a:rPr lang="es-ES" dirty="0">
                <a:latin typeface="Adobe Caslon Pro" pitchFamily="18" charset="0"/>
              </a:rPr>
              <a:t>Orquesta </a:t>
            </a:r>
            <a:r>
              <a:rPr lang="es-ES" dirty="0" err="1">
                <a:latin typeface="Adobe Caslon Pro" pitchFamily="18" charset="0"/>
              </a:rPr>
              <a:t>Soneo</a:t>
            </a:r>
            <a:endParaRPr lang="es-ES" dirty="0">
              <a:latin typeface="Adobe Caslon Pro" pitchFamily="18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es-ES" b="1" dirty="0">
                <a:latin typeface="Adobe Caslon Pro" pitchFamily="18" charset="0"/>
              </a:rPr>
              <a:t>15:00</a:t>
            </a:r>
            <a:r>
              <a:rPr lang="es-ES" dirty="0">
                <a:latin typeface="Adobe Caslon Pro" pitchFamily="18" charset="0"/>
              </a:rPr>
              <a:t>  Yo Me llamo </a:t>
            </a:r>
            <a:r>
              <a:rPr lang="es-ES" dirty="0" err="1">
                <a:latin typeface="Adobe Caslon Pro" pitchFamily="18" charset="0"/>
              </a:rPr>
              <a:t>Amêrico</a:t>
            </a:r>
            <a:endParaRPr lang="es-ES" dirty="0">
              <a:latin typeface="Adobe Caslon Pro" pitchFamily="18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es-ES" b="1" dirty="0">
                <a:latin typeface="Adobe Caslon Pro" pitchFamily="18" charset="0"/>
              </a:rPr>
              <a:t>16:00  </a:t>
            </a:r>
            <a:r>
              <a:rPr lang="es-ES" dirty="0" err="1">
                <a:latin typeface="Adobe Caslon Pro" pitchFamily="18" charset="0"/>
              </a:rPr>
              <a:t>Zandunga</a:t>
            </a:r>
            <a:endParaRPr lang="es-ES" dirty="0">
              <a:latin typeface="Adobe Caslon Pro" pitchFamily="18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es-ES" b="1" dirty="0">
                <a:latin typeface="Adobe Caslon Pro" pitchFamily="18" charset="0"/>
              </a:rPr>
              <a:t>17:00</a:t>
            </a:r>
            <a:r>
              <a:rPr lang="es-ES" dirty="0">
                <a:latin typeface="Adobe Caslon Pro" pitchFamily="18" charset="0"/>
              </a:rPr>
              <a:t> Papaya Dada</a:t>
            </a:r>
          </a:p>
          <a:p>
            <a:pPr lvl="0" algn="ctr">
              <a:spcBef>
                <a:spcPct val="0"/>
              </a:spcBef>
              <a:defRPr/>
            </a:pPr>
            <a:r>
              <a:rPr lang="es-ES" dirty="0" smtClean="0">
                <a:latin typeface="Adobe Caslon Pro" pitchFamily="18" charset="0"/>
              </a:rPr>
              <a:t> </a:t>
            </a:r>
            <a:endParaRPr lang="es-ES" dirty="0">
              <a:latin typeface="Adobe Caslon Pro" pitchFamily="18" charset="0"/>
            </a:endParaRPr>
          </a:p>
        </p:txBody>
      </p:sp>
      <p:pic>
        <p:nvPicPr>
          <p:cNvPr id="5" name="4 Imagen" descr="C:\Users\etgomez\Downloads\_MG_708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92896"/>
            <a:ext cx="4176464" cy="40324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CuadroTexto"/>
          <p:cNvSpPr txBox="1"/>
          <p:nvPr/>
        </p:nvSpPr>
        <p:spPr>
          <a:xfrm rot="19168334">
            <a:off x="5895359" y="4339654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 smtClean="0">
                <a:solidFill>
                  <a:srgbClr val="FFFF00"/>
                </a:solidFill>
              </a:rPr>
              <a:t>10000 ASISTENTES</a:t>
            </a:r>
            <a:endParaRPr lang="es-EC" sz="3600" b="1" dirty="0">
              <a:solidFill>
                <a:srgbClr val="FFFF00"/>
              </a:solidFill>
            </a:endParaRPr>
          </a:p>
        </p:txBody>
      </p:sp>
      <p:pic>
        <p:nvPicPr>
          <p:cNvPr id="8" name="7 Imagen" descr="C:\Users\etgomez\Downloads\Captura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3101"/>
            <a:ext cx="1656184" cy="777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996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7030A0"/>
                </a:solidFill>
                <a:latin typeface="Adobe Caslon Pro" pitchFamily="18" charset="0"/>
              </a:rPr>
              <a:t>Rock del Valle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es-ES" dirty="0">
                <a:latin typeface="Adobe Caslon Pro" pitchFamily="18" charset="0"/>
              </a:rPr>
              <a:t>Domingo 11 de febrero </a:t>
            </a:r>
            <a:r>
              <a:rPr lang="es-ES" b="1" dirty="0">
                <a:latin typeface="Adobe Caslon Pro" pitchFamily="18" charset="0"/>
              </a:rPr>
              <a:t>12:00-18:00</a:t>
            </a:r>
          </a:p>
          <a:p>
            <a:pPr marL="0" indent="0">
              <a:buNone/>
            </a:pPr>
            <a:endParaRPr lang="es-EC" dirty="0"/>
          </a:p>
        </p:txBody>
      </p:sp>
      <p:sp>
        <p:nvSpPr>
          <p:cNvPr id="4" name="3 Rectángulo"/>
          <p:cNvSpPr/>
          <p:nvPr/>
        </p:nvSpPr>
        <p:spPr>
          <a:xfrm>
            <a:off x="827584" y="2314436"/>
            <a:ext cx="3024336" cy="3706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  <a:defRPr/>
            </a:pPr>
            <a:r>
              <a:rPr lang="es-ES" dirty="0">
                <a:latin typeface="Adobe Caslon Pro" pitchFamily="18" charset="0"/>
              </a:rPr>
              <a:t>Coliseo de </a:t>
            </a:r>
            <a:r>
              <a:rPr lang="es-ES" dirty="0" smtClean="0">
                <a:latin typeface="Adobe Caslon Pro" pitchFamily="18" charset="0"/>
              </a:rPr>
              <a:t>Amaguaña</a:t>
            </a:r>
          </a:p>
          <a:p>
            <a:pPr algn="ctr">
              <a:spcBef>
                <a:spcPct val="0"/>
              </a:spcBef>
              <a:defRPr/>
            </a:pPr>
            <a:endParaRPr lang="es-ES" b="1" i="1" u="sng" dirty="0" smtClean="0">
              <a:latin typeface="Adobe Caslon Pro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s-ES" b="1" i="1" u="sng" dirty="0" smtClean="0">
                <a:latin typeface="Adobe Caslon Pro" pitchFamily="18" charset="0"/>
              </a:rPr>
              <a:t>Presentaciones</a:t>
            </a:r>
            <a:r>
              <a:rPr lang="es-ES" b="1" i="1" u="sng" dirty="0">
                <a:latin typeface="Adobe Caslon Pro" pitchFamily="18" charset="0"/>
              </a:rPr>
              <a:t>:</a:t>
            </a:r>
            <a:endParaRPr lang="es-ES" dirty="0">
              <a:latin typeface="Adobe Caslon Pro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es-ES" dirty="0" smtClean="0">
              <a:latin typeface="Adobe Caslon Pro" pitchFamily="18" charset="0"/>
            </a:endParaRPr>
          </a:p>
          <a:p>
            <a:pPr marL="457200" lvl="0" indent="-4572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s-ES" dirty="0">
                <a:latin typeface="Adobe Caslon Pro" pitchFamily="18" charset="0"/>
              </a:rPr>
              <a:t>Activa-T</a:t>
            </a:r>
          </a:p>
          <a:p>
            <a:pPr marL="457200" lvl="0" indent="-4572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s-ES" dirty="0">
                <a:latin typeface="Adobe Caslon Pro" pitchFamily="18" charset="0"/>
              </a:rPr>
              <a:t>Distorsión Social</a:t>
            </a:r>
          </a:p>
          <a:p>
            <a:pPr marL="457200" lvl="0" indent="-4572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s-ES" dirty="0">
                <a:latin typeface="Adobe Caslon Pro" pitchFamily="18" charset="0"/>
              </a:rPr>
              <a:t>Necrofobia</a:t>
            </a:r>
          </a:p>
          <a:p>
            <a:pPr lvl="0" algn="ctr">
              <a:spcBef>
                <a:spcPct val="0"/>
              </a:spcBef>
              <a:defRPr/>
            </a:pPr>
            <a:r>
              <a:rPr lang="es-ES" dirty="0" smtClean="0">
                <a:latin typeface="Adobe Caslon Pro" pitchFamily="18" charset="0"/>
              </a:rPr>
              <a:t>   </a:t>
            </a:r>
            <a:endParaRPr lang="es-ES" dirty="0">
              <a:latin typeface="Adobe Caslon Pro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 rot="19370620">
            <a:off x="565803" y="2190312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>
                <a:solidFill>
                  <a:srgbClr val="FFFF00"/>
                </a:solidFill>
              </a:rPr>
              <a:t>500 ASISTENTES</a:t>
            </a:r>
            <a:endParaRPr lang="es-EC" sz="3600" dirty="0">
              <a:solidFill>
                <a:srgbClr val="FFFF00"/>
              </a:solidFill>
            </a:endParaRPr>
          </a:p>
        </p:txBody>
      </p:sp>
      <p:pic>
        <p:nvPicPr>
          <p:cNvPr id="7" name="6 Imagen" descr="C:\Users\etgomez\Downloads\IMG-20161221-WA000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330956"/>
            <a:ext cx="3816424" cy="369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 descr="C:\Users\etgomez\Downloads\Captura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203101"/>
            <a:ext cx="1656182" cy="777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395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3" cstate="print"/>
          <a:srcRect t="7046" r="-271" b="5393"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12 Conector recto"/>
          <p:cNvCxnSpPr/>
          <p:nvPr/>
        </p:nvCxnSpPr>
        <p:spPr>
          <a:xfrm flipV="1">
            <a:off x="0" y="5072074"/>
            <a:ext cx="3000364" cy="100013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3714744" y="4929198"/>
            <a:ext cx="785818" cy="158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4500562" y="4929198"/>
            <a:ext cx="785818" cy="35719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5286380" y="5286388"/>
            <a:ext cx="642942" cy="42862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28 Conector recto"/>
          <p:cNvCxnSpPr/>
          <p:nvPr/>
        </p:nvCxnSpPr>
        <p:spPr>
          <a:xfrm>
            <a:off x="5929322" y="5715016"/>
            <a:ext cx="1357322" cy="114298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30 Rectángulo redondeado"/>
          <p:cNvSpPr/>
          <p:nvPr/>
        </p:nvSpPr>
        <p:spPr>
          <a:xfrm rot="20008101">
            <a:off x="3882579" y="3191791"/>
            <a:ext cx="1321574" cy="743186"/>
          </a:xfrm>
          <a:prstGeom prst="roundRect">
            <a:avLst>
              <a:gd name="adj" fmla="val 180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00" b="1" dirty="0" smtClean="0"/>
              <a:t>COLISEO</a:t>
            </a:r>
          </a:p>
          <a:p>
            <a:pPr algn="ctr"/>
            <a:r>
              <a:rPr lang="es-EC" sz="1000" b="1" dirty="0" smtClean="0"/>
              <a:t>“ ROCK DEL VALLE “</a:t>
            </a:r>
          </a:p>
        </p:txBody>
      </p:sp>
      <p:sp>
        <p:nvSpPr>
          <p:cNvPr id="32" name="31 Rectángulo redondeado"/>
          <p:cNvSpPr/>
          <p:nvPr/>
        </p:nvSpPr>
        <p:spPr>
          <a:xfrm rot="18296436">
            <a:off x="4538688" y="4043466"/>
            <a:ext cx="1272066" cy="233833"/>
          </a:xfrm>
          <a:prstGeom prst="roundRect">
            <a:avLst>
              <a:gd name="adj" fmla="val 18000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b="1" dirty="0" smtClean="0"/>
              <a:t>PARQUEADERO</a:t>
            </a:r>
            <a:endParaRPr lang="es-EC" sz="1200" b="1" dirty="0"/>
          </a:p>
        </p:txBody>
      </p:sp>
      <p:sp>
        <p:nvSpPr>
          <p:cNvPr id="33" name="32 Rectángulo redondeado"/>
          <p:cNvSpPr/>
          <p:nvPr/>
        </p:nvSpPr>
        <p:spPr>
          <a:xfrm rot="20343615">
            <a:off x="2578992" y="3025358"/>
            <a:ext cx="642942" cy="559195"/>
          </a:xfrm>
          <a:prstGeom prst="roundRect">
            <a:avLst>
              <a:gd name="adj" fmla="val 18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900" dirty="0" smtClean="0"/>
          </a:p>
          <a:p>
            <a:pPr algn="ctr"/>
            <a:endParaRPr lang="es-EC" sz="900" dirty="0" smtClean="0"/>
          </a:p>
          <a:p>
            <a:pPr algn="ctr"/>
            <a:r>
              <a:rPr lang="es-EC" sz="900" b="1" dirty="0" smtClean="0">
                <a:solidFill>
                  <a:schemeClr val="tx1"/>
                </a:solidFill>
              </a:rPr>
              <a:t>INICIO DEL DESFILE</a:t>
            </a:r>
          </a:p>
          <a:p>
            <a:pPr algn="ctr"/>
            <a:endParaRPr lang="es-EC" dirty="0"/>
          </a:p>
        </p:txBody>
      </p:sp>
      <p:cxnSp>
        <p:nvCxnSpPr>
          <p:cNvPr id="34" name="33 Conector recto"/>
          <p:cNvCxnSpPr>
            <a:stCxn id="33" idx="0"/>
          </p:cNvCxnSpPr>
          <p:nvPr/>
        </p:nvCxnSpPr>
        <p:spPr>
          <a:xfrm rot="16200000" flipV="1">
            <a:off x="2200065" y="2443349"/>
            <a:ext cx="829270" cy="371679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37 Conector recto"/>
          <p:cNvCxnSpPr/>
          <p:nvPr/>
        </p:nvCxnSpPr>
        <p:spPr>
          <a:xfrm rot="10800000" flipV="1">
            <a:off x="-2" y="2214554"/>
            <a:ext cx="2428862" cy="85725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40 Rectángulo redondeado"/>
          <p:cNvSpPr/>
          <p:nvPr/>
        </p:nvSpPr>
        <p:spPr>
          <a:xfrm rot="20430876">
            <a:off x="571121" y="3959170"/>
            <a:ext cx="1120367" cy="484647"/>
          </a:xfrm>
          <a:prstGeom prst="roundRect">
            <a:avLst>
              <a:gd name="adj" fmla="val 18000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b="1" dirty="0" smtClean="0"/>
              <a:t>ESTADIO</a:t>
            </a:r>
          </a:p>
          <a:p>
            <a:pPr algn="ctr"/>
            <a:r>
              <a:rPr lang="es-EC" sz="900" b="1" dirty="0" smtClean="0"/>
              <a:t> A LA VOZ DEL CARNAVAL</a:t>
            </a:r>
            <a:endParaRPr lang="es-EC" sz="900" b="1" dirty="0"/>
          </a:p>
        </p:txBody>
      </p:sp>
      <p:pic>
        <p:nvPicPr>
          <p:cNvPr id="42" name="Picture 4" descr="C:\Users\chillos\Desktop\icono de baños.jpg"/>
          <p:cNvPicPr>
            <a:picLocks noChangeAspect="1" noChangeArrowheads="1"/>
          </p:cNvPicPr>
          <p:nvPr/>
        </p:nvPicPr>
        <p:blipFill>
          <a:blip r:embed="rId4" cstate="print"/>
          <a:srcRect r="67548" b="50188"/>
          <a:stretch>
            <a:fillRect/>
          </a:stretch>
        </p:blipFill>
        <p:spPr bwMode="auto">
          <a:xfrm rot="20312241">
            <a:off x="973936" y="3613694"/>
            <a:ext cx="285752" cy="301627"/>
          </a:xfrm>
          <a:prstGeom prst="rect">
            <a:avLst/>
          </a:prstGeom>
          <a:noFill/>
        </p:spPr>
      </p:pic>
      <p:sp>
        <p:nvSpPr>
          <p:cNvPr id="44" name="43 Forma libre"/>
          <p:cNvSpPr/>
          <p:nvPr/>
        </p:nvSpPr>
        <p:spPr>
          <a:xfrm>
            <a:off x="2932923" y="3547188"/>
            <a:ext cx="1353325" cy="1310572"/>
          </a:xfrm>
          <a:custGeom>
            <a:avLst/>
            <a:gdLst>
              <a:gd name="connsiteX0" fmla="*/ 1443134 w 1443134"/>
              <a:gd name="connsiteY0" fmla="*/ 1286069 h 1286069"/>
              <a:gd name="connsiteX1" fmla="*/ 1153885 w 1443134"/>
              <a:gd name="connsiteY1" fmla="*/ 586273 h 1286069"/>
              <a:gd name="connsiteX2" fmla="*/ 388775 w 1443134"/>
              <a:gd name="connsiteY2" fmla="*/ 558281 h 1286069"/>
              <a:gd name="connsiteX3" fmla="*/ 52873 w 1443134"/>
              <a:gd name="connsiteY3" fmla="*/ 82420 h 1286069"/>
              <a:gd name="connsiteX4" fmla="*/ 71534 w 1443134"/>
              <a:gd name="connsiteY4" fmla="*/ 63759 h 1286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3134" h="1286069">
                <a:moveTo>
                  <a:pt x="1443134" y="1286069"/>
                </a:moveTo>
                <a:cubicBezTo>
                  <a:pt x="1386372" y="996820"/>
                  <a:pt x="1329611" y="707571"/>
                  <a:pt x="1153885" y="586273"/>
                </a:cubicBezTo>
                <a:cubicBezTo>
                  <a:pt x="978159" y="464975"/>
                  <a:pt x="572277" y="642257"/>
                  <a:pt x="388775" y="558281"/>
                </a:cubicBezTo>
                <a:cubicBezTo>
                  <a:pt x="205273" y="474306"/>
                  <a:pt x="105746" y="164840"/>
                  <a:pt x="52873" y="82420"/>
                </a:cubicBezTo>
                <a:cubicBezTo>
                  <a:pt x="0" y="0"/>
                  <a:pt x="35767" y="31879"/>
                  <a:pt x="71534" y="63759"/>
                </a:cubicBezTo>
              </a:path>
            </a:pathLst>
          </a:cu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6" name="45 Rectángulo redondeado"/>
          <p:cNvSpPr/>
          <p:nvPr/>
        </p:nvSpPr>
        <p:spPr>
          <a:xfrm rot="20450760">
            <a:off x="802777" y="1369784"/>
            <a:ext cx="624156" cy="210282"/>
          </a:xfrm>
          <a:prstGeom prst="roundRect">
            <a:avLst>
              <a:gd name="adj" fmla="val 18000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900" dirty="0" smtClean="0"/>
          </a:p>
          <a:p>
            <a:pPr algn="ctr"/>
            <a:endParaRPr lang="es-EC" sz="900" dirty="0" smtClean="0"/>
          </a:p>
          <a:p>
            <a:pPr algn="ctr"/>
            <a:r>
              <a:rPr lang="es-EC" sz="900" b="1" dirty="0" smtClean="0"/>
              <a:t>PARQUE</a:t>
            </a:r>
          </a:p>
          <a:p>
            <a:pPr algn="ctr"/>
            <a:endParaRPr lang="es-EC" dirty="0"/>
          </a:p>
        </p:txBody>
      </p:sp>
      <p:sp>
        <p:nvSpPr>
          <p:cNvPr id="47" name="46 Rectángulo redondeado"/>
          <p:cNvSpPr/>
          <p:nvPr/>
        </p:nvSpPr>
        <p:spPr>
          <a:xfrm rot="20465433">
            <a:off x="881463" y="1594938"/>
            <a:ext cx="627135" cy="254031"/>
          </a:xfrm>
          <a:prstGeom prst="roundRect">
            <a:avLst>
              <a:gd name="adj" fmla="val 180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900" b="1" dirty="0" smtClean="0"/>
          </a:p>
          <a:p>
            <a:pPr algn="ctr"/>
            <a:endParaRPr lang="es-EC" sz="900" b="1" dirty="0" smtClean="0"/>
          </a:p>
          <a:p>
            <a:pPr algn="ctr"/>
            <a:r>
              <a:rPr lang="es-EC" sz="1000" b="1" dirty="0" smtClean="0"/>
              <a:t>PMU 2</a:t>
            </a:r>
          </a:p>
          <a:p>
            <a:pPr algn="ctr"/>
            <a:endParaRPr lang="es-EC" b="1" dirty="0"/>
          </a:p>
        </p:txBody>
      </p:sp>
      <p:sp>
        <p:nvSpPr>
          <p:cNvPr id="49" name="48 CuadroTexto"/>
          <p:cNvSpPr txBox="1"/>
          <p:nvPr/>
        </p:nvSpPr>
        <p:spPr>
          <a:xfrm rot="4106774">
            <a:off x="482776" y="535934"/>
            <a:ext cx="1319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b="1" dirty="0" smtClean="0"/>
              <a:t>F GONZALES SUAREZ</a:t>
            </a:r>
            <a:endParaRPr lang="es-EC" sz="1000" b="1" dirty="0"/>
          </a:p>
        </p:txBody>
      </p:sp>
      <p:sp>
        <p:nvSpPr>
          <p:cNvPr id="50" name="49 CuadroTexto"/>
          <p:cNvSpPr txBox="1"/>
          <p:nvPr/>
        </p:nvSpPr>
        <p:spPr>
          <a:xfrm rot="20459641">
            <a:off x="363406" y="2703051"/>
            <a:ext cx="1287613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1050" b="1" dirty="0" smtClean="0"/>
              <a:t>CRISTOBAL COLON</a:t>
            </a:r>
            <a:endParaRPr lang="es-EC" sz="1050" b="1" dirty="0"/>
          </a:p>
        </p:txBody>
      </p:sp>
      <p:sp>
        <p:nvSpPr>
          <p:cNvPr id="51" name="50 CuadroTexto"/>
          <p:cNvSpPr txBox="1"/>
          <p:nvPr/>
        </p:nvSpPr>
        <p:spPr>
          <a:xfrm rot="3980751">
            <a:off x="-7114" y="651753"/>
            <a:ext cx="1116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b="1" dirty="0" smtClean="0"/>
              <a:t>SIMON BOLIVAR</a:t>
            </a:r>
            <a:endParaRPr lang="es-EC" sz="1000" b="1" dirty="0"/>
          </a:p>
        </p:txBody>
      </p:sp>
      <p:sp>
        <p:nvSpPr>
          <p:cNvPr id="52" name="51 CuadroTexto"/>
          <p:cNvSpPr txBox="1"/>
          <p:nvPr/>
        </p:nvSpPr>
        <p:spPr>
          <a:xfrm rot="20340009">
            <a:off x="9907" y="1390834"/>
            <a:ext cx="10301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b="1" dirty="0" smtClean="0"/>
              <a:t>ISIDRO AYORA</a:t>
            </a:r>
            <a:endParaRPr lang="es-EC" sz="1000" b="1" dirty="0"/>
          </a:p>
        </p:txBody>
      </p:sp>
      <p:sp>
        <p:nvSpPr>
          <p:cNvPr id="53" name="52 CuadroTexto"/>
          <p:cNvSpPr txBox="1"/>
          <p:nvPr/>
        </p:nvSpPr>
        <p:spPr>
          <a:xfrm rot="20231262">
            <a:off x="-2500" y="2025279"/>
            <a:ext cx="12843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b="1" dirty="0" smtClean="0"/>
              <a:t>ANTONIO IGLESIAS</a:t>
            </a:r>
            <a:endParaRPr lang="es-EC" sz="1000" b="1" dirty="0"/>
          </a:p>
        </p:txBody>
      </p:sp>
      <p:cxnSp>
        <p:nvCxnSpPr>
          <p:cNvPr id="54" name="53 Conector recto"/>
          <p:cNvCxnSpPr/>
          <p:nvPr/>
        </p:nvCxnSpPr>
        <p:spPr>
          <a:xfrm rot="16200000" flipV="1">
            <a:off x="3000364" y="714356"/>
            <a:ext cx="500066" cy="21431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55 Conector recto"/>
          <p:cNvCxnSpPr/>
          <p:nvPr/>
        </p:nvCxnSpPr>
        <p:spPr>
          <a:xfrm rot="10800000" flipV="1">
            <a:off x="1428728" y="571480"/>
            <a:ext cx="1714512" cy="64294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58 Conector recto"/>
          <p:cNvCxnSpPr/>
          <p:nvPr/>
        </p:nvCxnSpPr>
        <p:spPr>
          <a:xfrm flipV="1">
            <a:off x="3357554" y="857232"/>
            <a:ext cx="357190" cy="21431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61 Conector recto"/>
          <p:cNvCxnSpPr/>
          <p:nvPr/>
        </p:nvCxnSpPr>
        <p:spPr>
          <a:xfrm rot="5400000" flipH="1" flipV="1">
            <a:off x="3500430" y="571480"/>
            <a:ext cx="500066" cy="7143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 rot="16200000" flipV="1">
            <a:off x="3607587" y="535761"/>
            <a:ext cx="642942" cy="28575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 rot="16200000" flipV="1">
            <a:off x="4071934" y="1000108"/>
            <a:ext cx="142876" cy="14287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 rot="10800000">
            <a:off x="4224334" y="1152508"/>
            <a:ext cx="704856" cy="6191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73 Conector recto"/>
          <p:cNvCxnSpPr/>
          <p:nvPr/>
        </p:nvCxnSpPr>
        <p:spPr>
          <a:xfrm rot="10800000" flipV="1">
            <a:off x="4929190" y="714356"/>
            <a:ext cx="1143008" cy="50006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76 Conector recto"/>
          <p:cNvCxnSpPr/>
          <p:nvPr/>
        </p:nvCxnSpPr>
        <p:spPr>
          <a:xfrm>
            <a:off x="6072198" y="714356"/>
            <a:ext cx="428628" cy="28575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80 Conector recto"/>
          <p:cNvCxnSpPr/>
          <p:nvPr/>
        </p:nvCxnSpPr>
        <p:spPr>
          <a:xfrm rot="16200000" flipH="1">
            <a:off x="6322231" y="1178703"/>
            <a:ext cx="642942" cy="28575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83 Conector recto"/>
          <p:cNvCxnSpPr/>
          <p:nvPr/>
        </p:nvCxnSpPr>
        <p:spPr>
          <a:xfrm>
            <a:off x="6786578" y="1643050"/>
            <a:ext cx="785818" cy="21431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86 Conector recto"/>
          <p:cNvCxnSpPr/>
          <p:nvPr/>
        </p:nvCxnSpPr>
        <p:spPr>
          <a:xfrm>
            <a:off x="7572396" y="1857364"/>
            <a:ext cx="785818" cy="42862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88 Conector recto"/>
          <p:cNvCxnSpPr/>
          <p:nvPr/>
        </p:nvCxnSpPr>
        <p:spPr>
          <a:xfrm>
            <a:off x="8358182" y="2285992"/>
            <a:ext cx="785818" cy="35719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90 Conector recto"/>
          <p:cNvCxnSpPr/>
          <p:nvPr/>
        </p:nvCxnSpPr>
        <p:spPr>
          <a:xfrm rot="16200000" flipV="1">
            <a:off x="571484" y="357178"/>
            <a:ext cx="1214422" cy="50006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92 Conector recto"/>
          <p:cNvCxnSpPr/>
          <p:nvPr/>
        </p:nvCxnSpPr>
        <p:spPr>
          <a:xfrm rot="10800000" flipV="1">
            <a:off x="0" y="0"/>
            <a:ext cx="642910" cy="21429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" name="96 Rectángulo redondeado"/>
          <p:cNvSpPr/>
          <p:nvPr/>
        </p:nvSpPr>
        <p:spPr>
          <a:xfrm rot="20265726">
            <a:off x="1665483" y="369853"/>
            <a:ext cx="1272066" cy="368600"/>
          </a:xfrm>
          <a:prstGeom prst="roundRect">
            <a:avLst>
              <a:gd name="adj" fmla="val 18000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00" b="1" dirty="0" smtClean="0"/>
              <a:t>DESVIO VEHICULAR</a:t>
            </a:r>
            <a:endParaRPr lang="es-EC" sz="1000" b="1" dirty="0"/>
          </a:p>
        </p:txBody>
      </p:sp>
      <p:pic>
        <p:nvPicPr>
          <p:cNvPr id="43" name="Picture 2" descr="C:\Users\chillos\Desktop\E3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4857760"/>
            <a:ext cx="357190" cy="357190"/>
          </a:xfrm>
          <a:prstGeom prst="rect">
            <a:avLst/>
          </a:prstGeom>
          <a:noFill/>
        </p:spPr>
      </p:pic>
      <p:cxnSp>
        <p:nvCxnSpPr>
          <p:cNvPr id="55" name="54 Conector recto"/>
          <p:cNvCxnSpPr/>
          <p:nvPr/>
        </p:nvCxnSpPr>
        <p:spPr>
          <a:xfrm flipV="1">
            <a:off x="3357554" y="4929199"/>
            <a:ext cx="347666" cy="7143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60 Flecha derecha"/>
          <p:cNvSpPr/>
          <p:nvPr/>
        </p:nvSpPr>
        <p:spPr>
          <a:xfrm rot="1131332">
            <a:off x="7237333" y="1404919"/>
            <a:ext cx="1602215" cy="41407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00" b="1" dirty="0" smtClean="0"/>
              <a:t>CONOCOTO - QUITO</a:t>
            </a:r>
            <a:endParaRPr lang="es-EC" sz="1000" b="1" dirty="0"/>
          </a:p>
        </p:txBody>
      </p:sp>
      <p:sp>
        <p:nvSpPr>
          <p:cNvPr id="64" name="63 Forma libre"/>
          <p:cNvSpPr/>
          <p:nvPr/>
        </p:nvSpPr>
        <p:spPr>
          <a:xfrm>
            <a:off x="4304522" y="4500570"/>
            <a:ext cx="410354" cy="342018"/>
          </a:xfrm>
          <a:custGeom>
            <a:avLst/>
            <a:gdLst>
              <a:gd name="connsiteX0" fmla="*/ 80866 w 304800"/>
              <a:gd name="connsiteY0" fmla="*/ 346788 h 346788"/>
              <a:gd name="connsiteX1" fmla="*/ 15551 w 304800"/>
              <a:gd name="connsiteY1" fmla="*/ 150845 h 346788"/>
              <a:gd name="connsiteX2" fmla="*/ 174172 w 304800"/>
              <a:gd name="connsiteY2" fmla="*/ 85531 h 346788"/>
              <a:gd name="connsiteX3" fmla="*/ 286139 w 304800"/>
              <a:gd name="connsiteY3" fmla="*/ 10886 h 346788"/>
              <a:gd name="connsiteX4" fmla="*/ 286139 w 304800"/>
              <a:gd name="connsiteY4" fmla="*/ 20216 h 34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346788">
                <a:moveTo>
                  <a:pt x="80866" y="346788"/>
                </a:moveTo>
                <a:cubicBezTo>
                  <a:pt x="40433" y="270588"/>
                  <a:pt x="0" y="194388"/>
                  <a:pt x="15551" y="150845"/>
                </a:cubicBezTo>
                <a:cubicBezTo>
                  <a:pt x="31102" y="107302"/>
                  <a:pt x="129074" y="108857"/>
                  <a:pt x="174172" y="85531"/>
                </a:cubicBezTo>
                <a:cubicBezTo>
                  <a:pt x="219270" y="62205"/>
                  <a:pt x="267478" y="21772"/>
                  <a:pt x="286139" y="10886"/>
                </a:cubicBezTo>
                <a:cubicBezTo>
                  <a:pt x="304800" y="0"/>
                  <a:pt x="295469" y="10108"/>
                  <a:pt x="286139" y="20216"/>
                </a:cubicBezTo>
              </a:path>
            </a:pathLst>
          </a:cu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6" name="65 Flecha derecha"/>
          <p:cNvSpPr/>
          <p:nvPr/>
        </p:nvSpPr>
        <p:spPr>
          <a:xfrm rot="2209470">
            <a:off x="6710948" y="5844750"/>
            <a:ext cx="1285884" cy="41407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00" b="1" dirty="0" smtClean="0"/>
              <a:t>COLIBRI - QUITO</a:t>
            </a:r>
            <a:endParaRPr lang="es-EC" sz="1000" b="1" dirty="0"/>
          </a:p>
        </p:txBody>
      </p:sp>
      <p:sp>
        <p:nvSpPr>
          <p:cNvPr id="67" name="66 Flecha derecha"/>
          <p:cNvSpPr/>
          <p:nvPr/>
        </p:nvSpPr>
        <p:spPr>
          <a:xfrm rot="20518803" flipH="1">
            <a:off x="307993" y="5877728"/>
            <a:ext cx="1576296" cy="39393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00" b="1" dirty="0" smtClean="0"/>
              <a:t>TAMBILLO - MACHACHI</a:t>
            </a:r>
            <a:endParaRPr lang="es-EC" sz="1000" b="1" dirty="0"/>
          </a:p>
        </p:txBody>
      </p:sp>
      <p:sp>
        <p:nvSpPr>
          <p:cNvPr id="69" name="68 CuadroTexto"/>
          <p:cNvSpPr txBox="1"/>
          <p:nvPr/>
        </p:nvSpPr>
        <p:spPr>
          <a:xfrm rot="4034358">
            <a:off x="1615583" y="1458992"/>
            <a:ext cx="1158984" cy="24622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sz="1000" b="1" dirty="0" smtClean="0"/>
              <a:t>GARCIA MORENO</a:t>
            </a:r>
            <a:endParaRPr lang="es-EC" sz="1000" b="1" dirty="0"/>
          </a:p>
        </p:txBody>
      </p:sp>
      <p:sp>
        <p:nvSpPr>
          <p:cNvPr id="70" name="69 Rectángulo redondeado"/>
          <p:cNvSpPr/>
          <p:nvPr/>
        </p:nvSpPr>
        <p:spPr>
          <a:xfrm rot="2223190">
            <a:off x="4790830" y="5885883"/>
            <a:ext cx="2068197" cy="233833"/>
          </a:xfrm>
          <a:prstGeom prst="roundRect">
            <a:avLst>
              <a:gd name="adj" fmla="val 18000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b="1" dirty="0" smtClean="0"/>
              <a:t>PARQUEADERO</a:t>
            </a:r>
            <a:endParaRPr lang="es-EC" sz="1200" b="1" dirty="0"/>
          </a:p>
        </p:txBody>
      </p:sp>
      <p:sp>
        <p:nvSpPr>
          <p:cNvPr id="72" name="71 Rectángulo redondeado"/>
          <p:cNvSpPr/>
          <p:nvPr/>
        </p:nvSpPr>
        <p:spPr>
          <a:xfrm rot="2223190">
            <a:off x="5290896" y="5600130"/>
            <a:ext cx="2068197" cy="233833"/>
          </a:xfrm>
          <a:prstGeom prst="roundRect">
            <a:avLst>
              <a:gd name="adj" fmla="val 18000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b="1" dirty="0" smtClean="0"/>
              <a:t>PARQUEADERO</a:t>
            </a:r>
            <a:endParaRPr lang="es-EC" sz="1200" b="1" dirty="0"/>
          </a:p>
        </p:txBody>
      </p:sp>
      <p:cxnSp>
        <p:nvCxnSpPr>
          <p:cNvPr id="76" name="75 Conector recto de flecha"/>
          <p:cNvCxnSpPr/>
          <p:nvPr/>
        </p:nvCxnSpPr>
        <p:spPr>
          <a:xfrm rot="16200000" flipH="1">
            <a:off x="893570" y="3822536"/>
            <a:ext cx="1878964" cy="7629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77 Rectángulo redondeado"/>
          <p:cNvSpPr/>
          <p:nvPr/>
        </p:nvSpPr>
        <p:spPr>
          <a:xfrm rot="4040516">
            <a:off x="1326935" y="4081956"/>
            <a:ext cx="1538292" cy="184874"/>
          </a:xfrm>
          <a:prstGeom prst="roundRect">
            <a:avLst>
              <a:gd name="adj" fmla="val 18000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b="1" dirty="0" smtClean="0"/>
              <a:t>RUTA DE EVACUACIÓN</a:t>
            </a:r>
            <a:endParaRPr lang="es-EC" b="1" dirty="0"/>
          </a:p>
        </p:txBody>
      </p:sp>
      <p:sp>
        <p:nvSpPr>
          <p:cNvPr id="83" name="82 Llamada de flecha hacia arriba"/>
          <p:cNvSpPr/>
          <p:nvPr/>
        </p:nvSpPr>
        <p:spPr>
          <a:xfrm rot="15056552">
            <a:off x="2167335" y="1264889"/>
            <a:ext cx="774712" cy="300955"/>
          </a:xfrm>
          <a:prstGeom prst="upArrowCallout">
            <a:avLst>
              <a:gd name="adj1" fmla="val 25000"/>
              <a:gd name="adj2" fmla="val 46768"/>
              <a:gd name="adj3" fmla="val 25000"/>
              <a:gd name="adj4" fmla="val 64977"/>
            </a:avLst>
          </a:pr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b="1" dirty="0" smtClean="0"/>
              <a:t>ENTRADA 7</a:t>
            </a:r>
            <a:endParaRPr lang="es-EC" sz="900" b="1" dirty="0"/>
          </a:p>
        </p:txBody>
      </p:sp>
      <p:sp>
        <p:nvSpPr>
          <p:cNvPr id="58" name="57 Llamada de flecha hacia arriba"/>
          <p:cNvSpPr/>
          <p:nvPr/>
        </p:nvSpPr>
        <p:spPr>
          <a:xfrm rot="20886814">
            <a:off x="4023184" y="5148633"/>
            <a:ext cx="774712" cy="300955"/>
          </a:xfrm>
          <a:prstGeom prst="upArrowCallout">
            <a:avLst>
              <a:gd name="adj1" fmla="val 25000"/>
              <a:gd name="adj2" fmla="val 46768"/>
              <a:gd name="adj3" fmla="val 25000"/>
              <a:gd name="adj4" fmla="val 64977"/>
            </a:avLst>
          </a:pr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900" b="1" dirty="0" smtClean="0"/>
              <a:t>ENTRADA 1</a:t>
            </a:r>
            <a:endParaRPr lang="es-EC" sz="900" b="1" dirty="0"/>
          </a:p>
        </p:txBody>
      </p:sp>
      <p:sp>
        <p:nvSpPr>
          <p:cNvPr id="57" name="56 CuadroTexto"/>
          <p:cNvSpPr txBox="1"/>
          <p:nvPr/>
        </p:nvSpPr>
        <p:spPr>
          <a:xfrm>
            <a:off x="6263680" y="3573016"/>
            <a:ext cx="2880320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EVENTO</a:t>
            </a:r>
          </a:p>
          <a:p>
            <a:pPr algn="ctr"/>
            <a:r>
              <a:rPr lang="es-ES" sz="2400" b="1" dirty="0" smtClean="0"/>
              <a:t> “ROCK DEL VALLE”</a:t>
            </a:r>
            <a:endParaRPr lang="es-ES" sz="2400" b="1" dirty="0"/>
          </a:p>
        </p:txBody>
      </p:sp>
      <p:sp>
        <p:nvSpPr>
          <p:cNvPr id="60" name="59 CuadroTexto"/>
          <p:cNvSpPr txBox="1"/>
          <p:nvPr/>
        </p:nvSpPr>
        <p:spPr>
          <a:xfrm>
            <a:off x="1979712" y="5657671"/>
            <a:ext cx="2952328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EVENTO</a:t>
            </a:r>
          </a:p>
          <a:p>
            <a:pPr algn="ctr"/>
            <a:r>
              <a:rPr lang="es-ES" sz="2400" b="1" dirty="0" smtClean="0"/>
              <a:t> “A LA VOZ DEL CARNAVAL”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272846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41" grpId="0" animBg="1"/>
      <p:bldP spid="44" grpId="0" animBg="1"/>
      <p:bldP spid="46" grpId="0" animBg="1"/>
      <p:bldP spid="47" grpId="0" animBg="1"/>
      <p:bldP spid="49" grpId="0"/>
      <p:bldP spid="50" grpId="0"/>
      <p:bldP spid="51" grpId="0"/>
      <p:bldP spid="52" grpId="0"/>
      <p:bldP spid="53" grpId="0"/>
      <p:bldP spid="97" grpId="0" animBg="1"/>
      <p:bldP spid="61" grpId="0" animBg="1"/>
      <p:bldP spid="64" grpId="0" animBg="1"/>
      <p:bldP spid="66" grpId="0" animBg="1"/>
      <p:bldP spid="67" grpId="0" animBg="1"/>
      <p:bldP spid="69" grpId="0" animBg="1"/>
      <p:bldP spid="70" grpId="0" animBg="1"/>
      <p:bldP spid="72" grpId="0" animBg="1"/>
      <p:bldP spid="78" grpId="0" animBg="1"/>
      <p:bldP spid="83" grpId="0" animBg="1"/>
      <p:bldP spid="58" grpId="0" animBg="1"/>
      <p:bldP spid="57" grpId="0" animBg="1"/>
      <p:bldP spid="6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ctrTitle"/>
          </p:nvPr>
        </p:nvSpPr>
        <p:spPr>
          <a:xfrm>
            <a:off x="683568" y="1196752"/>
            <a:ext cx="7772400" cy="1470025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b="1" dirty="0" smtClean="0">
                <a:solidFill>
                  <a:srgbClr val="7030A0"/>
                </a:solidFill>
                <a:latin typeface="Adobe Caslon Pro" pitchFamily="18" charset="0"/>
              </a:rPr>
              <a:t>PRESUPUESTO CARNAVAL DE AMAGUAÑA</a:t>
            </a:r>
            <a:endParaRPr lang="es-ES" b="1" dirty="0">
              <a:solidFill>
                <a:srgbClr val="7030A0"/>
              </a:solidFill>
              <a:latin typeface="Adobe Caslon Pro" pitchFamily="18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582359"/>
              </p:ext>
            </p:extLst>
          </p:nvPr>
        </p:nvGraphicFramePr>
        <p:xfrm>
          <a:off x="1295637" y="2924944"/>
          <a:ext cx="7128792" cy="244827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629517"/>
                <a:gridCol w="2499275"/>
              </a:tblGrid>
              <a:tr h="103415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 smtClean="0">
                          <a:effectLst/>
                        </a:rPr>
                        <a:t>ENTIDAD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u="none" strike="noStrike" dirty="0" smtClean="0">
                          <a:effectLst/>
                        </a:rPr>
                        <a:t>AÑO 2018</a:t>
                      </a:r>
                      <a:endParaRPr lang="es-E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41411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effectLst/>
                        </a:rPr>
                        <a:t>MUNICIPIO DISTRITO METROPOLITANO DE QUITO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55.000,00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6" name="5 Imagen" descr="C:\Users\rmantilla\Desktop\FORMATOS\LOGO AZCH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44624"/>
            <a:ext cx="18002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C:\Users\rmantilla\Desktop\FORMATOS\FRANJA Y DATOS AZCH.jpg"/>
          <p:cNvPicPr/>
          <p:nvPr/>
        </p:nvPicPr>
        <p:blipFill>
          <a:blip r:embed="rId3" cstate="print"/>
          <a:srcRect t="53055"/>
          <a:stretch>
            <a:fillRect/>
          </a:stretch>
        </p:blipFill>
        <p:spPr bwMode="auto">
          <a:xfrm>
            <a:off x="0" y="6597352"/>
            <a:ext cx="9144000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C:\Users\etgomez\Downloads\Captura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203101"/>
            <a:ext cx="1656182" cy="777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753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barra-de-color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72273"/>
            <a:ext cx="9155719" cy="285728"/>
          </a:xfrm>
          <a:prstGeom prst="rect">
            <a:avLst/>
          </a:prstGeom>
        </p:spPr>
      </p:pic>
      <p:pic>
        <p:nvPicPr>
          <p:cNvPr id="6" name="1 Imagen" descr="LOGO GAD AMAGUAÑA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1600" y="476672"/>
            <a:ext cx="2304256" cy="1072140"/>
          </a:xfrm>
          <a:prstGeom prst="rect">
            <a:avLst/>
          </a:prstGeom>
        </p:spPr>
      </p:pic>
      <p:pic>
        <p:nvPicPr>
          <p:cNvPr id="7" name="6 Imagen" descr="Bomberos-Quito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4348" y="2143116"/>
            <a:ext cx="2057452" cy="644628"/>
          </a:xfrm>
          <a:prstGeom prst="rect">
            <a:avLst/>
          </a:prstGeom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5" cstate="print"/>
          <a:srcRect l="15799" t="14166" r="9772" b="14999"/>
          <a:stretch>
            <a:fillRect/>
          </a:stretch>
        </p:blipFill>
        <p:spPr bwMode="auto">
          <a:xfrm>
            <a:off x="3357563" y="2000250"/>
            <a:ext cx="1196975" cy="933450"/>
          </a:xfrm>
          <a:prstGeom prst="rect">
            <a:avLst/>
          </a:prstGeom>
          <a:noFill/>
        </p:spPr>
      </p:pic>
      <p:pic>
        <p:nvPicPr>
          <p:cNvPr id="10" name="11 Imagen" descr="lOGO FINAL AMC (1)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14942" y="2143116"/>
            <a:ext cx="1500198" cy="714380"/>
          </a:xfrm>
          <a:prstGeom prst="rect">
            <a:avLst/>
          </a:prstGeom>
        </p:spPr>
      </p:pic>
      <p:pic>
        <p:nvPicPr>
          <p:cNvPr id="11" name="13 Imagen" descr="AMT.jpg"/>
          <p:cNvPicPr/>
          <p:nvPr/>
        </p:nvPicPr>
        <p:blipFill>
          <a:blip r:embed="rId7" cstate="print"/>
          <a:srcRect l="18222" t="28889" r="5333" b="4444"/>
          <a:stretch>
            <a:fillRect/>
          </a:stretch>
        </p:blipFill>
        <p:spPr>
          <a:xfrm>
            <a:off x="7358082" y="2214554"/>
            <a:ext cx="1000132" cy="717752"/>
          </a:xfrm>
          <a:prstGeom prst="rect">
            <a:avLst/>
          </a:prstGeom>
        </p:spPr>
      </p:pic>
      <p:pic>
        <p:nvPicPr>
          <p:cNvPr id="12" name="14 Imagen" descr="logo_msp.jpg"/>
          <p:cNvPicPr/>
          <p:nvPr/>
        </p:nvPicPr>
        <p:blipFill>
          <a:blip r:embed="rId8" cstate="print"/>
          <a:srcRect l="3692" t="8163" r="3518" b="16327"/>
          <a:stretch>
            <a:fillRect/>
          </a:stretch>
        </p:blipFill>
        <p:spPr>
          <a:xfrm>
            <a:off x="1043608" y="3645024"/>
            <a:ext cx="1687174" cy="573190"/>
          </a:xfrm>
          <a:prstGeom prst="rect">
            <a:avLst/>
          </a:prstGeom>
        </p:spPr>
      </p:pic>
      <p:pic>
        <p:nvPicPr>
          <p:cNvPr id="13" name="17 Imagen" descr="ministerio_del_interior.png"/>
          <p:cNvPicPr/>
          <p:nvPr/>
        </p:nvPicPr>
        <p:blipFill>
          <a:blip r:embed="rId9" cstate="print"/>
          <a:srcRect t="24793" b="24727"/>
          <a:stretch>
            <a:fillRect/>
          </a:stretch>
        </p:blipFill>
        <p:spPr>
          <a:xfrm>
            <a:off x="3203848" y="3429000"/>
            <a:ext cx="1504869" cy="788074"/>
          </a:xfrm>
          <a:prstGeom prst="rect">
            <a:avLst/>
          </a:prstGeom>
        </p:spPr>
      </p:pic>
      <p:pic>
        <p:nvPicPr>
          <p:cNvPr id="14" name="15 Imagen" descr="Escuado_de_la_Policía_Nacional_del_Ecuador.jp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357818" y="3573016"/>
            <a:ext cx="942374" cy="784678"/>
          </a:xfrm>
          <a:prstGeom prst="rect">
            <a:avLst/>
          </a:prstGeom>
        </p:spPr>
      </p:pic>
      <p:pic>
        <p:nvPicPr>
          <p:cNvPr id="15" name="18 Imagen" descr="emaseo.jpg"/>
          <p:cNvPicPr/>
          <p:nvPr/>
        </p:nvPicPr>
        <p:blipFill>
          <a:blip r:embed="rId11" cstate="print"/>
          <a:srcRect l="17763" r="16737"/>
          <a:stretch>
            <a:fillRect/>
          </a:stretch>
        </p:blipFill>
        <p:spPr>
          <a:xfrm>
            <a:off x="6858016" y="3643314"/>
            <a:ext cx="1462312" cy="642942"/>
          </a:xfrm>
          <a:prstGeom prst="rect">
            <a:avLst/>
          </a:prstGeom>
        </p:spPr>
      </p:pic>
      <p:pic>
        <p:nvPicPr>
          <p:cNvPr id="16" name="19 Imagen" descr="EPMAPS.png"/>
          <p:cNvPicPr/>
          <p:nvPr/>
        </p:nvPicPr>
        <p:blipFill>
          <a:blip r:embed="rId12" cstate="print"/>
          <a:srcRect t="12409" b="42701"/>
          <a:stretch>
            <a:fillRect/>
          </a:stretch>
        </p:blipFill>
        <p:spPr>
          <a:xfrm>
            <a:off x="1857356" y="4929198"/>
            <a:ext cx="1428760" cy="714380"/>
          </a:xfrm>
          <a:prstGeom prst="rect">
            <a:avLst/>
          </a:prstGeom>
        </p:spPr>
      </p:pic>
      <p:pic>
        <p:nvPicPr>
          <p:cNvPr id="17" name="16 Imagen" descr="Log Coe 1"/>
          <p:cNvPicPr/>
          <p:nvPr/>
        </p:nvPicPr>
        <p:blipFill>
          <a:blip r:embed="rId1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9058" y="5000636"/>
            <a:ext cx="1492042" cy="637008"/>
          </a:xfrm>
          <a:prstGeom prst="rect">
            <a:avLst/>
          </a:prstGeom>
          <a:solidFill>
            <a:srgbClr val="FCFCFC"/>
          </a:solidFill>
          <a:ln w="9525">
            <a:noFill/>
            <a:miter lim="800000"/>
            <a:headEnd/>
            <a:tailEnd/>
          </a:ln>
        </p:spPr>
      </p:pic>
      <p:pic>
        <p:nvPicPr>
          <p:cNvPr id="18" name="3 Imagen" descr="Secretaria de Seguridad.png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143636" y="5000636"/>
            <a:ext cx="1513276" cy="646314"/>
          </a:xfrm>
          <a:prstGeom prst="rect">
            <a:avLst/>
          </a:prstGeom>
        </p:spPr>
      </p:pic>
      <p:pic>
        <p:nvPicPr>
          <p:cNvPr id="19" name="18 Imagen" descr="LOGO AZCH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868144" y="332656"/>
            <a:ext cx="2304256" cy="1296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414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C:\Users\etgomez\Downloads\_MG_715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136904" cy="57606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CuadroTexto"/>
          <p:cNvSpPr txBox="1"/>
          <p:nvPr/>
        </p:nvSpPr>
        <p:spPr>
          <a:xfrm rot="20074903">
            <a:off x="1859789" y="2783220"/>
            <a:ext cx="48245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6000" b="1" dirty="0" smtClean="0">
                <a:solidFill>
                  <a:srgbClr val="FFFF00"/>
                </a:solidFill>
              </a:rPr>
              <a:t>CARNAVAL DE AMAGUAÑA 2018</a:t>
            </a:r>
            <a:endParaRPr lang="es-EC" sz="6000" b="1" dirty="0">
              <a:solidFill>
                <a:srgbClr val="FFFF00"/>
              </a:solidFill>
            </a:endParaRPr>
          </a:p>
        </p:txBody>
      </p:sp>
      <p:pic>
        <p:nvPicPr>
          <p:cNvPr id="6" name="5 Imagen" descr="C:\Users\etgomez\Downloads\Captura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203101"/>
            <a:ext cx="1656182" cy="777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788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9592" y="5157192"/>
            <a:ext cx="7704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Fiesta tradicional, ancestral </a:t>
            </a:r>
            <a:r>
              <a:rPr lang="es-ES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 relevancia social que fomenta el 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turismo y la economía popular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9" t="21747" r="30242" b="26541"/>
          <a:stretch/>
        </p:blipFill>
        <p:spPr bwMode="auto">
          <a:xfrm>
            <a:off x="1259632" y="692696"/>
            <a:ext cx="6624736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 Imagen" descr="C:\Users\etgomez\Downloads\Captura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203101"/>
            <a:ext cx="1656182" cy="777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977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3887936" y="5410581"/>
            <a:ext cx="457200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ctr"/>
            <a:r>
              <a:rPr lang="es-ES" b="1" dirty="0">
                <a:latin typeface="Algerian" panose="04020705040A02060702" pitchFamily="82" charset="0"/>
              </a:rPr>
              <a:t>Reconocido a nivel nacional como uno de los mejores  Carnavales</a:t>
            </a:r>
          </a:p>
        </p:txBody>
      </p:sp>
      <p:pic>
        <p:nvPicPr>
          <p:cNvPr id="6" name="5 Imagen" descr="C:\Users\etgomez\Downloads\DSC_038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36712"/>
            <a:ext cx="4608512" cy="42484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Rectángulo"/>
          <p:cNvSpPr/>
          <p:nvPr/>
        </p:nvSpPr>
        <p:spPr>
          <a:xfrm>
            <a:off x="827584" y="620688"/>
            <a:ext cx="2735808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ES" b="1" dirty="0">
                <a:latin typeface="Algerian" panose="04020705040A02060702" pitchFamily="82" charset="0"/>
              </a:rPr>
              <a:t>Iniciativa que nació desde el año 1959</a:t>
            </a:r>
          </a:p>
        </p:txBody>
      </p:sp>
      <p:sp>
        <p:nvSpPr>
          <p:cNvPr id="8" name="7 Rectángulo"/>
          <p:cNvSpPr/>
          <p:nvPr/>
        </p:nvSpPr>
        <p:spPr>
          <a:xfrm>
            <a:off x="539552" y="1412776"/>
            <a:ext cx="3023840" cy="4896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b="1" cap="all" dirty="0"/>
              <a:t>El 5 de febrero del 2015 mediante Resolución 045 aprobado por el Concejo Metropolitano, </a:t>
            </a:r>
            <a:r>
              <a:rPr lang="es-EC" sz="2000" i="1" cap="all" dirty="0"/>
              <a:t>fue institucionalizado </a:t>
            </a:r>
            <a:r>
              <a:rPr lang="es-EC" sz="2000" b="1" cap="all" dirty="0"/>
              <a:t>el “</a:t>
            </a:r>
            <a:r>
              <a:rPr lang="es-EC" sz="2000" b="1" i="1" cap="all" dirty="0"/>
              <a:t>Carnaval de Amaguaña”</a:t>
            </a:r>
            <a:r>
              <a:rPr lang="es-EC" sz="2000" b="1" cap="all" dirty="0"/>
              <a:t> como una manifestación cultural con el objetivo de construir una fiesta con una amplia gestión que integre y fomente la identidad el turismo y la economía popular.</a:t>
            </a:r>
            <a:endParaRPr lang="es-EC" sz="2000" cap="all" dirty="0"/>
          </a:p>
        </p:txBody>
      </p:sp>
      <p:pic>
        <p:nvPicPr>
          <p:cNvPr id="9" name="8 Imagen" descr="C:\Users\etgomez\Downloads\Captura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80157"/>
            <a:ext cx="1656182" cy="777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03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152128" y="476672"/>
            <a:ext cx="6300192" cy="1224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dobe Caslon Pro" pitchFamily="18" charset="0"/>
                <a:ea typeface="+mj-ea"/>
                <a:cs typeface="+mj-cs"/>
              </a:rPr>
              <a:t>Carnaval de Amaguaña</a:t>
            </a:r>
            <a:br>
              <a:rPr kumimoji="0" lang="es-E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dobe Caslon Pro" pitchFamily="18" charset="0"/>
                <a:ea typeface="+mj-ea"/>
                <a:cs typeface="+mj-cs"/>
              </a:rPr>
            </a:br>
            <a:r>
              <a:rPr kumimoji="0" lang="es-E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dobe Caslon Pro" pitchFamily="18" charset="0"/>
                <a:ea typeface="+mj-ea"/>
                <a:cs typeface="+mj-cs"/>
              </a:rPr>
              <a:t>2018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dobe Caslon Pro" pitchFamily="18" charset="0"/>
              <a:ea typeface="+mj-ea"/>
              <a:cs typeface="+mj-cs"/>
            </a:endParaRPr>
          </a:p>
        </p:txBody>
      </p:sp>
      <p:pic>
        <p:nvPicPr>
          <p:cNvPr id="6" name="5 Imagen" descr="C:\Users\rmantilla\Desktop\FORMATOS\LOGO AZCH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116632"/>
            <a:ext cx="18002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C:\Users\rmantilla\Desktop\FORMATOS\FRANJA Y DATOS AZCH.jpg"/>
          <p:cNvPicPr/>
          <p:nvPr/>
        </p:nvPicPr>
        <p:blipFill>
          <a:blip r:embed="rId3" cstate="print"/>
          <a:srcRect t="53055"/>
          <a:stretch>
            <a:fillRect/>
          </a:stretch>
        </p:blipFill>
        <p:spPr bwMode="auto">
          <a:xfrm>
            <a:off x="0" y="6597352"/>
            <a:ext cx="9144000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C:\Users\memolinap\Pictures\FOTOS M.M\EVENTOS ADMINISTRACIÓN 2017\CARNAVAL 2017\AMAGUAÑA\CARNAVAL QUITEÑO 2017 05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16831"/>
            <a:ext cx="6192688" cy="45365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CuadroTexto"/>
          <p:cNvSpPr txBox="1"/>
          <p:nvPr/>
        </p:nvSpPr>
        <p:spPr>
          <a:xfrm rot="19838910">
            <a:off x="998589" y="2418386"/>
            <a:ext cx="4860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smtClean="0">
                <a:solidFill>
                  <a:srgbClr val="FFFF00"/>
                </a:solidFill>
              </a:rPr>
              <a:t>APRX: 700000 </a:t>
            </a:r>
            <a:r>
              <a:rPr lang="es-EC" sz="3600" b="1" dirty="0" smtClean="0">
                <a:solidFill>
                  <a:srgbClr val="FFFF00"/>
                </a:solidFill>
              </a:rPr>
              <a:t>asistentes </a:t>
            </a:r>
            <a:endParaRPr lang="es-EC" sz="3600" b="1" dirty="0">
              <a:solidFill>
                <a:srgbClr val="FFFF00"/>
              </a:solidFill>
            </a:endParaRPr>
          </a:p>
        </p:txBody>
      </p:sp>
      <p:pic>
        <p:nvPicPr>
          <p:cNvPr id="9" name="8 Imagen" descr="C:\Users\etgomez\Downloads\Captura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37" y="203101"/>
            <a:ext cx="1583667" cy="777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AGENDA DE ACTIVIDADES Y DIFUSION</a:t>
            </a:r>
            <a:endParaRPr lang="es-EC" dirty="0"/>
          </a:p>
        </p:txBody>
      </p:sp>
      <p:pic>
        <p:nvPicPr>
          <p:cNvPr id="4" name="Picture 2" descr="C:\Users\etgomez\Downloads\aficheeee (1)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6577">
            <a:off x="683568" y="1772816"/>
            <a:ext cx="2896771" cy="428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644008" y="1268760"/>
            <a:ext cx="324036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400" dirty="0" smtClean="0"/>
              <a:t>Rueda de Prensa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400" dirty="0" smtClean="0"/>
              <a:t>Gira </a:t>
            </a:r>
            <a:r>
              <a:rPr lang="es-EC" sz="2400" dirty="0"/>
              <a:t>de Medios: Antes de la Fiesta </a:t>
            </a:r>
            <a:r>
              <a:rPr lang="es-EC" sz="2400" dirty="0" smtClean="0"/>
              <a:t>Mayor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400" dirty="0"/>
              <a:t>Elaboración de Boletines de Prensa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400" dirty="0" smtClean="0"/>
              <a:t>Elaboración de cuñas para el perifoneo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400" dirty="0" smtClean="0"/>
              <a:t>Relaciones Públicas</a:t>
            </a:r>
            <a:endParaRPr lang="es-EC" sz="2400" dirty="0"/>
          </a:p>
          <a:p>
            <a:endParaRPr lang="es-EC" dirty="0"/>
          </a:p>
        </p:txBody>
      </p:sp>
      <p:sp>
        <p:nvSpPr>
          <p:cNvPr id="6" name="5 Elipse"/>
          <p:cNvSpPr/>
          <p:nvPr/>
        </p:nvSpPr>
        <p:spPr>
          <a:xfrm>
            <a:off x="4753472" y="4592747"/>
            <a:ext cx="3460196" cy="165618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Comunicación con enfoque en el slogan de la Fiesta:</a:t>
            </a:r>
          </a:p>
          <a:p>
            <a:pPr algn="ctr"/>
            <a:r>
              <a:rPr lang="es-EC" b="1" dirty="0" smtClean="0"/>
              <a:t>EN PAZ, CON RESPETO, SIN ALCOHOL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332440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rgbClr val="00B0F0"/>
                </a:solidFill>
              </a:rPr>
              <a:t>CRONOGRAMA DE FIESTAS</a:t>
            </a:r>
            <a:endParaRPr lang="es-ES" b="1" dirty="0">
              <a:solidFill>
                <a:srgbClr val="00B0F0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7172101"/>
              </p:ext>
            </p:extLst>
          </p:nvPr>
        </p:nvGraphicFramePr>
        <p:xfrm>
          <a:off x="179512" y="2132856"/>
          <a:ext cx="8640960" cy="3456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0"/>
                <a:gridCol w="3506476"/>
                <a:gridCol w="2254164"/>
              </a:tblGrid>
              <a:tr h="473810"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/>
                        <a:t>EVENTO</a:t>
                      </a:r>
                      <a:endParaRPr lang="es-E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/>
                        <a:t>FECHA</a:t>
                      </a:r>
                      <a:endParaRPr lang="es-E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smtClean="0"/>
                        <a:t>HORA</a:t>
                      </a:r>
                      <a:endParaRPr lang="es-ES" sz="2400" b="1" dirty="0"/>
                    </a:p>
                  </a:txBody>
                  <a:tcPr/>
                </a:tc>
              </a:tr>
              <a:tr h="443438">
                <a:tc>
                  <a:txBody>
                    <a:bodyPr/>
                    <a:lstStyle/>
                    <a:p>
                      <a:r>
                        <a:rPr lang="es-ES" sz="1800" b="1" dirty="0" smtClean="0"/>
                        <a:t>PREGÓN DE FIESTAS</a:t>
                      </a:r>
                      <a:endParaRPr lang="es-E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 smtClean="0"/>
                        <a:t>Sábado, </a:t>
                      </a:r>
                      <a:r>
                        <a:rPr lang="es-ES" sz="1800" b="1" baseline="0" dirty="0" smtClean="0"/>
                        <a:t> </a:t>
                      </a:r>
                      <a:r>
                        <a:rPr lang="es-ES" sz="1800" b="1" dirty="0" smtClean="0"/>
                        <a:t>27-enero</a:t>
                      </a:r>
                      <a:r>
                        <a:rPr lang="es-ES" sz="1800" b="1" baseline="0" dirty="0" smtClean="0"/>
                        <a:t> – 2018</a:t>
                      </a:r>
                      <a:endParaRPr lang="es-E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 smtClean="0"/>
                        <a:t>18h00  </a:t>
                      </a:r>
                      <a:r>
                        <a:rPr lang="es-ES" sz="1800" b="1" baseline="0" dirty="0" smtClean="0"/>
                        <a:t>–  </a:t>
                      </a:r>
                      <a:r>
                        <a:rPr lang="es-ES" sz="1800" b="1" dirty="0" smtClean="0"/>
                        <a:t>23h00</a:t>
                      </a:r>
                      <a:endParaRPr lang="es-ES" sz="1800" b="1" dirty="0"/>
                    </a:p>
                  </a:txBody>
                  <a:tcPr/>
                </a:tc>
              </a:tr>
              <a:tr h="443438">
                <a:tc>
                  <a:txBody>
                    <a:bodyPr/>
                    <a:lstStyle/>
                    <a:p>
                      <a:r>
                        <a:rPr lang="es-ES" sz="1800" b="1" dirty="0" smtClean="0"/>
                        <a:t>DESFILE</a:t>
                      </a:r>
                      <a:r>
                        <a:rPr lang="es-ES" sz="1800" b="1" baseline="0" dirty="0" smtClean="0"/>
                        <a:t> DE CHILLO JIJÓN </a:t>
                      </a:r>
                      <a:endParaRPr lang="es-E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 smtClean="0"/>
                        <a:t>Sábado, 10-febrero</a:t>
                      </a:r>
                      <a:r>
                        <a:rPr lang="es-ES" sz="1800" b="1" baseline="0" dirty="0" smtClean="0"/>
                        <a:t>  – 2018</a:t>
                      </a:r>
                      <a:endParaRPr lang="es-E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 smtClean="0"/>
                        <a:t>10h00 </a:t>
                      </a:r>
                      <a:r>
                        <a:rPr lang="es-ES" sz="1800" b="1" baseline="0" dirty="0" smtClean="0"/>
                        <a:t> –  15h00</a:t>
                      </a:r>
                      <a:endParaRPr lang="es-ES" sz="1800" b="1" dirty="0"/>
                    </a:p>
                  </a:txBody>
                  <a:tcPr/>
                </a:tc>
              </a:tr>
              <a:tr h="765386">
                <a:tc>
                  <a:txBody>
                    <a:bodyPr/>
                    <a:lstStyle/>
                    <a:p>
                      <a:r>
                        <a:rPr lang="es-ES" sz="1800" b="1" dirty="0" smtClean="0"/>
                        <a:t>DESFILE</a:t>
                      </a:r>
                      <a:r>
                        <a:rPr lang="es-ES" sz="1800" b="1" baseline="0" dirty="0" smtClean="0"/>
                        <a:t> DEL CORSO DE FLORES  Y SERPENTINAS </a:t>
                      </a:r>
                      <a:endParaRPr lang="es-E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 smtClean="0"/>
                        <a:t>Domingo</a:t>
                      </a:r>
                      <a:r>
                        <a:rPr lang="es-ES" sz="1800" b="1" baseline="0" dirty="0" smtClean="0"/>
                        <a:t>, 11-febrero – 2018 </a:t>
                      </a:r>
                      <a:endParaRPr lang="es-E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 smtClean="0"/>
                        <a:t>09h00  </a:t>
                      </a:r>
                      <a:r>
                        <a:rPr lang="es-ES" sz="1800" b="1" baseline="0" dirty="0" smtClean="0"/>
                        <a:t>– </a:t>
                      </a:r>
                      <a:r>
                        <a:rPr lang="es-ES" sz="1800" b="1" dirty="0" smtClean="0"/>
                        <a:t>19h00</a:t>
                      </a:r>
                      <a:endParaRPr lang="es-ES" sz="1800" b="1" dirty="0"/>
                    </a:p>
                  </a:txBody>
                  <a:tcPr anchor="ctr"/>
                </a:tc>
              </a:tr>
              <a:tr h="443438">
                <a:tc>
                  <a:txBody>
                    <a:bodyPr/>
                    <a:lstStyle/>
                    <a:p>
                      <a:r>
                        <a:rPr lang="es-ES" sz="1800" b="1" dirty="0" smtClean="0"/>
                        <a:t>CARNAVAL</a:t>
                      </a:r>
                      <a:r>
                        <a:rPr lang="es-ES" sz="1800" b="1" baseline="0" dirty="0" smtClean="0"/>
                        <a:t> ANDINO</a:t>
                      </a:r>
                      <a:endParaRPr lang="es-E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 smtClean="0"/>
                        <a:t>Domingo</a:t>
                      </a:r>
                      <a:r>
                        <a:rPr lang="es-ES" sz="1800" b="1" baseline="0" dirty="0" smtClean="0"/>
                        <a:t>, 11-febrero – 2018 </a:t>
                      </a:r>
                      <a:endParaRPr lang="es-E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 smtClean="0"/>
                        <a:t>12h00  </a:t>
                      </a:r>
                      <a:r>
                        <a:rPr lang="es-ES" sz="1800" b="1" baseline="0" dirty="0" smtClean="0"/>
                        <a:t>– </a:t>
                      </a:r>
                      <a:r>
                        <a:rPr lang="es-ES" sz="1800" b="1" dirty="0" smtClean="0"/>
                        <a:t>19h00</a:t>
                      </a:r>
                    </a:p>
                  </a:txBody>
                  <a:tcPr/>
                </a:tc>
              </a:tr>
              <a:tr h="443438">
                <a:tc>
                  <a:txBody>
                    <a:bodyPr/>
                    <a:lstStyle/>
                    <a:p>
                      <a:r>
                        <a:rPr lang="es-ES" sz="1800" b="1" dirty="0" smtClean="0"/>
                        <a:t>A LA</a:t>
                      </a:r>
                      <a:r>
                        <a:rPr lang="es-ES" sz="1800" b="1" baseline="0" dirty="0" smtClean="0"/>
                        <a:t> VOZ DEL CARNAVAL</a:t>
                      </a:r>
                      <a:endParaRPr lang="es-E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 smtClean="0"/>
                        <a:t>Domingo</a:t>
                      </a:r>
                      <a:r>
                        <a:rPr lang="es-ES" sz="1800" b="1" baseline="0" dirty="0" smtClean="0"/>
                        <a:t>, 11-febrero – 2018 </a:t>
                      </a:r>
                      <a:endParaRPr lang="es-ES" sz="18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 smtClean="0"/>
                        <a:t>12h00  </a:t>
                      </a:r>
                      <a:r>
                        <a:rPr lang="es-ES" sz="1800" b="1" baseline="0" dirty="0" smtClean="0"/>
                        <a:t>– </a:t>
                      </a:r>
                      <a:r>
                        <a:rPr lang="es-ES" sz="1800" b="1" dirty="0" smtClean="0"/>
                        <a:t>19h00</a:t>
                      </a:r>
                    </a:p>
                  </a:txBody>
                  <a:tcPr/>
                </a:tc>
              </a:tr>
              <a:tr h="443438">
                <a:tc>
                  <a:txBody>
                    <a:bodyPr/>
                    <a:lstStyle/>
                    <a:p>
                      <a:r>
                        <a:rPr lang="es-ES" sz="1800" b="1" dirty="0" smtClean="0"/>
                        <a:t>ROCK DEL</a:t>
                      </a:r>
                      <a:r>
                        <a:rPr lang="es-ES" sz="1800" b="1" baseline="0" dirty="0" smtClean="0"/>
                        <a:t> VALLE</a:t>
                      </a:r>
                      <a:endParaRPr lang="es-E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 smtClean="0"/>
                        <a:t>Domingo</a:t>
                      </a:r>
                      <a:r>
                        <a:rPr lang="es-ES" sz="1800" b="1" baseline="0" dirty="0" smtClean="0"/>
                        <a:t>, 11-febrero – 2018 </a:t>
                      </a:r>
                      <a:endParaRPr lang="es-E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 smtClean="0"/>
                        <a:t>09h00  </a:t>
                      </a:r>
                      <a:r>
                        <a:rPr lang="es-ES" sz="1800" b="1" baseline="0" smtClean="0"/>
                        <a:t>– </a:t>
                      </a:r>
                      <a:r>
                        <a:rPr lang="es-ES" sz="1800" b="1" smtClean="0"/>
                        <a:t>19h00</a:t>
                      </a:r>
                      <a:endParaRPr lang="es-ES" sz="1800" b="1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4 Imagen" descr="barra-de-color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72273"/>
            <a:ext cx="9155719" cy="28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3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s-ES" b="1" dirty="0" smtClean="0">
                <a:solidFill>
                  <a:srgbClr val="7030A0"/>
                </a:solidFill>
                <a:latin typeface="Adobe Caslon Pro" pitchFamily="18" charset="0"/>
              </a:rPr>
              <a:t/>
            </a:r>
            <a:br>
              <a:rPr lang="es-ES" b="1" dirty="0" smtClean="0">
                <a:solidFill>
                  <a:srgbClr val="7030A0"/>
                </a:solidFill>
                <a:latin typeface="Adobe Caslon Pro" pitchFamily="18" charset="0"/>
              </a:rPr>
            </a:br>
            <a:r>
              <a:rPr lang="es-ES" b="1" dirty="0" smtClean="0">
                <a:solidFill>
                  <a:srgbClr val="7030A0"/>
                </a:solidFill>
                <a:latin typeface="Adobe Caslon Pro" pitchFamily="18" charset="0"/>
              </a:rPr>
              <a:t>Pregón </a:t>
            </a:r>
            <a:r>
              <a:rPr lang="es-ES" b="1" dirty="0">
                <a:solidFill>
                  <a:srgbClr val="7030A0"/>
                </a:solidFill>
                <a:latin typeface="Adobe Caslon Pro" pitchFamily="18" charset="0"/>
              </a:rPr>
              <a:t>de Fiestas </a:t>
            </a:r>
            <a:br>
              <a:rPr lang="es-ES" b="1" dirty="0">
                <a:solidFill>
                  <a:srgbClr val="7030A0"/>
                </a:solidFill>
                <a:latin typeface="Adobe Caslon Pro" pitchFamily="18" charset="0"/>
              </a:rPr>
            </a:b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es-ES" dirty="0" smtClean="0">
                <a:latin typeface="Adobe Caslon Pro" pitchFamily="18" charset="0"/>
              </a:rPr>
              <a:t>Sábado </a:t>
            </a:r>
            <a:r>
              <a:rPr lang="es-ES" dirty="0">
                <a:latin typeface="Adobe Caslon Pro" pitchFamily="18" charset="0"/>
              </a:rPr>
              <a:t>27 de enero </a:t>
            </a:r>
            <a:r>
              <a:rPr lang="es-ES" b="1" dirty="0">
                <a:latin typeface="Adobe Caslon Pro" pitchFamily="18" charset="0"/>
              </a:rPr>
              <a:t>17:00-24:00 </a:t>
            </a:r>
            <a:r>
              <a:rPr lang="es-ES" dirty="0">
                <a:latin typeface="Adobe Caslon Pro" pitchFamily="18" charset="0"/>
              </a:rPr>
              <a:t>  </a:t>
            </a:r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5" name="4 Imagen" descr="C:\Users\etgomez\Downloads\DSC_033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852936"/>
            <a:ext cx="4248473" cy="32900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Rectángulo"/>
          <p:cNvSpPr/>
          <p:nvPr/>
        </p:nvSpPr>
        <p:spPr>
          <a:xfrm>
            <a:off x="899592" y="2708920"/>
            <a:ext cx="3312368" cy="3600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ct val="0"/>
              </a:spcBef>
              <a:defRPr/>
            </a:pPr>
            <a:r>
              <a:rPr lang="es-ES" dirty="0" smtClean="0">
                <a:latin typeface="Adobe Caslon Pro" pitchFamily="18" charset="0"/>
              </a:rPr>
              <a:t>17:00 Desfile Intercultural</a:t>
            </a:r>
          </a:p>
          <a:p>
            <a:pPr lvl="0" algn="just">
              <a:spcBef>
                <a:spcPct val="0"/>
              </a:spcBef>
              <a:defRPr/>
            </a:pPr>
            <a:r>
              <a:rPr lang="es-ES" dirty="0" smtClean="0">
                <a:latin typeface="Adobe Caslon Pro" pitchFamily="18" charset="0"/>
              </a:rPr>
              <a:t>          desde el Coliseo hasta </a:t>
            </a:r>
          </a:p>
          <a:p>
            <a:pPr lvl="0" algn="just">
              <a:spcBef>
                <a:spcPct val="0"/>
              </a:spcBef>
              <a:defRPr/>
            </a:pPr>
            <a:r>
              <a:rPr lang="es-ES" dirty="0" smtClean="0">
                <a:latin typeface="Adobe Caslon Pro" pitchFamily="18" charset="0"/>
              </a:rPr>
              <a:t>          el Estadio Parroquial</a:t>
            </a:r>
          </a:p>
          <a:p>
            <a:pPr lvl="0" algn="just">
              <a:spcBef>
                <a:spcPct val="0"/>
              </a:spcBef>
              <a:defRPr/>
            </a:pPr>
            <a:endParaRPr lang="es-ES" dirty="0" smtClean="0">
              <a:latin typeface="Adobe Caslon Pro" pitchFamily="18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es-ES" b="1" i="1" u="sng" dirty="0">
                <a:latin typeface="Adobe Caslon Pro" pitchFamily="18" charset="0"/>
              </a:rPr>
              <a:t>Presentaciones</a:t>
            </a:r>
            <a:r>
              <a:rPr lang="es-ES" b="1" i="1" u="sng" dirty="0" smtClean="0">
                <a:latin typeface="Adobe Caslon Pro" pitchFamily="18" charset="0"/>
              </a:rPr>
              <a:t>:</a:t>
            </a:r>
          </a:p>
          <a:p>
            <a:pPr algn="just">
              <a:spcBef>
                <a:spcPct val="0"/>
              </a:spcBef>
              <a:defRPr/>
            </a:pPr>
            <a:endParaRPr lang="es-ES" b="1" i="1" u="sng" dirty="0">
              <a:solidFill>
                <a:schemeClr val="tx1"/>
              </a:solidFill>
              <a:latin typeface="Adobe Caslon Pro" pitchFamily="18" charset="0"/>
            </a:endParaRPr>
          </a:p>
          <a:p>
            <a:pPr lvl="0" algn="just">
              <a:spcBef>
                <a:spcPct val="0"/>
              </a:spcBef>
              <a:defRPr/>
            </a:pPr>
            <a:r>
              <a:rPr lang="es-ES" dirty="0">
                <a:latin typeface="Adobe Caslon Pro" pitchFamily="18" charset="0"/>
              </a:rPr>
              <a:t>20:00 Orquesta Los Caminantes</a:t>
            </a:r>
          </a:p>
          <a:p>
            <a:pPr lvl="0" algn="just">
              <a:spcBef>
                <a:spcPct val="0"/>
              </a:spcBef>
              <a:defRPr/>
            </a:pPr>
            <a:r>
              <a:rPr lang="es-ES" dirty="0">
                <a:latin typeface="Adobe Caslon Pro" pitchFamily="18" charset="0"/>
              </a:rPr>
              <a:t>21:00 </a:t>
            </a:r>
            <a:r>
              <a:rPr lang="es-ES" dirty="0" smtClean="0">
                <a:latin typeface="Adobe Caslon Pro" pitchFamily="18" charset="0"/>
              </a:rPr>
              <a:t>Marques</a:t>
            </a:r>
          </a:p>
          <a:p>
            <a:pPr lvl="0" algn="just">
              <a:spcBef>
                <a:spcPct val="0"/>
              </a:spcBef>
              <a:defRPr/>
            </a:pPr>
            <a:r>
              <a:rPr lang="es-ES" dirty="0" smtClean="0">
                <a:latin typeface="Adobe Caslon Pro" pitchFamily="18" charset="0"/>
              </a:rPr>
              <a:t>Retreta de Bandas de Pueblo</a:t>
            </a:r>
            <a:endParaRPr lang="es-ES" dirty="0">
              <a:latin typeface="Adobe Caslon Pro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s-ES" dirty="0" smtClean="0">
                <a:latin typeface="Adobe Caslon Pro" pitchFamily="18" charset="0"/>
              </a:rPr>
              <a:t> </a:t>
            </a:r>
            <a:endParaRPr lang="es-EC" dirty="0"/>
          </a:p>
        </p:txBody>
      </p:sp>
      <p:sp>
        <p:nvSpPr>
          <p:cNvPr id="7" name="6 Rectángulo"/>
          <p:cNvSpPr/>
          <p:nvPr/>
        </p:nvSpPr>
        <p:spPr>
          <a:xfrm>
            <a:off x="447963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endParaRPr lang="es-ES" dirty="0">
              <a:latin typeface="Adobe Caslon Pro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 rot="19696994">
            <a:off x="5004047" y="2504166"/>
            <a:ext cx="3384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b="1" dirty="0">
                <a:solidFill>
                  <a:srgbClr val="FFFF00"/>
                </a:solidFill>
              </a:rPr>
              <a:t>4</a:t>
            </a:r>
            <a:r>
              <a:rPr lang="es-EC" sz="4400" b="1" dirty="0" smtClean="0">
                <a:solidFill>
                  <a:srgbClr val="FFFF00"/>
                </a:solidFill>
              </a:rPr>
              <a:t>000 ASISTENTES</a:t>
            </a:r>
            <a:endParaRPr lang="es-EC" sz="4400" b="1" dirty="0">
              <a:solidFill>
                <a:srgbClr val="FFFF00"/>
              </a:solidFill>
            </a:endParaRPr>
          </a:p>
        </p:txBody>
      </p:sp>
      <p:pic>
        <p:nvPicPr>
          <p:cNvPr id="9" name="8 Imagen" descr="C:\Users\etgomez\Downloads\Captura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203101"/>
            <a:ext cx="1656182" cy="777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680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7030A0"/>
                </a:solidFill>
                <a:latin typeface="Adobe Caslon Pro" pitchFamily="18" charset="0"/>
              </a:rPr>
              <a:t>Desfile Carnaval Chillo Jijón 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es-ES" dirty="0">
                <a:latin typeface="Adobe Caslon Pro" pitchFamily="18" charset="0"/>
              </a:rPr>
              <a:t>Sábado 10 de febrero </a:t>
            </a:r>
            <a:r>
              <a:rPr lang="es-ES" b="1" dirty="0">
                <a:latin typeface="Adobe Caslon Pro" pitchFamily="18" charset="0"/>
              </a:rPr>
              <a:t>10:00-23:00</a:t>
            </a:r>
            <a:r>
              <a:rPr lang="es-ES" dirty="0">
                <a:latin typeface="Adobe Caslon Pro" pitchFamily="18" charset="0"/>
              </a:rPr>
              <a:t>  </a:t>
            </a:r>
          </a:p>
          <a:p>
            <a:pPr marL="0" indent="0">
              <a:buNone/>
            </a:pPr>
            <a:endParaRPr lang="es-EC" dirty="0"/>
          </a:p>
        </p:txBody>
      </p:sp>
      <p:sp>
        <p:nvSpPr>
          <p:cNvPr id="4" name="3 Rectángulo"/>
          <p:cNvSpPr/>
          <p:nvPr/>
        </p:nvSpPr>
        <p:spPr>
          <a:xfrm>
            <a:off x="539552" y="2636912"/>
            <a:ext cx="3240360" cy="3672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  <a:defRPr/>
            </a:pPr>
            <a:r>
              <a:rPr lang="es-ES" b="1" dirty="0">
                <a:latin typeface="Adobe Caslon Pro" pitchFamily="18" charset="0"/>
              </a:rPr>
              <a:t>10:00</a:t>
            </a:r>
            <a:r>
              <a:rPr lang="es-ES" dirty="0">
                <a:latin typeface="Adobe Caslon Pro" pitchFamily="18" charset="0"/>
              </a:rPr>
              <a:t> Desfile Carnaval </a:t>
            </a:r>
          </a:p>
          <a:p>
            <a:pPr lvl="0" algn="ctr">
              <a:spcBef>
                <a:spcPct val="0"/>
              </a:spcBef>
              <a:defRPr/>
            </a:pPr>
            <a:r>
              <a:rPr lang="es-ES" dirty="0">
                <a:latin typeface="Adobe Caslon Pro" pitchFamily="18" charset="0"/>
              </a:rPr>
              <a:t>  Chillo Jijón </a:t>
            </a:r>
          </a:p>
          <a:p>
            <a:pPr lvl="0" algn="ctr">
              <a:spcBef>
                <a:spcPct val="0"/>
              </a:spcBef>
              <a:defRPr/>
            </a:pPr>
            <a:r>
              <a:rPr lang="es-ES" dirty="0">
                <a:latin typeface="Adobe Caslon Pro" pitchFamily="18" charset="0"/>
              </a:rPr>
              <a:t>            </a:t>
            </a:r>
            <a:r>
              <a:rPr lang="es-ES" dirty="0" smtClean="0">
                <a:latin typeface="Adobe Caslon Pro" pitchFamily="18" charset="0"/>
              </a:rPr>
              <a:t> Barrio </a:t>
            </a:r>
            <a:r>
              <a:rPr lang="es-ES" dirty="0">
                <a:latin typeface="Adobe Caslon Pro" pitchFamily="18" charset="0"/>
              </a:rPr>
              <a:t>Chillo </a:t>
            </a:r>
            <a:r>
              <a:rPr lang="es-ES" dirty="0" smtClean="0">
                <a:latin typeface="Adobe Caslon Pro" pitchFamily="18" charset="0"/>
              </a:rPr>
              <a:t>Jijón</a:t>
            </a:r>
          </a:p>
          <a:p>
            <a:pPr lvl="0" algn="ctr">
              <a:spcBef>
                <a:spcPct val="0"/>
              </a:spcBef>
              <a:defRPr/>
            </a:pPr>
            <a:endParaRPr lang="es-ES" dirty="0" smtClean="0">
              <a:latin typeface="Adobe Caslon Pro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s-ES" b="1" i="1" u="sng" dirty="0">
                <a:latin typeface="Adobe Caslon Pro" pitchFamily="18" charset="0"/>
              </a:rPr>
              <a:t>Presentaciones:</a:t>
            </a:r>
            <a:endParaRPr lang="es-ES" b="1" dirty="0">
              <a:solidFill>
                <a:schemeClr val="tx1"/>
              </a:solidFill>
              <a:latin typeface="Adobe Caslon Pro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es-ES" dirty="0" smtClean="0">
              <a:latin typeface="Adobe Caslon Pro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s-ES" dirty="0">
                <a:latin typeface="Adobe Caslon Pro" pitchFamily="18" charset="0"/>
              </a:rPr>
              <a:t>Proyecto </a:t>
            </a:r>
            <a:r>
              <a:rPr lang="es-ES" dirty="0" smtClean="0">
                <a:latin typeface="Adobe Caslon Pro" pitchFamily="18" charset="0"/>
              </a:rPr>
              <a:t>Coraza</a:t>
            </a:r>
          </a:p>
          <a:p>
            <a:pPr algn="ctr">
              <a:spcBef>
                <a:spcPct val="0"/>
              </a:spcBef>
              <a:defRPr/>
            </a:pPr>
            <a:r>
              <a:rPr lang="es-ES" dirty="0" smtClean="0">
                <a:latin typeface="Adobe Caslon Pro" pitchFamily="18" charset="0"/>
              </a:rPr>
              <a:t>Comparsas</a:t>
            </a:r>
            <a:endParaRPr lang="es-ES" dirty="0">
              <a:latin typeface="Adobe Caslon Pro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s-ES" dirty="0" smtClean="0">
                <a:latin typeface="Adobe Caslon Pro" pitchFamily="18" charset="0"/>
              </a:rPr>
              <a:t> </a:t>
            </a:r>
            <a:endParaRPr lang="es-ES" dirty="0">
              <a:latin typeface="Adobe Caslon Pro" pitchFamily="18" charset="0"/>
            </a:endParaRPr>
          </a:p>
        </p:txBody>
      </p:sp>
      <p:pic>
        <p:nvPicPr>
          <p:cNvPr id="5" name="4 Imagen" descr="C:\Users\etgomez\Downloads\DSC_032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636912"/>
            <a:ext cx="4104456" cy="34563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CuadroTexto"/>
          <p:cNvSpPr txBox="1"/>
          <p:nvPr/>
        </p:nvSpPr>
        <p:spPr>
          <a:xfrm rot="19876672">
            <a:off x="3995936" y="3362509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 smtClean="0">
                <a:solidFill>
                  <a:srgbClr val="FFFF00"/>
                </a:solidFill>
              </a:rPr>
              <a:t>5000 ASISTENTES</a:t>
            </a:r>
            <a:endParaRPr lang="es-EC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1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1559</TotalTime>
  <Words>617</Words>
  <Application>Microsoft Office PowerPoint</Application>
  <PresentationFormat>Presentación en pantalla (4:3)</PresentationFormat>
  <Paragraphs>228</Paragraphs>
  <Slides>18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AGENDA DE ACTIVIDADES Y DIFUSION</vt:lpstr>
      <vt:lpstr>CRONOGRAMA DE FIESTAS</vt:lpstr>
      <vt:lpstr> Pregón de Fiestas  </vt:lpstr>
      <vt:lpstr>Desfile Carnaval Chillo Jijón </vt:lpstr>
      <vt:lpstr>DESFILE DEL CORSO DE FLORES, SERPENTINAS DE BALCÓN A BALCÓN</vt:lpstr>
      <vt:lpstr>Presentación de PowerPoint</vt:lpstr>
      <vt:lpstr>Carnaval Andino</vt:lpstr>
      <vt:lpstr>Presentación de PowerPoint</vt:lpstr>
      <vt:lpstr>A la Voz del Carnaval </vt:lpstr>
      <vt:lpstr>Rock del Valle</vt:lpstr>
      <vt:lpstr>Presentación de PowerPoint</vt:lpstr>
      <vt:lpstr>PRESUPUESTO CARNAVAL DE AMAGUAÑA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chillos</dc:creator>
  <cp:lastModifiedBy>María Ines Velasco Endara</cp:lastModifiedBy>
  <cp:revision>137</cp:revision>
  <cp:lastPrinted>2018-01-16T13:16:22Z</cp:lastPrinted>
  <dcterms:created xsi:type="dcterms:W3CDTF">2017-01-11T15:18:59Z</dcterms:created>
  <dcterms:modified xsi:type="dcterms:W3CDTF">2018-01-16T13:48:36Z</dcterms:modified>
</cp:coreProperties>
</file>