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257" r:id="rId3"/>
    <p:sldId id="353" r:id="rId4"/>
    <p:sldId id="354" r:id="rId5"/>
    <p:sldId id="352" r:id="rId6"/>
    <p:sldId id="321" r:id="rId7"/>
    <p:sldId id="304" r:id="rId8"/>
    <p:sldId id="310" r:id="rId9"/>
    <p:sldId id="307" r:id="rId10"/>
    <p:sldId id="313" r:id="rId11"/>
    <p:sldId id="323" r:id="rId12"/>
    <p:sldId id="324" r:id="rId13"/>
    <p:sldId id="317" r:id="rId14"/>
    <p:sldId id="311" r:id="rId15"/>
    <p:sldId id="350" r:id="rId16"/>
    <p:sldId id="318" r:id="rId17"/>
    <p:sldId id="319" r:id="rId18"/>
    <p:sldId id="305" r:id="rId19"/>
    <p:sldId id="315" r:id="rId20"/>
    <p:sldId id="322" r:id="rId21"/>
    <p:sldId id="320" r:id="rId22"/>
    <p:sldId id="302" r:id="rId23"/>
    <p:sldId id="303" r:id="rId24"/>
    <p:sldId id="260" r:id="rId25"/>
    <p:sldId id="351" r:id="rId26"/>
    <p:sldId id="355" r:id="rId27"/>
    <p:sldId id="325" r:id="rId28"/>
  </p:sldIdLst>
  <p:sldSz cx="9144000" cy="6858000" type="screen4x3"/>
  <p:notesSz cx="6797675" cy="9926638"/>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8195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34" autoAdjust="0"/>
    <p:restoredTop sz="86441" autoAdjust="0"/>
  </p:normalViewPr>
  <p:slideViewPr>
    <p:cSldViewPr snapToGrid="0" snapToObjects="1">
      <p:cViewPr>
        <p:scale>
          <a:sx n="110" d="100"/>
          <a:sy n="110" d="100"/>
        </p:scale>
        <p:origin x="-174" y="1500"/>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r>
              <a:rPr lang="es-EC" smtClean="0"/>
              <a:t>17/10/2017</a:t>
            </a:r>
            <a:endParaRPr lang="es-EC"/>
          </a:p>
        </p:txBody>
      </p:sp>
      <p:sp>
        <p:nvSpPr>
          <p:cNvPr id="4" name="3 Marcador de pie de página"/>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s-EC"/>
          </a:p>
        </p:txBody>
      </p:sp>
      <p:sp>
        <p:nvSpPr>
          <p:cNvPr id="5" name="4 Marcador de número de diapositiva"/>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3D95E9E-8EC7-4723-A0A4-A141157FC6DE}" type="slidenum">
              <a:rPr lang="es-EC" smtClean="0"/>
              <a:t>‹Nº›</a:t>
            </a:fld>
            <a:endParaRPr lang="es-EC"/>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r>
              <a:rPr lang="es-EC" smtClean="0"/>
              <a:t>17/10/2017</a:t>
            </a:r>
            <a:endParaRPr lang="es-EC"/>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79768" y="4715154"/>
            <a:ext cx="5438140" cy="446698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1" y="9428584"/>
            <a:ext cx="2945659" cy="496332"/>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B51EEBE6-72F7-440E-B906-3BD72553D3E6}" type="slidenum">
              <a:rPr lang="es-EC" smtClean="0"/>
              <a:pPr/>
              <a:t>‹Nº›</a:t>
            </a:fld>
            <a:endParaRPr lang="es-EC"/>
          </a:p>
        </p:txBody>
      </p:sp>
    </p:spTree>
    <p:extLst>
      <p:ext uri="{BB962C8B-B14F-4D97-AF65-F5344CB8AC3E}">
        <p14:creationId xmlns:p14="http://schemas.microsoft.com/office/powerpoint/2010/main" xmlns="" val="318415157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B51EEBE6-72F7-440E-B906-3BD72553D3E6}" type="slidenum">
              <a:rPr lang="es-EC" smtClean="0"/>
              <a:pPr/>
              <a:t>1</a:t>
            </a:fld>
            <a:endParaRPr lang="es-EC"/>
          </a:p>
        </p:txBody>
      </p:sp>
      <p:sp>
        <p:nvSpPr>
          <p:cNvPr id="5" name="4 Marcador de fecha"/>
          <p:cNvSpPr>
            <a:spLocks noGrp="1"/>
          </p:cNvSpPr>
          <p:nvPr>
            <p:ph type="dt" idx="11"/>
          </p:nvPr>
        </p:nvSpPr>
        <p:spPr/>
        <p:txBody>
          <a:bodyPr/>
          <a:lstStyle/>
          <a:p>
            <a:r>
              <a:rPr lang="es-EC" smtClean="0"/>
              <a:t>17/10/2017</a:t>
            </a:r>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EF60C590-AA8B-C547-B6BF-759CCA39791E}" type="datetimeFigureOut">
              <a:rPr lang="es-ES" smtClean="0"/>
              <a:pPr/>
              <a:t>05/03/2018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CA0E9E2A-60D0-BB40-810F-FB37A001E4E7}" type="slidenum">
              <a:rPr lang="es-ES" smtClean="0"/>
              <a:pPr/>
              <a:t>‹Nº›</a:t>
            </a:fld>
            <a:endParaRPr lang="es-ES"/>
          </a:p>
        </p:txBody>
      </p:sp>
    </p:spTree>
    <p:extLst>
      <p:ext uri="{BB962C8B-B14F-4D97-AF65-F5344CB8AC3E}">
        <p14:creationId xmlns:p14="http://schemas.microsoft.com/office/powerpoint/2010/main" xmlns="" val="3748899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600200"/>
            <a:ext cx="8229600" cy="4525963"/>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EF60C590-AA8B-C547-B6BF-759CCA39791E}" type="datetimeFigureOut">
              <a:rPr lang="es-ES" smtClean="0"/>
              <a:pPr/>
              <a:t>05/03/2018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CA0E9E2A-60D0-BB40-810F-FB37A001E4E7}" type="slidenum">
              <a:rPr lang="es-ES" smtClean="0"/>
              <a:pPr/>
              <a:t>‹Nº›</a:t>
            </a:fld>
            <a:endParaRPr lang="es-ES"/>
          </a:p>
        </p:txBody>
      </p:sp>
    </p:spTree>
    <p:extLst>
      <p:ext uri="{BB962C8B-B14F-4D97-AF65-F5344CB8AC3E}">
        <p14:creationId xmlns:p14="http://schemas.microsoft.com/office/powerpoint/2010/main" xmlns="" val="1564893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EF60C590-AA8B-C547-B6BF-759CCA39791E}" type="datetimeFigureOut">
              <a:rPr lang="es-ES" smtClean="0"/>
              <a:pPr/>
              <a:t>05/03/2018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CA0E9E2A-60D0-BB40-810F-FB37A001E4E7}" type="slidenum">
              <a:rPr lang="es-ES" smtClean="0"/>
              <a:pPr/>
              <a:t>‹Nº›</a:t>
            </a:fld>
            <a:endParaRPr lang="es-ES"/>
          </a:p>
        </p:txBody>
      </p:sp>
    </p:spTree>
    <p:extLst>
      <p:ext uri="{BB962C8B-B14F-4D97-AF65-F5344CB8AC3E}">
        <p14:creationId xmlns:p14="http://schemas.microsoft.com/office/powerpoint/2010/main" xmlns="" val="1089834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EF60C590-AA8B-C547-B6BF-759CCA39791E}" type="datetimeFigureOut">
              <a:rPr lang="es-ES" smtClean="0"/>
              <a:pPr/>
              <a:t>05/03/2018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CA0E9E2A-60D0-BB40-810F-FB37A001E4E7}" type="slidenum">
              <a:rPr lang="es-ES" smtClean="0"/>
              <a:pPr/>
              <a:t>‹Nº›</a:t>
            </a:fld>
            <a:endParaRPr lang="es-ES"/>
          </a:p>
        </p:txBody>
      </p:sp>
    </p:spTree>
    <p:extLst>
      <p:ext uri="{BB962C8B-B14F-4D97-AF65-F5344CB8AC3E}">
        <p14:creationId xmlns:p14="http://schemas.microsoft.com/office/powerpoint/2010/main" xmlns="" val="2120835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EF60C590-AA8B-C547-B6BF-759CCA39791E}" type="datetimeFigureOut">
              <a:rPr lang="es-ES" smtClean="0"/>
              <a:pPr/>
              <a:t>05/03/2018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CA0E9E2A-60D0-BB40-810F-FB37A001E4E7}" type="slidenum">
              <a:rPr lang="es-ES" smtClean="0"/>
              <a:pPr/>
              <a:t>‹Nº›</a:t>
            </a:fld>
            <a:endParaRPr lang="es-ES"/>
          </a:p>
        </p:txBody>
      </p:sp>
    </p:spTree>
    <p:extLst>
      <p:ext uri="{BB962C8B-B14F-4D97-AF65-F5344CB8AC3E}">
        <p14:creationId xmlns:p14="http://schemas.microsoft.com/office/powerpoint/2010/main" xmlns="" val="2248649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EF60C590-AA8B-C547-B6BF-759CCA39791E}" type="datetimeFigureOut">
              <a:rPr lang="es-ES" smtClean="0"/>
              <a:pPr/>
              <a:t>05/03/2018</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CA0E9E2A-60D0-BB40-810F-FB37A001E4E7}" type="slidenum">
              <a:rPr lang="es-ES" smtClean="0"/>
              <a:pPr/>
              <a:t>‹Nº›</a:t>
            </a:fld>
            <a:endParaRPr lang="es-ES"/>
          </a:p>
        </p:txBody>
      </p:sp>
    </p:spTree>
    <p:extLst>
      <p:ext uri="{BB962C8B-B14F-4D97-AF65-F5344CB8AC3E}">
        <p14:creationId xmlns:p14="http://schemas.microsoft.com/office/powerpoint/2010/main" xmlns="" val="1736468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a:xfrm>
            <a:off x="457200" y="6356350"/>
            <a:ext cx="2133600" cy="365125"/>
          </a:xfrm>
          <a:prstGeom prst="rect">
            <a:avLst/>
          </a:prstGeom>
        </p:spPr>
        <p:txBody>
          <a:bodyPr/>
          <a:lstStyle/>
          <a:p>
            <a:fld id="{EF60C590-AA8B-C547-B6BF-759CCA39791E}" type="datetimeFigureOut">
              <a:rPr lang="es-ES" smtClean="0"/>
              <a:pPr/>
              <a:t>05/03/2018</a:t>
            </a:fld>
            <a:endParaRPr lang="es-ES"/>
          </a:p>
        </p:txBody>
      </p:sp>
      <p:sp>
        <p:nvSpPr>
          <p:cNvPr id="8" name="Marcador de pie de página 7"/>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Marcador de número de diapositiva 8"/>
          <p:cNvSpPr>
            <a:spLocks noGrp="1"/>
          </p:cNvSpPr>
          <p:nvPr>
            <p:ph type="sldNum" sz="quarter" idx="12"/>
          </p:nvPr>
        </p:nvSpPr>
        <p:spPr>
          <a:xfrm>
            <a:off x="6553200" y="6356350"/>
            <a:ext cx="2133600" cy="365125"/>
          </a:xfrm>
          <a:prstGeom prst="rect">
            <a:avLst/>
          </a:prstGeom>
        </p:spPr>
        <p:txBody>
          <a:bodyPr/>
          <a:lstStyle/>
          <a:p>
            <a:fld id="{CA0E9E2A-60D0-BB40-810F-FB37A001E4E7}" type="slidenum">
              <a:rPr lang="es-ES" smtClean="0"/>
              <a:pPr/>
              <a:t>‹Nº›</a:t>
            </a:fld>
            <a:endParaRPr lang="es-ES"/>
          </a:p>
        </p:txBody>
      </p:sp>
    </p:spTree>
    <p:extLst>
      <p:ext uri="{BB962C8B-B14F-4D97-AF65-F5344CB8AC3E}">
        <p14:creationId xmlns:p14="http://schemas.microsoft.com/office/powerpoint/2010/main" xmlns="" val="3168650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fecha 2"/>
          <p:cNvSpPr>
            <a:spLocks noGrp="1"/>
          </p:cNvSpPr>
          <p:nvPr>
            <p:ph type="dt" sz="half" idx="10"/>
          </p:nvPr>
        </p:nvSpPr>
        <p:spPr>
          <a:xfrm>
            <a:off x="457200" y="6356350"/>
            <a:ext cx="2133600" cy="365125"/>
          </a:xfrm>
          <a:prstGeom prst="rect">
            <a:avLst/>
          </a:prstGeom>
        </p:spPr>
        <p:txBody>
          <a:bodyPr/>
          <a:lstStyle/>
          <a:p>
            <a:fld id="{EF60C590-AA8B-C547-B6BF-759CCA39791E}" type="datetimeFigureOut">
              <a:rPr lang="es-ES" smtClean="0"/>
              <a:pPr/>
              <a:t>05/03/2018</a:t>
            </a:fld>
            <a:endParaRPr lang="es-ES"/>
          </a:p>
        </p:txBody>
      </p:sp>
      <p:sp>
        <p:nvSpPr>
          <p:cNvPr id="4" name="Marcador de pie de página 3"/>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Marcador de número de diapositiva 4"/>
          <p:cNvSpPr>
            <a:spLocks noGrp="1"/>
          </p:cNvSpPr>
          <p:nvPr>
            <p:ph type="sldNum" sz="quarter" idx="12"/>
          </p:nvPr>
        </p:nvSpPr>
        <p:spPr>
          <a:xfrm>
            <a:off x="6553200" y="6356350"/>
            <a:ext cx="2133600" cy="365125"/>
          </a:xfrm>
          <a:prstGeom prst="rect">
            <a:avLst/>
          </a:prstGeom>
        </p:spPr>
        <p:txBody>
          <a:bodyPr/>
          <a:lstStyle/>
          <a:p>
            <a:fld id="{CA0E9E2A-60D0-BB40-810F-FB37A001E4E7}" type="slidenum">
              <a:rPr lang="es-ES" smtClean="0"/>
              <a:pPr/>
              <a:t>‹Nº›</a:t>
            </a:fld>
            <a:endParaRPr lang="es-ES"/>
          </a:p>
        </p:txBody>
      </p:sp>
    </p:spTree>
    <p:extLst>
      <p:ext uri="{BB962C8B-B14F-4D97-AF65-F5344CB8AC3E}">
        <p14:creationId xmlns:p14="http://schemas.microsoft.com/office/powerpoint/2010/main" xmlns="" val="2896174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0"/>
            <a:ext cx="2133600" cy="365125"/>
          </a:xfrm>
          <a:prstGeom prst="rect">
            <a:avLst/>
          </a:prstGeom>
        </p:spPr>
        <p:txBody>
          <a:bodyPr/>
          <a:lstStyle/>
          <a:p>
            <a:fld id="{EF60C590-AA8B-C547-B6BF-759CCA39791E}" type="datetimeFigureOut">
              <a:rPr lang="es-ES" smtClean="0"/>
              <a:pPr/>
              <a:t>05/03/2018</a:t>
            </a:fld>
            <a:endParaRPr lang="es-ES"/>
          </a:p>
        </p:txBody>
      </p:sp>
      <p:sp>
        <p:nvSpPr>
          <p:cNvPr id="3" name="Marcador de pie de página 2"/>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Marcador de número de diapositiva 3"/>
          <p:cNvSpPr>
            <a:spLocks noGrp="1"/>
          </p:cNvSpPr>
          <p:nvPr>
            <p:ph type="sldNum" sz="quarter" idx="12"/>
          </p:nvPr>
        </p:nvSpPr>
        <p:spPr>
          <a:xfrm>
            <a:off x="6553200" y="6356350"/>
            <a:ext cx="2133600" cy="365125"/>
          </a:xfrm>
          <a:prstGeom prst="rect">
            <a:avLst/>
          </a:prstGeom>
        </p:spPr>
        <p:txBody>
          <a:bodyPr/>
          <a:lstStyle/>
          <a:p>
            <a:fld id="{CA0E9E2A-60D0-BB40-810F-FB37A001E4E7}" type="slidenum">
              <a:rPr lang="es-ES" smtClean="0"/>
              <a:pPr/>
              <a:t>‹Nº›</a:t>
            </a:fld>
            <a:endParaRPr lang="es-ES"/>
          </a:p>
        </p:txBody>
      </p:sp>
    </p:spTree>
    <p:extLst>
      <p:ext uri="{BB962C8B-B14F-4D97-AF65-F5344CB8AC3E}">
        <p14:creationId xmlns:p14="http://schemas.microsoft.com/office/powerpoint/2010/main" xmlns="" val="4247852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EF60C590-AA8B-C547-B6BF-759CCA39791E}" type="datetimeFigureOut">
              <a:rPr lang="es-ES" smtClean="0"/>
              <a:pPr/>
              <a:t>05/03/2018</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CA0E9E2A-60D0-BB40-810F-FB37A001E4E7}" type="slidenum">
              <a:rPr lang="es-ES" smtClean="0"/>
              <a:pPr/>
              <a:t>‹Nº›</a:t>
            </a:fld>
            <a:endParaRPr lang="es-ES"/>
          </a:p>
        </p:txBody>
      </p:sp>
    </p:spTree>
    <p:extLst>
      <p:ext uri="{BB962C8B-B14F-4D97-AF65-F5344CB8AC3E}">
        <p14:creationId xmlns:p14="http://schemas.microsoft.com/office/powerpoint/2010/main" xmlns="" val="1649526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EF60C590-AA8B-C547-B6BF-759CCA39791E}" type="datetimeFigureOut">
              <a:rPr lang="es-ES" smtClean="0"/>
              <a:pPr/>
              <a:t>05/03/2018</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CA0E9E2A-60D0-BB40-810F-FB37A001E4E7}" type="slidenum">
              <a:rPr lang="es-ES" smtClean="0"/>
              <a:pPr/>
              <a:t>‹Nº›</a:t>
            </a:fld>
            <a:endParaRPr lang="es-ES"/>
          </a:p>
        </p:txBody>
      </p:sp>
    </p:spTree>
    <p:extLst>
      <p:ext uri="{BB962C8B-B14F-4D97-AF65-F5344CB8AC3E}">
        <p14:creationId xmlns:p14="http://schemas.microsoft.com/office/powerpoint/2010/main" xmlns="" val="2791114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9962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5-06-29 a las 22.52.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28653" y="1753072"/>
            <a:ext cx="5886694" cy="3351856"/>
          </a:xfrm>
          <a:prstGeom prst="rect">
            <a:avLst/>
          </a:prstGeom>
        </p:spPr>
      </p:pic>
    </p:spTree>
    <p:extLst>
      <p:ext uri="{BB962C8B-B14F-4D97-AF65-F5344CB8AC3E}">
        <p14:creationId xmlns:p14="http://schemas.microsoft.com/office/powerpoint/2010/main" xmlns="" val="38527332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sp>
        <p:nvSpPr>
          <p:cNvPr id="8" name="CuadroTexto 7"/>
          <p:cNvSpPr txBox="1"/>
          <p:nvPr/>
        </p:nvSpPr>
        <p:spPr>
          <a:xfrm>
            <a:off x="467767" y="170231"/>
            <a:ext cx="8144932" cy="523220"/>
          </a:xfrm>
          <a:prstGeom prst="rect">
            <a:avLst/>
          </a:prstGeom>
          <a:noFill/>
        </p:spPr>
        <p:txBody>
          <a:bodyPr wrap="square" rtlCol="0">
            <a:spAutoFit/>
          </a:bodyPr>
          <a:lstStyle/>
          <a:p>
            <a:pPr algn="ctr"/>
            <a:r>
              <a:rPr lang="es-ES" sz="2800" dirty="0" smtClean="0">
                <a:latin typeface="Calibri"/>
                <a:cs typeface="Calibri"/>
              </a:rPr>
              <a:t>Solicitud de trazado vial</a:t>
            </a:r>
            <a:endParaRPr lang="es-ES" sz="2800" dirty="0">
              <a:latin typeface="Calibri"/>
              <a:cs typeface="Calibri"/>
            </a:endParaRPr>
          </a:p>
        </p:txBody>
      </p:sp>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sp>
        <p:nvSpPr>
          <p:cNvPr id="9" name="8 CuadroTexto"/>
          <p:cNvSpPr txBox="1"/>
          <p:nvPr/>
        </p:nvSpPr>
        <p:spPr>
          <a:xfrm>
            <a:off x="768423" y="711788"/>
            <a:ext cx="7184571" cy="5632311"/>
          </a:xfrm>
          <a:prstGeom prst="rect">
            <a:avLst/>
          </a:prstGeom>
          <a:noFill/>
        </p:spPr>
        <p:txBody>
          <a:bodyPr wrap="square" rtlCol="0">
            <a:spAutoFit/>
          </a:bodyPr>
          <a:lstStyle/>
          <a:p>
            <a:pPr algn="just"/>
            <a:r>
              <a:rPr lang="es-ES" dirty="0" smtClean="0"/>
              <a:t>Mediante oficio s/n ingresados con ticket No </a:t>
            </a:r>
            <a:r>
              <a:rPr lang="es-ES" dirty="0" smtClean="0">
                <a:solidFill>
                  <a:srgbClr val="FF0000"/>
                </a:solidFill>
              </a:rPr>
              <a:t>2014</a:t>
            </a:r>
            <a:r>
              <a:rPr lang="es-ES" dirty="0" smtClean="0"/>
              <a:t>-109721/109724/118524</a:t>
            </a:r>
          </a:p>
          <a:p>
            <a:pPr algn="just"/>
            <a:r>
              <a:rPr lang="es-ES" dirty="0" smtClean="0"/>
              <a:t>suscritos por el Sr. Econ. Francisco Borja, mediante los cuales </a:t>
            </a:r>
            <a:r>
              <a:rPr lang="es-ES" u="sng" dirty="0" smtClean="0">
                <a:solidFill>
                  <a:srgbClr val="FF0000"/>
                </a:solidFill>
              </a:rPr>
              <a:t>solicitan, establecer la situación de las vías y caminos de acceso público en el sector </a:t>
            </a:r>
            <a:r>
              <a:rPr lang="es-ES" dirty="0" smtClean="0"/>
              <a:t>de </a:t>
            </a:r>
            <a:r>
              <a:rPr lang="es-ES" dirty="0" err="1" smtClean="0"/>
              <a:t>Sisapungo</a:t>
            </a:r>
            <a:r>
              <a:rPr lang="es-ES" dirty="0"/>
              <a:t> </a:t>
            </a:r>
            <a:r>
              <a:rPr lang="es-ES" dirty="0" smtClean="0"/>
              <a:t>de la parroquia de Tumbaco.</a:t>
            </a:r>
            <a:endParaRPr lang="es-ES" dirty="0"/>
          </a:p>
          <a:p>
            <a:pPr algn="just"/>
            <a:endParaRPr lang="es-ES" dirty="0" smtClean="0"/>
          </a:p>
          <a:p>
            <a:pPr algn="just"/>
            <a:r>
              <a:rPr lang="es-ES" dirty="0"/>
              <a:t>Mediante oficio </a:t>
            </a:r>
            <a:r>
              <a:rPr lang="es-ES" dirty="0" smtClean="0"/>
              <a:t>No 3579-DGT-TV-2014 de fecha </a:t>
            </a:r>
            <a:r>
              <a:rPr lang="es-ES" b="1" dirty="0" smtClean="0"/>
              <a:t>29 de septiembre de 2014</a:t>
            </a:r>
            <a:r>
              <a:rPr lang="es-ES" dirty="0" smtClean="0"/>
              <a:t>, suscrito por Ing. Diego Arias, Director de Gestión del Territorio, informa </a:t>
            </a:r>
            <a:r>
              <a:rPr lang="es-ES" i="1" dirty="0" smtClean="0"/>
              <a:t>“ Los accesos vehiculares y peatonales al sector son a través de las calles públicas denominada Carchi y la Cerámica, las mismas que al momento se encuentran con capa de rodadura de asfalto y adoquín”.</a:t>
            </a:r>
          </a:p>
          <a:p>
            <a:pPr marL="285750" indent="-285750" algn="just">
              <a:buFont typeface="Arial" panose="020B0604020202020204" pitchFamily="34" charset="0"/>
              <a:buChar char="•"/>
            </a:pPr>
            <a:r>
              <a:rPr lang="es-ES" i="1" dirty="0" smtClean="0"/>
              <a:t>Realizadas las inspecciones al sector y revisada la documentación adjunta al trámite, </a:t>
            </a:r>
            <a:r>
              <a:rPr lang="es-ES" i="1" u="sng" dirty="0" smtClean="0">
                <a:solidFill>
                  <a:srgbClr val="FF0000"/>
                </a:solidFill>
              </a:rPr>
              <a:t>se establecen que existen pasajes de acceso a los predios de la zona los mismos que son producto de un Camino de Servidumbre</a:t>
            </a:r>
            <a:r>
              <a:rPr lang="es-ES" i="1" dirty="0" smtClean="0"/>
              <a:t>, que para considerarse vías públicas se debe realizar el respectivo estudio del trazado vial ante la STHV que de ser procedente se remita a la Comisión de Uso de Suelo y al Concejo Metropolitano, es necesario que provisionalmente se habiliten las servidumbres de transito existentes y posteriormente se realizará los trámites respectivos de expropiación si fuere el caso.</a:t>
            </a:r>
            <a:endParaRPr lang="es-ES" i="1" dirty="0"/>
          </a:p>
          <a:p>
            <a:endParaRPr lang="es-EC" dirty="0"/>
          </a:p>
        </p:txBody>
      </p:sp>
    </p:spTree>
    <p:extLst>
      <p:ext uri="{BB962C8B-B14F-4D97-AF65-F5344CB8AC3E}">
        <p14:creationId xmlns:p14="http://schemas.microsoft.com/office/powerpoint/2010/main" xmlns="" val="28342030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sp>
        <p:nvSpPr>
          <p:cNvPr id="8" name="CuadroTexto 7"/>
          <p:cNvSpPr txBox="1"/>
          <p:nvPr/>
        </p:nvSpPr>
        <p:spPr>
          <a:xfrm>
            <a:off x="467767" y="170231"/>
            <a:ext cx="8144932" cy="523220"/>
          </a:xfrm>
          <a:prstGeom prst="rect">
            <a:avLst/>
          </a:prstGeom>
          <a:noFill/>
        </p:spPr>
        <p:txBody>
          <a:bodyPr wrap="square" rtlCol="0">
            <a:spAutoFit/>
          </a:bodyPr>
          <a:lstStyle/>
          <a:p>
            <a:pPr algn="ctr"/>
            <a:r>
              <a:rPr lang="es-ES" sz="2800" dirty="0" smtClean="0">
                <a:latin typeface="Calibri"/>
                <a:cs typeface="Calibri"/>
              </a:rPr>
              <a:t>Normativa</a:t>
            </a:r>
            <a:endParaRPr lang="es-ES" sz="2800" dirty="0">
              <a:latin typeface="Calibri"/>
              <a:cs typeface="Calibri"/>
            </a:endParaRPr>
          </a:p>
        </p:txBody>
      </p:sp>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sp>
        <p:nvSpPr>
          <p:cNvPr id="9" name="8 CuadroTexto"/>
          <p:cNvSpPr txBox="1"/>
          <p:nvPr/>
        </p:nvSpPr>
        <p:spPr>
          <a:xfrm>
            <a:off x="467768" y="693451"/>
            <a:ext cx="7689262" cy="3323987"/>
          </a:xfrm>
          <a:prstGeom prst="rect">
            <a:avLst/>
          </a:prstGeom>
          <a:noFill/>
          <a:ln w="28575">
            <a:solidFill>
              <a:schemeClr val="tx1"/>
            </a:solidFill>
          </a:ln>
        </p:spPr>
        <p:txBody>
          <a:bodyPr wrap="square" rtlCol="0">
            <a:spAutoFit/>
          </a:bodyPr>
          <a:lstStyle/>
          <a:p>
            <a:pPr algn="ctr"/>
            <a:r>
              <a:rPr lang="es-EC" sz="1600" b="1" dirty="0" smtClean="0"/>
              <a:t>LEY DE CAMINOS</a:t>
            </a:r>
          </a:p>
          <a:p>
            <a:pPr algn="ctr"/>
            <a:r>
              <a:rPr lang="es-EC" sz="1600" dirty="0" smtClean="0"/>
              <a:t>Decreto Supremo 1351, Registro Oficial 285 de 7 de Julio de 1964.</a:t>
            </a:r>
          </a:p>
          <a:p>
            <a:pPr algn="ctr"/>
            <a:r>
              <a:rPr lang="es-EC" sz="1600" b="1" dirty="0" smtClean="0"/>
              <a:t>LA JUNTA MILITAR DE GOBIERNO</a:t>
            </a:r>
          </a:p>
          <a:p>
            <a:pPr algn="ctr"/>
            <a:r>
              <a:rPr lang="es-EC" sz="1600" dirty="0" smtClean="0"/>
              <a:t>En uso de las facultades de que se halla investida,</a:t>
            </a:r>
          </a:p>
          <a:p>
            <a:pPr algn="ctr"/>
            <a:r>
              <a:rPr lang="es-EC" sz="1600" dirty="0" smtClean="0"/>
              <a:t>Decreta:</a:t>
            </a:r>
          </a:p>
          <a:p>
            <a:pPr algn="ctr"/>
            <a:r>
              <a:rPr lang="es-EC" sz="1600" b="1" dirty="0" smtClean="0"/>
              <a:t>La siguiente LEY DE CAMINOS</a:t>
            </a:r>
          </a:p>
          <a:p>
            <a:r>
              <a:rPr lang="es-EC" sz="1600" b="1" dirty="0" smtClean="0"/>
              <a:t>CAPITULO I</a:t>
            </a:r>
          </a:p>
          <a:p>
            <a:r>
              <a:rPr lang="es-EC" sz="1600" b="1" dirty="0" smtClean="0"/>
              <a:t>De los Caminos Públicos</a:t>
            </a:r>
          </a:p>
          <a:p>
            <a:pPr algn="just"/>
            <a:r>
              <a:rPr lang="es-EC" sz="1600" b="1" dirty="0" smtClean="0"/>
              <a:t>Art. 1.- Definición.- Son caminos públicos todas las vías de tránsito terrestre</a:t>
            </a:r>
          </a:p>
          <a:p>
            <a:pPr algn="just"/>
            <a:r>
              <a:rPr lang="es-EC" sz="1600" dirty="0" smtClean="0"/>
              <a:t>construidas para el servicio público y las declaradas de uso público.</a:t>
            </a:r>
          </a:p>
          <a:p>
            <a:pPr algn="just"/>
            <a:r>
              <a:rPr lang="es-EC" sz="1600" i="1" dirty="0" smtClean="0">
                <a:solidFill>
                  <a:srgbClr val="FF0000"/>
                </a:solidFill>
              </a:rPr>
              <a:t>Se consideran, además, como públicos los caminos privados que han sido usados</a:t>
            </a:r>
          </a:p>
          <a:p>
            <a:pPr algn="just"/>
            <a:r>
              <a:rPr lang="es-EC" sz="1600" i="1" dirty="0" smtClean="0">
                <a:solidFill>
                  <a:srgbClr val="FF0000"/>
                </a:solidFill>
              </a:rPr>
              <a:t>desde hace más de quince años por los habitantes de una zona.</a:t>
            </a:r>
          </a:p>
          <a:p>
            <a:endParaRPr lang="es-EC" dirty="0"/>
          </a:p>
        </p:txBody>
      </p:sp>
      <p:sp>
        <p:nvSpPr>
          <p:cNvPr id="11" name="10 CuadroTexto"/>
          <p:cNvSpPr txBox="1"/>
          <p:nvPr/>
        </p:nvSpPr>
        <p:spPr>
          <a:xfrm>
            <a:off x="467767" y="4180114"/>
            <a:ext cx="7689263" cy="2585323"/>
          </a:xfrm>
          <a:prstGeom prst="rect">
            <a:avLst/>
          </a:prstGeom>
          <a:noFill/>
          <a:ln w="28575">
            <a:solidFill>
              <a:schemeClr val="tx1"/>
            </a:solidFill>
          </a:ln>
        </p:spPr>
        <p:txBody>
          <a:bodyPr wrap="square" rtlCol="0">
            <a:spAutoFit/>
          </a:bodyPr>
          <a:lstStyle/>
          <a:p>
            <a:pPr algn="ctr"/>
            <a:r>
              <a:rPr lang="es-ES" sz="1600" b="1" dirty="0" smtClean="0"/>
              <a:t>Conforme lo establece la Ordenanza Metropolitana N° 0432, reformatoria a la Ordenanza N°0172, que establece el Régimen Administrativo del Suelo en el Distrito Metropolitano de Quito, </a:t>
            </a:r>
          </a:p>
          <a:p>
            <a:pPr algn="just"/>
            <a:r>
              <a:rPr lang="es-ES" sz="1600" b="1" dirty="0" smtClean="0"/>
              <a:t>Artículo… (73).- Sistema Vial, en la parte pertinente al numeral 5 informa que: </a:t>
            </a:r>
            <a:r>
              <a:rPr lang="es-ES" sz="1600" dirty="0" smtClean="0"/>
              <a:t>“Las administraciones zonales diseñarán, en su jurisdicción respectiva, todas las vías locales, peatonales, escalinatas y además las vías colectoras rurales. Este diseño será realizado por las administraciones zonales, validado por la Secretaría responsable del territorio, hábitat y vivienda y enviado para conocimiento de la Comisión de Suelo y Ordenamiento Territorial, previa la aprobación del Concejo Metropolitano”.</a:t>
            </a:r>
            <a:endParaRPr lang="es-EC" sz="1600" dirty="0" smtClean="0"/>
          </a:p>
          <a:p>
            <a:endParaRPr lang="es-EC" sz="1600" b="1" dirty="0" smtClean="0"/>
          </a:p>
        </p:txBody>
      </p:sp>
    </p:spTree>
    <p:extLst>
      <p:ext uri="{BB962C8B-B14F-4D97-AF65-F5344CB8AC3E}">
        <p14:creationId xmlns:p14="http://schemas.microsoft.com/office/powerpoint/2010/main" xmlns="" val="28342030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sp>
        <p:nvSpPr>
          <p:cNvPr id="8" name="CuadroTexto 7"/>
          <p:cNvSpPr txBox="1"/>
          <p:nvPr/>
        </p:nvSpPr>
        <p:spPr>
          <a:xfrm>
            <a:off x="467767" y="170231"/>
            <a:ext cx="8144932" cy="523220"/>
          </a:xfrm>
          <a:prstGeom prst="rect">
            <a:avLst/>
          </a:prstGeom>
          <a:noFill/>
        </p:spPr>
        <p:txBody>
          <a:bodyPr wrap="square" rtlCol="0">
            <a:spAutoFit/>
          </a:bodyPr>
          <a:lstStyle/>
          <a:p>
            <a:pPr algn="ctr"/>
            <a:r>
              <a:rPr lang="es-ES" sz="2800" dirty="0" smtClean="0">
                <a:latin typeface="Calibri"/>
                <a:cs typeface="Calibri"/>
              </a:rPr>
              <a:t>ALTERNATIVAS DE FACTIBILIDAD DE TRAZADO VIAL</a:t>
            </a:r>
            <a:endParaRPr lang="es-ES" sz="2800" dirty="0">
              <a:latin typeface="Calibri"/>
              <a:cs typeface="Calibri"/>
            </a:endParaRPr>
          </a:p>
        </p:txBody>
      </p:sp>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pic>
        <p:nvPicPr>
          <p:cNvPr id="1026" name="Picture 2"/>
          <p:cNvPicPr>
            <a:picLocks noChangeAspect="1" noChangeArrowheads="1"/>
          </p:cNvPicPr>
          <p:nvPr/>
        </p:nvPicPr>
        <p:blipFill>
          <a:blip r:embed="rId5"/>
          <a:srcRect l="24405" t="45090" r="27024" b="29687"/>
          <a:stretch>
            <a:fillRect/>
          </a:stretch>
        </p:blipFill>
        <p:spPr bwMode="auto">
          <a:xfrm>
            <a:off x="463248" y="841828"/>
            <a:ext cx="8144932" cy="3383740"/>
          </a:xfrm>
          <a:prstGeom prst="rect">
            <a:avLst/>
          </a:prstGeom>
          <a:noFill/>
          <a:ln w="9525">
            <a:noFill/>
            <a:miter lim="800000"/>
            <a:headEnd/>
            <a:tailEnd/>
          </a:ln>
          <a:effectLst/>
        </p:spPr>
      </p:pic>
      <p:sp>
        <p:nvSpPr>
          <p:cNvPr id="9" name="8 CuadroTexto"/>
          <p:cNvSpPr txBox="1"/>
          <p:nvPr/>
        </p:nvSpPr>
        <p:spPr>
          <a:xfrm>
            <a:off x="943428" y="4256508"/>
            <a:ext cx="7184571" cy="1754326"/>
          </a:xfrm>
          <a:prstGeom prst="rect">
            <a:avLst/>
          </a:prstGeom>
          <a:noFill/>
        </p:spPr>
        <p:txBody>
          <a:bodyPr wrap="square" rtlCol="0">
            <a:spAutoFit/>
          </a:bodyPr>
          <a:lstStyle/>
          <a:p>
            <a:pPr algn="just"/>
            <a:r>
              <a:rPr lang="es-ES" dirty="0" smtClean="0"/>
              <a:t>Mediante oficio Nº 000192-AMZT-2014, de fecha 23 de enero del 2014, la Administración Zonal Tumbaco remite a la Secretaría de Movilidad, informe técnico con 2 alternativas de acceso al barrio de </a:t>
            </a:r>
            <a:r>
              <a:rPr lang="es-ES" dirty="0" err="1" smtClean="0"/>
              <a:t>Sisapungo</a:t>
            </a:r>
            <a:r>
              <a:rPr lang="es-ES" dirty="0" smtClean="0"/>
              <a:t>, con la finalidad de que se emita el criterio técnico correspondiente, sobre cuál de las 2 alternativas es la más factible. </a:t>
            </a:r>
            <a:endParaRPr lang="es-EC" dirty="0" smtClean="0"/>
          </a:p>
          <a:p>
            <a:endParaRPr lang="es-EC" dirty="0"/>
          </a:p>
        </p:txBody>
      </p:sp>
      <p:sp>
        <p:nvSpPr>
          <p:cNvPr id="3" name="2 CuadroTexto"/>
          <p:cNvSpPr txBox="1"/>
          <p:nvPr/>
        </p:nvSpPr>
        <p:spPr>
          <a:xfrm>
            <a:off x="1582057" y="3962400"/>
            <a:ext cx="2148114" cy="369332"/>
          </a:xfrm>
          <a:prstGeom prst="rect">
            <a:avLst/>
          </a:prstGeom>
          <a:noFill/>
        </p:spPr>
        <p:txBody>
          <a:bodyPr wrap="square" rtlCol="0">
            <a:spAutoFit/>
          </a:bodyPr>
          <a:lstStyle/>
          <a:p>
            <a:r>
              <a:rPr lang="es-EC" dirty="0" smtClean="0"/>
              <a:t>L=461,00m</a:t>
            </a:r>
            <a:endParaRPr lang="es-EC" dirty="0"/>
          </a:p>
        </p:txBody>
      </p:sp>
      <p:sp>
        <p:nvSpPr>
          <p:cNvPr id="10" name="9 CuadroTexto"/>
          <p:cNvSpPr txBox="1"/>
          <p:nvPr/>
        </p:nvSpPr>
        <p:spPr>
          <a:xfrm>
            <a:off x="5493657" y="3968331"/>
            <a:ext cx="2148114" cy="369332"/>
          </a:xfrm>
          <a:prstGeom prst="rect">
            <a:avLst/>
          </a:prstGeom>
          <a:noFill/>
        </p:spPr>
        <p:txBody>
          <a:bodyPr wrap="square" rtlCol="0">
            <a:spAutoFit/>
          </a:bodyPr>
          <a:lstStyle/>
          <a:p>
            <a:r>
              <a:rPr lang="es-EC" dirty="0" smtClean="0"/>
              <a:t>L=310,00m</a:t>
            </a:r>
            <a:endParaRPr lang="es-EC" dirty="0"/>
          </a:p>
        </p:txBody>
      </p:sp>
    </p:spTree>
    <p:extLst>
      <p:ext uri="{BB962C8B-B14F-4D97-AF65-F5344CB8AC3E}">
        <p14:creationId xmlns:p14="http://schemas.microsoft.com/office/powerpoint/2010/main" xmlns="" val="34777679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sp>
        <p:nvSpPr>
          <p:cNvPr id="8" name="CuadroTexto 7"/>
          <p:cNvSpPr txBox="1"/>
          <p:nvPr/>
        </p:nvSpPr>
        <p:spPr>
          <a:xfrm>
            <a:off x="467767" y="170231"/>
            <a:ext cx="8144932" cy="523220"/>
          </a:xfrm>
          <a:prstGeom prst="rect">
            <a:avLst/>
          </a:prstGeom>
          <a:noFill/>
        </p:spPr>
        <p:txBody>
          <a:bodyPr wrap="square" rtlCol="0">
            <a:spAutoFit/>
          </a:bodyPr>
          <a:lstStyle/>
          <a:p>
            <a:pPr algn="ctr"/>
            <a:r>
              <a:rPr lang="es-ES" sz="2800" dirty="0" smtClean="0">
                <a:latin typeface="Calibri"/>
                <a:cs typeface="Calibri"/>
              </a:rPr>
              <a:t>ALTERNATIVAS DE FACTIBILIDAD DE TRAZADO VIAL</a:t>
            </a:r>
            <a:endParaRPr lang="es-ES" sz="2800" dirty="0">
              <a:latin typeface="Calibri"/>
              <a:cs typeface="Calibri"/>
            </a:endParaRPr>
          </a:p>
        </p:txBody>
      </p:sp>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pic>
        <p:nvPicPr>
          <p:cNvPr id="1026" name="Picture 2"/>
          <p:cNvPicPr>
            <a:picLocks noChangeAspect="1" noChangeArrowheads="1"/>
          </p:cNvPicPr>
          <p:nvPr/>
        </p:nvPicPr>
        <p:blipFill>
          <a:blip r:embed="rId5"/>
          <a:srcRect l="24405" t="45090" r="27024" b="29687"/>
          <a:stretch>
            <a:fillRect/>
          </a:stretch>
        </p:blipFill>
        <p:spPr bwMode="auto">
          <a:xfrm>
            <a:off x="463248" y="841828"/>
            <a:ext cx="8144932" cy="3383740"/>
          </a:xfrm>
          <a:prstGeom prst="rect">
            <a:avLst/>
          </a:prstGeom>
          <a:noFill/>
          <a:ln w="9525">
            <a:noFill/>
            <a:miter lim="800000"/>
            <a:headEnd/>
            <a:tailEnd/>
          </a:ln>
          <a:effectLst/>
        </p:spPr>
      </p:pic>
      <p:sp>
        <p:nvSpPr>
          <p:cNvPr id="9" name="8 CuadroTexto"/>
          <p:cNvSpPr txBox="1"/>
          <p:nvPr/>
        </p:nvSpPr>
        <p:spPr>
          <a:xfrm>
            <a:off x="943428" y="4256508"/>
            <a:ext cx="7184571" cy="1754326"/>
          </a:xfrm>
          <a:prstGeom prst="rect">
            <a:avLst/>
          </a:prstGeom>
          <a:noFill/>
        </p:spPr>
        <p:txBody>
          <a:bodyPr wrap="square" rtlCol="0">
            <a:spAutoFit/>
          </a:bodyPr>
          <a:lstStyle/>
          <a:p>
            <a:pPr algn="just"/>
            <a:r>
              <a:rPr lang="es-ES" dirty="0" smtClean="0"/>
              <a:t>Mediante oficio Nº 000192-AMZT-2014, de fecha 23 de enero del 2014, la Administración Zonal Tumbaco remite a la Secretaría de Movilidad, informe técnico con 2 alternativas de acceso al barrio de </a:t>
            </a:r>
            <a:r>
              <a:rPr lang="es-ES" dirty="0" err="1" smtClean="0"/>
              <a:t>Sisapungo</a:t>
            </a:r>
            <a:r>
              <a:rPr lang="es-ES" dirty="0" smtClean="0"/>
              <a:t>, con la finalidad de que se emita el criterio técnico correspondiente, sobre cuál de las 2 alternativas es la más factible. </a:t>
            </a:r>
            <a:endParaRPr lang="es-EC" dirty="0" smtClean="0"/>
          </a:p>
          <a:p>
            <a:endParaRPr lang="es-EC" dirty="0"/>
          </a:p>
        </p:txBody>
      </p:sp>
      <p:sp>
        <p:nvSpPr>
          <p:cNvPr id="11" name="10 Rectángulo"/>
          <p:cNvSpPr/>
          <p:nvPr/>
        </p:nvSpPr>
        <p:spPr>
          <a:xfrm>
            <a:off x="4619625" y="841828"/>
            <a:ext cx="3790950" cy="3139622"/>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10" name="9 Rectángulo"/>
          <p:cNvSpPr/>
          <p:nvPr/>
        </p:nvSpPr>
        <p:spPr>
          <a:xfrm>
            <a:off x="828675" y="841828"/>
            <a:ext cx="3790950" cy="3139622"/>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xmlns="" val="3477767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sp>
        <p:nvSpPr>
          <p:cNvPr id="8" name="CuadroTexto 7"/>
          <p:cNvSpPr txBox="1"/>
          <p:nvPr/>
        </p:nvSpPr>
        <p:spPr>
          <a:xfrm>
            <a:off x="467767" y="170231"/>
            <a:ext cx="8144932" cy="523220"/>
          </a:xfrm>
          <a:prstGeom prst="rect">
            <a:avLst/>
          </a:prstGeom>
          <a:noFill/>
        </p:spPr>
        <p:txBody>
          <a:bodyPr wrap="square" rtlCol="0">
            <a:spAutoFit/>
          </a:bodyPr>
          <a:lstStyle/>
          <a:p>
            <a:pPr algn="ctr"/>
            <a:r>
              <a:rPr lang="es-ES" sz="2800" dirty="0" smtClean="0">
                <a:latin typeface="Calibri"/>
                <a:cs typeface="Calibri"/>
              </a:rPr>
              <a:t>ALTERNATIVAS DE TRAZADOS</a:t>
            </a:r>
            <a:endParaRPr lang="es-ES" sz="2800" dirty="0">
              <a:latin typeface="Calibri"/>
              <a:cs typeface="Calibri"/>
            </a:endParaRPr>
          </a:p>
        </p:txBody>
      </p:sp>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sp>
        <p:nvSpPr>
          <p:cNvPr id="9" name="8 CuadroTexto"/>
          <p:cNvSpPr txBox="1"/>
          <p:nvPr/>
        </p:nvSpPr>
        <p:spPr>
          <a:xfrm>
            <a:off x="943429" y="693451"/>
            <a:ext cx="7669270" cy="6186309"/>
          </a:xfrm>
          <a:prstGeom prst="rect">
            <a:avLst/>
          </a:prstGeom>
          <a:noFill/>
        </p:spPr>
        <p:txBody>
          <a:bodyPr wrap="square" rtlCol="0">
            <a:spAutoFit/>
          </a:bodyPr>
          <a:lstStyle/>
          <a:p>
            <a:r>
              <a:rPr lang="es-ES" dirty="0" smtClean="0"/>
              <a:t>Mediante oficio Nº SM 000592, de fecha 25 de febrero del 2015, la </a:t>
            </a:r>
            <a:r>
              <a:rPr lang="es-ES" dirty="0" smtClean="0">
                <a:solidFill>
                  <a:srgbClr val="FF0000"/>
                </a:solidFill>
              </a:rPr>
              <a:t>Secretaría de Movilidad</a:t>
            </a:r>
            <a:r>
              <a:rPr lang="es-ES" dirty="0" smtClean="0"/>
              <a:t> remite informe técnico Nº 0024, sobre el Criterio técnico con relación a la propuesta de acceso al sector de </a:t>
            </a:r>
            <a:r>
              <a:rPr lang="es-ES" dirty="0" err="1" smtClean="0"/>
              <a:t>Sisapungo</a:t>
            </a:r>
            <a:r>
              <a:rPr lang="es-ES" dirty="0" smtClean="0"/>
              <a:t> por la vía de servicio de la Ruta Viva, manifiesta en conclusiones y recomendaciones que: </a:t>
            </a:r>
            <a:endParaRPr lang="es-EC" dirty="0" smtClean="0"/>
          </a:p>
          <a:p>
            <a:pPr lvl="1" algn="just">
              <a:buFont typeface="Arial" pitchFamily="34" charset="0"/>
              <a:buChar char="•"/>
            </a:pPr>
            <a:r>
              <a:rPr lang="es-ES" i="1" dirty="0" smtClean="0"/>
              <a:t>“Del análisis anterior </a:t>
            </a:r>
            <a:r>
              <a:rPr lang="es-ES" b="1" i="1" dirty="0" smtClean="0">
                <a:solidFill>
                  <a:srgbClr val="FF0000"/>
                </a:solidFill>
              </a:rPr>
              <a:t>se determina que la alternativa Nº 1 es la más recomendable</a:t>
            </a:r>
            <a:r>
              <a:rPr lang="es-ES" i="1" dirty="0" smtClean="0"/>
              <a:t> ratificando lo sugerido por la Ing. Andrea Hidalgo, Administradora Zona Tumbaco.</a:t>
            </a:r>
            <a:endParaRPr lang="es-EC" dirty="0" smtClean="0"/>
          </a:p>
          <a:p>
            <a:pPr lvl="1" algn="just">
              <a:buFont typeface="Arial" pitchFamily="34" charset="0"/>
              <a:buChar char="•"/>
            </a:pPr>
            <a:r>
              <a:rPr lang="es-ES" i="1" dirty="0" smtClean="0"/>
              <a:t>Se emite criterio favorable hacia la conectividad a la vía de servicio a la Ruta Viva, toda vez que la vía de servicio planteada está destinada a favorecer la accesibilidad a los moradores del sector y además esta alternativa de vía cierra el anillo vial.</a:t>
            </a:r>
            <a:endParaRPr lang="es-EC" dirty="0" smtClean="0"/>
          </a:p>
          <a:p>
            <a:pPr lvl="1" algn="just">
              <a:buFont typeface="Arial" pitchFamily="34" charset="0"/>
              <a:buChar char="•"/>
            </a:pPr>
            <a:r>
              <a:rPr lang="es-ES" i="1" dirty="0" smtClean="0"/>
              <a:t>Respecto de la sección de la vía, es necesario se considere las actividades que puedan realizarse en los predios colindantes de la vía. En ese sentido debe preverse el ancho de calzada necesario para circulación vehicular en forma bidireccional (mínimo 7m.; deseable 7.30m.), así como la permisibilidad de al menos una franja para estacionamiento de al menos 2.20m. de ancho. Las aceras deberán cumplir con el ancho establecido en la Ordenanza 172. </a:t>
            </a:r>
            <a:endParaRPr lang="es-EC" dirty="0" smtClean="0"/>
          </a:p>
          <a:p>
            <a:pPr lvl="1" algn="just">
              <a:buFont typeface="Arial" pitchFamily="34" charset="0"/>
              <a:buChar char="•"/>
            </a:pPr>
            <a:r>
              <a:rPr lang="es-ES" i="1" dirty="0" smtClean="0"/>
              <a:t>Las intersecciones que se crearían tanto con la vía de servicio de la Ruta Viva como con la calle Pablo </a:t>
            </a:r>
            <a:r>
              <a:rPr lang="es-ES" i="1" dirty="0" err="1" smtClean="0"/>
              <a:t>Claudel</a:t>
            </a:r>
            <a:r>
              <a:rPr lang="es-ES" i="1" dirty="0" smtClean="0"/>
              <a:t> deberán contar con su respectiva señalización y diseño de acuerdo a las normas vigentes”. </a:t>
            </a:r>
            <a:endParaRPr lang="es-EC" dirty="0" smtClean="0"/>
          </a:p>
          <a:p>
            <a:endParaRPr lang="es-EC" dirty="0"/>
          </a:p>
        </p:txBody>
      </p:sp>
    </p:spTree>
    <p:extLst>
      <p:ext uri="{BB962C8B-B14F-4D97-AF65-F5344CB8AC3E}">
        <p14:creationId xmlns:p14="http://schemas.microsoft.com/office/powerpoint/2010/main" xmlns="" val="1474569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0290" t="20040" r="38875" b="17262"/>
          <a:stretch/>
        </p:blipFill>
        <p:spPr bwMode="auto">
          <a:xfrm>
            <a:off x="923000" y="1866658"/>
            <a:ext cx="6614220" cy="458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20005" t="29712" r="41076" b="55407"/>
          <a:stretch/>
        </p:blipFill>
        <p:spPr bwMode="auto">
          <a:xfrm>
            <a:off x="1698232" y="217714"/>
            <a:ext cx="5063756" cy="10885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17873" t="42014" r="40741" b="50000"/>
          <a:stretch/>
        </p:blipFill>
        <p:spPr bwMode="auto">
          <a:xfrm>
            <a:off x="1537710" y="1306286"/>
            <a:ext cx="5384800" cy="58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251750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sp>
        <p:nvSpPr>
          <p:cNvPr id="8" name="CuadroTexto 7"/>
          <p:cNvSpPr txBox="1"/>
          <p:nvPr/>
        </p:nvSpPr>
        <p:spPr>
          <a:xfrm>
            <a:off x="467767" y="170231"/>
            <a:ext cx="8144932" cy="523220"/>
          </a:xfrm>
          <a:prstGeom prst="rect">
            <a:avLst/>
          </a:prstGeom>
          <a:noFill/>
        </p:spPr>
        <p:txBody>
          <a:bodyPr wrap="square" rtlCol="0">
            <a:spAutoFit/>
          </a:bodyPr>
          <a:lstStyle/>
          <a:p>
            <a:pPr algn="ctr"/>
            <a:r>
              <a:rPr lang="es-ES" sz="2800" dirty="0" smtClean="0">
                <a:latin typeface="Calibri"/>
                <a:cs typeface="Calibri"/>
              </a:rPr>
              <a:t>ALTERNATIVAS DE FACTIBILIDAD DE TRAZADO VIAL</a:t>
            </a:r>
            <a:endParaRPr lang="es-ES" sz="2800" dirty="0">
              <a:latin typeface="Calibri"/>
              <a:cs typeface="Calibri"/>
            </a:endParaRPr>
          </a:p>
        </p:txBody>
      </p:sp>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2494" t="19444" r="35746" b="14881"/>
          <a:stretch/>
        </p:blipFill>
        <p:spPr bwMode="auto">
          <a:xfrm>
            <a:off x="710782" y="788153"/>
            <a:ext cx="7722435" cy="5508892"/>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14398106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sp>
        <p:nvSpPr>
          <p:cNvPr id="8" name="CuadroTexto 7"/>
          <p:cNvSpPr txBox="1"/>
          <p:nvPr/>
        </p:nvSpPr>
        <p:spPr>
          <a:xfrm>
            <a:off x="467767" y="170231"/>
            <a:ext cx="8144932" cy="523220"/>
          </a:xfrm>
          <a:prstGeom prst="rect">
            <a:avLst/>
          </a:prstGeom>
          <a:noFill/>
        </p:spPr>
        <p:txBody>
          <a:bodyPr wrap="square" rtlCol="0">
            <a:spAutoFit/>
          </a:bodyPr>
          <a:lstStyle/>
          <a:p>
            <a:pPr algn="ctr"/>
            <a:r>
              <a:rPr lang="es-ES" sz="2800" dirty="0" smtClean="0">
                <a:latin typeface="Calibri"/>
                <a:cs typeface="Calibri"/>
              </a:rPr>
              <a:t>ANALISIS DE SEVIDUMBRE DE PASO</a:t>
            </a:r>
            <a:endParaRPr lang="es-ES" sz="2800" dirty="0">
              <a:latin typeface="Calibri"/>
              <a:cs typeface="Calibri"/>
            </a:endParaRPr>
          </a:p>
        </p:txBody>
      </p:sp>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pic>
        <p:nvPicPr>
          <p:cNvPr id="3" name="Picture 2"/>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33912" t="18254" r="28383" b="25992"/>
          <a:stretch/>
        </p:blipFill>
        <p:spPr bwMode="auto">
          <a:xfrm>
            <a:off x="885370" y="841829"/>
            <a:ext cx="6531429" cy="5429977"/>
          </a:xfrm>
          <a:prstGeom prst="rect">
            <a:avLst/>
          </a:prstGeom>
          <a:noFill/>
          <a:ln w="2857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cxnSp>
        <p:nvCxnSpPr>
          <p:cNvPr id="10" name="9 Conector recto de flecha"/>
          <p:cNvCxnSpPr/>
          <p:nvPr/>
        </p:nvCxnSpPr>
        <p:spPr>
          <a:xfrm>
            <a:off x="467767" y="5295900"/>
            <a:ext cx="3151733" cy="1588"/>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1" name="10 CuadroTexto"/>
          <p:cNvSpPr txBox="1"/>
          <p:nvPr/>
        </p:nvSpPr>
        <p:spPr>
          <a:xfrm>
            <a:off x="810136" y="4440833"/>
            <a:ext cx="1495425" cy="923330"/>
          </a:xfrm>
          <a:prstGeom prst="rect">
            <a:avLst/>
          </a:prstGeom>
          <a:noFill/>
        </p:spPr>
        <p:txBody>
          <a:bodyPr wrap="square" rtlCol="0">
            <a:spAutoFit/>
          </a:bodyPr>
          <a:lstStyle/>
          <a:p>
            <a:r>
              <a:rPr lang="es-EC" dirty="0" smtClean="0"/>
              <a:t>CONSTANCIA </a:t>
            </a:r>
          </a:p>
          <a:p>
            <a:r>
              <a:rPr lang="es-EC" dirty="0" smtClean="0"/>
              <a:t>CAMINOS DE ACCESO</a:t>
            </a:r>
            <a:endParaRPr lang="es-EC" dirty="0"/>
          </a:p>
        </p:txBody>
      </p:sp>
      <p:pic>
        <p:nvPicPr>
          <p:cNvPr id="9" name="Picture 3"/>
          <p:cNvPicPr>
            <a:picLocks noChangeAspect="1" noChangeArrowheads="1"/>
          </p:cNvPicPr>
          <p:nvPr/>
        </p:nvPicPr>
        <p:blipFill rotWithShape="1">
          <a:blip r:embed="rId6">
            <a:extLst>
              <a:ext uri="{BEBA8EAE-BF5A-486C-A8C5-ECC9F3942E4B}">
                <a14:imgProps xmlns:a14="http://schemas.microsoft.com/office/drawing/2010/main" xmlns="">
                  <a14:imgLayer r:embed="rId7">
                    <a14:imgEffect>
                      <a14:brightnessContrast bright="-20000" contrast="-20000"/>
                    </a14:imgEffect>
                  </a14:imgLayer>
                </a14:imgProps>
              </a:ext>
              <a:ext uri="{28A0092B-C50C-407E-A947-70E740481C1C}">
                <a14:useLocalDpi xmlns:a14="http://schemas.microsoft.com/office/drawing/2010/main" xmlns="" val="0"/>
              </a:ext>
            </a:extLst>
          </a:blip>
          <a:srcRect l="23785" t="42014" r="64279" b="26823"/>
          <a:stretch/>
        </p:blipFill>
        <p:spPr bwMode="auto">
          <a:xfrm>
            <a:off x="950517" y="1001486"/>
            <a:ext cx="776514" cy="1139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563979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sp>
        <p:nvSpPr>
          <p:cNvPr id="8" name="CuadroTexto 7"/>
          <p:cNvSpPr txBox="1"/>
          <p:nvPr/>
        </p:nvSpPr>
        <p:spPr>
          <a:xfrm>
            <a:off x="467767" y="170231"/>
            <a:ext cx="8144932" cy="1384995"/>
          </a:xfrm>
          <a:prstGeom prst="rect">
            <a:avLst/>
          </a:prstGeom>
          <a:noFill/>
        </p:spPr>
        <p:txBody>
          <a:bodyPr wrap="square" rtlCol="0">
            <a:spAutoFit/>
          </a:bodyPr>
          <a:lstStyle/>
          <a:p>
            <a:pPr algn="ctr"/>
            <a:r>
              <a:rPr lang="es-ES" sz="2800" dirty="0" smtClean="0">
                <a:latin typeface="Calibri"/>
                <a:cs typeface="Calibri"/>
              </a:rPr>
              <a:t>ANÁLISIS PROLONGACIÓN DE VÍA</a:t>
            </a:r>
          </a:p>
          <a:p>
            <a:pPr algn="ctr"/>
            <a:r>
              <a:rPr lang="es-ES" sz="2800" dirty="0" smtClean="0">
                <a:latin typeface="Calibri"/>
                <a:cs typeface="Calibri"/>
              </a:rPr>
              <a:t>HACIA LA CALLE PASEO DEL CAMPO </a:t>
            </a:r>
          </a:p>
          <a:p>
            <a:pPr algn="ctr"/>
            <a:endParaRPr lang="es-ES" sz="2800" dirty="0">
              <a:latin typeface="Calibri"/>
              <a:cs typeface="Calibri"/>
            </a:endParaRPr>
          </a:p>
        </p:txBody>
      </p:sp>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4514" y="6395117"/>
            <a:ext cx="1338774" cy="239270"/>
          </a:xfrm>
          <a:prstGeom prst="rect">
            <a:avLst/>
          </a:prstGeom>
        </p:spPr>
      </p:pic>
      <p:sp>
        <p:nvSpPr>
          <p:cNvPr id="3" name="2 CuadroTexto"/>
          <p:cNvSpPr txBox="1"/>
          <p:nvPr/>
        </p:nvSpPr>
        <p:spPr>
          <a:xfrm>
            <a:off x="812800" y="1161143"/>
            <a:ext cx="7634514" cy="1754326"/>
          </a:xfrm>
          <a:prstGeom prst="rect">
            <a:avLst/>
          </a:prstGeom>
          <a:noFill/>
        </p:spPr>
        <p:txBody>
          <a:bodyPr wrap="square" rtlCol="0">
            <a:spAutoFit/>
          </a:bodyPr>
          <a:lstStyle/>
          <a:p>
            <a:pPr algn="just"/>
            <a:r>
              <a:rPr lang="es-ES" dirty="0"/>
              <a:t>E</a:t>
            </a:r>
            <a:r>
              <a:rPr lang="es-ES" dirty="0" smtClean="0"/>
              <a:t>scrituras </a:t>
            </a:r>
            <a:r>
              <a:rPr lang="es-ES" dirty="0"/>
              <a:t>de los predios No. 1210375 propiedad del Sr. George </a:t>
            </a:r>
            <a:r>
              <a:rPr lang="es-ES" dirty="0" err="1" smtClean="0"/>
              <a:t>Loquvan</a:t>
            </a:r>
            <a:endParaRPr lang="es-ES" dirty="0"/>
          </a:p>
          <a:p>
            <a:pPr algn="just"/>
            <a:r>
              <a:rPr lang="es-ES" dirty="0"/>
              <a:t>y</a:t>
            </a:r>
            <a:r>
              <a:rPr lang="es-ES" dirty="0" smtClean="0"/>
              <a:t> Predio </a:t>
            </a:r>
            <a:r>
              <a:rPr lang="es-ES" dirty="0"/>
              <a:t>No. 5098587 propiedad del Sr. Ernesto </a:t>
            </a:r>
            <a:r>
              <a:rPr lang="es-ES" dirty="0" err="1"/>
              <a:t>Tacuri</a:t>
            </a:r>
            <a:r>
              <a:rPr lang="es-ES" dirty="0"/>
              <a:t> </a:t>
            </a:r>
            <a:r>
              <a:rPr lang="es-ES" dirty="0" err="1" smtClean="0"/>
              <a:t>Martinez</a:t>
            </a:r>
            <a:r>
              <a:rPr lang="es-ES" dirty="0" smtClean="0"/>
              <a:t>, </a:t>
            </a:r>
            <a:r>
              <a:rPr lang="es-ES" dirty="0"/>
              <a:t>predio No 580027 propiedad del Sr. León López José Patricio </a:t>
            </a:r>
            <a:r>
              <a:rPr lang="es-ES" dirty="0" smtClean="0"/>
              <a:t>(Sr. Hernán Merino).</a:t>
            </a:r>
          </a:p>
          <a:p>
            <a:pPr algn="just"/>
            <a:endParaRPr lang="es-ES" dirty="0"/>
          </a:p>
          <a:p>
            <a:pPr algn="just"/>
            <a:r>
              <a:rPr lang="es-ES" b="1" dirty="0" smtClean="0">
                <a:solidFill>
                  <a:srgbClr val="FF0000"/>
                </a:solidFill>
              </a:rPr>
              <a:t>Nota: </a:t>
            </a:r>
            <a:r>
              <a:rPr lang="es-ES" dirty="0" smtClean="0">
                <a:solidFill>
                  <a:srgbClr val="FF0000"/>
                </a:solidFill>
              </a:rPr>
              <a:t>Las escrituras de los respectivos predios, en la parte pertinente a linderos, se encuentran mal orientados.</a:t>
            </a:r>
            <a:endParaRPr lang="es-EC" dirty="0">
              <a:solidFill>
                <a:srgbClr val="FF0000"/>
              </a:solidFill>
            </a:endParaRPr>
          </a:p>
        </p:txBody>
      </p:sp>
      <p:sp>
        <p:nvSpPr>
          <p:cNvPr id="4" name="3 Rectángulo"/>
          <p:cNvSpPr/>
          <p:nvPr/>
        </p:nvSpPr>
        <p:spPr>
          <a:xfrm>
            <a:off x="795422" y="2966856"/>
            <a:ext cx="7669270" cy="3416320"/>
          </a:xfrm>
          <a:prstGeom prst="rect">
            <a:avLst/>
          </a:prstGeom>
        </p:spPr>
        <p:txBody>
          <a:bodyPr wrap="square">
            <a:spAutoFit/>
          </a:bodyPr>
          <a:lstStyle/>
          <a:p>
            <a:pPr marL="285750" lvl="0" indent="-285750" algn="just">
              <a:buFont typeface="Arial" panose="020B0604020202020204" pitchFamily="34" charset="0"/>
              <a:buChar char="•"/>
            </a:pPr>
            <a:r>
              <a:rPr lang="es-ES" dirty="0" smtClean="0"/>
              <a:t>Escritura predio </a:t>
            </a:r>
            <a:r>
              <a:rPr lang="es-ES" dirty="0"/>
              <a:t>No. 1210375 propiedad del Sr. George </a:t>
            </a:r>
            <a:r>
              <a:rPr lang="es-ES" dirty="0" err="1" smtClean="0"/>
              <a:t>Loquvan</a:t>
            </a:r>
            <a:r>
              <a:rPr lang="es-ES" dirty="0" smtClean="0"/>
              <a:t>, realizadas en la Notaría Vigésimo Octava, de fecha mayo </a:t>
            </a:r>
            <a:r>
              <a:rPr lang="es-ES" dirty="0"/>
              <a:t>3 del </a:t>
            </a:r>
            <a:r>
              <a:rPr lang="es-ES" dirty="0" smtClean="0"/>
              <a:t>2005, la </a:t>
            </a:r>
            <a:r>
              <a:rPr lang="es-ES" dirty="0"/>
              <a:t>señora </a:t>
            </a:r>
            <a:r>
              <a:rPr lang="es-ES" dirty="0" err="1" smtClean="0"/>
              <a:t>Valdospino</a:t>
            </a:r>
            <a:r>
              <a:rPr lang="es-ES" dirty="0" smtClean="0"/>
              <a:t> Mercedes </a:t>
            </a:r>
            <a:r>
              <a:rPr lang="es-ES" dirty="0"/>
              <a:t>vende a George </a:t>
            </a:r>
            <a:r>
              <a:rPr lang="es-ES" dirty="0" err="1"/>
              <a:t>Loquvan</a:t>
            </a:r>
            <a:r>
              <a:rPr lang="es-ES" dirty="0"/>
              <a:t> y Clotilde Gascón el predio posterior (1210375) el área de 3500 m2 y en </a:t>
            </a:r>
            <a:r>
              <a:rPr lang="es-ES" dirty="0" smtClean="0"/>
              <a:t>su parte pertinente a LINDEROS, menciona, </a:t>
            </a:r>
            <a:r>
              <a:rPr lang="es-ES" b="1" dirty="0" smtClean="0">
                <a:solidFill>
                  <a:srgbClr val="FF0000"/>
                </a:solidFill>
              </a:rPr>
              <a:t>Sur: Propiedad que se reserva la vendedora y acceso al terreno desde el camino público en treinta y seis metros cincuenta centímetros (36,50m) y cuatro metros cincuenta centímetros (4,50m). </a:t>
            </a:r>
            <a:r>
              <a:rPr lang="es-ES" b="1" dirty="0" smtClean="0"/>
              <a:t>Este lote tiene una superficie total de 3500,00m2. mantiene </a:t>
            </a:r>
            <a:r>
              <a:rPr lang="es-ES" b="1" dirty="0"/>
              <a:t>el camino de acceso desde el </a:t>
            </a:r>
            <a:r>
              <a:rPr lang="es-ES" b="1" dirty="0" smtClean="0"/>
              <a:t>camino </a:t>
            </a:r>
            <a:r>
              <a:rPr lang="es-ES" b="1" dirty="0"/>
              <a:t>público en un ancho de vía de 4.50 m. Igualmente en el artículo 5 se determina que la Sra. </a:t>
            </a:r>
            <a:r>
              <a:rPr lang="es-ES" b="1" dirty="0" err="1"/>
              <a:t>Valdospino</a:t>
            </a:r>
            <a:r>
              <a:rPr lang="es-ES" b="1" dirty="0"/>
              <a:t> vende con todas las servidumbres activas y pasivas y más derechos, respetando esta manera lo impuesto en la escritura de 1937.</a:t>
            </a:r>
            <a:endParaRPr lang="es-EC" dirty="0"/>
          </a:p>
        </p:txBody>
      </p:sp>
    </p:spTree>
    <p:extLst>
      <p:ext uri="{BB962C8B-B14F-4D97-AF65-F5344CB8AC3E}">
        <p14:creationId xmlns:p14="http://schemas.microsoft.com/office/powerpoint/2010/main" xmlns="" val="14745694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sp>
        <p:nvSpPr>
          <p:cNvPr id="4" name="3 Rectángulo"/>
          <p:cNvSpPr/>
          <p:nvPr/>
        </p:nvSpPr>
        <p:spPr>
          <a:xfrm>
            <a:off x="669387" y="3655303"/>
            <a:ext cx="7669270" cy="2862322"/>
          </a:xfrm>
          <a:prstGeom prst="rect">
            <a:avLst/>
          </a:prstGeom>
        </p:spPr>
        <p:txBody>
          <a:bodyPr wrap="square">
            <a:spAutoFit/>
          </a:bodyPr>
          <a:lstStyle/>
          <a:p>
            <a:pPr marL="285750" lvl="0" indent="-285750" algn="just">
              <a:buFont typeface="Arial" panose="020B0604020202020204" pitchFamily="34" charset="0"/>
              <a:buChar char="•"/>
            </a:pPr>
            <a:r>
              <a:rPr lang="es-ES" dirty="0" smtClean="0"/>
              <a:t>Escritura predio </a:t>
            </a:r>
            <a:r>
              <a:rPr lang="es-ES" dirty="0"/>
              <a:t>No. </a:t>
            </a:r>
            <a:r>
              <a:rPr lang="es-ES" dirty="0" smtClean="0"/>
              <a:t>5098857 </a:t>
            </a:r>
            <a:r>
              <a:rPr lang="es-ES" dirty="0"/>
              <a:t>propiedad del Sr. </a:t>
            </a:r>
            <a:r>
              <a:rPr lang="es-ES" dirty="0" err="1" smtClean="0"/>
              <a:t>ErnestoTacuri</a:t>
            </a:r>
            <a:r>
              <a:rPr lang="es-ES" dirty="0" smtClean="0"/>
              <a:t>, realizadas en la Notaría Vigésima, de fecha diciembre 12 de 1977, la </a:t>
            </a:r>
            <a:r>
              <a:rPr lang="es-ES" dirty="0"/>
              <a:t>señora </a:t>
            </a:r>
            <a:r>
              <a:rPr lang="es-ES" dirty="0" smtClean="0"/>
              <a:t>Rosa Pérez </a:t>
            </a:r>
            <a:r>
              <a:rPr lang="es-ES" dirty="0" err="1" smtClean="0"/>
              <a:t>Vega,vende</a:t>
            </a:r>
            <a:r>
              <a:rPr lang="es-ES" dirty="0" smtClean="0"/>
              <a:t> vende </a:t>
            </a:r>
            <a:r>
              <a:rPr lang="es-ES" dirty="0"/>
              <a:t>a del Sr. </a:t>
            </a:r>
            <a:r>
              <a:rPr lang="es-ES" dirty="0" smtClean="0"/>
              <a:t>Ernesto </a:t>
            </a:r>
            <a:r>
              <a:rPr lang="es-ES" dirty="0" err="1" smtClean="0"/>
              <a:t>Tacuri</a:t>
            </a:r>
            <a:r>
              <a:rPr lang="es-ES" dirty="0" smtClean="0"/>
              <a:t> y </a:t>
            </a:r>
            <a:r>
              <a:rPr lang="es-ES" dirty="0" err="1" smtClean="0"/>
              <a:t>Enma</a:t>
            </a:r>
            <a:r>
              <a:rPr lang="es-ES" dirty="0" smtClean="0"/>
              <a:t> Teresa Zambrano de </a:t>
            </a:r>
            <a:r>
              <a:rPr lang="es-ES" dirty="0" err="1" smtClean="0"/>
              <a:t>Tacuri</a:t>
            </a:r>
            <a:r>
              <a:rPr lang="es-ES" dirty="0" smtClean="0"/>
              <a:t> el </a:t>
            </a:r>
            <a:r>
              <a:rPr lang="es-ES" dirty="0"/>
              <a:t>predio </a:t>
            </a:r>
            <a:r>
              <a:rPr lang="es-ES" dirty="0" smtClean="0"/>
              <a:t>(5098857) </a:t>
            </a:r>
            <a:r>
              <a:rPr lang="es-ES" dirty="0"/>
              <a:t>el área de </a:t>
            </a:r>
            <a:r>
              <a:rPr lang="es-ES" dirty="0" smtClean="0"/>
              <a:t>5450 </a:t>
            </a:r>
            <a:r>
              <a:rPr lang="es-ES" dirty="0"/>
              <a:t>m2 </a:t>
            </a:r>
            <a:r>
              <a:rPr lang="es-ES" dirty="0" smtClean="0"/>
              <a:t>y en esta escritura hace referencia al oficio 3213 de fecha 26 de octubre de 1977 suscrito por el Dr. Raúl Salvador Jefe Regional Norte del IERAC  y que se agrega como documento habilitante a ésta, documento que menciona, </a:t>
            </a:r>
            <a:r>
              <a:rPr lang="es-ES" i="1" dirty="0" smtClean="0"/>
              <a:t>“La señora Rosa Pérez Vega, desea vender su predio a razón de dos mil quinientos metros cuadrados a cada uno, </a:t>
            </a:r>
            <a:r>
              <a:rPr lang="es-ES" i="1" dirty="0" smtClean="0">
                <a:solidFill>
                  <a:srgbClr val="FF0000"/>
                </a:solidFill>
              </a:rPr>
              <a:t>más cuatrocientos cincuenta metros cuadrados que serán destinados para vías de acceso”.</a:t>
            </a:r>
            <a:endParaRPr lang="es-EC" i="1" dirty="0">
              <a:solidFill>
                <a:srgbClr val="FF0000"/>
              </a:solidFill>
            </a:endParaRPr>
          </a:p>
        </p:txBody>
      </p:sp>
      <p:sp>
        <p:nvSpPr>
          <p:cNvPr id="10" name="9 Rectángulo"/>
          <p:cNvSpPr/>
          <p:nvPr/>
        </p:nvSpPr>
        <p:spPr>
          <a:xfrm>
            <a:off x="754749" y="481545"/>
            <a:ext cx="7669270" cy="3139321"/>
          </a:xfrm>
          <a:prstGeom prst="rect">
            <a:avLst/>
          </a:prstGeom>
        </p:spPr>
        <p:txBody>
          <a:bodyPr wrap="square">
            <a:spAutoFit/>
          </a:bodyPr>
          <a:lstStyle/>
          <a:p>
            <a:pPr marL="285750" lvl="0" indent="-285750" algn="just">
              <a:buFont typeface="Arial" panose="020B0604020202020204" pitchFamily="34" charset="0"/>
              <a:buChar char="•"/>
            </a:pPr>
            <a:r>
              <a:rPr lang="es-ES" dirty="0" smtClean="0"/>
              <a:t>Escritura predio </a:t>
            </a:r>
            <a:r>
              <a:rPr lang="es-ES" dirty="0"/>
              <a:t>No. 1210375 propiedad del Sr. George </a:t>
            </a:r>
            <a:r>
              <a:rPr lang="es-ES" dirty="0" err="1" smtClean="0"/>
              <a:t>Loquvan</a:t>
            </a:r>
            <a:r>
              <a:rPr lang="es-ES" dirty="0" smtClean="0"/>
              <a:t>, realizadas en la Notaría Vigésimo Octava, de fecha junio 2 </a:t>
            </a:r>
            <a:r>
              <a:rPr lang="es-ES" dirty="0"/>
              <a:t>del </a:t>
            </a:r>
            <a:r>
              <a:rPr lang="es-ES" dirty="0" smtClean="0"/>
              <a:t>2005, la </a:t>
            </a:r>
            <a:r>
              <a:rPr lang="es-ES" dirty="0"/>
              <a:t>señora </a:t>
            </a:r>
            <a:r>
              <a:rPr lang="es-ES" dirty="0" err="1" smtClean="0"/>
              <a:t>Valdospino</a:t>
            </a:r>
            <a:r>
              <a:rPr lang="es-ES" dirty="0" smtClean="0"/>
              <a:t> Mercedes </a:t>
            </a:r>
            <a:r>
              <a:rPr lang="es-ES" dirty="0"/>
              <a:t>vende a George </a:t>
            </a:r>
            <a:r>
              <a:rPr lang="es-ES" dirty="0" err="1"/>
              <a:t>Loquvan</a:t>
            </a:r>
            <a:r>
              <a:rPr lang="es-ES" dirty="0"/>
              <a:t> y Clotilde Gascón el predio posterior (1210375) el área de </a:t>
            </a:r>
            <a:r>
              <a:rPr lang="es-ES" dirty="0" smtClean="0"/>
              <a:t>1068 </a:t>
            </a:r>
            <a:r>
              <a:rPr lang="es-ES" dirty="0"/>
              <a:t>m2 y en </a:t>
            </a:r>
            <a:r>
              <a:rPr lang="es-ES" dirty="0" smtClean="0"/>
              <a:t>su parte pertinente a LINDEROS, menciona, </a:t>
            </a:r>
            <a:r>
              <a:rPr lang="es-ES" b="1" dirty="0" smtClean="0">
                <a:solidFill>
                  <a:srgbClr val="FF0000"/>
                </a:solidFill>
              </a:rPr>
              <a:t>Sur: Camino público en treinta y seis metros cincuenta centímetros (36,50m) camino de entrada en cuatro metros cincuenta </a:t>
            </a:r>
            <a:r>
              <a:rPr lang="es-ES" b="1" dirty="0" err="1" smtClean="0">
                <a:solidFill>
                  <a:srgbClr val="FF0000"/>
                </a:solidFill>
              </a:rPr>
              <a:t>centimetros</a:t>
            </a:r>
            <a:r>
              <a:rPr lang="es-ES" b="1" dirty="0" smtClean="0">
                <a:solidFill>
                  <a:srgbClr val="FF0000"/>
                </a:solidFill>
              </a:rPr>
              <a:t> (4,50m)</a:t>
            </a:r>
            <a:r>
              <a:rPr lang="es-ES" b="1" dirty="0" smtClean="0"/>
              <a:t>Este lote tiene una </a:t>
            </a:r>
            <a:r>
              <a:rPr lang="es-ES" b="1" dirty="0" err="1" smtClean="0"/>
              <a:t>superfiicie</a:t>
            </a:r>
            <a:r>
              <a:rPr lang="es-ES" b="1" dirty="0" smtClean="0"/>
              <a:t> total de 1068,00m2. mantiene </a:t>
            </a:r>
            <a:r>
              <a:rPr lang="es-ES" b="1" dirty="0"/>
              <a:t>el camino de acceso desde el </a:t>
            </a:r>
            <a:r>
              <a:rPr lang="es-ES" b="1" dirty="0" smtClean="0"/>
              <a:t>camino </a:t>
            </a:r>
            <a:r>
              <a:rPr lang="es-ES" b="1" dirty="0"/>
              <a:t>público en un ancho de vía de 4.50 m. Igualmente en el artículo 5 se determina que la Sra. </a:t>
            </a:r>
            <a:r>
              <a:rPr lang="es-ES" b="1" dirty="0" err="1"/>
              <a:t>Valdospino</a:t>
            </a:r>
            <a:r>
              <a:rPr lang="es-ES" b="1" dirty="0"/>
              <a:t> vende con todas las servidumbres activas y pasivas y más derechos, respetando esta manera lo impuesto en la escritura de 1937.</a:t>
            </a:r>
            <a:endParaRPr lang="es-EC" dirty="0"/>
          </a:p>
        </p:txBody>
      </p:sp>
    </p:spTree>
    <p:extLst>
      <p:ext uri="{BB962C8B-B14F-4D97-AF65-F5344CB8AC3E}">
        <p14:creationId xmlns:p14="http://schemas.microsoft.com/office/powerpoint/2010/main" xmlns="" val="723355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1107470" y="2191330"/>
            <a:ext cx="5654518" cy="2865038"/>
          </a:xfrm>
          <a:prstGeom prst="rect">
            <a:avLst/>
          </a:prstGeom>
          <a:solidFill>
            <a:schemeClr val="bg1">
              <a:lumMod val="75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19" name="CuadroTexto 18"/>
          <p:cNvSpPr txBox="1"/>
          <p:nvPr/>
        </p:nvSpPr>
        <p:spPr>
          <a:xfrm>
            <a:off x="1460665" y="2968416"/>
            <a:ext cx="4965535" cy="1077218"/>
          </a:xfrm>
          <a:prstGeom prst="rect">
            <a:avLst/>
          </a:prstGeom>
          <a:noFill/>
        </p:spPr>
        <p:txBody>
          <a:bodyPr wrap="square" rtlCol="0">
            <a:spAutoFit/>
          </a:bodyPr>
          <a:lstStyle/>
          <a:p>
            <a:pPr algn="ctr"/>
            <a:endParaRPr lang="es-ES" sz="2800" b="1" dirty="0" smtClean="0">
              <a:latin typeface="Arial" panose="020B0604020202020204" pitchFamily="34" charset="0"/>
              <a:cs typeface="Arial" panose="020B0604020202020204" pitchFamily="34" charset="0"/>
            </a:endParaRPr>
          </a:p>
          <a:p>
            <a:pPr algn="ctr"/>
            <a:r>
              <a:rPr lang="es-ES" sz="3600" b="1" dirty="0" smtClean="0">
                <a:latin typeface="Arial" panose="020B0604020202020204" pitchFamily="34" charset="0"/>
                <a:cs typeface="Arial" panose="020B0604020202020204" pitchFamily="34" charset="0"/>
              </a:rPr>
              <a:t>CHUSPIYACU</a:t>
            </a:r>
            <a:endParaRPr lang="es-ES" sz="3600" b="1" dirty="0">
              <a:latin typeface="Arial" panose="020B0604020202020204" pitchFamily="34" charset="0"/>
              <a:cs typeface="Arial" panose="020B0604020202020204" pitchFamily="34" charset="0"/>
            </a:endParaRPr>
          </a:p>
        </p:txBody>
      </p:sp>
      <p:pic>
        <p:nvPicPr>
          <p:cNvPr id="4"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pic>
        <p:nvPicPr>
          <p:cNvPr id="7" name="Imagen 6"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8" name="Imagen 7"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spTree>
    <p:extLst>
      <p:ext uri="{BB962C8B-B14F-4D97-AF65-F5344CB8AC3E}">
        <p14:creationId xmlns:p14="http://schemas.microsoft.com/office/powerpoint/2010/main" xmlns="" val="21546959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sp>
        <p:nvSpPr>
          <p:cNvPr id="10" name="9 Rectángulo"/>
          <p:cNvSpPr/>
          <p:nvPr/>
        </p:nvSpPr>
        <p:spPr>
          <a:xfrm>
            <a:off x="754749" y="481545"/>
            <a:ext cx="7669270" cy="1754326"/>
          </a:xfrm>
          <a:prstGeom prst="rect">
            <a:avLst/>
          </a:prstGeom>
        </p:spPr>
        <p:txBody>
          <a:bodyPr wrap="square">
            <a:spAutoFit/>
          </a:bodyPr>
          <a:lstStyle/>
          <a:p>
            <a:pPr marL="285750" lvl="0" indent="-285750" algn="just">
              <a:buFont typeface="Arial" panose="020B0604020202020204" pitchFamily="34" charset="0"/>
              <a:buChar char="•"/>
            </a:pPr>
            <a:r>
              <a:rPr lang="es-ES" dirty="0" smtClean="0"/>
              <a:t>Escritura predio </a:t>
            </a:r>
            <a:r>
              <a:rPr lang="es-ES" dirty="0"/>
              <a:t>No. </a:t>
            </a:r>
            <a:r>
              <a:rPr lang="es-ES" dirty="0" smtClean="0"/>
              <a:t>580027 </a:t>
            </a:r>
            <a:r>
              <a:rPr lang="es-ES" dirty="0"/>
              <a:t>propiedad del </a:t>
            </a:r>
            <a:r>
              <a:rPr lang="es-ES" dirty="0" smtClean="0"/>
              <a:t>Sr. León López José Patricio (Merino Construcciones), realizadas en la Notaría Vigésimo Séptima de fecha 21 de septiembre de 1993, el señor Gerardo Rafael Andrade, vende </a:t>
            </a:r>
            <a:r>
              <a:rPr lang="es-ES" dirty="0"/>
              <a:t>a </a:t>
            </a:r>
            <a:r>
              <a:rPr lang="es-ES" dirty="0" smtClean="0"/>
              <a:t>José Patricio López </a:t>
            </a:r>
            <a:r>
              <a:rPr lang="es-ES" dirty="0"/>
              <a:t>el predio posterior </a:t>
            </a:r>
            <a:r>
              <a:rPr lang="es-ES" dirty="0" smtClean="0"/>
              <a:t>(580027) </a:t>
            </a:r>
            <a:r>
              <a:rPr lang="es-ES" dirty="0"/>
              <a:t>el área de </a:t>
            </a:r>
            <a:r>
              <a:rPr lang="es-ES" dirty="0" smtClean="0"/>
              <a:t>2500,00 m2 </a:t>
            </a:r>
            <a:r>
              <a:rPr lang="es-ES" dirty="0"/>
              <a:t>y en </a:t>
            </a:r>
            <a:r>
              <a:rPr lang="es-ES" dirty="0" smtClean="0"/>
              <a:t>su parte pertinente a LINDEROS, menciona, </a:t>
            </a:r>
            <a:r>
              <a:rPr lang="es-ES" b="1" dirty="0" smtClean="0"/>
              <a:t>Sur: Camino público; con todas sus entradas, usos, costumbres y servidumbres.</a:t>
            </a:r>
            <a:endParaRPr lang="es-EC" dirty="0"/>
          </a:p>
        </p:txBody>
      </p:sp>
      <p:pic>
        <p:nvPicPr>
          <p:cNvPr id="3075" name="Picture 3"/>
          <p:cNvPicPr>
            <a:picLocks noChangeAspect="1" noChangeArrowheads="1"/>
          </p:cNvPicPr>
          <p:nvPr/>
        </p:nvPicPr>
        <p:blipFill>
          <a:blip r:embed="rId5">
            <a:lum bright="17000" contrast="54000"/>
          </a:blip>
          <a:srcRect l="40214" t="14881" r="29673" b="18750"/>
          <a:stretch>
            <a:fillRect/>
          </a:stretch>
        </p:blipFill>
        <p:spPr bwMode="auto">
          <a:xfrm rot="5400000">
            <a:off x="2422544" y="586353"/>
            <a:ext cx="4370714" cy="7706304"/>
          </a:xfrm>
          <a:prstGeom prst="rect">
            <a:avLst/>
          </a:prstGeom>
          <a:noFill/>
          <a:ln w="28575">
            <a:solidFill>
              <a:schemeClr val="tx1"/>
            </a:solidFill>
            <a:miter lim="800000"/>
            <a:headEnd/>
            <a:tailEnd/>
          </a:ln>
          <a:effectLst/>
        </p:spPr>
      </p:pic>
      <p:cxnSp>
        <p:nvCxnSpPr>
          <p:cNvPr id="9" name="8 Conector recto de flecha"/>
          <p:cNvCxnSpPr/>
          <p:nvPr/>
        </p:nvCxnSpPr>
        <p:spPr>
          <a:xfrm flipV="1">
            <a:off x="3190875" y="3924300"/>
            <a:ext cx="3810000" cy="22860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1" name="10 CuadroTexto"/>
          <p:cNvSpPr txBox="1"/>
          <p:nvPr/>
        </p:nvSpPr>
        <p:spPr>
          <a:xfrm>
            <a:off x="2637518" y="3924300"/>
            <a:ext cx="553357" cy="369332"/>
          </a:xfrm>
          <a:prstGeom prst="rect">
            <a:avLst/>
          </a:prstGeom>
          <a:noFill/>
        </p:spPr>
        <p:txBody>
          <a:bodyPr wrap="none" rtlCol="0">
            <a:spAutoFit/>
          </a:bodyPr>
          <a:lstStyle/>
          <a:p>
            <a:r>
              <a:rPr lang="es-EC" dirty="0" smtClean="0"/>
              <a:t>VER</a:t>
            </a:r>
            <a:endParaRPr lang="es-EC" dirty="0"/>
          </a:p>
        </p:txBody>
      </p:sp>
    </p:spTree>
    <p:extLst>
      <p:ext uri="{BB962C8B-B14F-4D97-AF65-F5344CB8AC3E}">
        <p14:creationId xmlns:p14="http://schemas.microsoft.com/office/powerpoint/2010/main" xmlns="" val="723355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sp>
        <p:nvSpPr>
          <p:cNvPr id="4" name="3 Rectángulo"/>
          <p:cNvSpPr/>
          <p:nvPr/>
        </p:nvSpPr>
        <p:spPr>
          <a:xfrm>
            <a:off x="669387" y="3234389"/>
            <a:ext cx="7669270" cy="3293209"/>
          </a:xfrm>
          <a:prstGeom prst="rect">
            <a:avLst/>
          </a:prstGeom>
        </p:spPr>
        <p:txBody>
          <a:bodyPr wrap="square">
            <a:spAutoFit/>
          </a:bodyPr>
          <a:lstStyle/>
          <a:p>
            <a:pPr marL="285750" lvl="0" indent="-285750" algn="just">
              <a:buFont typeface="Arial" panose="020B0604020202020204" pitchFamily="34" charset="0"/>
              <a:buChar char="•"/>
            </a:pPr>
            <a:r>
              <a:rPr lang="es-ES" sz="1600" dirty="0" smtClean="0"/>
              <a:t>Mediante oficio s/n, ingresado el día 24 de marzo del 2015, suscrito por la </a:t>
            </a:r>
            <a:r>
              <a:rPr lang="es-ES" sz="1600" b="1" dirty="0" smtClean="0"/>
              <a:t>señora Mercedes </a:t>
            </a:r>
            <a:r>
              <a:rPr lang="es-ES" sz="1600" b="1" dirty="0" err="1" smtClean="0"/>
              <a:t>Valdospinos</a:t>
            </a:r>
            <a:r>
              <a:rPr lang="es-ES" sz="1600" dirty="0" smtClean="0"/>
              <a:t>,  certifica: </a:t>
            </a:r>
          </a:p>
          <a:p>
            <a:pPr marL="742950" lvl="1" indent="-285750" algn="just">
              <a:buFont typeface="Arial" panose="020B0604020202020204" pitchFamily="34" charset="0"/>
              <a:buChar char="•"/>
            </a:pPr>
            <a:r>
              <a:rPr lang="es-ES" sz="1600" i="1" dirty="0" smtClean="0"/>
              <a:t>La intercomunicación entre los predios de </a:t>
            </a:r>
            <a:r>
              <a:rPr lang="es-ES" sz="1600" i="1" dirty="0" err="1" smtClean="0"/>
              <a:t>Sisapungo</a:t>
            </a:r>
            <a:r>
              <a:rPr lang="es-ES" sz="1600" i="1" dirty="0" smtClean="0"/>
              <a:t> se realizaba por caminos vecinales que medían 2,50 y 3,50 metros .</a:t>
            </a:r>
          </a:p>
          <a:p>
            <a:pPr marL="742950" lvl="1" indent="-285750" algn="just"/>
            <a:endParaRPr lang="es-ES" sz="1600" i="1" dirty="0" smtClean="0"/>
          </a:p>
          <a:p>
            <a:pPr marL="742950" lvl="1" indent="-285750" algn="just">
              <a:buFont typeface="Arial" panose="020B0604020202020204" pitchFamily="34" charset="0"/>
              <a:buChar char="•"/>
            </a:pPr>
            <a:r>
              <a:rPr lang="es-ES" sz="1600" i="1" dirty="0" smtClean="0">
                <a:solidFill>
                  <a:srgbClr val="FF0000"/>
                </a:solidFill>
              </a:rPr>
              <a:t>El acceso a la Calle Carchi, lo realizábamos por un camino también estrecho de 3,00metros al que teníamos acceso por derecho de escritura puesto que </a:t>
            </a:r>
            <a:r>
              <a:rPr lang="es-ES" sz="1600" i="1" dirty="0" err="1" smtClean="0">
                <a:solidFill>
                  <a:srgbClr val="FF0000"/>
                </a:solidFill>
              </a:rPr>
              <a:t>Sisapungo</a:t>
            </a:r>
            <a:r>
              <a:rPr lang="es-ES" sz="1600" i="1" dirty="0" smtClean="0">
                <a:solidFill>
                  <a:srgbClr val="FF0000"/>
                </a:solidFill>
              </a:rPr>
              <a:t> es parte de la antigua Vila Norma de la familia Salazar, en la parte correspondiente a la herencia del Sr. Alfredo Salazar .</a:t>
            </a:r>
            <a:endParaRPr lang="es-EC" sz="1600" i="1" dirty="0">
              <a:solidFill>
                <a:srgbClr val="FF0000"/>
              </a:solidFill>
            </a:endParaRPr>
          </a:p>
          <a:p>
            <a:pPr marL="742950" lvl="1" indent="-285750" algn="just">
              <a:buFont typeface="Arial" panose="020B0604020202020204" pitchFamily="34" charset="0"/>
              <a:buChar char="•"/>
            </a:pPr>
            <a:r>
              <a:rPr lang="es-EC" sz="1600" i="1" dirty="0" smtClean="0"/>
              <a:t>Mi predio podía acceder al camino de la Cerámica por un camino de 2.50 m que bordeaba la quebrada </a:t>
            </a:r>
            <a:r>
              <a:rPr lang="es-EC" sz="1600" i="1" dirty="0" err="1" smtClean="0"/>
              <a:t>Rumihuayco</a:t>
            </a:r>
            <a:r>
              <a:rPr lang="es-EC" sz="1600" i="1" dirty="0" smtClean="0"/>
              <a:t>. En muy pocas ocasiones permití que los vecinos de </a:t>
            </a:r>
            <a:r>
              <a:rPr lang="es-EC" sz="1600" i="1" dirty="0" err="1" smtClean="0"/>
              <a:t>Sisapungo</a:t>
            </a:r>
            <a:r>
              <a:rPr lang="es-EC" sz="1600" i="1" dirty="0" smtClean="0"/>
              <a:t>, </a:t>
            </a:r>
            <a:r>
              <a:rPr lang="es-EC" sz="1600" i="1" dirty="0" err="1" smtClean="0"/>
              <a:t>poremergencias</a:t>
            </a:r>
            <a:r>
              <a:rPr lang="es-EC" sz="1600" i="1" dirty="0" smtClean="0"/>
              <a:t> dadas </a:t>
            </a:r>
            <a:r>
              <a:rPr lang="es-EC" sz="1600" i="1" dirty="0" err="1" smtClean="0"/>
              <a:t>porderrumbes</a:t>
            </a:r>
            <a:r>
              <a:rPr lang="es-EC" sz="1600" i="1" dirty="0" smtClean="0"/>
              <a:t> registrados en el camino de uso diario, transiten </a:t>
            </a:r>
            <a:r>
              <a:rPr lang="es-EC" sz="1600" i="1" dirty="0" err="1" smtClean="0"/>
              <a:t>pormi</a:t>
            </a:r>
            <a:r>
              <a:rPr lang="es-EC" sz="1600" i="1" dirty="0" smtClean="0"/>
              <a:t> predio para solucionar emergencias. </a:t>
            </a:r>
            <a:endParaRPr lang="es-ES" sz="1600" i="1" dirty="0" smtClean="0"/>
          </a:p>
        </p:txBody>
      </p:sp>
      <p:sp>
        <p:nvSpPr>
          <p:cNvPr id="10" name="9 Rectángulo"/>
          <p:cNvSpPr/>
          <p:nvPr/>
        </p:nvSpPr>
        <p:spPr>
          <a:xfrm>
            <a:off x="754749" y="696963"/>
            <a:ext cx="7669270" cy="2554545"/>
          </a:xfrm>
          <a:prstGeom prst="rect">
            <a:avLst/>
          </a:prstGeom>
        </p:spPr>
        <p:txBody>
          <a:bodyPr wrap="square">
            <a:spAutoFit/>
          </a:bodyPr>
          <a:lstStyle/>
          <a:p>
            <a:pPr marL="285750" lvl="0" indent="-285750" algn="just">
              <a:buFont typeface="Arial" panose="020B0604020202020204" pitchFamily="34" charset="0"/>
              <a:buChar char="•"/>
            </a:pPr>
            <a:r>
              <a:rPr lang="es-ES" sz="1600" dirty="0" smtClean="0"/>
              <a:t>Mediante oficio s/n ingresado con ticket No 2014-114856, de fecha 11 de septiembre de 2014, suscrito por el </a:t>
            </a:r>
            <a:r>
              <a:rPr lang="es-ES" sz="1600" b="1" dirty="0" smtClean="0"/>
              <a:t>Sr. Patricio León López </a:t>
            </a:r>
            <a:r>
              <a:rPr lang="es-ES" sz="1600" dirty="0" smtClean="0"/>
              <a:t>propietario del predio 20022-01-008 adquirido en el año 1993 </a:t>
            </a:r>
            <a:r>
              <a:rPr lang="es-ES" sz="1600" dirty="0"/>
              <a:t>c</a:t>
            </a:r>
            <a:r>
              <a:rPr lang="es-ES" sz="1600" dirty="0" smtClean="0"/>
              <a:t>ertifico que desde esa fecha de adquisición de mi terreno, tuvimos acceso a la vía pública ahora calle Carchi, a través del camino de servidumbre que se encontraba en el lote de la señora </a:t>
            </a:r>
            <a:r>
              <a:rPr lang="es-ES" sz="1600" dirty="0" err="1" smtClean="0"/>
              <a:t>Valdospino</a:t>
            </a:r>
            <a:r>
              <a:rPr lang="es-ES" sz="1600" dirty="0" smtClean="0"/>
              <a:t> predio 392676, esto nos permitió tener salida por este camino de servidumbre desde la fecha de adquisición 1993, certifica en honor a la verdad, </a:t>
            </a:r>
            <a:r>
              <a:rPr lang="es-ES" sz="1600" i="1" dirty="0" smtClean="0"/>
              <a:t>“…que la salida inicial de los moradores de la vecindad de </a:t>
            </a:r>
            <a:r>
              <a:rPr lang="es-ES" sz="1600" i="1" dirty="0" err="1" smtClean="0"/>
              <a:t>Sisapungo</a:t>
            </a:r>
            <a:r>
              <a:rPr lang="es-ES" sz="1600" i="1" dirty="0" smtClean="0"/>
              <a:t>, </a:t>
            </a:r>
            <a:r>
              <a:rPr lang="es-ES" sz="1600" i="1" dirty="0" smtClean="0">
                <a:solidFill>
                  <a:srgbClr val="FF0000"/>
                </a:solidFill>
              </a:rPr>
              <a:t>fue por el camino de servidumbre del predio de la señora Mercedes </a:t>
            </a:r>
            <a:r>
              <a:rPr lang="es-ES" sz="1600" i="1" dirty="0" err="1" smtClean="0">
                <a:solidFill>
                  <a:srgbClr val="FF0000"/>
                </a:solidFill>
              </a:rPr>
              <a:t>Valdospinos</a:t>
            </a:r>
            <a:r>
              <a:rPr lang="es-ES" sz="1600" i="1" dirty="0" smtClean="0">
                <a:solidFill>
                  <a:srgbClr val="FF0000"/>
                </a:solidFill>
              </a:rPr>
              <a:t>,</a:t>
            </a:r>
            <a:r>
              <a:rPr lang="es-ES" sz="1600" i="1" dirty="0" smtClean="0"/>
              <a:t> ahora en propiedad del señor George </a:t>
            </a:r>
            <a:r>
              <a:rPr lang="es-ES" sz="1600" i="1" dirty="0" err="1" smtClean="0"/>
              <a:t>Loquvan</a:t>
            </a:r>
            <a:r>
              <a:rPr lang="es-ES" sz="1600" i="1" dirty="0" smtClean="0"/>
              <a:t> y la señora </a:t>
            </a:r>
            <a:r>
              <a:rPr lang="es-ES" sz="1600" i="1" dirty="0" err="1" smtClean="0"/>
              <a:t>Cleotilde</a:t>
            </a:r>
            <a:r>
              <a:rPr lang="es-ES" sz="1600" i="1" dirty="0" smtClean="0"/>
              <a:t> Gascón”. </a:t>
            </a:r>
            <a:endParaRPr lang="es-EC" sz="1600" i="1" dirty="0"/>
          </a:p>
        </p:txBody>
      </p:sp>
      <p:sp>
        <p:nvSpPr>
          <p:cNvPr id="3" name="2 CuadroTexto"/>
          <p:cNvSpPr txBox="1"/>
          <p:nvPr/>
        </p:nvSpPr>
        <p:spPr>
          <a:xfrm>
            <a:off x="2191662" y="236249"/>
            <a:ext cx="4642896" cy="369332"/>
          </a:xfrm>
          <a:prstGeom prst="rect">
            <a:avLst/>
          </a:prstGeom>
          <a:noFill/>
        </p:spPr>
        <p:txBody>
          <a:bodyPr wrap="square" rtlCol="0">
            <a:spAutoFit/>
          </a:bodyPr>
          <a:lstStyle/>
          <a:p>
            <a:r>
              <a:rPr lang="es-EC" b="1" dirty="0" smtClean="0"/>
              <a:t>CERTIFICACIÓN DE SERVIDUMBRE DE PASO</a:t>
            </a:r>
            <a:endParaRPr lang="es-EC" b="1" dirty="0"/>
          </a:p>
        </p:txBody>
      </p:sp>
    </p:spTree>
    <p:extLst>
      <p:ext uri="{BB962C8B-B14F-4D97-AF65-F5344CB8AC3E}">
        <p14:creationId xmlns:p14="http://schemas.microsoft.com/office/powerpoint/2010/main" xmlns="" val="3623801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pic>
        <p:nvPicPr>
          <p:cNvPr id="5" name="Imagen 6"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sp>
        <p:nvSpPr>
          <p:cNvPr id="2" name="1 Título"/>
          <p:cNvSpPr>
            <a:spLocks noGrp="1"/>
          </p:cNvSpPr>
          <p:nvPr>
            <p:ph type="title"/>
          </p:nvPr>
        </p:nvSpPr>
        <p:spPr>
          <a:xfrm>
            <a:off x="0" y="188682"/>
            <a:ext cx="9144000" cy="846686"/>
          </a:xfrm>
        </p:spPr>
        <p:txBody>
          <a:bodyPr/>
          <a:lstStyle/>
          <a:p>
            <a:r>
              <a:rPr lang="es-ES" sz="3200" dirty="0" smtClean="0"/>
              <a:t>PROPUESTA TRAZADO VIAL- AMZ TUMBACO</a:t>
            </a:r>
            <a:endParaRPr lang="es-ES" sz="3200" dirty="0"/>
          </a:p>
        </p:txBody>
      </p:sp>
      <p:pic>
        <p:nvPicPr>
          <p:cNvPr id="7" name="6 Imagen"/>
          <p:cNvPicPr/>
          <p:nvPr/>
        </p:nvPicPr>
        <p:blipFill>
          <a:blip r:embed="rId4"/>
          <a:srcRect l="25276" t="8128" r="13114" b="18405"/>
          <a:stretch>
            <a:fillRect/>
          </a:stretch>
        </p:blipFill>
        <p:spPr bwMode="auto">
          <a:xfrm>
            <a:off x="1364348" y="792237"/>
            <a:ext cx="6132284" cy="5842150"/>
          </a:xfrm>
          <a:prstGeom prst="rect">
            <a:avLst/>
          </a:prstGeom>
          <a:ln w="9525">
            <a:solidFill>
              <a:schemeClr val="tx1"/>
            </a:solidFill>
          </a:ln>
        </p:spPr>
      </p:pic>
      <p:pic>
        <p:nvPicPr>
          <p:cNvPr id="6" name="Imagen 7" descr="plantilla AMZT-05.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pic>
        <p:nvPicPr>
          <p:cNvPr id="8" name="Picture 3"/>
          <p:cNvPicPr>
            <a:picLocks noChangeAspect="1" noChangeArrowheads="1"/>
          </p:cNvPicPr>
          <p:nvPr/>
        </p:nvPicPr>
        <p:blipFill rotWithShape="1">
          <a:blip r:embed="rId6">
            <a:extLst>
              <a:ext uri="{BEBA8EAE-BF5A-486C-A8C5-ECC9F3942E4B}">
                <a14:imgProps xmlns:a14="http://schemas.microsoft.com/office/drawing/2010/main" xmlns="">
                  <a14:imgLayer r:embed="rId7">
                    <a14:imgEffect>
                      <a14:brightnessContrast bright="-20000" contrast="-20000"/>
                    </a14:imgEffect>
                  </a14:imgLayer>
                </a14:imgProps>
              </a:ext>
              <a:ext uri="{28A0092B-C50C-407E-A947-70E740481C1C}">
                <a14:useLocalDpi xmlns:a14="http://schemas.microsoft.com/office/drawing/2010/main" xmlns="" val="0"/>
              </a:ext>
            </a:extLst>
          </a:blip>
          <a:srcRect l="23785" t="42014" r="64279" b="26823"/>
          <a:stretch/>
        </p:blipFill>
        <p:spPr bwMode="auto">
          <a:xfrm>
            <a:off x="6720118" y="1001484"/>
            <a:ext cx="776514" cy="1139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pic>
        <p:nvPicPr>
          <p:cNvPr id="5" name="Imagen 6"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sp>
        <p:nvSpPr>
          <p:cNvPr id="2" name="1 Título"/>
          <p:cNvSpPr>
            <a:spLocks noGrp="1"/>
          </p:cNvSpPr>
          <p:nvPr>
            <p:ph type="title"/>
          </p:nvPr>
        </p:nvSpPr>
        <p:spPr>
          <a:xfrm>
            <a:off x="0" y="188682"/>
            <a:ext cx="9144000" cy="846686"/>
          </a:xfrm>
        </p:spPr>
        <p:txBody>
          <a:bodyPr/>
          <a:lstStyle/>
          <a:p>
            <a:r>
              <a:rPr lang="es-ES" sz="2800" dirty="0" smtClean="0"/>
              <a:t>R1 -LOTE MINIMO 1000m2 (IRM)</a:t>
            </a:r>
            <a:endParaRPr lang="es-ES" sz="2800" dirty="0"/>
          </a:p>
        </p:txBody>
      </p:sp>
      <p:pic>
        <p:nvPicPr>
          <p:cNvPr id="7" name="6 Imagen"/>
          <p:cNvPicPr/>
          <p:nvPr/>
        </p:nvPicPr>
        <p:blipFill>
          <a:blip r:embed="rId4"/>
          <a:srcRect l="25276" t="8128" r="13114" b="18405"/>
          <a:stretch>
            <a:fillRect/>
          </a:stretch>
        </p:blipFill>
        <p:spPr bwMode="auto">
          <a:xfrm>
            <a:off x="1338774" y="792237"/>
            <a:ext cx="6132284" cy="5842150"/>
          </a:xfrm>
          <a:prstGeom prst="rect">
            <a:avLst/>
          </a:prstGeom>
          <a:ln w="9525">
            <a:solidFill>
              <a:schemeClr val="tx1"/>
            </a:solidFill>
          </a:ln>
        </p:spPr>
      </p:pic>
      <p:pic>
        <p:nvPicPr>
          <p:cNvPr id="6" name="Imagen 7" descr="plantilla AMZT-05.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sp>
        <p:nvSpPr>
          <p:cNvPr id="1026" name="Text Box 2"/>
          <p:cNvSpPr txBox="1">
            <a:spLocks noChangeArrowheads="1"/>
          </p:cNvSpPr>
          <p:nvPr/>
        </p:nvSpPr>
        <p:spPr bwMode="auto">
          <a:xfrm>
            <a:off x="3526973" y="4528454"/>
            <a:ext cx="1320801" cy="696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0" defTabSz="914400" rtl="0" eaLnBrk="1" fontAlgn="base" latinLnBrk="0" hangingPunct="1">
              <a:lnSpc>
                <a:spcPct val="100000"/>
              </a:lnSpc>
              <a:spcBef>
                <a:spcPct val="0"/>
              </a:spcBef>
              <a:spcAft>
                <a:spcPct val="0"/>
              </a:spcAft>
              <a:buClrTx/>
              <a:buSzTx/>
              <a:buFontTx/>
              <a:buNone/>
              <a:tabLst/>
            </a:pPr>
            <a:endParaRPr kumimoji="0" lang="es-ES" sz="800" b="1" i="0" u="none" strike="noStrike" cap="none" normalizeH="0" baseline="0" dirty="0" smtClean="0">
              <a:solidFill>
                <a:schemeClr val="tx1"/>
              </a:solidFill>
              <a:effectLst/>
              <a:latin typeface="Arial" pitchFamily="34" charset="0"/>
              <a:cs typeface="Arial" pitchFamily="34" charset="0"/>
            </a:endParaRPr>
          </a:p>
          <a:p>
            <a:pPr marL="457200" marR="0" lvl="1" indent="0"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solidFill>
                  <a:schemeClr val="accent2">
                    <a:lumMod val="75000"/>
                  </a:schemeClr>
                </a:solidFill>
                <a:effectLst/>
                <a:latin typeface="Arial" pitchFamily="34" charset="0"/>
                <a:cs typeface="Arial" pitchFamily="34" charset="0"/>
              </a:rPr>
              <a:t>68 VEH</a:t>
            </a:r>
          </a:p>
          <a:p>
            <a:pPr marL="0" marR="0" lvl="0" indent="0"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solidFill>
                <a:schemeClr val="tx1"/>
              </a:solidFill>
              <a:effectLst/>
              <a:latin typeface="Arial" pitchFamily="34" charset="0"/>
              <a:cs typeface="Arial" pitchFamily="34" charset="0"/>
            </a:endParaRPr>
          </a:p>
        </p:txBody>
      </p:sp>
      <p:sp>
        <p:nvSpPr>
          <p:cNvPr id="8" name="Text Box 2"/>
          <p:cNvSpPr txBox="1">
            <a:spLocks noChangeArrowheads="1"/>
          </p:cNvSpPr>
          <p:nvPr/>
        </p:nvSpPr>
        <p:spPr bwMode="auto">
          <a:xfrm>
            <a:off x="3251221" y="5261426"/>
            <a:ext cx="1320801" cy="696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0" defTabSz="914400" rtl="0" eaLnBrk="1" fontAlgn="base" latinLnBrk="0" hangingPunct="1">
              <a:lnSpc>
                <a:spcPct val="100000"/>
              </a:lnSpc>
              <a:spcBef>
                <a:spcPct val="0"/>
              </a:spcBef>
              <a:spcAft>
                <a:spcPct val="0"/>
              </a:spcAft>
              <a:buClrTx/>
              <a:buSzTx/>
              <a:buFontTx/>
              <a:buNone/>
              <a:tabLst/>
            </a:pPr>
            <a:endParaRPr kumimoji="0" lang="es-ES" sz="800" b="1" i="0" u="none" strike="noStrike" cap="none" normalizeH="0" baseline="0" dirty="0" smtClean="0">
              <a:solidFill>
                <a:schemeClr val="tx1"/>
              </a:solidFill>
              <a:effectLst/>
              <a:latin typeface="Arial" pitchFamily="34" charset="0"/>
              <a:cs typeface="Arial" pitchFamily="34" charset="0"/>
            </a:endParaRPr>
          </a:p>
          <a:p>
            <a:pPr marL="457200" marR="0" lvl="1" indent="0"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solidFill>
                  <a:schemeClr val="accent2">
                    <a:lumMod val="75000"/>
                  </a:schemeClr>
                </a:solidFill>
                <a:effectLst/>
                <a:latin typeface="Arial" pitchFamily="34" charset="0"/>
                <a:cs typeface="Arial" pitchFamily="34" charset="0"/>
              </a:rPr>
              <a:t>68 VEH</a:t>
            </a:r>
          </a:p>
          <a:p>
            <a:pPr marL="0" marR="0" lvl="0" indent="0"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solidFill>
                <a:schemeClr val="tx1"/>
              </a:solidFill>
              <a:effectLst/>
              <a:latin typeface="Arial" pitchFamily="34" charset="0"/>
              <a:cs typeface="Arial" pitchFamily="34" charset="0"/>
            </a:endParaRPr>
          </a:p>
        </p:txBody>
      </p:sp>
      <p:sp>
        <p:nvSpPr>
          <p:cNvPr id="9" name="Text Box 2"/>
          <p:cNvSpPr txBox="1">
            <a:spLocks noChangeArrowheads="1"/>
          </p:cNvSpPr>
          <p:nvPr/>
        </p:nvSpPr>
        <p:spPr bwMode="auto">
          <a:xfrm>
            <a:off x="4572008" y="5021942"/>
            <a:ext cx="1320801" cy="696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0" defTabSz="914400" rtl="0" eaLnBrk="1" fontAlgn="base" latinLnBrk="0" hangingPunct="1">
              <a:lnSpc>
                <a:spcPct val="100000"/>
              </a:lnSpc>
              <a:spcBef>
                <a:spcPct val="0"/>
              </a:spcBef>
              <a:spcAft>
                <a:spcPct val="0"/>
              </a:spcAft>
              <a:buClrTx/>
              <a:buSzTx/>
              <a:buFontTx/>
              <a:buNone/>
              <a:tabLst/>
            </a:pPr>
            <a:endParaRPr kumimoji="0" lang="es-ES" sz="800" b="1" i="0" u="none" strike="noStrike" cap="none" normalizeH="0" baseline="0" dirty="0" smtClean="0">
              <a:solidFill>
                <a:schemeClr val="tx1"/>
              </a:solidFill>
              <a:effectLst/>
              <a:latin typeface="Arial" pitchFamily="34" charset="0"/>
              <a:cs typeface="Arial" pitchFamily="34" charset="0"/>
            </a:endParaRPr>
          </a:p>
          <a:p>
            <a:pPr marL="457200" marR="0" lvl="1" indent="0"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solidFill>
                  <a:schemeClr val="accent2">
                    <a:lumMod val="75000"/>
                  </a:schemeClr>
                </a:solidFill>
                <a:effectLst/>
                <a:latin typeface="Arial" pitchFamily="34" charset="0"/>
                <a:cs typeface="Arial" pitchFamily="34" charset="0"/>
              </a:rPr>
              <a:t>34 VEH</a:t>
            </a:r>
          </a:p>
          <a:p>
            <a:pPr marL="0" marR="0" lvl="0" indent="0"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solidFill>
                <a:schemeClr val="tx1"/>
              </a:solidFill>
              <a:effectLst/>
              <a:latin typeface="Arial" pitchFamily="34" charset="0"/>
              <a:cs typeface="Arial" pitchFamily="34" charset="0"/>
            </a:endParaRPr>
          </a:p>
        </p:txBody>
      </p:sp>
      <p:sp>
        <p:nvSpPr>
          <p:cNvPr id="10" name="Text Box 2"/>
          <p:cNvSpPr txBox="1">
            <a:spLocks noChangeArrowheads="1"/>
          </p:cNvSpPr>
          <p:nvPr/>
        </p:nvSpPr>
        <p:spPr bwMode="auto">
          <a:xfrm>
            <a:off x="4042233" y="5551712"/>
            <a:ext cx="1320801" cy="696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0" defTabSz="914400" rtl="0" eaLnBrk="1" fontAlgn="base" latinLnBrk="0" hangingPunct="1">
              <a:lnSpc>
                <a:spcPct val="100000"/>
              </a:lnSpc>
              <a:spcBef>
                <a:spcPct val="0"/>
              </a:spcBef>
              <a:spcAft>
                <a:spcPct val="0"/>
              </a:spcAft>
              <a:buClrTx/>
              <a:buSzTx/>
              <a:buFontTx/>
              <a:buNone/>
              <a:tabLst/>
            </a:pPr>
            <a:endParaRPr kumimoji="0" lang="es-ES" sz="800" b="1" i="0" u="none" strike="noStrike" cap="none" normalizeH="0" baseline="0" dirty="0" smtClean="0">
              <a:solidFill>
                <a:schemeClr val="tx1"/>
              </a:solidFill>
              <a:effectLst/>
              <a:latin typeface="Arial" pitchFamily="34" charset="0"/>
              <a:cs typeface="Arial" pitchFamily="34" charset="0"/>
            </a:endParaRPr>
          </a:p>
          <a:p>
            <a:pPr marL="457200" marR="0" lvl="1" indent="0"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solidFill>
                  <a:schemeClr val="accent2">
                    <a:lumMod val="75000"/>
                  </a:schemeClr>
                </a:solidFill>
                <a:effectLst/>
                <a:latin typeface="Arial" pitchFamily="34" charset="0"/>
                <a:cs typeface="Arial" pitchFamily="34" charset="0"/>
              </a:rPr>
              <a:t>68 VEH</a:t>
            </a:r>
          </a:p>
          <a:p>
            <a:pPr marL="0" marR="0" lvl="0" indent="0"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solidFill>
                <a:schemeClr val="tx1"/>
              </a:solidFill>
              <a:effectLst/>
              <a:latin typeface="Arial" pitchFamily="34" charset="0"/>
              <a:cs typeface="Arial" pitchFamily="34" charset="0"/>
            </a:endParaRPr>
          </a:p>
        </p:txBody>
      </p:sp>
      <p:sp>
        <p:nvSpPr>
          <p:cNvPr id="11" name="Text Box 2"/>
          <p:cNvSpPr txBox="1">
            <a:spLocks noChangeArrowheads="1"/>
          </p:cNvSpPr>
          <p:nvPr/>
        </p:nvSpPr>
        <p:spPr bwMode="auto">
          <a:xfrm>
            <a:off x="5181603" y="4630058"/>
            <a:ext cx="1320801" cy="696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0" defTabSz="914400" rtl="0" eaLnBrk="1" fontAlgn="base" latinLnBrk="0" hangingPunct="1">
              <a:lnSpc>
                <a:spcPct val="100000"/>
              </a:lnSpc>
              <a:spcBef>
                <a:spcPct val="0"/>
              </a:spcBef>
              <a:spcAft>
                <a:spcPct val="0"/>
              </a:spcAft>
              <a:buClrTx/>
              <a:buSzTx/>
              <a:buFontTx/>
              <a:buNone/>
              <a:tabLst/>
            </a:pPr>
            <a:endParaRPr kumimoji="0" lang="es-ES" sz="800" b="1" i="0" u="none" strike="noStrike" cap="none" normalizeH="0" baseline="0" dirty="0" smtClean="0">
              <a:solidFill>
                <a:schemeClr val="tx1"/>
              </a:solidFill>
              <a:effectLst/>
              <a:latin typeface="Arial" pitchFamily="34" charset="0"/>
              <a:cs typeface="Arial" pitchFamily="34" charset="0"/>
            </a:endParaRPr>
          </a:p>
          <a:p>
            <a:pPr marL="457200" marR="0" lvl="1" indent="0"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solidFill>
                  <a:schemeClr val="accent2">
                    <a:lumMod val="75000"/>
                  </a:schemeClr>
                </a:solidFill>
                <a:effectLst/>
                <a:latin typeface="Arial" pitchFamily="34" charset="0"/>
                <a:cs typeface="Arial" pitchFamily="34" charset="0"/>
              </a:rPr>
              <a:t>34 VEH</a:t>
            </a:r>
          </a:p>
          <a:p>
            <a:pPr marL="0" marR="0" lvl="0" indent="0"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solidFill>
                <a:schemeClr val="tx1"/>
              </a:solidFill>
              <a:effectLst/>
              <a:latin typeface="Arial" pitchFamily="34" charset="0"/>
              <a:cs typeface="Arial" pitchFamily="34" charset="0"/>
            </a:endParaRPr>
          </a:p>
        </p:txBody>
      </p:sp>
      <p:sp>
        <p:nvSpPr>
          <p:cNvPr id="12" name="Text Box 2"/>
          <p:cNvSpPr txBox="1">
            <a:spLocks noChangeArrowheads="1"/>
          </p:cNvSpPr>
          <p:nvPr/>
        </p:nvSpPr>
        <p:spPr bwMode="auto">
          <a:xfrm>
            <a:off x="4455895" y="4281716"/>
            <a:ext cx="1320801" cy="696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0" defTabSz="914400" rtl="0" eaLnBrk="1" fontAlgn="base" latinLnBrk="0" hangingPunct="1">
              <a:lnSpc>
                <a:spcPct val="100000"/>
              </a:lnSpc>
              <a:spcBef>
                <a:spcPct val="0"/>
              </a:spcBef>
              <a:spcAft>
                <a:spcPct val="0"/>
              </a:spcAft>
              <a:buClrTx/>
              <a:buSzTx/>
              <a:buFontTx/>
              <a:buNone/>
              <a:tabLst/>
            </a:pPr>
            <a:endParaRPr kumimoji="0" lang="es-ES" sz="800" b="1" i="0" u="none" strike="noStrike" cap="none" normalizeH="0" baseline="0" dirty="0" smtClean="0">
              <a:solidFill>
                <a:schemeClr val="tx1"/>
              </a:solidFill>
              <a:effectLst/>
              <a:latin typeface="Arial" pitchFamily="34" charset="0"/>
              <a:cs typeface="Arial" pitchFamily="34" charset="0"/>
            </a:endParaRPr>
          </a:p>
          <a:p>
            <a:pPr marL="457200" marR="0" lvl="1" indent="0"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solidFill>
                  <a:schemeClr val="accent2">
                    <a:lumMod val="75000"/>
                  </a:schemeClr>
                </a:solidFill>
                <a:effectLst/>
                <a:latin typeface="Arial" pitchFamily="34" charset="0"/>
                <a:cs typeface="Arial" pitchFamily="34" charset="0"/>
              </a:rPr>
              <a:t>68 VEH</a:t>
            </a:r>
          </a:p>
          <a:p>
            <a:pPr marL="0" marR="0" lvl="0" indent="0"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solidFill>
                <a:schemeClr val="tx1"/>
              </a:solidFill>
              <a:effectLst/>
              <a:latin typeface="Arial" pitchFamily="34" charset="0"/>
              <a:cs typeface="Arial" pitchFamily="34" charset="0"/>
            </a:endParaRPr>
          </a:p>
        </p:txBody>
      </p:sp>
      <p:sp>
        <p:nvSpPr>
          <p:cNvPr id="13" name="Text Box 2"/>
          <p:cNvSpPr txBox="1">
            <a:spLocks noChangeArrowheads="1"/>
          </p:cNvSpPr>
          <p:nvPr/>
        </p:nvSpPr>
        <p:spPr bwMode="auto">
          <a:xfrm>
            <a:off x="3984193" y="4056752"/>
            <a:ext cx="1320801" cy="696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0" defTabSz="914400" rtl="0" eaLnBrk="1" fontAlgn="base" latinLnBrk="0" hangingPunct="1">
              <a:lnSpc>
                <a:spcPct val="100000"/>
              </a:lnSpc>
              <a:spcBef>
                <a:spcPct val="0"/>
              </a:spcBef>
              <a:spcAft>
                <a:spcPct val="0"/>
              </a:spcAft>
              <a:buClrTx/>
              <a:buSzTx/>
              <a:buFontTx/>
              <a:buNone/>
              <a:tabLst/>
            </a:pPr>
            <a:endParaRPr kumimoji="0" lang="es-ES" sz="800" b="1" i="0" u="none" strike="noStrike" cap="none" normalizeH="0" baseline="0" dirty="0" smtClean="0">
              <a:solidFill>
                <a:schemeClr val="tx1"/>
              </a:solidFill>
              <a:effectLst/>
              <a:latin typeface="Arial" pitchFamily="34" charset="0"/>
              <a:cs typeface="Arial" pitchFamily="34" charset="0"/>
            </a:endParaRPr>
          </a:p>
          <a:p>
            <a:pPr marL="457200" marR="0" lvl="1" indent="0"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solidFill>
                  <a:schemeClr val="accent2">
                    <a:lumMod val="75000"/>
                  </a:schemeClr>
                </a:solidFill>
                <a:effectLst/>
                <a:latin typeface="Arial" pitchFamily="34" charset="0"/>
                <a:cs typeface="Arial" pitchFamily="34" charset="0"/>
              </a:rPr>
              <a:t>34 VEH</a:t>
            </a:r>
          </a:p>
          <a:p>
            <a:pPr marL="0" marR="0" lvl="0" indent="0"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solidFill>
                <a:schemeClr val="tx1"/>
              </a:solidFill>
              <a:effectLst/>
              <a:latin typeface="Arial" pitchFamily="34" charset="0"/>
              <a:cs typeface="Arial" pitchFamily="34" charset="0"/>
            </a:endParaRPr>
          </a:p>
        </p:txBody>
      </p:sp>
      <p:sp>
        <p:nvSpPr>
          <p:cNvPr id="14" name="Text Box 2"/>
          <p:cNvSpPr txBox="1">
            <a:spLocks noChangeArrowheads="1"/>
          </p:cNvSpPr>
          <p:nvPr/>
        </p:nvSpPr>
        <p:spPr bwMode="auto">
          <a:xfrm>
            <a:off x="4499443" y="3570536"/>
            <a:ext cx="1320801" cy="696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0" defTabSz="914400" rtl="0" eaLnBrk="1" fontAlgn="base" latinLnBrk="0" hangingPunct="1">
              <a:lnSpc>
                <a:spcPct val="100000"/>
              </a:lnSpc>
              <a:spcBef>
                <a:spcPct val="0"/>
              </a:spcBef>
              <a:spcAft>
                <a:spcPct val="0"/>
              </a:spcAft>
              <a:buClrTx/>
              <a:buSzTx/>
              <a:buFontTx/>
              <a:buNone/>
              <a:tabLst/>
            </a:pPr>
            <a:endParaRPr kumimoji="0" lang="es-ES" sz="800" b="1" i="0" u="none" strike="noStrike" cap="none" normalizeH="0" baseline="0" dirty="0" smtClean="0">
              <a:solidFill>
                <a:schemeClr val="tx1"/>
              </a:solidFill>
              <a:effectLst/>
              <a:latin typeface="Arial" pitchFamily="34" charset="0"/>
              <a:cs typeface="Arial" pitchFamily="34" charset="0"/>
            </a:endParaRPr>
          </a:p>
          <a:p>
            <a:pPr marL="457200" marR="0" lvl="1" indent="0" defTabSz="914400" rtl="0" eaLnBrk="1" fontAlgn="base" latinLnBrk="0" hangingPunct="1">
              <a:lnSpc>
                <a:spcPct val="100000"/>
              </a:lnSpc>
              <a:spcBef>
                <a:spcPct val="0"/>
              </a:spcBef>
              <a:spcAft>
                <a:spcPct val="0"/>
              </a:spcAft>
              <a:buClrTx/>
              <a:buSzTx/>
              <a:buFontTx/>
              <a:buNone/>
              <a:tabLst/>
            </a:pPr>
            <a:r>
              <a:rPr lang="es-ES" sz="1200" b="1" dirty="0" smtClean="0">
                <a:solidFill>
                  <a:schemeClr val="accent2">
                    <a:lumMod val="75000"/>
                  </a:schemeClr>
                </a:solidFill>
                <a:latin typeface="Arial" pitchFamily="34" charset="0"/>
                <a:cs typeface="Arial" pitchFamily="34" charset="0"/>
              </a:rPr>
              <a:t>34 VEH</a:t>
            </a:r>
          </a:p>
          <a:p>
            <a:pPr marL="0" marR="0" lvl="0" indent="0"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solidFill>
                <a:schemeClr val="tx1"/>
              </a:solidFill>
              <a:effectLst/>
              <a:latin typeface="Arial" pitchFamily="34" charset="0"/>
              <a:cs typeface="Arial" pitchFamily="34" charset="0"/>
            </a:endParaRPr>
          </a:p>
        </p:txBody>
      </p:sp>
      <p:sp>
        <p:nvSpPr>
          <p:cNvPr id="15" name="Text Box 2"/>
          <p:cNvSpPr txBox="1">
            <a:spLocks noChangeArrowheads="1"/>
          </p:cNvSpPr>
          <p:nvPr/>
        </p:nvSpPr>
        <p:spPr bwMode="auto">
          <a:xfrm>
            <a:off x="4201887" y="3193166"/>
            <a:ext cx="1320801" cy="696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0" defTabSz="914400" rtl="0" eaLnBrk="1" fontAlgn="base" latinLnBrk="0" hangingPunct="1">
              <a:lnSpc>
                <a:spcPct val="100000"/>
              </a:lnSpc>
              <a:spcBef>
                <a:spcPct val="0"/>
              </a:spcBef>
              <a:spcAft>
                <a:spcPct val="0"/>
              </a:spcAft>
              <a:buClrTx/>
              <a:buSzTx/>
              <a:buFontTx/>
              <a:buNone/>
              <a:tabLst/>
            </a:pPr>
            <a:endParaRPr kumimoji="0" lang="es-ES" sz="800" b="1" i="0" u="none" strike="noStrike" cap="none" normalizeH="0" baseline="0" dirty="0" smtClean="0">
              <a:solidFill>
                <a:schemeClr val="tx1"/>
              </a:solidFill>
              <a:effectLst/>
              <a:latin typeface="Arial" pitchFamily="34" charset="0"/>
              <a:cs typeface="Arial" pitchFamily="34" charset="0"/>
            </a:endParaRPr>
          </a:p>
          <a:p>
            <a:pPr marL="457200" marR="0" lvl="1" indent="0" defTabSz="914400" rtl="0" eaLnBrk="1" fontAlgn="base" latinLnBrk="0" hangingPunct="1">
              <a:lnSpc>
                <a:spcPct val="100000"/>
              </a:lnSpc>
              <a:spcBef>
                <a:spcPct val="0"/>
              </a:spcBef>
              <a:spcAft>
                <a:spcPct val="0"/>
              </a:spcAft>
              <a:buClrTx/>
              <a:buSzTx/>
              <a:buFontTx/>
              <a:buNone/>
              <a:tabLst/>
            </a:pPr>
            <a:r>
              <a:rPr lang="es-ES" sz="1200" b="1" dirty="0" smtClean="0">
                <a:solidFill>
                  <a:schemeClr val="accent2">
                    <a:lumMod val="75000"/>
                  </a:schemeClr>
                </a:solidFill>
                <a:latin typeface="Arial" pitchFamily="34" charset="0"/>
                <a:cs typeface="Arial" pitchFamily="34" charset="0"/>
              </a:rPr>
              <a:t>68 VEH</a:t>
            </a:r>
          </a:p>
          <a:p>
            <a:pPr marL="0" marR="0" lvl="0" indent="0"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solidFill>
                <a:schemeClr val="tx1"/>
              </a:solidFill>
              <a:effectLst/>
              <a:latin typeface="Arial" pitchFamily="34" charset="0"/>
              <a:cs typeface="Arial" pitchFamily="34" charset="0"/>
            </a:endParaRPr>
          </a:p>
        </p:txBody>
      </p:sp>
      <p:sp>
        <p:nvSpPr>
          <p:cNvPr id="16" name="Text Box 2"/>
          <p:cNvSpPr txBox="1">
            <a:spLocks noChangeArrowheads="1"/>
          </p:cNvSpPr>
          <p:nvPr/>
        </p:nvSpPr>
        <p:spPr bwMode="auto">
          <a:xfrm>
            <a:off x="3178629" y="2126378"/>
            <a:ext cx="1669145" cy="1066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0" defTabSz="914400" rtl="0" eaLnBrk="1" fontAlgn="base" latinLnBrk="0" hangingPunct="1">
              <a:lnSpc>
                <a:spcPct val="100000"/>
              </a:lnSpc>
              <a:spcBef>
                <a:spcPct val="0"/>
              </a:spcBef>
              <a:spcAft>
                <a:spcPct val="0"/>
              </a:spcAft>
              <a:buClrTx/>
              <a:buSzTx/>
              <a:buFontTx/>
              <a:buNone/>
              <a:tabLst/>
            </a:pPr>
            <a:endParaRPr kumimoji="0" lang="es-ES" sz="800" b="1" i="0" u="none" strike="noStrike" cap="none" normalizeH="0" baseline="0" dirty="0" smtClean="0">
              <a:solidFill>
                <a:schemeClr val="tx1"/>
              </a:solidFill>
              <a:effectLst/>
              <a:latin typeface="Arial" pitchFamily="34" charset="0"/>
              <a:cs typeface="Arial" pitchFamily="34" charset="0"/>
            </a:endParaRPr>
          </a:p>
          <a:p>
            <a:pPr marL="457200" marR="0" lvl="1" indent="0" defTabSz="914400" rtl="0" eaLnBrk="1" fontAlgn="base" latinLnBrk="0" hangingPunct="1">
              <a:lnSpc>
                <a:spcPct val="100000"/>
              </a:lnSpc>
              <a:spcBef>
                <a:spcPct val="0"/>
              </a:spcBef>
              <a:spcAft>
                <a:spcPct val="0"/>
              </a:spcAft>
              <a:buClrTx/>
              <a:buSzTx/>
              <a:buFontTx/>
              <a:buNone/>
              <a:tabLst/>
            </a:pPr>
            <a:r>
              <a:rPr lang="es-ES" sz="1000" b="1" dirty="0" smtClean="0">
                <a:solidFill>
                  <a:schemeClr val="accent2">
                    <a:lumMod val="75000"/>
                  </a:schemeClr>
                </a:solidFill>
                <a:latin typeface="Arial" pitchFamily="34" charset="0"/>
                <a:cs typeface="Arial" pitchFamily="34" charset="0"/>
              </a:rPr>
              <a:t>17 LOTES (100M2)</a:t>
            </a:r>
          </a:p>
          <a:p>
            <a:pPr marL="457200" marR="0" lvl="1" indent="0" defTabSz="914400" rtl="0" eaLnBrk="1" fontAlgn="base" latinLnBrk="0" hangingPunct="1">
              <a:lnSpc>
                <a:spcPct val="100000"/>
              </a:lnSpc>
              <a:spcBef>
                <a:spcPct val="0"/>
              </a:spcBef>
              <a:spcAft>
                <a:spcPct val="0"/>
              </a:spcAft>
              <a:buClrTx/>
              <a:buSzTx/>
              <a:buFontTx/>
              <a:buNone/>
              <a:tabLst/>
            </a:pPr>
            <a:r>
              <a:rPr lang="es-ES" sz="1000" b="1" dirty="0" smtClean="0">
                <a:solidFill>
                  <a:schemeClr val="accent2">
                    <a:lumMod val="75000"/>
                  </a:schemeClr>
                </a:solidFill>
                <a:latin typeface="Arial" pitchFamily="34" charset="0"/>
                <a:cs typeface="Arial" pitchFamily="34" charset="0"/>
              </a:rPr>
              <a:t>85 CASA</a:t>
            </a:r>
          </a:p>
          <a:p>
            <a:pPr marL="457200" marR="0" lvl="1" indent="0"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solidFill>
                  <a:schemeClr val="accent2">
                    <a:lumMod val="75000"/>
                  </a:schemeClr>
                </a:solidFill>
                <a:effectLst/>
                <a:latin typeface="Arial" pitchFamily="34" charset="0"/>
                <a:cs typeface="Arial" pitchFamily="34" charset="0"/>
              </a:rPr>
              <a:t>170</a:t>
            </a:r>
            <a:r>
              <a:rPr kumimoji="0" lang="es-ES" sz="1000" b="1" i="0" u="none" strike="noStrike" cap="none" normalizeH="0" dirty="0" smtClean="0">
                <a:solidFill>
                  <a:schemeClr val="accent2">
                    <a:lumMod val="75000"/>
                  </a:schemeClr>
                </a:solidFill>
                <a:effectLst/>
                <a:latin typeface="Arial" pitchFamily="34" charset="0"/>
                <a:cs typeface="Arial" pitchFamily="34" charset="0"/>
              </a:rPr>
              <a:t> VEHI</a:t>
            </a:r>
            <a:endParaRPr kumimoji="0" lang="es-ES" sz="1000" b="1" i="0" u="none" strike="noStrike" cap="none" normalizeH="0" baseline="0" dirty="0" smtClean="0">
              <a:solidFill>
                <a:schemeClr val="accent2">
                  <a:lumMod val="75000"/>
                </a:schemeClr>
              </a:solidFill>
              <a:effectLst/>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solidFill>
                <a:schemeClr val="tx1"/>
              </a:solidFill>
              <a:effectLst/>
              <a:latin typeface="Arial" pitchFamily="34" charset="0"/>
              <a:cs typeface="Arial" pitchFamily="34" charset="0"/>
            </a:endParaRPr>
          </a:p>
        </p:txBody>
      </p:sp>
      <p:pic>
        <p:nvPicPr>
          <p:cNvPr id="18" name="Picture 3"/>
          <p:cNvPicPr>
            <a:picLocks noChangeAspect="1" noChangeArrowheads="1"/>
          </p:cNvPicPr>
          <p:nvPr/>
        </p:nvPicPr>
        <p:blipFill rotWithShape="1">
          <a:blip r:embed="rId6">
            <a:extLst>
              <a:ext uri="{BEBA8EAE-BF5A-486C-A8C5-ECC9F3942E4B}">
                <a14:imgProps xmlns:a14="http://schemas.microsoft.com/office/drawing/2010/main" xmlns="">
                  <a14:imgLayer r:embed="rId7">
                    <a14:imgEffect>
                      <a14:brightnessContrast bright="-20000" contrast="-20000"/>
                    </a14:imgEffect>
                  </a14:imgLayer>
                </a14:imgProps>
              </a:ext>
              <a:ext uri="{28A0092B-C50C-407E-A947-70E740481C1C}">
                <a14:useLocalDpi xmlns:a14="http://schemas.microsoft.com/office/drawing/2010/main" xmlns="" val="0"/>
              </a:ext>
            </a:extLst>
          </a:blip>
          <a:srcRect l="23785" t="42014" r="64279" b="26823"/>
          <a:stretch/>
        </p:blipFill>
        <p:spPr bwMode="auto">
          <a:xfrm>
            <a:off x="6620303" y="986553"/>
            <a:ext cx="776514" cy="1139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Text Box 2"/>
          <p:cNvSpPr txBox="1">
            <a:spLocks noChangeArrowheads="1"/>
          </p:cNvSpPr>
          <p:nvPr/>
        </p:nvSpPr>
        <p:spPr bwMode="auto">
          <a:xfrm>
            <a:off x="6763658" y="34122"/>
            <a:ext cx="2380342" cy="696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0" defTabSz="914400" rtl="0" eaLnBrk="1" fontAlgn="base" latinLnBrk="0" hangingPunct="1">
              <a:lnSpc>
                <a:spcPct val="100000"/>
              </a:lnSpc>
              <a:spcBef>
                <a:spcPct val="0"/>
              </a:spcBef>
              <a:spcAft>
                <a:spcPct val="0"/>
              </a:spcAft>
              <a:buClrTx/>
              <a:buSzTx/>
              <a:buFontTx/>
              <a:buNone/>
              <a:tabLst/>
            </a:pPr>
            <a:endParaRPr kumimoji="0" lang="es-ES" sz="800" b="1" i="0" u="none" strike="noStrike" cap="none" normalizeH="0" baseline="0" dirty="0" smtClean="0">
              <a:solidFill>
                <a:schemeClr val="tx1"/>
              </a:solidFill>
              <a:effectLst/>
              <a:latin typeface="Arial" pitchFamily="34" charset="0"/>
              <a:cs typeface="Arial" pitchFamily="34" charset="0"/>
            </a:endParaRPr>
          </a:p>
          <a:p>
            <a:pPr marL="457200" marR="0" lvl="1" indent="0"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solidFill>
                  <a:schemeClr val="accent2">
                    <a:lumMod val="75000"/>
                  </a:schemeClr>
                </a:solidFill>
                <a:effectLst/>
                <a:latin typeface="Arial" pitchFamily="34" charset="0"/>
                <a:cs typeface="Arial" pitchFamily="34" charset="0"/>
              </a:rPr>
              <a:t>TOTAL VEHICULOS 628  PROYECCION 10 AÑOS</a:t>
            </a:r>
          </a:p>
          <a:p>
            <a:pPr marL="0" marR="0" lvl="0" indent="0"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franja-03.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3" descr="plantilla AMZT-0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pic>
        <p:nvPicPr>
          <p:cNvPr id="7" name="Imagen 6" descr="franja-03.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8" name="Imagen 7"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pic>
        <p:nvPicPr>
          <p:cNvPr id="1026" name="Picture 2"/>
          <p:cNvPicPr>
            <a:picLocks noChangeAspect="1" noChangeArrowheads="1"/>
          </p:cNvPicPr>
          <p:nvPr/>
        </p:nvPicPr>
        <p:blipFill>
          <a:blip r:embed="rId5"/>
          <a:srcRect l="30357" t="13988" r="29286" b="9077"/>
          <a:stretch>
            <a:fillRect/>
          </a:stretch>
        </p:blipFill>
        <p:spPr bwMode="auto">
          <a:xfrm>
            <a:off x="493486" y="591672"/>
            <a:ext cx="3672114" cy="5600245"/>
          </a:xfrm>
          <a:prstGeom prst="rect">
            <a:avLst/>
          </a:prstGeom>
          <a:noFill/>
          <a:ln w="12700">
            <a:solidFill>
              <a:schemeClr val="tx1"/>
            </a:solidFill>
            <a:miter lim="800000"/>
            <a:headEnd/>
            <a:tailEnd/>
          </a:ln>
          <a:effectLst/>
        </p:spPr>
      </p:pic>
      <p:pic>
        <p:nvPicPr>
          <p:cNvPr id="1027" name="Picture 3"/>
          <p:cNvPicPr>
            <a:picLocks noChangeAspect="1" noChangeArrowheads="1"/>
          </p:cNvPicPr>
          <p:nvPr/>
        </p:nvPicPr>
        <p:blipFill>
          <a:blip r:embed="rId6"/>
          <a:srcRect l="30833" t="7403" r="29762" b="22577"/>
          <a:stretch>
            <a:fillRect/>
          </a:stretch>
        </p:blipFill>
        <p:spPr bwMode="auto">
          <a:xfrm>
            <a:off x="4383314" y="591672"/>
            <a:ext cx="3939531" cy="5600245"/>
          </a:xfrm>
          <a:prstGeom prst="rect">
            <a:avLst/>
          </a:prstGeom>
          <a:noFill/>
          <a:ln w="12700">
            <a:solidFill>
              <a:schemeClr val="tx1"/>
            </a:solidFill>
            <a:miter lim="800000"/>
            <a:headEnd/>
            <a:tailEnd/>
          </a:ln>
          <a:effectLst/>
        </p:spPr>
      </p:pic>
      <p:sp>
        <p:nvSpPr>
          <p:cNvPr id="9" name="8 CuadroTexto"/>
          <p:cNvSpPr txBox="1"/>
          <p:nvPr/>
        </p:nvSpPr>
        <p:spPr>
          <a:xfrm>
            <a:off x="1001486" y="261257"/>
            <a:ext cx="7503885" cy="369332"/>
          </a:xfrm>
          <a:prstGeom prst="rect">
            <a:avLst/>
          </a:prstGeom>
          <a:noFill/>
        </p:spPr>
        <p:txBody>
          <a:bodyPr wrap="square" rtlCol="0">
            <a:spAutoFit/>
          </a:bodyPr>
          <a:lstStyle/>
          <a:p>
            <a:r>
              <a:rPr lang="es-EC" dirty="0" smtClean="0"/>
              <a:t>Oficio AMZT-2017-001976  de fecha 28 de agosto del 2017</a:t>
            </a:r>
            <a:endParaRPr lang="es-EC" dirty="0"/>
          </a:p>
        </p:txBody>
      </p:sp>
    </p:spTree>
    <p:extLst>
      <p:ext uri="{BB962C8B-B14F-4D97-AF65-F5344CB8AC3E}">
        <p14:creationId xmlns:p14="http://schemas.microsoft.com/office/powerpoint/2010/main" xmlns="" val="3904748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30000" t="14959" r="28333" b="17765"/>
          <a:stretch>
            <a:fillRect/>
          </a:stretch>
        </p:blipFill>
        <p:spPr bwMode="auto">
          <a:xfrm>
            <a:off x="1815606" y="711184"/>
            <a:ext cx="4547810" cy="5874327"/>
          </a:xfrm>
          <a:prstGeom prst="rect">
            <a:avLst/>
          </a:prstGeom>
          <a:noFill/>
          <a:ln w="12700">
            <a:solidFill>
              <a:schemeClr val="tx1"/>
            </a:solidFill>
            <a:miter lim="800000"/>
            <a:headEnd/>
            <a:tailEnd/>
          </a:ln>
          <a:effectLst/>
        </p:spPr>
      </p:pic>
      <p:sp>
        <p:nvSpPr>
          <p:cNvPr id="5" name="4 Rectángulo"/>
          <p:cNvSpPr/>
          <p:nvPr/>
        </p:nvSpPr>
        <p:spPr>
          <a:xfrm>
            <a:off x="1233042" y="341852"/>
            <a:ext cx="5601867" cy="369332"/>
          </a:xfrm>
          <a:prstGeom prst="rect">
            <a:avLst/>
          </a:prstGeom>
        </p:spPr>
        <p:txBody>
          <a:bodyPr wrap="square">
            <a:spAutoFit/>
          </a:bodyPr>
          <a:lstStyle/>
          <a:p>
            <a:r>
              <a:rPr lang="es-EC" dirty="0" smtClean="0"/>
              <a:t>Oficio SM-1526-2017  de fecha 11 de septiembre del 2017</a:t>
            </a:r>
            <a:endParaRPr lang="es-EC"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2000" dirty="0" smtClean="0"/>
              <a:t>Secretaria de Ambiente fecha 12 de septiembre 2017</a:t>
            </a:r>
            <a:endParaRPr lang="es-ES" sz="2000"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29175" t="11365" r="27992" b="6138"/>
          <a:stretch/>
        </p:blipFill>
        <p:spPr bwMode="auto">
          <a:xfrm>
            <a:off x="1628969" y="742950"/>
            <a:ext cx="5453548" cy="5905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836003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lantilla AMZT-04.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040380" y="2628900"/>
            <a:ext cx="3063240" cy="1600200"/>
          </a:xfrm>
          <a:prstGeom prst="rect">
            <a:avLst/>
          </a:prstGeom>
        </p:spPr>
      </p:pic>
      <p:pic>
        <p:nvPicPr>
          <p:cNvPr id="5" name="Imagen 4"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3" descr="plantilla AMZT-02.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pic>
        <p:nvPicPr>
          <p:cNvPr id="7" name="Imagen 6"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8" name="Imagen 7" descr="plantilla AMZT-05.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spTree>
    <p:extLst>
      <p:ext uri="{BB962C8B-B14F-4D97-AF65-F5344CB8AC3E}">
        <p14:creationId xmlns:p14="http://schemas.microsoft.com/office/powerpoint/2010/main" xmlns="" val="3904748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sp>
        <p:nvSpPr>
          <p:cNvPr id="9" name="8 Rectángulo"/>
          <p:cNvSpPr/>
          <p:nvPr/>
        </p:nvSpPr>
        <p:spPr>
          <a:xfrm>
            <a:off x="3689386" y="397164"/>
            <a:ext cx="1765227" cy="369332"/>
          </a:xfrm>
          <a:prstGeom prst="rect">
            <a:avLst/>
          </a:prstGeom>
        </p:spPr>
        <p:txBody>
          <a:bodyPr wrap="none">
            <a:spAutoFit/>
          </a:bodyPr>
          <a:lstStyle/>
          <a:p>
            <a:r>
              <a:rPr lang="es-ES" dirty="0" smtClean="0">
                <a:cs typeface="Calibri"/>
              </a:rPr>
              <a:t>DEFINICIÓN VIAL</a:t>
            </a:r>
            <a:endParaRPr lang="es-ES" dirty="0">
              <a:cs typeface="Calibri"/>
            </a:endParaRPr>
          </a:p>
        </p:txBody>
      </p:sp>
      <p:sp>
        <p:nvSpPr>
          <p:cNvPr id="10" name="9 Rectángulo"/>
          <p:cNvSpPr/>
          <p:nvPr/>
        </p:nvSpPr>
        <p:spPr>
          <a:xfrm>
            <a:off x="415636" y="766496"/>
            <a:ext cx="8312727" cy="369332"/>
          </a:xfrm>
          <a:prstGeom prst="rect">
            <a:avLst/>
          </a:prstGeom>
        </p:spPr>
        <p:txBody>
          <a:bodyPr wrap="square">
            <a:spAutoFit/>
          </a:bodyPr>
          <a:lstStyle/>
          <a:p>
            <a:pPr algn="ctr"/>
            <a:r>
              <a:rPr lang="es-EC" dirty="0" smtClean="0"/>
              <a:t>MAPA PUOS V2, PLANO APROBADO EN ORDENAZA 127, POR STHV</a:t>
            </a:r>
            <a:endParaRPr lang="es-EC" dirty="0"/>
          </a:p>
        </p:txBody>
      </p:sp>
      <p:pic>
        <p:nvPicPr>
          <p:cNvPr id="3074" name="Picture 2"/>
          <p:cNvPicPr>
            <a:picLocks noChangeAspect="1" noChangeArrowheads="1"/>
          </p:cNvPicPr>
          <p:nvPr/>
        </p:nvPicPr>
        <p:blipFill>
          <a:blip r:embed="rId5"/>
          <a:srcRect l="5625" t="7859" r="2969" b="6250"/>
          <a:stretch>
            <a:fillRect/>
          </a:stretch>
        </p:blipFill>
        <p:spPr bwMode="auto">
          <a:xfrm>
            <a:off x="971550" y="951162"/>
            <a:ext cx="6728112" cy="5057746"/>
          </a:xfrm>
          <a:prstGeom prst="rect">
            <a:avLst/>
          </a:prstGeom>
          <a:noFill/>
          <a:ln w="19050">
            <a:solidFill>
              <a:schemeClr val="tx1"/>
            </a:solidFill>
            <a:miter lim="800000"/>
            <a:headEnd/>
            <a:tailEnd/>
          </a:ln>
          <a:effectLst/>
        </p:spPr>
      </p:pic>
      <p:sp>
        <p:nvSpPr>
          <p:cNvPr id="3" name="2 CuadroTexto"/>
          <p:cNvSpPr txBox="1"/>
          <p:nvPr/>
        </p:nvSpPr>
        <p:spPr>
          <a:xfrm>
            <a:off x="4654550" y="4203700"/>
            <a:ext cx="1320800" cy="507831"/>
          </a:xfrm>
          <a:prstGeom prst="rect">
            <a:avLst/>
          </a:prstGeom>
          <a:noFill/>
        </p:spPr>
        <p:txBody>
          <a:bodyPr wrap="square" rtlCol="0">
            <a:spAutoFit/>
          </a:bodyPr>
          <a:lstStyle/>
          <a:p>
            <a:r>
              <a:rPr lang="es-ES" sz="900" b="1" dirty="0" smtClean="0"/>
              <a:t>SEGUNDO ETAPA</a:t>
            </a:r>
          </a:p>
          <a:p>
            <a:r>
              <a:rPr lang="es-ES" sz="900" b="1" dirty="0" smtClean="0"/>
              <a:t>POLIGONO DE TIRO</a:t>
            </a:r>
          </a:p>
          <a:p>
            <a:r>
              <a:rPr lang="es-ES" sz="900" b="1" dirty="0" smtClean="0"/>
              <a:t>20,00m</a:t>
            </a:r>
            <a:endParaRPr lang="es-ES" sz="900" b="1" dirty="0"/>
          </a:p>
        </p:txBody>
      </p:sp>
      <p:sp>
        <p:nvSpPr>
          <p:cNvPr id="11" name="10 CuadroTexto"/>
          <p:cNvSpPr txBox="1"/>
          <p:nvPr/>
        </p:nvSpPr>
        <p:spPr>
          <a:xfrm>
            <a:off x="3999056" y="1193003"/>
            <a:ext cx="1320800" cy="646331"/>
          </a:xfrm>
          <a:prstGeom prst="rect">
            <a:avLst/>
          </a:prstGeom>
          <a:noFill/>
        </p:spPr>
        <p:txBody>
          <a:bodyPr wrap="square" rtlCol="0">
            <a:spAutoFit/>
          </a:bodyPr>
          <a:lstStyle/>
          <a:p>
            <a:r>
              <a:rPr lang="es-ES" sz="900" b="1" dirty="0" smtClean="0"/>
              <a:t>DESDE LA INTEROCEANICA</a:t>
            </a:r>
          </a:p>
          <a:p>
            <a:r>
              <a:rPr lang="es-ES" sz="900" b="1" dirty="0" smtClean="0"/>
              <a:t>PRIMERA  ETAPA</a:t>
            </a:r>
          </a:p>
          <a:p>
            <a:r>
              <a:rPr lang="es-ES" sz="900" b="1" dirty="0" smtClean="0"/>
              <a:t>12.00m</a:t>
            </a:r>
          </a:p>
        </p:txBody>
      </p:sp>
      <p:sp>
        <p:nvSpPr>
          <p:cNvPr id="12" name="11 CuadroTexto"/>
          <p:cNvSpPr txBox="1"/>
          <p:nvPr/>
        </p:nvSpPr>
        <p:spPr>
          <a:xfrm>
            <a:off x="2457450" y="4272949"/>
            <a:ext cx="1320800" cy="369332"/>
          </a:xfrm>
          <a:prstGeom prst="rect">
            <a:avLst/>
          </a:prstGeom>
          <a:noFill/>
        </p:spPr>
        <p:txBody>
          <a:bodyPr wrap="square" rtlCol="0">
            <a:spAutoFit/>
          </a:bodyPr>
          <a:lstStyle/>
          <a:p>
            <a:r>
              <a:rPr lang="es-ES" sz="900" b="1" dirty="0" smtClean="0"/>
              <a:t>TERCERA ETAPA</a:t>
            </a:r>
          </a:p>
          <a:p>
            <a:r>
              <a:rPr lang="es-ES" sz="900" b="1" dirty="0" smtClean="0"/>
              <a:t>14,00m</a:t>
            </a:r>
            <a:endParaRPr lang="es-ES" sz="900" b="1" dirty="0"/>
          </a:p>
        </p:txBody>
      </p:sp>
      <p:cxnSp>
        <p:nvCxnSpPr>
          <p:cNvPr id="8" name="7 Conector recto"/>
          <p:cNvCxnSpPr/>
          <p:nvPr/>
        </p:nvCxnSpPr>
        <p:spPr>
          <a:xfrm flipH="1">
            <a:off x="4572000" y="4044950"/>
            <a:ext cx="41275" cy="35560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6" name="15 Conector recto"/>
          <p:cNvCxnSpPr/>
          <p:nvPr/>
        </p:nvCxnSpPr>
        <p:spPr>
          <a:xfrm flipH="1">
            <a:off x="3999056" y="4400550"/>
            <a:ext cx="568182" cy="241731"/>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8" name="17 Conector recto"/>
          <p:cNvCxnSpPr/>
          <p:nvPr/>
        </p:nvCxnSpPr>
        <p:spPr>
          <a:xfrm flipH="1">
            <a:off x="3713519" y="4642281"/>
            <a:ext cx="29823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20" name="19 Conector recto"/>
          <p:cNvCxnSpPr>
            <a:endCxn id="12" idx="0"/>
          </p:cNvCxnSpPr>
          <p:nvPr/>
        </p:nvCxnSpPr>
        <p:spPr>
          <a:xfrm flipH="1" flipV="1">
            <a:off x="3117850" y="4272949"/>
            <a:ext cx="571536" cy="38208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28" name="27 Conector recto"/>
          <p:cNvCxnSpPr/>
          <p:nvPr/>
        </p:nvCxnSpPr>
        <p:spPr>
          <a:xfrm flipH="1">
            <a:off x="2832082" y="4272949"/>
            <a:ext cx="285768" cy="2222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30" name="29 Conector recto"/>
          <p:cNvCxnSpPr/>
          <p:nvPr/>
        </p:nvCxnSpPr>
        <p:spPr>
          <a:xfrm flipH="1" flipV="1">
            <a:off x="2641600" y="4272949"/>
            <a:ext cx="190482" cy="4445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33" name="32 Conector recto"/>
          <p:cNvCxnSpPr/>
          <p:nvPr/>
        </p:nvCxnSpPr>
        <p:spPr>
          <a:xfrm flipV="1">
            <a:off x="2641600" y="4095750"/>
            <a:ext cx="0" cy="16608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6" name="35 CuadroTexto"/>
          <p:cNvSpPr txBox="1"/>
          <p:nvPr/>
        </p:nvSpPr>
        <p:spPr>
          <a:xfrm>
            <a:off x="2216150" y="3537119"/>
            <a:ext cx="1320800" cy="507831"/>
          </a:xfrm>
          <a:prstGeom prst="rect">
            <a:avLst/>
          </a:prstGeom>
          <a:noFill/>
        </p:spPr>
        <p:txBody>
          <a:bodyPr wrap="square" rtlCol="0">
            <a:spAutoFit/>
          </a:bodyPr>
          <a:lstStyle/>
          <a:p>
            <a:r>
              <a:rPr lang="es-ES" sz="900" b="1" dirty="0" smtClean="0"/>
              <a:t>TERCERA ETAPA</a:t>
            </a:r>
          </a:p>
          <a:p>
            <a:r>
              <a:rPr lang="es-ES" sz="900" b="1" dirty="0" smtClean="0"/>
              <a:t>VIA PROYECTADA POR AZVT 16,00m</a:t>
            </a:r>
            <a:endParaRPr lang="es-ES" sz="900" b="1" dirty="0"/>
          </a:p>
        </p:txBody>
      </p:sp>
    </p:spTree>
    <p:extLst>
      <p:ext uri="{BB962C8B-B14F-4D97-AF65-F5344CB8AC3E}">
        <p14:creationId xmlns:p14="http://schemas.microsoft.com/office/powerpoint/2010/main" xmlns="" val="14398106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sp>
        <p:nvSpPr>
          <p:cNvPr id="9" name="8 Rectángulo"/>
          <p:cNvSpPr/>
          <p:nvPr/>
        </p:nvSpPr>
        <p:spPr>
          <a:xfrm>
            <a:off x="2189988" y="248334"/>
            <a:ext cx="4572000" cy="646331"/>
          </a:xfrm>
          <a:prstGeom prst="rect">
            <a:avLst/>
          </a:prstGeom>
        </p:spPr>
        <p:txBody>
          <a:bodyPr>
            <a:spAutoFit/>
          </a:bodyPr>
          <a:lstStyle/>
          <a:p>
            <a:pPr algn="ctr"/>
            <a:r>
              <a:rPr lang="es-EC" dirty="0" smtClean="0"/>
              <a:t>BASE VIAL 2017 MANEJADA POR LA UNIDAD DE TERRITORIO Y VIVIENDA</a:t>
            </a:r>
            <a:endParaRPr lang="es-EC" dirty="0"/>
          </a:p>
        </p:txBody>
      </p:sp>
      <p:pic>
        <p:nvPicPr>
          <p:cNvPr id="4098" name="Picture 2"/>
          <p:cNvPicPr>
            <a:picLocks noChangeAspect="1" noChangeArrowheads="1"/>
          </p:cNvPicPr>
          <p:nvPr/>
        </p:nvPicPr>
        <p:blipFill>
          <a:blip r:embed="rId5"/>
          <a:srcRect l="15313" t="18750" r="19219" b="26758"/>
          <a:stretch>
            <a:fillRect/>
          </a:stretch>
        </p:blipFill>
        <p:spPr bwMode="auto">
          <a:xfrm>
            <a:off x="628650" y="894665"/>
            <a:ext cx="7981950" cy="5314950"/>
          </a:xfrm>
          <a:prstGeom prst="rect">
            <a:avLst/>
          </a:prstGeom>
          <a:noFill/>
          <a:ln w="19050">
            <a:solidFill>
              <a:schemeClr val="tx1"/>
            </a:solidFill>
            <a:miter lim="800000"/>
            <a:headEnd/>
            <a:tailEnd/>
          </a:ln>
          <a:effectLst/>
        </p:spPr>
      </p:pic>
    </p:spTree>
    <p:extLst>
      <p:ext uri="{BB962C8B-B14F-4D97-AF65-F5344CB8AC3E}">
        <p14:creationId xmlns:p14="http://schemas.microsoft.com/office/powerpoint/2010/main" xmlns="" val="1439810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1107470" y="2052785"/>
            <a:ext cx="5654518" cy="2865038"/>
          </a:xfrm>
          <a:prstGeom prst="rect">
            <a:avLst/>
          </a:prstGeom>
          <a:solidFill>
            <a:schemeClr val="bg1">
              <a:lumMod val="75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19" name="CuadroTexto 18"/>
          <p:cNvSpPr txBox="1"/>
          <p:nvPr/>
        </p:nvSpPr>
        <p:spPr>
          <a:xfrm>
            <a:off x="1460665" y="2968416"/>
            <a:ext cx="4965535" cy="2062103"/>
          </a:xfrm>
          <a:prstGeom prst="rect">
            <a:avLst/>
          </a:prstGeom>
          <a:noFill/>
        </p:spPr>
        <p:txBody>
          <a:bodyPr wrap="square" rtlCol="0">
            <a:spAutoFit/>
          </a:bodyPr>
          <a:lstStyle/>
          <a:p>
            <a:pPr algn="ctr"/>
            <a:r>
              <a:rPr lang="es-ES" sz="2800" b="1" dirty="0" smtClean="0">
                <a:latin typeface="Arial" panose="020B0604020202020204" pitchFamily="34" charset="0"/>
                <a:cs typeface="Arial" panose="020B0604020202020204" pitchFamily="34" charset="0"/>
              </a:rPr>
              <a:t>EXPEDIENTE 2015-170328 </a:t>
            </a:r>
          </a:p>
          <a:p>
            <a:pPr algn="ctr"/>
            <a:endParaRPr lang="es-ES" sz="2800" b="1" dirty="0" smtClean="0">
              <a:latin typeface="Arial" panose="020B0604020202020204" pitchFamily="34" charset="0"/>
              <a:cs typeface="Arial" panose="020B0604020202020204" pitchFamily="34" charset="0"/>
            </a:endParaRPr>
          </a:p>
          <a:p>
            <a:pPr algn="ctr"/>
            <a:r>
              <a:rPr lang="es-ES" sz="3600" b="1" dirty="0" smtClean="0">
                <a:latin typeface="Arial" panose="020B0604020202020204" pitchFamily="34" charset="0"/>
                <a:cs typeface="Arial" panose="020B0604020202020204" pitchFamily="34" charset="0"/>
              </a:rPr>
              <a:t>TRAZADO VIAL SISAPUNGO</a:t>
            </a:r>
            <a:endParaRPr lang="es-ES" sz="3600" b="1" dirty="0">
              <a:latin typeface="Arial" panose="020B0604020202020204" pitchFamily="34" charset="0"/>
              <a:cs typeface="Arial" panose="020B0604020202020204" pitchFamily="34" charset="0"/>
            </a:endParaRPr>
          </a:p>
        </p:txBody>
      </p:sp>
      <p:pic>
        <p:nvPicPr>
          <p:cNvPr id="4"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0"/>
            <a:ext cx="2382012" cy="6858000"/>
          </a:xfrm>
          <a:prstGeom prst="rect">
            <a:avLst/>
          </a:prstGeom>
        </p:spPr>
      </p:pic>
      <p:pic>
        <p:nvPicPr>
          <p:cNvPr id="7" name="Imagen 6"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8" name="Imagen 7"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spTree>
    <p:extLst>
      <p:ext uri="{BB962C8B-B14F-4D97-AF65-F5344CB8AC3E}">
        <p14:creationId xmlns:p14="http://schemas.microsoft.com/office/powerpoint/2010/main" xmlns="" val="2154695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32960" y="-16764"/>
            <a:ext cx="2382012" cy="6858000"/>
          </a:xfrm>
          <a:prstGeom prst="rect">
            <a:avLst/>
          </a:prstGeom>
        </p:spPr>
      </p:pic>
      <p:sp>
        <p:nvSpPr>
          <p:cNvPr id="8" name="CuadroTexto 7"/>
          <p:cNvSpPr txBox="1"/>
          <p:nvPr/>
        </p:nvSpPr>
        <p:spPr>
          <a:xfrm>
            <a:off x="467767" y="271829"/>
            <a:ext cx="8144932" cy="523220"/>
          </a:xfrm>
          <a:prstGeom prst="rect">
            <a:avLst/>
          </a:prstGeom>
          <a:noFill/>
        </p:spPr>
        <p:txBody>
          <a:bodyPr wrap="square" rtlCol="0">
            <a:spAutoFit/>
          </a:bodyPr>
          <a:lstStyle/>
          <a:p>
            <a:pPr algn="ctr"/>
            <a:r>
              <a:rPr lang="es-ES" sz="2800" dirty="0" smtClean="0">
                <a:latin typeface="Calibri"/>
                <a:cs typeface="Calibri"/>
              </a:rPr>
              <a:t>Fotografía Instituto Geográfico Militar - año 1998</a:t>
            </a:r>
            <a:endParaRPr lang="es-ES" sz="2800" dirty="0">
              <a:latin typeface="Calibri"/>
              <a:cs typeface="Calibri"/>
            </a:endParaRPr>
          </a:p>
        </p:txBody>
      </p:sp>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pic>
        <p:nvPicPr>
          <p:cNvPr id="1026" name="Picture 2"/>
          <p:cNvPicPr>
            <a:picLocks noChangeAspect="1" noChangeArrowheads="1"/>
          </p:cNvPicPr>
          <p:nvPr/>
        </p:nvPicPr>
        <p:blipFill rotWithShape="1">
          <a:blip r:embed="rId5"/>
          <a:srcRect l="18783" t="14920" r="27500" b="19494"/>
          <a:stretch/>
        </p:blipFill>
        <p:spPr bwMode="auto">
          <a:xfrm rot="5400000">
            <a:off x="1273682" y="860142"/>
            <a:ext cx="5600070" cy="5469886"/>
          </a:xfrm>
          <a:prstGeom prst="rect">
            <a:avLst/>
          </a:prstGeom>
          <a:noFill/>
          <a:ln w="28575">
            <a:solidFill>
              <a:schemeClr val="tx1"/>
            </a:solidFill>
            <a:miter lim="800000"/>
            <a:headEnd/>
            <a:tailEnd/>
          </a:ln>
          <a:effectLst/>
        </p:spPr>
      </p:pic>
      <p:pic>
        <p:nvPicPr>
          <p:cNvPr id="7" name="Picture 3"/>
          <p:cNvPicPr>
            <a:picLocks noChangeAspect="1" noChangeArrowheads="1"/>
          </p:cNvPicPr>
          <p:nvPr/>
        </p:nvPicPr>
        <p:blipFill rotWithShape="1">
          <a:blip r:embed="rId6">
            <a:extLst>
              <a:ext uri="{BEBA8EAE-BF5A-486C-A8C5-ECC9F3942E4B}">
                <a14:imgProps xmlns:a14="http://schemas.microsoft.com/office/drawing/2010/main" xmlns="">
                  <a14:imgLayer r:embed="rId7">
                    <a14:imgEffect>
                      <a14:brightnessContrast bright="-20000" contrast="20000"/>
                    </a14:imgEffect>
                  </a14:imgLayer>
                </a14:imgProps>
              </a:ext>
              <a:ext uri="{28A0092B-C50C-407E-A947-70E740481C1C}">
                <a14:useLocalDpi xmlns:a14="http://schemas.microsoft.com/office/drawing/2010/main" xmlns="" val="0"/>
              </a:ext>
            </a:extLst>
          </a:blip>
          <a:srcRect l="23785" t="42014" r="64279" b="26823"/>
          <a:stretch/>
        </p:blipFill>
        <p:spPr bwMode="auto">
          <a:xfrm>
            <a:off x="5940264" y="1001485"/>
            <a:ext cx="776514" cy="1139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74569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32960" y="-16764"/>
            <a:ext cx="2382012" cy="6858000"/>
          </a:xfrm>
          <a:prstGeom prst="rect">
            <a:avLst/>
          </a:prstGeom>
        </p:spPr>
      </p:pic>
      <p:sp>
        <p:nvSpPr>
          <p:cNvPr id="8" name="CuadroTexto 7"/>
          <p:cNvSpPr txBox="1"/>
          <p:nvPr/>
        </p:nvSpPr>
        <p:spPr>
          <a:xfrm>
            <a:off x="467767" y="271829"/>
            <a:ext cx="8144932" cy="523220"/>
          </a:xfrm>
          <a:prstGeom prst="rect">
            <a:avLst/>
          </a:prstGeom>
          <a:noFill/>
        </p:spPr>
        <p:txBody>
          <a:bodyPr wrap="square" rtlCol="0">
            <a:spAutoFit/>
          </a:bodyPr>
          <a:lstStyle/>
          <a:p>
            <a:pPr algn="ctr"/>
            <a:r>
              <a:rPr lang="es-ES" sz="2800" dirty="0" smtClean="0">
                <a:latin typeface="Calibri"/>
                <a:cs typeface="Calibri"/>
              </a:rPr>
              <a:t>SISAPUNGO, </a:t>
            </a:r>
            <a:r>
              <a:rPr lang="es-ES" sz="2800" dirty="0" err="1" smtClean="0">
                <a:latin typeface="Calibri"/>
                <a:cs typeface="Calibri"/>
              </a:rPr>
              <a:t>Situacion</a:t>
            </a:r>
            <a:r>
              <a:rPr lang="es-ES" sz="2800" dirty="0" smtClean="0">
                <a:latin typeface="Calibri"/>
                <a:cs typeface="Calibri"/>
              </a:rPr>
              <a:t> actual </a:t>
            </a:r>
            <a:endParaRPr lang="es-ES" sz="2800" dirty="0">
              <a:latin typeface="Calibri"/>
              <a:cs typeface="Calibri"/>
            </a:endParaRPr>
          </a:p>
        </p:txBody>
      </p:sp>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pic>
        <p:nvPicPr>
          <p:cNvPr id="2050" name="Picture 2"/>
          <p:cNvPicPr>
            <a:picLocks noChangeAspect="1" noChangeArrowheads="1"/>
          </p:cNvPicPr>
          <p:nvPr/>
        </p:nvPicPr>
        <p:blipFill>
          <a:blip r:embed="rId5">
            <a:lum bright="10000"/>
          </a:blip>
          <a:srcRect l="19524" t="8151" r="6667" b="11310"/>
          <a:stretch>
            <a:fillRect/>
          </a:stretch>
        </p:blipFill>
        <p:spPr bwMode="auto">
          <a:xfrm>
            <a:off x="923724" y="795049"/>
            <a:ext cx="6415178" cy="5600068"/>
          </a:xfrm>
          <a:prstGeom prst="rect">
            <a:avLst/>
          </a:prstGeom>
          <a:noFill/>
          <a:ln w="28575">
            <a:solidFill>
              <a:schemeClr val="tx1"/>
            </a:solidFill>
            <a:miter lim="800000"/>
            <a:headEnd/>
            <a:tailEnd/>
          </a:ln>
          <a:effectLst/>
        </p:spPr>
      </p:pic>
      <p:sp>
        <p:nvSpPr>
          <p:cNvPr id="7" name="6 Forma libre"/>
          <p:cNvSpPr/>
          <p:nvPr/>
        </p:nvSpPr>
        <p:spPr>
          <a:xfrm>
            <a:off x="4743450" y="3930650"/>
            <a:ext cx="1041400" cy="1193800"/>
          </a:xfrm>
          <a:custGeom>
            <a:avLst/>
            <a:gdLst>
              <a:gd name="connsiteX0" fmla="*/ 692150 w 1041400"/>
              <a:gd name="connsiteY0" fmla="*/ 1136650 h 1193800"/>
              <a:gd name="connsiteX1" fmla="*/ 895350 w 1041400"/>
              <a:gd name="connsiteY1" fmla="*/ 990600 h 1193800"/>
              <a:gd name="connsiteX2" fmla="*/ 1016000 w 1041400"/>
              <a:gd name="connsiteY2" fmla="*/ 819150 h 1193800"/>
              <a:gd name="connsiteX3" fmla="*/ 1041400 w 1041400"/>
              <a:gd name="connsiteY3" fmla="*/ 641350 h 1193800"/>
              <a:gd name="connsiteX4" fmla="*/ 1016000 w 1041400"/>
              <a:gd name="connsiteY4" fmla="*/ 412750 h 1193800"/>
              <a:gd name="connsiteX5" fmla="*/ 863600 w 1041400"/>
              <a:gd name="connsiteY5" fmla="*/ 241300 h 1193800"/>
              <a:gd name="connsiteX6" fmla="*/ 628650 w 1041400"/>
              <a:gd name="connsiteY6" fmla="*/ 165100 h 1193800"/>
              <a:gd name="connsiteX7" fmla="*/ 457200 w 1041400"/>
              <a:gd name="connsiteY7" fmla="*/ 0 h 1193800"/>
              <a:gd name="connsiteX8" fmla="*/ 0 w 1041400"/>
              <a:gd name="connsiteY8" fmla="*/ 603250 h 1193800"/>
              <a:gd name="connsiteX9" fmla="*/ 273050 w 1041400"/>
              <a:gd name="connsiteY9" fmla="*/ 920750 h 1193800"/>
              <a:gd name="connsiteX10" fmla="*/ 419100 w 1041400"/>
              <a:gd name="connsiteY10" fmla="*/ 1155700 h 1193800"/>
              <a:gd name="connsiteX11" fmla="*/ 438150 w 1041400"/>
              <a:gd name="connsiteY11" fmla="*/ 1162050 h 1193800"/>
              <a:gd name="connsiteX12" fmla="*/ 488950 w 1041400"/>
              <a:gd name="connsiteY12" fmla="*/ 1193800 h 1193800"/>
              <a:gd name="connsiteX13" fmla="*/ 692150 w 1041400"/>
              <a:gd name="connsiteY13" fmla="*/ 113665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1400" h="1193800">
                <a:moveTo>
                  <a:pt x="692150" y="1136650"/>
                </a:moveTo>
                <a:lnTo>
                  <a:pt x="895350" y="990600"/>
                </a:lnTo>
                <a:cubicBezTo>
                  <a:pt x="1017249" y="823791"/>
                  <a:pt x="1016000" y="893662"/>
                  <a:pt x="1016000" y="819150"/>
                </a:cubicBezTo>
                <a:cubicBezTo>
                  <a:pt x="1035275" y="639245"/>
                  <a:pt x="975444" y="641350"/>
                  <a:pt x="1041400" y="641350"/>
                </a:cubicBezTo>
                <a:lnTo>
                  <a:pt x="1016000" y="412750"/>
                </a:lnTo>
                <a:cubicBezTo>
                  <a:pt x="873626" y="238018"/>
                  <a:pt x="950020" y="241300"/>
                  <a:pt x="863600" y="241300"/>
                </a:cubicBezTo>
                <a:cubicBezTo>
                  <a:pt x="632137" y="170575"/>
                  <a:pt x="691341" y="227791"/>
                  <a:pt x="628650" y="165100"/>
                </a:cubicBezTo>
                <a:lnTo>
                  <a:pt x="457200" y="0"/>
                </a:lnTo>
                <a:lnTo>
                  <a:pt x="0" y="603250"/>
                </a:lnTo>
                <a:cubicBezTo>
                  <a:pt x="90842" y="709233"/>
                  <a:pt x="174347" y="822047"/>
                  <a:pt x="273050" y="920750"/>
                </a:cubicBezTo>
                <a:cubicBezTo>
                  <a:pt x="321733" y="999067"/>
                  <a:pt x="367028" y="1079594"/>
                  <a:pt x="419100" y="1155700"/>
                </a:cubicBezTo>
                <a:cubicBezTo>
                  <a:pt x="422880" y="1161224"/>
                  <a:pt x="432274" y="1158845"/>
                  <a:pt x="438150" y="1162050"/>
                </a:cubicBezTo>
                <a:cubicBezTo>
                  <a:pt x="455680" y="1171612"/>
                  <a:pt x="488950" y="1193800"/>
                  <a:pt x="488950" y="1193800"/>
                </a:cubicBezTo>
                <a:lnTo>
                  <a:pt x="692150" y="1136650"/>
                </a:lnTo>
                <a:close/>
              </a:path>
            </a:pathLst>
          </a:custGeom>
          <a:solidFill>
            <a:schemeClr val="accent1">
              <a:lumMod val="60000"/>
              <a:lumOff val="40000"/>
              <a:alpha val="5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pic>
        <p:nvPicPr>
          <p:cNvPr id="1027" name="Picture 3"/>
          <p:cNvPicPr>
            <a:picLocks noChangeAspect="1" noChangeArrowheads="1"/>
          </p:cNvPicPr>
          <p:nvPr/>
        </p:nvPicPr>
        <p:blipFill rotWithShape="1">
          <a:blip r:embed="rId6">
            <a:extLst>
              <a:ext uri="{BEBA8EAE-BF5A-486C-A8C5-ECC9F3942E4B}">
                <a14:imgProps xmlns:a14="http://schemas.microsoft.com/office/drawing/2010/main" xmlns="">
                  <a14:imgLayer r:embed="rId7">
                    <a14:imgEffect>
                      <a14:brightnessContrast bright="-20000" contrast="-20000"/>
                    </a14:imgEffect>
                  </a14:imgLayer>
                </a14:imgProps>
              </a:ext>
              <a:ext uri="{28A0092B-C50C-407E-A947-70E740481C1C}">
                <a14:useLocalDpi xmlns:a14="http://schemas.microsoft.com/office/drawing/2010/main" xmlns="" val="0"/>
              </a:ext>
            </a:extLst>
          </a:blip>
          <a:srcRect l="23785" t="42014" r="64279" b="26823"/>
          <a:stretch/>
        </p:blipFill>
        <p:spPr bwMode="auto">
          <a:xfrm>
            <a:off x="6344703" y="1001486"/>
            <a:ext cx="776514" cy="1139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74569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32960" y="-2250"/>
            <a:ext cx="2382012" cy="6858000"/>
          </a:xfrm>
          <a:prstGeom prst="rect">
            <a:avLst/>
          </a:prstGeom>
        </p:spPr>
      </p:pic>
      <p:pic>
        <p:nvPicPr>
          <p:cNvPr id="4"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5"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pic>
        <p:nvPicPr>
          <p:cNvPr id="6" name="5 Imagen"/>
          <p:cNvPicPr/>
          <p:nvPr/>
        </p:nvPicPr>
        <p:blipFill>
          <a:blip r:embed="rId5">
            <a:lum bright="40000" contrast="-30000"/>
          </a:blip>
          <a:srcRect l="19333" t="9259" r="7858" b="6785"/>
          <a:stretch>
            <a:fillRect/>
          </a:stretch>
        </p:blipFill>
        <p:spPr bwMode="auto">
          <a:xfrm>
            <a:off x="700145" y="795049"/>
            <a:ext cx="6807199" cy="5373522"/>
          </a:xfrm>
          <a:prstGeom prst="rect">
            <a:avLst/>
          </a:prstGeom>
          <a:noFill/>
          <a:ln w="28575">
            <a:noFill/>
            <a:miter lim="800000"/>
            <a:headEnd/>
            <a:tailEnd/>
          </a:ln>
        </p:spPr>
      </p:pic>
      <p:sp>
        <p:nvSpPr>
          <p:cNvPr id="2" name="1 Título"/>
          <p:cNvSpPr>
            <a:spLocks noGrp="1"/>
          </p:cNvSpPr>
          <p:nvPr>
            <p:ph type="title"/>
          </p:nvPr>
        </p:nvSpPr>
        <p:spPr/>
        <p:txBody>
          <a:bodyPr/>
          <a:lstStyle/>
          <a:p>
            <a:r>
              <a:rPr lang="es-ES" sz="3600" b="1" dirty="0" smtClean="0"/>
              <a:t>RECORRIDO FOTOGRAFICO DE LA VIA PROPUESTA</a:t>
            </a:r>
            <a:endParaRPr lang="es-ES" sz="3600" b="1" dirty="0"/>
          </a:p>
        </p:txBody>
      </p:sp>
      <p:sp>
        <p:nvSpPr>
          <p:cNvPr id="8" name="7 Forma libre"/>
          <p:cNvSpPr/>
          <p:nvPr/>
        </p:nvSpPr>
        <p:spPr>
          <a:xfrm>
            <a:off x="3744686" y="2077962"/>
            <a:ext cx="1560285" cy="3060095"/>
          </a:xfrm>
          <a:custGeom>
            <a:avLst/>
            <a:gdLst>
              <a:gd name="connsiteX0" fmla="*/ 0 w 1560285"/>
              <a:gd name="connsiteY0" fmla="*/ 3060095 h 3060095"/>
              <a:gd name="connsiteX1" fmla="*/ 406400 w 1560285"/>
              <a:gd name="connsiteY1" fmla="*/ 2595638 h 3060095"/>
              <a:gd name="connsiteX2" fmla="*/ 827314 w 1560285"/>
              <a:gd name="connsiteY2" fmla="*/ 2348895 h 3060095"/>
              <a:gd name="connsiteX3" fmla="*/ 1204685 w 1560285"/>
              <a:gd name="connsiteY3" fmla="*/ 2203752 h 3060095"/>
              <a:gd name="connsiteX4" fmla="*/ 1451428 w 1560285"/>
              <a:gd name="connsiteY4" fmla="*/ 2058609 h 3060095"/>
              <a:gd name="connsiteX5" fmla="*/ 1553028 w 1560285"/>
              <a:gd name="connsiteY5" fmla="*/ 1942495 h 3060095"/>
              <a:gd name="connsiteX6" fmla="*/ 1494971 w 1560285"/>
              <a:gd name="connsiteY6" fmla="*/ 1768324 h 3060095"/>
              <a:gd name="connsiteX7" fmla="*/ 1349828 w 1560285"/>
              <a:gd name="connsiteY7" fmla="*/ 1521581 h 3060095"/>
              <a:gd name="connsiteX8" fmla="*/ 1132114 w 1560285"/>
              <a:gd name="connsiteY8" fmla="*/ 1318381 h 3060095"/>
              <a:gd name="connsiteX9" fmla="*/ 812800 w 1560285"/>
              <a:gd name="connsiteY9" fmla="*/ 1158724 h 3060095"/>
              <a:gd name="connsiteX10" fmla="*/ 624114 w 1560285"/>
              <a:gd name="connsiteY10" fmla="*/ 955524 h 3060095"/>
              <a:gd name="connsiteX11" fmla="*/ 580571 w 1560285"/>
              <a:gd name="connsiteY11" fmla="*/ 708781 h 3060095"/>
              <a:gd name="connsiteX12" fmla="*/ 580571 w 1560285"/>
              <a:gd name="connsiteY12" fmla="*/ 520095 h 3060095"/>
              <a:gd name="connsiteX13" fmla="*/ 435428 w 1560285"/>
              <a:gd name="connsiteY13" fmla="*/ 418495 h 3060095"/>
              <a:gd name="connsiteX14" fmla="*/ 232228 w 1560285"/>
              <a:gd name="connsiteY14" fmla="*/ 345924 h 3060095"/>
              <a:gd name="connsiteX15" fmla="*/ 159657 w 1560285"/>
              <a:gd name="connsiteY15" fmla="*/ 171752 h 3060095"/>
              <a:gd name="connsiteX16" fmla="*/ 145143 w 1560285"/>
              <a:gd name="connsiteY16" fmla="*/ 26609 h 3060095"/>
              <a:gd name="connsiteX17" fmla="*/ 159657 w 1560285"/>
              <a:gd name="connsiteY17" fmla="*/ 12095 h 306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60285" h="3060095">
                <a:moveTo>
                  <a:pt x="0" y="3060095"/>
                </a:moveTo>
                <a:cubicBezTo>
                  <a:pt x="134257" y="2887133"/>
                  <a:pt x="268514" y="2714171"/>
                  <a:pt x="406400" y="2595638"/>
                </a:cubicBezTo>
                <a:cubicBezTo>
                  <a:pt x="544286" y="2477105"/>
                  <a:pt x="694267" y="2414209"/>
                  <a:pt x="827314" y="2348895"/>
                </a:cubicBezTo>
                <a:cubicBezTo>
                  <a:pt x="960362" y="2283581"/>
                  <a:pt x="1100666" y="2252133"/>
                  <a:pt x="1204685" y="2203752"/>
                </a:cubicBezTo>
                <a:cubicBezTo>
                  <a:pt x="1308704" y="2155371"/>
                  <a:pt x="1393371" y="2102152"/>
                  <a:pt x="1451428" y="2058609"/>
                </a:cubicBezTo>
                <a:cubicBezTo>
                  <a:pt x="1509485" y="2015066"/>
                  <a:pt x="1545771" y="1990876"/>
                  <a:pt x="1553028" y="1942495"/>
                </a:cubicBezTo>
                <a:cubicBezTo>
                  <a:pt x="1560285" y="1894114"/>
                  <a:pt x="1528838" y="1838476"/>
                  <a:pt x="1494971" y="1768324"/>
                </a:cubicBezTo>
                <a:cubicBezTo>
                  <a:pt x="1461104" y="1698172"/>
                  <a:pt x="1410304" y="1596571"/>
                  <a:pt x="1349828" y="1521581"/>
                </a:cubicBezTo>
                <a:cubicBezTo>
                  <a:pt x="1289352" y="1446591"/>
                  <a:pt x="1221618" y="1378857"/>
                  <a:pt x="1132114" y="1318381"/>
                </a:cubicBezTo>
                <a:cubicBezTo>
                  <a:pt x="1042610" y="1257905"/>
                  <a:pt x="897467" y="1219200"/>
                  <a:pt x="812800" y="1158724"/>
                </a:cubicBezTo>
                <a:cubicBezTo>
                  <a:pt x="728133" y="1098248"/>
                  <a:pt x="662819" y="1030515"/>
                  <a:pt x="624114" y="955524"/>
                </a:cubicBezTo>
                <a:cubicBezTo>
                  <a:pt x="585409" y="880534"/>
                  <a:pt x="587828" y="781352"/>
                  <a:pt x="580571" y="708781"/>
                </a:cubicBezTo>
                <a:cubicBezTo>
                  <a:pt x="573314" y="636210"/>
                  <a:pt x="604762" y="568476"/>
                  <a:pt x="580571" y="520095"/>
                </a:cubicBezTo>
                <a:cubicBezTo>
                  <a:pt x="556380" y="471714"/>
                  <a:pt x="493485" y="447524"/>
                  <a:pt x="435428" y="418495"/>
                </a:cubicBezTo>
                <a:cubicBezTo>
                  <a:pt x="377371" y="389467"/>
                  <a:pt x="278190" y="387048"/>
                  <a:pt x="232228" y="345924"/>
                </a:cubicBezTo>
                <a:cubicBezTo>
                  <a:pt x="186266" y="304800"/>
                  <a:pt x="174171" y="224971"/>
                  <a:pt x="159657" y="171752"/>
                </a:cubicBezTo>
                <a:cubicBezTo>
                  <a:pt x="145143" y="118533"/>
                  <a:pt x="145143" y="53218"/>
                  <a:pt x="145143" y="26609"/>
                </a:cubicBezTo>
                <a:cubicBezTo>
                  <a:pt x="145143" y="0"/>
                  <a:pt x="152400" y="6047"/>
                  <a:pt x="159657" y="12095"/>
                </a:cubicBezTo>
              </a:path>
            </a:pathLst>
          </a:custGeom>
          <a:noFill/>
          <a:ln w="57150">
            <a:solidFill>
              <a:srgbClr val="58195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C"/>
          </a:p>
        </p:txBody>
      </p:sp>
      <p:pic>
        <p:nvPicPr>
          <p:cNvPr id="1026" name="Picture 2" descr="C:\Users\gicalderon\Desktop\e\IMG_7969.JPG"/>
          <p:cNvPicPr>
            <a:picLocks noChangeAspect="1" noChangeArrowheads="1"/>
          </p:cNvPicPr>
          <p:nvPr/>
        </p:nvPicPr>
        <p:blipFill>
          <a:blip r:embed="rId6"/>
          <a:srcRect/>
          <a:stretch>
            <a:fillRect/>
          </a:stretch>
        </p:blipFill>
        <p:spPr bwMode="auto">
          <a:xfrm>
            <a:off x="5304971" y="1177962"/>
            <a:ext cx="2880000" cy="2160000"/>
          </a:xfrm>
          <a:prstGeom prst="ellipse">
            <a:avLst/>
          </a:prstGeom>
          <a:noFill/>
        </p:spPr>
      </p:pic>
      <p:sp>
        <p:nvSpPr>
          <p:cNvPr id="9" name="8 CuadroTexto"/>
          <p:cNvSpPr txBox="1"/>
          <p:nvPr/>
        </p:nvSpPr>
        <p:spPr>
          <a:xfrm>
            <a:off x="5397623" y="2977962"/>
            <a:ext cx="2991627" cy="646331"/>
          </a:xfrm>
          <a:prstGeom prst="rect">
            <a:avLst/>
          </a:prstGeom>
          <a:noFill/>
        </p:spPr>
        <p:txBody>
          <a:bodyPr wrap="square" rtlCol="0">
            <a:spAutoFit/>
          </a:bodyPr>
          <a:lstStyle/>
          <a:p>
            <a:r>
              <a:rPr lang="es-ES" b="1" dirty="0" smtClean="0"/>
              <a:t>Ingreso propuesta desde el carril de desaceleración</a:t>
            </a:r>
            <a:endParaRPr lang="es-ES" b="1" dirty="0"/>
          </a:p>
        </p:txBody>
      </p:sp>
      <p:cxnSp>
        <p:nvCxnSpPr>
          <p:cNvPr id="11" name="10 Conector recto de flecha"/>
          <p:cNvCxnSpPr/>
          <p:nvPr/>
        </p:nvCxnSpPr>
        <p:spPr>
          <a:xfrm rot="10800000">
            <a:off x="3962401" y="2077962"/>
            <a:ext cx="1342571"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027" name="Picture 3" descr="C:\Users\gicalderon\Desktop\e\IMG_7960.JPG"/>
          <p:cNvPicPr>
            <a:picLocks noChangeAspect="1" noChangeArrowheads="1"/>
          </p:cNvPicPr>
          <p:nvPr/>
        </p:nvPicPr>
        <p:blipFill>
          <a:blip r:embed="rId7"/>
          <a:srcRect l="15913"/>
          <a:stretch>
            <a:fillRect/>
          </a:stretch>
        </p:blipFill>
        <p:spPr bwMode="auto">
          <a:xfrm>
            <a:off x="1016000" y="999551"/>
            <a:ext cx="2421715" cy="2160000"/>
          </a:xfrm>
          <a:prstGeom prst="ellipse">
            <a:avLst/>
          </a:prstGeom>
          <a:noFill/>
        </p:spPr>
      </p:pic>
      <p:sp>
        <p:nvSpPr>
          <p:cNvPr id="13" name="12 CuadroTexto"/>
          <p:cNvSpPr txBox="1"/>
          <p:nvPr/>
        </p:nvSpPr>
        <p:spPr>
          <a:xfrm>
            <a:off x="731883" y="3035404"/>
            <a:ext cx="2605314" cy="646331"/>
          </a:xfrm>
          <a:prstGeom prst="rect">
            <a:avLst/>
          </a:prstGeom>
          <a:noFill/>
        </p:spPr>
        <p:txBody>
          <a:bodyPr wrap="square" rtlCol="0">
            <a:spAutoFit/>
          </a:bodyPr>
          <a:lstStyle/>
          <a:p>
            <a:r>
              <a:rPr lang="es-ES" b="1" dirty="0" smtClean="0"/>
              <a:t>Propiedad del Sr. Borja Nº579699</a:t>
            </a:r>
            <a:endParaRPr lang="es-ES" b="1" dirty="0"/>
          </a:p>
        </p:txBody>
      </p:sp>
      <p:cxnSp>
        <p:nvCxnSpPr>
          <p:cNvPr id="15" name="14 Conector recto de flecha"/>
          <p:cNvCxnSpPr/>
          <p:nvPr/>
        </p:nvCxnSpPr>
        <p:spPr>
          <a:xfrm>
            <a:off x="3337197" y="2714171"/>
            <a:ext cx="842917"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028" name="Picture 4" descr="C:\Users\gicalderon\Desktop\e\IMG_7965.JPG"/>
          <p:cNvPicPr>
            <a:picLocks noChangeAspect="1" noChangeArrowheads="1"/>
          </p:cNvPicPr>
          <p:nvPr/>
        </p:nvPicPr>
        <p:blipFill>
          <a:blip r:embed="rId8"/>
          <a:srcRect/>
          <a:stretch>
            <a:fillRect/>
          </a:stretch>
        </p:blipFill>
        <p:spPr bwMode="auto">
          <a:xfrm>
            <a:off x="5509250" y="3624293"/>
            <a:ext cx="2880000" cy="2160000"/>
          </a:xfrm>
          <a:prstGeom prst="ellipse">
            <a:avLst/>
          </a:prstGeom>
          <a:noFill/>
        </p:spPr>
      </p:pic>
      <p:cxnSp>
        <p:nvCxnSpPr>
          <p:cNvPr id="19" name="18 Conector recto de flecha"/>
          <p:cNvCxnSpPr/>
          <p:nvPr/>
        </p:nvCxnSpPr>
        <p:spPr>
          <a:xfrm rot="10800000">
            <a:off x="5065486" y="4441371"/>
            <a:ext cx="443764" cy="15965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19 CuadroTexto"/>
          <p:cNvSpPr txBox="1"/>
          <p:nvPr/>
        </p:nvSpPr>
        <p:spPr>
          <a:xfrm>
            <a:off x="5407652" y="5748786"/>
            <a:ext cx="3177550" cy="369332"/>
          </a:xfrm>
          <a:prstGeom prst="rect">
            <a:avLst/>
          </a:prstGeom>
          <a:noFill/>
        </p:spPr>
        <p:txBody>
          <a:bodyPr wrap="square" rtlCol="0">
            <a:spAutoFit/>
          </a:bodyPr>
          <a:lstStyle/>
          <a:p>
            <a:r>
              <a:rPr lang="es-ES" b="1" dirty="0" smtClean="0"/>
              <a:t>Predio en propiedad horizontal</a:t>
            </a:r>
            <a:endParaRPr lang="es-ES" b="1" dirty="0"/>
          </a:p>
        </p:txBody>
      </p:sp>
      <p:pic>
        <p:nvPicPr>
          <p:cNvPr id="21" name="Picture 5"/>
          <p:cNvPicPr>
            <a:picLocks noChangeAspect="1" noChangeArrowheads="1"/>
          </p:cNvPicPr>
          <p:nvPr/>
        </p:nvPicPr>
        <p:blipFill>
          <a:blip r:embed="rId9"/>
          <a:srcRect l="10357" t="14844" r="21030" b="23995"/>
          <a:stretch>
            <a:fillRect/>
          </a:stretch>
        </p:blipFill>
        <p:spPr bwMode="auto">
          <a:xfrm>
            <a:off x="731883" y="3521030"/>
            <a:ext cx="2789480" cy="2160000"/>
          </a:xfrm>
          <a:prstGeom prst="ellipse">
            <a:avLst/>
          </a:prstGeom>
          <a:noFill/>
          <a:ln w="9525">
            <a:noFill/>
            <a:miter lim="800000"/>
            <a:headEnd/>
            <a:tailEnd/>
          </a:ln>
          <a:effectLst/>
        </p:spPr>
      </p:pic>
      <p:cxnSp>
        <p:nvCxnSpPr>
          <p:cNvPr id="23" name="22 Conector recto de flecha"/>
          <p:cNvCxnSpPr>
            <a:stCxn id="21" idx="6"/>
          </p:cNvCxnSpPr>
          <p:nvPr/>
        </p:nvCxnSpPr>
        <p:spPr>
          <a:xfrm flipV="1">
            <a:off x="3521363" y="3404736"/>
            <a:ext cx="1137723" cy="119629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25 CuadroTexto"/>
          <p:cNvSpPr txBox="1"/>
          <p:nvPr/>
        </p:nvSpPr>
        <p:spPr>
          <a:xfrm>
            <a:off x="832401" y="5564120"/>
            <a:ext cx="2605314" cy="646331"/>
          </a:xfrm>
          <a:prstGeom prst="rect">
            <a:avLst/>
          </a:prstGeom>
          <a:noFill/>
        </p:spPr>
        <p:txBody>
          <a:bodyPr wrap="square" rtlCol="0">
            <a:spAutoFit/>
          </a:bodyPr>
          <a:lstStyle/>
          <a:p>
            <a:r>
              <a:rPr lang="es-ES" b="1" dirty="0" smtClean="0"/>
              <a:t>Propiedad privada- predio Nº579741</a:t>
            </a:r>
            <a:endParaRPr lang="es-ES"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3" descr="plantilla AMZT-0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1988" y="-16764"/>
            <a:ext cx="2382012" cy="6858000"/>
          </a:xfrm>
          <a:prstGeom prst="rect">
            <a:avLst/>
          </a:prstGeom>
        </p:spPr>
      </p:pic>
      <p:pic>
        <p:nvPicPr>
          <p:cNvPr id="2" name="Imagen 1" descr="franja-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88836"/>
            <a:ext cx="9144000" cy="169164"/>
          </a:xfrm>
          <a:prstGeom prst="rect">
            <a:avLst/>
          </a:prstGeom>
        </p:spPr>
      </p:pic>
      <p:pic>
        <p:nvPicPr>
          <p:cNvPr id="6" name="Imagen 5" descr="plantilla AMZT-0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395117"/>
            <a:ext cx="1338774" cy="239270"/>
          </a:xfrm>
          <a:prstGeom prst="rect">
            <a:avLst/>
          </a:prstGeom>
        </p:spPr>
      </p:pic>
      <p:sp>
        <p:nvSpPr>
          <p:cNvPr id="7" name="CuadroTexto 7"/>
          <p:cNvSpPr txBox="1"/>
          <p:nvPr/>
        </p:nvSpPr>
        <p:spPr>
          <a:xfrm>
            <a:off x="467767" y="318608"/>
            <a:ext cx="8144932" cy="523220"/>
          </a:xfrm>
          <a:prstGeom prst="rect">
            <a:avLst/>
          </a:prstGeom>
          <a:noFill/>
        </p:spPr>
        <p:txBody>
          <a:bodyPr wrap="square" rtlCol="0">
            <a:spAutoFit/>
          </a:bodyPr>
          <a:lstStyle/>
          <a:p>
            <a:pPr algn="ctr"/>
            <a:r>
              <a:rPr lang="es-ES" sz="2800" dirty="0" smtClean="0">
                <a:latin typeface="Calibri"/>
                <a:cs typeface="Calibri"/>
              </a:rPr>
              <a:t>SITUACION ACTUAL</a:t>
            </a:r>
            <a:endParaRPr lang="es-ES" sz="2800" dirty="0">
              <a:latin typeface="Calibri"/>
              <a:cs typeface="Calibri"/>
            </a:endParaRPr>
          </a:p>
        </p:txBody>
      </p:sp>
      <p:pic>
        <p:nvPicPr>
          <p:cNvPr id="2050" name="Picture 2"/>
          <p:cNvPicPr>
            <a:picLocks noChangeAspect="1" noChangeArrowheads="1"/>
          </p:cNvPicPr>
          <p:nvPr/>
        </p:nvPicPr>
        <p:blipFill>
          <a:blip r:embed="rId5"/>
          <a:srcRect t="14286" r="9405" b="21577"/>
          <a:stretch>
            <a:fillRect/>
          </a:stretch>
        </p:blipFill>
        <p:spPr bwMode="auto">
          <a:xfrm>
            <a:off x="467767" y="3555999"/>
            <a:ext cx="3818468" cy="2162628"/>
          </a:xfrm>
          <a:prstGeom prst="rect">
            <a:avLst/>
          </a:prstGeom>
          <a:noFill/>
          <a:ln w="28575">
            <a:solidFill>
              <a:schemeClr val="tx1"/>
            </a:solidFill>
            <a:miter lim="800000"/>
            <a:headEnd/>
            <a:tailEnd/>
          </a:ln>
          <a:effectLst/>
        </p:spPr>
      </p:pic>
      <p:pic>
        <p:nvPicPr>
          <p:cNvPr id="2051" name="Picture 3"/>
          <p:cNvPicPr>
            <a:picLocks noChangeAspect="1" noChangeArrowheads="1"/>
          </p:cNvPicPr>
          <p:nvPr/>
        </p:nvPicPr>
        <p:blipFill>
          <a:blip r:embed="rId6"/>
          <a:srcRect t="14844" r="12500" b="19589"/>
          <a:stretch>
            <a:fillRect/>
          </a:stretch>
        </p:blipFill>
        <p:spPr bwMode="auto">
          <a:xfrm>
            <a:off x="4656773" y="3555999"/>
            <a:ext cx="3607583" cy="2162628"/>
          </a:xfrm>
          <a:prstGeom prst="rect">
            <a:avLst/>
          </a:prstGeom>
          <a:noFill/>
          <a:ln w="28575">
            <a:solidFill>
              <a:schemeClr val="tx1"/>
            </a:solidFill>
            <a:miter lim="800000"/>
            <a:headEnd/>
            <a:tailEnd/>
          </a:ln>
          <a:effectLst/>
        </p:spPr>
      </p:pic>
      <p:pic>
        <p:nvPicPr>
          <p:cNvPr id="2052" name="Picture 4"/>
          <p:cNvPicPr>
            <a:picLocks noChangeAspect="1" noChangeArrowheads="1"/>
          </p:cNvPicPr>
          <p:nvPr/>
        </p:nvPicPr>
        <p:blipFill>
          <a:blip r:embed="rId7"/>
          <a:srcRect l="5476" t="14844" r="4762" b="19589"/>
          <a:stretch>
            <a:fillRect/>
          </a:stretch>
        </p:blipFill>
        <p:spPr bwMode="auto">
          <a:xfrm>
            <a:off x="467767" y="1005069"/>
            <a:ext cx="3769222" cy="2202588"/>
          </a:xfrm>
          <a:prstGeom prst="rect">
            <a:avLst/>
          </a:prstGeom>
          <a:noFill/>
          <a:ln w="28575">
            <a:solidFill>
              <a:schemeClr val="tx1"/>
            </a:solidFill>
            <a:miter lim="800000"/>
            <a:headEnd/>
            <a:tailEnd/>
          </a:ln>
          <a:effectLst/>
        </p:spPr>
      </p:pic>
      <p:pic>
        <p:nvPicPr>
          <p:cNvPr id="2053" name="Picture 5"/>
          <p:cNvPicPr>
            <a:picLocks noChangeAspect="1" noChangeArrowheads="1"/>
          </p:cNvPicPr>
          <p:nvPr/>
        </p:nvPicPr>
        <p:blipFill>
          <a:blip r:embed="rId8"/>
          <a:srcRect l="10357" t="14844" r="2024" b="23995"/>
          <a:stretch>
            <a:fillRect/>
          </a:stretch>
        </p:blipFill>
        <p:spPr bwMode="auto">
          <a:xfrm>
            <a:off x="4631959" y="1005069"/>
            <a:ext cx="3632397" cy="2202588"/>
          </a:xfrm>
          <a:prstGeom prst="rect">
            <a:avLst/>
          </a:prstGeom>
          <a:noFill/>
          <a:ln w="28575">
            <a:solidFill>
              <a:schemeClr val="tx1"/>
            </a:solidFill>
            <a:miter lim="800000"/>
            <a:headEnd/>
            <a:tailEnd/>
          </a:ln>
          <a:effectLst/>
        </p:spPr>
      </p:pic>
    </p:spTree>
    <p:extLst>
      <p:ext uri="{BB962C8B-B14F-4D97-AF65-F5344CB8AC3E}">
        <p14:creationId xmlns:p14="http://schemas.microsoft.com/office/powerpoint/2010/main" xmlns="" val="147456943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1304</TotalTime>
  <Words>1857</Words>
  <Application>Microsoft Office PowerPoint</Application>
  <PresentationFormat>Presentación en pantalla (4:3)</PresentationFormat>
  <Paragraphs>112</Paragraphs>
  <Slides>27</Slides>
  <Notes>1</Notes>
  <HiddenSlides>0</HiddenSlides>
  <MMClips>0</MMClips>
  <ScaleCrop>false</ScaleCrop>
  <HeadingPairs>
    <vt:vector size="4" baseType="variant">
      <vt:variant>
        <vt:lpstr>Tema</vt:lpstr>
      </vt:variant>
      <vt:variant>
        <vt:i4>1</vt:i4>
      </vt:variant>
      <vt:variant>
        <vt:lpstr>Títulos de diapositiva</vt:lpstr>
      </vt:variant>
      <vt:variant>
        <vt:i4>27</vt:i4>
      </vt:variant>
    </vt:vector>
  </HeadingPairs>
  <TitlesOfParts>
    <vt:vector size="28" baseType="lpstr">
      <vt:lpstr>Tema de Office</vt:lpstr>
      <vt:lpstr>Diapositiva 1</vt:lpstr>
      <vt:lpstr>Diapositiva 2</vt:lpstr>
      <vt:lpstr>Diapositiva 3</vt:lpstr>
      <vt:lpstr>Diapositiva 4</vt:lpstr>
      <vt:lpstr>Diapositiva 5</vt:lpstr>
      <vt:lpstr>Diapositiva 6</vt:lpstr>
      <vt:lpstr>Diapositiva 7</vt:lpstr>
      <vt:lpstr>RECORRIDO FOTOGRAFICO DE LA VIA PROPUESTA</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PROPUESTA TRAZADO VIAL- AMZ TUMBACO</vt:lpstr>
      <vt:lpstr>R1 -LOTE MINIMO 1000m2 (IRM)</vt:lpstr>
      <vt:lpstr>Diapositiva 24</vt:lpstr>
      <vt:lpstr>Diapositiva 25</vt:lpstr>
      <vt:lpstr>Secretaria de Ambiente fecha 12 de septiembre 2017</vt:lpstr>
      <vt:lpstr>Diapositiva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Paola Yepez</dc:creator>
  <cp:lastModifiedBy>palbuja</cp:lastModifiedBy>
  <cp:revision>146</cp:revision>
  <cp:lastPrinted>2017-10-17T14:40:56Z</cp:lastPrinted>
  <dcterms:created xsi:type="dcterms:W3CDTF">2015-07-19T03:49:41Z</dcterms:created>
  <dcterms:modified xsi:type="dcterms:W3CDTF">2018-03-06T01:01:09Z</dcterms:modified>
</cp:coreProperties>
</file>