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60" r:id="rId2"/>
    <p:sldId id="361" r:id="rId3"/>
    <p:sldId id="370" r:id="rId4"/>
    <p:sldId id="368" r:id="rId5"/>
    <p:sldId id="369" r:id="rId6"/>
    <p:sldId id="367" r:id="rId7"/>
    <p:sldId id="371" r:id="rId8"/>
    <p:sldId id="372" r:id="rId9"/>
    <p:sldId id="376" r:id="rId10"/>
    <p:sldId id="373" r:id="rId11"/>
    <p:sldId id="374" r:id="rId12"/>
    <p:sldId id="375" r:id="rId13"/>
    <p:sldId id="366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EAF0F7"/>
    <a:srgbClr val="1D90D5"/>
    <a:srgbClr val="4C1489"/>
    <a:srgbClr val="DE0025"/>
    <a:srgbClr val="05238B"/>
    <a:srgbClr val="DD0864"/>
    <a:srgbClr val="44A345"/>
    <a:srgbClr val="F9682D"/>
    <a:srgbClr val="B31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74"/>
  </p:normalViewPr>
  <p:slideViewPr>
    <p:cSldViewPr snapToGrid="0" snapToObjects="1">
      <p:cViewPr>
        <p:scale>
          <a:sx n="80" d="100"/>
          <a:sy n="80" d="100"/>
        </p:scale>
        <p:origin x="1194" y="-3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0CD73-35F3-4A44-9950-47C4E4E14027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F2C08-0878-7244-A9C9-5019D60E46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43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2C08-0878-7244-A9C9-5019D60E4631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80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48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71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56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90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19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1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2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60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14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74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5C0B-76F4-B34E-A5F6-535CAB637EA4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37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5C0B-76F4-B34E-A5F6-535CAB637EA4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E2F0A-CB8C-FA49-8A3A-4241F28DBB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36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87" y="819648"/>
            <a:ext cx="7411843" cy="38204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24828" y="4904936"/>
            <a:ext cx="778355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FUNCIONAMIENTO E IMPLEMENTACIÓN DE ESCOMBRERAS EN PARROQUIAS RURALES </a:t>
            </a:r>
            <a:r>
              <a:rPr lang="es-E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OCTUBRE 2017 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727967"/>
            <a:ext cx="9144001" cy="1435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27" y="6030930"/>
            <a:ext cx="2549401" cy="69703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30940" y="147484"/>
            <a:ext cx="8111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GESTIÓN EMGIRS EP - MANCONUNDAD ZONA NORCENTRAL</a:t>
            </a:r>
            <a:endParaRPr lang="es-ES" sz="20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86986" y="1035792"/>
            <a:ext cx="85995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2000" dirty="0" smtClean="0"/>
              <a:t>Inspección a las zonas de:</a:t>
            </a:r>
          </a:p>
          <a:p>
            <a:pPr marL="285750" indent="-285750" algn="just">
              <a:buFontTx/>
              <a:buChar char="-"/>
            </a:pPr>
            <a:r>
              <a:rPr lang="es-ES" sz="2000" dirty="0" smtClean="0"/>
              <a:t>San </a:t>
            </a:r>
            <a:r>
              <a:rPr lang="es-ES" sz="2000" dirty="0"/>
              <a:t>José de Minas, </a:t>
            </a:r>
            <a:endParaRPr lang="es-ES" sz="2000" dirty="0" smtClean="0"/>
          </a:p>
          <a:p>
            <a:pPr marL="285750" indent="-285750" algn="just">
              <a:buFontTx/>
              <a:buChar char="-"/>
            </a:pPr>
            <a:r>
              <a:rPr lang="es-ES" sz="2000" dirty="0" smtClean="0"/>
              <a:t>Atahualpa</a:t>
            </a:r>
            <a:r>
              <a:rPr lang="es-ES" sz="2000" dirty="0"/>
              <a:t>, </a:t>
            </a:r>
            <a:endParaRPr lang="es-ES" sz="2000" dirty="0" smtClean="0"/>
          </a:p>
          <a:p>
            <a:pPr marL="285750" indent="-285750" algn="just">
              <a:buFontTx/>
              <a:buChar char="-"/>
            </a:pPr>
            <a:r>
              <a:rPr lang="es-ES" sz="2000" dirty="0" err="1" smtClean="0"/>
              <a:t>Chavezpamba</a:t>
            </a:r>
            <a:endParaRPr lang="es-ES" sz="2000" dirty="0" smtClean="0"/>
          </a:p>
          <a:p>
            <a:pPr marL="285750" indent="-285750" algn="just">
              <a:buFontTx/>
              <a:buChar char="-"/>
            </a:pPr>
            <a:r>
              <a:rPr lang="es-ES" sz="2000" dirty="0" err="1" smtClean="0"/>
              <a:t>Puellaro</a:t>
            </a:r>
            <a:endParaRPr lang="es-ES" sz="2000" dirty="0" smtClean="0"/>
          </a:p>
          <a:p>
            <a:pPr marL="285750" indent="-285750" algn="just">
              <a:buFontTx/>
              <a:buChar char="-"/>
            </a:pPr>
            <a:endParaRPr lang="es-ES" sz="2000" dirty="0"/>
          </a:p>
          <a:p>
            <a:pPr marL="342900" indent="-342900" algn="just">
              <a:buFont typeface="+mj-lt"/>
              <a:buAutoNum type="arabicPeriod" startAt="2"/>
            </a:pPr>
            <a:r>
              <a:rPr lang="es-ES" sz="2000" dirty="0" smtClean="0"/>
              <a:t>Identificación de sitios viables para disposición de escombros</a:t>
            </a:r>
          </a:p>
          <a:p>
            <a:pPr algn="just"/>
            <a:endParaRPr lang="es-ES" sz="2000" dirty="0" smtClean="0"/>
          </a:p>
          <a:p>
            <a:pPr marL="457200" indent="-457200" algn="just">
              <a:buFont typeface="+mj-lt"/>
              <a:buAutoNum type="arabicPeriod" startAt="3"/>
            </a:pPr>
            <a:r>
              <a:rPr lang="es-ES" sz="2000" dirty="0" smtClean="0"/>
              <a:t>Reunión de trabajo (18-08-2017) – explicación manejo y obtención de permisos para una escombrera, sanciones que se pueden dar por tener una escombrera ilegal. </a:t>
            </a:r>
            <a:r>
              <a:rPr lang="es-ES" sz="2000" dirty="0"/>
              <a:t>Asisten: por la EMGIRS EP, Coordinador de CRO y Analista Ambiental de CSSA, por la Mancomunidad: Presidente y </a:t>
            </a:r>
            <a:r>
              <a:rPr lang="es-ES" sz="2000" dirty="0" smtClean="0"/>
              <a:t>Secretaria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es-ES" sz="2000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es-ES" sz="2000" dirty="0" smtClean="0"/>
              <a:t>Situación: Mancomunidades analizarán los costos para operar y mantener una escombrera</a:t>
            </a:r>
          </a:p>
        </p:txBody>
      </p:sp>
    </p:spTree>
    <p:extLst>
      <p:ext uri="{BB962C8B-B14F-4D97-AF65-F5344CB8AC3E}">
        <p14:creationId xmlns:p14="http://schemas.microsoft.com/office/powerpoint/2010/main" val="5159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727967"/>
            <a:ext cx="9144001" cy="1435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27" y="6030930"/>
            <a:ext cx="2549401" cy="697037"/>
          </a:xfrm>
          <a:prstGeom prst="rect">
            <a:avLst/>
          </a:prstGeom>
        </p:spPr>
      </p:pic>
      <p:pic>
        <p:nvPicPr>
          <p:cNvPr id="4" name="Marcador de posición de 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777171"/>
            <a:ext cx="4104093" cy="209971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3526" y="108576"/>
            <a:ext cx="4104093" cy="664294"/>
          </a:xfrm>
        </p:spPr>
        <p:txBody>
          <a:bodyPr>
            <a:noAutofit/>
          </a:bodyPr>
          <a:lstStyle/>
          <a:p>
            <a:pPr algn="ctr"/>
            <a:r>
              <a:rPr lang="es-EC" sz="1800" dirty="0" smtClean="0"/>
              <a:t>Atahualpa </a:t>
            </a:r>
            <a:br>
              <a:rPr lang="es-EC" sz="1800" dirty="0" smtClean="0"/>
            </a:br>
            <a:r>
              <a:rPr lang="es-EC" sz="1800" dirty="0" smtClean="0"/>
              <a:t>Opción 1 (Peña – Vía a </a:t>
            </a:r>
            <a:r>
              <a:rPr lang="es-EC" sz="1800" dirty="0" err="1" smtClean="0"/>
              <a:t>Pigaña</a:t>
            </a:r>
            <a:r>
              <a:rPr lang="es-EC" sz="1800" dirty="0" smtClean="0"/>
              <a:t>)</a:t>
            </a:r>
            <a:endParaRPr lang="es-EC" sz="1800" dirty="0"/>
          </a:p>
        </p:txBody>
      </p:sp>
      <p:sp>
        <p:nvSpPr>
          <p:cNvPr id="6" name="Marcador de texto 3"/>
          <p:cNvSpPr txBox="1">
            <a:spLocks/>
          </p:cNvSpPr>
          <p:nvPr/>
        </p:nvSpPr>
        <p:spPr>
          <a:xfrm>
            <a:off x="323528" y="2897233"/>
            <a:ext cx="3382198" cy="872664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No Viable.</a:t>
            </a:r>
          </a:p>
          <a:p>
            <a:r>
              <a:rPr lang="es-EC" dirty="0" smtClean="0"/>
              <a:t>Distancia: 1,6 Km</a:t>
            </a:r>
          </a:p>
          <a:p>
            <a:r>
              <a:rPr lang="es-EC" dirty="0" smtClean="0"/>
              <a:t>Tipo de vía: Lastrada </a:t>
            </a:r>
          </a:p>
          <a:p>
            <a:r>
              <a:rPr lang="es-EC" dirty="0" smtClean="0"/>
              <a:t>Observaciones:</a:t>
            </a:r>
          </a:p>
          <a:p>
            <a:r>
              <a:rPr lang="es-EC" dirty="0" smtClean="0"/>
              <a:t>Realizar  un ingreso</a:t>
            </a:r>
            <a:endParaRPr lang="es-EC" dirty="0"/>
          </a:p>
        </p:txBody>
      </p:sp>
      <p:pic>
        <p:nvPicPr>
          <p:cNvPr id="7" name="Marcador de posición de 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84249"/>
            <a:ext cx="4104093" cy="160743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56672" y="3735997"/>
            <a:ext cx="4104093" cy="664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dirty="0" smtClean="0"/>
              <a:t>Atahualpa </a:t>
            </a:r>
            <a:br>
              <a:rPr lang="es-EC" sz="1800" dirty="0" smtClean="0"/>
            </a:br>
            <a:r>
              <a:rPr lang="es-EC" sz="1800" dirty="0" smtClean="0"/>
              <a:t>Opción 2 (Ingreso)</a:t>
            </a:r>
            <a:endParaRPr lang="es-EC" sz="1800" dirty="0"/>
          </a:p>
        </p:txBody>
      </p:sp>
      <p:sp>
        <p:nvSpPr>
          <p:cNvPr id="9" name="Marcador de texto 3"/>
          <p:cNvSpPr txBox="1">
            <a:spLocks/>
          </p:cNvSpPr>
          <p:nvPr/>
        </p:nvSpPr>
        <p:spPr>
          <a:xfrm>
            <a:off x="176462" y="6016479"/>
            <a:ext cx="4312639" cy="65372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200" dirty="0" smtClean="0"/>
              <a:t>No viable, que es una quebrada viva y tiene paso de agua.</a:t>
            </a:r>
          </a:p>
          <a:p>
            <a:r>
              <a:rPr lang="es-EC" sz="1200" dirty="0" smtClean="0"/>
              <a:t>La Secretaría de Ambiente emitió un pronunciamiento ambiental de NO VIABILIDAD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84294" y="60703"/>
            <a:ext cx="4315327" cy="664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dirty="0" err="1" smtClean="0"/>
              <a:t>Chavezpamba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Opción 1 (Hueco Grande)</a:t>
            </a:r>
            <a:endParaRPr lang="es-EC" sz="1800" dirty="0"/>
          </a:p>
        </p:txBody>
      </p:sp>
      <p:pic>
        <p:nvPicPr>
          <p:cNvPr id="11" name="Marcador de posición de 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81" y="818560"/>
            <a:ext cx="4099840" cy="2058330"/>
          </a:xfrm>
          <a:prstGeom prst="rect">
            <a:avLst/>
          </a:prstGeom>
        </p:spPr>
      </p:pic>
      <p:sp>
        <p:nvSpPr>
          <p:cNvPr id="12" name="Marcador de texto 3"/>
          <p:cNvSpPr txBox="1">
            <a:spLocks/>
          </p:cNvSpPr>
          <p:nvPr/>
        </p:nvSpPr>
        <p:spPr>
          <a:xfrm>
            <a:off x="4899781" y="2970653"/>
            <a:ext cx="4244219" cy="1031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No es viable.</a:t>
            </a:r>
          </a:p>
          <a:p>
            <a:r>
              <a:rPr lang="es-EC" dirty="0" smtClean="0"/>
              <a:t>Es una quebrada que en </a:t>
            </a:r>
            <a:r>
              <a:rPr lang="es-EC" dirty="0"/>
              <a:t>é</a:t>
            </a:r>
            <a:r>
              <a:rPr lang="es-EC" dirty="0" smtClean="0"/>
              <a:t>poca de invierno es funcional 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924727" y="3521831"/>
            <a:ext cx="5486400" cy="664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dirty="0" err="1" smtClean="0"/>
              <a:t>Chavezpamba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Opción 2 (Centro Estadio)</a:t>
            </a:r>
            <a:endParaRPr lang="es-EC" sz="18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21" y="4215622"/>
            <a:ext cx="4352999" cy="1697322"/>
          </a:xfrm>
          <a:prstGeom prst="rect">
            <a:avLst/>
          </a:prstGeom>
        </p:spPr>
      </p:pic>
      <p:sp>
        <p:nvSpPr>
          <p:cNvPr id="15" name="Marcador de texto 3"/>
          <p:cNvSpPr txBox="1">
            <a:spLocks/>
          </p:cNvSpPr>
          <p:nvPr/>
        </p:nvSpPr>
        <p:spPr>
          <a:xfrm>
            <a:off x="4638636" y="5975995"/>
            <a:ext cx="4360985" cy="7192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No es viable.</a:t>
            </a:r>
          </a:p>
          <a:p>
            <a:r>
              <a:rPr lang="es-EC" dirty="0" smtClean="0"/>
              <a:t>Las medidas a realizarse serán de mejoramiento de </a:t>
            </a:r>
          </a:p>
          <a:p>
            <a:r>
              <a:rPr lang="es-EC" dirty="0" smtClean="0"/>
              <a:t>talud en la vía </a:t>
            </a:r>
          </a:p>
        </p:txBody>
      </p:sp>
    </p:spTree>
    <p:extLst>
      <p:ext uri="{BB962C8B-B14F-4D97-AF65-F5344CB8AC3E}">
        <p14:creationId xmlns:p14="http://schemas.microsoft.com/office/powerpoint/2010/main" val="23636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727967"/>
            <a:ext cx="9144001" cy="1435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27" y="6030930"/>
            <a:ext cx="2549401" cy="697037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0614" y="73120"/>
            <a:ext cx="4438966" cy="664294"/>
          </a:xfrm>
        </p:spPr>
        <p:txBody>
          <a:bodyPr>
            <a:noAutofit/>
          </a:bodyPr>
          <a:lstStyle/>
          <a:p>
            <a:pPr algn="ctr"/>
            <a:r>
              <a:rPr lang="es-EC" sz="1800" dirty="0" err="1" smtClean="0"/>
              <a:t>Puellaro</a:t>
            </a:r>
            <a:r>
              <a:rPr lang="es-EC" sz="1800" dirty="0" smtClean="0"/>
              <a:t> </a:t>
            </a:r>
            <a:br>
              <a:rPr lang="es-EC" sz="1800" dirty="0" smtClean="0"/>
            </a:br>
            <a:r>
              <a:rPr lang="es-EC" sz="1800" dirty="0" smtClean="0"/>
              <a:t>Opción 1 (Camino al Cocal Alto)</a:t>
            </a:r>
            <a:endParaRPr lang="es-EC" sz="1800" dirty="0"/>
          </a:p>
        </p:txBody>
      </p:sp>
      <p:pic>
        <p:nvPicPr>
          <p:cNvPr id="5" name="Marcador de posición de 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4" y="741857"/>
            <a:ext cx="4122966" cy="1883356"/>
          </a:xfrm>
          <a:prstGeom prst="rect">
            <a:avLst/>
          </a:prstGeom>
        </p:spPr>
      </p:pic>
      <p:sp>
        <p:nvSpPr>
          <p:cNvPr id="6" name="Marcador de texto 3"/>
          <p:cNvSpPr txBox="1">
            <a:spLocks/>
          </p:cNvSpPr>
          <p:nvPr/>
        </p:nvSpPr>
        <p:spPr>
          <a:xfrm>
            <a:off x="273866" y="2708332"/>
            <a:ext cx="4122966" cy="10312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200" dirty="0" smtClean="0"/>
              <a:t>Viable.</a:t>
            </a:r>
          </a:p>
          <a:p>
            <a:r>
              <a:rPr lang="es-EC" sz="1200" dirty="0" smtClean="0"/>
              <a:t>Distancia: 7,7 Km</a:t>
            </a:r>
          </a:p>
          <a:p>
            <a:r>
              <a:rPr lang="es-EC" sz="1200" dirty="0" smtClean="0"/>
              <a:t>Tipo de vía: Asfaltada – Lastrada</a:t>
            </a:r>
          </a:p>
          <a:p>
            <a:r>
              <a:rPr lang="es-EC" sz="1200" dirty="0" smtClean="0"/>
              <a:t>No presenta especies boscosas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3666083"/>
            <a:ext cx="4459705" cy="3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dirty="0" smtClean="0"/>
              <a:t>Opción 2 (Camino al Cocal Bajo)</a:t>
            </a:r>
            <a:endParaRPr lang="es-EC" sz="1800" dirty="0"/>
          </a:p>
        </p:txBody>
      </p:sp>
      <p:pic>
        <p:nvPicPr>
          <p:cNvPr id="8" name="Marcador de posición de 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5889" y="3264249"/>
            <a:ext cx="1694089" cy="3403404"/>
          </a:xfrm>
          <a:prstGeom prst="rect">
            <a:avLst/>
          </a:prstGeom>
        </p:spPr>
      </p:pic>
      <p:sp>
        <p:nvSpPr>
          <p:cNvPr id="9" name="Marcador de texto 3"/>
          <p:cNvSpPr txBox="1">
            <a:spLocks/>
          </p:cNvSpPr>
          <p:nvPr/>
        </p:nvSpPr>
        <p:spPr>
          <a:xfrm>
            <a:off x="288614" y="5812995"/>
            <a:ext cx="3403404" cy="10312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200" dirty="0" smtClean="0"/>
              <a:t>Viable.</a:t>
            </a:r>
          </a:p>
          <a:p>
            <a:r>
              <a:rPr lang="es-EC" sz="1200" dirty="0" smtClean="0"/>
              <a:t>Distancia: 7,7 Km</a:t>
            </a:r>
          </a:p>
          <a:p>
            <a:r>
              <a:rPr lang="es-EC" sz="1200" dirty="0" smtClean="0"/>
              <a:t>Tipo de vía: Asfaltada - Lastrada s</a:t>
            </a:r>
          </a:p>
          <a:p>
            <a:r>
              <a:rPr lang="es-EC" sz="1200" dirty="0" smtClean="0"/>
              <a:t>Volumen mayor a 20000 m3</a:t>
            </a:r>
          </a:p>
        </p:txBody>
      </p:sp>
      <p:pic>
        <p:nvPicPr>
          <p:cNvPr id="10" name="Marcador de posición de 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86" y="4118906"/>
            <a:ext cx="3984884" cy="1694089"/>
          </a:xfrm>
          <a:prstGeom prst="rect">
            <a:avLst/>
          </a:prstGeom>
        </p:spPr>
      </p:pic>
      <p:sp>
        <p:nvSpPr>
          <p:cNvPr id="11" name="Marcador de texto 3"/>
          <p:cNvSpPr txBox="1">
            <a:spLocks/>
          </p:cNvSpPr>
          <p:nvPr/>
        </p:nvSpPr>
        <p:spPr>
          <a:xfrm>
            <a:off x="4709652" y="5812996"/>
            <a:ext cx="4434348" cy="91497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EC" sz="1200" dirty="0"/>
              <a:t>Viable.</a:t>
            </a:r>
          </a:p>
          <a:p>
            <a:pPr>
              <a:lnSpc>
                <a:spcPct val="80000"/>
              </a:lnSpc>
            </a:pPr>
            <a:r>
              <a:rPr lang="es-EC" sz="1200" dirty="0"/>
              <a:t>Distancia: 5 Km</a:t>
            </a:r>
          </a:p>
          <a:p>
            <a:pPr>
              <a:lnSpc>
                <a:spcPct val="80000"/>
              </a:lnSpc>
            </a:pPr>
            <a:r>
              <a:rPr lang="es-EC" sz="1200" dirty="0"/>
              <a:t>Tipo de vía: Asfaltada</a:t>
            </a:r>
          </a:p>
          <a:p>
            <a:pPr>
              <a:lnSpc>
                <a:spcPct val="80000"/>
              </a:lnSpc>
            </a:pPr>
            <a:r>
              <a:rPr lang="es-EC" sz="1200" dirty="0"/>
              <a:t>Observaciones:</a:t>
            </a:r>
          </a:p>
          <a:p>
            <a:pPr>
              <a:lnSpc>
                <a:spcPct val="80000"/>
              </a:lnSpc>
            </a:pPr>
            <a:r>
              <a:rPr lang="es-EC" sz="1200" dirty="0"/>
              <a:t>Realizar mejoramiento a la vía de acceso un tramo de 500 m</a:t>
            </a:r>
          </a:p>
        </p:txBody>
      </p:sp>
      <p:pic>
        <p:nvPicPr>
          <p:cNvPr id="12" name="Marcador de posición de 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5325" y="676157"/>
            <a:ext cx="3945218" cy="192449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857096" y="9338"/>
            <a:ext cx="3978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/>
              <a:t>San José de </a:t>
            </a:r>
            <a:r>
              <a:rPr lang="es-ES" dirty="0" smtClean="0"/>
              <a:t>Minas</a:t>
            </a:r>
          </a:p>
          <a:p>
            <a:pPr algn="ctr"/>
            <a:r>
              <a:rPr lang="es-EC" dirty="0" smtClean="0"/>
              <a:t>Opción </a:t>
            </a:r>
            <a:r>
              <a:rPr lang="es-EC" dirty="0"/>
              <a:t>1 </a:t>
            </a:r>
            <a:r>
              <a:rPr lang="es-EC" dirty="0" err="1" smtClean="0"/>
              <a:t>Archinuela</a:t>
            </a:r>
            <a:r>
              <a:rPr lang="es-EC" dirty="0" smtClean="0"/>
              <a:t> Curva Paso de Agua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4764257" y="2724809"/>
            <a:ext cx="4071813" cy="9555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s-EC" sz="1200" dirty="0"/>
              <a:t>No es viable debido a que existe un paso de agua, se tendría que realizar la canalización de la misma. 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s-EC" sz="1200" dirty="0"/>
              <a:t>Pendiente pronunciada.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s-EC" sz="1200" dirty="0"/>
              <a:t>Vegetación Herbácea del sector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709653" y="3671003"/>
            <a:ext cx="4459705" cy="3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dirty="0" smtClean="0"/>
              <a:t>Opción 2 (</a:t>
            </a:r>
            <a:r>
              <a:rPr lang="es-EC" sz="1800" dirty="0" err="1" smtClean="0"/>
              <a:t>Archinuela</a:t>
            </a:r>
            <a:r>
              <a:rPr lang="es-EC" sz="1800" dirty="0" smtClean="0"/>
              <a:t> Curva Grande)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23578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727967"/>
            <a:ext cx="9144001" cy="1435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27" y="6030930"/>
            <a:ext cx="2549401" cy="69703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87936" y="3107488"/>
            <a:ext cx="41985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MUCHAS GRACIAS </a:t>
            </a:r>
            <a:endParaRPr lang="es-E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2432" t="18066" r="16599" b="11426"/>
          <a:stretch/>
        </p:blipFill>
        <p:spPr>
          <a:xfrm>
            <a:off x="-1" y="6727967"/>
            <a:ext cx="9144001" cy="1435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27" y="6030930"/>
            <a:ext cx="2549401" cy="6970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479" y="917848"/>
            <a:ext cx="3831525" cy="5552225"/>
          </a:xfrm>
          <a:prstGeom prst="rect">
            <a:avLst/>
          </a:prstGeom>
          <a:ln>
            <a:solidFill>
              <a:schemeClr val="tx2"/>
            </a:solidFill>
          </a:ln>
          <a:effectLst>
            <a:softEdge rad="31750"/>
          </a:effectLst>
        </p:spPr>
      </p:pic>
      <p:sp>
        <p:nvSpPr>
          <p:cNvPr id="7" name="Elipse 6"/>
          <p:cNvSpPr/>
          <p:nvPr/>
        </p:nvSpPr>
        <p:spPr>
          <a:xfrm>
            <a:off x="6245300" y="1796575"/>
            <a:ext cx="287547" cy="289742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9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350"/>
          </a:p>
        </p:txBody>
      </p:sp>
      <p:sp>
        <p:nvSpPr>
          <p:cNvPr id="8" name="Elipse 7"/>
          <p:cNvSpPr/>
          <p:nvPr/>
        </p:nvSpPr>
        <p:spPr>
          <a:xfrm>
            <a:off x="6087419" y="1938836"/>
            <a:ext cx="275663" cy="282178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9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350"/>
          </a:p>
        </p:txBody>
      </p:sp>
      <p:sp>
        <p:nvSpPr>
          <p:cNvPr id="9" name="Elipse 8"/>
          <p:cNvSpPr/>
          <p:nvPr/>
        </p:nvSpPr>
        <p:spPr>
          <a:xfrm>
            <a:off x="5357451" y="3918698"/>
            <a:ext cx="398930" cy="372035"/>
          </a:xfrm>
          <a:prstGeom prst="ellipse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350"/>
          </a:p>
        </p:txBody>
      </p:sp>
      <p:sp>
        <p:nvSpPr>
          <p:cNvPr id="10" name="Elipse 9"/>
          <p:cNvSpPr/>
          <p:nvPr/>
        </p:nvSpPr>
        <p:spPr>
          <a:xfrm>
            <a:off x="4709581" y="3142479"/>
            <a:ext cx="210671" cy="206188"/>
          </a:xfrm>
          <a:prstGeom prst="ellipse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350"/>
          </a:p>
        </p:txBody>
      </p:sp>
      <p:sp>
        <p:nvSpPr>
          <p:cNvPr id="11" name="Elipse 10"/>
          <p:cNvSpPr/>
          <p:nvPr/>
        </p:nvSpPr>
        <p:spPr>
          <a:xfrm>
            <a:off x="3941011" y="5322284"/>
            <a:ext cx="210671" cy="206188"/>
          </a:xfrm>
          <a:prstGeom prst="ellipse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350"/>
          </a:p>
        </p:txBody>
      </p:sp>
      <p:sp>
        <p:nvSpPr>
          <p:cNvPr id="12" name="Elipse 11"/>
          <p:cNvSpPr/>
          <p:nvPr/>
        </p:nvSpPr>
        <p:spPr>
          <a:xfrm>
            <a:off x="3917933" y="5452899"/>
            <a:ext cx="362405" cy="357751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9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350"/>
          </a:p>
        </p:txBody>
      </p:sp>
      <p:sp>
        <p:nvSpPr>
          <p:cNvPr id="13" name="Elipse 12"/>
          <p:cNvSpPr/>
          <p:nvPr/>
        </p:nvSpPr>
        <p:spPr>
          <a:xfrm>
            <a:off x="4701959" y="1095903"/>
            <a:ext cx="275663" cy="282178"/>
          </a:xfrm>
          <a:prstGeom prst="ellipse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2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350"/>
          </a:p>
        </p:txBody>
      </p:sp>
      <p:sp>
        <p:nvSpPr>
          <p:cNvPr id="14" name="CuadroTexto 13"/>
          <p:cNvSpPr txBox="1"/>
          <p:nvPr/>
        </p:nvSpPr>
        <p:spPr>
          <a:xfrm>
            <a:off x="6847643" y="1130324"/>
            <a:ext cx="22605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50" b="1" dirty="0"/>
              <a:t>OPERACIÓN ACTUAL EMGIRS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004658" y="1933273"/>
            <a:ext cx="206393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/>
              <a:t>1 Relleno Sanitario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/>
              <a:t>3 Escombreras en funcionamiento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 smtClean="0"/>
              <a:t>2 </a:t>
            </a:r>
            <a:r>
              <a:rPr lang="es-ES" sz="1200" dirty="0"/>
              <a:t>Escombrera en próximo funcionamiento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200" dirty="0"/>
              <a:t>2 Estaciones de Transferencia </a:t>
            </a:r>
          </a:p>
        </p:txBody>
      </p:sp>
      <p:sp>
        <p:nvSpPr>
          <p:cNvPr id="17" name="Flecha abajo 16"/>
          <p:cNvSpPr/>
          <p:nvPr/>
        </p:nvSpPr>
        <p:spPr>
          <a:xfrm>
            <a:off x="7900435" y="1468257"/>
            <a:ext cx="219332" cy="308919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350"/>
          </a:p>
        </p:txBody>
      </p:sp>
      <p:cxnSp>
        <p:nvCxnSpPr>
          <p:cNvPr id="18" name="Conector recto 17"/>
          <p:cNvCxnSpPr>
            <a:endCxn id="9" idx="7"/>
          </p:cNvCxnSpPr>
          <p:nvPr/>
        </p:nvCxnSpPr>
        <p:spPr>
          <a:xfrm flipH="1">
            <a:off x="5697959" y="2071721"/>
            <a:ext cx="1415879" cy="190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endCxn id="7" idx="6"/>
          </p:cNvCxnSpPr>
          <p:nvPr/>
        </p:nvCxnSpPr>
        <p:spPr>
          <a:xfrm flipH="1" flipV="1">
            <a:off x="6532847" y="1941446"/>
            <a:ext cx="581895" cy="31279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/>
          <p:cNvCxnSpPr>
            <a:endCxn id="8" idx="6"/>
          </p:cNvCxnSpPr>
          <p:nvPr/>
        </p:nvCxnSpPr>
        <p:spPr>
          <a:xfrm flipH="1" flipV="1">
            <a:off x="6363082" y="2079925"/>
            <a:ext cx="725569" cy="1743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endCxn id="12" idx="7"/>
          </p:cNvCxnSpPr>
          <p:nvPr/>
        </p:nvCxnSpPr>
        <p:spPr>
          <a:xfrm flipH="1">
            <a:off x="4227265" y="2866071"/>
            <a:ext cx="2752206" cy="263921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21"/>
          <p:cNvCxnSpPr>
            <a:endCxn id="13" idx="5"/>
          </p:cNvCxnSpPr>
          <p:nvPr/>
        </p:nvCxnSpPr>
        <p:spPr>
          <a:xfrm flipH="1" flipV="1">
            <a:off x="4937252" y="1336757"/>
            <a:ext cx="2183832" cy="126860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onector recto 22"/>
          <p:cNvCxnSpPr>
            <a:endCxn id="10" idx="6"/>
          </p:cNvCxnSpPr>
          <p:nvPr/>
        </p:nvCxnSpPr>
        <p:spPr>
          <a:xfrm flipH="1">
            <a:off x="4920252" y="2986892"/>
            <a:ext cx="2185310" cy="25868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endCxn id="11" idx="7"/>
          </p:cNvCxnSpPr>
          <p:nvPr/>
        </p:nvCxnSpPr>
        <p:spPr>
          <a:xfrm flipH="1">
            <a:off x="4120830" y="2994197"/>
            <a:ext cx="2967821" cy="235828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6979471" y="3524179"/>
            <a:ext cx="208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u="sng" dirty="0"/>
              <a:t>PROYECCIÓN DE ESCOMBROS A GENERAR 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6791971" y="4193382"/>
            <a:ext cx="9880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Generación de Escombros población general DMQ  (dic.2018)  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6823794" y="5076988"/>
            <a:ext cx="104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Generación de Escombros Proyecto METRO   (may.2019)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7989037" y="4382599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2`758.723,41 m3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7989036" y="5250121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1`861.032,00 m3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7961375" y="5707094"/>
            <a:ext cx="10807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/>
              <a:t>4`619.755,41 m3</a:t>
            </a:r>
          </a:p>
        </p:txBody>
      </p:sp>
      <p:cxnSp>
        <p:nvCxnSpPr>
          <p:cNvPr id="38" name="Conector recto 37"/>
          <p:cNvCxnSpPr/>
          <p:nvPr/>
        </p:nvCxnSpPr>
        <p:spPr>
          <a:xfrm>
            <a:off x="52118" y="4107427"/>
            <a:ext cx="28401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6864574" y="5940920"/>
            <a:ext cx="10358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/>
              <a:t>Aprox. mayo 2019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52118" y="121063"/>
            <a:ext cx="3722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ANTECEDENTE GENERALES</a:t>
            </a:r>
            <a:endParaRPr lang="es-ES" sz="240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-45790" y="6536175"/>
            <a:ext cx="3066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 i="1" dirty="0" smtClean="0"/>
              <a:t>FUENTES. </a:t>
            </a:r>
            <a:r>
              <a:rPr lang="es-ES" sz="800" dirty="0" smtClean="0"/>
              <a:t>Consultoría EMGIRS 2014 /PROYECTO METRO QUITO 2017 </a:t>
            </a:r>
          </a:p>
          <a:p>
            <a:endParaRPr lang="es-ES" sz="800" b="1" i="1" dirty="0"/>
          </a:p>
          <a:p>
            <a:endParaRPr lang="es-ES" sz="800" b="1" i="1" dirty="0" smtClean="0"/>
          </a:p>
          <a:p>
            <a:r>
              <a:rPr lang="es-ES" sz="800" b="1" i="1" dirty="0" smtClean="0"/>
              <a:t> </a:t>
            </a:r>
            <a:endParaRPr lang="es-ES" sz="800" b="1" i="1" dirty="0"/>
          </a:p>
        </p:txBody>
      </p:sp>
      <p:sp>
        <p:nvSpPr>
          <p:cNvPr id="58" name="CuadroTexto 57"/>
          <p:cNvSpPr txBox="1"/>
          <p:nvPr/>
        </p:nvSpPr>
        <p:spPr>
          <a:xfrm>
            <a:off x="132311" y="695152"/>
            <a:ext cx="2825303" cy="600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100" b="1" dirty="0"/>
              <a:t>F</a:t>
            </a:r>
            <a:r>
              <a:rPr lang="es-ES" sz="1100" b="1" dirty="0" smtClean="0"/>
              <a:t>UNDAMENTADOS EN EL PLAN MAESTRO DE GESTIÓN INTEGRAL DE RESIDUOS SÓLIDOS DEL DISTRITO METROPOLITANO DE QUITO</a:t>
            </a:r>
            <a:endParaRPr lang="es-ES" sz="1100" b="1" dirty="0"/>
          </a:p>
        </p:txBody>
      </p:sp>
      <p:sp>
        <p:nvSpPr>
          <p:cNvPr id="59" name="CuadroTexto 58"/>
          <p:cNvSpPr txBox="1"/>
          <p:nvPr/>
        </p:nvSpPr>
        <p:spPr>
          <a:xfrm>
            <a:off x="32674" y="3432077"/>
            <a:ext cx="268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Art. 12. Ordenanza Municipal No.332</a:t>
            </a:r>
          </a:p>
          <a:p>
            <a:r>
              <a:rPr lang="es-ES" sz="1200" dirty="0" smtClean="0"/>
              <a:t>Escombros y otros, clasificación de escombros para prestación de servicios </a:t>
            </a:r>
            <a:endParaRPr lang="es-ES" sz="1200" dirty="0"/>
          </a:p>
        </p:txBody>
      </p:sp>
      <p:sp>
        <p:nvSpPr>
          <p:cNvPr id="60" name="Rectángulo 59"/>
          <p:cNvSpPr/>
          <p:nvPr/>
        </p:nvSpPr>
        <p:spPr>
          <a:xfrm>
            <a:off x="120137" y="1396992"/>
            <a:ext cx="2812572" cy="64633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dirty="0" smtClean="0"/>
              <a:t>ACOGIDOS EN ORDENANZA NO.0323 DEL 18 DE OCTUBRE DEL 2010 – CREACIÓN EMGIRS.</a:t>
            </a:r>
            <a:endParaRPr lang="es-ES" sz="1200" dirty="0"/>
          </a:p>
        </p:txBody>
      </p:sp>
      <p:sp>
        <p:nvSpPr>
          <p:cNvPr id="62" name="CuadroTexto 61"/>
          <p:cNvSpPr txBox="1"/>
          <p:nvPr/>
        </p:nvSpPr>
        <p:spPr>
          <a:xfrm>
            <a:off x="27554" y="2547144"/>
            <a:ext cx="2953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Art. 39 sobre responsabilidad de los productores de escombros en su recolección transporte y disposición final en las escombreras autorizadas</a:t>
            </a:r>
            <a:endParaRPr lang="es-ES" sz="1200" dirty="0"/>
          </a:p>
        </p:txBody>
      </p:sp>
      <p:cxnSp>
        <p:nvCxnSpPr>
          <p:cNvPr id="64" name="Conector recto 63"/>
          <p:cNvCxnSpPr/>
          <p:nvPr/>
        </p:nvCxnSpPr>
        <p:spPr>
          <a:xfrm>
            <a:off x="7981281" y="5745426"/>
            <a:ext cx="121323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CuadroTexto 65"/>
          <p:cNvSpPr txBox="1"/>
          <p:nvPr/>
        </p:nvSpPr>
        <p:spPr>
          <a:xfrm>
            <a:off x="52030" y="4203680"/>
            <a:ext cx="2497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Atención a solicitud de visitas a mancomunidades </a:t>
            </a:r>
            <a:r>
              <a:rPr lang="es-ES" sz="1400" dirty="0" err="1" smtClean="0"/>
              <a:t>norcentrales</a:t>
            </a:r>
            <a:r>
              <a:rPr lang="es-ES" sz="1400" dirty="0" smtClean="0"/>
              <a:t> en 2016 y 2017 a fin de identificar viabilidades técnicas de implementación de escombreras.</a:t>
            </a:r>
            <a:endParaRPr lang="es-ES" sz="1400" dirty="0"/>
          </a:p>
        </p:txBody>
      </p:sp>
      <p:cxnSp>
        <p:nvCxnSpPr>
          <p:cNvPr id="68" name="Conector recto de flecha 67"/>
          <p:cNvCxnSpPr/>
          <p:nvPr/>
        </p:nvCxnSpPr>
        <p:spPr>
          <a:xfrm>
            <a:off x="2623930" y="3142479"/>
            <a:ext cx="6957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9" name="Marcador de posición de 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7" y="5505290"/>
            <a:ext cx="2645677" cy="1199738"/>
          </a:xfrm>
          <a:prstGeom prst="rect">
            <a:avLst/>
          </a:prstGeom>
        </p:spPr>
      </p:pic>
      <p:cxnSp>
        <p:nvCxnSpPr>
          <p:cNvPr id="70" name="Conector recto 69"/>
          <p:cNvCxnSpPr/>
          <p:nvPr/>
        </p:nvCxnSpPr>
        <p:spPr>
          <a:xfrm>
            <a:off x="27554" y="2187137"/>
            <a:ext cx="28401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32921" y="2266124"/>
            <a:ext cx="3218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Se resalta dentro de Ordenanza No. 332  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7837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547664" y="116632"/>
            <a:ext cx="6620117" cy="6590084"/>
            <a:chOff x="1547664" y="116632"/>
            <a:chExt cx="6620117" cy="659008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13" t="13785" r="15101" b="9784"/>
            <a:stretch/>
          </p:blipFill>
          <p:spPr bwMode="auto">
            <a:xfrm>
              <a:off x="1547664" y="116632"/>
              <a:ext cx="6620117" cy="6590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Flecha derecha"/>
            <p:cNvSpPr/>
            <p:nvPr/>
          </p:nvSpPr>
          <p:spPr>
            <a:xfrm rot="16200000">
              <a:off x="7830362" y="386661"/>
              <a:ext cx="216024" cy="180020"/>
            </a:xfrm>
            <a:prstGeom prst="rightArrow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79513" y="29817"/>
            <a:ext cx="7071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</a:rPr>
              <a:t>PRESTACIÓN DE SERVICIO DE ESCOMBROS EN EL DMQ</a:t>
            </a:r>
            <a:endParaRPr lang="es-E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3" t="15303" r="17444" b="25579"/>
          <a:stretch/>
        </p:blipFill>
        <p:spPr bwMode="auto">
          <a:xfrm>
            <a:off x="755576" y="442392"/>
            <a:ext cx="813886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038217"/>
              </p:ext>
            </p:extLst>
          </p:nvPr>
        </p:nvGraphicFramePr>
        <p:xfrm>
          <a:off x="10839" y="3624397"/>
          <a:ext cx="2359381" cy="2715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3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50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Escombrera (Área directa e indirecta)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Parroquia Servida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5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</a:rPr>
                        <a:t>Caspigasí</a:t>
                      </a:r>
                    </a:p>
                    <a:p>
                      <a:pPr algn="ctr" fontAlgn="ctr"/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(por abrir)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San Antonio De Pichincha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Calacalí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Pomasquí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7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Oyacoto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 err="1">
                          <a:effectLst/>
                        </a:rPr>
                        <a:t>Guayllabamba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Calderón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78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El Semillero en Cocotog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Tumbaco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Cumbayá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Zámbiza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Nayón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Llano Chico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219640"/>
              </p:ext>
            </p:extLst>
          </p:nvPr>
        </p:nvGraphicFramePr>
        <p:xfrm>
          <a:off x="2358047" y="4501694"/>
          <a:ext cx="1889103" cy="1845587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32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802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Sin servicio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Puellaro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Atahualpa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8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 err="1">
                          <a:effectLst/>
                        </a:rPr>
                        <a:t>Perucho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9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Chavezpamba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35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San José de Minas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8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Nanegal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8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Gualea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8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Nono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8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Pacto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38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Nanegalito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7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7" t="36666" r="12848" b="16222"/>
          <a:stretch/>
        </p:blipFill>
        <p:spPr bwMode="auto">
          <a:xfrm>
            <a:off x="405014" y="548680"/>
            <a:ext cx="870311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447331"/>
              </p:ext>
            </p:extLst>
          </p:nvPr>
        </p:nvGraphicFramePr>
        <p:xfrm>
          <a:off x="9051" y="2487664"/>
          <a:ext cx="2601801" cy="3829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4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18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Escombrera (Área directa e indirecta)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Parroquia Servida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5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Troje 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Guangopolo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2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Conocoto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2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Amaguaña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2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Lloa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256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Santa Ana de los </a:t>
                      </a:r>
                      <a:r>
                        <a:rPr lang="es-EC" sz="1200" u="none" strike="noStrike" dirty="0" smtClean="0">
                          <a:effectLst/>
                        </a:rPr>
                        <a:t>Valles</a:t>
                      </a:r>
                    </a:p>
                    <a:p>
                      <a:pPr algn="ctr" fontAlgn="ctr"/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(por abrir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Pintag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2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Alangasí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2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La Merced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2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Tumbaco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2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Cumbayá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2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El Quinche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2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Pifo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2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Conocoto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2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Amaguaña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2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Puembo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2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Tababela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2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Yaruqui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2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Checa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4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 flipH="1">
            <a:off x="393585" y="596346"/>
            <a:ext cx="84423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u="sng" dirty="0" smtClean="0">
                <a:solidFill>
                  <a:schemeClr val="tx2"/>
                </a:solidFill>
              </a:rPr>
              <a:t>Reporte de prestación de servicios de escombreras 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Se  prevé la prestación de servicio de escombreras en todas las zonas del distrito, al momento se cuenta con una capacidad de acopio aproximada de 4`905.857,27 m3  y se proyecta para </a:t>
            </a:r>
            <a:r>
              <a:rPr lang="es-ES" sz="2400" dirty="0"/>
              <a:t>2018 y 2019 </a:t>
            </a:r>
            <a:r>
              <a:rPr lang="es-ES" sz="2400" dirty="0" smtClean="0"/>
              <a:t>2`020.000 m3 con la apertura de escombreras nuevas al norte, sur y nororiente </a:t>
            </a:r>
            <a:r>
              <a:rPr lang="es-ES" sz="1600" dirty="0" smtClean="0"/>
              <a:t>(</a:t>
            </a:r>
            <a:r>
              <a:rPr lang="es-ES" sz="1600" dirty="0" err="1" smtClean="0"/>
              <a:t>Caspigasi</a:t>
            </a:r>
            <a:r>
              <a:rPr lang="es-ES" sz="1600" dirty="0" smtClean="0"/>
              <a:t>, Sur, Santa Ana) 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881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727967"/>
            <a:ext cx="9144001" cy="1435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27" y="6030930"/>
            <a:ext cx="2549401" cy="69703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97408" y="2494213"/>
            <a:ext cx="6349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PROCESO DE REGULARIZACIÓN AMBIENTAL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42888" y="3212358"/>
            <a:ext cx="634918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0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3410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727967"/>
            <a:ext cx="9144001" cy="1435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27" y="6030930"/>
            <a:ext cx="2549401" cy="6970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26165" y="768697"/>
            <a:ext cx="78246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ORDENANZA 332 – ORDENANZA METROPOLITANA DE GESTIÓN DE RESIDUOS SÓLIDOS DEL DISTRITO METROPOLITANO DE QUITO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 smtClean="0"/>
              <a:t>Art. 67.- Operación de las escombreras.- </a:t>
            </a:r>
            <a:r>
              <a:rPr lang="es-ES" sz="2400" dirty="0" smtClean="0"/>
              <a:t>Las escombreras, inclusive las temporales, pueden ser operadas por el Municipio o por terceros autorizados en los términos contenidos en esta Ordenanza y reglamentos que se dicten para el efecto.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La EMGIRS EP, no tiene exclusividad para la implementación y operación de escombreras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194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432" t="18066" r="16599" b="11426"/>
          <a:stretch/>
        </p:blipFill>
        <p:spPr>
          <a:xfrm>
            <a:off x="-1" y="6727967"/>
            <a:ext cx="9144001" cy="1435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27" y="6030930"/>
            <a:ext cx="2549401" cy="69703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5471" y="117991"/>
            <a:ext cx="864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PROCESO DE REGULARIZACIÓN AMBIENTAL </a:t>
            </a:r>
          </a:p>
          <a:p>
            <a:pPr algn="ctr"/>
            <a:r>
              <a:rPr lang="es-ES" b="1" dirty="0" smtClean="0"/>
              <a:t>ESCOMBRERAS CON UN VOLUMEN MENOR A 20000 m</a:t>
            </a:r>
            <a:r>
              <a:rPr lang="es-ES" b="1" baseline="30000" dirty="0" smtClean="0"/>
              <a:t>3</a:t>
            </a:r>
            <a:endParaRPr lang="es-ES" b="1" baseline="300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524565"/>
              </p:ext>
            </p:extLst>
          </p:nvPr>
        </p:nvGraphicFramePr>
        <p:xfrm>
          <a:off x="265471" y="1225358"/>
          <a:ext cx="8642555" cy="54023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5783">
                  <a:extLst>
                    <a:ext uri="{9D8B030D-6E8A-4147-A177-3AD203B41FA5}">
                      <a16:colId xmlns:a16="http://schemas.microsoft.com/office/drawing/2014/main" val="1828447957"/>
                    </a:ext>
                  </a:extLst>
                </a:gridCol>
                <a:gridCol w="5712785">
                  <a:extLst>
                    <a:ext uri="{9D8B030D-6E8A-4147-A177-3AD203B41FA5}">
                      <a16:colId xmlns:a16="http://schemas.microsoft.com/office/drawing/2014/main" val="2851682386"/>
                    </a:ext>
                  </a:extLst>
                </a:gridCol>
                <a:gridCol w="2403987">
                  <a:extLst>
                    <a:ext uri="{9D8B030D-6E8A-4147-A177-3AD203B41FA5}">
                      <a16:colId xmlns:a16="http://schemas.microsoft.com/office/drawing/2014/main" val="435975539"/>
                    </a:ext>
                  </a:extLst>
                </a:gridCol>
              </a:tblGrid>
              <a:tr h="2663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>
                          <a:effectLst/>
                        </a:rPr>
                        <a:t>No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ACTIVIDAD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>
                          <a:effectLst/>
                        </a:rPr>
                        <a:t>APOYO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extLst>
                  <a:ext uri="{0D108BD9-81ED-4DB2-BD59-A6C34878D82A}">
                    <a16:rowId xmlns:a16="http://schemas.microsoft.com/office/drawing/2014/main" val="2696316379"/>
                  </a:ext>
                </a:extLst>
              </a:tr>
              <a:tr h="3143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</a:rPr>
                        <a:t>Creación usuario </a:t>
                      </a:r>
                      <a:r>
                        <a:rPr lang="es-ES" sz="1400" u="none" strike="noStrike" dirty="0">
                          <a:effectLst/>
                        </a:rPr>
                        <a:t>en el SUIA </a:t>
                      </a:r>
                      <a:r>
                        <a:rPr lang="es-ES" sz="1400" u="none" strike="noStrike" dirty="0" smtClean="0">
                          <a:effectLst/>
                        </a:rPr>
                        <a:t>con </a:t>
                      </a:r>
                      <a:r>
                        <a:rPr lang="es-ES" sz="1400" u="none" strike="noStrike" dirty="0">
                          <a:effectLst/>
                        </a:rPr>
                        <a:t>el nombre del proponente del proyecto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EMGIRS EP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extLst>
                  <a:ext uri="{0D108BD9-81ED-4DB2-BD59-A6C34878D82A}">
                    <a16:rowId xmlns:a16="http://schemas.microsoft.com/office/drawing/2014/main" val="1509006202"/>
                  </a:ext>
                </a:extLst>
              </a:tr>
              <a:tr h="4557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2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</a:rPr>
                        <a:t>Creación </a:t>
                      </a:r>
                      <a:r>
                        <a:rPr lang="es-ES" sz="1400" u="none" strike="noStrike" dirty="0">
                          <a:effectLst/>
                        </a:rPr>
                        <a:t>proyecto en el </a:t>
                      </a:r>
                      <a:r>
                        <a:rPr lang="es-ES" sz="1400" u="none" strike="noStrike" dirty="0" smtClean="0">
                          <a:effectLst/>
                        </a:rPr>
                        <a:t>SUIA y coordenadas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EMGIRS EP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extLst>
                  <a:ext uri="{0D108BD9-81ED-4DB2-BD59-A6C34878D82A}">
                    <a16:rowId xmlns:a16="http://schemas.microsoft.com/office/drawing/2014/main" val="1010781144"/>
                  </a:ext>
                </a:extLst>
              </a:tr>
              <a:tr h="3928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</a:rPr>
                        <a:t>Obtención del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 Certificado de Intersección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MANCOMUNIDAD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extLst>
                  <a:ext uri="{0D108BD9-81ED-4DB2-BD59-A6C34878D82A}">
                    <a16:rowId xmlns:a16="http://schemas.microsoft.com/office/drawing/2014/main" val="1428075351"/>
                  </a:ext>
                </a:extLst>
              </a:tr>
              <a:tr h="3928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4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Ingreso de información para obtención de Registro Ambiental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EMGIRS EP Y MANCOMUNIDAD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extLst>
                  <a:ext uri="{0D108BD9-81ED-4DB2-BD59-A6C34878D82A}">
                    <a16:rowId xmlns:a16="http://schemas.microsoft.com/office/drawing/2014/main" val="3844141856"/>
                  </a:ext>
                </a:extLst>
              </a:tr>
              <a:tr h="3928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5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Ingreso </a:t>
                      </a:r>
                      <a:r>
                        <a:rPr lang="es-ES" sz="1400" u="none" strike="noStrike" dirty="0" smtClean="0">
                          <a:effectLst/>
                        </a:rPr>
                        <a:t>de actividades del </a:t>
                      </a:r>
                      <a:r>
                        <a:rPr lang="es-ES" sz="1400" u="none" strike="noStrike" dirty="0">
                          <a:effectLst/>
                        </a:rPr>
                        <a:t>Plan de Manejo Ambiental (PMA</a:t>
                      </a:r>
                      <a:r>
                        <a:rPr lang="es-ES" sz="1400" u="none" strike="noStrike" dirty="0" smtClean="0">
                          <a:effectLst/>
                        </a:rPr>
                        <a:t>) y valoración de c/u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dirty="0" smtClean="0">
                          <a:effectLst/>
                        </a:rPr>
                        <a:t>EMGIRS EP Y MANCOMUNIDAD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extLst>
                  <a:ext uri="{0D108BD9-81ED-4DB2-BD59-A6C34878D82A}">
                    <a16:rowId xmlns:a16="http://schemas.microsoft.com/office/drawing/2014/main" val="3032054017"/>
                  </a:ext>
                </a:extLst>
              </a:tr>
              <a:tr h="5248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6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dirty="0" smtClean="0">
                          <a:effectLst/>
                        </a:rPr>
                        <a:t>Elaboración de informe previo para el Proceso de Participación Ciudadana y firma de acta entre el proponente del proyecto y Autoridad Ambiental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dirty="0" smtClean="0">
                          <a:effectLst/>
                        </a:rPr>
                        <a:t>MANCOMUNIDAD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extLst>
                  <a:ext uri="{0D108BD9-81ED-4DB2-BD59-A6C34878D82A}">
                    <a16:rowId xmlns:a16="http://schemas.microsoft.com/office/drawing/2014/main" val="3873467152"/>
                  </a:ext>
                </a:extLst>
              </a:tr>
              <a:tr h="4793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7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</a:rPr>
                        <a:t>Reunión Informativa e informe de los resultados obtenidos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MANCOMUNIDAD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extLst>
                  <a:ext uri="{0D108BD9-81ED-4DB2-BD59-A6C34878D82A}">
                    <a16:rowId xmlns:a16="http://schemas.microsoft.com/office/drawing/2014/main" val="2919983408"/>
                  </a:ext>
                </a:extLst>
              </a:tr>
              <a:tr h="3378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8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dirty="0" smtClean="0">
                          <a:effectLst/>
                        </a:rPr>
                        <a:t>Cancelar la tasa ambiental de USD. 180,00 y validación del Pago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 por la SA-Q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dirty="0" smtClean="0">
                          <a:effectLst/>
                        </a:rPr>
                        <a:t>MANCOMUNIDAD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extLst>
                  <a:ext uri="{0D108BD9-81ED-4DB2-BD59-A6C34878D82A}">
                    <a16:rowId xmlns:a16="http://schemas.microsoft.com/office/drawing/2014/main" val="923540877"/>
                  </a:ext>
                </a:extLst>
              </a:tr>
              <a:tr h="3771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dirty="0" smtClean="0">
                          <a:effectLst/>
                        </a:rPr>
                        <a:t>Obtención de la Resolución de Registro Ambiental mediante el SUIA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dirty="0" smtClean="0">
                          <a:effectLst/>
                        </a:rPr>
                        <a:t>MANCOMUNIDAD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extLst>
                  <a:ext uri="{0D108BD9-81ED-4DB2-BD59-A6C34878D82A}">
                    <a16:rowId xmlns:a16="http://schemas.microsoft.com/office/drawing/2014/main" val="217687550"/>
                  </a:ext>
                </a:extLst>
              </a:tr>
              <a:tr h="3771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10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dirty="0" smtClean="0">
                          <a:effectLst/>
                        </a:rPr>
                        <a:t>Ejecución y registro de las actividades del PMA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dirty="0" smtClean="0">
                          <a:effectLst/>
                        </a:rPr>
                        <a:t>EMGIRS EP Y MANCOMUNIDAD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extLst>
                  <a:ext uri="{0D108BD9-81ED-4DB2-BD59-A6C34878D82A}">
                    <a16:rowId xmlns:a16="http://schemas.microsoft.com/office/drawing/2014/main" val="2915789535"/>
                  </a:ext>
                </a:extLst>
              </a:tr>
              <a:tr h="5248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11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dirty="0" smtClean="0">
                          <a:effectLst/>
                        </a:rPr>
                        <a:t>Informe Ambiental de Cumplimiento al año de emisión del registro ambiental, luego cada dos años (Formato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 base datos - ACCESS)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dirty="0" smtClean="0">
                          <a:effectLst/>
                        </a:rPr>
                        <a:t>EMGIRS EP Y MANCOMUNIDAD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extLst>
                  <a:ext uri="{0D108BD9-81ED-4DB2-BD59-A6C34878D82A}">
                    <a16:rowId xmlns:a16="http://schemas.microsoft.com/office/drawing/2014/main" val="2208826366"/>
                  </a:ext>
                </a:extLst>
              </a:tr>
              <a:tr h="5248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12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dirty="0" smtClean="0">
                          <a:effectLst/>
                        </a:rPr>
                        <a:t>Revisión del Informe Ambiental de Cumplimiento e inspección por parte del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 personal de la Autoridad Ambiental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dirty="0" smtClean="0">
                          <a:effectLst/>
                        </a:rPr>
                        <a:t>MANCOMUNIDAD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2" marR="7412" marT="7412" marB="0" anchor="ctr"/>
                </a:tc>
                <a:extLst>
                  <a:ext uri="{0D108BD9-81ED-4DB2-BD59-A6C34878D82A}">
                    <a16:rowId xmlns:a16="http://schemas.microsoft.com/office/drawing/2014/main" val="1724558762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076632" y="768697"/>
            <a:ext cx="737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Acuerdo 061 y Ordenanza Metropolitana No. 138 – Instructivo de Aplicación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72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17521</TotalTime>
  <Words>912</Words>
  <Application>Microsoft Office PowerPoint</Application>
  <PresentationFormat>Presentación en pantalla (4:3)</PresentationFormat>
  <Paragraphs>177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Atahualpa  Opción 1 (Peña – Vía a Pigaña)</vt:lpstr>
      <vt:lpstr>Puellaro  Opción 1 (Camino al Cocal Alto)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Lescano</dc:creator>
  <cp:lastModifiedBy>Andrés Viteri Leroux</cp:lastModifiedBy>
  <cp:revision>188</cp:revision>
  <dcterms:created xsi:type="dcterms:W3CDTF">2014-07-07T16:10:06Z</dcterms:created>
  <dcterms:modified xsi:type="dcterms:W3CDTF">2017-10-10T16:44:02Z</dcterms:modified>
</cp:coreProperties>
</file>