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566" r:id="rId2"/>
    <p:sldId id="567" r:id="rId3"/>
    <p:sldId id="597" r:id="rId4"/>
    <p:sldId id="587" r:id="rId5"/>
    <p:sldId id="589" r:id="rId6"/>
    <p:sldId id="598" r:id="rId7"/>
    <p:sldId id="569" r:id="rId8"/>
    <p:sldId id="585" r:id="rId9"/>
    <p:sldId id="583" r:id="rId10"/>
    <p:sldId id="586" r:id="rId11"/>
    <p:sldId id="599" r:id="rId12"/>
    <p:sldId id="602" r:id="rId13"/>
    <p:sldId id="603" r:id="rId14"/>
    <p:sldId id="604" r:id="rId15"/>
    <p:sldId id="605" r:id="rId16"/>
    <p:sldId id="606" r:id="rId17"/>
    <p:sldId id="607" r:id="rId1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CA4"/>
    <a:srgbClr val="0E3CFE"/>
    <a:srgbClr val="2ED64A"/>
    <a:srgbClr val="0129D1"/>
    <a:srgbClr val="3E89CE"/>
    <a:srgbClr val="84B4E0"/>
    <a:srgbClr val="03BF22"/>
    <a:srgbClr val="B3D1FB"/>
    <a:srgbClr val="019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2" autoAdjust="0"/>
    <p:restoredTop sz="94374" autoAdjust="0"/>
  </p:normalViewPr>
  <p:slideViewPr>
    <p:cSldViewPr>
      <p:cViewPr>
        <p:scale>
          <a:sx n="90" d="100"/>
          <a:sy n="90" d="100"/>
        </p:scale>
        <p:origin x="774" y="-402"/>
      </p:cViewPr>
      <p:guideLst>
        <p:guide orient="horz" pos="2160"/>
        <p:guide pos="2880"/>
      </p:guideLst>
    </p:cSldViewPr>
  </p:slideViewPr>
  <p:outlineViewPr>
    <p:cViewPr>
      <p:scale>
        <a:sx n="33" d="100"/>
        <a:sy n="33" d="100"/>
      </p:scale>
      <p:origin x="0" y="-12"/>
    </p:cViewPr>
  </p:outlineViewPr>
  <p:notesTextViewPr>
    <p:cViewPr>
      <p:scale>
        <a:sx n="1" d="1"/>
        <a:sy n="1" d="1"/>
      </p:scale>
      <p:origin x="0" y="0"/>
    </p:cViewPr>
  </p:notesTextViewPr>
  <p:sorterViewPr>
    <p:cViewPr>
      <p:scale>
        <a:sx n="100" d="100"/>
        <a:sy n="100" d="100"/>
      </p:scale>
      <p:origin x="0" y="-18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A708B-FEE2-460C-8A4D-EDCEE70F0A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4583AC71-C92D-4CDD-8A90-1D7C61B21C9A}">
      <dgm:prSet phldrT="[Texto]"/>
      <dgm:spPr>
        <a:solidFill>
          <a:schemeClr val="tx2">
            <a:lumMod val="40000"/>
            <a:lumOff val="60000"/>
            <a:alpha val="64000"/>
          </a:schemeClr>
        </a:solidFill>
      </dgm:spPr>
      <dgm:t>
        <a:bodyPr/>
        <a:lstStyle/>
        <a:p>
          <a:pPr algn="just"/>
          <a:r>
            <a:rPr lang="es-EC" b="1" i="1" dirty="0" smtClean="0">
              <a:solidFill>
                <a:schemeClr val="bg2">
                  <a:lumMod val="25000"/>
                </a:schemeClr>
              </a:solidFill>
            </a:rPr>
            <a:t>QUE SE REUBIQUE LAS COOPERATIVAS DE CARGA COMERCIAL LIVIANA (09 DE AGOSTO Y FASTCAL), QUE TIENEN SUS PARADAS EN LOS ALREDEDORES DEL MERCADO DE CALDERÓN</a:t>
          </a:r>
          <a:endParaRPr lang="es-ES" dirty="0"/>
        </a:p>
      </dgm:t>
    </dgm:pt>
    <dgm:pt modelId="{8D316782-3590-4869-958E-834876DD6776}" type="parTrans" cxnId="{C5521DD5-3A51-45CB-93FF-598D86AD8F38}">
      <dgm:prSet/>
      <dgm:spPr/>
      <dgm:t>
        <a:bodyPr/>
        <a:lstStyle/>
        <a:p>
          <a:endParaRPr lang="es-ES"/>
        </a:p>
      </dgm:t>
    </dgm:pt>
    <dgm:pt modelId="{DC9A40D9-2EC0-48B7-B2AD-549D0A52B759}" type="sibTrans" cxnId="{C5521DD5-3A51-45CB-93FF-598D86AD8F38}">
      <dgm:prSet/>
      <dgm:spPr/>
      <dgm:t>
        <a:bodyPr/>
        <a:lstStyle/>
        <a:p>
          <a:endParaRPr lang="es-ES"/>
        </a:p>
      </dgm:t>
    </dgm:pt>
    <dgm:pt modelId="{99199806-D059-43A0-9E11-AAE2C5BF0A53}">
      <dgm:prSet phldrT="[Texto]"/>
      <dgm:spPr>
        <a:solidFill>
          <a:schemeClr val="tx2">
            <a:lumMod val="60000"/>
            <a:lumOff val="40000"/>
            <a:alpha val="64000"/>
          </a:schemeClr>
        </a:solidFill>
      </dgm:spPr>
      <dgm:t>
        <a:bodyPr/>
        <a:lstStyle/>
        <a:p>
          <a:pPr algn="just"/>
          <a:r>
            <a:rPr lang="es-EC" b="1" i="1" dirty="0" smtClean="0">
              <a:solidFill>
                <a:schemeClr val="bg2">
                  <a:lumMod val="25000"/>
                </a:schemeClr>
              </a:solidFill>
            </a:rPr>
            <a:t>SE REQUIERE LA IMPLEMENTACIÓN DE SEÑALÉTICA Y SEÑALIZACIÓN; SEÑALIZACIÓN A LO QUE SE REFIERE A VERTICAL Y HORIZONTAL POR PARTE DE LA EPMMOPY Y SEÑALETICA INDICANDO DONDE QUEDAN LAS DIFERENTES ÁREAS DEL MERCADO.</a:t>
          </a:r>
          <a:endParaRPr lang="es-ES" dirty="0"/>
        </a:p>
      </dgm:t>
    </dgm:pt>
    <dgm:pt modelId="{1C4439C9-827E-4384-A643-BB887A735AA1}" type="parTrans" cxnId="{E357BFCD-9752-4A77-AB41-50F58B41AB9B}">
      <dgm:prSet/>
      <dgm:spPr/>
      <dgm:t>
        <a:bodyPr/>
        <a:lstStyle/>
        <a:p>
          <a:endParaRPr lang="es-ES"/>
        </a:p>
      </dgm:t>
    </dgm:pt>
    <dgm:pt modelId="{9FD25AB8-7878-48C0-A4AA-7108AC199CDA}" type="sibTrans" cxnId="{E357BFCD-9752-4A77-AB41-50F58B41AB9B}">
      <dgm:prSet/>
      <dgm:spPr/>
      <dgm:t>
        <a:bodyPr/>
        <a:lstStyle/>
        <a:p>
          <a:endParaRPr lang="es-ES"/>
        </a:p>
      </dgm:t>
    </dgm:pt>
    <dgm:pt modelId="{19E1F88E-3941-4E37-B49F-90ABB451F0EB}">
      <dgm:prSet phldrT="[Texto]"/>
      <dgm:spPr>
        <a:solidFill>
          <a:schemeClr val="tx2">
            <a:lumMod val="20000"/>
            <a:lumOff val="80000"/>
            <a:alpha val="64000"/>
          </a:schemeClr>
        </a:solidFill>
      </dgm:spPr>
      <dgm:t>
        <a:bodyPr/>
        <a:lstStyle/>
        <a:p>
          <a:pPr algn="just"/>
          <a:r>
            <a:rPr lang="es-EC" b="1" i="1" dirty="0" smtClean="0">
              <a:solidFill>
                <a:schemeClr val="bg2">
                  <a:lumMod val="25000"/>
                </a:schemeClr>
              </a:solidFill>
              <a:effectLst/>
            </a:rPr>
            <a:t>MANTENER</a:t>
          </a:r>
          <a:r>
            <a:rPr lang="es-EC" b="1" i="1" dirty="0" smtClean="0">
              <a:solidFill>
                <a:schemeClr val="bg2">
                  <a:lumMod val="25000"/>
                </a:schemeClr>
              </a:solidFill>
            </a:rPr>
            <a:t> LOS CAMBIOS DE DIRECCIÓN DE  VÍA LUEGO DE TERMINADOS LOS TRABAJOS DE REPOTENCIACIÓN DEL MERCADO CALDERÓN</a:t>
          </a:r>
          <a:endParaRPr lang="es-ES" dirty="0"/>
        </a:p>
      </dgm:t>
    </dgm:pt>
    <dgm:pt modelId="{20BB507B-1A7C-41D7-BC69-8F83928F3AF9}" type="sibTrans" cxnId="{E786914E-42BD-416E-869E-F111D525C822}">
      <dgm:prSet/>
      <dgm:spPr/>
      <dgm:t>
        <a:bodyPr/>
        <a:lstStyle/>
        <a:p>
          <a:endParaRPr lang="es-ES"/>
        </a:p>
      </dgm:t>
    </dgm:pt>
    <dgm:pt modelId="{A58308ED-9FEE-4EF3-ACE2-BEA39EE9FB89}" type="parTrans" cxnId="{E786914E-42BD-416E-869E-F111D525C822}">
      <dgm:prSet/>
      <dgm:spPr/>
      <dgm:t>
        <a:bodyPr/>
        <a:lstStyle/>
        <a:p>
          <a:endParaRPr lang="es-ES"/>
        </a:p>
      </dgm:t>
    </dgm:pt>
    <dgm:pt modelId="{7BE56DBC-05D2-4584-B234-CB9BD36B66C1}">
      <dgm:prSet phldrT="[Texto]"/>
      <dgm:spPr>
        <a:solidFill>
          <a:schemeClr val="tx2">
            <a:lumMod val="75000"/>
            <a:alpha val="64000"/>
          </a:schemeClr>
        </a:solidFill>
      </dgm:spPr>
      <dgm:t>
        <a:bodyPr/>
        <a:lstStyle/>
        <a:p>
          <a:pPr algn="just"/>
          <a:r>
            <a:rPr lang="es-EC" b="1" i="1" dirty="0" smtClean="0">
              <a:solidFill>
                <a:schemeClr val="bg1"/>
              </a:solidFill>
            </a:rPr>
            <a:t>QUE SE PERMITA EL INGRESO AL PARQUEADERO DEL REPOTENCIADO MERCADO CALDERÓN AL TRANSPORTE COMERCIAL EN LA MODALIDAD CAMIONETAS, A FIN DE UBICAR LA BAHÍA DE LA PARADA DE BUSES, EN LA ACERA CONTIGUA AL INGRESO DEL MERCADO, CABE INDICAR QUE ESTA ZONA TAMBIEN SERVIRA PARA LA CARGA Y DESCARGA DE PRODUCTOS EN HORARIOS QUE SERÁN ESTABLECIDOS POR LA AGENCIA DISTRITAL DE COMERCIO.</a:t>
          </a:r>
          <a:endParaRPr lang="es-ES" dirty="0">
            <a:solidFill>
              <a:schemeClr val="bg1"/>
            </a:solidFill>
          </a:endParaRPr>
        </a:p>
      </dgm:t>
    </dgm:pt>
    <dgm:pt modelId="{CC526AC0-B33D-4324-967C-09FCCBD82D7F}" type="parTrans" cxnId="{35BE58D8-CC5E-42F0-82B9-F7EDEEFF6DE6}">
      <dgm:prSet/>
      <dgm:spPr/>
      <dgm:t>
        <a:bodyPr/>
        <a:lstStyle/>
        <a:p>
          <a:endParaRPr lang="es-ES"/>
        </a:p>
      </dgm:t>
    </dgm:pt>
    <dgm:pt modelId="{C40BFC6F-0FBA-4E13-9280-3C5635184863}" type="sibTrans" cxnId="{35BE58D8-CC5E-42F0-82B9-F7EDEEFF6DE6}">
      <dgm:prSet/>
      <dgm:spPr/>
      <dgm:t>
        <a:bodyPr/>
        <a:lstStyle/>
        <a:p>
          <a:endParaRPr lang="es-ES"/>
        </a:p>
      </dgm:t>
    </dgm:pt>
    <dgm:pt modelId="{055DCC06-F9B9-4FC3-B75E-161BD58D1418}">
      <dgm:prSet phldrT="[Texto]"/>
      <dgm:spPr>
        <a:solidFill>
          <a:schemeClr val="tx2">
            <a:lumMod val="50000"/>
            <a:alpha val="64000"/>
          </a:schemeClr>
        </a:solidFill>
      </dgm:spPr>
      <dgm:t>
        <a:bodyPr/>
        <a:lstStyle/>
        <a:p>
          <a:pPr algn="just"/>
          <a:r>
            <a:rPr lang="es-EC" b="1" i="1" dirty="0" smtClean="0">
              <a:solidFill>
                <a:schemeClr val="bg1"/>
              </a:solidFill>
            </a:rPr>
            <a:t>QUE SE REALICE UNA REFORMA GEOMÉTRICA EN LAS CALLES GEOVANNI CALLES E INDEPENDECIA CON EL FIN DE AGILIZAR EL TRÁNSITO EN EL PUNTO.</a:t>
          </a:r>
          <a:endParaRPr lang="es-ES" dirty="0">
            <a:solidFill>
              <a:schemeClr val="bg1"/>
            </a:solidFill>
          </a:endParaRPr>
        </a:p>
      </dgm:t>
    </dgm:pt>
    <dgm:pt modelId="{C3E71124-B067-4181-8B97-FC09AB8CCA6A}" type="parTrans" cxnId="{467FC9C7-C613-45ED-9E8F-CFFBB503B862}">
      <dgm:prSet/>
      <dgm:spPr/>
      <dgm:t>
        <a:bodyPr/>
        <a:lstStyle/>
        <a:p>
          <a:endParaRPr lang="es-ES"/>
        </a:p>
      </dgm:t>
    </dgm:pt>
    <dgm:pt modelId="{9899DBEB-4296-41C5-AF7A-56EF483E5F3F}" type="sibTrans" cxnId="{467FC9C7-C613-45ED-9E8F-CFFBB503B862}">
      <dgm:prSet/>
      <dgm:spPr/>
      <dgm:t>
        <a:bodyPr/>
        <a:lstStyle/>
        <a:p>
          <a:endParaRPr lang="es-ES"/>
        </a:p>
      </dgm:t>
    </dgm:pt>
    <dgm:pt modelId="{766D8940-EE66-4699-9E80-AA89A47FE5DE}" type="pres">
      <dgm:prSet presAssocID="{52AA708B-FEE2-460C-8A4D-EDCEE70F0A45}" presName="Name0" presStyleCnt="0">
        <dgm:presLayoutVars>
          <dgm:dir/>
          <dgm:animLvl val="lvl"/>
          <dgm:resizeHandles val="exact"/>
        </dgm:presLayoutVars>
      </dgm:prSet>
      <dgm:spPr/>
      <dgm:t>
        <a:bodyPr/>
        <a:lstStyle/>
        <a:p>
          <a:endParaRPr lang="es-ES"/>
        </a:p>
      </dgm:t>
    </dgm:pt>
    <dgm:pt modelId="{0526E4D9-D595-4CBF-89C4-643BC9740922}" type="pres">
      <dgm:prSet presAssocID="{19E1F88E-3941-4E37-B49F-90ABB451F0EB}" presName="linNode" presStyleCnt="0"/>
      <dgm:spPr/>
    </dgm:pt>
    <dgm:pt modelId="{6C724AF1-289E-4EED-BE32-13646C58B322}" type="pres">
      <dgm:prSet presAssocID="{19E1F88E-3941-4E37-B49F-90ABB451F0EB}" presName="parentText" presStyleLbl="node1" presStyleIdx="0" presStyleCnt="5" custScaleX="277778">
        <dgm:presLayoutVars>
          <dgm:chMax val="1"/>
          <dgm:bulletEnabled val="1"/>
        </dgm:presLayoutVars>
      </dgm:prSet>
      <dgm:spPr/>
      <dgm:t>
        <a:bodyPr/>
        <a:lstStyle/>
        <a:p>
          <a:endParaRPr lang="es-ES"/>
        </a:p>
      </dgm:t>
    </dgm:pt>
    <dgm:pt modelId="{CF1B2B93-C90B-4AC8-A6A4-675AE7C0393D}" type="pres">
      <dgm:prSet presAssocID="{20BB507B-1A7C-41D7-BC69-8F83928F3AF9}" presName="sp" presStyleCnt="0"/>
      <dgm:spPr/>
    </dgm:pt>
    <dgm:pt modelId="{6D0DFFB1-07F9-4CB7-9655-EA19A3B3C0CE}" type="pres">
      <dgm:prSet presAssocID="{4583AC71-C92D-4CDD-8A90-1D7C61B21C9A}" presName="linNode" presStyleCnt="0"/>
      <dgm:spPr/>
    </dgm:pt>
    <dgm:pt modelId="{3310A614-9E0E-46D4-BF94-13D52C98D6EB}" type="pres">
      <dgm:prSet presAssocID="{4583AC71-C92D-4CDD-8A90-1D7C61B21C9A}" presName="parentText" presStyleLbl="node1" presStyleIdx="1" presStyleCnt="5" custScaleX="277778">
        <dgm:presLayoutVars>
          <dgm:chMax val="1"/>
          <dgm:bulletEnabled val="1"/>
        </dgm:presLayoutVars>
      </dgm:prSet>
      <dgm:spPr/>
      <dgm:t>
        <a:bodyPr/>
        <a:lstStyle/>
        <a:p>
          <a:endParaRPr lang="es-ES"/>
        </a:p>
      </dgm:t>
    </dgm:pt>
    <dgm:pt modelId="{C860A142-535A-4AC2-8F60-3E5DE4768296}" type="pres">
      <dgm:prSet presAssocID="{DC9A40D9-2EC0-48B7-B2AD-549D0A52B759}" presName="sp" presStyleCnt="0"/>
      <dgm:spPr/>
    </dgm:pt>
    <dgm:pt modelId="{3CB73C6A-2C97-4C57-931B-291C5753D724}" type="pres">
      <dgm:prSet presAssocID="{99199806-D059-43A0-9E11-AAE2C5BF0A53}" presName="linNode" presStyleCnt="0"/>
      <dgm:spPr/>
    </dgm:pt>
    <dgm:pt modelId="{088B0AB8-78CB-44AD-A6A8-8E572F98CC18}" type="pres">
      <dgm:prSet presAssocID="{99199806-D059-43A0-9E11-AAE2C5BF0A53}" presName="parentText" presStyleLbl="node1" presStyleIdx="2" presStyleCnt="5" custScaleX="277778">
        <dgm:presLayoutVars>
          <dgm:chMax val="1"/>
          <dgm:bulletEnabled val="1"/>
        </dgm:presLayoutVars>
      </dgm:prSet>
      <dgm:spPr/>
      <dgm:t>
        <a:bodyPr/>
        <a:lstStyle/>
        <a:p>
          <a:endParaRPr lang="es-ES"/>
        </a:p>
      </dgm:t>
    </dgm:pt>
    <dgm:pt modelId="{D878D3F8-E185-4FF2-B16A-0A67723BDB24}" type="pres">
      <dgm:prSet presAssocID="{9FD25AB8-7878-48C0-A4AA-7108AC199CDA}" presName="sp" presStyleCnt="0"/>
      <dgm:spPr/>
    </dgm:pt>
    <dgm:pt modelId="{3144A634-9EBA-4C11-B0FB-A362CB7A95E2}" type="pres">
      <dgm:prSet presAssocID="{7BE56DBC-05D2-4584-B234-CB9BD36B66C1}" presName="linNode" presStyleCnt="0"/>
      <dgm:spPr/>
    </dgm:pt>
    <dgm:pt modelId="{6B668C32-1AC4-4E4A-A75F-FC6CA62351AE}" type="pres">
      <dgm:prSet presAssocID="{7BE56DBC-05D2-4584-B234-CB9BD36B66C1}" presName="parentText" presStyleLbl="node1" presStyleIdx="3" presStyleCnt="5" custScaleX="277778">
        <dgm:presLayoutVars>
          <dgm:chMax val="1"/>
          <dgm:bulletEnabled val="1"/>
        </dgm:presLayoutVars>
      </dgm:prSet>
      <dgm:spPr/>
      <dgm:t>
        <a:bodyPr/>
        <a:lstStyle/>
        <a:p>
          <a:endParaRPr lang="es-ES"/>
        </a:p>
      </dgm:t>
    </dgm:pt>
    <dgm:pt modelId="{278F09A4-FD36-4451-9A8C-F9847B5A2358}" type="pres">
      <dgm:prSet presAssocID="{C40BFC6F-0FBA-4E13-9280-3C5635184863}" presName="sp" presStyleCnt="0"/>
      <dgm:spPr/>
    </dgm:pt>
    <dgm:pt modelId="{2D65012A-71C5-4375-933A-0EB5280FA8C6}" type="pres">
      <dgm:prSet presAssocID="{055DCC06-F9B9-4FC3-B75E-161BD58D1418}" presName="linNode" presStyleCnt="0"/>
      <dgm:spPr/>
    </dgm:pt>
    <dgm:pt modelId="{CE0CEB27-51E3-47F4-966A-EC9F442F41E7}" type="pres">
      <dgm:prSet presAssocID="{055DCC06-F9B9-4FC3-B75E-161BD58D1418}" presName="parentText" presStyleLbl="node1" presStyleIdx="4" presStyleCnt="5" custScaleX="277778">
        <dgm:presLayoutVars>
          <dgm:chMax val="1"/>
          <dgm:bulletEnabled val="1"/>
        </dgm:presLayoutVars>
      </dgm:prSet>
      <dgm:spPr/>
      <dgm:t>
        <a:bodyPr/>
        <a:lstStyle/>
        <a:p>
          <a:endParaRPr lang="es-ES"/>
        </a:p>
      </dgm:t>
    </dgm:pt>
  </dgm:ptLst>
  <dgm:cxnLst>
    <dgm:cxn modelId="{FC0083D6-D331-408F-8842-E9C9DC6FF356}" type="presOf" srcId="{4583AC71-C92D-4CDD-8A90-1D7C61B21C9A}" destId="{3310A614-9E0E-46D4-BF94-13D52C98D6EB}" srcOrd="0" destOrd="0" presId="urn:microsoft.com/office/officeart/2005/8/layout/vList5"/>
    <dgm:cxn modelId="{467FC9C7-C613-45ED-9E8F-CFFBB503B862}" srcId="{52AA708B-FEE2-460C-8A4D-EDCEE70F0A45}" destId="{055DCC06-F9B9-4FC3-B75E-161BD58D1418}" srcOrd="4" destOrd="0" parTransId="{C3E71124-B067-4181-8B97-FC09AB8CCA6A}" sibTransId="{9899DBEB-4296-41C5-AF7A-56EF483E5F3F}"/>
    <dgm:cxn modelId="{D0160B40-E01B-49C8-A1D3-F83A91EC190C}" type="presOf" srcId="{52AA708B-FEE2-460C-8A4D-EDCEE70F0A45}" destId="{766D8940-EE66-4699-9E80-AA89A47FE5DE}" srcOrd="0" destOrd="0" presId="urn:microsoft.com/office/officeart/2005/8/layout/vList5"/>
    <dgm:cxn modelId="{67EF70C1-5355-44FF-9C49-22970E4D1842}" type="presOf" srcId="{99199806-D059-43A0-9E11-AAE2C5BF0A53}" destId="{088B0AB8-78CB-44AD-A6A8-8E572F98CC18}" srcOrd="0" destOrd="0" presId="urn:microsoft.com/office/officeart/2005/8/layout/vList5"/>
    <dgm:cxn modelId="{AA33EFC3-C916-4872-B91A-FB9C9D63914E}" type="presOf" srcId="{055DCC06-F9B9-4FC3-B75E-161BD58D1418}" destId="{CE0CEB27-51E3-47F4-966A-EC9F442F41E7}" srcOrd="0" destOrd="0" presId="urn:microsoft.com/office/officeart/2005/8/layout/vList5"/>
    <dgm:cxn modelId="{E786914E-42BD-416E-869E-F111D525C822}" srcId="{52AA708B-FEE2-460C-8A4D-EDCEE70F0A45}" destId="{19E1F88E-3941-4E37-B49F-90ABB451F0EB}" srcOrd="0" destOrd="0" parTransId="{A58308ED-9FEE-4EF3-ACE2-BEA39EE9FB89}" sibTransId="{20BB507B-1A7C-41D7-BC69-8F83928F3AF9}"/>
    <dgm:cxn modelId="{C5521DD5-3A51-45CB-93FF-598D86AD8F38}" srcId="{52AA708B-FEE2-460C-8A4D-EDCEE70F0A45}" destId="{4583AC71-C92D-4CDD-8A90-1D7C61B21C9A}" srcOrd="1" destOrd="0" parTransId="{8D316782-3590-4869-958E-834876DD6776}" sibTransId="{DC9A40D9-2EC0-48B7-B2AD-549D0A52B759}"/>
    <dgm:cxn modelId="{646C2120-AC2C-4E52-A285-F8C4038B8643}" type="presOf" srcId="{19E1F88E-3941-4E37-B49F-90ABB451F0EB}" destId="{6C724AF1-289E-4EED-BE32-13646C58B322}" srcOrd="0" destOrd="0" presId="urn:microsoft.com/office/officeart/2005/8/layout/vList5"/>
    <dgm:cxn modelId="{9A128B5C-8FE2-4914-8B58-8F77C8D8D560}" type="presOf" srcId="{7BE56DBC-05D2-4584-B234-CB9BD36B66C1}" destId="{6B668C32-1AC4-4E4A-A75F-FC6CA62351AE}" srcOrd="0" destOrd="0" presId="urn:microsoft.com/office/officeart/2005/8/layout/vList5"/>
    <dgm:cxn modelId="{35BE58D8-CC5E-42F0-82B9-F7EDEEFF6DE6}" srcId="{52AA708B-FEE2-460C-8A4D-EDCEE70F0A45}" destId="{7BE56DBC-05D2-4584-B234-CB9BD36B66C1}" srcOrd="3" destOrd="0" parTransId="{CC526AC0-B33D-4324-967C-09FCCBD82D7F}" sibTransId="{C40BFC6F-0FBA-4E13-9280-3C5635184863}"/>
    <dgm:cxn modelId="{E357BFCD-9752-4A77-AB41-50F58B41AB9B}" srcId="{52AA708B-FEE2-460C-8A4D-EDCEE70F0A45}" destId="{99199806-D059-43A0-9E11-AAE2C5BF0A53}" srcOrd="2" destOrd="0" parTransId="{1C4439C9-827E-4384-A643-BB887A735AA1}" sibTransId="{9FD25AB8-7878-48C0-A4AA-7108AC199CDA}"/>
    <dgm:cxn modelId="{BCF5BC7D-70C3-4373-931C-0671E6453550}" type="presParOf" srcId="{766D8940-EE66-4699-9E80-AA89A47FE5DE}" destId="{0526E4D9-D595-4CBF-89C4-643BC9740922}" srcOrd="0" destOrd="0" presId="urn:microsoft.com/office/officeart/2005/8/layout/vList5"/>
    <dgm:cxn modelId="{F7361639-09EB-4EB6-AAF3-343335483320}" type="presParOf" srcId="{0526E4D9-D595-4CBF-89C4-643BC9740922}" destId="{6C724AF1-289E-4EED-BE32-13646C58B322}" srcOrd="0" destOrd="0" presId="urn:microsoft.com/office/officeart/2005/8/layout/vList5"/>
    <dgm:cxn modelId="{E72A25C6-4A65-437F-8C1C-E623326B2958}" type="presParOf" srcId="{766D8940-EE66-4699-9E80-AA89A47FE5DE}" destId="{CF1B2B93-C90B-4AC8-A6A4-675AE7C0393D}" srcOrd="1" destOrd="0" presId="urn:microsoft.com/office/officeart/2005/8/layout/vList5"/>
    <dgm:cxn modelId="{4D3FC1EF-25ED-4338-BCDB-9D8DEE6C554B}" type="presParOf" srcId="{766D8940-EE66-4699-9E80-AA89A47FE5DE}" destId="{6D0DFFB1-07F9-4CB7-9655-EA19A3B3C0CE}" srcOrd="2" destOrd="0" presId="urn:microsoft.com/office/officeart/2005/8/layout/vList5"/>
    <dgm:cxn modelId="{BABDE4B4-0D70-43B9-92BF-11CF7F9DAEE2}" type="presParOf" srcId="{6D0DFFB1-07F9-4CB7-9655-EA19A3B3C0CE}" destId="{3310A614-9E0E-46D4-BF94-13D52C98D6EB}" srcOrd="0" destOrd="0" presId="urn:microsoft.com/office/officeart/2005/8/layout/vList5"/>
    <dgm:cxn modelId="{9F1CBB9F-88E0-40EB-91A6-EC72358925B2}" type="presParOf" srcId="{766D8940-EE66-4699-9E80-AA89A47FE5DE}" destId="{C860A142-535A-4AC2-8F60-3E5DE4768296}" srcOrd="3" destOrd="0" presId="urn:microsoft.com/office/officeart/2005/8/layout/vList5"/>
    <dgm:cxn modelId="{0937BF99-D91D-44CF-9826-89033E76A9A6}" type="presParOf" srcId="{766D8940-EE66-4699-9E80-AA89A47FE5DE}" destId="{3CB73C6A-2C97-4C57-931B-291C5753D724}" srcOrd="4" destOrd="0" presId="urn:microsoft.com/office/officeart/2005/8/layout/vList5"/>
    <dgm:cxn modelId="{AD436EC8-3126-42D7-B4C3-6FED29266C72}" type="presParOf" srcId="{3CB73C6A-2C97-4C57-931B-291C5753D724}" destId="{088B0AB8-78CB-44AD-A6A8-8E572F98CC18}" srcOrd="0" destOrd="0" presId="urn:microsoft.com/office/officeart/2005/8/layout/vList5"/>
    <dgm:cxn modelId="{339FC5B0-65CD-4911-8F24-745B6EF7A615}" type="presParOf" srcId="{766D8940-EE66-4699-9E80-AA89A47FE5DE}" destId="{D878D3F8-E185-4FF2-B16A-0A67723BDB24}" srcOrd="5" destOrd="0" presId="urn:microsoft.com/office/officeart/2005/8/layout/vList5"/>
    <dgm:cxn modelId="{E636E0CD-3B43-4275-A276-9A32DF4591FB}" type="presParOf" srcId="{766D8940-EE66-4699-9E80-AA89A47FE5DE}" destId="{3144A634-9EBA-4C11-B0FB-A362CB7A95E2}" srcOrd="6" destOrd="0" presId="urn:microsoft.com/office/officeart/2005/8/layout/vList5"/>
    <dgm:cxn modelId="{2CBD7E70-4C93-4BC4-91F6-43CB29416237}" type="presParOf" srcId="{3144A634-9EBA-4C11-B0FB-A362CB7A95E2}" destId="{6B668C32-1AC4-4E4A-A75F-FC6CA62351AE}" srcOrd="0" destOrd="0" presId="urn:microsoft.com/office/officeart/2005/8/layout/vList5"/>
    <dgm:cxn modelId="{D0563BBA-3299-45B3-8425-295003CEFE9D}" type="presParOf" srcId="{766D8940-EE66-4699-9E80-AA89A47FE5DE}" destId="{278F09A4-FD36-4451-9A8C-F9847B5A2358}" srcOrd="7" destOrd="0" presId="urn:microsoft.com/office/officeart/2005/8/layout/vList5"/>
    <dgm:cxn modelId="{26B20B35-8687-4A7B-8AC9-581E4356C0E8}" type="presParOf" srcId="{766D8940-EE66-4699-9E80-AA89A47FE5DE}" destId="{2D65012A-71C5-4375-933A-0EB5280FA8C6}" srcOrd="8" destOrd="0" presId="urn:microsoft.com/office/officeart/2005/8/layout/vList5"/>
    <dgm:cxn modelId="{BAE41BE3-00F1-4E9C-ACA4-0D39A894DB34}" type="presParOf" srcId="{2D65012A-71C5-4375-933A-0EB5280FA8C6}" destId="{CE0CEB27-51E3-47F4-966A-EC9F442F41E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DC55D2-CDC3-1646-8A82-A354C13624F4}" type="datetimeFigureOut">
              <a:rPr lang="es-ES_tradnl" smtClean="0"/>
              <a:t>14/06/2018</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9FA9EE-56CF-B842-A213-698E3837842B}" type="slidenum">
              <a:rPr lang="es-ES_tradnl" smtClean="0"/>
              <a:t>‹Nº›</a:t>
            </a:fld>
            <a:endParaRPr lang="es-ES_tradnl"/>
          </a:p>
        </p:txBody>
      </p:sp>
    </p:spTree>
    <p:extLst>
      <p:ext uri="{BB962C8B-B14F-4D97-AF65-F5344CB8AC3E}">
        <p14:creationId xmlns:p14="http://schemas.microsoft.com/office/powerpoint/2010/main" val="9630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EE48C-603D-4506-B501-88EEC2B0FF9A}" type="datetimeFigureOut">
              <a:rPr lang="es-ES" smtClean="0"/>
              <a:t>14/06/2018</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F4BAE-3FFB-4C39-8852-68F4A5C54789}" type="slidenum">
              <a:rPr lang="es-ES" smtClean="0"/>
              <a:t>‹Nº›</a:t>
            </a:fld>
            <a:endParaRPr lang="es-ES" dirty="0"/>
          </a:p>
        </p:txBody>
      </p:sp>
    </p:spTree>
    <p:extLst>
      <p:ext uri="{BB962C8B-B14F-4D97-AF65-F5344CB8AC3E}">
        <p14:creationId xmlns:p14="http://schemas.microsoft.com/office/powerpoint/2010/main" val="121357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E4F4BAE-3FFB-4C39-8852-68F4A5C54789}" type="slidenum">
              <a:rPr lang="es-ES" smtClean="0"/>
              <a:pPr/>
              <a:t>12</a:t>
            </a:fld>
            <a:endParaRPr lang="es-ES" dirty="0"/>
          </a:p>
        </p:txBody>
      </p:sp>
    </p:spTree>
    <p:extLst>
      <p:ext uri="{BB962C8B-B14F-4D97-AF65-F5344CB8AC3E}">
        <p14:creationId xmlns:p14="http://schemas.microsoft.com/office/powerpoint/2010/main" val="2826745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6C075B3E-8C7F-4C77-9853-D85BBEB54468}" type="datetimeFigureOut">
              <a:rPr lang="es-US" smtClean="0">
                <a:solidFill>
                  <a:prstClr val="black">
                    <a:tint val="75000"/>
                  </a:prstClr>
                </a:solidFill>
              </a:rPr>
              <a:pPr/>
              <a:t>6/14/2018</a:t>
            </a:fld>
            <a:endParaRPr lang="es-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4EA6542-D772-4B58-A3C5-7C45BA15019C}" type="slidenum">
              <a:rPr lang="es-US" smtClean="0">
                <a:solidFill>
                  <a:prstClr val="black">
                    <a:tint val="75000"/>
                  </a:prstClr>
                </a:solidFill>
              </a:rPr>
              <a:pPr/>
              <a:t>‹Nº›</a:t>
            </a:fld>
            <a:endParaRPr lang="es-US">
              <a:solidFill>
                <a:prstClr val="black">
                  <a:tint val="75000"/>
                </a:prstClr>
              </a:solidFill>
            </a:endParaRPr>
          </a:p>
        </p:txBody>
      </p:sp>
      <p:pic>
        <p:nvPicPr>
          <p:cNvPr id="6" name="Imagen 5"/>
          <p:cNvPicPr>
            <a:picLocks noChangeAspect="1"/>
          </p:cNvPicPr>
          <p:nvPr userDrawn="1"/>
        </p:nvPicPr>
        <p:blipFill rotWithShape="1">
          <a:blip r:embed="rId2"/>
          <a:srcRect l="39119" t="80544" r="9345" b="11391"/>
          <a:stretch/>
        </p:blipFill>
        <p:spPr>
          <a:xfrm>
            <a:off x="0" y="6191251"/>
            <a:ext cx="9144000" cy="647700"/>
          </a:xfrm>
          <a:prstGeom prst="rect">
            <a:avLst/>
          </a:prstGeom>
        </p:spPr>
      </p:pic>
    </p:spTree>
    <p:extLst>
      <p:ext uri="{BB962C8B-B14F-4D97-AF65-F5344CB8AC3E}">
        <p14:creationId xmlns:p14="http://schemas.microsoft.com/office/powerpoint/2010/main" val="356417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5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0439" cy="3779838"/>
          </a:xfrm>
          <a:prstGeom prst="rect">
            <a:avLst/>
          </a:prstGeom>
        </p:spPr>
      </p:pic>
      <p:pic>
        <p:nvPicPr>
          <p:cNvPr id="3"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251" y="3826650"/>
            <a:ext cx="5600376" cy="2991594"/>
          </a:xfrm>
          <a:prstGeom prst="rect">
            <a:avLst/>
          </a:prstGeom>
        </p:spPr>
      </p:pic>
    </p:spTree>
    <p:extLst>
      <p:ext uri="{BB962C8B-B14F-4D97-AF65-F5344CB8AC3E}">
        <p14:creationId xmlns:p14="http://schemas.microsoft.com/office/powerpoint/2010/main" val="10364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6C075B3E-8C7F-4C77-9853-D85BBEB54468}" type="datetimeFigureOut">
              <a:rPr lang="es-US" smtClean="0">
                <a:solidFill>
                  <a:prstClr val="black">
                    <a:tint val="75000"/>
                  </a:prstClr>
                </a:solidFill>
              </a:rPr>
              <a:pPr/>
              <a:t>6/14/2018</a:t>
            </a:fld>
            <a:endParaRPr lang="es-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4EA6542-D772-4B58-A3C5-7C45BA15019C}" type="slidenum">
              <a:rPr lang="es-US" smtClean="0">
                <a:solidFill>
                  <a:prstClr val="black">
                    <a:tint val="75000"/>
                  </a:prstClr>
                </a:solidFill>
              </a:rPr>
              <a:pPr/>
              <a:t>‹Nº›</a:t>
            </a:fld>
            <a:endParaRPr lang="es-US">
              <a:solidFill>
                <a:prstClr val="black">
                  <a:tint val="75000"/>
                </a:prstClr>
              </a:solidFill>
            </a:endParaRPr>
          </a:p>
        </p:txBody>
      </p:sp>
      <p:pic>
        <p:nvPicPr>
          <p:cNvPr id="6" name="Imagen 5"/>
          <p:cNvPicPr>
            <a:picLocks noChangeAspect="1"/>
          </p:cNvPicPr>
          <p:nvPr userDrawn="1"/>
        </p:nvPicPr>
        <p:blipFill rotWithShape="1">
          <a:blip r:embed="rId2"/>
          <a:srcRect l="39119" t="80544" r="9345" b="11391"/>
          <a:stretch/>
        </p:blipFill>
        <p:spPr>
          <a:xfrm>
            <a:off x="0" y="6191251"/>
            <a:ext cx="9144000" cy="647700"/>
          </a:xfrm>
          <a:prstGeom prst="rect">
            <a:avLst/>
          </a:prstGeom>
        </p:spPr>
      </p:pic>
    </p:spTree>
    <p:extLst>
      <p:ext uri="{BB962C8B-B14F-4D97-AF65-F5344CB8AC3E}">
        <p14:creationId xmlns:p14="http://schemas.microsoft.com/office/powerpoint/2010/main" val="148538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6C075B3E-8C7F-4C77-9853-D85BBEB54468}" type="datetimeFigureOut">
              <a:rPr lang="es-US" smtClean="0">
                <a:solidFill>
                  <a:prstClr val="black">
                    <a:tint val="75000"/>
                  </a:prstClr>
                </a:solidFill>
              </a:rPr>
              <a:pPr/>
              <a:t>6/14/2018</a:t>
            </a:fld>
            <a:endParaRPr lang="es-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4EA6542-D772-4B58-A3C5-7C45BA15019C}" type="slidenum">
              <a:rPr lang="es-US" smtClean="0">
                <a:solidFill>
                  <a:prstClr val="black">
                    <a:tint val="75000"/>
                  </a:prstClr>
                </a:solidFill>
              </a:rPr>
              <a:pPr/>
              <a:t>‹Nº›</a:t>
            </a:fld>
            <a:endParaRPr lang="es-US">
              <a:solidFill>
                <a:prstClr val="black">
                  <a:tint val="75000"/>
                </a:prstClr>
              </a:solidFill>
            </a:endParaRPr>
          </a:p>
        </p:txBody>
      </p:sp>
      <p:pic>
        <p:nvPicPr>
          <p:cNvPr id="6" name="Imagen 5"/>
          <p:cNvPicPr>
            <a:picLocks noChangeAspect="1"/>
          </p:cNvPicPr>
          <p:nvPr userDrawn="1"/>
        </p:nvPicPr>
        <p:blipFill rotWithShape="1">
          <a:blip r:embed="rId2"/>
          <a:srcRect l="39119" t="80544" r="9345" b="11391"/>
          <a:stretch/>
        </p:blipFill>
        <p:spPr>
          <a:xfrm>
            <a:off x="0" y="6191251"/>
            <a:ext cx="9144000" cy="647700"/>
          </a:xfrm>
          <a:prstGeom prst="rect">
            <a:avLst/>
          </a:prstGeom>
        </p:spPr>
      </p:pic>
    </p:spTree>
    <p:extLst>
      <p:ext uri="{BB962C8B-B14F-4D97-AF65-F5344CB8AC3E}">
        <p14:creationId xmlns:p14="http://schemas.microsoft.com/office/powerpoint/2010/main" val="274387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5B3E-8C7F-4C77-9853-D85BBEB54468}" type="datetimeFigureOut">
              <a:rPr lang="es-US" smtClean="0">
                <a:solidFill>
                  <a:prstClr val="black">
                    <a:tint val="75000"/>
                  </a:prstClr>
                </a:solidFill>
              </a:rPr>
              <a:pPr/>
              <a:t>6/14/2018</a:t>
            </a:fld>
            <a:endParaRPr lang="es-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A6542-D772-4B58-A3C5-7C45BA15019C}" type="slidenum">
              <a:rPr lang="es-US" smtClean="0">
                <a:solidFill>
                  <a:prstClr val="black">
                    <a:tint val="75000"/>
                  </a:prstClr>
                </a:solidFill>
              </a:rPr>
              <a:pPr/>
              <a:t>‹Nº›</a:t>
            </a:fld>
            <a:endParaRPr lang="es-US">
              <a:solidFill>
                <a:prstClr val="black">
                  <a:tint val="75000"/>
                </a:prstClr>
              </a:solidFill>
            </a:endParaRPr>
          </a:p>
        </p:txBody>
      </p:sp>
    </p:spTree>
    <p:extLst>
      <p:ext uri="{BB962C8B-B14F-4D97-AF65-F5344CB8AC3E}">
        <p14:creationId xmlns:p14="http://schemas.microsoft.com/office/powerpoint/2010/main" val="3101282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8.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jpg"/><Relationship Id="rId4" Type="http://schemas.microsoft.com/office/2007/relationships/hdphoto" Target="../media/hdphoto2.wdp"/><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4"/>
            <a:ext cx="9144000" cy="6847432"/>
          </a:xfrm>
          <a:prstGeom prst="rect">
            <a:avLst/>
          </a:prstGeom>
        </p:spPr>
      </p:pic>
    </p:spTree>
    <p:extLst>
      <p:ext uri="{BB962C8B-B14F-4D97-AF65-F5344CB8AC3E}">
        <p14:creationId xmlns:p14="http://schemas.microsoft.com/office/powerpoint/2010/main" val="86384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34652"/>
            <a:ext cx="9144000" cy="6858000"/>
          </a:xfrm>
          <a:prstGeom prst="rect">
            <a:avLst/>
          </a:prstGeom>
        </p:spPr>
      </p:pic>
      <p:pic>
        <p:nvPicPr>
          <p:cNvPr id="7" name="Imagen 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951" b="6951"/>
          <a:stretch/>
        </p:blipFill>
        <p:spPr>
          <a:xfrm>
            <a:off x="179512" y="980728"/>
            <a:ext cx="8784976" cy="5544616"/>
          </a:xfrm>
          <a:prstGeom prst="rect">
            <a:avLst/>
          </a:prstGeom>
          <a:ln>
            <a:solidFill>
              <a:schemeClr val="accent1"/>
            </a:solidFill>
          </a:ln>
          <a:effectLst>
            <a:outerShdw blurRad="292100" dist="139700" dir="2700000" algn="tl" rotWithShape="0">
              <a:srgbClr val="333333">
                <a:alpha val="65000"/>
              </a:srgbClr>
            </a:outerShdw>
          </a:effectLst>
        </p:spPr>
      </p:pic>
      <p:sp>
        <p:nvSpPr>
          <p:cNvPr id="26" name="Forma libre 25"/>
          <p:cNvSpPr/>
          <p:nvPr/>
        </p:nvSpPr>
        <p:spPr>
          <a:xfrm>
            <a:off x="2654300" y="1231900"/>
            <a:ext cx="3644900" cy="3403600"/>
          </a:xfrm>
          <a:custGeom>
            <a:avLst/>
            <a:gdLst>
              <a:gd name="connsiteX0" fmla="*/ 0 w 3644900"/>
              <a:gd name="connsiteY0" fmla="*/ 3403600 h 3403600"/>
              <a:gd name="connsiteX1" fmla="*/ 1257300 w 3644900"/>
              <a:gd name="connsiteY1" fmla="*/ 2247900 h 3403600"/>
              <a:gd name="connsiteX2" fmla="*/ 2413000 w 3644900"/>
              <a:gd name="connsiteY2" fmla="*/ 1181100 h 3403600"/>
              <a:gd name="connsiteX3" fmla="*/ 3644900 w 3644900"/>
              <a:gd name="connsiteY3" fmla="*/ 0 h 3403600"/>
            </a:gdLst>
            <a:ahLst/>
            <a:cxnLst>
              <a:cxn ang="0">
                <a:pos x="connsiteX0" y="connsiteY0"/>
              </a:cxn>
              <a:cxn ang="0">
                <a:pos x="connsiteX1" y="connsiteY1"/>
              </a:cxn>
              <a:cxn ang="0">
                <a:pos x="connsiteX2" y="connsiteY2"/>
              </a:cxn>
              <a:cxn ang="0">
                <a:pos x="connsiteX3" y="connsiteY3"/>
              </a:cxn>
            </a:cxnLst>
            <a:rect l="l" t="t" r="r" b="b"/>
            <a:pathLst>
              <a:path w="3644900" h="3403600">
                <a:moveTo>
                  <a:pt x="0" y="3403600"/>
                </a:moveTo>
                <a:lnTo>
                  <a:pt x="1257300" y="2247900"/>
                </a:lnTo>
                <a:lnTo>
                  <a:pt x="2413000" y="1181100"/>
                </a:lnTo>
                <a:lnTo>
                  <a:pt x="3644900" y="0"/>
                </a:ln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Forma libre 39"/>
          <p:cNvSpPr/>
          <p:nvPr/>
        </p:nvSpPr>
        <p:spPr>
          <a:xfrm>
            <a:off x="3162300" y="2003772"/>
            <a:ext cx="4469403" cy="4028728"/>
          </a:xfrm>
          <a:custGeom>
            <a:avLst/>
            <a:gdLst>
              <a:gd name="connsiteX0" fmla="*/ 4965700 w 4965700"/>
              <a:gd name="connsiteY0" fmla="*/ 0 h 4483100"/>
              <a:gd name="connsiteX1" fmla="*/ 3670300 w 4965700"/>
              <a:gd name="connsiteY1" fmla="*/ 1193800 h 4483100"/>
              <a:gd name="connsiteX2" fmla="*/ 2298700 w 4965700"/>
              <a:gd name="connsiteY2" fmla="*/ 2425700 h 4483100"/>
              <a:gd name="connsiteX3" fmla="*/ 1422400 w 4965700"/>
              <a:gd name="connsiteY3" fmla="*/ 3238500 h 4483100"/>
              <a:gd name="connsiteX4" fmla="*/ 381000 w 4965700"/>
              <a:gd name="connsiteY4" fmla="*/ 4165600 h 4483100"/>
              <a:gd name="connsiteX5" fmla="*/ 215900 w 4965700"/>
              <a:gd name="connsiteY5" fmla="*/ 4343400 h 4483100"/>
              <a:gd name="connsiteX6" fmla="*/ 0 w 4965700"/>
              <a:gd name="connsiteY6" fmla="*/ 4483100 h 44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5700" h="4483100">
                <a:moveTo>
                  <a:pt x="4965700" y="0"/>
                </a:moveTo>
                <a:lnTo>
                  <a:pt x="3670300" y="1193800"/>
                </a:lnTo>
                <a:lnTo>
                  <a:pt x="2298700" y="2425700"/>
                </a:lnTo>
                <a:lnTo>
                  <a:pt x="1422400" y="3238500"/>
                </a:lnTo>
                <a:lnTo>
                  <a:pt x="381000" y="4165600"/>
                </a:lnTo>
                <a:lnTo>
                  <a:pt x="215900" y="4343400"/>
                </a:lnTo>
                <a:lnTo>
                  <a:pt x="0" y="4483100"/>
                </a:lnTo>
              </a:path>
            </a:pathLst>
          </a:custGeom>
          <a:noFill/>
          <a:ln w="31750">
            <a:solidFill>
              <a:srgbClr val="0E3CFE"/>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7" name="Forma libre 46"/>
          <p:cNvSpPr/>
          <p:nvPr/>
        </p:nvSpPr>
        <p:spPr>
          <a:xfrm>
            <a:off x="2565400" y="5029200"/>
            <a:ext cx="990600" cy="673100"/>
          </a:xfrm>
          <a:custGeom>
            <a:avLst/>
            <a:gdLst>
              <a:gd name="connsiteX0" fmla="*/ 990600 w 990600"/>
              <a:gd name="connsiteY0" fmla="*/ 673100 h 673100"/>
              <a:gd name="connsiteX1" fmla="*/ 952500 w 990600"/>
              <a:gd name="connsiteY1" fmla="*/ 635000 h 673100"/>
              <a:gd name="connsiteX2" fmla="*/ 0 w 990600"/>
              <a:gd name="connsiteY2" fmla="*/ 0 h 673100"/>
            </a:gdLst>
            <a:ahLst/>
            <a:cxnLst>
              <a:cxn ang="0">
                <a:pos x="connsiteX0" y="connsiteY0"/>
              </a:cxn>
              <a:cxn ang="0">
                <a:pos x="connsiteX1" y="connsiteY1"/>
              </a:cxn>
              <a:cxn ang="0">
                <a:pos x="connsiteX2" y="connsiteY2"/>
              </a:cxn>
            </a:cxnLst>
            <a:rect l="l" t="t" r="r" b="b"/>
            <a:pathLst>
              <a:path w="990600" h="673100">
                <a:moveTo>
                  <a:pt x="990600" y="673100"/>
                </a:moveTo>
                <a:lnTo>
                  <a:pt x="952500" y="635000"/>
                </a:lnTo>
                <a:lnTo>
                  <a:pt x="0" y="0"/>
                </a:ln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Forma libre 47"/>
          <p:cNvSpPr/>
          <p:nvPr/>
        </p:nvSpPr>
        <p:spPr>
          <a:xfrm>
            <a:off x="330200" y="3479800"/>
            <a:ext cx="1803400" cy="1244600"/>
          </a:xfrm>
          <a:custGeom>
            <a:avLst/>
            <a:gdLst>
              <a:gd name="connsiteX0" fmla="*/ 1803400 w 1803400"/>
              <a:gd name="connsiteY0" fmla="*/ 1244600 h 1244600"/>
              <a:gd name="connsiteX1" fmla="*/ 0 w 1803400"/>
              <a:gd name="connsiteY1" fmla="*/ 0 h 1244600"/>
            </a:gdLst>
            <a:ahLst/>
            <a:cxnLst>
              <a:cxn ang="0">
                <a:pos x="connsiteX0" y="connsiteY0"/>
              </a:cxn>
              <a:cxn ang="0">
                <a:pos x="connsiteX1" y="connsiteY1"/>
              </a:cxn>
            </a:cxnLst>
            <a:rect l="l" t="t" r="r" b="b"/>
            <a:pathLst>
              <a:path w="1803400" h="1244600">
                <a:moveTo>
                  <a:pt x="1803400" y="1244600"/>
                </a:moveTo>
                <a:lnTo>
                  <a:pt x="0" y="0"/>
                </a:lnTo>
              </a:path>
            </a:pathLst>
          </a:custGeom>
          <a:noFill/>
          <a:ln w="31750" cmpd="sng">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Forma libre 55"/>
          <p:cNvSpPr/>
          <p:nvPr/>
        </p:nvSpPr>
        <p:spPr>
          <a:xfrm>
            <a:off x="1342572" y="2033815"/>
            <a:ext cx="2353128" cy="1636485"/>
          </a:xfrm>
          <a:custGeom>
            <a:avLst/>
            <a:gdLst>
              <a:gd name="connsiteX0" fmla="*/ 2832100 w 2832100"/>
              <a:gd name="connsiteY0" fmla="*/ 1955800 h 1955800"/>
              <a:gd name="connsiteX1" fmla="*/ 2832100 w 2832100"/>
              <a:gd name="connsiteY1" fmla="*/ 1955800 h 1955800"/>
              <a:gd name="connsiteX2" fmla="*/ 1371600 w 2832100"/>
              <a:gd name="connsiteY2" fmla="*/ 927100 h 1955800"/>
              <a:gd name="connsiteX3" fmla="*/ 0 w 2832100"/>
              <a:gd name="connsiteY3" fmla="*/ 0 h 1955800"/>
              <a:gd name="connsiteX0" fmla="*/ 2353128 w 2353128"/>
              <a:gd name="connsiteY0" fmla="*/ 1636485 h 1636485"/>
              <a:gd name="connsiteX1" fmla="*/ 2353128 w 2353128"/>
              <a:gd name="connsiteY1" fmla="*/ 1636485 h 1636485"/>
              <a:gd name="connsiteX2" fmla="*/ 892628 w 2353128"/>
              <a:gd name="connsiteY2" fmla="*/ 607785 h 1636485"/>
              <a:gd name="connsiteX3" fmla="*/ 0 w 2353128"/>
              <a:gd name="connsiteY3" fmla="*/ 0 h 1636485"/>
            </a:gdLst>
            <a:ahLst/>
            <a:cxnLst>
              <a:cxn ang="0">
                <a:pos x="connsiteX0" y="connsiteY0"/>
              </a:cxn>
              <a:cxn ang="0">
                <a:pos x="connsiteX1" y="connsiteY1"/>
              </a:cxn>
              <a:cxn ang="0">
                <a:pos x="connsiteX2" y="connsiteY2"/>
              </a:cxn>
              <a:cxn ang="0">
                <a:pos x="connsiteX3" y="connsiteY3"/>
              </a:cxn>
            </a:cxnLst>
            <a:rect l="l" t="t" r="r" b="b"/>
            <a:pathLst>
              <a:path w="2353128" h="1636485">
                <a:moveTo>
                  <a:pt x="2353128" y="1636485"/>
                </a:moveTo>
                <a:lnTo>
                  <a:pt x="2353128" y="1636485"/>
                </a:lnTo>
                <a:lnTo>
                  <a:pt x="892628" y="607785"/>
                </a:lnTo>
                <a:lnTo>
                  <a:pt x="0" y="0"/>
                </a:ln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Forma libre 56"/>
          <p:cNvSpPr/>
          <p:nvPr/>
        </p:nvSpPr>
        <p:spPr>
          <a:xfrm>
            <a:off x="3149600" y="1104900"/>
            <a:ext cx="1803400" cy="1257300"/>
          </a:xfrm>
          <a:custGeom>
            <a:avLst/>
            <a:gdLst>
              <a:gd name="connsiteX0" fmla="*/ 0 w 1803400"/>
              <a:gd name="connsiteY0" fmla="*/ 0 h 1257300"/>
              <a:gd name="connsiteX1" fmla="*/ 1803400 w 1803400"/>
              <a:gd name="connsiteY1" fmla="*/ 1257300 h 1257300"/>
            </a:gdLst>
            <a:ahLst/>
            <a:cxnLst>
              <a:cxn ang="0">
                <a:pos x="connsiteX0" y="connsiteY0"/>
              </a:cxn>
              <a:cxn ang="0">
                <a:pos x="connsiteX1" y="connsiteY1"/>
              </a:cxn>
            </a:cxnLst>
            <a:rect l="l" t="t" r="r" b="b"/>
            <a:pathLst>
              <a:path w="1803400" h="1257300">
                <a:moveTo>
                  <a:pt x="0" y="0"/>
                </a:moveTo>
                <a:lnTo>
                  <a:pt x="1803400" y="1257300"/>
                </a:ln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Forma libre 59"/>
          <p:cNvSpPr/>
          <p:nvPr/>
        </p:nvSpPr>
        <p:spPr>
          <a:xfrm>
            <a:off x="4851400" y="1130300"/>
            <a:ext cx="914400" cy="622300"/>
          </a:xfrm>
          <a:custGeom>
            <a:avLst/>
            <a:gdLst>
              <a:gd name="connsiteX0" fmla="*/ 914400 w 914400"/>
              <a:gd name="connsiteY0" fmla="*/ 622300 h 622300"/>
              <a:gd name="connsiteX1" fmla="*/ 914400 w 914400"/>
              <a:gd name="connsiteY1" fmla="*/ 622300 h 622300"/>
              <a:gd name="connsiteX2" fmla="*/ 0 w 914400"/>
              <a:gd name="connsiteY2" fmla="*/ 0 h 622300"/>
            </a:gdLst>
            <a:ahLst/>
            <a:cxnLst>
              <a:cxn ang="0">
                <a:pos x="connsiteX0" y="connsiteY0"/>
              </a:cxn>
              <a:cxn ang="0">
                <a:pos x="connsiteX1" y="connsiteY1"/>
              </a:cxn>
              <a:cxn ang="0">
                <a:pos x="connsiteX2" y="connsiteY2"/>
              </a:cxn>
            </a:cxnLst>
            <a:rect l="l" t="t" r="r" b="b"/>
            <a:pathLst>
              <a:path w="914400" h="622300">
                <a:moveTo>
                  <a:pt x="914400" y="622300"/>
                </a:moveTo>
                <a:lnTo>
                  <a:pt x="914400" y="622300"/>
                </a:lnTo>
                <a:lnTo>
                  <a:pt x="0" y="0"/>
                </a:lnTo>
              </a:path>
            </a:pathLst>
          </a:custGeom>
          <a:noFill/>
          <a:ln w="31750">
            <a:solidFill>
              <a:srgbClr val="FF0000"/>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Forma libre 60"/>
          <p:cNvSpPr/>
          <p:nvPr/>
        </p:nvSpPr>
        <p:spPr>
          <a:xfrm>
            <a:off x="5143500" y="2451100"/>
            <a:ext cx="1066800" cy="774700"/>
          </a:xfrm>
          <a:custGeom>
            <a:avLst/>
            <a:gdLst>
              <a:gd name="connsiteX0" fmla="*/ 0 w 1066800"/>
              <a:gd name="connsiteY0" fmla="*/ 0 h 774700"/>
              <a:gd name="connsiteX1" fmla="*/ 1066800 w 1066800"/>
              <a:gd name="connsiteY1" fmla="*/ 774700 h 774700"/>
            </a:gdLst>
            <a:ahLst/>
            <a:cxnLst>
              <a:cxn ang="0">
                <a:pos x="connsiteX0" y="connsiteY0"/>
              </a:cxn>
              <a:cxn ang="0">
                <a:pos x="connsiteX1" y="connsiteY1"/>
              </a:cxn>
            </a:cxnLst>
            <a:rect l="l" t="t" r="r" b="b"/>
            <a:pathLst>
              <a:path w="1066800" h="774700">
                <a:moveTo>
                  <a:pt x="0" y="0"/>
                </a:moveTo>
                <a:lnTo>
                  <a:pt x="1066800" y="774700"/>
                </a:lnTo>
              </a:path>
            </a:pathLst>
          </a:custGeom>
          <a:noFill/>
          <a:ln w="31750" cmpd="sng">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Forma libre 61"/>
          <p:cNvSpPr/>
          <p:nvPr/>
        </p:nvSpPr>
        <p:spPr>
          <a:xfrm>
            <a:off x="6083300" y="1600200"/>
            <a:ext cx="977900" cy="838200"/>
          </a:xfrm>
          <a:custGeom>
            <a:avLst/>
            <a:gdLst>
              <a:gd name="connsiteX0" fmla="*/ 0 w 977900"/>
              <a:gd name="connsiteY0" fmla="*/ 0 h 838200"/>
              <a:gd name="connsiteX1" fmla="*/ 977900 w 977900"/>
              <a:gd name="connsiteY1" fmla="*/ 838200 h 838200"/>
            </a:gdLst>
            <a:ahLst/>
            <a:cxnLst>
              <a:cxn ang="0">
                <a:pos x="connsiteX0" y="connsiteY0"/>
              </a:cxn>
              <a:cxn ang="0">
                <a:pos x="connsiteX1" y="connsiteY1"/>
              </a:cxn>
            </a:cxnLst>
            <a:rect l="l" t="t" r="r" b="b"/>
            <a:pathLst>
              <a:path w="977900" h="838200">
                <a:moveTo>
                  <a:pt x="0" y="0"/>
                </a:moveTo>
                <a:lnTo>
                  <a:pt x="977900" y="838200"/>
                </a:lnTo>
              </a:path>
            </a:pathLst>
          </a:custGeom>
          <a:noFill/>
          <a:ln w="31750" cmpd="sng">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Forma libre 72"/>
          <p:cNvSpPr/>
          <p:nvPr/>
        </p:nvSpPr>
        <p:spPr>
          <a:xfrm>
            <a:off x="3781425" y="3028950"/>
            <a:ext cx="1343025" cy="1390650"/>
          </a:xfrm>
          <a:custGeom>
            <a:avLst/>
            <a:gdLst>
              <a:gd name="connsiteX0" fmla="*/ 257175 w 1343025"/>
              <a:gd name="connsiteY0" fmla="*/ 419100 h 1390650"/>
              <a:gd name="connsiteX1" fmla="*/ 723900 w 1343025"/>
              <a:gd name="connsiteY1" fmla="*/ 0 h 1390650"/>
              <a:gd name="connsiteX2" fmla="*/ 1343025 w 1343025"/>
              <a:gd name="connsiteY2" fmla="*/ 438150 h 1390650"/>
              <a:gd name="connsiteX3" fmla="*/ 1019175 w 1343025"/>
              <a:gd name="connsiteY3" fmla="*/ 581025 h 1390650"/>
              <a:gd name="connsiteX4" fmla="*/ 1095375 w 1343025"/>
              <a:gd name="connsiteY4" fmla="*/ 647700 h 1390650"/>
              <a:gd name="connsiteX5" fmla="*/ 866775 w 1343025"/>
              <a:gd name="connsiteY5" fmla="*/ 742950 h 1390650"/>
              <a:gd name="connsiteX6" fmla="*/ 952500 w 1343025"/>
              <a:gd name="connsiteY6" fmla="*/ 800100 h 1390650"/>
              <a:gd name="connsiteX7" fmla="*/ 771525 w 1343025"/>
              <a:gd name="connsiteY7" fmla="*/ 923925 h 1390650"/>
              <a:gd name="connsiteX8" fmla="*/ 1276350 w 1343025"/>
              <a:gd name="connsiteY8" fmla="*/ 1266825 h 1390650"/>
              <a:gd name="connsiteX9" fmla="*/ 1123950 w 1343025"/>
              <a:gd name="connsiteY9" fmla="*/ 1390650 h 1390650"/>
              <a:gd name="connsiteX10" fmla="*/ 0 w 1343025"/>
              <a:gd name="connsiteY10" fmla="*/ 647700 h 1390650"/>
              <a:gd name="connsiteX11" fmla="*/ 257175 w 1343025"/>
              <a:gd name="connsiteY11" fmla="*/ 41910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3025" h="1390650">
                <a:moveTo>
                  <a:pt x="257175" y="419100"/>
                </a:moveTo>
                <a:lnTo>
                  <a:pt x="723900" y="0"/>
                </a:lnTo>
                <a:lnTo>
                  <a:pt x="1343025" y="438150"/>
                </a:lnTo>
                <a:lnTo>
                  <a:pt x="1019175" y="581025"/>
                </a:lnTo>
                <a:lnTo>
                  <a:pt x="1095375" y="647700"/>
                </a:lnTo>
                <a:lnTo>
                  <a:pt x="866775" y="742950"/>
                </a:lnTo>
                <a:lnTo>
                  <a:pt x="952500" y="800100"/>
                </a:lnTo>
                <a:lnTo>
                  <a:pt x="771525" y="923925"/>
                </a:lnTo>
                <a:lnTo>
                  <a:pt x="1276350" y="1266825"/>
                </a:lnTo>
                <a:lnTo>
                  <a:pt x="1123950" y="1390650"/>
                </a:lnTo>
                <a:lnTo>
                  <a:pt x="0" y="647700"/>
                </a:lnTo>
                <a:lnTo>
                  <a:pt x="257175" y="419100"/>
                </a:lnTo>
                <a:close/>
              </a:path>
            </a:pathLst>
          </a:custGeom>
          <a:pattFill prst="ltUpDiag">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4" name="CuadroTexto 73"/>
          <p:cNvSpPr txBox="1"/>
          <p:nvPr/>
        </p:nvSpPr>
        <p:spPr>
          <a:xfrm rot="2112561">
            <a:off x="784438" y="4252904"/>
            <a:ext cx="1126615" cy="230832"/>
          </a:xfrm>
          <a:prstGeom prst="rect">
            <a:avLst/>
          </a:prstGeom>
          <a:noFill/>
        </p:spPr>
        <p:txBody>
          <a:bodyPr wrap="square" rtlCol="0">
            <a:spAutoFit/>
          </a:bodyPr>
          <a:lstStyle/>
          <a:p>
            <a:r>
              <a:rPr lang="es-EC" sz="900" b="1" dirty="0" smtClean="0">
                <a:latin typeface="Helvetica" panose="020B0504020202030204" pitchFamily="34" charset="0"/>
              </a:rPr>
              <a:t>DUCHICELA</a:t>
            </a:r>
            <a:endParaRPr lang="es-EC" sz="900" b="1" dirty="0">
              <a:latin typeface="Helvetica" panose="020B0504020202030204" pitchFamily="34" charset="0"/>
            </a:endParaRPr>
          </a:p>
        </p:txBody>
      </p:sp>
      <p:sp>
        <p:nvSpPr>
          <p:cNvPr id="75" name="CuadroTexto 74"/>
          <p:cNvSpPr txBox="1"/>
          <p:nvPr/>
        </p:nvSpPr>
        <p:spPr>
          <a:xfrm rot="2112561">
            <a:off x="1919399" y="2881799"/>
            <a:ext cx="1126615" cy="230832"/>
          </a:xfrm>
          <a:prstGeom prst="rect">
            <a:avLst/>
          </a:prstGeom>
          <a:noFill/>
        </p:spPr>
        <p:txBody>
          <a:bodyPr wrap="square" rtlCol="0">
            <a:spAutoFit/>
          </a:bodyPr>
          <a:lstStyle/>
          <a:p>
            <a:r>
              <a:rPr lang="es-EC" sz="900" b="1" dirty="0" smtClean="0">
                <a:latin typeface="Helvetica" panose="020B0504020202030204" pitchFamily="34" charset="0"/>
              </a:rPr>
              <a:t>PAREDES</a:t>
            </a:r>
            <a:endParaRPr lang="es-EC" sz="900" b="1" dirty="0">
              <a:latin typeface="Helvetica" panose="020B0504020202030204" pitchFamily="34" charset="0"/>
            </a:endParaRPr>
          </a:p>
        </p:txBody>
      </p:sp>
      <p:sp>
        <p:nvSpPr>
          <p:cNvPr id="76" name="CuadroTexto 75"/>
          <p:cNvSpPr txBox="1"/>
          <p:nvPr/>
        </p:nvSpPr>
        <p:spPr>
          <a:xfrm rot="2112561">
            <a:off x="3315514" y="1702691"/>
            <a:ext cx="1204478" cy="232197"/>
          </a:xfrm>
          <a:prstGeom prst="rect">
            <a:avLst/>
          </a:prstGeom>
          <a:noFill/>
        </p:spPr>
        <p:txBody>
          <a:bodyPr wrap="square" rtlCol="0">
            <a:spAutoFit/>
          </a:bodyPr>
          <a:lstStyle/>
          <a:p>
            <a:pPr lvl="1" algn="ctr"/>
            <a:r>
              <a:rPr lang="es-EC" sz="900" b="1" dirty="0" smtClean="0">
                <a:latin typeface="Helvetica" panose="020B0504020202030204" pitchFamily="34" charset="0"/>
              </a:rPr>
              <a:t>QUITUS</a:t>
            </a:r>
            <a:endParaRPr lang="es-EC" sz="900" b="1" dirty="0">
              <a:latin typeface="Helvetica" panose="020B0504020202030204" pitchFamily="34" charset="0"/>
            </a:endParaRPr>
          </a:p>
        </p:txBody>
      </p:sp>
      <p:sp>
        <p:nvSpPr>
          <p:cNvPr id="77" name="CuadroTexto 76"/>
          <p:cNvSpPr txBox="1"/>
          <p:nvPr/>
        </p:nvSpPr>
        <p:spPr>
          <a:xfrm rot="2112561">
            <a:off x="4373076" y="1276828"/>
            <a:ext cx="1156364" cy="230832"/>
          </a:xfrm>
          <a:prstGeom prst="rect">
            <a:avLst/>
          </a:prstGeom>
          <a:noFill/>
        </p:spPr>
        <p:txBody>
          <a:bodyPr wrap="square" rtlCol="0">
            <a:spAutoFit/>
          </a:bodyPr>
          <a:lstStyle/>
          <a:p>
            <a:r>
              <a:rPr lang="es-EC" sz="900" b="1" dirty="0" smtClean="0">
                <a:latin typeface="Helvetica" panose="020B0504020202030204" pitchFamily="34" charset="0"/>
              </a:rPr>
              <a:t>INDEPENDENCIA</a:t>
            </a:r>
            <a:endParaRPr lang="es-EC" sz="900" b="1" dirty="0">
              <a:latin typeface="Helvetica" panose="020B0504020202030204" pitchFamily="34" charset="0"/>
            </a:endParaRPr>
          </a:p>
        </p:txBody>
      </p:sp>
      <p:sp>
        <p:nvSpPr>
          <p:cNvPr id="78" name="CuadroTexto 77"/>
          <p:cNvSpPr txBox="1"/>
          <p:nvPr/>
        </p:nvSpPr>
        <p:spPr>
          <a:xfrm rot="2514966">
            <a:off x="6060291" y="2175293"/>
            <a:ext cx="1126615" cy="230832"/>
          </a:xfrm>
          <a:prstGeom prst="rect">
            <a:avLst/>
          </a:prstGeom>
          <a:noFill/>
        </p:spPr>
        <p:txBody>
          <a:bodyPr wrap="square" rtlCol="0">
            <a:spAutoFit/>
          </a:bodyPr>
          <a:lstStyle/>
          <a:p>
            <a:r>
              <a:rPr lang="es-EC" sz="900" b="1" dirty="0" smtClean="0">
                <a:latin typeface="Helvetica" panose="020B0504020202030204" pitchFamily="34" charset="0"/>
              </a:rPr>
              <a:t>BECERRA</a:t>
            </a:r>
            <a:endParaRPr lang="es-EC" sz="900" b="1" dirty="0">
              <a:latin typeface="Helvetica" panose="020B0504020202030204" pitchFamily="34" charset="0"/>
            </a:endParaRPr>
          </a:p>
        </p:txBody>
      </p:sp>
      <p:sp>
        <p:nvSpPr>
          <p:cNvPr id="80" name="CuadroTexto 79"/>
          <p:cNvSpPr txBox="1"/>
          <p:nvPr/>
        </p:nvSpPr>
        <p:spPr>
          <a:xfrm rot="19065791">
            <a:off x="5578652" y="3516773"/>
            <a:ext cx="1126615" cy="230832"/>
          </a:xfrm>
          <a:prstGeom prst="rect">
            <a:avLst/>
          </a:prstGeom>
          <a:noFill/>
        </p:spPr>
        <p:txBody>
          <a:bodyPr wrap="square" rtlCol="0">
            <a:spAutoFit/>
          </a:bodyPr>
          <a:lstStyle/>
          <a:p>
            <a:r>
              <a:rPr lang="es-EC" sz="900" b="1" dirty="0" smtClean="0">
                <a:latin typeface="Helvetica" panose="020B0504020202030204" pitchFamily="34" charset="0"/>
              </a:rPr>
              <a:t>CARAPUNGO</a:t>
            </a:r>
            <a:endParaRPr lang="es-EC" sz="900" b="1" dirty="0">
              <a:latin typeface="Helvetica" panose="020B0504020202030204" pitchFamily="34" charset="0"/>
            </a:endParaRPr>
          </a:p>
        </p:txBody>
      </p:sp>
      <p:sp>
        <p:nvSpPr>
          <p:cNvPr id="81" name="Llamada rectangular redondeada 80"/>
          <p:cNvSpPr/>
          <p:nvPr/>
        </p:nvSpPr>
        <p:spPr>
          <a:xfrm>
            <a:off x="4132218" y="3421891"/>
            <a:ext cx="704325" cy="217332"/>
          </a:xfrm>
          <a:prstGeom prst="wedgeRoundRectCallout">
            <a:avLst>
              <a:gd name="adj1" fmla="val 25177"/>
              <a:gd name="adj2" fmla="val -48286"/>
              <a:gd name="adj3" fmla="val 16667"/>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MERCADO</a:t>
            </a:r>
            <a:endParaRPr lang="es-EC" sz="900" b="1" dirty="0">
              <a:solidFill>
                <a:schemeClr val="tx1"/>
              </a:solidFill>
            </a:endParaRPr>
          </a:p>
        </p:txBody>
      </p:sp>
      <p:pic>
        <p:nvPicPr>
          <p:cNvPr id="82" name="Picture 8" descr="http://www.juntadeandalucia.es/averroes/mochiladigitalESO/sec/recursos_ambito/socio_linguistico/espa_sociales/imagen_2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77"/>
          <a:stretch/>
        </p:blipFill>
        <p:spPr bwMode="auto">
          <a:xfrm>
            <a:off x="7809727" y="1062318"/>
            <a:ext cx="1149387" cy="109110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3" name="Imagen 8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006820" y="3943184"/>
            <a:ext cx="129961" cy="215513"/>
          </a:xfrm>
          <a:prstGeom prst="rect">
            <a:avLst/>
          </a:prstGeom>
        </p:spPr>
      </p:pic>
      <p:pic>
        <p:nvPicPr>
          <p:cNvPr id="84" name="Imagen 8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258556" y="4045530"/>
            <a:ext cx="129961" cy="215513"/>
          </a:xfrm>
          <a:prstGeom prst="rect">
            <a:avLst/>
          </a:prstGeom>
        </p:spPr>
      </p:pic>
      <p:pic>
        <p:nvPicPr>
          <p:cNvPr id="85" name="Imagen 8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041861" y="4909861"/>
            <a:ext cx="129961" cy="215513"/>
          </a:xfrm>
          <a:prstGeom prst="rect">
            <a:avLst/>
          </a:prstGeom>
        </p:spPr>
      </p:pic>
      <p:pic>
        <p:nvPicPr>
          <p:cNvPr id="86" name="Imagen 8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399320" y="2762736"/>
            <a:ext cx="129961" cy="215513"/>
          </a:xfrm>
          <a:prstGeom prst="rect">
            <a:avLst/>
          </a:prstGeom>
        </p:spPr>
      </p:pic>
      <p:pic>
        <p:nvPicPr>
          <p:cNvPr id="87" name="Imagen 8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405291" y="4938366"/>
            <a:ext cx="129961" cy="215513"/>
          </a:xfrm>
          <a:prstGeom prst="rect">
            <a:avLst/>
          </a:prstGeom>
        </p:spPr>
      </p:pic>
      <p:pic>
        <p:nvPicPr>
          <p:cNvPr id="90" name="Imagen 8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410688" y="1540982"/>
            <a:ext cx="129961" cy="215513"/>
          </a:xfrm>
          <a:prstGeom prst="rect">
            <a:avLst/>
          </a:prstGeom>
        </p:spPr>
      </p:pic>
      <p:pic>
        <p:nvPicPr>
          <p:cNvPr id="91" name="Imagen 9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405291" y="1722442"/>
            <a:ext cx="129961" cy="215513"/>
          </a:xfrm>
          <a:prstGeom prst="rect">
            <a:avLst/>
          </a:prstGeom>
        </p:spPr>
      </p:pic>
      <p:pic>
        <p:nvPicPr>
          <p:cNvPr id="92" name="Imagen 9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545249" y="1099289"/>
            <a:ext cx="129961" cy="215513"/>
          </a:xfrm>
          <a:prstGeom prst="rect">
            <a:avLst/>
          </a:prstGeom>
        </p:spPr>
      </p:pic>
      <p:pic>
        <p:nvPicPr>
          <p:cNvPr id="93" name="Imagen 9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flipH="1">
            <a:off x="1390132" y="2145531"/>
            <a:ext cx="128640" cy="213322"/>
          </a:xfrm>
          <a:prstGeom prst="rect">
            <a:avLst/>
          </a:prstGeom>
        </p:spPr>
      </p:pic>
      <p:pic>
        <p:nvPicPr>
          <p:cNvPr id="94" name="Imagen 9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1764534" y="2381637"/>
            <a:ext cx="129961" cy="215513"/>
          </a:xfrm>
          <a:prstGeom prst="rect">
            <a:avLst/>
          </a:prstGeom>
        </p:spPr>
      </p:pic>
      <p:pic>
        <p:nvPicPr>
          <p:cNvPr id="95" name="Imagen 9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691134" y="3006492"/>
            <a:ext cx="129961" cy="215513"/>
          </a:xfrm>
          <a:prstGeom prst="rect">
            <a:avLst/>
          </a:prstGeom>
        </p:spPr>
      </p:pic>
      <p:pic>
        <p:nvPicPr>
          <p:cNvPr id="96" name="Imagen 9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108291" y="3943184"/>
            <a:ext cx="129961" cy="215513"/>
          </a:xfrm>
          <a:prstGeom prst="rect">
            <a:avLst/>
          </a:prstGeom>
        </p:spPr>
      </p:pic>
      <p:pic>
        <p:nvPicPr>
          <p:cNvPr id="97" name="Imagen 9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718300" y="2846681"/>
            <a:ext cx="129961" cy="215513"/>
          </a:xfrm>
          <a:prstGeom prst="rect">
            <a:avLst/>
          </a:prstGeom>
        </p:spPr>
      </p:pic>
      <p:pic>
        <p:nvPicPr>
          <p:cNvPr id="98" name="Imagen 9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511008" y="3949235"/>
            <a:ext cx="129961" cy="215513"/>
          </a:xfrm>
          <a:prstGeom prst="rect">
            <a:avLst/>
          </a:prstGeom>
        </p:spPr>
      </p:pic>
      <p:pic>
        <p:nvPicPr>
          <p:cNvPr id="99" name="Imagen 9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219388" y="5537530"/>
            <a:ext cx="129961" cy="215513"/>
          </a:xfrm>
          <a:prstGeom prst="rect">
            <a:avLst/>
          </a:prstGeom>
        </p:spPr>
      </p:pic>
      <p:pic>
        <p:nvPicPr>
          <p:cNvPr id="100" name="Imagen 9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832151" y="4938366"/>
            <a:ext cx="129961" cy="215513"/>
          </a:xfrm>
          <a:prstGeom prst="rect">
            <a:avLst/>
          </a:prstGeom>
        </p:spPr>
      </p:pic>
      <p:pic>
        <p:nvPicPr>
          <p:cNvPr id="101" name="Imagen 10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549900" y="1944182"/>
            <a:ext cx="129961" cy="215513"/>
          </a:xfrm>
          <a:prstGeom prst="rect">
            <a:avLst/>
          </a:prstGeom>
        </p:spPr>
      </p:pic>
      <p:pic>
        <p:nvPicPr>
          <p:cNvPr id="102" name="Imagen 10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608282" y="2433491"/>
            <a:ext cx="129961" cy="215513"/>
          </a:xfrm>
          <a:prstGeom prst="rect">
            <a:avLst/>
          </a:prstGeom>
        </p:spPr>
      </p:pic>
      <p:pic>
        <p:nvPicPr>
          <p:cNvPr id="104" name="Imagen 103"/>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7327616" y="2337980"/>
            <a:ext cx="205442" cy="201096"/>
          </a:xfrm>
          <a:prstGeom prst="rect">
            <a:avLst/>
          </a:prstGeom>
        </p:spPr>
      </p:pic>
      <p:pic>
        <p:nvPicPr>
          <p:cNvPr id="109" name="Imagen 108"/>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4668494" y="4787405"/>
            <a:ext cx="205442" cy="201096"/>
          </a:xfrm>
          <a:prstGeom prst="rect">
            <a:avLst/>
          </a:prstGeom>
        </p:spPr>
      </p:pic>
      <p:pic>
        <p:nvPicPr>
          <p:cNvPr id="110" name="Imagen 109"/>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092860" y="5141055"/>
            <a:ext cx="205442" cy="201096"/>
          </a:xfrm>
          <a:prstGeom prst="rect">
            <a:avLst/>
          </a:prstGeom>
        </p:spPr>
      </p:pic>
      <p:pic>
        <p:nvPicPr>
          <p:cNvPr id="111" name="Imagen 110"/>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431304" y="3964291"/>
            <a:ext cx="205442" cy="201096"/>
          </a:xfrm>
          <a:prstGeom prst="rect">
            <a:avLst/>
          </a:prstGeom>
        </p:spPr>
      </p:pic>
      <p:pic>
        <p:nvPicPr>
          <p:cNvPr id="112" name="Imagen 111"/>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4949444" y="2542199"/>
            <a:ext cx="205442" cy="201096"/>
          </a:xfrm>
          <a:prstGeom prst="rect">
            <a:avLst/>
          </a:prstGeom>
        </p:spPr>
      </p:pic>
      <p:pic>
        <p:nvPicPr>
          <p:cNvPr id="113" name="Imagen 112"/>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5334749" y="2214068"/>
            <a:ext cx="205442" cy="201096"/>
          </a:xfrm>
          <a:prstGeom prst="rect">
            <a:avLst/>
          </a:prstGeom>
        </p:spPr>
      </p:pic>
      <p:pic>
        <p:nvPicPr>
          <p:cNvPr id="115" name="Imagen 114"/>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2280520" y="5064751"/>
            <a:ext cx="205442" cy="201096"/>
          </a:xfrm>
          <a:prstGeom prst="rect">
            <a:avLst/>
          </a:prstGeom>
        </p:spPr>
      </p:pic>
      <p:pic>
        <p:nvPicPr>
          <p:cNvPr id="116" name="Imagen 115"/>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5721696" y="2665166"/>
            <a:ext cx="205442" cy="201096"/>
          </a:xfrm>
          <a:prstGeom prst="rect">
            <a:avLst/>
          </a:prstGeom>
        </p:spPr>
      </p:pic>
      <p:pic>
        <p:nvPicPr>
          <p:cNvPr id="117" name="Imagen 116"/>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621822" y="1813530"/>
            <a:ext cx="205442" cy="201096"/>
          </a:xfrm>
          <a:prstGeom prst="rect">
            <a:avLst/>
          </a:prstGeom>
        </p:spPr>
      </p:pic>
      <p:sp>
        <p:nvSpPr>
          <p:cNvPr id="119" name="Forma libre 118"/>
          <p:cNvSpPr/>
          <p:nvPr/>
        </p:nvSpPr>
        <p:spPr>
          <a:xfrm>
            <a:off x="3958011" y="3200740"/>
            <a:ext cx="400050" cy="120650"/>
          </a:xfrm>
          <a:custGeom>
            <a:avLst/>
            <a:gdLst>
              <a:gd name="connsiteX0" fmla="*/ 0 w 400050"/>
              <a:gd name="connsiteY0" fmla="*/ 107950 h 120650"/>
              <a:gd name="connsiteX1" fmla="*/ 133350 w 400050"/>
              <a:gd name="connsiteY1" fmla="*/ 0 h 120650"/>
              <a:gd name="connsiteX2" fmla="*/ 285750 w 400050"/>
              <a:gd name="connsiteY2" fmla="*/ 31750 h 120650"/>
              <a:gd name="connsiteX3" fmla="*/ 400050 w 400050"/>
              <a:gd name="connsiteY3" fmla="*/ 120650 h 120650"/>
            </a:gdLst>
            <a:ahLst/>
            <a:cxnLst>
              <a:cxn ang="0">
                <a:pos x="connsiteX0" y="connsiteY0"/>
              </a:cxn>
              <a:cxn ang="0">
                <a:pos x="connsiteX1" y="connsiteY1"/>
              </a:cxn>
              <a:cxn ang="0">
                <a:pos x="connsiteX2" y="connsiteY2"/>
              </a:cxn>
              <a:cxn ang="0">
                <a:pos x="connsiteX3" y="connsiteY3"/>
              </a:cxn>
            </a:cxnLst>
            <a:rect l="l" t="t" r="r" b="b"/>
            <a:pathLst>
              <a:path w="400050" h="120650">
                <a:moveTo>
                  <a:pt x="0" y="107950"/>
                </a:moveTo>
                <a:lnTo>
                  <a:pt x="133350" y="0"/>
                </a:lnTo>
                <a:lnTo>
                  <a:pt x="285750" y="31750"/>
                </a:lnTo>
                <a:lnTo>
                  <a:pt x="400050" y="120650"/>
                </a:lnTo>
              </a:path>
            </a:pathLst>
          </a:custGeom>
          <a:noFill/>
          <a:ln w="25400">
            <a:solidFill>
              <a:schemeClr val="accent6">
                <a:lumMod val="75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0" name="Forma libre 119"/>
          <p:cNvSpPr/>
          <p:nvPr/>
        </p:nvSpPr>
        <p:spPr>
          <a:xfrm>
            <a:off x="4233372" y="2958208"/>
            <a:ext cx="139700" cy="298450"/>
          </a:xfrm>
          <a:custGeom>
            <a:avLst/>
            <a:gdLst>
              <a:gd name="connsiteX0" fmla="*/ 152400 w 152400"/>
              <a:gd name="connsiteY0" fmla="*/ 323850 h 323850"/>
              <a:gd name="connsiteX1" fmla="*/ 38100 w 152400"/>
              <a:gd name="connsiteY1" fmla="*/ 215900 h 323850"/>
              <a:gd name="connsiteX2" fmla="*/ 0 w 152400"/>
              <a:gd name="connsiteY2" fmla="*/ 82550 h 323850"/>
              <a:gd name="connsiteX3" fmla="*/ 82550 w 152400"/>
              <a:gd name="connsiteY3" fmla="*/ 0 h 323850"/>
              <a:gd name="connsiteX0" fmla="*/ 139700 w 139700"/>
              <a:gd name="connsiteY0" fmla="*/ 298450 h 298450"/>
              <a:gd name="connsiteX1" fmla="*/ 38100 w 139700"/>
              <a:gd name="connsiteY1" fmla="*/ 215900 h 298450"/>
              <a:gd name="connsiteX2" fmla="*/ 0 w 139700"/>
              <a:gd name="connsiteY2" fmla="*/ 82550 h 298450"/>
              <a:gd name="connsiteX3" fmla="*/ 82550 w 139700"/>
              <a:gd name="connsiteY3" fmla="*/ 0 h 298450"/>
            </a:gdLst>
            <a:ahLst/>
            <a:cxnLst>
              <a:cxn ang="0">
                <a:pos x="connsiteX0" y="connsiteY0"/>
              </a:cxn>
              <a:cxn ang="0">
                <a:pos x="connsiteX1" y="connsiteY1"/>
              </a:cxn>
              <a:cxn ang="0">
                <a:pos x="connsiteX2" y="connsiteY2"/>
              </a:cxn>
              <a:cxn ang="0">
                <a:pos x="connsiteX3" y="connsiteY3"/>
              </a:cxn>
            </a:cxnLst>
            <a:rect l="l" t="t" r="r" b="b"/>
            <a:pathLst>
              <a:path w="139700" h="298450">
                <a:moveTo>
                  <a:pt x="139700" y="298450"/>
                </a:moveTo>
                <a:lnTo>
                  <a:pt x="38100" y="215900"/>
                </a:lnTo>
                <a:lnTo>
                  <a:pt x="0" y="82550"/>
                </a:lnTo>
                <a:lnTo>
                  <a:pt x="82550" y="0"/>
                </a:lnTo>
              </a:path>
            </a:pathLst>
          </a:custGeom>
          <a:noFill/>
          <a:ln w="25400">
            <a:solidFill>
              <a:schemeClr val="accent6">
                <a:lumMod val="75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1" name="Llamada rectangular redondeada 120"/>
          <p:cNvSpPr/>
          <p:nvPr/>
        </p:nvSpPr>
        <p:spPr>
          <a:xfrm>
            <a:off x="3011100" y="2469393"/>
            <a:ext cx="1565392" cy="491509"/>
          </a:xfrm>
          <a:custGeom>
            <a:avLst/>
            <a:gdLst>
              <a:gd name="connsiteX0" fmla="*/ 0 w 1565392"/>
              <a:gd name="connsiteY0" fmla="*/ 54998 h 329983"/>
              <a:gd name="connsiteX1" fmla="*/ 54998 w 1565392"/>
              <a:gd name="connsiteY1" fmla="*/ 0 h 329983"/>
              <a:gd name="connsiteX2" fmla="*/ 913145 w 1565392"/>
              <a:gd name="connsiteY2" fmla="*/ 0 h 329983"/>
              <a:gd name="connsiteX3" fmla="*/ 913145 w 1565392"/>
              <a:gd name="connsiteY3" fmla="*/ 0 h 329983"/>
              <a:gd name="connsiteX4" fmla="*/ 1304493 w 1565392"/>
              <a:gd name="connsiteY4" fmla="*/ 0 h 329983"/>
              <a:gd name="connsiteX5" fmla="*/ 1510394 w 1565392"/>
              <a:gd name="connsiteY5" fmla="*/ 0 h 329983"/>
              <a:gd name="connsiteX6" fmla="*/ 1565392 w 1565392"/>
              <a:gd name="connsiteY6" fmla="*/ 54998 h 329983"/>
              <a:gd name="connsiteX7" fmla="*/ 1565392 w 1565392"/>
              <a:gd name="connsiteY7" fmla="*/ 192490 h 329983"/>
              <a:gd name="connsiteX8" fmla="*/ 1565392 w 1565392"/>
              <a:gd name="connsiteY8" fmla="*/ 192490 h 329983"/>
              <a:gd name="connsiteX9" fmla="*/ 1565392 w 1565392"/>
              <a:gd name="connsiteY9" fmla="*/ 274986 h 329983"/>
              <a:gd name="connsiteX10" fmla="*/ 1565392 w 1565392"/>
              <a:gd name="connsiteY10" fmla="*/ 274985 h 329983"/>
              <a:gd name="connsiteX11" fmla="*/ 1510394 w 1565392"/>
              <a:gd name="connsiteY11" fmla="*/ 329983 h 329983"/>
              <a:gd name="connsiteX12" fmla="*/ 1304493 w 1565392"/>
              <a:gd name="connsiteY12" fmla="*/ 329983 h 329983"/>
              <a:gd name="connsiteX13" fmla="*/ 1288819 w 1565392"/>
              <a:gd name="connsiteY13" fmla="*/ 528233 h 329983"/>
              <a:gd name="connsiteX14" fmla="*/ 913145 w 1565392"/>
              <a:gd name="connsiteY14" fmla="*/ 329983 h 329983"/>
              <a:gd name="connsiteX15" fmla="*/ 54998 w 1565392"/>
              <a:gd name="connsiteY15" fmla="*/ 329983 h 329983"/>
              <a:gd name="connsiteX16" fmla="*/ 0 w 1565392"/>
              <a:gd name="connsiteY16" fmla="*/ 274985 h 329983"/>
              <a:gd name="connsiteX17" fmla="*/ 0 w 1565392"/>
              <a:gd name="connsiteY17" fmla="*/ 274986 h 329983"/>
              <a:gd name="connsiteX18" fmla="*/ 0 w 1565392"/>
              <a:gd name="connsiteY18" fmla="*/ 192490 h 329983"/>
              <a:gd name="connsiteX19" fmla="*/ 0 w 1565392"/>
              <a:gd name="connsiteY19" fmla="*/ 192490 h 329983"/>
              <a:gd name="connsiteX20" fmla="*/ 0 w 1565392"/>
              <a:gd name="connsiteY20" fmla="*/ 54998 h 329983"/>
              <a:gd name="connsiteX0" fmla="*/ 0 w 1565392"/>
              <a:gd name="connsiteY0" fmla="*/ 54998 h 528233"/>
              <a:gd name="connsiteX1" fmla="*/ 54998 w 1565392"/>
              <a:gd name="connsiteY1" fmla="*/ 0 h 528233"/>
              <a:gd name="connsiteX2" fmla="*/ 913145 w 1565392"/>
              <a:gd name="connsiteY2" fmla="*/ 0 h 528233"/>
              <a:gd name="connsiteX3" fmla="*/ 913145 w 1565392"/>
              <a:gd name="connsiteY3" fmla="*/ 0 h 528233"/>
              <a:gd name="connsiteX4" fmla="*/ 1304493 w 1565392"/>
              <a:gd name="connsiteY4" fmla="*/ 0 h 528233"/>
              <a:gd name="connsiteX5" fmla="*/ 1510394 w 1565392"/>
              <a:gd name="connsiteY5" fmla="*/ 0 h 528233"/>
              <a:gd name="connsiteX6" fmla="*/ 1565392 w 1565392"/>
              <a:gd name="connsiteY6" fmla="*/ 54998 h 528233"/>
              <a:gd name="connsiteX7" fmla="*/ 1565392 w 1565392"/>
              <a:gd name="connsiteY7" fmla="*/ 192490 h 528233"/>
              <a:gd name="connsiteX8" fmla="*/ 1565392 w 1565392"/>
              <a:gd name="connsiteY8" fmla="*/ 192490 h 528233"/>
              <a:gd name="connsiteX9" fmla="*/ 1565392 w 1565392"/>
              <a:gd name="connsiteY9" fmla="*/ 274986 h 528233"/>
              <a:gd name="connsiteX10" fmla="*/ 1565392 w 1565392"/>
              <a:gd name="connsiteY10" fmla="*/ 274985 h 528233"/>
              <a:gd name="connsiteX11" fmla="*/ 1510394 w 1565392"/>
              <a:gd name="connsiteY11" fmla="*/ 329983 h 528233"/>
              <a:gd name="connsiteX12" fmla="*/ 1304493 w 1565392"/>
              <a:gd name="connsiteY12" fmla="*/ 329983 h 528233"/>
              <a:gd name="connsiteX13" fmla="*/ 1288819 w 1565392"/>
              <a:gd name="connsiteY13" fmla="*/ 528233 h 528233"/>
              <a:gd name="connsiteX14" fmla="*/ 1090698 w 1565392"/>
              <a:gd name="connsiteY14" fmla="*/ 332942 h 528233"/>
              <a:gd name="connsiteX15" fmla="*/ 54998 w 1565392"/>
              <a:gd name="connsiteY15" fmla="*/ 329983 h 528233"/>
              <a:gd name="connsiteX16" fmla="*/ 0 w 1565392"/>
              <a:gd name="connsiteY16" fmla="*/ 274985 h 528233"/>
              <a:gd name="connsiteX17" fmla="*/ 0 w 1565392"/>
              <a:gd name="connsiteY17" fmla="*/ 274986 h 528233"/>
              <a:gd name="connsiteX18" fmla="*/ 0 w 1565392"/>
              <a:gd name="connsiteY18" fmla="*/ 192490 h 528233"/>
              <a:gd name="connsiteX19" fmla="*/ 0 w 1565392"/>
              <a:gd name="connsiteY19" fmla="*/ 192490 h 528233"/>
              <a:gd name="connsiteX20" fmla="*/ 0 w 1565392"/>
              <a:gd name="connsiteY20" fmla="*/ 54998 h 52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5392" h="528233">
                <a:moveTo>
                  <a:pt x="0" y="54998"/>
                </a:moveTo>
                <a:cubicBezTo>
                  <a:pt x="0" y="24623"/>
                  <a:pt x="24623" y="0"/>
                  <a:pt x="54998" y="0"/>
                </a:cubicBezTo>
                <a:lnTo>
                  <a:pt x="913145" y="0"/>
                </a:lnTo>
                <a:lnTo>
                  <a:pt x="913145" y="0"/>
                </a:lnTo>
                <a:lnTo>
                  <a:pt x="1304493" y="0"/>
                </a:lnTo>
                <a:lnTo>
                  <a:pt x="1510394" y="0"/>
                </a:lnTo>
                <a:cubicBezTo>
                  <a:pt x="1540769" y="0"/>
                  <a:pt x="1565392" y="24623"/>
                  <a:pt x="1565392" y="54998"/>
                </a:cubicBezTo>
                <a:lnTo>
                  <a:pt x="1565392" y="192490"/>
                </a:lnTo>
                <a:lnTo>
                  <a:pt x="1565392" y="192490"/>
                </a:lnTo>
                <a:lnTo>
                  <a:pt x="1565392" y="274986"/>
                </a:lnTo>
                <a:lnTo>
                  <a:pt x="1565392" y="274985"/>
                </a:lnTo>
                <a:cubicBezTo>
                  <a:pt x="1565392" y="305360"/>
                  <a:pt x="1540769" y="329983"/>
                  <a:pt x="1510394" y="329983"/>
                </a:cubicBezTo>
                <a:lnTo>
                  <a:pt x="1304493" y="329983"/>
                </a:lnTo>
                <a:lnTo>
                  <a:pt x="1288819" y="528233"/>
                </a:lnTo>
                <a:lnTo>
                  <a:pt x="1090698" y="332942"/>
                </a:lnTo>
                <a:lnTo>
                  <a:pt x="54998" y="329983"/>
                </a:lnTo>
                <a:cubicBezTo>
                  <a:pt x="24623" y="329983"/>
                  <a:pt x="0" y="305360"/>
                  <a:pt x="0" y="274985"/>
                </a:cubicBezTo>
                <a:lnTo>
                  <a:pt x="0" y="274986"/>
                </a:lnTo>
                <a:lnTo>
                  <a:pt x="0" y="192490"/>
                </a:lnTo>
                <a:lnTo>
                  <a:pt x="0" y="192490"/>
                </a:lnTo>
                <a:lnTo>
                  <a:pt x="0" y="54998"/>
                </a:lnTo>
                <a:close/>
              </a:path>
            </a:pathLst>
          </a:custGeom>
          <a:solidFill>
            <a:schemeClr val="accent6">
              <a:lumMod val="60000"/>
              <a:lumOff val="40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INGRESO Y SALIDA VEHICULOS PARTICULARES</a:t>
            </a:r>
          </a:p>
          <a:p>
            <a:pPr algn="ctr"/>
            <a:r>
              <a:rPr lang="es-EC" sz="900" b="1" dirty="0" smtClean="0">
                <a:solidFill>
                  <a:schemeClr val="tx1"/>
                </a:solidFill>
              </a:rPr>
              <a:t> </a:t>
            </a:r>
          </a:p>
        </p:txBody>
      </p:sp>
      <p:sp>
        <p:nvSpPr>
          <p:cNvPr id="55" name="Rectángulo 54"/>
          <p:cNvSpPr/>
          <p:nvPr/>
        </p:nvSpPr>
        <p:spPr>
          <a:xfrm>
            <a:off x="3620378" y="308712"/>
            <a:ext cx="5541005" cy="400110"/>
          </a:xfrm>
          <a:prstGeom prst="rect">
            <a:avLst/>
          </a:prstGeom>
        </p:spPr>
        <p:txBody>
          <a:bodyPr wrap="none">
            <a:spAutoFit/>
          </a:bodyPr>
          <a:lstStyle/>
          <a:p>
            <a:pPr algn="ctr"/>
            <a:r>
              <a:rPr lang="es-EC" sz="2000" b="1" dirty="0" smtClean="0">
                <a:latin typeface="HelveticaNeueLT Std Med Cn"/>
              </a:rPr>
              <a:t>PROPUESTA REHABILITADO EL MERCADO</a:t>
            </a:r>
            <a:endParaRPr lang="es-EC" sz="2000" b="1" dirty="0">
              <a:latin typeface="HelveticaNeueLT Std Med Cn"/>
            </a:endParaRPr>
          </a:p>
        </p:txBody>
      </p:sp>
      <p:sp>
        <p:nvSpPr>
          <p:cNvPr id="58" name="CuadroTexto 57"/>
          <p:cNvSpPr txBox="1"/>
          <p:nvPr/>
        </p:nvSpPr>
        <p:spPr>
          <a:xfrm rot="2112561">
            <a:off x="2395646" y="5373271"/>
            <a:ext cx="1126615" cy="230832"/>
          </a:xfrm>
          <a:prstGeom prst="rect">
            <a:avLst/>
          </a:prstGeom>
          <a:noFill/>
        </p:spPr>
        <p:txBody>
          <a:bodyPr wrap="square" rtlCol="0">
            <a:spAutoFit/>
          </a:bodyPr>
          <a:lstStyle/>
          <a:p>
            <a:r>
              <a:rPr lang="es-EC" sz="900" b="1" dirty="0" smtClean="0">
                <a:latin typeface="Helvetica" panose="020B0504020202030204" pitchFamily="34" charset="0"/>
              </a:rPr>
              <a:t>DUCHICELA</a:t>
            </a:r>
            <a:endParaRPr lang="es-EC" sz="900" b="1" dirty="0">
              <a:latin typeface="Helvetica" panose="020B0504020202030204" pitchFamily="34" charset="0"/>
            </a:endParaRPr>
          </a:p>
        </p:txBody>
      </p:sp>
      <p:grpSp>
        <p:nvGrpSpPr>
          <p:cNvPr id="8" name="Grupo 7"/>
          <p:cNvGrpSpPr/>
          <p:nvPr/>
        </p:nvGrpSpPr>
        <p:grpSpPr>
          <a:xfrm>
            <a:off x="196918" y="1010649"/>
            <a:ext cx="2358503" cy="840369"/>
            <a:chOff x="5280531" y="5437839"/>
            <a:chExt cx="3367357" cy="840369"/>
          </a:xfrm>
          <a:solidFill>
            <a:schemeClr val="tx2">
              <a:lumMod val="20000"/>
              <a:lumOff val="80000"/>
            </a:schemeClr>
          </a:solidFill>
        </p:grpSpPr>
        <p:sp>
          <p:nvSpPr>
            <p:cNvPr id="69" name="Rectángulo redondeado 68"/>
            <p:cNvSpPr/>
            <p:nvPr/>
          </p:nvSpPr>
          <p:spPr>
            <a:xfrm>
              <a:off x="5298078" y="5710344"/>
              <a:ext cx="3349810" cy="567864"/>
            </a:xfrm>
            <a:prstGeom prst="roundRect">
              <a:avLst>
                <a:gd name="adj" fmla="val 872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50" b="1" dirty="0" smtClean="0">
                  <a:solidFill>
                    <a:schemeClr val="tx1"/>
                  </a:solidFill>
                </a:rPr>
                <a:t>CIRCULACIÓN VEHICULAR</a:t>
              </a:r>
            </a:p>
            <a:p>
              <a:r>
                <a:rPr lang="es-EC" sz="1050" b="1" dirty="0" smtClean="0">
                  <a:solidFill>
                    <a:schemeClr val="tx1"/>
                  </a:solidFill>
                </a:rPr>
                <a:t>CAMBIO DE DIRECCIÓN DE VIAS</a:t>
              </a:r>
            </a:p>
            <a:p>
              <a:r>
                <a:rPr lang="es-EC" sz="1050" b="1" dirty="0" smtClean="0">
                  <a:solidFill>
                    <a:schemeClr val="tx1"/>
                  </a:solidFill>
                </a:rPr>
                <a:t>MERCADO CALDERÓN</a:t>
              </a:r>
            </a:p>
          </p:txBody>
        </p:sp>
        <p:sp>
          <p:nvSpPr>
            <p:cNvPr id="70" name="Rectángulo redondeado 69"/>
            <p:cNvSpPr/>
            <p:nvPr/>
          </p:nvSpPr>
          <p:spPr>
            <a:xfrm>
              <a:off x="5280531" y="5437839"/>
              <a:ext cx="2006317" cy="247506"/>
            </a:xfrm>
            <a:prstGeom prst="roundRect">
              <a:avLst/>
            </a:prstGeom>
            <a:grp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100" b="1" dirty="0" smtClean="0">
                  <a:solidFill>
                    <a:schemeClr val="tx1"/>
                  </a:solidFill>
                </a:rPr>
                <a:t>SIMBOLOGÍA</a:t>
              </a:r>
              <a:endParaRPr lang="es-EC" sz="1100" b="1" dirty="0">
                <a:solidFill>
                  <a:schemeClr val="tx1"/>
                </a:solidFill>
              </a:endParaRPr>
            </a:p>
          </p:txBody>
        </p:sp>
        <p:sp>
          <p:nvSpPr>
            <p:cNvPr id="71" name="Forma libre 70"/>
            <p:cNvSpPr/>
            <p:nvPr/>
          </p:nvSpPr>
          <p:spPr>
            <a:xfrm>
              <a:off x="7944710" y="5851689"/>
              <a:ext cx="476012" cy="45719"/>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grpFill/>
            <a:ln w="31750">
              <a:solidFill>
                <a:srgbClr val="0129D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sp>
          <p:nvSpPr>
            <p:cNvPr id="88" name="Rectángulo 87"/>
            <p:cNvSpPr/>
            <p:nvPr/>
          </p:nvSpPr>
          <p:spPr>
            <a:xfrm>
              <a:off x="8023005" y="6138468"/>
              <a:ext cx="450276" cy="72665"/>
            </a:xfrm>
            <a:prstGeom prst="rect">
              <a:avLst/>
            </a:prstGeom>
            <a:pattFill prst="dkUpDiag">
              <a:fgClr>
                <a:schemeClr val="accent1">
                  <a:lumMod val="75000"/>
                </a:schemeClr>
              </a:fgClr>
              <a:bgClr>
                <a:schemeClr val="bg1"/>
              </a:bgClr>
            </a:patt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sp>
          <p:nvSpPr>
            <p:cNvPr id="89" name="Forma libre 88"/>
            <p:cNvSpPr/>
            <p:nvPr/>
          </p:nvSpPr>
          <p:spPr>
            <a:xfrm flipV="1">
              <a:off x="8016375" y="5975280"/>
              <a:ext cx="404348" cy="45719"/>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grpFill/>
            <a:ln w="317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grpSp>
      <p:sp>
        <p:nvSpPr>
          <p:cNvPr id="4" name="Trapecio 3"/>
          <p:cNvSpPr/>
          <p:nvPr/>
        </p:nvSpPr>
        <p:spPr>
          <a:xfrm rot="19087058">
            <a:off x="3931862" y="3399146"/>
            <a:ext cx="368840" cy="7012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5" name="Imagen 64"/>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788044" y="5581576"/>
            <a:ext cx="205442" cy="201096"/>
          </a:xfrm>
          <a:prstGeom prst="rect">
            <a:avLst/>
          </a:prstGeom>
        </p:spPr>
      </p:pic>
      <p:pic>
        <p:nvPicPr>
          <p:cNvPr id="66" name="Imagen 65"/>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381340" y="3213475"/>
            <a:ext cx="205442" cy="201096"/>
          </a:xfrm>
          <a:prstGeom prst="rect">
            <a:avLst/>
          </a:prstGeom>
        </p:spPr>
      </p:pic>
      <p:pic>
        <p:nvPicPr>
          <p:cNvPr id="67" name="Imagen 66"/>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4136716" y="1574997"/>
            <a:ext cx="205442" cy="201096"/>
          </a:xfrm>
          <a:prstGeom prst="rect">
            <a:avLst/>
          </a:prstGeom>
        </p:spPr>
      </p:pic>
      <p:pic>
        <p:nvPicPr>
          <p:cNvPr id="68" name="Imagen 67"/>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666086" y="1235570"/>
            <a:ext cx="205442" cy="201096"/>
          </a:xfrm>
          <a:prstGeom prst="rect">
            <a:avLst/>
          </a:prstGeom>
        </p:spPr>
      </p:pic>
      <p:pic>
        <p:nvPicPr>
          <p:cNvPr id="72" name="Imagen 71"/>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094589" y="3381295"/>
            <a:ext cx="205442" cy="201096"/>
          </a:xfrm>
          <a:prstGeom prst="rect">
            <a:avLst/>
          </a:prstGeom>
        </p:spPr>
      </p:pic>
      <p:pic>
        <p:nvPicPr>
          <p:cNvPr id="103" name="Imagen 102"/>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1873014" y="2550668"/>
            <a:ext cx="205442" cy="201096"/>
          </a:xfrm>
          <a:prstGeom prst="rect">
            <a:avLst/>
          </a:prstGeom>
        </p:spPr>
      </p:pic>
      <p:pic>
        <p:nvPicPr>
          <p:cNvPr id="105" name="Imagen 104"/>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1181299" y="2072741"/>
            <a:ext cx="205442" cy="201096"/>
          </a:xfrm>
          <a:prstGeom prst="rect">
            <a:avLst/>
          </a:prstGeom>
        </p:spPr>
      </p:pic>
      <p:sp>
        <p:nvSpPr>
          <p:cNvPr id="123" name="CuadroTexto 122"/>
          <p:cNvSpPr txBox="1"/>
          <p:nvPr/>
        </p:nvSpPr>
        <p:spPr>
          <a:xfrm rot="19065791">
            <a:off x="2162119" y="4270643"/>
            <a:ext cx="1126615" cy="230832"/>
          </a:xfrm>
          <a:prstGeom prst="rect">
            <a:avLst/>
          </a:prstGeom>
          <a:noFill/>
        </p:spPr>
        <p:txBody>
          <a:bodyPr wrap="square" rtlCol="0">
            <a:spAutoFit/>
          </a:bodyPr>
          <a:lstStyle/>
          <a:p>
            <a:r>
              <a:rPr lang="es-EC" sz="900" b="1" dirty="0" smtClean="0">
                <a:latin typeface="Helvetica" panose="020B0504020202030204" pitchFamily="34" charset="0"/>
              </a:rPr>
              <a:t>09 DE AGOSTO</a:t>
            </a:r>
            <a:endParaRPr lang="es-EC" sz="900" b="1" dirty="0">
              <a:latin typeface="Helvetica" panose="020B0504020202030204" pitchFamily="34" charset="0"/>
            </a:endParaRPr>
          </a:p>
        </p:txBody>
      </p:sp>
      <p:sp>
        <p:nvSpPr>
          <p:cNvPr id="124" name="Llamada rectangular redondeada 123"/>
          <p:cNvSpPr/>
          <p:nvPr/>
        </p:nvSpPr>
        <p:spPr>
          <a:xfrm>
            <a:off x="3402691" y="2867070"/>
            <a:ext cx="702520" cy="283680"/>
          </a:xfrm>
          <a:prstGeom prst="wedgeRoundRectCallout">
            <a:avLst>
              <a:gd name="adj1" fmla="val 33933"/>
              <a:gd name="adj2" fmla="val 79803"/>
              <a:gd name="adj3" fmla="val 16667"/>
            </a:avLst>
          </a:prstGeom>
          <a:solidFill>
            <a:schemeClr val="tx2">
              <a:lumMod val="60000"/>
              <a:lumOff val="40000"/>
              <a:alpha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BAHÍA </a:t>
            </a:r>
          </a:p>
          <a:p>
            <a:pPr algn="ctr"/>
            <a:r>
              <a:rPr lang="es-EC" sz="900" b="1" dirty="0" smtClean="0">
                <a:solidFill>
                  <a:schemeClr val="tx1"/>
                </a:solidFill>
              </a:rPr>
              <a:t>DE BUSES </a:t>
            </a:r>
          </a:p>
        </p:txBody>
      </p:sp>
      <p:sp>
        <p:nvSpPr>
          <p:cNvPr id="125" name="Llamada rectangular redondeada 124"/>
          <p:cNvSpPr/>
          <p:nvPr/>
        </p:nvSpPr>
        <p:spPr>
          <a:xfrm>
            <a:off x="7028108" y="2580883"/>
            <a:ext cx="1535109" cy="410939"/>
          </a:xfrm>
          <a:prstGeom prst="wedgeRoundRectCallout">
            <a:avLst>
              <a:gd name="adj1" fmla="val -61423"/>
              <a:gd name="adj2" fmla="val -8261"/>
              <a:gd name="adj3" fmla="val 16667"/>
            </a:avLst>
          </a:prstGeom>
          <a:solidFill>
            <a:schemeClr val="accent1">
              <a:lumMod val="50000"/>
              <a:alpha val="2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EL ESTACINAMIENTO SE PERMITIRÁ EN EL COSTADO DERECHO DE LA VÍA </a:t>
            </a:r>
          </a:p>
        </p:txBody>
      </p:sp>
      <p:sp>
        <p:nvSpPr>
          <p:cNvPr id="127" name="Llamada rectangular redondeada 126"/>
          <p:cNvSpPr/>
          <p:nvPr/>
        </p:nvSpPr>
        <p:spPr>
          <a:xfrm>
            <a:off x="211164" y="6116286"/>
            <a:ext cx="6925641" cy="367209"/>
          </a:xfrm>
          <a:prstGeom prst="wedgeRoundRectCallout">
            <a:avLst>
              <a:gd name="adj1" fmla="val -48729"/>
              <a:gd name="adj2" fmla="val -15557"/>
              <a:gd name="adj3" fmla="val 16667"/>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b="1" dirty="0" smtClean="0">
              <a:solidFill>
                <a:schemeClr val="tx1"/>
              </a:solidFill>
            </a:endParaRPr>
          </a:p>
          <a:p>
            <a:pPr algn="ctr"/>
            <a:endParaRPr lang="es-EC" sz="1050" b="1" dirty="0">
              <a:solidFill>
                <a:schemeClr val="tx1"/>
              </a:solidFill>
            </a:endParaRPr>
          </a:p>
          <a:p>
            <a:pPr marL="171450" indent="-171450" algn="just">
              <a:buFont typeface="Arial" panose="020B0604020202020204" pitchFamily="34" charset="0"/>
              <a:buChar char="•"/>
            </a:pPr>
            <a:r>
              <a:rPr lang="es-EC" sz="1050" b="1" dirty="0" smtClean="0">
                <a:solidFill>
                  <a:schemeClr val="tx1"/>
                </a:solidFill>
              </a:rPr>
              <a:t>SE </a:t>
            </a:r>
            <a:r>
              <a:rPr lang="es-EC" sz="1050" b="1" dirty="0">
                <a:solidFill>
                  <a:schemeClr val="tx1"/>
                </a:solidFill>
              </a:rPr>
              <a:t>PERMITIRÁ EL </a:t>
            </a:r>
            <a:r>
              <a:rPr lang="es-EC" sz="1050" b="1" dirty="0" smtClean="0">
                <a:solidFill>
                  <a:schemeClr val="tx1"/>
                </a:solidFill>
              </a:rPr>
              <a:t>ESTACIONAMIENTO, SOLO </a:t>
            </a:r>
            <a:r>
              <a:rPr lang="es-EC" sz="1050" b="1" dirty="0">
                <a:solidFill>
                  <a:schemeClr val="tx1"/>
                </a:solidFill>
              </a:rPr>
              <a:t>EN </a:t>
            </a:r>
            <a:r>
              <a:rPr lang="es-EC" sz="1050" b="1" dirty="0" smtClean="0">
                <a:solidFill>
                  <a:schemeClr val="tx1"/>
                </a:solidFill>
              </a:rPr>
              <a:t>EL COSTADO DERECHO DE LA  CALLE CARAPUNGO, PAREDES Y QUITUS</a:t>
            </a:r>
          </a:p>
          <a:p>
            <a:pPr marL="171450" indent="-171450" algn="just">
              <a:buFont typeface="Arial" panose="020B0604020202020204" pitchFamily="34" charset="0"/>
              <a:buChar char="•"/>
            </a:pPr>
            <a:r>
              <a:rPr lang="es-EC" sz="1050" b="1" dirty="0">
                <a:solidFill>
                  <a:schemeClr val="tx1"/>
                </a:solidFill>
              </a:rPr>
              <a:t>LOS DÍAS DOMINGOS SE REFORZARÁ EL CONTROL POR PARTE DE AMT</a:t>
            </a:r>
          </a:p>
          <a:p>
            <a:pPr algn="ctr"/>
            <a:endParaRPr lang="es-EC" sz="1050" b="1" dirty="0" smtClean="0">
              <a:solidFill>
                <a:schemeClr val="tx1"/>
              </a:solidFill>
            </a:endParaRPr>
          </a:p>
          <a:p>
            <a:pPr algn="ctr"/>
            <a:endParaRPr lang="es-EC" sz="1050" b="1" dirty="0" smtClean="0">
              <a:solidFill>
                <a:schemeClr val="tx1"/>
              </a:solidFill>
            </a:endParaRPr>
          </a:p>
        </p:txBody>
      </p:sp>
      <p:grpSp>
        <p:nvGrpSpPr>
          <p:cNvPr id="22" name="Grupo 21"/>
          <p:cNvGrpSpPr/>
          <p:nvPr/>
        </p:nvGrpSpPr>
        <p:grpSpPr>
          <a:xfrm>
            <a:off x="5829967" y="1580238"/>
            <a:ext cx="238321" cy="373232"/>
            <a:chOff x="5829967" y="1580238"/>
            <a:chExt cx="238321" cy="373232"/>
          </a:xfrm>
        </p:grpSpPr>
        <p:sp>
          <p:nvSpPr>
            <p:cNvPr id="11" name="Rectángulo 10"/>
            <p:cNvSpPr/>
            <p:nvPr/>
          </p:nvSpPr>
          <p:spPr>
            <a:xfrm>
              <a:off x="5874497" y="1615134"/>
              <a:ext cx="184106" cy="253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cxnSp>
          <p:nvCxnSpPr>
            <p:cNvPr id="13" name="Conector recto 12"/>
            <p:cNvCxnSpPr>
              <a:stCxn id="11" idx="2"/>
            </p:cNvCxnSpPr>
            <p:nvPr/>
          </p:nvCxnSpPr>
          <p:spPr>
            <a:xfrm>
              <a:off x="5966550" y="1868490"/>
              <a:ext cx="1020" cy="84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5895777" y="1629889"/>
              <a:ext cx="143586" cy="22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5829967" y="1580238"/>
              <a:ext cx="238321" cy="338554"/>
            </a:xfrm>
            <a:prstGeom prst="rect">
              <a:avLst/>
            </a:prstGeom>
            <a:noFill/>
          </p:spPr>
          <p:txBody>
            <a:bodyPr wrap="square" rtlCol="0">
              <a:spAutoFit/>
            </a:bodyPr>
            <a:lstStyle/>
            <a:p>
              <a:r>
                <a:rPr lang="es-EC" sz="1600" dirty="0" smtClean="0">
                  <a:solidFill>
                    <a:schemeClr val="bg1"/>
                  </a:solidFill>
                </a:rPr>
                <a:t>E</a:t>
              </a:r>
              <a:endParaRPr lang="es-EC" sz="3600" dirty="0">
                <a:solidFill>
                  <a:schemeClr val="bg1"/>
                </a:solidFill>
              </a:endParaRPr>
            </a:p>
          </p:txBody>
        </p:sp>
      </p:grpSp>
      <p:grpSp>
        <p:nvGrpSpPr>
          <p:cNvPr id="126" name="Grupo 125"/>
          <p:cNvGrpSpPr/>
          <p:nvPr/>
        </p:nvGrpSpPr>
        <p:grpSpPr>
          <a:xfrm>
            <a:off x="3882307" y="3205367"/>
            <a:ext cx="238321" cy="373232"/>
            <a:chOff x="5829967" y="1580238"/>
            <a:chExt cx="238321" cy="373232"/>
          </a:xfrm>
        </p:grpSpPr>
        <p:sp>
          <p:nvSpPr>
            <p:cNvPr id="128" name="Rectángulo 127"/>
            <p:cNvSpPr/>
            <p:nvPr/>
          </p:nvSpPr>
          <p:spPr>
            <a:xfrm>
              <a:off x="5874497" y="1615134"/>
              <a:ext cx="184106" cy="253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cxnSp>
          <p:nvCxnSpPr>
            <p:cNvPr id="129" name="Conector recto 128"/>
            <p:cNvCxnSpPr>
              <a:stCxn id="128" idx="2"/>
            </p:cNvCxnSpPr>
            <p:nvPr/>
          </p:nvCxnSpPr>
          <p:spPr>
            <a:xfrm>
              <a:off x="5966550" y="1868490"/>
              <a:ext cx="1020" cy="84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ángulo 129"/>
            <p:cNvSpPr/>
            <p:nvPr/>
          </p:nvSpPr>
          <p:spPr>
            <a:xfrm>
              <a:off x="5895777" y="1629889"/>
              <a:ext cx="143586" cy="22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1" name="CuadroTexto 130"/>
            <p:cNvSpPr txBox="1"/>
            <p:nvPr/>
          </p:nvSpPr>
          <p:spPr>
            <a:xfrm>
              <a:off x="5829967" y="1580238"/>
              <a:ext cx="238321" cy="338554"/>
            </a:xfrm>
            <a:prstGeom prst="rect">
              <a:avLst/>
            </a:prstGeom>
            <a:noFill/>
          </p:spPr>
          <p:txBody>
            <a:bodyPr wrap="square" rtlCol="0">
              <a:spAutoFit/>
            </a:bodyPr>
            <a:lstStyle/>
            <a:p>
              <a:r>
                <a:rPr lang="es-EC" sz="1600" dirty="0" smtClean="0">
                  <a:solidFill>
                    <a:schemeClr val="bg1"/>
                  </a:solidFill>
                </a:rPr>
                <a:t>E</a:t>
              </a:r>
              <a:endParaRPr lang="es-EC" sz="3600" dirty="0">
                <a:solidFill>
                  <a:schemeClr val="bg1"/>
                </a:solidFill>
              </a:endParaRPr>
            </a:p>
          </p:txBody>
        </p:sp>
      </p:grpSp>
      <p:grpSp>
        <p:nvGrpSpPr>
          <p:cNvPr id="132" name="Grupo 131"/>
          <p:cNvGrpSpPr/>
          <p:nvPr/>
        </p:nvGrpSpPr>
        <p:grpSpPr>
          <a:xfrm>
            <a:off x="4794412" y="4034806"/>
            <a:ext cx="238321" cy="373232"/>
            <a:chOff x="5829967" y="1580238"/>
            <a:chExt cx="238321" cy="373232"/>
          </a:xfrm>
        </p:grpSpPr>
        <p:sp>
          <p:nvSpPr>
            <p:cNvPr id="133" name="Rectángulo 132"/>
            <p:cNvSpPr/>
            <p:nvPr/>
          </p:nvSpPr>
          <p:spPr>
            <a:xfrm>
              <a:off x="5874497" y="1615134"/>
              <a:ext cx="184106" cy="253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cxnSp>
          <p:nvCxnSpPr>
            <p:cNvPr id="134" name="Conector recto 133"/>
            <p:cNvCxnSpPr>
              <a:stCxn id="133" idx="2"/>
            </p:cNvCxnSpPr>
            <p:nvPr/>
          </p:nvCxnSpPr>
          <p:spPr>
            <a:xfrm>
              <a:off x="5966550" y="1868490"/>
              <a:ext cx="1020" cy="84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ángulo 134"/>
            <p:cNvSpPr/>
            <p:nvPr/>
          </p:nvSpPr>
          <p:spPr>
            <a:xfrm>
              <a:off x="5895777" y="1629889"/>
              <a:ext cx="143586" cy="22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6" name="CuadroTexto 135"/>
            <p:cNvSpPr txBox="1"/>
            <p:nvPr/>
          </p:nvSpPr>
          <p:spPr>
            <a:xfrm>
              <a:off x="5829967" y="1580238"/>
              <a:ext cx="238321" cy="338554"/>
            </a:xfrm>
            <a:prstGeom prst="rect">
              <a:avLst/>
            </a:prstGeom>
            <a:noFill/>
          </p:spPr>
          <p:txBody>
            <a:bodyPr wrap="square" rtlCol="0">
              <a:spAutoFit/>
            </a:bodyPr>
            <a:lstStyle/>
            <a:p>
              <a:r>
                <a:rPr lang="es-EC" sz="1600" dirty="0" smtClean="0">
                  <a:solidFill>
                    <a:schemeClr val="bg1"/>
                  </a:solidFill>
                </a:rPr>
                <a:t>E</a:t>
              </a:r>
              <a:endParaRPr lang="es-EC" sz="3600" dirty="0">
                <a:solidFill>
                  <a:schemeClr val="bg1"/>
                </a:solidFill>
              </a:endParaRPr>
            </a:p>
          </p:txBody>
        </p:sp>
      </p:grpSp>
      <p:grpSp>
        <p:nvGrpSpPr>
          <p:cNvPr id="137" name="Grupo 136"/>
          <p:cNvGrpSpPr/>
          <p:nvPr/>
        </p:nvGrpSpPr>
        <p:grpSpPr>
          <a:xfrm>
            <a:off x="7066885" y="2120525"/>
            <a:ext cx="238321" cy="373232"/>
            <a:chOff x="5829967" y="1580238"/>
            <a:chExt cx="238321" cy="373232"/>
          </a:xfrm>
        </p:grpSpPr>
        <p:sp>
          <p:nvSpPr>
            <p:cNvPr id="138" name="Rectángulo 137"/>
            <p:cNvSpPr/>
            <p:nvPr/>
          </p:nvSpPr>
          <p:spPr>
            <a:xfrm>
              <a:off x="5874497" y="1615134"/>
              <a:ext cx="184106" cy="253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cxnSp>
          <p:nvCxnSpPr>
            <p:cNvPr id="139" name="Conector recto 138"/>
            <p:cNvCxnSpPr>
              <a:stCxn id="138" idx="2"/>
            </p:cNvCxnSpPr>
            <p:nvPr/>
          </p:nvCxnSpPr>
          <p:spPr>
            <a:xfrm>
              <a:off x="5966550" y="1868490"/>
              <a:ext cx="1020" cy="84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Rectángulo 139"/>
            <p:cNvSpPr/>
            <p:nvPr/>
          </p:nvSpPr>
          <p:spPr>
            <a:xfrm>
              <a:off x="5895777" y="1629889"/>
              <a:ext cx="143586" cy="22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1" name="CuadroTexto 140"/>
            <p:cNvSpPr txBox="1"/>
            <p:nvPr/>
          </p:nvSpPr>
          <p:spPr>
            <a:xfrm>
              <a:off x="5829967" y="1580238"/>
              <a:ext cx="238321" cy="338554"/>
            </a:xfrm>
            <a:prstGeom prst="rect">
              <a:avLst/>
            </a:prstGeom>
            <a:noFill/>
          </p:spPr>
          <p:txBody>
            <a:bodyPr wrap="square" rtlCol="0">
              <a:spAutoFit/>
            </a:bodyPr>
            <a:lstStyle/>
            <a:p>
              <a:r>
                <a:rPr lang="es-EC" sz="1600" dirty="0" smtClean="0">
                  <a:solidFill>
                    <a:schemeClr val="bg1"/>
                  </a:solidFill>
                </a:rPr>
                <a:t>E</a:t>
              </a:r>
              <a:endParaRPr lang="es-EC" sz="3600" dirty="0">
                <a:solidFill>
                  <a:schemeClr val="bg1"/>
                </a:solidFill>
              </a:endParaRPr>
            </a:p>
          </p:txBody>
        </p:sp>
      </p:grpSp>
      <p:sp>
        <p:nvSpPr>
          <p:cNvPr id="23" name="Operación manual 22"/>
          <p:cNvSpPr/>
          <p:nvPr/>
        </p:nvSpPr>
        <p:spPr>
          <a:xfrm rot="19105470">
            <a:off x="4464996" y="3048797"/>
            <a:ext cx="166254" cy="1966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979"/>
              <a:gd name="connsiteY0" fmla="*/ 0 h 10000"/>
              <a:gd name="connsiteX1" fmla="*/ 8979 w 8979"/>
              <a:gd name="connsiteY1" fmla="*/ 302 h 10000"/>
              <a:gd name="connsiteX2" fmla="*/ 8000 w 8979"/>
              <a:gd name="connsiteY2" fmla="*/ 10000 h 10000"/>
              <a:gd name="connsiteX3" fmla="*/ 2000 w 8979"/>
              <a:gd name="connsiteY3" fmla="*/ 10000 h 10000"/>
              <a:gd name="connsiteX4" fmla="*/ 0 w 8979"/>
              <a:gd name="connsiteY4" fmla="*/ 0 h 10000"/>
              <a:gd name="connsiteX0" fmla="*/ 0 w 12516"/>
              <a:gd name="connsiteY0" fmla="*/ 0 h 10000"/>
              <a:gd name="connsiteX1" fmla="*/ 10000 w 12516"/>
              <a:gd name="connsiteY1" fmla="*/ 302 h 10000"/>
              <a:gd name="connsiteX2" fmla="*/ 12488 w 12516"/>
              <a:gd name="connsiteY2" fmla="*/ 9516 h 10000"/>
              <a:gd name="connsiteX3" fmla="*/ 2227 w 12516"/>
              <a:gd name="connsiteY3" fmla="*/ 10000 h 10000"/>
              <a:gd name="connsiteX4" fmla="*/ 0 w 12516"/>
              <a:gd name="connsiteY4" fmla="*/ 0 h 10000"/>
              <a:gd name="connsiteX0" fmla="*/ 0 w 12488"/>
              <a:gd name="connsiteY0" fmla="*/ 0 h 10000"/>
              <a:gd name="connsiteX1" fmla="*/ 10000 w 12488"/>
              <a:gd name="connsiteY1" fmla="*/ 302 h 10000"/>
              <a:gd name="connsiteX2" fmla="*/ 12488 w 12488"/>
              <a:gd name="connsiteY2" fmla="*/ 9516 h 10000"/>
              <a:gd name="connsiteX3" fmla="*/ 2227 w 12488"/>
              <a:gd name="connsiteY3" fmla="*/ 10000 h 10000"/>
              <a:gd name="connsiteX4" fmla="*/ 0 w 12488"/>
              <a:gd name="connsiteY4" fmla="*/ 0 h 10000"/>
              <a:gd name="connsiteX0" fmla="*/ 0 w 12488"/>
              <a:gd name="connsiteY0" fmla="*/ 0 h 10000"/>
              <a:gd name="connsiteX1" fmla="*/ 10000 w 12488"/>
              <a:gd name="connsiteY1" fmla="*/ 302 h 10000"/>
              <a:gd name="connsiteX2" fmla="*/ 12488 w 12488"/>
              <a:gd name="connsiteY2" fmla="*/ 9516 h 10000"/>
              <a:gd name="connsiteX3" fmla="*/ 2227 w 12488"/>
              <a:gd name="connsiteY3" fmla="*/ 10000 h 10000"/>
              <a:gd name="connsiteX4" fmla="*/ 0 w 12488"/>
              <a:gd name="connsiteY4" fmla="*/ 0 h 10000"/>
              <a:gd name="connsiteX0" fmla="*/ 0 w 12488"/>
              <a:gd name="connsiteY0" fmla="*/ 0 h 10000"/>
              <a:gd name="connsiteX1" fmla="*/ 10000 w 12488"/>
              <a:gd name="connsiteY1" fmla="*/ 302 h 10000"/>
              <a:gd name="connsiteX2" fmla="*/ 12488 w 12488"/>
              <a:gd name="connsiteY2" fmla="*/ 9516 h 10000"/>
              <a:gd name="connsiteX3" fmla="*/ 2227 w 12488"/>
              <a:gd name="connsiteY3" fmla="*/ 10000 h 10000"/>
              <a:gd name="connsiteX4" fmla="*/ 0 w 12488"/>
              <a:gd name="connsiteY4" fmla="*/ 0 h 10000"/>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9538"/>
              <a:gd name="connsiteX1" fmla="*/ 9211 w 12488"/>
              <a:gd name="connsiteY1" fmla="*/ 184 h 9538"/>
              <a:gd name="connsiteX2" fmla="*/ 12488 w 12488"/>
              <a:gd name="connsiteY2" fmla="*/ 9538 h 9538"/>
              <a:gd name="connsiteX3" fmla="*/ 2952 w 12488"/>
              <a:gd name="connsiteY3" fmla="*/ 8026 h 9538"/>
              <a:gd name="connsiteX4" fmla="*/ 0 w 12488"/>
              <a:gd name="connsiteY4" fmla="*/ 22 h 9538"/>
              <a:gd name="connsiteX0" fmla="*/ 0 w 9160"/>
              <a:gd name="connsiteY0" fmla="*/ 23 h 8415"/>
              <a:gd name="connsiteX1" fmla="*/ 7376 w 9160"/>
              <a:gd name="connsiteY1" fmla="*/ 193 h 8415"/>
              <a:gd name="connsiteX2" fmla="*/ 9160 w 9160"/>
              <a:gd name="connsiteY2" fmla="*/ 8340 h 8415"/>
              <a:gd name="connsiteX3" fmla="*/ 2364 w 9160"/>
              <a:gd name="connsiteY3" fmla="*/ 8415 h 8415"/>
              <a:gd name="connsiteX4" fmla="*/ 0 w 9160"/>
              <a:gd name="connsiteY4" fmla="*/ 23 h 8415"/>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0 h 9973"/>
              <a:gd name="connsiteX1" fmla="*/ 8052 w 10557"/>
              <a:gd name="connsiteY1" fmla="*/ 202 h 9973"/>
              <a:gd name="connsiteX2" fmla="*/ 10557 w 10557"/>
              <a:gd name="connsiteY2" fmla="*/ 9746 h 9973"/>
              <a:gd name="connsiteX3" fmla="*/ 2581 w 10557"/>
              <a:gd name="connsiteY3" fmla="*/ 9973 h 9973"/>
              <a:gd name="connsiteX4" fmla="*/ 0 w 10557"/>
              <a:gd name="connsiteY4" fmla="*/ 0 h 9973"/>
              <a:gd name="connsiteX0" fmla="*/ 0 w 9761"/>
              <a:gd name="connsiteY0" fmla="*/ 212 h 9799"/>
              <a:gd name="connsiteX1" fmla="*/ 7388 w 9761"/>
              <a:gd name="connsiteY1" fmla="*/ 2 h 9799"/>
              <a:gd name="connsiteX2" fmla="*/ 9761 w 9761"/>
              <a:gd name="connsiteY2" fmla="*/ 9571 h 9799"/>
              <a:gd name="connsiteX3" fmla="*/ 2206 w 9761"/>
              <a:gd name="connsiteY3" fmla="*/ 9799 h 9799"/>
              <a:gd name="connsiteX4" fmla="*/ 0 w 9761"/>
              <a:gd name="connsiteY4" fmla="*/ 212 h 9799"/>
              <a:gd name="connsiteX0" fmla="*/ 0 w 8894"/>
              <a:gd name="connsiteY0" fmla="*/ 368 h 10000"/>
              <a:gd name="connsiteX1" fmla="*/ 6463 w 8894"/>
              <a:gd name="connsiteY1" fmla="*/ 2 h 10000"/>
              <a:gd name="connsiteX2" fmla="*/ 8894 w 8894"/>
              <a:gd name="connsiteY2" fmla="*/ 9767 h 10000"/>
              <a:gd name="connsiteX3" fmla="*/ 1154 w 8894"/>
              <a:gd name="connsiteY3" fmla="*/ 10000 h 10000"/>
              <a:gd name="connsiteX4" fmla="*/ 0 w 8894"/>
              <a:gd name="connsiteY4" fmla="*/ 368 h 10000"/>
              <a:gd name="connsiteX0" fmla="*/ 0 w 10000"/>
              <a:gd name="connsiteY0" fmla="*/ 368 h 10152"/>
              <a:gd name="connsiteX1" fmla="*/ 7267 w 10000"/>
              <a:gd name="connsiteY1" fmla="*/ 2 h 10152"/>
              <a:gd name="connsiteX2" fmla="*/ 10000 w 10000"/>
              <a:gd name="connsiteY2" fmla="*/ 9767 h 10152"/>
              <a:gd name="connsiteX3" fmla="*/ 2542 w 10000"/>
              <a:gd name="connsiteY3" fmla="*/ 10152 h 10152"/>
              <a:gd name="connsiteX4" fmla="*/ 0 w 10000"/>
              <a:gd name="connsiteY4" fmla="*/ 368 h 10152"/>
              <a:gd name="connsiteX0" fmla="*/ 0 w 9784"/>
              <a:gd name="connsiteY0" fmla="*/ 0 h 10232"/>
              <a:gd name="connsiteX1" fmla="*/ 7051 w 9784"/>
              <a:gd name="connsiteY1" fmla="*/ 82 h 10232"/>
              <a:gd name="connsiteX2" fmla="*/ 9784 w 9784"/>
              <a:gd name="connsiteY2" fmla="*/ 9847 h 10232"/>
              <a:gd name="connsiteX3" fmla="*/ 2326 w 9784"/>
              <a:gd name="connsiteY3" fmla="*/ 10232 h 10232"/>
              <a:gd name="connsiteX4" fmla="*/ 0 w 9784"/>
              <a:gd name="connsiteY4" fmla="*/ 0 h 1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4" h="10232">
                <a:moveTo>
                  <a:pt x="0" y="0"/>
                </a:moveTo>
                <a:cubicBezTo>
                  <a:pt x="3180" y="129"/>
                  <a:pt x="4003" y="54"/>
                  <a:pt x="7051" y="82"/>
                </a:cubicBezTo>
                <a:cubicBezTo>
                  <a:pt x="7671" y="2080"/>
                  <a:pt x="8117" y="3323"/>
                  <a:pt x="9784" y="9847"/>
                </a:cubicBezTo>
                <a:lnTo>
                  <a:pt x="2326" y="10232"/>
                </a:lnTo>
                <a:lnTo>
                  <a:pt x="0" y="0"/>
                </a:lnTo>
                <a:close/>
              </a:path>
            </a:pathLst>
          </a:custGeom>
          <a:pattFill prst="pct80">
            <a:fgClr>
              <a:schemeClr val="accent6"/>
            </a:fgClr>
            <a:bgClr>
              <a:schemeClr val="bg1"/>
            </a:bgClr>
          </a:patt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2" name="Llamada rectangular redondeada 141"/>
          <p:cNvSpPr/>
          <p:nvPr/>
        </p:nvSpPr>
        <p:spPr>
          <a:xfrm>
            <a:off x="4866091" y="3022617"/>
            <a:ext cx="851244" cy="262367"/>
          </a:xfrm>
          <a:prstGeom prst="wedgeRoundRectCallout">
            <a:avLst>
              <a:gd name="adj1" fmla="val -76568"/>
              <a:gd name="adj2" fmla="val -9053"/>
              <a:gd name="adj3" fmla="val 16667"/>
            </a:avLst>
          </a:prstGeom>
          <a:solidFill>
            <a:schemeClr val="accent6">
              <a:lumMod val="60000"/>
              <a:lumOff val="40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TRANSPORTE</a:t>
            </a:r>
          </a:p>
          <a:p>
            <a:pPr algn="ctr"/>
            <a:r>
              <a:rPr lang="es-EC" sz="900" b="1" dirty="0" smtClean="0">
                <a:solidFill>
                  <a:schemeClr val="tx1"/>
                </a:solidFill>
              </a:rPr>
              <a:t>COMERCIAL</a:t>
            </a:r>
          </a:p>
        </p:txBody>
      </p:sp>
      <p:grpSp>
        <p:nvGrpSpPr>
          <p:cNvPr id="106" name="Grupo 105"/>
          <p:cNvGrpSpPr/>
          <p:nvPr/>
        </p:nvGrpSpPr>
        <p:grpSpPr>
          <a:xfrm>
            <a:off x="2555421" y="4658341"/>
            <a:ext cx="238321" cy="373232"/>
            <a:chOff x="5829967" y="1580238"/>
            <a:chExt cx="238321" cy="373232"/>
          </a:xfrm>
        </p:grpSpPr>
        <p:sp>
          <p:nvSpPr>
            <p:cNvPr id="108" name="Rectángulo 107"/>
            <p:cNvSpPr/>
            <p:nvPr/>
          </p:nvSpPr>
          <p:spPr>
            <a:xfrm>
              <a:off x="5874497" y="1615134"/>
              <a:ext cx="184106" cy="253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cxnSp>
          <p:nvCxnSpPr>
            <p:cNvPr id="114" name="Conector recto 113"/>
            <p:cNvCxnSpPr>
              <a:stCxn id="108" idx="2"/>
            </p:cNvCxnSpPr>
            <p:nvPr/>
          </p:nvCxnSpPr>
          <p:spPr>
            <a:xfrm>
              <a:off x="5966550" y="1868490"/>
              <a:ext cx="1020" cy="84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ángulo 117"/>
            <p:cNvSpPr/>
            <p:nvPr/>
          </p:nvSpPr>
          <p:spPr>
            <a:xfrm>
              <a:off x="5895777" y="1629889"/>
              <a:ext cx="143586" cy="22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2" name="CuadroTexto 121"/>
            <p:cNvSpPr txBox="1"/>
            <p:nvPr/>
          </p:nvSpPr>
          <p:spPr>
            <a:xfrm>
              <a:off x="5829967" y="1580238"/>
              <a:ext cx="238321" cy="338554"/>
            </a:xfrm>
            <a:prstGeom prst="rect">
              <a:avLst/>
            </a:prstGeom>
            <a:noFill/>
          </p:spPr>
          <p:txBody>
            <a:bodyPr wrap="square" rtlCol="0">
              <a:spAutoFit/>
            </a:bodyPr>
            <a:lstStyle/>
            <a:p>
              <a:r>
                <a:rPr lang="es-EC" sz="1600" dirty="0" smtClean="0">
                  <a:solidFill>
                    <a:schemeClr val="bg1"/>
                  </a:solidFill>
                </a:rPr>
                <a:t>E</a:t>
              </a:r>
              <a:endParaRPr lang="es-EC" sz="3600" dirty="0">
                <a:solidFill>
                  <a:schemeClr val="bg1"/>
                </a:solidFill>
              </a:endParaRPr>
            </a:p>
          </p:txBody>
        </p:sp>
      </p:grpSp>
    </p:spTree>
    <p:extLst>
      <p:ext uri="{BB962C8B-B14F-4D97-AF65-F5344CB8AC3E}">
        <p14:creationId xmlns:p14="http://schemas.microsoft.com/office/powerpoint/2010/main" val="273578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n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 y="12237"/>
            <a:ext cx="9144000" cy="6858000"/>
          </a:xfrm>
          <a:prstGeom prst="rect">
            <a:avLst/>
          </a:prstGeom>
        </p:spPr>
      </p:pic>
      <p:sp>
        <p:nvSpPr>
          <p:cNvPr id="2" name="Rectángulo 1"/>
          <p:cNvSpPr/>
          <p:nvPr/>
        </p:nvSpPr>
        <p:spPr>
          <a:xfrm>
            <a:off x="4067944" y="300564"/>
            <a:ext cx="4707285" cy="400110"/>
          </a:xfrm>
          <a:prstGeom prst="rect">
            <a:avLst/>
          </a:prstGeom>
        </p:spPr>
        <p:txBody>
          <a:bodyPr wrap="square">
            <a:spAutoFit/>
          </a:bodyPr>
          <a:lstStyle/>
          <a:p>
            <a:pPr algn="ctr"/>
            <a:r>
              <a:rPr lang="es-EC" altLang="es-EC" sz="2000" b="1" dirty="0">
                <a:latin typeface="HelveticaNeueLT Std Med Cn"/>
              </a:rPr>
              <a:t>ACCIONES A TOMAR </a:t>
            </a: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967752"/>
            <a:ext cx="7443589" cy="5520903"/>
          </a:xfrm>
          <a:prstGeom prst="rect">
            <a:avLst/>
          </a:prstGeom>
        </p:spPr>
      </p:pic>
      <p:sp>
        <p:nvSpPr>
          <p:cNvPr id="16" name="Rectángulo 15"/>
          <p:cNvSpPr/>
          <p:nvPr/>
        </p:nvSpPr>
        <p:spPr>
          <a:xfrm>
            <a:off x="2555776" y="1366851"/>
            <a:ext cx="5327622" cy="830997"/>
          </a:xfrm>
          <a:prstGeom prst="rect">
            <a:avLst/>
          </a:prstGeom>
        </p:spPr>
        <p:txBody>
          <a:bodyPr wrap="square">
            <a:spAutoFit/>
          </a:bodyPr>
          <a:lstStyle/>
          <a:p>
            <a:r>
              <a:rPr lang="es-EC" altLang="es-EC" sz="1600" i="1" dirty="0">
                <a:solidFill>
                  <a:schemeClr val="bg1"/>
                </a:solidFill>
              </a:rPr>
              <a:t>CONTROL DEL BUEN USO DE ESPACIO </a:t>
            </a:r>
            <a:r>
              <a:rPr lang="es-ES" altLang="es-EC" sz="1600" i="1" dirty="0">
                <a:solidFill>
                  <a:schemeClr val="bg1"/>
                </a:solidFill>
              </a:rPr>
              <a:t>PÚBLICO VIAL ASIGNADO </a:t>
            </a:r>
            <a:r>
              <a:rPr lang="es-ES" altLang="es-EC" sz="1600" i="1" dirty="0" smtClean="0">
                <a:solidFill>
                  <a:schemeClr val="bg1"/>
                </a:solidFill>
              </a:rPr>
              <a:t>PARA </a:t>
            </a:r>
            <a:r>
              <a:rPr lang="es-ES" altLang="es-EC" sz="1600" i="1" dirty="0">
                <a:solidFill>
                  <a:schemeClr val="bg1"/>
                </a:solidFill>
              </a:rPr>
              <a:t>LA </a:t>
            </a:r>
            <a:r>
              <a:rPr lang="es-ES" altLang="es-EC" sz="1600" i="1" dirty="0" smtClean="0">
                <a:solidFill>
                  <a:schemeClr val="bg1"/>
                </a:solidFill>
              </a:rPr>
              <a:t>CIRCULACIÓN  </a:t>
            </a:r>
            <a:r>
              <a:rPr lang="es-ES" altLang="es-EC" sz="1600" i="1" dirty="0">
                <a:solidFill>
                  <a:schemeClr val="bg1"/>
                </a:solidFill>
              </a:rPr>
              <a:t>DE </a:t>
            </a:r>
            <a:r>
              <a:rPr lang="es-ES" altLang="es-EC" sz="1600" i="1" dirty="0" smtClean="0">
                <a:solidFill>
                  <a:schemeClr val="bg1"/>
                </a:solidFill>
              </a:rPr>
              <a:t>PEATONES, COMERCIANTES Y CONDUCTORES</a:t>
            </a:r>
            <a:endParaRPr lang="es-EC" altLang="es-EC" sz="1600" i="1" dirty="0">
              <a:solidFill>
                <a:schemeClr val="bg1"/>
              </a:solidFill>
            </a:endParaRPr>
          </a:p>
        </p:txBody>
      </p:sp>
      <p:sp>
        <p:nvSpPr>
          <p:cNvPr id="22" name="Rectángulo 21"/>
          <p:cNvSpPr/>
          <p:nvPr/>
        </p:nvSpPr>
        <p:spPr>
          <a:xfrm>
            <a:off x="2555776" y="2465411"/>
            <a:ext cx="5327622" cy="584775"/>
          </a:xfrm>
          <a:prstGeom prst="rect">
            <a:avLst/>
          </a:prstGeom>
        </p:spPr>
        <p:txBody>
          <a:bodyPr wrap="square">
            <a:spAutoFit/>
          </a:bodyPr>
          <a:lstStyle/>
          <a:p>
            <a:r>
              <a:rPr lang="es-ES" altLang="es-EC" sz="1600" i="1" dirty="0" smtClean="0">
                <a:solidFill>
                  <a:schemeClr val="bg1"/>
                </a:solidFill>
              </a:rPr>
              <a:t>SE REALIZARÁ UN </a:t>
            </a:r>
            <a:r>
              <a:rPr lang="es-ES" altLang="es-EC" sz="1600" i="1" dirty="0">
                <a:solidFill>
                  <a:schemeClr val="bg1"/>
                </a:solidFill>
              </a:rPr>
              <a:t>CONTROL DE MAL ESTACIONADOS  EN LOS LUGARES QUE NO ESTEN AUTORIZADOS </a:t>
            </a:r>
            <a:r>
              <a:rPr lang="es-ES" altLang="es-EC" sz="1600" i="1" dirty="0" smtClean="0">
                <a:solidFill>
                  <a:schemeClr val="bg1"/>
                </a:solidFill>
              </a:rPr>
              <a:t>A </a:t>
            </a:r>
            <a:r>
              <a:rPr lang="es-ES" altLang="es-EC" sz="1600" i="1" dirty="0">
                <a:solidFill>
                  <a:schemeClr val="bg1"/>
                </a:solidFill>
              </a:rPr>
              <a:t>ESTACIONARSE</a:t>
            </a:r>
          </a:p>
        </p:txBody>
      </p:sp>
      <p:sp>
        <p:nvSpPr>
          <p:cNvPr id="29" name="Rectángulo 28"/>
          <p:cNvSpPr/>
          <p:nvPr/>
        </p:nvSpPr>
        <p:spPr>
          <a:xfrm>
            <a:off x="2555776" y="3444427"/>
            <a:ext cx="5327622" cy="584775"/>
          </a:xfrm>
          <a:prstGeom prst="rect">
            <a:avLst/>
          </a:prstGeom>
        </p:spPr>
        <p:txBody>
          <a:bodyPr wrap="square">
            <a:spAutoFit/>
          </a:bodyPr>
          <a:lstStyle/>
          <a:p>
            <a:r>
              <a:rPr lang="es-ES" altLang="es-EC" sz="1600" i="1" dirty="0">
                <a:solidFill>
                  <a:schemeClr val="bg1"/>
                </a:solidFill>
              </a:rPr>
              <a:t>SE VA A DISPONER DE AGENTES DE </a:t>
            </a:r>
            <a:r>
              <a:rPr lang="es-ES" altLang="es-EC" sz="1600" i="1" dirty="0" smtClean="0">
                <a:solidFill>
                  <a:schemeClr val="bg1"/>
                </a:solidFill>
              </a:rPr>
              <a:t>TRÁNSITO </a:t>
            </a:r>
            <a:r>
              <a:rPr lang="es-ES" altLang="es-EC" sz="1600" i="1" dirty="0">
                <a:solidFill>
                  <a:schemeClr val="bg1"/>
                </a:solidFill>
              </a:rPr>
              <a:t>EN PUNTOS </a:t>
            </a:r>
            <a:r>
              <a:rPr lang="es-ES" altLang="es-EC" sz="1600" i="1" dirty="0" smtClean="0">
                <a:solidFill>
                  <a:schemeClr val="bg1"/>
                </a:solidFill>
              </a:rPr>
              <a:t>ESPECÍFICOS DONDE LA DIRECCIÓN DE VÍAS CAMBIEN.</a:t>
            </a:r>
            <a:endParaRPr lang="es-ES" altLang="es-EC" sz="1600" i="1" dirty="0">
              <a:solidFill>
                <a:schemeClr val="bg1"/>
              </a:solidFill>
            </a:endParaRPr>
          </a:p>
        </p:txBody>
      </p:sp>
      <p:sp>
        <p:nvSpPr>
          <p:cNvPr id="30" name="Rectángulo 29"/>
          <p:cNvSpPr/>
          <p:nvPr/>
        </p:nvSpPr>
        <p:spPr>
          <a:xfrm>
            <a:off x="2555776" y="4302806"/>
            <a:ext cx="5327622" cy="830997"/>
          </a:xfrm>
          <a:prstGeom prst="rect">
            <a:avLst/>
          </a:prstGeom>
        </p:spPr>
        <p:txBody>
          <a:bodyPr wrap="square">
            <a:spAutoFit/>
          </a:bodyPr>
          <a:lstStyle/>
          <a:p>
            <a:r>
              <a:rPr lang="es-ES" altLang="es-EC" sz="1600" i="1" dirty="0">
                <a:solidFill>
                  <a:schemeClr val="bg1"/>
                </a:solidFill>
              </a:rPr>
              <a:t>SE </a:t>
            </a:r>
            <a:r>
              <a:rPr lang="es-ES" altLang="es-EC" sz="1600" i="1" dirty="0" smtClean="0">
                <a:solidFill>
                  <a:schemeClr val="bg1"/>
                </a:solidFill>
              </a:rPr>
              <a:t>GENERARÁ UN </a:t>
            </a:r>
            <a:r>
              <a:rPr lang="es-ES" altLang="es-EC" sz="1600" i="1" dirty="0">
                <a:solidFill>
                  <a:schemeClr val="bg1"/>
                </a:solidFill>
              </a:rPr>
              <a:t>CONTROL </a:t>
            </a:r>
            <a:r>
              <a:rPr lang="es-ES" altLang="es-EC" sz="1600" i="1" dirty="0" smtClean="0">
                <a:solidFill>
                  <a:schemeClr val="bg1"/>
                </a:solidFill>
              </a:rPr>
              <a:t>PARA </a:t>
            </a:r>
            <a:r>
              <a:rPr lang="es-ES" altLang="es-EC" sz="1600" i="1" dirty="0">
                <a:solidFill>
                  <a:schemeClr val="bg1"/>
                </a:solidFill>
              </a:rPr>
              <a:t>EL TRASNPORTE </a:t>
            </a:r>
            <a:r>
              <a:rPr lang="es-ES" altLang="es-EC" sz="1600" i="1" dirty="0" smtClean="0">
                <a:solidFill>
                  <a:schemeClr val="bg1"/>
                </a:solidFill>
              </a:rPr>
              <a:t>DE CARGA, EN LOS INGRESOS AL SECTOR DONDE FUNCIONARÁ EL MERCADO TEMPORALMENTE.</a:t>
            </a:r>
            <a:endParaRPr lang="es-ES" altLang="es-EC" sz="1600" i="1" dirty="0">
              <a:solidFill>
                <a:schemeClr val="bg1"/>
              </a:solidFill>
            </a:endParaRPr>
          </a:p>
        </p:txBody>
      </p:sp>
      <p:pic>
        <p:nvPicPr>
          <p:cNvPr id="33" name="Imagen 32"/>
          <p:cNvPicPr>
            <a:picLocks noChangeAspect="1"/>
          </p:cNvPicPr>
          <p:nvPr/>
        </p:nvPicPr>
        <p:blipFill>
          <a:blip r:embed="rId4" cstate="print">
            <a:duotone>
              <a:prstClr val="black"/>
              <a:srgbClr val="2D6CA4">
                <a:tint val="45000"/>
                <a:satMod val="400000"/>
              </a:srgbClr>
            </a:duotone>
            <a:extLst>
              <a:ext uri="{28A0092B-C50C-407E-A947-70E740481C1C}">
                <a14:useLocalDpi xmlns:a14="http://schemas.microsoft.com/office/drawing/2010/main" val="0"/>
              </a:ext>
            </a:extLst>
          </a:blip>
          <a:stretch>
            <a:fillRect/>
          </a:stretch>
        </p:blipFill>
        <p:spPr>
          <a:xfrm>
            <a:off x="1247542" y="1350616"/>
            <a:ext cx="651688" cy="488111"/>
          </a:xfrm>
          <a:prstGeom prst="rect">
            <a:avLst/>
          </a:prstGeom>
        </p:spPr>
      </p:pic>
      <p:pic>
        <p:nvPicPr>
          <p:cNvPr id="34" name="Imagen 33"/>
          <p:cNvPicPr>
            <a:picLocks noChangeAspect="1"/>
          </p:cNvPicPr>
          <p:nvPr/>
        </p:nvPicPr>
        <p:blipFill>
          <a:blip r:embed="rId5" cstate="print">
            <a:duotone>
              <a:prstClr val="black"/>
              <a:srgbClr val="2D6CA4">
                <a:tint val="45000"/>
                <a:satMod val="400000"/>
              </a:srgbClr>
            </a:duotone>
            <a:extLst>
              <a:ext uri="{28A0092B-C50C-407E-A947-70E740481C1C}">
                <a14:useLocalDpi xmlns:a14="http://schemas.microsoft.com/office/drawing/2010/main" val="0"/>
              </a:ext>
            </a:extLst>
          </a:blip>
          <a:stretch>
            <a:fillRect/>
          </a:stretch>
        </p:blipFill>
        <p:spPr>
          <a:xfrm>
            <a:off x="1247542" y="3433521"/>
            <a:ext cx="733920" cy="639828"/>
          </a:xfrm>
          <a:prstGeom prst="rect">
            <a:avLst/>
          </a:prstGeom>
        </p:spPr>
      </p:pic>
      <p:pic>
        <p:nvPicPr>
          <p:cNvPr id="35" name="Imagen 34"/>
          <p:cNvPicPr>
            <a:picLocks noChangeAspect="1"/>
          </p:cNvPicPr>
          <p:nvPr/>
        </p:nvPicPr>
        <p:blipFill rotWithShape="1">
          <a:blip r:embed="rId6" cstate="print">
            <a:duotone>
              <a:prstClr val="black"/>
              <a:srgbClr val="2D6CA4">
                <a:tint val="45000"/>
                <a:satMod val="400000"/>
              </a:srgbClr>
            </a:duotone>
            <a:extLst>
              <a:ext uri="{28A0092B-C50C-407E-A947-70E740481C1C}">
                <a14:useLocalDpi xmlns:a14="http://schemas.microsoft.com/office/drawing/2010/main" val="0"/>
              </a:ext>
            </a:extLst>
          </a:blip>
          <a:srcRect b="8686"/>
          <a:stretch/>
        </p:blipFill>
        <p:spPr>
          <a:xfrm>
            <a:off x="1184945" y="4541856"/>
            <a:ext cx="839040" cy="544724"/>
          </a:xfrm>
          <a:prstGeom prst="rect">
            <a:avLst/>
          </a:prstGeom>
        </p:spPr>
      </p:pic>
      <p:pic>
        <p:nvPicPr>
          <p:cNvPr id="37" name="Imagen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4372" y="2239304"/>
            <a:ext cx="863799" cy="660215"/>
          </a:xfrm>
          <a:prstGeom prst="rect">
            <a:avLst/>
          </a:prstGeom>
        </p:spPr>
      </p:pic>
      <p:pic>
        <p:nvPicPr>
          <p:cNvPr id="17" name="Imagen 34"/>
          <p:cNvPicPr>
            <a:picLocks noChangeAspect="1"/>
          </p:cNvPicPr>
          <p:nvPr/>
        </p:nvPicPr>
        <p:blipFill rotWithShape="1">
          <a:blip r:embed="rId6" cstate="print">
            <a:duotone>
              <a:prstClr val="black"/>
              <a:srgbClr val="2D6CA4">
                <a:tint val="45000"/>
                <a:satMod val="400000"/>
              </a:srgbClr>
            </a:duotone>
            <a:extLst>
              <a:ext uri="{28A0092B-C50C-407E-A947-70E740481C1C}">
                <a14:useLocalDpi xmlns:a14="http://schemas.microsoft.com/office/drawing/2010/main" val="0"/>
              </a:ext>
            </a:extLst>
          </a:blip>
          <a:srcRect b="8686"/>
          <a:stretch/>
        </p:blipFill>
        <p:spPr>
          <a:xfrm>
            <a:off x="1142976" y="5572140"/>
            <a:ext cx="839040" cy="544724"/>
          </a:xfrm>
          <a:prstGeom prst="rect">
            <a:avLst/>
          </a:prstGeom>
        </p:spPr>
      </p:pic>
      <p:sp>
        <p:nvSpPr>
          <p:cNvPr id="18" name="Rectángulo 29"/>
          <p:cNvSpPr/>
          <p:nvPr/>
        </p:nvSpPr>
        <p:spPr>
          <a:xfrm>
            <a:off x="2428860" y="5214950"/>
            <a:ext cx="5327622" cy="830997"/>
          </a:xfrm>
          <a:prstGeom prst="rect">
            <a:avLst/>
          </a:prstGeom>
        </p:spPr>
        <p:txBody>
          <a:bodyPr wrap="square">
            <a:spAutoFit/>
          </a:bodyPr>
          <a:lstStyle/>
          <a:p>
            <a:r>
              <a:rPr lang="es-ES" altLang="es-EC" sz="1600" i="1" dirty="0" smtClean="0">
                <a:solidFill>
                  <a:schemeClr val="bg1"/>
                </a:solidFill>
              </a:rPr>
              <a:t>SE COORDINARÁ LA REUBICACIÓN DE LAS PARADAS DE TRASNPORTE PÚBLICO Y COMERCIAL EXISTENTE EN LA CALLE 09 DE AGOSTO.</a:t>
            </a:r>
            <a:endParaRPr lang="es-ES" altLang="es-EC" sz="1600" i="1" dirty="0">
              <a:solidFill>
                <a:schemeClr val="bg1"/>
              </a:solidFill>
            </a:endParaRPr>
          </a:p>
        </p:txBody>
      </p:sp>
    </p:spTree>
    <p:extLst>
      <p:ext uri="{BB962C8B-B14F-4D97-AF65-F5344CB8AC3E}">
        <p14:creationId xmlns:p14="http://schemas.microsoft.com/office/powerpoint/2010/main" val="3546326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3780589" y="332656"/>
            <a:ext cx="4926625" cy="400110"/>
          </a:xfrm>
          <a:prstGeom prst="rect">
            <a:avLst/>
          </a:prstGeom>
        </p:spPr>
        <p:txBody>
          <a:bodyPr wrap="square">
            <a:spAutoFit/>
          </a:bodyPr>
          <a:lstStyle/>
          <a:p>
            <a:pPr algn="ctr"/>
            <a:r>
              <a:rPr lang="es-ES" sz="2000" b="1" dirty="0">
                <a:latin typeface="HelveticaNeueLT Std Med Cn"/>
              </a:rPr>
              <a:t>CONCLUSIONES DE LA AMT</a:t>
            </a:r>
            <a:endParaRPr lang="es-ES_tradnl" sz="2000" b="1" dirty="0">
              <a:latin typeface="HelveticaNeueLT Std Med Cn"/>
            </a:endParaRP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t="9284"/>
          <a:stretch/>
        </p:blipFill>
        <p:spPr>
          <a:xfrm>
            <a:off x="187068" y="871258"/>
            <a:ext cx="1967543" cy="3243275"/>
          </a:xfrm>
          <a:prstGeom prst="rect">
            <a:avLst/>
          </a:prstGeom>
        </p:spPr>
      </p:pic>
      <p:sp>
        <p:nvSpPr>
          <p:cNvPr id="6" name="Rectángulo 5"/>
          <p:cNvSpPr/>
          <p:nvPr/>
        </p:nvSpPr>
        <p:spPr>
          <a:xfrm>
            <a:off x="661401" y="3232130"/>
            <a:ext cx="1180131" cy="523220"/>
          </a:xfrm>
          <a:prstGeom prst="rect">
            <a:avLst/>
          </a:prstGeom>
        </p:spPr>
        <p:txBody>
          <a:bodyPr wrap="none">
            <a:spAutoFit/>
          </a:bodyPr>
          <a:lstStyle/>
          <a:p>
            <a:pPr lvl="0" algn="ctr"/>
            <a:r>
              <a:rPr lang="es-EC" sz="1200" b="1" dirty="0"/>
              <a:t>CONCLUSIONES</a:t>
            </a:r>
          </a:p>
          <a:p>
            <a:pPr lvl="0" algn="ctr"/>
            <a:r>
              <a:rPr lang="es-EC" sz="1600" b="1" dirty="0"/>
              <a:t>AMT</a:t>
            </a:r>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414" y="2420888"/>
            <a:ext cx="752106" cy="752106"/>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b="49591"/>
          <a:stretch/>
        </p:blipFill>
        <p:spPr>
          <a:xfrm>
            <a:off x="2426440" y="692696"/>
            <a:ext cx="6415116" cy="2591027"/>
          </a:xfrm>
          <a:prstGeom prst="rect">
            <a:avLst/>
          </a:prstGeom>
        </p:spPr>
      </p:pic>
      <p:sp>
        <p:nvSpPr>
          <p:cNvPr id="11" name="Rectángulo 10"/>
          <p:cNvSpPr/>
          <p:nvPr/>
        </p:nvSpPr>
        <p:spPr>
          <a:xfrm>
            <a:off x="2755108" y="2185901"/>
            <a:ext cx="4739628" cy="892552"/>
          </a:xfrm>
          <a:prstGeom prst="rect">
            <a:avLst/>
          </a:prstGeom>
        </p:spPr>
        <p:txBody>
          <a:bodyPr wrap="square">
            <a:spAutoFit/>
          </a:bodyPr>
          <a:lstStyle/>
          <a:p>
            <a:pPr lvl="0" algn="just">
              <a:defRPr/>
            </a:pPr>
            <a:r>
              <a:rPr lang="es-EC" sz="1200" b="1" i="1" dirty="0" smtClean="0">
                <a:solidFill>
                  <a:schemeClr val="bg2">
                    <a:lumMod val="25000"/>
                  </a:schemeClr>
                </a:solidFill>
              </a:rPr>
              <a:t>EL PRESENTE PLAN CONTEMPLA EL CAMBIO DE DIRECCIÓN DE VÍAS, PARA OPTIMIZAR EL FLUJO VEHICULAR QUE GENEREN LAS PRINCIPALES VÍAS (09 DE AGOSTO Y CARAPUNGO), DISTRIBUYENDO EN OTRAS ARTERIAS VEHICULARES</a:t>
            </a:r>
            <a:r>
              <a:rPr lang="es-EC" sz="1400" b="1" i="1" dirty="0" smtClean="0">
                <a:solidFill>
                  <a:schemeClr val="bg2">
                    <a:lumMod val="25000"/>
                  </a:schemeClr>
                </a:solidFill>
              </a:rPr>
              <a:t>.</a:t>
            </a:r>
            <a:endParaRPr lang="es-EC" sz="1400" b="1" i="1" dirty="0">
              <a:solidFill>
                <a:schemeClr val="bg2">
                  <a:lumMod val="25000"/>
                </a:schemeClr>
              </a:solidFill>
            </a:endParaRPr>
          </a:p>
        </p:txBody>
      </p:sp>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02" y="4322966"/>
            <a:ext cx="1938431" cy="1903989"/>
          </a:xfrm>
          <a:prstGeom prst="rect">
            <a:avLst/>
          </a:prstGeom>
        </p:spPr>
      </p:pic>
      <p:sp>
        <p:nvSpPr>
          <p:cNvPr id="3" name="Rectángulo 2"/>
          <p:cNvSpPr/>
          <p:nvPr/>
        </p:nvSpPr>
        <p:spPr>
          <a:xfrm>
            <a:off x="982092" y="871259"/>
            <a:ext cx="184494" cy="5732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n>
                <a:solidFill>
                  <a:schemeClr val="tx1"/>
                </a:solidFill>
              </a:ln>
              <a:solidFill>
                <a:schemeClr val="tx1"/>
              </a:solidFill>
            </a:endParaRPr>
          </a:p>
        </p:txBody>
      </p:sp>
      <p:sp>
        <p:nvSpPr>
          <p:cNvPr id="25" name="Rectángulo 24"/>
          <p:cNvSpPr/>
          <p:nvPr/>
        </p:nvSpPr>
        <p:spPr>
          <a:xfrm>
            <a:off x="982092" y="1697070"/>
            <a:ext cx="184494" cy="5077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n>
                <a:solidFill>
                  <a:schemeClr val="tx1"/>
                </a:solidFill>
              </a:ln>
              <a:solidFill>
                <a:schemeClr val="tx1"/>
              </a:solidFill>
            </a:endParaRPr>
          </a:p>
        </p:txBody>
      </p:sp>
      <p:sp>
        <p:nvSpPr>
          <p:cNvPr id="40" name="Rectángulo 39"/>
          <p:cNvSpPr/>
          <p:nvPr/>
        </p:nvSpPr>
        <p:spPr>
          <a:xfrm>
            <a:off x="2643282" y="972143"/>
            <a:ext cx="4952939" cy="830997"/>
          </a:xfrm>
          <a:prstGeom prst="rect">
            <a:avLst/>
          </a:prstGeom>
        </p:spPr>
        <p:txBody>
          <a:bodyPr wrap="square">
            <a:spAutoFit/>
          </a:bodyPr>
          <a:lstStyle/>
          <a:p>
            <a:pPr lvl="0" algn="just">
              <a:defRPr/>
            </a:pPr>
            <a:r>
              <a:rPr lang="es-EC" sz="1200" b="1" i="1" dirty="0" smtClean="0">
                <a:solidFill>
                  <a:schemeClr val="bg2">
                    <a:lumMod val="25000"/>
                  </a:schemeClr>
                </a:solidFill>
              </a:rPr>
              <a:t>CON MOTIVO DE LOS TRABAJOS A REALIZARSE, SE HA DISEÑADO ESTE PLAN DE CIRCULACIÓN VEHICULAR, DE ACUERDO A LAS DEMANDAS VEHICULARES DE LOS DIFERENTES TIPOS DE TRANSPORTE QUE CIRCULAN POR EL SECTOR.</a:t>
            </a:r>
            <a:endParaRPr lang="es-EC" sz="1200" b="1" i="1" dirty="0">
              <a:solidFill>
                <a:schemeClr val="bg2">
                  <a:lumMod val="25000"/>
                </a:schemeClr>
              </a:solidFill>
            </a:endParaRPr>
          </a:p>
        </p:txBody>
      </p:sp>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2555" y="1210557"/>
            <a:ext cx="863799" cy="556454"/>
          </a:xfrm>
          <a:prstGeom prst="rect">
            <a:avLst/>
          </a:prstGeom>
        </p:spPr>
      </p:pic>
      <p:pic>
        <p:nvPicPr>
          <p:cNvPr id="16" name="Imagen 15"/>
          <p:cNvPicPr>
            <a:picLocks noChangeAspect="1"/>
          </p:cNvPicPr>
          <p:nvPr/>
        </p:nvPicPr>
        <p:blipFill>
          <a:blip r:embed="rId9" cstate="print">
            <a:duotone>
              <a:prstClr val="black"/>
              <a:srgbClr val="2D6CA4">
                <a:tint val="45000"/>
                <a:satMod val="400000"/>
              </a:srgbClr>
            </a:duotone>
            <a:extLst>
              <a:ext uri="{28A0092B-C50C-407E-A947-70E740481C1C}">
                <a14:useLocalDpi xmlns:a14="http://schemas.microsoft.com/office/drawing/2010/main" val="0"/>
              </a:ext>
            </a:extLst>
          </a:blip>
          <a:stretch>
            <a:fillRect/>
          </a:stretch>
        </p:blipFill>
        <p:spPr>
          <a:xfrm>
            <a:off x="7924822" y="2448946"/>
            <a:ext cx="499263" cy="619087"/>
          </a:xfrm>
          <a:prstGeom prst="rect">
            <a:avLst/>
          </a:prstGeom>
        </p:spPr>
      </p:pic>
      <p:grpSp>
        <p:nvGrpSpPr>
          <p:cNvPr id="4" name="Grupo 3"/>
          <p:cNvGrpSpPr/>
          <p:nvPr/>
        </p:nvGrpSpPr>
        <p:grpSpPr>
          <a:xfrm>
            <a:off x="1724066" y="5225280"/>
            <a:ext cx="7513736" cy="1185582"/>
            <a:chOff x="1884054" y="3875984"/>
            <a:chExt cx="7513736" cy="1185582"/>
          </a:xfrm>
        </p:grpSpPr>
        <p:pic>
          <p:nvPicPr>
            <p:cNvPr id="41" name="Imagen 40"/>
            <p:cNvPicPr>
              <a:picLocks noChangeAspect="1"/>
            </p:cNvPicPr>
            <p:nvPr/>
          </p:nvPicPr>
          <p:blipFill rotWithShape="1">
            <a:blip r:embed="rId6" cstate="print">
              <a:extLst>
                <a:ext uri="{28A0092B-C50C-407E-A947-70E740481C1C}">
                  <a14:useLocalDpi xmlns:a14="http://schemas.microsoft.com/office/drawing/2010/main" val="0"/>
                </a:ext>
              </a:extLst>
            </a:blip>
            <a:srcRect t="3145" b="73594"/>
            <a:stretch/>
          </p:blipFill>
          <p:spPr>
            <a:xfrm>
              <a:off x="1884054" y="3875984"/>
              <a:ext cx="7513736" cy="1185582"/>
            </a:xfrm>
            <a:prstGeom prst="rect">
              <a:avLst/>
            </a:prstGeom>
          </p:spPr>
        </p:pic>
        <p:sp>
          <p:nvSpPr>
            <p:cNvPr id="43" name="Rectángulo 42"/>
            <p:cNvSpPr/>
            <p:nvPr/>
          </p:nvSpPr>
          <p:spPr>
            <a:xfrm>
              <a:off x="2341680" y="4115361"/>
              <a:ext cx="5482606" cy="830997"/>
            </a:xfrm>
            <a:prstGeom prst="rect">
              <a:avLst/>
            </a:prstGeom>
          </p:spPr>
          <p:txBody>
            <a:bodyPr wrap="square">
              <a:spAutoFit/>
            </a:bodyPr>
            <a:lstStyle/>
            <a:p>
              <a:pPr lvl="0" algn="just">
                <a:defRPr/>
              </a:pPr>
              <a:r>
                <a:rPr lang="es-EC" sz="1200" b="1" i="1" dirty="0" smtClean="0">
                  <a:solidFill>
                    <a:schemeClr val="bg2">
                      <a:lumMod val="25000"/>
                    </a:schemeClr>
                  </a:solidFill>
                </a:rPr>
                <a:t>SE ANALIZÓ DE ACUERDO A LOS CONTEOS VEHICULARES, EL VOLUMEN Y LA INTENSIDAD VEHICULAR POR DÍA, EN LOS INGRESOS Y SALIDAS DE LOS DOMICILIOS DE LOS RESIDENTES DEL SECTOR, FORMANDO CIRCUITOS DE SALIDA Y RETORNO, LOS MISMOS QUE SE CARACTERICEN POR NO SER MUY EXTENSOS O LARGOS. </a:t>
              </a:r>
              <a:endParaRPr lang="es-EC" sz="1200" b="1" i="1" dirty="0">
                <a:solidFill>
                  <a:schemeClr val="bg2">
                    <a:lumMod val="25000"/>
                  </a:schemeClr>
                </a:solidFill>
              </a:endParaRPr>
            </a:p>
          </p:txBody>
        </p:sp>
      </p:grpSp>
      <p:pic>
        <p:nvPicPr>
          <p:cNvPr id="18" name="Imagen 17"/>
          <p:cNvPicPr>
            <a:picLocks noChangeAspect="1"/>
          </p:cNvPicPr>
          <p:nvPr/>
        </p:nvPicPr>
        <p:blipFill rotWithShape="1">
          <a:blip r:embed="rId6" cstate="print">
            <a:extLst>
              <a:ext uri="{28A0092B-C50C-407E-A947-70E740481C1C}">
                <a14:useLocalDpi xmlns:a14="http://schemas.microsoft.com/office/drawing/2010/main" val="0"/>
              </a:ext>
            </a:extLst>
          </a:blip>
          <a:srcRect t="3145" b="73594"/>
          <a:stretch/>
        </p:blipFill>
        <p:spPr>
          <a:xfrm>
            <a:off x="2426439" y="3273069"/>
            <a:ext cx="6591175" cy="1922847"/>
          </a:xfrm>
          <a:prstGeom prst="rect">
            <a:avLst/>
          </a:prstGeom>
        </p:spPr>
      </p:pic>
      <p:sp>
        <p:nvSpPr>
          <p:cNvPr id="20" name="Rectángulo 19"/>
          <p:cNvSpPr/>
          <p:nvPr/>
        </p:nvSpPr>
        <p:spPr>
          <a:xfrm>
            <a:off x="2662543" y="3461214"/>
            <a:ext cx="4739628" cy="1600438"/>
          </a:xfrm>
          <a:prstGeom prst="rect">
            <a:avLst/>
          </a:prstGeom>
        </p:spPr>
        <p:txBody>
          <a:bodyPr wrap="square">
            <a:spAutoFit/>
          </a:bodyPr>
          <a:lstStyle/>
          <a:p>
            <a:pPr lvl="0" algn="just">
              <a:defRPr/>
            </a:pPr>
            <a:r>
              <a:rPr lang="es-EC" sz="1200" b="1" i="1" dirty="0" smtClean="0">
                <a:solidFill>
                  <a:schemeClr val="bg2">
                    <a:lumMod val="25000"/>
                  </a:schemeClr>
                </a:solidFill>
              </a:rPr>
              <a:t>EL PRESENTE PLAN NO ALTERA LA CIRCULACIÓN DEL TRANSPORTE PÚBLICO EN LAS RUTAS ESTABLECIDAS PARA LA DEMANDA DE PASAJEROS EN EL SECTOR TANTO EN DÍAS DE FERIA COMO EN LOS DÍAS NORMALES</a:t>
            </a:r>
            <a:r>
              <a:rPr lang="es-EC" sz="1400" b="1" i="1" smtClean="0">
                <a:solidFill>
                  <a:schemeClr val="bg2">
                    <a:lumMod val="25000"/>
                  </a:schemeClr>
                </a:solidFill>
              </a:rPr>
              <a:t>, </a:t>
            </a:r>
            <a:r>
              <a:rPr lang="es-ES" sz="1200" b="1" i="1" smtClean="0">
                <a:solidFill>
                  <a:schemeClr val="bg2">
                    <a:lumMod val="25000"/>
                  </a:schemeClr>
                </a:solidFill>
              </a:rPr>
              <a:t>EN </a:t>
            </a:r>
            <a:r>
              <a:rPr lang="es-ES" sz="1200" b="1" i="1" dirty="0">
                <a:solidFill>
                  <a:schemeClr val="bg2">
                    <a:lumMod val="25000"/>
                  </a:schemeClr>
                </a:solidFill>
              </a:rPr>
              <a:t>CUANTO A LA RUTA DE TRANSPORTE PÚBLICO PARA DAR ACCESIBILIDAD AL MERCADO TRASLADADO TEMPORALMENTE EN EL SITIO LA PAMPA, LA SECRETARÍA DE MOVILIDAD EFECTUARÁ LA REORGANIZACIÓN DE RUTAS QUE SEA NECESARIA PARA FACILITAR ESA OFERTA.</a:t>
            </a:r>
            <a:endParaRPr lang="es-EC" sz="1200" b="1" i="1" dirty="0">
              <a:solidFill>
                <a:schemeClr val="bg2">
                  <a:lumMod val="25000"/>
                </a:schemeClr>
              </a:solidFill>
            </a:endParaRPr>
          </a:p>
        </p:txBody>
      </p:sp>
      <p:pic>
        <p:nvPicPr>
          <p:cNvPr id="21" name="Imagen 20"/>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67939" y="4009805"/>
            <a:ext cx="788974" cy="595018"/>
          </a:xfrm>
          <a:prstGeom prst="rect">
            <a:avLst/>
          </a:prstGeom>
        </p:spPr>
      </p:pic>
      <p:pic>
        <p:nvPicPr>
          <p:cNvPr id="22" name="Imagen 21"/>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4455" y="5608337"/>
            <a:ext cx="543441" cy="533785"/>
          </a:xfrm>
          <a:prstGeom prst="rect">
            <a:avLst/>
          </a:prstGeom>
        </p:spPr>
      </p:pic>
    </p:spTree>
    <p:extLst>
      <p:ext uri="{BB962C8B-B14F-4D97-AF65-F5344CB8AC3E}">
        <p14:creationId xmlns:p14="http://schemas.microsoft.com/office/powerpoint/2010/main" val="254840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076056" y="302164"/>
            <a:ext cx="2880320" cy="493937"/>
          </a:xfrm>
        </p:spPr>
        <p:txBody>
          <a:bodyPr>
            <a:normAutofit/>
          </a:bodyPr>
          <a:lstStyle/>
          <a:p>
            <a:r>
              <a:rPr lang="es-ES" sz="2000" b="1" dirty="0">
                <a:latin typeface="HelveticaNeueLT Std Med Cn"/>
                <a:ea typeface="+mn-ea"/>
                <a:cs typeface="+mn-cs"/>
              </a:rPr>
              <a:t>RECOMENDACIONES</a:t>
            </a:r>
          </a:p>
        </p:txBody>
      </p:sp>
      <p:graphicFrame>
        <p:nvGraphicFramePr>
          <p:cNvPr id="3" name="Diagrama 2"/>
          <p:cNvGraphicFramePr/>
          <p:nvPr>
            <p:extLst>
              <p:ext uri="{D42A27DB-BD31-4B8C-83A1-F6EECF244321}">
                <p14:modId xmlns:p14="http://schemas.microsoft.com/office/powerpoint/2010/main" val="2174148472"/>
              </p:ext>
            </p:extLst>
          </p:nvPr>
        </p:nvGraphicFramePr>
        <p:xfrm>
          <a:off x="1254594" y="935618"/>
          <a:ext cx="7697516" cy="5554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heurón 4"/>
          <p:cNvSpPr txBox="1"/>
          <p:nvPr/>
        </p:nvSpPr>
        <p:spPr>
          <a:xfrm>
            <a:off x="246600" y="1409354"/>
            <a:ext cx="767161" cy="294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C" sz="2800" b="1" kern="1200" dirty="0" smtClean="0"/>
              <a:t>1</a:t>
            </a:r>
            <a:endParaRPr lang="es-EC" sz="2800" b="1" kern="1200" dirty="0"/>
          </a:p>
        </p:txBody>
      </p:sp>
      <p:sp>
        <p:nvSpPr>
          <p:cNvPr id="21" name="Esquina doblada 20"/>
          <p:cNvSpPr/>
          <p:nvPr/>
        </p:nvSpPr>
        <p:spPr>
          <a:xfrm>
            <a:off x="461634" y="1180898"/>
            <a:ext cx="432048" cy="456911"/>
          </a:xfrm>
          <a:prstGeom prst="foldedCorner">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smtClean="0"/>
              <a:t>1</a:t>
            </a:r>
            <a:endParaRPr lang="es-ES" b="1" dirty="0"/>
          </a:p>
        </p:txBody>
      </p:sp>
      <p:sp>
        <p:nvSpPr>
          <p:cNvPr id="22" name="Esquina doblada 21"/>
          <p:cNvSpPr/>
          <p:nvPr/>
        </p:nvSpPr>
        <p:spPr>
          <a:xfrm>
            <a:off x="461634" y="2361796"/>
            <a:ext cx="432048" cy="456911"/>
          </a:xfrm>
          <a:prstGeom prst="foldedCorner">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t>2</a:t>
            </a:r>
            <a:endParaRPr lang="es-ES" b="1" dirty="0"/>
          </a:p>
        </p:txBody>
      </p:sp>
      <p:sp>
        <p:nvSpPr>
          <p:cNvPr id="23" name="Esquina doblada 22"/>
          <p:cNvSpPr/>
          <p:nvPr/>
        </p:nvSpPr>
        <p:spPr>
          <a:xfrm>
            <a:off x="461634" y="3497250"/>
            <a:ext cx="432048" cy="456911"/>
          </a:xfrm>
          <a:prstGeom prst="foldedCorner">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t>3</a:t>
            </a:r>
            <a:endParaRPr lang="es-ES" b="1" dirty="0"/>
          </a:p>
        </p:txBody>
      </p:sp>
      <p:sp>
        <p:nvSpPr>
          <p:cNvPr id="24" name="Esquina doblada 23"/>
          <p:cNvSpPr/>
          <p:nvPr/>
        </p:nvSpPr>
        <p:spPr>
          <a:xfrm>
            <a:off x="461634" y="4632704"/>
            <a:ext cx="432048" cy="456911"/>
          </a:xfrm>
          <a:prstGeom prst="foldedCorner">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smtClean="0"/>
              <a:t>4</a:t>
            </a:r>
            <a:endParaRPr lang="es-ES" b="1" dirty="0"/>
          </a:p>
        </p:txBody>
      </p:sp>
      <p:sp>
        <p:nvSpPr>
          <p:cNvPr id="25" name="Esquina doblada 24"/>
          <p:cNvSpPr/>
          <p:nvPr/>
        </p:nvSpPr>
        <p:spPr>
          <a:xfrm>
            <a:off x="461634" y="5745352"/>
            <a:ext cx="432048" cy="456911"/>
          </a:xfrm>
          <a:prstGeom prst="foldedCorner">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t>5</a:t>
            </a:r>
            <a:endParaRPr lang="es-ES" b="1" dirty="0"/>
          </a:p>
        </p:txBody>
      </p:sp>
    </p:spTree>
    <p:extLst>
      <p:ext uri="{BB962C8B-B14F-4D97-AF65-F5344CB8AC3E}">
        <p14:creationId xmlns:p14="http://schemas.microsoft.com/office/powerpoint/2010/main" val="1789768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 y="12237"/>
            <a:ext cx="9144000" cy="6858000"/>
          </a:xfrm>
          <a:prstGeom prst="rect">
            <a:avLst/>
          </a:prstGeom>
        </p:spPr>
      </p:pic>
      <p:sp>
        <p:nvSpPr>
          <p:cNvPr id="6" name="Título 1"/>
          <p:cNvSpPr txBox="1">
            <a:spLocks/>
          </p:cNvSpPr>
          <p:nvPr/>
        </p:nvSpPr>
        <p:spPr>
          <a:xfrm>
            <a:off x="1825946" y="3194268"/>
            <a:ext cx="5472608" cy="493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9600" b="1" dirty="0" smtClean="0">
                <a:latin typeface="HelveticaNeueLT Std Med Cn"/>
                <a:ea typeface="+mn-ea"/>
                <a:cs typeface="+mn-cs"/>
              </a:rPr>
              <a:t>ANEXOS</a:t>
            </a:r>
            <a:endParaRPr lang="es-ES" sz="9600" b="1" dirty="0">
              <a:latin typeface="HelveticaNeueLT Std Med Cn"/>
              <a:ea typeface="+mn-ea"/>
              <a:cs typeface="+mn-cs"/>
            </a:endParaRPr>
          </a:p>
        </p:txBody>
      </p:sp>
    </p:spTree>
    <p:extLst>
      <p:ext uri="{BB962C8B-B14F-4D97-AF65-F5344CB8AC3E}">
        <p14:creationId xmlns:p14="http://schemas.microsoft.com/office/powerpoint/2010/main" val="134112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 y="12237"/>
            <a:ext cx="9144000" cy="6858000"/>
          </a:xfrm>
          <a:prstGeom prst="rect">
            <a:avLst/>
          </a:prstGeom>
        </p:spPr>
      </p:pic>
      <p:pic>
        <p:nvPicPr>
          <p:cNvPr id="4" name="Imagen 3"/>
          <p:cNvPicPr>
            <a:picLocks noChangeAspect="1"/>
          </p:cNvPicPr>
          <p:nvPr/>
        </p:nvPicPr>
        <p:blipFill rotWithShape="1">
          <a:blip r:embed="rId3"/>
          <a:srcRect l="9046" t="19485" r="10707" b="19485"/>
          <a:stretch/>
        </p:blipFill>
        <p:spPr>
          <a:xfrm>
            <a:off x="522462" y="1682438"/>
            <a:ext cx="7992888" cy="3417649"/>
          </a:xfrm>
          <a:prstGeom prst="rect">
            <a:avLst/>
          </a:prstGeom>
        </p:spPr>
      </p:pic>
      <p:sp>
        <p:nvSpPr>
          <p:cNvPr id="5" name="Título 1"/>
          <p:cNvSpPr txBox="1">
            <a:spLocks/>
          </p:cNvSpPr>
          <p:nvPr/>
        </p:nvSpPr>
        <p:spPr>
          <a:xfrm>
            <a:off x="5738514" y="282877"/>
            <a:ext cx="2880320" cy="493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latin typeface="HelveticaNeueLT Std Med Cn"/>
                <a:ea typeface="+mn-ea"/>
                <a:cs typeface="+mn-cs"/>
              </a:rPr>
              <a:t>LA PAMPA</a:t>
            </a:r>
            <a:endParaRPr lang="es-ES" sz="2000" b="1" dirty="0">
              <a:latin typeface="HelveticaNeueLT Std Med Cn"/>
              <a:ea typeface="+mn-ea"/>
              <a:cs typeface="+mn-cs"/>
            </a:endParaRPr>
          </a:p>
        </p:txBody>
      </p:sp>
    </p:spTree>
    <p:extLst>
      <p:ext uri="{BB962C8B-B14F-4D97-AF65-F5344CB8AC3E}">
        <p14:creationId xmlns:p14="http://schemas.microsoft.com/office/powerpoint/2010/main" val="30046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 y="12237"/>
            <a:ext cx="9144000" cy="6858000"/>
          </a:xfrm>
          <a:prstGeom prst="rect">
            <a:avLst/>
          </a:prstGeom>
        </p:spPr>
      </p:pic>
      <p:pic>
        <p:nvPicPr>
          <p:cNvPr id="4" name="Imagen 3"/>
          <p:cNvPicPr>
            <a:picLocks noChangeAspect="1"/>
          </p:cNvPicPr>
          <p:nvPr/>
        </p:nvPicPr>
        <p:blipFill>
          <a:blip r:embed="rId3"/>
          <a:stretch>
            <a:fillRect/>
          </a:stretch>
        </p:blipFill>
        <p:spPr>
          <a:xfrm>
            <a:off x="1403648" y="782748"/>
            <a:ext cx="6741966" cy="5784842"/>
          </a:xfrm>
          <a:prstGeom prst="rect">
            <a:avLst/>
          </a:prstGeom>
        </p:spPr>
      </p:pic>
      <p:sp>
        <p:nvSpPr>
          <p:cNvPr id="5" name="Título 1"/>
          <p:cNvSpPr txBox="1">
            <a:spLocks/>
          </p:cNvSpPr>
          <p:nvPr/>
        </p:nvSpPr>
        <p:spPr>
          <a:xfrm>
            <a:off x="4211960" y="282877"/>
            <a:ext cx="4406874" cy="493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latin typeface="HelveticaNeueLT Std Med Cn"/>
                <a:ea typeface="+mn-ea"/>
                <a:cs typeface="+mn-cs"/>
              </a:rPr>
              <a:t>ESQUEMA MERCADO CALDERON</a:t>
            </a:r>
            <a:endParaRPr lang="es-ES" sz="2000" b="1" dirty="0">
              <a:latin typeface="HelveticaNeueLT Std Med Cn"/>
              <a:ea typeface="+mn-ea"/>
              <a:cs typeface="+mn-cs"/>
            </a:endParaRPr>
          </a:p>
        </p:txBody>
      </p:sp>
    </p:spTree>
    <p:extLst>
      <p:ext uri="{BB962C8B-B14F-4D97-AF65-F5344CB8AC3E}">
        <p14:creationId xmlns:p14="http://schemas.microsoft.com/office/powerpoint/2010/main" val="1172387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 y="12237"/>
            <a:ext cx="9144000" cy="6858000"/>
          </a:xfrm>
          <a:prstGeom prst="rect">
            <a:avLst/>
          </a:prstGeom>
        </p:spPr>
      </p:pic>
      <p:pic>
        <p:nvPicPr>
          <p:cNvPr id="5" name="Imagen 4"/>
          <p:cNvPicPr>
            <a:picLocks noChangeAspect="1"/>
          </p:cNvPicPr>
          <p:nvPr/>
        </p:nvPicPr>
        <p:blipFill>
          <a:blip r:embed="rId3"/>
          <a:stretch>
            <a:fillRect/>
          </a:stretch>
        </p:blipFill>
        <p:spPr>
          <a:xfrm>
            <a:off x="714797" y="940499"/>
            <a:ext cx="7694905" cy="5881683"/>
          </a:xfrm>
          <a:prstGeom prst="rect">
            <a:avLst/>
          </a:prstGeom>
        </p:spPr>
      </p:pic>
      <p:sp>
        <p:nvSpPr>
          <p:cNvPr id="6" name="Título 1"/>
          <p:cNvSpPr txBox="1">
            <a:spLocks/>
          </p:cNvSpPr>
          <p:nvPr/>
        </p:nvSpPr>
        <p:spPr>
          <a:xfrm>
            <a:off x="4536675" y="270117"/>
            <a:ext cx="4406874" cy="493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latin typeface="HelveticaNeueLT Std Med Cn"/>
                <a:ea typeface="+mn-ea"/>
                <a:cs typeface="+mn-cs"/>
              </a:rPr>
              <a:t>ESQUEMA PARQUEADEROS</a:t>
            </a:r>
            <a:endParaRPr lang="es-ES" sz="2000" b="1" dirty="0">
              <a:latin typeface="HelveticaNeueLT Std Med Cn"/>
              <a:ea typeface="+mn-ea"/>
              <a:cs typeface="+mn-cs"/>
            </a:endParaRPr>
          </a:p>
        </p:txBody>
      </p:sp>
    </p:spTree>
    <p:extLst>
      <p:ext uri="{BB962C8B-B14F-4D97-AF65-F5344CB8AC3E}">
        <p14:creationId xmlns:p14="http://schemas.microsoft.com/office/powerpoint/2010/main" val="2003675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2816"/>
            <a:ext cx="9144000" cy="3577897"/>
          </a:xfrm>
          <a:prstGeom prst="rect">
            <a:avLst/>
          </a:prstGeom>
        </p:spPr>
      </p:pic>
      <p:sp>
        <p:nvSpPr>
          <p:cNvPr id="9" name="Rectángulo 8"/>
          <p:cNvSpPr/>
          <p:nvPr/>
        </p:nvSpPr>
        <p:spPr>
          <a:xfrm>
            <a:off x="1763688" y="2623045"/>
            <a:ext cx="6264696" cy="1877437"/>
          </a:xfrm>
          <a:prstGeom prst="rect">
            <a:avLst/>
          </a:prstGeom>
        </p:spPr>
        <p:txBody>
          <a:bodyPr wrap="square">
            <a:spAutoFit/>
          </a:bodyPr>
          <a:lstStyle/>
          <a:p>
            <a:pPr algn="ctr" fontAlgn="auto">
              <a:spcBef>
                <a:spcPts val="0"/>
              </a:spcBef>
              <a:spcAft>
                <a:spcPts val="0"/>
              </a:spcAft>
              <a:defRPr/>
            </a:pPr>
            <a:r>
              <a:rPr lang="es-EC" sz="3600" b="1" dirty="0" smtClean="0"/>
              <a:t>PLAN OPERATIVO DE TRÁNSITO</a:t>
            </a:r>
          </a:p>
          <a:p>
            <a:pPr algn="ctr" fontAlgn="auto">
              <a:spcBef>
                <a:spcPts val="0"/>
              </a:spcBef>
              <a:spcAft>
                <a:spcPts val="0"/>
              </a:spcAft>
              <a:defRPr/>
            </a:pPr>
            <a:r>
              <a:rPr lang="es-EC" sz="4000" b="1" dirty="0" smtClean="0"/>
              <a:t>“</a:t>
            </a:r>
            <a:r>
              <a:rPr lang="es-EC" sz="3600" b="1" dirty="0" smtClean="0"/>
              <a:t>REPOTENCIACIÓN MERCADO CALDERÓN</a:t>
            </a:r>
            <a:r>
              <a:rPr lang="es-EC" sz="4000" b="1" dirty="0" smtClean="0"/>
              <a:t>”</a:t>
            </a:r>
            <a:endParaRPr lang="es-EC" sz="3200" b="1" dirty="0" smtClean="0"/>
          </a:p>
        </p:txBody>
      </p:sp>
    </p:spTree>
    <p:extLst>
      <p:ext uri="{BB962C8B-B14F-4D97-AF65-F5344CB8AC3E}">
        <p14:creationId xmlns:p14="http://schemas.microsoft.com/office/powerpoint/2010/main" val="1787464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0051"/>
            <a:ext cx="9144000" cy="3577897"/>
          </a:xfrm>
          <a:prstGeom prst="rect">
            <a:avLst/>
          </a:prstGeom>
        </p:spPr>
      </p:pic>
      <p:sp>
        <p:nvSpPr>
          <p:cNvPr id="9" name="Rectángulo 8"/>
          <p:cNvSpPr/>
          <p:nvPr/>
        </p:nvSpPr>
        <p:spPr>
          <a:xfrm>
            <a:off x="2123728" y="2705724"/>
            <a:ext cx="6264696" cy="1200329"/>
          </a:xfrm>
          <a:prstGeom prst="rect">
            <a:avLst/>
          </a:prstGeom>
        </p:spPr>
        <p:txBody>
          <a:bodyPr wrap="square">
            <a:spAutoFit/>
          </a:bodyPr>
          <a:lstStyle/>
          <a:p>
            <a:pPr algn="ctr" fontAlgn="auto">
              <a:spcBef>
                <a:spcPts val="0"/>
              </a:spcBef>
              <a:spcAft>
                <a:spcPts val="0"/>
              </a:spcAft>
              <a:defRPr/>
            </a:pPr>
            <a:r>
              <a:rPr lang="es-EC" sz="3600" b="1" dirty="0" smtClean="0"/>
              <a:t>1.- DATOS TÉCNICOS</a:t>
            </a:r>
          </a:p>
          <a:p>
            <a:pPr algn="ctr" fontAlgn="auto">
              <a:spcBef>
                <a:spcPts val="0"/>
              </a:spcBef>
              <a:spcAft>
                <a:spcPts val="0"/>
              </a:spcAft>
              <a:defRPr/>
            </a:pPr>
            <a:r>
              <a:rPr lang="es-EC" sz="3600" b="1" dirty="0" smtClean="0"/>
              <a:t>DE LAS VÍAS ALEDAÑAS</a:t>
            </a:r>
            <a:endParaRPr lang="es-EC" sz="2800" b="1" dirty="0" smtClean="0"/>
          </a:p>
        </p:txBody>
      </p:sp>
    </p:spTree>
    <p:extLst>
      <p:ext uri="{BB962C8B-B14F-4D97-AF65-F5344CB8AC3E}">
        <p14:creationId xmlns:p14="http://schemas.microsoft.com/office/powerpoint/2010/main" val="2236354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ángulo 7"/>
          <p:cNvSpPr/>
          <p:nvPr/>
        </p:nvSpPr>
        <p:spPr>
          <a:xfrm>
            <a:off x="611560" y="1405220"/>
            <a:ext cx="7992888" cy="1815882"/>
          </a:xfrm>
          <a:prstGeom prst="rect">
            <a:avLst/>
          </a:prstGeom>
        </p:spPr>
        <p:txBody>
          <a:bodyPr wrap="square">
            <a:spAutoFit/>
          </a:bodyPr>
          <a:lstStyle/>
          <a:p>
            <a:pPr algn="just" fontAlgn="auto">
              <a:spcBef>
                <a:spcPts val="0"/>
              </a:spcBef>
              <a:spcAft>
                <a:spcPts val="0"/>
              </a:spcAft>
              <a:defRPr/>
            </a:pPr>
            <a:endParaRPr lang="es-EC" sz="2800" dirty="0" smtClean="0"/>
          </a:p>
          <a:p>
            <a:pPr algn="just" fontAlgn="auto">
              <a:spcBef>
                <a:spcPts val="0"/>
              </a:spcBef>
              <a:spcAft>
                <a:spcPts val="0"/>
              </a:spcAft>
              <a:defRPr/>
            </a:pPr>
            <a:endParaRPr lang="es-EC" sz="2800" dirty="0" smtClean="0"/>
          </a:p>
          <a:p>
            <a:pPr algn="just" fontAlgn="auto">
              <a:spcBef>
                <a:spcPts val="0"/>
              </a:spcBef>
              <a:spcAft>
                <a:spcPts val="0"/>
              </a:spcAft>
              <a:defRPr/>
            </a:pPr>
            <a:endParaRPr lang="es-EC" sz="2800" dirty="0" smtClean="0"/>
          </a:p>
          <a:p>
            <a:pPr algn="just" fontAlgn="auto">
              <a:spcBef>
                <a:spcPts val="0"/>
              </a:spcBef>
              <a:spcAft>
                <a:spcPts val="0"/>
              </a:spcAft>
              <a:defRPr/>
            </a:pPr>
            <a:endParaRPr lang="es-EC" sz="2800" dirty="0" smtClean="0"/>
          </a:p>
        </p:txBody>
      </p:sp>
      <p:graphicFrame>
        <p:nvGraphicFramePr>
          <p:cNvPr id="3" name="Tabla 2"/>
          <p:cNvGraphicFramePr>
            <a:graphicFrameLocks noGrp="1"/>
          </p:cNvGraphicFramePr>
          <p:nvPr>
            <p:extLst>
              <p:ext uri="{D42A27DB-BD31-4B8C-83A1-F6EECF244321}">
                <p14:modId xmlns:p14="http://schemas.microsoft.com/office/powerpoint/2010/main" val="780539698"/>
              </p:ext>
            </p:extLst>
          </p:nvPr>
        </p:nvGraphicFramePr>
        <p:xfrm>
          <a:off x="32420" y="1196753"/>
          <a:ext cx="4467572" cy="5304473"/>
        </p:xfrm>
        <a:graphic>
          <a:graphicData uri="http://schemas.openxmlformats.org/drawingml/2006/table">
            <a:tbl>
              <a:tblPr firstRow="1" bandRow="1">
                <a:tableStyleId>{5C22544A-7EE6-4342-B048-85BDC9FD1C3A}</a:tableStyleId>
              </a:tblPr>
              <a:tblGrid>
                <a:gridCol w="1939867">
                  <a:extLst>
                    <a:ext uri="{9D8B030D-6E8A-4147-A177-3AD203B41FA5}">
                      <a16:colId xmlns:a16="http://schemas.microsoft.com/office/drawing/2014/main" xmlns="" val="1115222680"/>
                    </a:ext>
                  </a:extLst>
                </a:gridCol>
                <a:gridCol w="2527705">
                  <a:extLst>
                    <a:ext uri="{9D8B030D-6E8A-4147-A177-3AD203B41FA5}">
                      <a16:colId xmlns:a16="http://schemas.microsoft.com/office/drawing/2014/main" xmlns="" val="2501212476"/>
                    </a:ext>
                  </a:extLst>
                </a:gridCol>
              </a:tblGrid>
              <a:tr h="50405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dirty="0" smtClean="0"/>
                        <a:t>DATOS TÉCNICOS</a:t>
                      </a:r>
                    </a:p>
                  </a:txBody>
                  <a:tcPr/>
                </a:tc>
                <a:tc hMerge="1">
                  <a:txBody>
                    <a:bodyPr/>
                    <a:lstStyle/>
                    <a:p>
                      <a:endParaRPr lang="es-EC" dirty="0"/>
                    </a:p>
                  </a:txBody>
                  <a:tcPr/>
                </a:tc>
                <a:extLst>
                  <a:ext uri="{0D108BD9-81ED-4DB2-BD59-A6C34878D82A}">
                    <a16:rowId xmlns:a16="http://schemas.microsoft.com/office/drawing/2014/main" xmlns="" val="2768039277"/>
                  </a:ext>
                </a:extLst>
              </a:tr>
              <a:tr h="660216">
                <a:tc>
                  <a:txBody>
                    <a:bodyPr/>
                    <a:lstStyle/>
                    <a:p>
                      <a:r>
                        <a:rPr lang="es-EC" sz="1400" dirty="0" smtClean="0"/>
                        <a:t>Composición</a:t>
                      </a:r>
                      <a:r>
                        <a:rPr lang="es-EC" sz="1400" baseline="0" dirty="0" smtClean="0"/>
                        <a:t> de vía</a:t>
                      </a:r>
                      <a:r>
                        <a:rPr lang="es-EC" sz="1400" dirty="0" smtClean="0"/>
                        <a:t>: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2 carriles de circulación con zona de estacionamiento.</a:t>
                      </a:r>
                    </a:p>
                  </a:txBody>
                  <a:tcPr anchor="ctr"/>
                </a:tc>
                <a:extLst>
                  <a:ext uri="{0D108BD9-81ED-4DB2-BD59-A6C34878D82A}">
                    <a16:rowId xmlns:a16="http://schemas.microsoft.com/office/drawing/2014/main" xmlns="" val="3934477737"/>
                  </a:ext>
                </a:extLst>
              </a:tr>
              <a:tr h="440598">
                <a:tc>
                  <a:txBody>
                    <a:bodyPr/>
                    <a:lstStyle/>
                    <a:p>
                      <a:r>
                        <a:rPr lang="es-EC" sz="1400" dirty="0" smtClean="0"/>
                        <a:t>Sentido de circulación:</a:t>
                      </a:r>
                      <a:endParaRPr lang="es-EC" sz="1400" dirty="0"/>
                    </a:p>
                  </a:txBody>
                  <a:tcPr anchor="ctr"/>
                </a:tc>
                <a:tc>
                  <a:txBody>
                    <a:bodyPr/>
                    <a:lstStyle/>
                    <a:p>
                      <a:r>
                        <a:rPr lang="es-EC" sz="1400" dirty="0" smtClean="0"/>
                        <a:t>Un</a:t>
                      </a:r>
                      <a:r>
                        <a:rPr lang="es-EC" sz="1400" baseline="0" dirty="0" smtClean="0"/>
                        <a:t> solo sentido</a:t>
                      </a:r>
                      <a:endParaRPr lang="es-EC" sz="1400" dirty="0"/>
                    </a:p>
                  </a:txBody>
                  <a:tcPr anchor="ctr"/>
                </a:tc>
                <a:extLst>
                  <a:ext uri="{0D108BD9-81ED-4DB2-BD59-A6C34878D82A}">
                    <a16:rowId xmlns:a16="http://schemas.microsoft.com/office/drawing/2014/main" xmlns="" val="3362343066"/>
                  </a:ext>
                </a:extLst>
              </a:tr>
              <a:tr h="521602">
                <a:tc>
                  <a:txBody>
                    <a:bodyPr/>
                    <a:lstStyle/>
                    <a:p>
                      <a:r>
                        <a:rPr lang="es-EC" sz="1400" dirty="0" smtClean="0"/>
                        <a:t>Sentido de dirección:</a:t>
                      </a:r>
                      <a:endParaRPr lang="es-EC" sz="1400" dirty="0"/>
                    </a:p>
                  </a:txBody>
                  <a:tcPr anchor="ctr"/>
                </a:tc>
                <a:tc>
                  <a:txBody>
                    <a:bodyPr/>
                    <a:lstStyle/>
                    <a:p>
                      <a:r>
                        <a:rPr lang="es-EC" sz="1400" dirty="0" smtClean="0"/>
                        <a:t>Sentido Sur-Norte</a:t>
                      </a:r>
                      <a:endParaRPr lang="es-EC" sz="1400" dirty="0"/>
                    </a:p>
                  </a:txBody>
                  <a:tcPr anchor="ctr"/>
                </a:tc>
                <a:extLst>
                  <a:ext uri="{0D108BD9-81ED-4DB2-BD59-A6C34878D82A}">
                    <a16:rowId xmlns:a16="http://schemas.microsoft.com/office/drawing/2014/main" xmlns="" val="1724890073"/>
                  </a:ext>
                </a:extLst>
              </a:tr>
              <a:tr h="538061">
                <a:tc>
                  <a:txBody>
                    <a:bodyPr/>
                    <a:lstStyle/>
                    <a:p>
                      <a:r>
                        <a:rPr lang="es-EC" sz="1400" dirty="0" smtClean="0"/>
                        <a:t>Capa de Rodadura: </a:t>
                      </a:r>
                      <a:endParaRPr lang="es-EC" sz="1400" dirty="0"/>
                    </a:p>
                  </a:txBody>
                  <a:tcPr anchor="ctr"/>
                </a:tc>
                <a:tc>
                  <a:txBody>
                    <a:bodyPr/>
                    <a:lstStyle/>
                    <a:p>
                      <a:r>
                        <a:rPr lang="es-EC" sz="1400" dirty="0" smtClean="0"/>
                        <a:t>Asfalto condiciones buenas.</a:t>
                      </a:r>
                      <a:endParaRPr lang="es-EC" sz="1400" dirty="0"/>
                    </a:p>
                  </a:txBody>
                  <a:tcPr anchor="ctr"/>
                </a:tc>
                <a:extLst>
                  <a:ext uri="{0D108BD9-81ED-4DB2-BD59-A6C34878D82A}">
                    <a16:rowId xmlns:a16="http://schemas.microsoft.com/office/drawing/2014/main" xmlns="" val="2041005765"/>
                  </a:ext>
                </a:extLst>
              </a:tr>
              <a:tr h="599866">
                <a:tc>
                  <a:txBody>
                    <a:bodyPr/>
                    <a:lstStyle/>
                    <a:p>
                      <a:r>
                        <a:rPr lang="es-EC" sz="1400" dirty="0" smtClean="0"/>
                        <a:t>Señalización Vertical:</a:t>
                      </a:r>
                      <a:endParaRPr lang="es-EC" sz="1400" dirty="0"/>
                    </a:p>
                  </a:txBody>
                  <a:tcPr anchor="ctr"/>
                </a:tc>
                <a:tc>
                  <a:txBody>
                    <a:bodyPr/>
                    <a:lstStyle/>
                    <a:p>
                      <a:r>
                        <a:rPr lang="es-EC" sz="1400" dirty="0" smtClean="0"/>
                        <a:t>No existe en el tramo de estudio.</a:t>
                      </a:r>
                      <a:endParaRPr lang="es-EC" sz="1400" dirty="0"/>
                    </a:p>
                  </a:txBody>
                  <a:tcPr anchor="ctr"/>
                </a:tc>
                <a:extLst>
                  <a:ext uri="{0D108BD9-81ED-4DB2-BD59-A6C34878D82A}">
                    <a16:rowId xmlns:a16="http://schemas.microsoft.com/office/drawing/2014/main" xmlns="" val="3400088366"/>
                  </a:ext>
                </a:extLst>
              </a:tr>
              <a:tr h="571508">
                <a:tc>
                  <a:txBody>
                    <a:bodyPr/>
                    <a:lstStyle/>
                    <a:p>
                      <a:r>
                        <a:rPr lang="es-EC" sz="1400" dirty="0" smtClean="0"/>
                        <a:t>Señalización Horizontal:</a:t>
                      </a:r>
                      <a:endParaRPr lang="es-EC" sz="1400" dirty="0"/>
                    </a:p>
                  </a:txBody>
                  <a:tcPr anchor="ctr"/>
                </a:tc>
                <a:tc>
                  <a:txBody>
                    <a:bodyPr/>
                    <a:lstStyle/>
                    <a:p>
                      <a:r>
                        <a:rPr lang="es-EC" sz="1400" dirty="0" smtClean="0"/>
                        <a:t>No existe en le tramo de estudio.</a:t>
                      </a:r>
                      <a:endParaRPr lang="es-EC" sz="1400" dirty="0"/>
                    </a:p>
                  </a:txBody>
                  <a:tcPr anchor="ctr"/>
                </a:tc>
                <a:extLst>
                  <a:ext uri="{0D108BD9-81ED-4DB2-BD59-A6C34878D82A}">
                    <a16:rowId xmlns:a16="http://schemas.microsoft.com/office/drawing/2014/main" xmlns="" val="1699322478"/>
                  </a:ext>
                </a:extLst>
              </a:tr>
              <a:tr h="470803">
                <a:tc>
                  <a:txBody>
                    <a:bodyPr/>
                    <a:lstStyle/>
                    <a:p>
                      <a:r>
                        <a:rPr lang="es-EC" sz="1400" dirty="0" smtClean="0"/>
                        <a:t>Nivel de Servicio:</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Categoría D</a:t>
                      </a:r>
                      <a:endParaRPr lang="es-EC" sz="1400" dirty="0"/>
                    </a:p>
                  </a:txBody>
                  <a:tcPr anchor="ctr"/>
                </a:tc>
                <a:extLst>
                  <a:ext uri="{0D108BD9-81ED-4DB2-BD59-A6C34878D82A}">
                    <a16:rowId xmlns:a16="http://schemas.microsoft.com/office/drawing/2014/main" xmlns="" val="3155176896"/>
                  </a:ext>
                </a:extLst>
              </a:tr>
              <a:tr h="423789">
                <a:tc>
                  <a:txBody>
                    <a:bodyPr/>
                    <a:lstStyle/>
                    <a:p>
                      <a:r>
                        <a:rPr lang="es-EC" sz="1400" dirty="0" smtClean="0"/>
                        <a:t>Flujo de Vehículos día:</a:t>
                      </a:r>
                      <a:endParaRPr lang="es-EC" sz="1400" dirty="0"/>
                    </a:p>
                  </a:txBody>
                  <a:tcPr anchor="ctr"/>
                </a:tc>
                <a:tc>
                  <a:txBody>
                    <a:bodyPr/>
                    <a:lstStyle/>
                    <a:p>
                      <a:r>
                        <a:rPr lang="es-EC" sz="1400" dirty="0" smtClean="0"/>
                        <a:t>Sentido 465 veh./h.</a:t>
                      </a:r>
                      <a:endParaRPr lang="es-EC" sz="1400" dirty="0"/>
                    </a:p>
                  </a:txBody>
                  <a:tcPr anchor="ctr"/>
                </a:tc>
                <a:extLst>
                  <a:ext uri="{0D108BD9-81ED-4DB2-BD59-A6C34878D82A}">
                    <a16:rowId xmlns:a16="http://schemas.microsoft.com/office/drawing/2014/main" xmlns="" val="2084355713"/>
                  </a:ext>
                </a:extLst>
              </a:tr>
              <a:tr h="573975">
                <a:tc>
                  <a:txBody>
                    <a:bodyPr/>
                    <a:lstStyle/>
                    <a:p>
                      <a:r>
                        <a:rPr lang="es-EC" sz="1400" dirty="0" smtClean="0"/>
                        <a:t>Velocidad Promedio en tramo: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Hora de inspección 10 km/h promedio.</a:t>
                      </a:r>
                      <a:endParaRPr lang="es-EC" sz="1400" dirty="0"/>
                    </a:p>
                  </a:txBody>
                  <a:tcPr anchor="ctr"/>
                </a:tc>
                <a:extLst>
                  <a:ext uri="{0D108BD9-81ED-4DB2-BD59-A6C34878D82A}">
                    <a16:rowId xmlns:a16="http://schemas.microsoft.com/office/drawing/2014/main" xmlns="" val="1822490854"/>
                  </a:ext>
                </a:extLst>
              </a:tr>
            </a:tbl>
          </a:graphicData>
        </a:graphic>
      </p:graphicFrame>
      <p:sp>
        <p:nvSpPr>
          <p:cNvPr id="6" name="Rectángulo 5"/>
          <p:cNvSpPr/>
          <p:nvPr/>
        </p:nvSpPr>
        <p:spPr>
          <a:xfrm>
            <a:off x="-684584" y="803978"/>
            <a:ext cx="6264696" cy="400110"/>
          </a:xfrm>
          <a:prstGeom prst="rect">
            <a:avLst/>
          </a:prstGeom>
        </p:spPr>
        <p:txBody>
          <a:bodyPr wrap="square">
            <a:spAutoFit/>
          </a:bodyPr>
          <a:lstStyle/>
          <a:p>
            <a:pPr algn="ctr" fontAlgn="auto">
              <a:spcBef>
                <a:spcPts val="0"/>
              </a:spcBef>
              <a:spcAft>
                <a:spcPts val="0"/>
              </a:spcAft>
              <a:defRPr/>
            </a:pPr>
            <a:r>
              <a:rPr lang="es-EC" sz="2000" b="1" dirty="0" smtClean="0"/>
              <a:t>CALLE 9 DE AGOSTO</a:t>
            </a:r>
          </a:p>
        </p:txBody>
      </p:sp>
      <p:graphicFrame>
        <p:nvGraphicFramePr>
          <p:cNvPr id="7" name="Tabla 6"/>
          <p:cNvGraphicFramePr>
            <a:graphicFrameLocks noGrp="1"/>
          </p:cNvGraphicFramePr>
          <p:nvPr>
            <p:extLst>
              <p:ext uri="{D42A27DB-BD31-4B8C-83A1-F6EECF244321}">
                <p14:modId xmlns:p14="http://schemas.microsoft.com/office/powerpoint/2010/main" val="1945274563"/>
              </p:ext>
            </p:extLst>
          </p:nvPr>
        </p:nvGraphicFramePr>
        <p:xfrm>
          <a:off x="4507012" y="1196752"/>
          <a:ext cx="4611588" cy="5386433"/>
        </p:xfrm>
        <a:graphic>
          <a:graphicData uri="http://schemas.openxmlformats.org/drawingml/2006/table">
            <a:tbl>
              <a:tblPr firstRow="1" bandRow="1">
                <a:tableStyleId>{5C22544A-7EE6-4342-B048-85BDC9FD1C3A}</a:tableStyleId>
              </a:tblPr>
              <a:tblGrid>
                <a:gridCol w="2002400">
                  <a:extLst>
                    <a:ext uri="{9D8B030D-6E8A-4147-A177-3AD203B41FA5}">
                      <a16:colId xmlns:a16="http://schemas.microsoft.com/office/drawing/2014/main" xmlns="" val="1115222680"/>
                    </a:ext>
                  </a:extLst>
                </a:gridCol>
                <a:gridCol w="2609188">
                  <a:extLst>
                    <a:ext uri="{9D8B030D-6E8A-4147-A177-3AD203B41FA5}">
                      <a16:colId xmlns:a16="http://schemas.microsoft.com/office/drawing/2014/main" xmlns="" val="2501212476"/>
                    </a:ext>
                  </a:extLst>
                </a:gridCol>
              </a:tblGrid>
              <a:tr h="504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dirty="0" smtClean="0"/>
                        <a:t>DATOS TÉCNICOS</a:t>
                      </a:r>
                    </a:p>
                  </a:txBody>
                  <a:tcPr/>
                </a:tc>
                <a:tc hMerge="1">
                  <a:txBody>
                    <a:bodyPr/>
                    <a:lstStyle/>
                    <a:p>
                      <a:endParaRPr lang="es-EC" dirty="0"/>
                    </a:p>
                  </a:txBody>
                  <a:tcPr/>
                </a:tc>
                <a:extLst>
                  <a:ext uri="{0D108BD9-81ED-4DB2-BD59-A6C34878D82A}">
                    <a16:rowId xmlns:a16="http://schemas.microsoft.com/office/drawing/2014/main" xmlns="" val="2768039277"/>
                  </a:ext>
                </a:extLst>
              </a:tr>
              <a:tr h="625295">
                <a:tc>
                  <a:txBody>
                    <a:bodyPr/>
                    <a:lstStyle/>
                    <a:p>
                      <a:r>
                        <a:rPr lang="es-EC" sz="1400" dirty="0" smtClean="0"/>
                        <a:t>Composición</a:t>
                      </a:r>
                      <a:r>
                        <a:rPr lang="es-EC" sz="1400" baseline="0" dirty="0" smtClean="0"/>
                        <a:t> de vía</a:t>
                      </a:r>
                      <a:r>
                        <a:rPr lang="es-EC" sz="1400" dirty="0" smtClean="0"/>
                        <a:t>: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2 carriles de circulación con</a:t>
                      </a:r>
                      <a:r>
                        <a:rPr lang="es-EC" sz="1400" baseline="0" dirty="0" smtClean="0"/>
                        <a:t> estacionamiento a los costados.</a:t>
                      </a:r>
                      <a:endParaRPr lang="es-EC" sz="1400" dirty="0" smtClean="0"/>
                    </a:p>
                  </a:txBody>
                  <a:tcPr anchor="ctr"/>
                </a:tc>
                <a:extLst>
                  <a:ext uri="{0D108BD9-81ED-4DB2-BD59-A6C34878D82A}">
                    <a16:rowId xmlns:a16="http://schemas.microsoft.com/office/drawing/2014/main" xmlns="" val="3934477737"/>
                  </a:ext>
                </a:extLst>
              </a:tr>
              <a:tr h="453036">
                <a:tc>
                  <a:txBody>
                    <a:bodyPr/>
                    <a:lstStyle/>
                    <a:p>
                      <a:r>
                        <a:rPr lang="es-EC" sz="1400" dirty="0" smtClean="0"/>
                        <a:t>Sentido de circulación:</a:t>
                      </a:r>
                      <a:endParaRPr lang="es-EC" sz="1400" dirty="0"/>
                    </a:p>
                  </a:txBody>
                  <a:tcPr anchor="ctr"/>
                </a:tc>
                <a:tc>
                  <a:txBody>
                    <a:bodyPr/>
                    <a:lstStyle/>
                    <a:p>
                      <a:r>
                        <a:rPr lang="es-EC" sz="1400" baseline="0" dirty="0" smtClean="0"/>
                        <a:t>Doble sentido</a:t>
                      </a:r>
                      <a:endParaRPr lang="es-EC" sz="1400" dirty="0"/>
                    </a:p>
                  </a:txBody>
                  <a:tcPr anchor="ctr"/>
                </a:tc>
                <a:extLst>
                  <a:ext uri="{0D108BD9-81ED-4DB2-BD59-A6C34878D82A}">
                    <a16:rowId xmlns:a16="http://schemas.microsoft.com/office/drawing/2014/main" xmlns="" val="3362343066"/>
                  </a:ext>
                </a:extLst>
              </a:tr>
              <a:tr h="536326">
                <a:tc>
                  <a:txBody>
                    <a:bodyPr/>
                    <a:lstStyle/>
                    <a:p>
                      <a:r>
                        <a:rPr lang="es-EC" sz="1400" dirty="0" smtClean="0"/>
                        <a:t>Sentido de dirección:</a:t>
                      </a:r>
                      <a:endParaRPr lang="es-EC" sz="1400" dirty="0"/>
                    </a:p>
                  </a:txBody>
                  <a:tcPr anchor="ctr"/>
                </a:tc>
                <a:tc>
                  <a:txBody>
                    <a:bodyPr/>
                    <a:lstStyle/>
                    <a:p>
                      <a:r>
                        <a:rPr lang="es-EC" sz="1400" dirty="0" smtClean="0"/>
                        <a:t>Sentido Oeste-Este</a:t>
                      </a:r>
                      <a:r>
                        <a:rPr lang="es-EC" sz="1400" baseline="0" dirty="0" smtClean="0"/>
                        <a:t>, Este- Oeste.</a:t>
                      </a:r>
                      <a:endParaRPr lang="es-EC" sz="1400" dirty="0"/>
                    </a:p>
                  </a:txBody>
                  <a:tcPr anchor="ctr"/>
                </a:tc>
                <a:extLst>
                  <a:ext uri="{0D108BD9-81ED-4DB2-BD59-A6C34878D82A}">
                    <a16:rowId xmlns:a16="http://schemas.microsoft.com/office/drawing/2014/main" xmlns="" val="1724890073"/>
                  </a:ext>
                </a:extLst>
              </a:tr>
              <a:tr h="553250">
                <a:tc>
                  <a:txBody>
                    <a:bodyPr/>
                    <a:lstStyle/>
                    <a:p>
                      <a:r>
                        <a:rPr lang="es-EC" sz="1400" dirty="0" smtClean="0"/>
                        <a:t>Capa de Rodadura: </a:t>
                      </a:r>
                      <a:endParaRPr lang="es-EC" sz="1400" dirty="0"/>
                    </a:p>
                  </a:txBody>
                  <a:tcPr anchor="ctr"/>
                </a:tc>
                <a:tc>
                  <a:txBody>
                    <a:bodyPr/>
                    <a:lstStyle/>
                    <a:p>
                      <a:r>
                        <a:rPr lang="es-EC" sz="1400" dirty="0" smtClean="0"/>
                        <a:t>Adoquín condiciones buenas.</a:t>
                      </a:r>
                      <a:endParaRPr lang="es-EC" sz="1400" dirty="0"/>
                    </a:p>
                  </a:txBody>
                  <a:tcPr anchor="ctr"/>
                </a:tc>
                <a:extLst>
                  <a:ext uri="{0D108BD9-81ED-4DB2-BD59-A6C34878D82A}">
                    <a16:rowId xmlns:a16="http://schemas.microsoft.com/office/drawing/2014/main" xmlns="" val="2041005765"/>
                  </a:ext>
                </a:extLst>
              </a:tr>
              <a:tr h="616802">
                <a:tc>
                  <a:txBody>
                    <a:bodyPr/>
                    <a:lstStyle/>
                    <a:p>
                      <a:r>
                        <a:rPr lang="es-EC" sz="1400" dirty="0" smtClean="0"/>
                        <a:t>Señalización Vertical:</a:t>
                      </a:r>
                      <a:endParaRPr lang="es-EC" sz="1400" dirty="0"/>
                    </a:p>
                  </a:txBody>
                  <a:tcPr anchor="ctr"/>
                </a:tc>
                <a:tc>
                  <a:txBody>
                    <a:bodyPr/>
                    <a:lstStyle/>
                    <a:p>
                      <a:r>
                        <a:rPr lang="es-EC" sz="1400" dirty="0" smtClean="0"/>
                        <a:t>Mínima.</a:t>
                      </a:r>
                    </a:p>
                  </a:txBody>
                  <a:tcPr anchor="ctr"/>
                </a:tc>
                <a:extLst>
                  <a:ext uri="{0D108BD9-81ED-4DB2-BD59-A6C34878D82A}">
                    <a16:rowId xmlns:a16="http://schemas.microsoft.com/office/drawing/2014/main" xmlns="" val="3400088366"/>
                  </a:ext>
                </a:extLst>
              </a:tr>
              <a:tr h="587641">
                <a:tc>
                  <a:txBody>
                    <a:bodyPr/>
                    <a:lstStyle/>
                    <a:p>
                      <a:r>
                        <a:rPr lang="es-EC" sz="1400" dirty="0" smtClean="0"/>
                        <a:t>Señalización Horizontal:</a:t>
                      </a:r>
                      <a:endParaRPr lang="es-EC" sz="1400" dirty="0"/>
                    </a:p>
                  </a:txBody>
                  <a:tcPr anchor="ctr"/>
                </a:tc>
                <a:tc>
                  <a:txBody>
                    <a:bodyPr/>
                    <a:lstStyle/>
                    <a:p>
                      <a:r>
                        <a:rPr lang="es-EC" sz="1400" dirty="0" smtClean="0"/>
                        <a:t>Mínima.</a:t>
                      </a:r>
                      <a:endParaRPr lang="es-EC" sz="1400" dirty="0"/>
                    </a:p>
                  </a:txBody>
                  <a:tcPr anchor="ctr"/>
                </a:tc>
                <a:extLst>
                  <a:ext uri="{0D108BD9-81ED-4DB2-BD59-A6C34878D82A}">
                    <a16:rowId xmlns:a16="http://schemas.microsoft.com/office/drawing/2014/main" xmlns="" val="1699322478"/>
                  </a:ext>
                </a:extLst>
              </a:tr>
              <a:tr h="484094">
                <a:tc>
                  <a:txBody>
                    <a:bodyPr/>
                    <a:lstStyle/>
                    <a:p>
                      <a:r>
                        <a:rPr lang="es-EC" sz="1400" dirty="0" smtClean="0"/>
                        <a:t>Nivel de Servicio:</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Categoría B</a:t>
                      </a:r>
                      <a:endParaRPr lang="es-EC" sz="1400" dirty="0"/>
                    </a:p>
                  </a:txBody>
                  <a:tcPr anchor="ctr"/>
                </a:tc>
                <a:extLst>
                  <a:ext uri="{0D108BD9-81ED-4DB2-BD59-A6C34878D82A}">
                    <a16:rowId xmlns:a16="http://schemas.microsoft.com/office/drawing/2014/main" xmlns="" val="3155176896"/>
                  </a:ext>
                </a:extLst>
              </a:tr>
              <a:tr h="435754">
                <a:tc>
                  <a:txBody>
                    <a:bodyPr/>
                    <a:lstStyle/>
                    <a:p>
                      <a:r>
                        <a:rPr lang="es-EC" sz="1400" dirty="0" smtClean="0"/>
                        <a:t>Flujo de Vehículos día:</a:t>
                      </a:r>
                      <a:endParaRPr lang="es-EC" sz="1400" dirty="0"/>
                    </a:p>
                  </a:txBody>
                  <a:tcPr anchor="ctr"/>
                </a:tc>
                <a:tc>
                  <a:txBody>
                    <a:bodyPr/>
                    <a:lstStyle/>
                    <a:p>
                      <a:r>
                        <a:rPr lang="es-EC" sz="1400" dirty="0" smtClean="0"/>
                        <a:t>Sentido 165 veh./h.</a:t>
                      </a:r>
                      <a:endParaRPr lang="es-EC" sz="1400" dirty="0"/>
                    </a:p>
                  </a:txBody>
                  <a:tcPr anchor="ctr"/>
                </a:tc>
                <a:extLst>
                  <a:ext uri="{0D108BD9-81ED-4DB2-BD59-A6C34878D82A}">
                    <a16:rowId xmlns:a16="http://schemas.microsoft.com/office/drawing/2014/main" xmlns="" val="2084355713"/>
                  </a:ext>
                </a:extLst>
              </a:tr>
              <a:tr h="590179">
                <a:tc>
                  <a:txBody>
                    <a:bodyPr/>
                    <a:lstStyle/>
                    <a:p>
                      <a:r>
                        <a:rPr lang="es-EC" sz="1400" dirty="0" smtClean="0"/>
                        <a:t>Velocidad Promedio en tramo: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Hora de inspección 60 km/h promedio.</a:t>
                      </a:r>
                      <a:endParaRPr lang="es-EC" sz="1400" dirty="0"/>
                    </a:p>
                  </a:txBody>
                  <a:tcPr anchor="ctr"/>
                </a:tc>
                <a:extLst>
                  <a:ext uri="{0D108BD9-81ED-4DB2-BD59-A6C34878D82A}">
                    <a16:rowId xmlns:a16="http://schemas.microsoft.com/office/drawing/2014/main" xmlns="" val="1822490854"/>
                  </a:ext>
                </a:extLst>
              </a:tr>
            </a:tbl>
          </a:graphicData>
        </a:graphic>
      </p:graphicFrame>
      <p:sp>
        <p:nvSpPr>
          <p:cNvPr id="9" name="Rectángulo 8"/>
          <p:cNvSpPr/>
          <p:nvPr/>
        </p:nvSpPr>
        <p:spPr>
          <a:xfrm>
            <a:off x="3761656" y="803978"/>
            <a:ext cx="6264696" cy="400110"/>
          </a:xfrm>
          <a:prstGeom prst="rect">
            <a:avLst/>
          </a:prstGeom>
        </p:spPr>
        <p:txBody>
          <a:bodyPr wrap="square">
            <a:spAutoFit/>
          </a:bodyPr>
          <a:lstStyle/>
          <a:p>
            <a:pPr algn="ctr" fontAlgn="auto">
              <a:spcBef>
                <a:spcPts val="0"/>
              </a:spcBef>
              <a:spcAft>
                <a:spcPts val="0"/>
              </a:spcAft>
              <a:defRPr/>
            </a:pPr>
            <a:r>
              <a:rPr lang="es-EC" sz="2000" b="1" dirty="0" smtClean="0"/>
              <a:t>CALLE QUITUS</a:t>
            </a:r>
          </a:p>
        </p:txBody>
      </p:sp>
      <p:sp>
        <p:nvSpPr>
          <p:cNvPr id="10" name="Rectángulo 9"/>
          <p:cNvSpPr/>
          <p:nvPr/>
        </p:nvSpPr>
        <p:spPr>
          <a:xfrm>
            <a:off x="4139952" y="292586"/>
            <a:ext cx="4806788" cy="461665"/>
          </a:xfrm>
          <a:prstGeom prst="rect">
            <a:avLst/>
          </a:prstGeom>
        </p:spPr>
        <p:txBody>
          <a:bodyPr wrap="square">
            <a:spAutoFit/>
          </a:bodyPr>
          <a:lstStyle/>
          <a:p>
            <a:pPr algn="ctr">
              <a:defRPr/>
            </a:pPr>
            <a:r>
              <a:rPr lang="es-EC" sz="2400" b="1" dirty="0"/>
              <a:t>DATOS TÉCNICOS</a:t>
            </a:r>
          </a:p>
        </p:txBody>
      </p:sp>
    </p:spTree>
    <p:extLst>
      <p:ext uri="{BB962C8B-B14F-4D97-AF65-F5344CB8AC3E}">
        <p14:creationId xmlns:p14="http://schemas.microsoft.com/office/powerpoint/2010/main" val="2890017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Rectángulo 7"/>
          <p:cNvSpPr/>
          <p:nvPr/>
        </p:nvSpPr>
        <p:spPr>
          <a:xfrm>
            <a:off x="611560" y="1405220"/>
            <a:ext cx="7992888" cy="1815882"/>
          </a:xfrm>
          <a:prstGeom prst="rect">
            <a:avLst/>
          </a:prstGeom>
        </p:spPr>
        <p:txBody>
          <a:bodyPr wrap="square">
            <a:spAutoFit/>
          </a:bodyPr>
          <a:lstStyle/>
          <a:p>
            <a:pPr algn="just" fontAlgn="auto">
              <a:spcBef>
                <a:spcPts val="0"/>
              </a:spcBef>
              <a:spcAft>
                <a:spcPts val="0"/>
              </a:spcAft>
              <a:defRPr/>
            </a:pPr>
            <a:endParaRPr lang="es-EC" sz="2800" dirty="0" smtClean="0"/>
          </a:p>
          <a:p>
            <a:pPr algn="just" fontAlgn="auto">
              <a:spcBef>
                <a:spcPts val="0"/>
              </a:spcBef>
              <a:spcAft>
                <a:spcPts val="0"/>
              </a:spcAft>
              <a:defRPr/>
            </a:pPr>
            <a:endParaRPr lang="es-EC" sz="2800" dirty="0" smtClean="0"/>
          </a:p>
          <a:p>
            <a:pPr algn="just" fontAlgn="auto">
              <a:spcBef>
                <a:spcPts val="0"/>
              </a:spcBef>
              <a:spcAft>
                <a:spcPts val="0"/>
              </a:spcAft>
              <a:defRPr/>
            </a:pPr>
            <a:endParaRPr lang="es-EC" sz="2800" dirty="0" smtClean="0"/>
          </a:p>
          <a:p>
            <a:pPr algn="just" fontAlgn="auto">
              <a:spcBef>
                <a:spcPts val="0"/>
              </a:spcBef>
              <a:spcAft>
                <a:spcPts val="0"/>
              </a:spcAft>
              <a:defRPr/>
            </a:pPr>
            <a:endParaRPr lang="es-EC" sz="2800" dirty="0" smtClean="0"/>
          </a:p>
        </p:txBody>
      </p:sp>
      <p:graphicFrame>
        <p:nvGraphicFramePr>
          <p:cNvPr id="3" name="Tabla 2"/>
          <p:cNvGraphicFramePr>
            <a:graphicFrameLocks noGrp="1"/>
          </p:cNvGraphicFramePr>
          <p:nvPr>
            <p:extLst>
              <p:ext uri="{D42A27DB-BD31-4B8C-83A1-F6EECF244321}">
                <p14:modId xmlns:p14="http://schemas.microsoft.com/office/powerpoint/2010/main" val="3585153628"/>
              </p:ext>
            </p:extLst>
          </p:nvPr>
        </p:nvGraphicFramePr>
        <p:xfrm>
          <a:off x="72009" y="1212147"/>
          <a:ext cx="4572000" cy="5039687"/>
        </p:xfrm>
        <a:graphic>
          <a:graphicData uri="http://schemas.openxmlformats.org/drawingml/2006/table">
            <a:tbl>
              <a:tblPr firstRow="1" bandRow="1">
                <a:tableStyleId>{5C22544A-7EE6-4342-B048-85BDC9FD1C3A}</a:tableStyleId>
              </a:tblPr>
              <a:tblGrid>
                <a:gridCol w="1985211">
                  <a:extLst>
                    <a:ext uri="{9D8B030D-6E8A-4147-A177-3AD203B41FA5}">
                      <a16:colId xmlns:a16="http://schemas.microsoft.com/office/drawing/2014/main" xmlns="" val="1115222680"/>
                    </a:ext>
                  </a:extLst>
                </a:gridCol>
                <a:gridCol w="2586789">
                  <a:extLst>
                    <a:ext uri="{9D8B030D-6E8A-4147-A177-3AD203B41FA5}">
                      <a16:colId xmlns:a16="http://schemas.microsoft.com/office/drawing/2014/main" xmlns="" val="2501212476"/>
                    </a:ext>
                  </a:extLst>
                </a:gridCol>
              </a:tblGrid>
              <a:tr h="3614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lt1"/>
                          </a:solidFill>
                          <a:latin typeface="+mn-lt"/>
                          <a:ea typeface="+mn-ea"/>
                          <a:cs typeface="+mn-cs"/>
                        </a:rPr>
                        <a:t>DATOS TÉCNICOS</a:t>
                      </a:r>
                    </a:p>
                  </a:txBody>
                  <a:tcPr/>
                </a:tc>
                <a:tc hMerge="1">
                  <a:txBody>
                    <a:bodyPr/>
                    <a:lstStyle/>
                    <a:p>
                      <a:endParaRPr lang="es-EC" dirty="0"/>
                    </a:p>
                  </a:txBody>
                  <a:tcPr/>
                </a:tc>
                <a:extLst>
                  <a:ext uri="{0D108BD9-81ED-4DB2-BD59-A6C34878D82A}">
                    <a16:rowId xmlns:a16="http://schemas.microsoft.com/office/drawing/2014/main" xmlns="" val="2768039277"/>
                  </a:ext>
                </a:extLst>
              </a:tr>
              <a:tr h="668749">
                <a:tc>
                  <a:txBody>
                    <a:bodyPr/>
                    <a:lstStyle/>
                    <a:p>
                      <a:r>
                        <a:rPr lang="es-EC" sz="1400" dirty="0" smtClean="0"/>
                        <a:t>Composición</a:t>
                      </a:r>
                      <a:r>
                        <a:rPr lang="es-EC" sz="1400" baseline="0" dirty="0" smtClean="0"/>
                        <a:t> de vía</a:t>
                      </a:r>
                      <a:r>
                        <a:rPr lang="es-EC" sz="1400" dirty="0" smtClean="0"/>
                        <a:t>: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2 carriles de circulación con</a:t>
                      </a:r>
                      <a:r>
                        <a:rPr lang="es-EC" sz="1400" baseline="0" dirty="0" smtClean="0"/>
                        <a:t> estacionamiento a los costados.</a:t>
                      </a:r>
                      <a:endParaRPr lang="es-EC" sz="1400" dirty="0" smtClean="0"/>
                    </a:p>
                  </a:txBody>
                  <a:tcPr anchor="ctr"/>
                </a:tc>
                <a:extLst>
                  <a:ext uri="{0D108BD9-81ED-4DB2-BD59-A6C34878D82A}">
                    <a16:rowId xmlns:a16="http://schemas.microsoft.com/office/drawing/2014/main" xmlns="" val="3934477737"/>
                  </a:ext>
                </a:extLst>
              </a:tr>
              <a:tr h="423031">
                <a:tc>
                  <a:txBody>
                    <a:bodyPr/>
                    <a:lstStyle/>
                    <a:p>
                      <a:r>
                        <a:rPr lang="es-EC" sz="1400" dirty="0" smtClean="0"/>
                        <a:t>Sentido de circulación:</a:t>
                      </a:r>
                      <a:endParaRPr lang="es-EC" sz="1400" dirty="0"/>
                    </a:p>
                  </a:txBody>
                  <a:tcPr anchor="ctr"/>
                </a:tc>
                <a:tc>
                  <a:txBody>
                    <a:bodyPr/>
                    <a:lstStyle/>
                    <a:p>
                      <a:r>
                        <a:rPr lang="es-EC" sz="1400" baseline="0" dirty="0" smtClean="0"/>
                        <a:t>Doble sentido</a:t>
                      </a:r>
                      <a:endParaRPr lang="es-EC" sz="1400" dirty="0"/>
                    </a:p>
                  </a:txBody>
                  <a:tcPr anchor="ctr"/>
                </a:tc>
                <a:extLst>
                  <a:ext uri="{0D108BD9-81ED-4DB2-BD59-A6C34878D82A}">
                    <a16:rowId xmlns:a16="http://schemas.microsoft.com/office/drawing/2014/main" xmlns="" val="3362343066"/>
                  </a:ext>
                </a:extLst>
              </a:tr>
              <a:tr h="500805">
                <a:tc>
                  <a:txBody>
                    <a:bodyPr/>
                    <a:lstStyle/>
                    <a:p>
                      <a:r>
                        <a:rPr lang="es-EC" sz="1400" dirty="0" smtClean="0"/>
                        <a:t>Sentido de dirección:</a:t>
                      </a:r>
                      <a:endParaRPr lang="es-EC" sz="1400" dirty="0"/>
                    </a:p>
                  </a:txBody>
                  <a:tcPr anchor="ctr"/>
                </a:tc>
                <a:tc>
                  <a:txBody>
                    <a:bodyPr/>
                    <a:lstStyle/>
                    <a:p>
                      <a:r>
                        <a:rPr lang="es-EC" sz="1400" dirty="0" smtClean="0"/>
                        <a:t>Sentido Oeste-Este</a:t>
                      </a:r>
                      <a:r>
                        <a:rPr lang="es-EC" sz="1400" baseline="0" dirty="0" smtClean="0"/>
                        <a:t>, Este- Oeste.</a:t>
                      </a:r>
                      <a:endParaRPr lang="es-EC" sz="1400" dirty="0"/>
                    </a:p>
                  </a:txBody>
                  <a:tcPr anchor="ctr"/>
                </a:tc>
                <a:extLst>
                  <a:ext uri="{0D108BD9-81ED-4DB2-BD59-A6C34878D82A}">
                    <a16:rowId xmlns:a16="http://schemas.microsoft.com/office/drawing/2014/main" xmlns="" val="1724890073"/>
                  </a:ext>
                </a:extLst>
              </a:tr>
              <a:tr h="516608">
                <a:tc>
                  <a:txBody>
                    <a:bodyPr/>
                    <a:lstStyle/>
                    <a:p>
                      <a:r>
                        <a:rPr lang="es-EC" sz="1400" dirty="0" smtClean="0"/>
                        <a:t>Capa de Rodadura: </a:t>
                      </a:r>
                      <a:endParaRPr lang="es-EC" sz="1400" dirty="0"/>
                    </a:p>
                  </a:txBody>
                  <a:tcPr anchor="ctr"/>
                </a:tc>
                <a:tc>
                  <a:txBody>
                    <a:bodyPr/>
                    <a:lstStyle/>
                    <a:p>
                      <a:r>
                        <a:rPr lang="es-EC" sz="1400" dirty="0" smtClean="0"/>
                        <a:t>Adoquín condiciones buenas.</a:t>
                      </a:r>
                      <a:endParaRPr lang="es-EC" sz="1400" dirty="0"/>
                    </a:p>
                  </a:txBody>
                  <a:tcPr anchor="ctr"/>
                </a:tc>
                <a:extLst>
                  <a:ext uri="{0D108BD9-81ED-4DB2-BD59-A6C34878D82A}">
                    <a16:rowId xmlns:a16="http://schemas.microsoft.com/office/drawing/2014/main" xmlns="" val="2041005765"/>
                  </a:ext>
                </a:extLst>
              </a:tr>
              <a:tr h="605996">
                <a:tc>
                  <a:txBody>
                    <a:bodyPr/>
                    <a:lstStyle/>
                    <a:p>
                      <a:r>
                        <a:rPr lang="es-EC" sz="1400" dirty="0" smtClean="0"/>
                        <a:t>Señalización Vertical:</a:t>
                      </a:r>
                      <a:endParaRPr lang="es-EC" sz="1400" dirty="0"/>
                    </a:p>
                  </a:txBody>
                  <a:tcPr anchor="ctr"/>
                </a:tc>
                <a:tc>
                  <a:txBody>
                    <a:bodyPr/>
                    <a:lstStyle/>
                    <a:p>
                      <a:r>
                        <a:rPr lang="es-EC" sz="1400" dirty="0" smtClean="0"/>
                        <a:t>Mínima.</a:t>
                      </a:r>
                    </a:p>
                  </a:txBody>
                  <a:tcPr anchor="ctr"/>
                </a:tc>
                <a:extLst>
                  <a:ext uri="{0D108BD9-81ED-4DB2-BD59-A6C34878D82A}">
                    <a16:rowId xmlns:a16="http://schemas.microsoft.com/office/drawing/2014/main" xmlns="" val="3400088366"/>
                  </a:ext>
                </a:extLst>
              </a:tr>
              <a:tr h="548722">
                <a:tc>
                  <a:txBody>
                    <a:bodyPr/>
                    <a:lstStyle/>
                    <a:p>
                      <a:r>
                        <a:rPr lang="es-EC" sz="1400" dirty="0" smtClean="0"/>
                        <a:t>Señalización Horizontal:</a:t>
                      </a:r>
                      <a:endParaRPr lang="es-EC" sz="1400" dirty="0"/>
                    </a:p>
                  </a:txBody>
                  <a:tcPr anchor="ctr"/>
                </a:tc>
                <a:tc>
                  <a:txBody>
                    <a:bodyPr/>
                    <a:lstStyle/>
                    <a:p>
                      <a:r>
                        <a:rPr lang="es-EC" sz="1400" dirty="0" smtClean="0"/>
                        <a:t>Mínima.</a:t>
                      </a:r>
                      <a:endParaRPr lang="es-EC" sz="1400" dirty="0"/>
                    </a:p>
                  </a:txBody>
                  <a:tcPr anchor="ctr"/>
                </a:tc>
                <a:extLst>
                  <a:ext uri="{0D108BD9-81ED-4DB2-BD59-A6C34878D82A}">
                    <a16:rowId xmlns:a16="http://schemas.microsoft.com/office/drawing/2014/main" xmlns="" val="1699322478"/>
                  </a:ext>
                </a:extLst>
              </a:tr>
              <a:tr h="452032">
                <a:tc>
                  <a:txBody>
                    <a:bodyPr/>
                    <a:lstStyle/>
                    <a:p>
                      <a:r>
                        <a:rPr lang="es-EC" sz="1400" dirty="0" smtClean="0"/>
                        <a:t>Nivel de Servicio:</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Categoría B.</a:t>
                      </a:r>
                      <a:endParaRPr lang="es-EC" sz="1400" dirty="0"/>
                    </a:p>
                  </a:txBody>
                  <a:tcPr anchor="ctr"/>
                </a:tc>
                <a:extLst>
                  <a:ext uri="{0D108BD9-81ED-4DB2-BD59-A6C34878D82A}">
                    <a16:rowId xmlns:a16="http://schemas.microsoft.com/office/drawing/2014/main" xmlns="" val="3155176896"/>
                  </a:ext>
                </a:extLst>
              </a:tr>
              <a:tr h="406893">
                <a:tc>
                  <a:txBody>
                    <a:bodyPr/>
                    <a:lstStyle/>
                    <a:p>
                      <a:r>
                        <a:rPr lang="es-EC" sz="1400" dirty="0" smtClean="0"/>
                        <a:t>Flujo de Vehículos día:</a:t>
                      </a:r>
                      <a:endParaRPr lang="es-EC" sz="1400" dirty="0"/>
                    </a:p>
                  </a:txBody>
                  <a:tcPr anchor="ctr"/>
                </a:tc>
                <a:tc>
                  <a:txBody>
                    <a:bodyPr/>
                    <a:lstStyle/>
                    <a:p>
                      <a:r>
                        <a:rPr lang="es-EC" sz="1400" dirty="0" smtClean="0"/>
                        <a:t>Sentido 126 veh./h.</a:t>
                      </a:r>
                      <a:endParaRPr lang="es-EC" sz="1400" dirty="0"/>
                    </a:p>
                  </a:txBody>
                  <a:tcPr anchor="ctr"/>
                </a:tc>
                <a:extLst>
                  <a:ext uri="{0D108BD9-81ED-4DB2-BD59-A6C34878D82A}">
                    <a16:rowId xmlns:a16="http://schemas.microsoft.com/office/drawing/2014/main" xmlns="" val="2084355713"/>
                  </a:ext>
                </a:extLst>
              </a:tr>
              <a:tr h="551091">
                <a:tc>
                  <a:txBody>
                    <a:bodyPr/>
                    <a:lstStyle/>
                    <a:p>
                      <a:r>
                        <a:rPr lang="es-EC" sz="1400" dirty="0" smtClean="0"/>
                        <a:t>Velocidad Promedio en tramo: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Hora de inspección 68 km/h promedio.</a:t>
                      </a:r>
                    </a:p>
                  </a:txBody>
                  <a:tcPr anchor="ctr"/>
                </a:tc>
                <a:extLst>
                  <a:ext uri="{0D108BD9-81ED-4DB2-BD59-A6C34878D82A}">
                    <a16:rowId xmlns:a16="http://schemas.microsoft.com/office/drawing/2014/main" xmlns="" val="1822490854"/>
                  </a:ext>
                </a:extLst>
              </a:tr>
            </a:tbl>
          </a:graphicData>
        </a:graphic>
      </p:graphicFrame>
      <p:sp>
        <p:nvSpPr>
          <p:cNvPr id="6" name="Rectángulo 5"/>
          <p:cNvSpPr/>
          <p:nvPr/>
        </p:nvSpPr>
        <p:spPr>
          <a:xfrm>
            <a:off x="-612576" y="835291"/>
            <a:ext cx="6264696" cy="400110"/>
          </a:xfrm>
          <a:prstGeom prst="rect">
            <a:avLst/>
          </a:prstGeom>
        </p:spPr>
        <p:txBody>
          <a:bodyPr wrap="square">
            <a:spAutoFit/>
          </a:bodyPr>
          <a:lstStyle/>
          <a:p>
            <a:pPr algn="ctr" fontAlgn="auto">
              <a:spcBef>
                <a:spcPts val="0"/>
              </a:spcBef>
              <a:spcAft>
                <a:spcPts val="0"/>
              </a:spcAft>
              <a:defRPr/>
            </a:pPr>
            <a:r>
              <a:rPr lang="es-EC" sz="2000" b="1" dirty="0" smtClean="0"/>
              <a:t>CALLE LA INDEPENDENCIA</a:t>
            </a:r>
          </a:p>
        </p:txBody>
      </p:sp>
      <p:sp>
        <p:nvSpPr>
          <p:cNvPr id="4" name="CuadroTexto 3"/>
          <p:cNvSpPr txBox="1"/>
          <p:nvPr/>
        </p:nvSpPr>
        <p:spPr>
          <a:xfrm>
            <a:off x="72010" y="6186388"/>
            <a:ext cx="4572000" cy="461665"/>
          </a:xfrm>
          <a:prstGeom prst="rect">
            <a:avLst/>
          </a:prstGeom>
          <a:noFill/>
        </p:spPr>
        <p:txBody>
          <a:bodyPr wrap="square" rtlCol="0">
            <a:spAutoFit/>
          </a:bodyPr>
          <a:lstStyle/>
          <a:p>
            <a:r>
              <a:rPr lang="es-ES" sz="1200" b="1" dirty="0" smtClean="0"/>
              <a:t>Vía de 1500 mts. de largo , en el tramo propuesto de cierre tiene dos accesos a pasajes sin nombre y sin salida.</a:t>
            </a:r>
            <a:endParaRPr lang="es-ES" sz="1200" b="1" dirty="0"/>
          </a:p>
        </p:txBody>
      </p:sp>
      <p:sp>
        <p:nvSpPr>
          <p:cNvPr id="7" name="Rectángulo 6"/>
          <p:cNvSpPr/>
          <p:nvPr/>
        </p:nvSpPr>
        <p:spPr>
          <a:xfrm>
            <a:off x="3851920" y="850908"/>
            <a:ext cx="6264696" cy="400110"/>
          </a:xfrm>
          <a:prstGeom prst="rect">
            <a:avLst/>
          </a:prstGeom>
        </p:spPr>
        <p:txBody>
          <a:bodyPr wrap="square">
            <a:spAutoFit/>
          </a:bodyPr>
          <a:lstStyle/>
          <a:p>
            <a:pPr algn="ctr" fontAlgn="auto">
              <a:spcBef>
                <a:spcPts val="0"/>
              </a:spcBef>
              <a:spcAft>
                <a:spcPts val="0"/>
              </a:spcAft>
              <a:defRPr/>
            </a:pPr>
            <a:r>
              <a:rPr lang="es-EC" sz="2000" b="1" dirty="0" smtClean="0"/>
              <a:t>CALLE VICENTE PAREDES</a:t>
            </a:r>
          </a:p>
        </p:txBody>
      </p:sp>
      <p:graphicFrame>
        <p:nvGraphicFramePr>
          <p:cNvPr id="9" name="Tabla 8"/>
          <p:cNvGraphicFramePr>
            <a:graphicFrameLocks noGrp="1"/>
          </p:cNvGraphicFramePr>
          <p:nvPr>
            <p:extLst>
              <p:ext uri="{D42A27DB-BD31-4B8C-83A1-F6EECF244321}">
                <p14:modId xmlns:p14="http://schemas.microsoft.com/office/powerpoint/2010/main" val="1840912173"/>
              </p:ext>
            </p:extLst>
          </p:nvPr>
        </p:nvGraphicFramePr>
        <p:xfrm>
          <a:off x="4644009" y="1212147"/>
          <a:ext cx="4499991" cy="5039687"/>
        </p:xfrm>
        <a:graphic>
          <a:graphicData uri="http://schemas.openxmlformats.org/drawingml/2006/table">
            <a:tbl>
              <a:tblPr firstRow="1" bandRow="1">
                <a:tableStyleId>{5C22544A-7EE6-4342-B048-85BDC9FD1C3A}</a:tableStyleId>
              </a:tblPr>
              <a:tblGrid>
                <a:gridCol w="1953944">
                  <a:extLst>
                    <a:ext uri="{9D8B030D-6E8A-4147-A177-3AD203B41FA5}">
                      <a16:colId xmlns:a16="http://schemas.microsoft.com/office/drawing/2014/main" xmlns="" val="1115222680"/>
                    </a:ext>
                  </a:extLst>
                </a:gridCol>
                <a:gridCol w="2546047">
                  <a:extLst>
                    <a:ext uri="{9D8B030D-6E8A-4147-A177-3AD203B41FA5}">
                      <a16:colId xmlns:a16="http://schemas.microsoft.com/office/drawing/2014/main" xmlns="" val="2501212476"/>
                    </a:ext>
                  </a:extLst>
                </a:gridCol>
              </a:tblGrid>
              <a:tr h="36938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dirty="0" smtClean="0"/>
                        <a:t>DATOS TÉCNICOS</a:t>
                      </a:r>
                    </a:p>
                  </a:txBody>
                  <a:tcPr/>
                </a:tc>
                <a:tc hMerge="1">
                  <a:txBody>
                    <a:bodyPr/>
                    <a:lstStyle/>
                    <a:p>
                      <a:endParaRPr lang="es-EC" dirty="0"/>
                    </a:p>
                  </a:txBody>
                  <a:tcPr/>
                </a:tc>
                <a:extLst>
                  <a:ext uri="{0D108BD9-81ED-4DB2-BD59-A6C34878D82A}">
                    <a16:rowId xmlns:a16="http://schemas.microsoft.com/office/drawing/2014/main" xmlns="" val="2768039277"/>
                  </a:ext>
                </a:extLst>
              </a:tr>
              <a:tr h="673099">
                <a:tc>
                  <a:txBody>
                    <a:bodyPr/>
                    <a:lstStyle/>
                    <a:p>
                      <a:r>
                        <a:rPr lang="es-EC" sz="1400" dirty="0" smtClean="0"/>
                        <a:t>Composición</a:t>
                      </a:r>
                      <a:r>
                        <a:rPr lang="es-EC" sz="1400" baseline="0" dirty="0" smtClean="0"/>
                        <a:t> de vía</a:t>
                      </a:r>
                      <a:r>
                        <a:rPr lang="es-EC" sz="1400" dirty="0" smtClean="0"/>
                        <a:t>: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2 carriles de circulación con</a:t>
                      </a:r>
                      <a:r>
                        <a:rPr lang="es-EC" sz="1400" baseline="0" dirty="0" smtClean="0"/>
                        <a:t> estacionamiento a los costados.</a:t>
                      </a:r>
                      <a:endParaRPr lang="es-EC" sz="1400" dirty="0" smtClean="0"/>
                    </a:p>
                  </a:txBody>
                  <a:tcPr anchor="ctr"/>
                </a:tc>
                <a:extLst>
                  <a:ext uri="{0D108BD9-81ED-4DB2-BD59-A6C34878D82A}">
                    <a16:rowId xmlns:a16="http://schemas.microsoft.com/office/drawing/2014/main" xmlns="" val="3934477737"/>
                  </a:ext>
                </a:extLst>
              </a:tr>
              <a:tr h="425783">
                <a:tc>
                  <a:txBody>
                    <a:bodyPr/>
                    <a:lstStyle/>
                    <a:p>
                      <a:r>
                        <a:rPr lang="es-EC" sz="1400" dirty="0" smtClean="0"/>
                        <a:t>Sentido de circulación:</a:t>
                      </a:r>
                      <a:endParaRPr lang="es-EC" sz="1400" dirty="0"/>
                    </a:p>
                  </a:txBody>
                  <a:tcPr anchor="ctr"/>
                </a:tc>
                <a:tc>
                  <a:txBody>
                    <a:bodyPr/>
                    <a:lstStyle/>
                    <a:p>
                      <a:r>
                        <a:rPr lang="es-EC" sz="1400" baseline="0" dirty="0" smtClean="0"/>
                        <a:t>Doble sentido</a:t>
                      </a:r>
                      <a:endParaRPr lang="es-EC" sz="1400" dirty="0"/>
                    </a:p>
                  </a:txBody>
                  <a:tcPr anchor="ctr"/>
                </a:tc>
                <a:extLst>
                  <a:ext uri="{0D108BD9-81ED-4DB2-BD59-A6C34878D82A}">
                    <a16:rowId xmlns:a16="http://schemas.microsoft.com/office/drawing/2014/main" xmlns="" val="3362343066"/>
                  </a:ext>
                </a:extLst>
              </a:tr>
              <a:tr h="504063">
                <a:tc>
                  <a:txBody>
                    <a:bodyPr/>
                    <a:lstStyle/>
                    <a:p>
                      <a:r>
                        <a:rPr lang="es-EC" sz="1400" dirty="0" smtClean="0"/>
                        <a:t>Sentido de dirección:</a:t>
                      </a:r>
                      <a:endParaRPr lang="es-EC" sz="1400" dirty="0"/>
                    </a:p>
                  </a:txBody>
                  <a:tcPr anchor="ctr"/>
                </a:tc>
                <a:tc>
                  <a:txBody>
                    <a:bodyPr/>
                    <a:lstStyle/>
                    <a:p>
                      <a:r>
                        <a:rPr lang="es-EC" sz="1400" dirty="0" smtClean="0"/>
                        <a:t>Sentido Oeste-Este</a:t>
                      </a:r>
                      <a:r>
                        <a:rPr lang="es-EC" sz="1400" baseline="0" dirty="0" smtClean="0"/>
                        <a:t>, Este- Oeste.</a:t>
                      </a:r>
                      <a:endParaRPr lang="es-EC" sz="1400" dirty="0"/>
                    </a:p>
                  </a:txBody>
                  <a:tcPr anchor="ctr"/>
                </a:tc>
                <a:extLst>
                  <a:ext uri="{0D108BD9-81ED-4DB2-BD59-A6C34878D82A}">
                    <a16:rowId xmlns:a16="http://schemas.microsoft.com/office/drawing/2014/main" xmlns="" val="1724890073"/>
                  </a:ext>
                </a:extLst>
              </a:tr>
              <a:tr h="519969">
                <a:tc>
                  <a:txBody>
                    <a:bodyPr/>
                    <a:lstStyle/>
                    <a:p>
                      <a:r>
                        <a:rPr lang="es-EC" sz="1400" dirty="0" smtClean="0"/>
                        <a:t>Capa de Rodadura: </a:t>
                      </a:r>
                      <a:endParaRPr lang="es-EC" sz="1400" dirty="0"/>
                    </a:p>
                  </a:txBody>
                  <a:tcPr anchor="ctr"/>
                </a:tc>
                <a:tc>
                  <a:txBody>
                    <a:bodyPr/>
                    <a:lstStyle/>
                    <a:p>
                      <a:r>
                        <a:rPr lang="es-EC" sz="1400" dirty="0" smtClean="0"/>
                        <a:t>Adoquín condiciones buenas.</a:t>
                      </a:r>
                      <a:endParaRPr lang="es-EC" sz="1400" dirty="0"/>
                    </a:p>
                  </a:txBody>
                  <a:tcPr anchor="ctr"/>
                </a:tc>
                <a:extLst>
                  <a:ext uri="{0D108BD9-81ED-4DB2-BD59-A6C34878D82A}">
                    <a16:rowId xmlns:a16="http://schemas.microsoft.com/office/drawing/2014/main" xmlns="" val="2041005765"/>
                  </a:ext>
                </a:extLst>
              </a:tr>
              <a:tr h="579697">
                <a:tc>
                  <a:txBody>
                    <a:bodyPr/>
                    <a:lstStyle/>
                    <a:p>
                      <a:r>
                        <a:rPr lang="es-EC" sz="1400" dirty="0" smtClean="0"/>
                        <a:t>Señalización Vertical:</a:t>
                      </a:r>
                      <a:endParaRPr lang="es-EC" sz="1400" dirty="0"/>
                    </a:p>
                  </a:txBody>
                  <a:tcPr anchor="ctr"/>
                </a:tc>
                <a:tc>
                  <a:txBody>
                    <a:bodyPr/>
                    <a:lstStyle/>
                    <a:p>
                      <a:r>
                        <a:rPr lang="es-EC" sz="1400" dirty="0" smtClean="0"/>
                        <a:t>Mínima.</a:t>
                      </a:r>
                    </a:p>
                  </a:txBody>
                  <a:tcPr anchor="ctr"/>
                </a:tc>
                <a:extLst>
                  <a:ext uri="{0D108BD9-81ED-4DB2-BD59-A6C34878D82A}">
                    <a16:rowId xmlns:a16="http://schemas.microsoft.com/office/drawing/2014/main" xmlns="" val="3400088366"/>
                  </a:ext>
                </a:extLst>
              </a:tr>
              <a:tr h="548507">
                <a:tc>
                  <a:txBody>
                    <a:bodyPr/>
                    <a:lstStyle/>
                    <a:p>
                      <a:r>
                        <a:rPr lang="es-EC" sz="1400" dirty="0" smtClean="0"/>
                        <a:t>Señalización Horizontal:</a:t>
                      </a:r>
                      <a:endParaRPr lang="es-EC" sz="1400" dirty="0"/>
                    </a:p>
                  </a:txBody>
                  <a:tcPr anchor="ctr"/>
                </a:tc>
                <a:tc>
                  <a:txBody>
                    <a:bodyPr/>
                    <a:lstStyle/>
                    <a:p>
                      <a:r>
                        <a:rPr lang="es-EC" sz="1400" dirty="0" smtClean="0"/>
                        <a:t>Mínima.</a:t>
                      </a:r>
                      <a:endParaRPr lang="es-EC" sz="1400" dirty="0"/>
                    </a:p>
                  </a:txBody>
                  <a:tcPr anchor="ctr"/>
                </a:tc>
                <a:extLst>
                  <a:ext uri="{0D108BD9-81ED-4DB2-BD59-A6C34878D82A}">
                    <a16:rowId xmlns:a16="http://schemas.microsoft.com/office/drawing/2014/main" xmlns="" val="1699322478"/>
                  </a:ext>
                </a:extLst>
              </a:tr>
              <a:tr h="454973">
                <a:tc>
                  <a:txBody>
                    <a:bodyPr/>
                    <a:lstStyle/>
                    <a:p>
                      <a:r>
                        <a:rPr lang="es-EC" sz="1400" dirty="0" smtClean="0"/>
                        <a:t>Nivel de Servicio:</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Categoría B.</a:t>
                      </a:r>
                      <a:endParaRPr lang="es-EC" sz="1400" dirty="0"/>
                    </a:p>
                  </a:txBody>
                  <a:tcPr anchor="ctr"/>
                </a:tc>
                <a:extLst>
                  <a:ext uri="{0D108BD9-81ED-4DB2-BD59-A6C34878D82A}">
                    <a16:rowId xmlns:a16="http://schemas.microsoft.com/office/drawing/2014/main" xmlns="" val="3155176896"/>
                  </a:ext>
                </a:extLst>
              </a:tr>
              <a:tr h="409539">
                <a:tc>
                  <a:txBody>
                    <a:bodyPr/>
                    <a:lstStyle/>
                    <a:p>
                      <a:r>
                        <a:rPr lang="es-EC" sz="1400" dirty="0" smtClean="0"/>
                        <a:t>Flujo de Vehículos día:</a:t>
                      </a:r>
                      <a:endParaRPr lang="es-EC" sz="1400" dirty="0"/>
                    </a:p>
                  </a:txBody>
                  <a:tcPr anchor="ctr"/>
                </a:tc>
                <a:tc>
                  <a:txBody>
                    <a:bodyPr/>
                    <a:lstStyle/>
                    <a:p>
                      <a:r>
                        <a:rPr lang="es-EC" sz="1400" dirty="0" smtClean="0"/>
                        <a:t>Sentido 126 veh./h.</a:t>
                      </a:r>
                      <a:endParaRPr lang="es-EC" sz="1400" dirty="0"/>
                    </a:p>
                  </a:txBody>
                  <a:tcPr anchor="ctr"/>
                </a:tc>
                <a:extLst>
                  <a:ext uri="{0D108BD9-81ED-4DB2-BD59-A6C34878D82A}">
                    <a16:rowId xmlns:a16="http://schemas.microsoft.com/office/drawing/2014/main" xmlns="" val="2084355713"/>
                  </a:ext>
                </a:extLst>
              </a:tr>
              <a:tr h="554675">
                <a:tc>
                  <a:txBody>
                    <a:bodyPr/>
                    <a:lstStyle/>
                    <a:p>
                      <a:r>
                        <a:rPr lang="es-EC" sz="1400" dirty="0" smtClean="0"/>
                        <a:t>Velocidad Promedio en tramo: </a:t>
                      </a:r>
                      <a:endParaRPr lang="es-EC"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Hora de inspección 68 km/h promedio.</a:t>
                      </a:r>
                    </a:p>
                  </a:txBody>
                  <a:tcPr anchor="ctr"/>
                </a:tc>
                <a:extLst>
                  <a:ext uri="{0D108BD9-81ED-4DB2-BD59-A6C34878D82A}">
                    <a16:rowId xmlns:a16="http://schemas.microsoft.com/office/drawing/2014/main" xmlns="" val="1822490854"/>
                  </a:ext>
                </a:extLst>
              </a:tr>
            </a:tbl>
          </a:graphicData>
        </a:graphic>
      </p:graphicFrame>
      <p:sp>
        <p:nvSpPr>
          <p:cNvPr id="10" name="Rectángulo 9"/>
          <p:cNvSpPr/>
          <p:nvPr/>
        </p:nvSpPr>
        <p:spPr>
          <a:xfrm>
            <a:off x="4139952" y="292586"/>
            <a:ext cx="4806788" cy="461665"/>
          </a:xfrm>
          <a:prstGeom prst="rect">
            <a:avLst/>
          </a:prstGeom>
        </p:spPr>
        <p:txBody>
          <a:bodyPr wrap="square">
            <a:spAutoFit/>
          </a:bodyPr>
          <a:lstStyle/>
          <a:p>
            <a:pPr algn="ctr" fontAlgn="auto">
              <a:spcBef>
                <a:spcPts val="0"/>
              </a:spcBef>
              <a:spcAft>
                <a:spcPts val="0"/>
              </a:spcAft>
              <a:defRPr/>
            </a:pPr>
            <a:r>
              <a:rPr lang="es-EC" sz="2400" b="1" dirty="0"/>
              <a:t>DATOS TÉCNICOS</a:t>
            </a:r>
          </a:p>
        </p:txBody>
      </p:sp>
    </p:spTree>
    <p:extLst>
      <p:ext uri="{BB962C8B-B14F-4D97-AF65-F5344CB8AC3E}">
        <p14:creationId xmlns:p14="http://schemas.microsoft.com/office/powerpoint/2010/main" val="17536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0051"/>
            <a:ext cx="9144000" cy="3577897"/>
          </a:xfrm>
          <a:prstGeom prst="rect">
            <a:avLst/>
          </a:prstGeom>
        </p:spPr>
      </p:pic>
      <p:sp>
        <p:nvSpPr>
          <p:cNvPr id="9" name="Rectángulo 8"/>
          <p:cNvSpPr/>
          <p:nvPr/>
        </p:nvSpPr>
        <p:spPr>
          <a:xfrm>
            <a:off x="2123728" y="2428726"/>
            <a:ext cx="6264696" cy="2123658"/>
          </a:xfrm>
          <a:prstGeom prst="rect">
            <a:avLst/>
          </a:prstGeom>
        </p:spPr>
        <p:txBody>
          <a:bodyPr wrap="square">
            <a:spAutoFit/>
          </a:bodyPr>
          <a:lstStyle/>
          <a:p>
            <a:pPr algn="ctr" fontAlgn="auto">
              <a:spcBef>
                <a:spcPts val="0"/>
              </a:spcBef>
              <a:spcAft>
                <a:spcPts val="0"/>
              </a:spcAft>
              <a:defRPr/>
            </a:pPr>
            <a:r>
              <a:rPr lang="es-EC" sz="4400" b="1" dirty="0"/>
              <a:t>2</a:t>
            </a:r>
            <a:r>
              <a:rPr lang="es-EC" sz="4400" b="1" dirty="0" smtClean="0"/>
              <a:t>.- CAMBIOS DE DIRECCIÓN DE VÍAS</a:t>
            </a:r>
          </a:p>
          <a:p>
            <a:pPr algn="ctr" fontAlgn="auto">
              <a:spcBef>
                <a:spcPts val="0"/>
              </a:spcBef>
              <a:spcAft>
                <a:spcPts val="0"/>
              </a:spcAft>
              <a:defRPr/>
            </a:pPr>
            <a:r>
              <a:rPr lang="es-EC" sz="4400" b="1" dirty="0" smtClean="0"/>
              <a:t>(SUGERENCIAS)</a:t>
            </a:r>
            <a:endParaRPr lang="es-EC" sz="3600" b="1" dirty="0" smtClean="0"/>
          </a:p>
        </p:txBody>
      </p:sp>
    </p:spTree>
    <p:extLst>
      <p:ext uri="{BB962C8B-B14F-4D97-AF65-F5344CB8AC3E}">
        <p14:creationId xmlns:p14="http://schemas.microsoft.com/office/powerpoint/2010/main" val="51720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
            <a:ext cx="9144000" cy="6858000"/>
          </a:xfrm>
          <a:prstGeom prst="rect">
            <a:avLst/>
          </a:prstGeom>
        </p:spPr>
      </p:pic>
      <p:sp>
        <p:nvSpPr>
          <p:cNvPr id="5" name="Rectángulo 4"/>
          <p:cNvSpPr/>
          <p:nvPr/>
        </p:nvSpPr>
        <p:spPr>
          <a:xfrm>
            <a:off x="3864287" y="307763"/>
            <a:ext cx="4673202" cy="400110"/>
          </a:xfrm>
          <a:prstGeom prst="rect">
            <a:avLst/>
          </a:prstGeom>
        </p:spPr>
        <p:txBody>
          <a:bodyPr wrap="none">
            <a:spAutoFit/>
          </a:bodyPr>
          <a:lstStyle/>
          <a:p>
            <a:pPr algn="ctr"/>
            <a:r>
              <a:rPr lang="es-EC" sz="2000" b="1" dirty="0" smtClean="0">
                <a:latin typeface="HelveticaNeueLT Std Med Cn"/>
              </a:rPr>
              <a:t>CIRCULACIÓN VEHICULAR ACTUAL</a:t>
            </a:r>
            <a:endParaRPr lang="es-EC" sz="2000" b="1" dirty="0">
              <a:latin typeface="HelveticaNeueLT Std Med Cn"/>
            </a:endParaRPr>
          </a:p>
        </p:txBody>
      </p:sp>
      <p:pic>
        <p:nvPicPr>
          <p:cNvPr id="7" name="Imagen 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1385" b="7767"/>
          <a:stretch/>
        </p:blipFill>
        <p:spPr>
          <a:xfrm>
            <a:off x="179512" y="908720"/>
            <a:ext cx="8784976" cy="5544616"/>
          </a:xfrm>
          <a:prstGeom prst="rect">
            <a:avLst/>
          </a:prstGeom>
          <a:solidFill>
            <a:schemeClr val="tx2">
              <a:lumMod val="40000"/>
              <a:lumOff val="60000"/>
              <a:alpha val="66000"/>
            </a:schemeClr>
          </a:solidFill>
          <a:ln>
            <a:solidFill>
              <a:schemeClr val="accent1"/>
            </a:solidFill>
          </a:ln>
          <a:effectLst>
            <a:outerShdw blurRad="292100" dist="139700" dir="2700000" algn="tl" rotWithShape="0">
              <a:srgbClr val="333333">
                <a:alpha val="65000"/>
              </a:srgbClr>
            </a:outerShdw>
          </a:effectLst>
        </p:spPr>
      </p:pic>
      <p:sp>
        <p:nvSpPr>
          <p:cNvPr id="8" name="Forma libre 7"/>
          <p:cNvSpPr/>
          <p:nvPr/>
        </p:nvSpPr>
        <p:spPr>
          <a:xfrm>
            <a:off x="5070475" y="4033997"/>
            <a:ext cx="968375" cy="792003"/>
          </a:xfrm>
          <a:custGeom>
            <a:avLst/>
            <a:gdLst>
              <a:gd name="connsiteX0" fmla="*/ 717550 w 892175"/>
              <a:gd name="connsiteY0" fmla="*/ 733425 h 733425"/>
              <a:gd name="connsiteX1" fmla="*/ 892175 w 892175"/>
              <a:gd name="connsiteY1" fmla="*/ 511175 h 733425"/>
              <a:gd name="connsiteX2" fmla="*/ 219075 w 892175"/>
              <a:gd name="connsiteY2" fmla="*/ 31750 h 733425"/>
              <a:gd name="connsiteX3" fmla="*/ 177800 w 892175"/>
              <a:gd name="connsiteY3" fmla="*/ 0 h 733425"/>
              <a:gd name="connsiteX4" fmla="*/ 0 w 892175"/>
              <a:gd name="connsiteY4" fmla="*/ 203200 h 733425"/>
              <a:gd name="connsiteX5" fmla="*/ 717550 w 892175"/>
              <a:gd name="connsiteY5" fmla="*/ 733425 h 733425"/>
              <a:gd name="connsiteX0" fmla="*/ 717550 w 892175"/>
              <a:gd name="connsiteY0" fmla="*/ 733425 h 733425"/>
              <a:gd name="connsiteX1" fmla="*/ 892175 w 892175"/>
              <a:gd name="connsiteY1" fmla="*/ 511175 h 733425"/>
              <a:gd name="connsiteX2" fmla="*/ 235744 w 892175"/>
              <a:gd name="connsiteY2" fmla="*/ 46038 h 733425"/>
              <a:gd name="connsiteX3" fmla="*/ 177800 w 892175"/>
              <a:gd name="connsiteY3" fmla="*/ 0 h 733425"/>
              <a:gd name="connsiteX4" fmla="*/ 0 w 892175"/>
              <a:gd name="connsiteY4" fmla="*/ 203200 h 733425"/>
              <a:gd name="connsiteX5" fmla="*/ 717550 w 892175"/>
              <a:gd name="connsiteY5" fmla="*/ 733425 h 733425"/>
              <a:gd name="connsiteX0" fmla="*/ 717550 w 892175"/>
              <a:gd name="connsiteY0" fmla="*/ 716756 h 716756"/>
              <a:gd name="connsiteX1" fmla="*/ 892175 w 892175"/>
              <a:gd name="connsiteY1" fmla="*/ 494506 h 716756"/>
              <a:gd name="connsiteX2" fmla="*/ 235744 w 892175"/>
              <a:gd name="connsiteY2" fmla="*/ 29369 h 716756"/>
              <a:gd name="connsiteX3" fmla="*/ 196850 w 892175"/>
              <a:gd name="connsiteY3" fmla="*/ 0 h 716756"/>
              <a:gd name="connsiteX4" fmla="*/ 0 w 892175"/>
              <a:gd name="connsiteY4" fmla="*/ 186531 h 716756"/>
              <a:gd name="connsiteX5" fmla="*/ 717550 w 892175"/>
              <a:gd name="connsiteY5" fmla="*/ 716756 h 716756"/>
              <a:gd name="connsiteX0" fmla="*/ 698500 w 873125"/>
              <a:gd name="connsiteY0" fmla="*/ 716756 h 716756"/>
              <a:gd name="connsiteX1" fmla="*/ 873125 w 873125"/>
              <a:gd name="connsiteY1" fmla="*/ 494506 h 716756"/>
              <a:gd name="connsiteX2" fmla="*/ 216694 w 873125"/>
              <a:gd name="connsiteY2" fmla="*/ 29369 h 716756"/>
              <a:gd name="connsiteX3" fmla="*/ 177800 w 873125"/>
              <a:gd name="connsiteY3" fmla="*/ 0 h 716756"/>
              <a:gd name="connsiteX4" fmla="*/ 0 w 873125"/>
              <a:gd name="connsiteY4" fmla="*/ 200819 h 716756"/>
              <a:gd name="connsiteX5" fmla="*/ 698500 w 873125"/>
              <a:gd name="connsiteY5" fmla="*/ 716756 h 716756"/>
              <a:gd name="connsiteX0" fmla="*/ 698500 w 873125"/>
              <a:gd name="connsiteY0" fmla="*/ 807243 h 807243"/>
              <a:gd name="connsiteX1" fmla="*/ 873125 w 873125"/>
              <a:gd name="connsiteY1" fmla="*/ 584993 h 807243"/>
              <a:gd name="connsiteX2" fmla="*/ 216694 w 873125"/>
              <a:gd name="connsiteY2" fmla="*/ 119856 h 807243"/>
              <a:gd name="connsiteX3" fmla="*/ 58737 w 873125"/>
              <a:gd name="connsiteY3" fmla="*/ 0 h 807243"/>
              <a:gd name="connsiteX4" fmla="*/ 0 w 873125"/>
              <a:gd name="connsiteY4" fmla="*/ 291306 h 807243"/>
              <a:gd name="connsiteX5" fmla="*/ 698500 w 873125"/>
              <a:gd name="connsiteY5" fmla="*/ 807243 h 807243"/>
              <a:gd name="connsiteX0" fmla="*/ 793750 w 968375"/>
              <a:gd name="connsiteY0" fmla="*/ 807243 h 807243"/>
              <a:gd name="connsiteX1" fmla="*/ 968375 w 968375"/>
              <a:gd name="connsiteY1" fmla="*/ 584993 h 807243"/>
              <a:gd name="connsiteX2" fmla="*/ 311944 w 968375"/>
              <a:gd name="connsiteY2" fmla="*/ 119856 h 807243"/>
              <a:gd name="connsiteX3" fmla="*/ 153987 w 968375"/>
              <a:gd name="connsiteY3" fmla="*/ 0 h 807243"/>
              <a:gd name="connsiteX4" fmla="*/ 0 w 968375"/>
              <a:gd name="connsiteY4" fmla="*/ 205581 h 807243"/>
              <a:gd name="connsiteX5" fmla="*/ 793750 w 968375"/>
              <a:gd name="connsiteY5" fmla="*/ 807243 h 807243"/>
              <a:gd name="connsiteX0" fmla="*/ 793750 w 968375"/>
              <a:gd name="connsiteY0" fmla="*/ 802480 h 802480"/>
              <a:gd name="connsiteX1" fmla="*/ 968375 w 968375"/>
              <a:gd name="connsiteY1" fmla="*/ 580230 h 802480"/>
              <a:gd name="connsiteX2" fmla="*/ 311944 w 968375"/>
              <a:gd name="connsiteY2" fmla="*/ 115093 h 802480"/>
              <a:gd name="connsiteX3" fmla="*/ 153987 w 968375"/>
              <a:gd name="connsiteY3" fmla="*/ 0 h 802480"/>
              <a:gd name="connsiteX4" fmla="*/ 0 w 968375"/>
              <a:gd name="connsiteY4" fmla="*/ 200818 h 802480"/>
              <a:gd name="connsiteX5" fmla="*/ 793750 w 968375"/>
              <a:gd name="connsiteY5" fmla="*/ 802480 h 802480"/>
              <a:gd name="connsiteX0" fmla="*/ 793750 w 968375"/>
              <a:gd name="connsiteY0" fmla="*/ 787240 h 787240"/>
              <a:gd name="connsiteX1" fmla="*/ 968375 w 968375"/>
              <a:gd name="connsiteY1" fmla="*/ 564990 h 787240"/>
              <a:gd name="connsiteX2" fmla="*/ 311944 w 968375"/>
              <a:gd name="connsiteY2" fmla="*/ 99853 h 787240"/>
              <a:gd name="connsiteX3" fmla="*/ 176847 w 968375"/>
              <a:gd name="connsiteY3" fmla="*/ 0 h 787240"/>
              <a:gd name="connsiteX4" fmla="*/ 0 w 968375"/>
              <a:gd name="connsiteY4" fmla="*/ 185578 h 787240"/>
              <a:gd name="connsiteX5" fmla="*/ 793750 w 968375"/>
              <a:gd name="connsiteY5" fmla="*/ 787240 h 787240"/>
              <a:gd name="connsiteX0" fmla="*/ 793750 w 968375"/>
              <a:gd name="connsiteY0" fmla="*/ 792003 h 792003"/>
              <a:gd name="connsiteX1" fmla="*/ 968375 w 968375"/>
              <a:gd name="connsiteY1" fmla="*/ 569753 h 792003"/>
              <a:gd name="connsiteX2" fmla="*/ 311944 w 968375"/>
              <a:gd name="connsiteY2" fmla="*/ 104616 h 792003"/>
              <a:gd name="connsiteX3" fmla="*/ 157797 w 968375"/>
              <a:gd name="connsiteY3" fmla="*/ 0 h 792003"/>
              <a:gd name="connsiteX4" fmla="*/ 0 w 968375"/>
              <a:gd name="connsiteY4" fmla="*/ 190341 h 792003"/>
              <a:gd name="connsiteX5" fmla="*/ 793750 w 968375"/>
              <a:gd name="connsiteY5" fmla="*/ 792003 h 7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375" h="792003">
                <a:moveTo>
                  <a:pt x="793750" y="792003"/>
                </a:moveTo>
                <a:lnTo>
                  <a:pt x="968375" y="569753"/>
                </a:lnTo>
                <a:lnTo>
                  <a:pt x="311944" y="104616"/>
                </a:lnTo>
                <a:lnTo>
                  <a:pt x="157797" y="0"/>
                </a:lnTo>
                <a:lnTo>
                  <a:pt x="0" y="190341"/>
                </a:lnTo>
                <a:lnTo>
                  <a:pt x="793750" y="792003"/>
                </a:lnTo>
                <a:close/>
              </a:path>
            </a:pathLst>
          </a:custGeom>
          <a:pattFill prst="dashUpDiag">
            <a:fgClr>
              <a:srgbClr val="FF0000"/>
            </a:fgClr>
            <a:bgClr>
              <a:schemeClr val="bg1"/>
            </a:bgClr>
          </a:pattFill>
          <a:ln w="31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3032760" y="1790700"/>
            <a:ext cx="2495550" cy="1842770"/>
          </a:xfrm>
          <a:custGeom>
            <a:avLst/>
            <a:gdLst>
              <a:gd name="connsiteX0" fmla="*/ 3619500 w 3619500"/>
              <a:gd name="connsiteY0" fmla="*/ 2636520 h 2636520"/>
              <a:gd name="connsiteX1" fmla="*/ 3619500 w 3619500"/>
              <a:gd name="connsiteY1" fmla="*/ 2636520 h 2636520"/>
              <a:gd name="connsiteX2" fmla="*/ 1988820 w 3619500"/>
              <a:gd name="connsiteY2" fmla="*/ 1478280 h 2636520"/>
              <a:gd name="connsiteX3" fmla="*/ 1181100 w 3619500"/>
              <a:gd name="connsiteY3" fmla="*/ 883920 h 2636520"/>
              <a:gd name="connsiteX4" fmla="*/ 0 w 3619500"/>
              <a:gd name="connsiteY4" fmla="*/ 0 h 2636520"/>
              <a:gd name="connsiteX0" fmla="*/ 3619500 w 3619500"/>
              <a:gd name="connsiteY0" fmla="*/ 2636520 h 2636520"/>
              <a:gd name="connsiteX1" fmla="*/ 3314700 w 3619500"/>
              <a:gd name="connsiteY1" fmla="*/ 2426970 h 2636520"/>
              <a:gd name="connsiteX2" fmla="*/ 1988820 w 3619500"/>
              <a:gd name="connsiteY2" fmla="*/ 1478280 h 2636520"/>
              <a:gd name="connsiteX3" fmla="*/ 1181100 w 3619500"/>
              <a:gd name="connsiteY3" fmla="*/ 883920 h 2636520"/>
              <a:gd name="connsiteX4" fmla="*/ 0 w 3619500"/>
              <a:gd name="connsiteY4" fmla="*/ 0 h 2636520"/>
              <a:gd name="connsiteX0" fmla="*/ 3314700 w 3314700"/>
              <a:gd name="connsiteY0" fmla="*/ 2426970 h 2426970"/>
              <a:gd name="connsiteX1" fmla="*/ 1988820 w 3314700"/>
              <a:gd name="connsiteY1" fmla="*/ 1478280 h 2426970"/>
              <a:gd name="connsiteX2" fmla="*/ 1181100 w 3314700"/>
              <a:gd name="connsiteY2" fmla="*/ 883920 h 2426970"/>
              <a:gd name="connsiteX3" fmla="*/ 0 w 3314700"/>
              <a:gd name="connsiteY3" fmla="*/ 0 h 2426970"/>
              <a:gd name="connsiteX0" fmla="*/ 2495550 w 2495550"/>
              <a:gd name="connsiteY0" fmla="*/ 1842770 h 1842770"/>
              <a:gd name="connsiteX1" fmla="*/ 1988820 w 2495550"/>
              <a:gd name="connsiteY1" fmla="*/ 1478280 h 1842770"/>
              <a:gd name="connsiteX2" fmla="*/ 1181100 w 2495550"/>
              <a:gd name="connsiteY2" fmla="*/ 883920 h 1842770"/>
              <a:gd name="connsiteX3" fmla="*/ 0 w 2495550"/>
              <a:gd name="connsiteY3" fmla="*/ 0 h 1842770"/>
            </a:gdLst>
            <a:ahLst/>
            <a:cxnLst>
              <a:cxn ang="0">
                <a:pos x="connsiteX0" y="connsiteY0"/>
              </a:cxn>
              <a:cxn ang="0">
                <a:pos x="connsiteX1" y="connsiteY1"/>
              </a:cxn>
              <a:cxn ang="0">
                <a:pos x="connsiteX2" y="connsiteY2"/>
              </a:cxn>
              <a:cxn ang="0">
                <a:pos x="connsiteX3" y="connsiteY3"/>
              </a:cxn>
            </a:cxnLst>
            <a:rect l="l" t="t" r="r" b="b"/>
            <a:pathLst>
              <a:path w="2495550" h="1842770">
                <a:moveTo>
                  <a:pt x="2495550" y="1842770"/>
                </a:moveTo>
                <a:lnTo>
                  <a:pt x="1988820" y="1478280"/>
                </a:lnTo>
                <a:lnTo>
                  <a:pt x="1181100" y="883920"/>
                </a:lnTo>
                <a:lnTo>
                  <a:pt x="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2651760" y="2095500"/>
            <a:ext cx="3550920" cy="2590800"/>
          </a:xfrm>
          <a:custGeom>
            <a:avLst/>
            <a:gdLst>
              <a:gd name="connsiteX0" fmla="*/ 0 w 3550920"/>
              <a:gd name="connsiteY0" fmla="*/ 0 h 2590800"/>
              <a:gd name="connsiteX1" fmla="*/ 0 w 3550920"/>
              <a:gd name="connsiteY1" fmla="*/ 0 h 2590800"/>
              <a:gd name="connsiteX2" fmla="*/ 2552700 w 3550920"/>
              <a:gd name="connsiteY2" fmla="*/ 1874520 h 2590800"/>
              <a:gd name="connsiteX3" fmla="*/ 3550920 w 355092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3550920" h="2590800">
                <a:moveTo>
                  <a:pt x="0" y="0"/>
                </a:moveTo>
                <a:lnTo>
                  <a:pt x="0" y="0"/>
                </a:lnTo>
                <a:lnTo>
                  <a:pt x="2552700" y="1874520"/>
                </a:lnTo>
                <a:lnTo>
                  <a:pt x="3550920" y="259080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2476500" y="2385060"/>
            <a:ext cx="3497580" cy="2552700"/>
          </a:xfrm>
          <a:custGeom>
            <a:avLst/>
            <a:gdLst>
              <a:gd name="connsiteX0" fmla="*/ 3497580 w 3497580"/>
              <a:gd name="connsiteY0" fmla="*/ 2552700 h 2552700"/>
              <a:gd name="connsiteX1" fmla="*/ 3497580 w 3497580"/>
              <a:gd name="connsiteY1" fmla="*/ 2552700 h 2552700"/>
              <a:gd name="connsiteX2" fmla="*/ 3070860 w 3497580"/>
              <a:gd name="connsiteY2" fmla="*/ 2247900 h 2552700"/>
              <a:gd name="connsiteX3" fmla="*/ 2583180 w 3497580"/>
              <a:gd name="connsiteY3" fmla="*/ 1882140 h 2552700"/>
              <a:gd name="connsiteX4" fmla="*/ 2217420 w 3497580"/>
              <a:gd name="connsiteY4" fmla="*/ 1607820 h 2552700"/>
              <a:gd name="connsiteX5" fmla="*/ 1539240 w 3497580"/>
              <a:gd name="connsiteY5" fmla="*/ 1112520 h 2552700"/>
              <a:gd name="connsiteX6" fmla="*/ 693420 w 3497580"/>
              <a:gd name="connsiteY6" fmla="*/ 487680 h 2552700"/>
              <a:gd name="connsiteX7" fmla="*/ 0 w 3497580"/>
              <a:gd name="connsiteY7"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0" h="2552700">
                <a:moveTo>
                  <a:pt x="3497580" y="2552700"/>
                </a:moveTo>
                <a:lnTo>
                  <a:pt x="3497580" y="2552700"/>
                </a:lnTo>
                <a:lnTo>
                  <a:pt x="3070860" y="2247900"/>
                </a:lnTo>
                <a:lnTo>
                  <a:pt x="2583180" y="1882140"/>
                </a:lnTo>
                <a:lnTo>
                  <a:pt x="2217420" y="1607820"/>
                </a:lnTo>
                <a:lnTo>
                  <a:pt x="1539240" y="1112520"/>
                </a:lnTo>
                <a:lnTo>
                  <a:pt x="693420" y="487680"/>
                </a:lnTo>
                <a:lnTo>
                  <a:pt x="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1760220" y="2583180"/>
            <a:ext cx="3733800" cy="2758440"/>
          </a:xfrm>
          <a:custGeom>
            <a:avLst/>
            <a:gdLst>
              <a:gd name="connsiteX0" fmla="*/ 0 w 3482340"/>
              <a:gd name="connsiteY0" fmla="*/ 0 h 2560320"/>
              <a:gd name="connsiteX1" fmla="*/ 1432560 w 3482340"/>
              <a:gd name="connsiteY1" fmla="*/ 1059180 h 2560320"/>
              <a:gd name="connsiteX2" fmla="*/ 2339340 w 3482340"/>
              <a:gd name="connsiteY2" fmla="*/ 1706880 h 2560320"/>
              <a:gd name="connsiteX3" fmla="*/ 3032760 w 3482340"/>
              <a:gd name="connsiteY3" fmla="*/ 2232660 h 2560320"/>
              <a:gd name="connsiteX4" fmla="*/ 3482340 w 3482340"/>
              <a:gd name="connsiteY4" fmla="*/ 2560320 h 2560320"/>
              <a:gd name="connsiteX0" fmla="*/ 0 w 3733800"/>
              <a:gd name="connsiteY0" fmla="*/ 0 h 2758440"/>
              <a:gd name="connsiteX1" fmla="*/ 1432560 w 3733800"/>
              <a:gd name="connsiteY1" fmla="*/ 1059180 h 2758440"/>
              <a:gd name="connsiteX2" fmla="*/ 2339340 w 3733800"/>
              <a:gd name="connsiteY2" fmla="*/ 1706880 h 2758440"/>
              <a:gd name="connsiteX3" fmla="*/ 3032760 w 3733800"/>
              <a:gd name="connsiteY3" fmla="*/ 2232660 h 2758440"/>
              <a:gd name="connsiteX4" fmla="*/ 3733800 w 3733800"/>
              <a:gd name="connsiteY4" fmla="*/ 2758440 h 275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2758440">
                <a:moveTo>
                  <a:pt x="0" y="0"/>
                </a:moveTo>
                <a:lnTo>
                  <a:pt x="1432560" y="1059180"/>
                </a:lnTo>
                <a:lnTo>
                  <a:pt x="2339340" y="1706880"/>
                </a:lnTo>
                <a:lnTo>
                  <a:pt x="3032760" y="2232660"/>
                </a:lnTo>
                <a:lnTo>
                  <a:pt x="3733800" y="275844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1333500" y="3093720"/>
            <a:ext cx="3627120" cy="2606040"/>
          </a:xfrm>
          <a:custGeom>
            <a:avLst/>
            <a:gdLst>
              <a:gd name="connsiteX0" fmla="*/ 3627120 w 3627120"/>
              <a:gd name="connsiteY0" fmla="*/ 2606040 h 2606040"/>
              <a:gd name="connsiteX1" fmla="*/ 3627120 w 3627120"/>
              <a:gd name="connsiteY1" fmla="*/ 2606040 h 2606040"/>
              <a:gd name="connsiteX2" fmla="*/ 1684020 w 3627120"/>
              <a:gd name="connsiteY2" fmla="*/ 1188720 h 2606040"/>
              <a:gd name="connsiteX3" fmla="*/ 830580 w 3627120"/>
              <a:gd name="connsiteY3" fmla="*/ 586740 h 2606040"/>
              <a:gd name="connsiteX4" fmla="*/ 0 w 36271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120" h="2606040">
                <a:moveTo>
                  <a:pt x="3627120" y="2606040"/>
                </a:moveTo>
                <a:lnTo>
                  <a:pt x="3627120" y="2606040"/>
                </a:lnTo>
                <a:lnTo>
                  <a:pt x="1684020" y="1188720"/>
                </a:lnTo>
                <a:lnTo>
                  <a:pt x="830580" y="586740"/>
                </a:lnTo>
                <a:lnTo>
                  <a:pt x="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5435600" y="4927600"/>
            <a:ext cx="889000" cy="863600"/>
          </a:xfrm>
          <a:custGeom>
            <a:avLst/>
            <a:gdLst>
              <a:gd name="connsiteX0" fmla="*/ 0 w 889000"/>
              <a:gd name="connsiteY0" fmla="*/ 863600 h 863600"/>
              <a:gd name="connsiteX1" fmla="*/ 0 w 889000"/>
              <a:gd name="connsiteY1" fmla="*/ 863600 h 863600"/>
              <a:gd name="connsiteX2" fmla="*/ 749300 w 889000"/>
              <a:gd name="connsiteY2" fmla="*/ 139700 h 863600"/>
              <a:gd name="connsiteX3" fmla="*/ 889000 w 889000"/>
              <a:gd name="connsiteY3" fmla="*/ 0 h 863600"/>
            </a:gdLst>
            <a:ahLst/>
            <a:cxnLst>
              <a:cxn ang="0">
                <a:pos x="connsiteX0" y="connsiteY0"/>
              </a:cxn>
              <a:cxn ang="0">
                <a:pos x="connsiteX1" y="connsiteY1"/>
              </a:cxn>
              <a:cxn ang="0">
                <a:pos x="connsiteX2" y="connsiteY2"/>
              </a:cxn>
              <a:cxn ang="0">
                <a:pos x="connsiteX3" y="connsiteY3"/>
              </a:cxn>
            </a:cxnLst>
            <a:rect l="l" t="t" r="r" b="b"/>
            <a:pathLst>
              <a:path w="889000" h="863600">
                <a:moveTo>
                  <a:pt x="0" y="863600"/>
                </a:moveTo>
                <a:lnTo>
                  <a:pt x="0" y="863600"/>
                </a:lnTo>
                <a:lnTo>
                  <a:pt x="749300" y="139700"/>
                </a:lnTo>
                <a:lnTo>
                  <a:pt x="889000" y="0"/>
                </a:lnTo>
              </a:path>
            </a:pathLst>
          </a:custGeom>
          <a:noFill/>
          <a:ln w="31750">
            <a:solidFill>
              <a:srgbClr val="0E3CFE"/>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6483350" y="3790950"/>
            <a:ext cx="901700" cy="965200"/>
          </a:xfrm>
          <a:custGeom>
            <a:avLst/>
            <a:gdLst>
              <a:gd name="connsiteX0" fmla="*/ 0 w 901700"/>
              <a:gd name="connsiteY0" fmla="*/ 965200 h 965200"/>
              <a:gd name="connsiteX1" fmla="*/ 400050 w 901700"/>
              <a:gd name="connsiteY1" fmla="*/ 539750 h 965200"/>
              <a:gd name="connsiteX2" fmla="*/ 901700 w 901700"/>
              <a:gd name="connsiteY2" fmla="*/ 0 h 965200"/>
            </a:gdLst>
            <a:ahLst/>
            <a:cxnLst>
              <a:cxn ang="0">
                <a:pos x="connsiteX0" y="connsiteY0"/>
              </a:cxn>
              <a:cxn ang="0">
                <a:pos x="connsiteX1" y="connsiteY1"/>
              </a:cxn>
              <a:cxn ang="0">
                <a:pos x="connsiteX2" y="connsiteY2"/>
              </a:cxn>
            </a:cxnLst>
            <a:rect l="l" t="t" r="r" b="b"/>
            <a:pathLst>
              <a:path w="901700" h="965200">
                <a:moveTo>
                  <a:pt x="0" y="965200"/>
                </a:moveTo>
                <a:lnTo>
                  <a:pt x="400050" y="539750"/>
                </a:lnTo>
                <a:lnTo>
                  <a:pt x="90170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6102350" y="3829050"/>
            <a:ext cx="1720850" cy="1974850"/>
          </a:xfrm>
          <a:custGeom>
            <a:avLst/>
            <a:gdLst>
              <a:gd name="connsiteX0" fmla="*/ 1720850 w 1720850"/>
              <a:gd name="connsiteY0" fmla="*/ 0 h 1974850"/>
              <a:gd name="connsiteX1" fmla="*/ 1530350 w 1720850"/>
              <a:gd name="connsiteY1" fmla="*/ 444500 h 1974850"/>
              <a:gd name="connsiteX2" fmla="*/ 1543050 w 1720850"/>
              <a:gd name="connsiteY2" fmla="*/ 425450 h 1974850"/>
              <a:gd name="connsiteX3" fmla="*/ 1562100 w 1720850"/>
              <a:gd name="connsiteY3" fmla="*/ 438150 h 1974850"/>
              <a:gd name="connsiteX4" fmla="*/ 1454150 w 1720850"/>
              <a:gd name="connsiteY4" fmla="*/ 558800 h 1974850"/>
              <a:gd name="connsiteX5" fmla="*/ 1282700 w 1720850"/>
              <a:gd name="connsiteY5" fmla="*/ 749300 h 1974850"/>
              <a:gd name="connsiteX6" fmla="*/ 895350 w 1720850"/>
              <a:gd name="connsiteY6" fmla="*/ 1104900 h 1974850"/>
              <a:gd name="connsiteX7" fmla="*/ 520700 w 1720850"/>
              <a:gd name="connsiteY7" fmla="*/ 1479550 h 1974850"/>
              <a:gd name="connsiteX8" fmla="*/ 0 w 1720850"/>
              <a:gd name="connsiteY8" fmla="*/ 1974850 h 19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0850" h="1974850">
                <a:moveTo>
                  <a:pt x="1720850" y="0"/>
                </a:moveTo>
                <a:lnTo>
                  <a:pt x="1530350" y="444500"/>
                </a:lnTo>
                <a:lnTo>
                  <a:pt x="1543050" y="425450"/>
                </a:lnTo>
                <a:lnTo>
                  <a:pt x="1562100" y="438150"/>
                </a:lnTo>
                <a:lnTo>
                  <a:pt x="1454150" y="558800"/>
                </a:lnTo>
                <a:lnTo>
                  <a:pt x="1282700" y="749300"/>
                </a:lnTo>
                <a:lnTo>
                  <a:pt x="895350" y="1104900"/>
                </a:lnTo>
                <a:lnTo>
                  <a:pt x="520700" y="1479550"/>
                </a:lnTo>
                <a:lnTo>
                  <a:pt x="0" y="1974850"/>
                </a:lnTo>
              </a:path>
            </a:pathLst>
          </a:custGeom>
          <a:noFill/>
          <a:ln w="31750">
            <a:solidFill>
              <a:srgbClr val="0E3CFE"/>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Forma libre 5"/>
          <p:cNvSpPr/>
          <p:nvPr/>
        </p:nvSpPr>
        <p:spPr>
          <a:xfrm>
            <a:off x="6758940" y="4503420"/>
            <a:ext cx="335280" cy="297180"/>
          </a:xfrm>
          <a:custGeom>
            <a:avLst/>
            <a:gdLst>
              <a:gd name="connsiteX0" fmla="*/ 0 w 274320"/>
              <a:gd name="connsiteY0" fmla="*/ 0 h 228600"/>
              <a:gd name="connsiteX1" fmla="*/ 274320 w 274320"/>
              <a:gd name="connsiteY1" fmla="*/ 228600 h 228600"/>
              <a:gd name="connsiteX0" fmla="*/ 0 w 312420"/>
              <a:gd name="connsiteY0" fmla="*/ 0 h 259080"/>
              <a:gd name="connsiteX1" fmla="*/ 312420 w 312420"/>
              <a:gd name="connsiteY1" fmla="*/ 259080 h 259080"/>
              <a:gd name="connsiteX0" fmla="*/ 0 w 335280"/>
              <a:gd name="connsiteY0" fmla="*/ 0 h 297180"/>
              <a:gd name="connsiteX1" fmla="*/ 335280 w 335280"/>
              <a:gd name="connsiteY1" fmla="*/ 297180 h 297180"/>
            </a:gdLst>
            <a:ahLst/>
            <a:cxnLst>
              <a:cxn ang="0">
                <a:pos x="connsiteX0" y="connsiteY0"/>
              </a:cxn>
              <a:cxn ang="0">
                <a:pos x="connsiteX1" y="connsiteY1"/>
              </a:cxn>
            </a:cxnLst>
            <a:rect l="l" t="t" r="r" b="b"/>
            <a:pathLst>
              <a:path w="335280" h="297180">
                <a:moveTo>
                  <a:pt x="0" y="0"/>
                </a:moveTo>
                <a:lnTo>
                  <a:pt x="335280" y="29718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6522720" y="4800600"/>
            <a:ext cx="274320" cy="251460"/>
          </a:xfrm>
          <a:custGeom>
            <a:avLst/>
            <a:gdLst>
              <a:gd name="connsiteX0" fmla="*/ 0 w 243840"/>
              <a:gd name="connsiteY0" fmla="*/ 0 h 220980"/>
              <a:gd name="connsiteX1" fmla="*/ 243840 w 243840"/>
              <a:gd name="connsiteY1" fmla="*/ 220980 h 220980"/>
              <a:gd name="connsiteX0" fmla="*/ 0 w 266700"/>
              <a:gd name="connsiteY0" fmla="*/ 0 h 243840"/>
              <a:gd name="connsiteX1" fmla="*/ 266700 w 266700"/>
              <a:gd name="connsiteY1" fmla="*/ 243840 h 243840"/>
              <a:gd name="connsiteX0" fmla="*/ 0 w 274320"/>
              <a:gd name="connsiteY0" fmla="*/ 0 h 251460"/>
              <a:gd name="connsiteX1" fmla="*/ 274320 w 274320"/>
              <a:gd name="connsiteY1" fmla="*/ 251460 h 251460"/>
            </a:gdLst>
            <a:ahLst/>
            <a:cxnLst>
              <a:cxn ang="0">
                <a:pos x="connsiteX0" y="connsiteY0"/>
              </a:cxn>
              <a:cxn ang="0">
                <a:pos x="connsiteX1" y="connsiteY1"/>
              </a:cxn>
            </a:cxnLst>
            <a:rect l="l" t="t" r="r" b="b"/>
            <a:pathLst>
              <a:path w="274320" h="251460">
                <a:moveTo>
                  <a:pt x="0" y="0"/>
                </a:moveTo>
                <a:lnTo>
                  <a:pt x="274320" y="25146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6210300" y="5082540"/>
            <a:ext cx="312420" cy="266700"/>
          </a:xfrm>
          <a:custGeom>
            <a:avLst/>
            <a:gdLst>
              <a:gd name="connsiteX0" fmla="*/ 0 w 266700"/>
              <a:gd name="connsiteY0" fmla="*/ 0 h 213360"/>
              <a:gd name="connsiteX1" fmla="*/ 266700 w 266700"/>
              <a:gd name="connsiteY1" fmla="*/ 213360 h 213360"/>
              <a:gd name="connsiteX0" fmla="*/ 0 w 289560"/>
              <a:gd name="connsiteY0" fmla="*/ 0 h 243840"/>
              <a:gd name="connsiteX1" fmla="*/ 289560 w 289560"/>
              <a:gd name="connsiteY1" fmla="*/ 243840 h 243840"/>
              <a:gd name="connsiteX0" fmla="*/ 0 w 312420"/>
              <a:gd name="connsiteY0" fmla="*/ 0 h 266700"/>
              <a:gd name="connsiteX1" fmla="*/ 312420 w 312420"/>
              <a:gd name="connsiteY1" fmla="*/ 266700 h 266700"/>
            </a:gdLst>
            <a:ahLst/>
            <a:cxnLst>
              <a:cxn ang="0">
                <a:pos x="connsiteX0" y="connsiteY0"/>
              </a:cxn>
              <a:cxn ang="0">
                <a:pos x="connsiteX1" y="connsiteY1"/>
              </a:cxn>
            </a:cxnLst>
            <a:rect l="l" t="t" r="r" b="b"/>
            <a:pathLst>
              <a:path w="312420" h="266700">
                <a:moveTo>
                  <a:pt x="0" y="0"/>
                </a:moveTo>
                <a:cubicBezTo>
                  <a:pt x="88900" y="71120"/>
                  <a:pt x="223520" y="195580"/>
                  <a:pt x="312420" y="266700"/>
                </a:cubicBez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5356860" y="5974080"/>
            <a:ext cx="281940" cy="205740"/>
          </a:xfrm>
          <a:custGeom>
            <a:avLst/>
            <a:gdLst>
              <a:gd name="connsiteX0" fmla="*/ 0 w 281940"/>
              <a:gd name="connsiteY0" fmla="*/ 0 h 205740"/>
              <a:gd name="connsiteX1" fmla="*/ 281940 w 281940"/>
              <a:gd name="connsiteY1" fmla="*/ 205740 h 205740"/>
            </a:gdLst>
            <a:ahLst/>
            <a:cxnLst>
              <a:cxn ang="0">
                <a:pos x="connsiteX0" y="connsiteY0"/>
              </a:cxn>
              <a:cxn ang="0">
                <a:pos x="connsiteX1" y="connsiteY1"/>
              </a:cxn>
            </a:cxnLst>
            <a:rect l="l" t="t" r="r" b="b"/>
            <a:pathLst>
              <a:path w="281940" h="205740">
                <a:moveTo>
                  <a:pt x="0" y="0"/>
                </a:moveTo>
                <a:lnTo>
                  <a:pt x="281940" y="20574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3950077" y="4530910"/>
            <a:ext cx="360680" cy="361950"/>
          </a:xfrm>
          <a:custGeom>
            <a:avLst/>
            <a:gdLst>
              <a:gd name="connsiteX0" fmla="*/ 0 w 297180"/>
              <a:gd name="connsiteY0" fmla="*/ 304800 h 304800"/>
              <a:gd name="connsiteX1" fmla="*/ 297180 w 297180"/>
              <a:gd name="connsiteY1" fmla="*/ 0 h 304800"/>
              <a:gd name="connsiteX0" fmla="*/ 0 w 335280"/>
              <a:gd name="connsiteY0" fmla="*/ 342900 h 342900"/>
              <a:gd name="connsiteX1" fmla="*/ 335280 w 335280"/>
              <a:gd name="connsiteY1" fmla="*/ 0 h 342900"/>
              <a:gd name="connsiteX0" fmla="*/ 0 w 360680"/>
              <a:gd name="connsiteY0" fmla="*/ 361950 h 361950"/>
              <a:gd name="connsiteX1" fmla="*/ 360680 w 360680"/>
              <a:gd name="connsiteY1" fmla="*/ 0 h 361950"/>
            </a:gdLst>
            <a:ahLst/>
            <a:cxnLst>
              <a:cxn ang="0">
                <a:pos x="connsiteX0" y="connsiteY0"/>
              </a:cxn>
              <a:cxn ang="0">
                <a:pos x="connsiteX1" y="connsiteY1"/>
              </a:cxn>
            </a:cxnLst>
            <a:rect l="l" t="t" r="r" b="b"/>
            <a:pathLst>
              <a:path w="360680" h="361950">
                <a:moveTo>
                  <a:pt x="0" y="361950"/>
                </a:moveTo>
                <a:lnTo>
                  <a:pt x="36068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orma libre 20"/>
          <p:cNvSpPr/>
          <p:nvPr/>
        </p:nvSpPr>
        <p:spPr>
          <a:xfrm>
            <a:off x="5005145" y="3986042"/>
            <a:ext cx="190500" cy="208598"/>
          </a:xfrm>
          <a:custGeom>
            <a:avLst/>
            <a:gdLst>
              <a:gd name="connsiteX0" fmla="*/ 0 w 152400"/>
              <a:gd name="connsiteY0" fmla="*/ 175260 h 175260"/>
              <a:gd name="connsiteX1" fmla="*/ 152400 w 152400"/>
              <a:gd name="connsiteY1" fmla="*/ 0 h 175260"/>
              <a:gd name="connsiteX0" fmla="*/ 0 w 176212"/>
              <a:gd name="connsiteY0" fmla="*/ 180023 h 180023"/>
              <a:gd name="connsiteX1" fmla="*/ 176212 w 176212"/>
              <a:gd name="connsiteY1" fmla="*/ 0 h 180023"/>
              <a:gd name="connsiteX0" fmla="*/ 0 w 190500"/>
              <a:gd name="connsiteY0" fmla="*/ 208598 h 208598"/>
              <a:gd name="connsiteX1" fmla="*/ 190500 w 190500"/>
              <a:gd name="connsiteY1" fmla="*/ 0 h 208598"/>
            </a:gdLst>
            <a:ahLst/>
            <a:cxnLst>
              <a:cxn ang="0">
                <a:pos x="connsiteX0" y="connsiteY0"/>
              </a:cxn>
              <a:cxn ang="0">
                <a:pos x="connsiteX1" y="connsiteY1"/>
              </a:cxn>
            </a:cxnLst>
            <a:rect l="l" t="t" r="r" b="b"/>
            <a:pathLst>
              <a:path w="190500" h="208598">
                <a:moveTo>
                  <a:pt x="0" y="208598"/>
                </a:moveTo>
                <a:lnTo>
                  <a:pt x="19050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orma libre 21"/>
          <p:cNvSpPr/>
          <p:nvPr/>
        </p:nvSpPr>
        <p:spPr>
          <a:xfrm>
            <a:off x="4511115" y="4194640"/>
            <a:ext cx="365760" cy="373380"/>
          </a:xfrm>
          <a:custGeom>
            <a:avLst/>
            <a:gdLst>
              <a:gd name="connsiteX0" fmla="*/ 0 w 342900"/>
              <a:gd name="connsiteY0" fmla="*/ 335280 h 335280"/>
              <a:gd name="connsiteX1" fmla="*/ 0 w 342900"/>
              <a:gd name="connsiteY1" fmla="*/ 335280 h 335280"/>
              <a:gd name="connsiteX2" fmla="*/ 342900 w 342900"/>
              <a:gd name="connsiteY2" fmla="*/ 0 h 335280"/>
              <a:gd name="connsiteX0" fmla="*/ 22860 w 365760"/>
              <a:gd name="connsiteY0" fmla="*/ 335280 h 373380"/>
              <a:gd name="connsiteX1" fmla="*/ 0 w 365760"/>
              <a:gd name="connsiteY1" fmla="*/ 373380 h 373380"/>
              <a:gd name="connsiteX2" fmla="*/ 365760 w 365760"/>
              <a:gd name="connsiteY2" fmla="*/ 0 h 373380"/>
              <a:gd name="connsiteX0" fmla="*/ 22860 w 365760"/>
              <a:gd name="connsiteY0" fmla="*/ 335280 h 373380"/>
              <a:gd name="connsiteX1" fmla="*/ 0 w 365760"/>
              <a:gd name="connsiteY1" fmla="*/ 373380 h 373380"/>
              <a:gd name="connsiteX2" fmla="*/ 365760 w 365760"/>
              <a:gd name="connsiteY2" fmla="*/ 0 h 373380"/>
            </a:gdLst>
            <a:ahLst/>
            <a:cxnLst>
              <a:cxn ang="0">
                <a:pos x="connsiteX0" y="connsiteY0"/>
              </a:cxn>
              <a:cxn ang="0">
                <a:pos x="connsiteX1" y="connsiteY1"/>
              </a:cxn>
              <a:cxn ang="0">
                <a:pos x="connsiteX2" y="connsiteY2"/>
              </a:cxn>
            </a:cxnLst>
            <a:rect l="l" t="t" r="r" b="b"/>
            <a:pathLst>
              <a:path w="365760" h="373380">
                <a:moveTo>
                  <a:pt x="22860" y="335280"/>
                </a:moveTo>
                <a:lnTo>
                  <a:pt x="0" y="373380"/>
                </a:lnTo>
                <a:cubicBezTo>
                  <a:pt x="114300" y="261620"/>
                  <a:pt x="251460" y="111760"/>
                  <a:pt x="365760" y="0"/>
                </a:cubicBez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2834640" y="3726180"/>
            <a:ext cx="411480" cy="373380"/>
          </a:xfrm>
          <a:custGeom>
            <a:avLst/>
            <a:gdLst>
              <a:gd name="connsiteX0" fmla="*/ 0 w 411480"/>
              <a:gd name="connsiteY0" fmla="*/ 373380 h 373380"/>
              <a:gd name="connsiteX1" fmla="*/ 411480 w 411480"/>
              <a:gd name="connsiteY1" fmla="*/ 0 h 373380"/>
            </a:gdLst>
            <a:ahLst/>
            <a:cxnLst>
              <a:cxn ang="0">
                <a:pos x="connsiteX0" y="connsiteY0"/>
              </a:cxn>
              <a:cxn ang="0">
                <a:pos x="connsiteX1" y="connsiteY1"/>
              </a:cxn>
            </a:cxnLst>
            <a:rect l="l" t="t" r="r" b="b"/>
            <a:pathLst>
              <a:path w="411480" h="373380">
                <a:moveTo>
                  <a:pt x="0" y="373380"/>
                </a:moveTo>
                <a:lnTo>
                  <a:pt x="41148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1577340" y="2804160"/>
            <a:ext cx="381000" cy="381000"/>
          </a:xfrm>
          <a:custGeom>
            <a:avLst/>
            <a:gdLst>
              <a:gd name="connsiteX0" fmla="*/ 0 w 381000"/>
              <a:gd name="connsiteY0" fmla="*/ 381000 h 381000"/>
              <a:gd name="connsiteX1" fmla="*/ 381000 w 381000"/>
              <a:gd name="connsiteY1" fmla="*/ 0 h 381000"/>
            </a:gdLst>
            <a:ahLst/>
            <a:cxnLst>
              <a:cxn ang="0">
                <a:pos x="connsiteX0" y="connsiteY0"/>
              </a:cxn>
              <a:cxn ang="0">
                <a:pos x="connsiteX1" y="connsiteY1"/>
              </a:cxn>
            </a:cxnLst>
            <a:rect l="l" t="t" r="r" b="b"/>
            <a:pathLst>
              <a:path w="381000" h="381000">
                <a:moveTo>
                  <a:pt x="0" y="381000"/>
                </a:moveTo>
                <a:lnTo>
                  <a:pt x="38100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orma libre 26"/>
          <p:cNvSpPr/>
          <p:nvPr/>
        </p:nvSpPr>
        <p:spPr>
          <a:xfrm>
            <a:off x="2697480" y="2865120"/>
            <a:ext cx="350520" cy="327660"/>
          </a:xfrm>
          <a:custGeom>
            <a:avLst/>
            <a:gdLst>
              <a:gd name="connsiteX0" fmla="*/ 0 w 350520"/>
              <a:gd name="connsiteY0" fmla="*/ 327660 h 327660"/>
              <a:gd name="connsiteX1" fmla="*/ 350520 w 350520"/>
              <a:gd name="connsiteY1" fmla="*/ 0 h 327660"/>
            </a:gdLst>
            <a:ahLst/>
            <a:cxnLst>
              <a:cxn ang="0">
                <a:pos x="connsiteX0" y="connsiteY0"/>
              </a:cxn>
              <a:cxn ang="0">
                <a:pos x="connsiteX1" y="connsiteY1"/>
              </a:cxn>
            </a:cxnLst>
            <a:rect l="l" t="t" r="r" b="b"/>
            <a:pathLst>
              <a:path w="350520" h="327660">
                <a:moveTo>
                  <a:pt x="0" y="327660"/>
                </a:moveTo>
                <a:lnTo>
                  <a:pt x="35052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orma libre 27"/>
          <p:cNvSpPr/>
          <p:nvPr/>
        </p:nvSpPr>
        <p:spPr>
          <a:xfrm>
            <a:off x="5286499" y="3665382"/>
            <a:ext cx="256861" cy="312438"/>
          </a:xfrm>
          <a:custGeom>
            <a:avLst/>
            <a:gdLst>
              <a:gd name="connsiteX0" fmla="*/ 0 w 228600"/>
              <a:gd name="connsiteY0" fmla="*/ 266700 h 266700"/>
              <a:gd name="connsiteX1" fmla="*/ 228600 w 228600"/>
              <a:gd name="connsiteY1" fmla="*/ 0 h 266700"/>
              <a:gd name="connsiteX0" fmla="*/ 0 w 232918"/>
              <a:gd name="connsiteY0" fmla="*/ 275086 h 275086"/>
              <a:gd name="connsiteX1" fmla="*/ 232918 w 232918"/>
              <a:gd name="connsiteY1" fmla="*/ 0 h 275086"/>
            </a:gdLst>
            <a:ahLst/>
            <a:cxnLst>
              <a:cxn ang="0">
                <a:pos x="connsiteX0" y="connsiteY0"/>
              </a:cxn>
              <a:cxn ang="0">
                <a:pos x="connsiteX1" y="connsiteY1"/>
              </a:cxn>
            </a:cxnLst>
            <a:rect l="l" t="t" r="r" b="b"/>
            <a:pathLst>
              <a:path w="232918" h="275086">
                <a:moveTo>
                  <a:pt x="0" y="275086"/>
                </a:moveTo>
                <a:cubicBezTo>
                  <a:pt x="76200" y="186186"/>
                  <a:pt x="156718" y="88900"/>
                  <a:pt x="232918" y="0"/>
                </a:cubicBez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4753133" y="3300410"/>
            <a:ext cx="275199" cy="294335"/>
          </a:xfrm>
          <a:custGeom>
            <a:avLst/>
            <a:gdLst>
              <a:gd name="connsiteX0" fmla="*/ 0 w 228600"/>
              <a:gd name="connsiteY0" fmla="*/ 266700 h 266700"/>
              <a:gd name="connsiteX1" fmla="*/ 228600 w 228600"/>
              <a:gd name="connsiteY1" fmla="*/ 0 h 266700"/>
              <a:gd name="connsiteX0" fmla="*/ 0 w 207096"/>
              <a:gd name="connsiteY0" fmla="*/ 258340 h 258340"/>
              <a:gd name="connsiteX1" fmla="*/ 207096 w 207096"/>
              <a:gd name="connsiteY1" fmla="*/ 0 h 258340"/>
            </a:gdLst>
            <a:ahLst/>
            <a:cxnLst>
              <a:cxn ang="0">
                <a:pos x="connsiteX0" y="connsiteY0"/>
              </a:cxn>
              <a:cxn ang="0">
                <a:pos x="connsiteX1" y="connsiteY1"/>
              </a:cxn>
            </a:cxnLst>
            <a:rect l="l" t="t" r="r" b="b"/>
            <a:pathLst>
              <a:path w="207096" h="258340">
                <a:moveTo>
                  <a:pt x="0" y="258340"/>
                </a:moveTo>
                <a:cubicBezTo>
                  <a:pt x="76200" y="169440"/>
                  <a:pt x="130896" y="88900"/>
                  <a:pt x="207096" y="0"/>
                </a:cubicBez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orma libre 29"/>
          <p:cNvSpPr/>
          <p:nvPr/>
        </p:nvSpPr>
        <p:spPr>
          <a:xfrm>
            <a:off x="825500" y="1092200"/>
            <a:ext cx="3022600" cy="1625600"/>
          </a:xfrm>
          <a:custGeom>
            <a:avLst/>
            <a:gdLst>
              <a:gd name="connsiteX0" fmla="*/ 0 w 3022600"/>
              <a:gd name="connsiteY0" fmla="*/ 1625600 h 1625600"/>
              <a:gd name="connsiteX1" fmla="*/ 50800 w 3022600"/>
              <a:gd name="connsiteY1" fmla="*/ 1625600 h 1625600"/>
              <a:gd name="connsiteX2" fmla="*/ 2603500 w 3022600"/>
              <a:gd name="connsiteY2" fmla="*/ 203200 h 1625600"/>
              <a:gd name="connsiteX3" fmla="*/ 3022600 w 3022600"/>
              <a:gd name="connsiteY3" fmla="*/ 0 h 1625600"/>
            </a:gdLst>
            <a:ahLst/>
            <a:cxnLst>
              <a:cxn ang="0">
                <a:pos x="connsiteX0" y="connsiteY0"/>
              </a:cxn>
              <a:cxn ang="0">
                <a:pos x="connsiteX1" y="connsiteY1"/>
              </a:cxn>
              <a:cxn ang="0">
                <a:pos x="connsiteX2" y="connsiteY2"/>
              </a:cxn>
              <a:cxn ang="0">
                <a:pos x="connsiteX3" y="connsiteY3"/>
              </a:cxn>
            </a:cxnLst>
            <a:rect l="l" t="t" r="r" b="b"/>
            <a:pathLst>
              <a:path w="3022600" h="1625600">
                <a:moveTo>
                  <a:pt x="0" y="1625600"/>
                </a:moveTo>
                <a:lnTo>
                  <a:pt x="50800" y="1625600"/>
                </a:lnTo>
                <a:lnTo>
                  <a:pt x="2603500" y="203200"/>
                </a:lnTo>
                <a:lnTo>
                  <a:pt x="302260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orma libre 30"/>
          <p:cNvSpPr/>
          <p:nvPr/>
        </p:nvSpPr>
        <p:spPr>
          <a:xfrm>
            <a:off x="3365500" y="1625600"/>
            <a:ext cx="2762250" cy="2019300"/>
          </a:xfrm>
          <a:custGeom>
            <a:avLst/>
            <a:gdLst>
              <a:gd name="connsiteX0" fmla="*/ 0 w 3340100"/>
              <a:gd name="connsiteY0" fmla="*/ 0 h 2438400"/>
              <a:gd name="connsiteX1" fmla="*/ 0 w 3340100"/>
              <a:gd name="connsiteY1" fmla="*/ 0 h 2438400"/>
              <a:gd name="connsiteX2" fmla="*/ 3340100 w 3340100"/>
              <a:gd name="connsiteY2" fmla="*/ 2438400 h 2438400"/>
              <a:gd name="connsiteX0" fmla="*/ 0 w 2762250"/>
              <a:gd name="connsiteY0" fmla="*/ 0 h 2019300"/>
              <a:gd name="connsiteX1" fmla="*/ 0 w 2762250"/>
              <a:gd name="connsiteY1" fmla="*/ 0 h 2019300"/>
              <a:gd name="connsiteX2" fmla="*/ 2762250 w 2762250"/>
              <a:gd name="connsiteY2" fmla="*/ 2019300 h 2019300"/>
            </a:gdLst>
            <a:ahLst/>
            <a:cxnLst>
              <a:cxn ang="0">
                <a:pos x="connsiteX0" y="connsiteY0"/>
              </a:cxn>
              <a:cxn ang="0">
                <a:pos x="connsiteX1" y="connsiteY1"/>
              </a:cxn>
              <a:cxn ang="0">
                <a:pos x="connsiteX2" y="connsiteY2"/>
              </a:cxn>
            </a:cxnLst>
            <a:rect l="l" t="t" r="r" b="b"/>
            <a:pathLst>
              <a:path w="2762250" h="2019300">
                <a:moveTo>
                  <a:pt x="0" y="0"/>
                </a:moveTo>
                <a:lnTo>
                  <a:pt x="0" y="0"/>
                </a:lnTo>
                <a:lnTo>
                  <a:pt x="2762250" y="201930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Forma libre 31"/>
          <p:cNvSpPr/>
          <p:nvPr/>
        </p:nvSpPr>
        <p:spPr>
          <a:xfrm>
            <a:off x="4673600" y="1066800"/>
            <a:ext cx="2679700" cy="2133600"/>
          </a:xfrm>
          <a:custGeom>
            <a:avLst/>
            <a:gdLst>
              <a:gd name="connsiteX0" fmla="*/ 0 w 2679700"/>
              <a:gd name="connsiteY0" fmla="*/ 0 h 2133600"/>
              <a:gd name="connsiteX1" fmla="*/ 2095500 w 2679700"/>
              <a:gd name="connsiteY1" fmla="*/ 1663700 h 2133600"/>
              <a:gd name="connsiteX2" fmla="*/ 2679700 w 2679700"/>
              <a:gd name="connsiteY2" fmla="*/ 2133600 h 2133600"/>
            </a:gdLst>
            <a:ahLst/>
            <a:cxnLst>
              <a:cxn ang="0">
                <a:pos x="connsiteX0" y="connsiteY0"/>
              </a:cxn>
              <a:cxn ang="0">
                <a:pos x="connsiteX1" y="connsiteY1"/>
              </a:cxn>
              <a:cxn ang="0">
                <a:pos x="connsiteX2" y="connsiteY2"/>
              </a:cxn>
            </a:cxnLst>
            <a:rect l="l" t="t" r="r" b="b"/>
            <a:pathLst>
              <a:path w="2679700" h="2133600">
                <a:moveTo>
                  <a:pt x="0" y="0"/>
                </a:moveTo>
                <a:lnTo>
                  <a:pt x="2095500" y="1663700"/>
                </a:lnTo>
                <a:lnTo>
                  <a:pt x="2679700" y="213360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 name="Picture 8" descr="http://www.juntadeandalucia.es/averroes/mochiladigitalESO/sec/recursos_ambito/socio_linguistico/espa_sociales/imagen_2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77"/>
          <a:stretch/>
        </p:blipFill>
        <p:spPr bwMode="auto">
          <a:xfrm>
            <a:off x="7999889" y="934120"/>
            <a:ext cx="867433" cy="84941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Forma libre 33"/>
          <p:cNvSpPr/>
          <p:nvPr/>
        </p:nvSpPr>
        <p:spPr>
          <a:xfrm>
            <a:off x="7284720" y="4000500"/>
            <a:ext cx="327660" cy="243840"/>
          </a:xfrm>
          <a:custGeom>
            <a:avLst/>
            <a:gdLst>
              <a:gd name="connsiteX0" fmla="*/ 0 w 327660"/>
              <a:gd name="connsiteY0" fmla="*/ 0 h 243840"/>
              <a:gd name="connsiteX1" fmla="*/ 327660 w 327660"/>
              <a:gd name="connsiteY1" fmla="*/ 243840 h 243840"/>
            </a:gdLst>
            <a:ahLst/>
            <a:cxnLst>
              <a:cxn ang="0">
                <a:pos x="connsiteX0" y="connsiteY0"/>
              </a:cxn>
              <a:cxn ang="0">
                <a:pos x="connsiteX1" y="connsiteY1"/>
              </a:cxn>
            </a:cxnLst>
            <a:rect l="l" t="t" r="r" b="b"/>
            <a:pathLst>
              <a:path w="327660" h="243840">
                <a:moveTo>
                  <a:pt x="0" y="0"/>
                </a:moveTo>
                <a:lnTo>
                  <a:pt x="327660" y="24384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CuadroTexto 34"/>
          <p:cNvSpPr txBox="1"/>
          <p:nvPr/>
        </p:nvSpPr>
        <p:spPr>
          <a:xfrm rot="2308452">
            <a:off x="5470300" y="2269359"/>
            <a:ext cx="1246319" cy="200055"/>
          </a:xfrm>
          <a:prstGeom prst="rect">
            <a:avLst/>
          </a:prstGeom>
          <a:noFill/>
        </p:spPr>
        <p:txBody>
          <a:bodyPr wrap="square" rtlCol="0">
            <a:spAutoFit/>
          </a:bodyPr>
          <a:lstStyle/>
          <a:p>
            <a:r>
              <a:rPr lang="es-EC" sz="700" b="1" dirty="0" smtClean="0">
                <a:latin typeface="Helvetica" panose="020B0504020202030204" pitchFamily="34" charset="0"/>
              </a:rPr>
              <a:t>CACHA</a:t>
            </a:r>
            <a:endParaRPr lang="es-EC" sz="700" b="1" dirty="0">
              <a:latin typeface="Helvetica" panose="020B0504020202030204" pitchFamily="34" charset="0"/>
            </a:endParaRPr>
          </a:p>
        </p:txBody>
      </p:sp>
      <p:sp>
        <p:nvSpPr>
          <p:cNvPr id="36" name="CuadroTexto 35"/>
          <p:cNvSpPr txBox="1"/>
          <p:nvPr/>
        </p:nvSpPr>
        <p:spPr>
          <a:xfrm rot="19855790">
            <a:off x="1708560" y="1938586"/>
            <a:ext cx="1246319" cy="200055"/>
          </a:xfrm>
          <a:prstGeom prst="rect">
            <a:avLst/>
          </a:prstGeom>
          <a:noFill/>
        </p:spPr>
        <p:txBody>
          <a:bodyPr wrap="square" rtlCol="0">
            <a:spAutoFit/>
          </a:bodyPr>
          <a:lstStyle/>
          <a:p>
            <a:r>
              <a:rPr lang="es-EC" sz="700" b="1" dirty="0" smtClean="0">
                <a:latin typeface="Helvetica" panose="020B0504020202030204" pitchFamily="34" charset="0"/>
              </a:rPr>
              <a:t>AV. GIOVANNI CALLES</a:t>
            </a:r>
            <a:endParaRPr lang="es-EC" sz="700" b="1" dirty="0">
              <a:latin typeface="Helvetica" panose="020B0504020202030204" pitchFamily="34" charset="0"/>
            </a:endParaRPr>
          </a:p>
        </p:txBody>
      </p:sp>
      <p:sp>
        <p:nvSpPr>
          <p:cNvPr id="37" name="CuadroTexto 36"/>
          <p:cNvSpPr txBox="1"/>
          <p:nvPr/>
        </p:nvSpPr>
        <p:spPr>
          <a:xfrm rot="2178971">
            <a:off x="2839477" y="4670704"/>
            <a:ext cx="1246319" cy="200055"/>
          </a:xfrm>
          <a:prstGeom prst="rect">
            <a:avLst/>
          </a:prstGeom>
          <a:noFill/>
        </p:spPr>
        <p:txBody>
          <a:bodyPr wrap="square" rtlCol="0">
            <a:spAutoFit/>
          </a:bodyPr>
          <a:lstStyle/>
          <a:p>
            <a:r>
              <a:rPr lang="es-EC" sz="700" b="1" dirty="0" smtClean="0">
                <a:latin typeface="Helvetica" panose="020B0504020202030204" pitchFamily="34" charset="0"/>
              </a:rPr>
              <a:t>DUCHICELA</a:t>
            </a:r>
            <a:endParaRPr lang="es-EC" sz="700" b="1" dirty="0">
              <a:latin typeface="Helvetica" panose="020B0504020202030204" pitchFamily="34" charset="0"/>
            </a:endParaRPr>
          </a:p>
        </p:txBody>
      </p:sp>
      <p:sp>
        <p:nvSpPr>
          <p:cNvPr id="38" name="CuadroTexto 37"/>
          <p:cNvSpPr txBox="1"/>
          <p:nvPr/>
        </p:nvSpPr>
        <p:spPr>
          <a:xfrm rot="2199798">
            <a:off x="3209654" y="4152759"/>
            <a:ext cx="1246319" cy="200055"/>
          </a:xfrm>
          <a:prstGeom prst="rect">
            <a:avLst/>
          </a:prstGeom>
          <a:noFill/>
        </p:spPr>
        <p:txBody>
          <a:bodyPr wrap="square" rtlCol="0">
            <a:spAutoFit/>
          </a:bodyPr>
          <a:lstStyle/>
          <a:p>
            <a:r>
              <a:rPr lang="es-EC" sz="700" b="1" dirty="0" smtClean="0">
                <a:latin typeface="Helvetica" panose="020B0504020202030204" pitchFamily="34" charset="0"/>
              </a:rPr>
              <a:t>PAREDES</a:t>
            </a:r>
            <a:endParaRPr lang="es-EC" sz="700" b="1" dirty="0">
              <a:latin typeface="Helvetica" panose="020B0504020202030204" pitchFamily="34" charset="0"/>
            </a:endParaRPr>
          </a:p>
        </p:txBody>
      </p:sp>
      <p:sp>
        <p:nvSpPr>
          <p:cNvPr id="39" name="CuadroTexto 38"/>
          <p:cNvSpPr txBox="1"/>
          <p:nvPr/>
        </p:nvSpPr>
        <p:spPr>
          <a:xfrm rot="2206550">
            <a:off x="3742594" y="3804734"/>
            <a:ext cx="1246319" cy="200055"/>
          </a:xfrm>
          <a:prstGeom prst="rect">
            <a:avLst/>
          </a:prstGeom>
          <a:noFill/>
        </p:spPr>
        <p:txBody>
          <a:bodyPr wrap="square" rtlCol="0">
            <a:spAutoFit/>
          </a:bodyPr>
          <a:lstStyle/>
          <a:p>
            <a:r>
              <a:rPr lang="es-EC" sz="700" b="1" dirty="0" smtClean="0">
                <a:latin typeface="Helvetica" panose="020B0504020202030204" pitchFamily="34" charset="0"/>
              </a:rPr>
              <a:t>QUITUS</a:t>
            </a:r>
            <a:endParaRPr lang="es-EC" sz="700" b="1" dirty="0">
              <a:latin typeface="Helvetica" panose="020B0504020202030204" pitchFamily="34" charset="0"/>
            </a:endParaRPr>
          </a:p>
        </p:txBody>
      </p:sp>
      <p:sp>
        <p:nvSpPr>
          <p:cNvPr id="40" name="CuadroTexto 39"/>
          <p:cNvSpPr txBox="1"/>
          <p:nvPr/>
        </p:nvSpPr>
        <p:spPr>
          <a:xfrm rot="2218716">
            <a:off x="3742909" y="3386905"/>
            <a:ext cx="1246319" cy="200055"/>
          </a:xfrm>
          <a:prstGeom prst="rect">
            <a:avLst/>
          </a:prstGeom>
          <a:noFill/>
        </p:spPr>
        <p:txBody>
          <a:bodyPr wrap="square" rtlCol="0">
            <a:spAutoFit/>
          </a:bodyPr>
          <a:lstStyle/>
          <a:p>
            <a:r>
              <a:rPr lang="es-EC" sz="700" b="1" dirty="0" smtClean="0">
                <a:latin typeface="Helvetica" panose="020B0504020202030204" pitchFamily="34" charset="0"/>
              </a:rPr>
              <a:t>INDEPENDENCIA</a:t>
            </a:r>
            <a:endParaRPr lang="es-EC" sz="700" b="1" dirty="0">
              <a:latin typeface="Helvetica" panose="020B0504020202030204" pitchFamily="34" charset="0"/>
            </a:endParaRPr>
          </a:p>
        </p:txBody>
      </p:sp>
      <p:sp>
        <p:nvSpPr>
          <p:cNvPr id="41" name="CuadroTexto 40"/>
          <p:cNvSpPr txBox="1"/>
          <p:nvPr/>
        </p:nvSpPr>
        <p:spPr>
          <a:xfrm rot="2184203">
            <a:off x="3894912" y="2942023"/>
            <a:ext cx="1246319" cy="200055"/>
          </a:xfrm>
          <a:prstGeom prst="rect">
            <a:avLst/>
          </a:prstGeom>
          <a:noFill/>
        </p:spPr>
        <p:txBody>
          <a:bodyPr wrap="square" rtlCol="0">
            <a:spAutoFit/>
          </a:bodyPr>
          <a:lstStyle/>
          <a:p>
            <a:r>
              <a:rPr lang="es-EC" sz="700" b="1" dirty="0" smtClean="0">
                <a:latin typeface="Helvetica" panose="020B0504020202030204" pitchFamily="34" charset="0"/>
              </a:rPr>
              <a:t>PUNIN</a:t>
            </a:r>
            <a:endParaRPr lang="es-EC" sz="700" b="1" dirty="0">
              <a:latin typeface="Helvetica" panose="020B0504020202030204" pitchFamily="34" charset="0"/>
            </a:endParaRPr>
          </a:p>
        </p:txBody>
      </p:sp>
      <p:sp>
        <p:nvSpPr>
          <p:cNvPr id="42" name="CuadroTexto 41"/>
          <p:cNvSpPr txBox="1"/>
          <p:nvPr/>
        </p:nvSpPr>
        <p:spPr>
          <a:xfrm rot="2170621">
            <a:off x="4595742" y="3005289"/>
            <a:ext cx="1246319" cy="200055"/>
          </a:xfrm>
          <a:prstGeom prst="rect">
            <a:avLst/>
          </a:prstGeom>
          <a:noFill/>
        </p:spPr>
        <p:txBody>
          <a:bodyPr wrap="square" rtlCol="0">
            <a:spAutoFit/>
          </a:bodyPr>
          <a:lstStyle/>
          <a:p>
            <a:r>
              <a:rPr lang="es-EC" sz="700" b="1" dirty="0" smtClean="0">
                <a:latin typeface="Helvetica" panose="020B0504020202030204" pitchFamily="34" charset="0"/>
              </a:rPr>
              <a:t>CARÁN</a:t>
            </a:r>
            <a:endParaRPr lang="es-EC" sz="700" b="1" dirty="0">
              <a:latin typeface="Helvetica" panose="020B0504020202030204" pitchFamily="34" charset="0"/>
            </a:endParaRPr>
          </a:p>
        </p:txBody>
      </p:sp>
      <p:sp>
        <p:nvSpPr>
          <p:cNvPr id="43" name="CuadroTexto 42"/>
          <p:cNvSpPr txBox="1"/>
          <p:nvPr/>
        </p:nvSpPr>
        <p:spPr>
          <a:xfrm rot="18933254">
            <a:off x="6300734" y="5102763"/>
            <a:ext cx="1246319" cy="200055"/>
          </a:xfrm>
          <a:prstGeom prst="rect">
            <a:avLst/>
          </a:prstGeom>
          <a:noFill/>
        </p:spPr>
        <p:txBody>
          <a:bodyPr wrap="square" rtlCol="0">
            <a:spAutoFit/>
          </a:bodyPr>
          <a:lstStyle/>
          <a:p>
            <a:r>
              <a:rPr lang="es-EC" sz="700" b="1" dirty="0" smtClean="0">
                <a:latin typeface="Helvetica" panose="020B0504020202030204" pitchFamily="34" charset="0"/>
              </a:rPr>
              <a:t>CARPUNGO</a:t>
            </a:r>
            <a:endParaRPr lang="es-EC" sz="700" b="1" dirty="0">
              <a:latin typeface="Helvetica" panose="020B0504020202030204" pitchFamily="34" charset="0"/>
            </a:endParaRPr>
          </a:p>
        </p:txBody>
      </p:sp>
      <p:sp>
        <p:nvSpPr>
          <p:cNvPr id="45" name="CuadroTexto 44"/>
          <p:cNvSpPr txBox="1"/>
          <p:nvPr/>
        </p:nvSpPr>
        <p:spPr>
          <a:xfrm rot="19010606">
            <a:off x="2790773" y="3040097"/>
            <a:ext cx="298956" cy="169277"/>
          </a:xfrm>
          <a:prstGeom prst="rect">
            <a:avLst/>
          </a:prstGeom>
          <a:noFill/>
        </p:spPr>
        <p:txBody>
          <a:bodyPr wrap="square" rtlCol="0">
            <a:spAutoFit/>
          </a:bodyPr>
          <a:lstStyle/>
          <a:p>
            <a:r>
              <a:rPr lang="es-EC" sz="500" dirty="0" smtClean="0">
                <a:latin typeface="Helvetica" panose="020B0504020202030204" pitchFamily="34" charset="0"/>
              </a:rPr>
              <a:t>N6</a:t>
            </a:r>
            <a:endParaRPr lang="es-EC" sz="500" dirty="0">
              <a:latin typeface="Helvetica" panose="020B0504020202030204" pitchFamily="34" charset="0"/>
            </a:endParaRPr>
          </a:p>
        </p:txBody>
      </p:sp>
      <p:sp>
        <p:nvSpPr>
          <p:cNvPr id="46" name="CuadroTexto 45"/>
          <p:cNvSpPr txBox="1"/>
          <p:nvPr/>
        </p:nvSpPr>
        <p:spPr>
          <a:xfrm rot="18877496">
            <a:off x="1522951" y="2861760"/>
            <a:ext cx="917284" cy="169277"/>
          </a:xfrm>
          <a:prstGeom prst="rect">
            <a:avLst/>
          </a:prstGeom>
          <a:noFill/>
        </p:spPr>
        <p:txBody>
          <a:bodyPr wrap="square" rtlCol="0">
            <a:spAutoFit/>
          </a:bodyPr>
          <a:lstStyle/>
          <a:p>
            <a:r>
              <a:rPr lang="es-EC" sz="500" dirty="0" smtClean="0">
                <a:latin typeface="Helvetica" panose="020B0504020202030204" pitchFamily="34" charset="0"/>
              </a:rPr>
              <a:t>MAGDALENA</a:t>
            </a:r>
            <a:endParaRPr lang="es-EC" sz="500" dirty="0">
              <a:latin typeface="Helvetica" panose="020B0504020202030204" pitchFamily="34" charset="0"/>
            </a:endParaRPr>
          </a:p>
        </p:txBody>
      </p:sp>
      <p:sp>
        <p:nvSpPr>
          <p:cNvPr id="47" name="CuadroTexto 46"/>
          <p:cNvSpPr txBox="1"/>
          <p:nvPr/>
        </p:nvSpPr>
        <p:spPr>
          <a:xfrm rot="19019535">
            <a:off x="2934846" y="3891545"/>
            <a:ext cx="356353" cy="184666"/>
          </a:xfrm>
          <a:prstGeom prst="rect">
            <a:avLst/>
          </a:prstGeom>
          <a:noFill/>
        </p:spPr>
        <p:txBody>
          <a:bodyPr wrap="square" rtlCol="0">
            <a:spAutoFit/>
          </a:bodyPr>
          <a:lstStyle/>
          <a:p>
            <a:r>
              <a:rPr lang="es-EC" sz="600" b="1" dirty="0" smtClean="0">
                <a:latin typeface="Helvetica" panose="020B0504020202030204" pitchFamily="34" charset="0"/>
              </a:rPr>
              <a:t>N4G</a:t>
            </a:r>
            <a:endParaRPr lang="es-EC" sz="600" b="1" dirty="0">
              <a:latin typeface="Helvetica" panose="020B0504020202030204" pitchFamily="34" charset="0"/>
            </a:endParaRPr>
          </a:p>
        </p:txBody>
      </p:sp>
      <p:sp>
        <p:nvSpPr>
          <p:cNvPr id="48" name="CuadroTexto 47"/>
          <p:cNvSpPr txBox="1"/>
          <p:nvPr/>
        </p:nvSpPr>
        <p:spPr>
          <a:xfrm rot="18877496">
            <a:off x="4001866" y="4704209"/>
            <a:ext cx="509096" cy="169277"/>
          </a:xfrm>
          <a:prstGeom prst="rect">
            <a:avLst/>
          </a:prstGeom>
          <a:noFill/>
        </p:spPr>
        <p:txBody>
          <a:bodyPr wrap="square" rtlCol="0">
            <a:spAutoFit/>
          </a:bodyPr>
          <a:lstStyle/>
          <a:p>
            <a:r>
              <a:rPr lang="es-EC" sz="500" b="1" dirty="0" smtClean="0">
                <a:latin typeface="Helvetica" panose="020B0504020202030204" pitchFamily="34" charset="0"/>
              </a:rPr>
              <a:t>SAN JOSE</a:t>
            </a:r>
            <a:endParaRPr lang="es-EC" sz="500" b="1" dirty="0">
              <a:latin typeface="Helvetica" panose="020B0504020202030204" pitchFamily="34" charset="0"/>
            </a:endParaRPr>
          </a:p>
        </p:txBody>
      </p:sp>
      <p:sp>
        <p:nvSpPr>
          <p:cNvPr id="49" name="CuadroTexto 48"/>
          <p:cNvSpPr txBox="1"/>
          <p:nvPr/>
        </p:nvSpPr>
        <p:spPr>
          <a:xfrm rot="18688471">
            <a:off x="5327655" y="3831268"/>
            <a:ext cx="367844" cy="169277"/>
          </a:xfrm>
          <a:prstGeom prst="rect">
            <a:avLst/>
          </a:prstGeom>
          <a:noFill/>
        </p:spPr>
        <p:txBody>
          <a:bodyPr wrap="square" rtlCol="0">
            <a:spAutoFit/>
          </a:bodyPr>
          <a:lstStyle/>
          <a:p>
            <a:r>
              <a:rPr lang="es-EC" sz="500" b="1" dirty="0" smtClean="0">
                <a:latin typeface="Helvetica" panose="020B0504020202030204" pitchFamily="34" charset="0"/>
              </a:rPr>
              <a:t>S/N</a:t>
            </a:r>
            <a:endParaRPr lang="es-EC" sz="500" b="1" dirty="0">
              <a:latin typeface="Helvetica" panose="020B0504020202030204" pitchFamily="34" charset="0"/>
            </a:endParaRPr>
          </a:p>
        </p:txBody>
      </p:sp>
      <p:sp>
        <p:nvSpPr>
          <p:cNvPr id="50" name="CuadroTexto 49"/>
          <p:cNvSpPr txBox="1"/>
          <p:nvPr/>
        </p:nvSpPr>
        <p:spPr>
          <a:xfrm rot="18877496">
            <a:off x="4516616" y="4347642"/>
            <a:ext cx="642264" cy="169277"/>
          </a:xfrm>
          <a:prstGeom prst="rect">
            <a:avLst/>
          </a:prstGeom>
          <a:noFill/>
        </p:spPr>
        <p:txBody>
          <a:bodyPr wrap="square" rtlCol="0">
            <a:spAutoFit/>
          </a:bodyPr>
          <a:lstStyle/>
          <a:p>
            <a:r>
              <a:rPr lang="es-EC" sz="500" b="1" dirty="0" smtClean="0">
                <a:latin typeface="Helvetica" panose="020B0504020202030204" pitchFamily="34" charset="0"/>
              </a:rPr>
              <a:t>GUARDERAS</a:t>
            </a:r>
            <a:endParaRPr lang="es-EC" sz="500" b="1" dirty="0">
              <a:latin typeface="Helvetica" panose="020B0504020202030204" pitchFamily="34" charset="0"/>
            </a:endParaRPr>
          </a:p>
        </p:txBody>
      </p:sp>
      <p:sp>
        <p:nvSpPr>
          <p:cNvPr id="51" name="CuadroTexto 50"/>
          <p:cNvSpPr txBox="1"/>
          <p:nvPr/>
        </p:nvSpPr>
        <p:spPr>
          <a:xfrm rot="18688471">
            <a:off x="4690799" y="3409002"/>
            <a:ext cx="575484" cy="169277"/>
          </a:xfrm>
          <a:prstGeom prst="rect">
            <a:avLst/>
          </a:prstGeom>
          <a:noFill/>
        </p:spPr>
        <p:txBody>
          <a:bodyPr wrap="square" rtlCol="0">
            <a:spAutoFit/>
          </a:bodyPr>
          <a:lstStyle/>
          <a:p>
            <a:r>
              <a:rPr lang="es-EC" sz="500" b="1" dirty="0" smtClean="0">
                <a:latin typeface="Helvetica" panose="020B0504020202030204" pitchFamily="34" charset="0"/>
              </a:rPr>
              <a:t>FILADELFIA</a:t>
            </a:r>
            <a:endParaRPr lang="es-EC" sz="500" b="1" dirty="0">
              <a:latin typeface="Helvetica" panose="020B0504020202030204" pitchFamily="34" charset="0"/>
            </a:endParaRPr>
          </a:p>
        </p:txBody>
      </p:sp>
      <p:sp>
        <p:nvSpPr>
          <p:cNvPr id="53" name="CuadroTexto 52"/>
          <p:cNvSpPr txBox="1"/>
          <p:nvPr/>
        </p:nvSpPr>
        <p:spPr>
          <a:xfrm rot="18688471">
            <a:off x="4849612" y="3917292"/>
            <a:ext cx="367844" cy="184666"/>
          </a:xfrm>
          <a:prstGeom prst="rect">
            <a:avLst/>
          </a:prstGeom>
          <a:noFill/>
        </p:spPr>
        <p:txBody>
          <a:bodyPr wrap="square" rtlCol="0">
            <a:spAutoFit/>
          </a:bodyPr>
          <a:lstStyle/>
          <a:p>
            <a:r>
              <a:rPr lang="es-EC" sz="600" b="1" dirty="0" smtClean="0">
                <a:latin typeface="Helvetica" panose="020B0504020202030204" pitchFamily="34" charset="0"/>
              </a:rPr>
              <a:t>S/N</a:t>
            </a:r>
            <a:endParaRPr lang="es-EC" sz="600" b="1" dirty="0">
              <a:latin typeface="Helvetica" panose="020B0504020202030204" pitchFamily="34" charset="0"/>
            </a:endParaRPr>
          </a:p>
        </p:txBody>
      </p:sp>
      <p:sp>
        <p:nvSpPr>
          <p:cNvPr id="54" name="Llamada rectangular redondeada 53"/>
          <p:cNvSpPr/>
          <p:nvPr/>
        </p:nvSpPr>
        <p:spPr>
          <a:xfrm>
            <a:off x="5772614" y="4015023"/>
            <a:ext cx="934406" cy="225627"/>
          </a:xfrm>
          <a:prstGeom prst="wedgeRoundRectCallout">
            <a:avLst>
              <a:gd name="adj1" fmla="val -52862"/>
              <a:gd name="adj2" fmla="val 152665"/>
              <a:gd name="adj3" fmla="val 16667"/>
            </a:avLst>
          </a:prstGeom>
          <a:solidFill>
            <a:srgbClr val="FF0000">
              <a:alpha val="44000"/>
            </a:srgbClr>
          </a:solidFill>
          <a:ln>
            <a:solidFill>
              <a:srgbClr val="C00000"/>
            </a:solidFill>
          </a:ln>
          <a:effectLst>
            <a:outerShdw blurRad="63500" dist="38100" dir="20460000" sx="101000" sy="101000" algn="tr"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LA PAMPA</a:t>
            </a:r>
            <a:endParaRPr lang="es-EC" sz="1200" b="1" dirty="0">
              <a:solidFill>
                <a:schemeClr val="tx1"/>
              </a:solidFill>
            </a:endParaRPr>
          </a:p>
        </p:txBody>
      </p:sp>
      <p:sp>
        <p:nvSpPr>
          <p:cNvPr id="52" name="Llamada rectangular redondeada 51"/>
          <p:cNvSpPr/>
          <p:nvPr/>
        </p:nvSpPr>
        <p:spPr>
          <a:xfrm>
            <a:off x="6450644" y="5805458"/>
            <a:ext cx="934406" cy="225627"/>
          </a:xfrm>
          <a:prstGeom prst="wedgeRoundRectCallout">
            <a:avLst>
              <a:gd name="adj1" fmla="val -71211"/>
              <a:gd name="adj2" fmla="val -172396"/>
              <a:gd name="adj3" fmla="val 16667"/>
            </a:avLst>
          </a:prstGeom>
          <a:solidFill>
            <a:schemeClr val="accent5">
              <a:lumMod val="60000"/>
              <a:lumOff val="40000"/>
              <a:alpha val="44000"/>
            </a:schemeClr>
          </a:solidFill>
          <a:ln>
            <a:solidFill>
              <a:schemeClr val="accent5">
                <a:lumMod val="75000"/>
              </a:schemeClr>
            </a:solidFill>
          </a:ln>
          <a:effectLst>
            <a:outerShdw blurRad="63500" dist="38100" dir="20460000" sx="101000" sy="101000" algn="tr"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MERCADO</a:t>
            </a:r>
            <a:endParaRPr lang="es-EC" sz="1200" b="1" dirty="0">
              <a:solidFill>
                <a:schemeClr val="tx1"/>
              </a:solidFill>
            </a:endParaRPr>
          </a:p>
        </p:txBody>
      </p:sp>
      <p:sp>
        <p:nvSpPr>
          <p:cNvPr id="24" name="Forma libre 23"/>
          <p:cNvSpPr/>
          <p:nvPr/>
        </p:nvSpPr>
        <p:spPr>
          <a:xfrm>
            <a:off x="5772150" y="5295900"/>
            <a:ext cx="452438" cy="466725"/>
          </a:xfrm>
          <a:custGeom>
            <a:avLst/>
            <a:gdLst>
              <a:gd name="connsiteX0" fmla="*/ 0 w 452438"/>
              <a:gd name="connsiteY0" fmla="*/ 219075 h 466725"/>
              <a:gd name="connsiteX1" fmla="*/ 233363 w 452438"/>
              <a:gd name="connsiteY1" fmla="*/ 0 h 466725"/>
              <a:gd name="connsiteX2" fmla="*/ 452438 w 452438"/>
              <a:gd name="connsiteY2" fmla="*/ 161925 h 466725"/>
              <a:gd name="connsiteX3" fmla="*/ 319088 w 452438"/>
              <a:gd name="connsiteY3" fmla="*/ 214313 h 466725"/>
              <a:gd name="connsiteX4" fmla="*/ 352425 w 452438"/>
              <a:gd name="connsiteY4" fmla="*/ 247650 h 466725"/>
              <a:gd name="connsiteX5" fmla="*/ 257175 w 452438"/>
              <a:gd name="connsiteY5" fmla="*/ 290513 h 466725"/>
              <a:gd name="connsiteX6" fmla="*/ 290513 w 452438"/>
              <a:gd name="connsiteY6" fmla="*/ 319088 h 466725"/>
              <a:gd name="connsiteX7" fmla="*/ 247650 w 452438"/>
              <a:gd name="connsiteY7" fmla="*/ 361950 h 466725"/>
              <a:gd name="connsiteX8" fmla="*/ 347663 w 452438"/>
              <a:gd name="connsiteY8" fmla="*/ 438150 h 466725"/>
              <a:gd name="connsiteX9" fmla="*/ 319088 w 452438"/>
              <a:gd name="connsiteY9" fmla="*/ 466725 h 466725"/>
              <a:gd name="connsiteX10" fmla="*/ 0 w 452438"/>
              <a:gd name="connsiteY10" fmla="*/ 2190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2438" h="466725">
                <a:moveTo>
                  <a:pt x="0" y="219075"/>
                </a:moveTo>
                <a:lnTo>
                  <a:pt x="233363" y="0"/>
                </a:lnTo>
                <a:lnTo>
                  <a:pt x="452438" y="161925"/>
                </a:lnTo>
                <a:lnTo>
                  <a:pt x="319088" y="214313"/>
                </a:lnTo>
                <a:lnTo>
                  <a:pt x="352425" y="247650"/>
                </a:lnTo>
                <a:lnTo>
                  <a:pt x="257175" y="290513"/>
                </a:lnTo>
                <a:lnTo>
                  <a:pt x="290513" y="319088"/>
                </a:lnTo>
                <a:lnTo>
                  <a:pt x="247650" y="361950"/>
                </a:lnTo>
                <a:lnTo>
                  <a:pt x="347663" y="438150"/>
                </a:lnTo>
                <a:lnTo>
                  <a:pt x="319088" y="466725"/>
                </a:lnTo>
                <a:lnTo>
                  <a:pt x="0" y="219075"/>
                </a:lnTo>
                <a:close/>
              </a:path>
            </a:pathLst>
          </a:cu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CuadroTexto 43"/>
          <p:cNvSpPr txBox="1"/>
          <p:nvPr/>
        </p:nvSpPr>
        <p:spPr>
          <a:xfrm rot="18872853">
            <a:off x="5286561" y="5582269"/>
            <a:ext cx="825851" cy="200055"/>
          </a:xfrm>
          <a:prstGeom prst="rect">
            <a:avLst/>
          </a:prstGeom>
          <a:noFill/>
        </p:spPr>
        <p:txBody>
          <a:bodyPr wrap="square" rtlCol="0">
            <a:spAutoFit/>
          </a:bodyPr>
          <a:lstStyle/>
          <a:p>
            <a:r>
              <a:rPr lang="es-EC" sz="700" b="1" dirty="0" smtClean="0">
                <a:latin typeface="Helvetica" panose="020B0504020202030204" pitchFamily="34" charset="0"/>
              </a:rPr>
              <a:t>9 DE AGOSTO</a:t>
            </a:r>
            <a:endParaRPr lang="es-EC" sz="700" b="1" dirty="0">
              <a:latin typeface="Helvetica" panose="020B0504020202030204" pitchFamily="34" charset="0"/>
            </a:endParaRPr>
          </a:p>
        </p:txBody>
      </p:sp>
      <p:sp>
        <p:nvSpPr>
          <p:cNvPr id="4" name="Rectángulo redondeado 3"/>
          <p:cNvSpPr/>
          <p:nvPr/>
        </p:nvSpPr>
        <p:spPr>
          <a:xfrm>
            <a:off x="251520" y="5609768"/>
            <a:ext cx="2781240" cy="771560"/>
          </a:xfrm>
          <a:prstGeom prst="roundRect">
            <a:avLst/>
          </a:prstGeom>
          <a:solidFill>
            <a:schemeClr val="tx2">
              <a:lumMod val="40000"/>
              <a:lumOff val="6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smtClean="0">
                <a:solidFill>
                  <a:schemeClr val="tx1"/>
                </a:solidFill>
              </a:rPr>
              <a:t>CIRCULACIÓN VEHICULAR </a:t>
            </a:r>
          </a:p>
          <a:p>
            <a:r>
              <a:rPr lang="es-EC" sz="1400" b="1" dirty="0" smtClean="0">
                <a:solidFill>
                  <a:schemeClr val="tx1"/>
                </a:solidFill>
              </a:rPr>
              <a:t>LA PAMPA</a:t>
            </a:r>
          </a:p>
          <a:p>
            <a:r>
              <a:rPr lang="es-EC" sz="1400" b="1" dirty="0" smtClean="0">
                <a:solidFill>
                  <a:schemeClr val="tx1"/>
                </a:solidFill>
              </a:rPr>
              <a:t>MERCADO CALDERÓN</a:t>
            </a:r>
            <a:endParaRPr lang="es-EC" sz="1400" b="1" dirty="0">
              <a:solidFill>
                <a:schemeClr val="tx1"/>
              </a:solidFill>
            </a:endParaRPr>
          </a:p>
        </p:txBody>
      </p:sp>
      <p:sp>
        <p:nvSpPr>
          <p:cNvPr id="26" name="Rectángulo redondeado 25"/>
          <p:cNvSpPr/>
          <p:nvPr/>
        </p:nvSpPr>
        <p:spPr>
          <a:xfrm>
            <a:off x="249819" y="5315527"/>
            <a:ext cx="2006317" cy="247506"/>
          </a:xfrm>
          <a:prstGeom prst="roundRect">
            <a:avLst/>
          </a:prstGeom>
          <a:solidFill>
            <a:schemeClr val="tx2">
              <a:lumMod val="40000"/>
              <a:lumOff val="60000"/>
              <a:alpha val="66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dirty="0" smtClean="0">
                <a:solidFill>
                  <a:schemeClr val="tx1"/>
                </a:solidFill>
              </a:rPr>
              <a:t>SIMBOLOGÍA</a:t>
            </a:r>
            <a:endParaRPr lang="es-EC" sz="1600" b="1" dirty="0">
              <a:solidFill>
                <a:schemeClr val="tx1"/>
              </a:solidFill>
            </a:endParaRPr>
          </a:p>
        </p:txBody>
      </p:sp>
      <p:sp>
        <p:nvSpPr>
          <p:cNvPr id="55" name="Forma libre 54"/>
          <p:cNvSpPr/>
          <p:nvPr/>
        </p:nvSpPr>
        <p:spPr>
          <a:xfrm>
            <a:off x="2496457" y="5776686"/>
            <a:ext cx="362857" cy="0"/>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noFill/>
          <a:ln w="31750">
            <a:solidFill>
              <a:srgbClr val="0129D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Rectángulo 55"/>
          <p:cNvSpPr/>
          <p:nvPr/>
        </p:nvSpPr>
        <p:spPr>
          <a:xfrm>
            <a:off x="2420513" y="5948623"/>
            <a:ext cx="495303" cy="72665"/>
          </a:xfrm>
          <a:prstGeom prst="rect">
            <a:avLst/>
          </a:prstGeom>
          <a:pattFill prst="ltUpDiag">
            <a:fgClr>
              <a:schemeClr val="accent2">
                <a:lumMod val="60000"/>
                <a:lumOff val="4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Rectángulo 56"/>
          <p:cNvSpPr/>
          <p:nvPr/>
        </p:nvSpPr>
        <p:spPr>
          <a:xfrm>
            <a:off x="2420512" y="6170689"/>
            <a:ext cx="495303" cy="7266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CuadroTexto 57"/>
          <p:cNvSpPr txBox="1"/>
          <p:nvPr/>
        </p:nvSpPr>
        <p:spPr>
          <a:xfrm rot="5876726">
            <a:off x="7208154" y="4611858"/>
            <a:ext cx="1246319" cy="200055"/>
          </a:xfrm>
          <a:prstGeom prst="rect">
            <a:avLst/>
          </a:prstGeom>
          <a:noFill/>
        </p:spPr>
        <p:txBody>
          <a:bodyPr wrap="square" rtlCol="0">
            <a:spAutoFit/>
          </a:bodyPr>
          <a:lstStyle/>
          <a:p>
            <a:r>
              <a:rPr lang="es-EC" sz="700" b="1" dirty="0" smtClean="0">
                <a:latin typeface="Helvetica" panose="020B0504020202030204" pitchFamily="34" charset="0"/>
              </a:rPr>
              <a:t>PANAMERICANA NORTE</a:t>
            </a:r>
            <a:endParaRPr lang="es-EC" sz="700" b="1" dirty="0">
              <a:latin typeface="Helvetica" panose="020B0504020202030204" pitchFamily="34" charset="0"/>
            </a:endParaRPr>
          </a:p>
        </p:txBody>
      </p:sp>
    </p:spTree>
    <p:extLst>
      <p:ext uri="{BB962C8B-B14F-4D97-AF65-F5344CB8AC3E}">
        <p14:creationId xmlns:p14="http://schemas.microsoft.com/office/powerpoint/2010/main" val="110364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
            <a:ext cx="9144000" cy="6858000"/>
          </a:xfrm>
          <a:prstGeom prst="rect">
            <a:avLst/>
          </a:prstGeom>
        </p:spPr>
      </p:pic>
      <p:sp>
        <p:nvSpPr>
          <p:cNvPr id="5" name="Rectángulo 4"/>
          <p:cNvSpPr/>
          <p:nvPr/>
        </p:nvSpPr>
        <p:spPr>
          <a:xfrm>
            <a:off x="3532771" y="297621"/>
            <a:ext cx="5752393" cy="400110"/>
          </a:xfrm>
          <a:prstGeom prst="rect">
            <a:avLst/>
          </a:prstGeom>
        </p:spPr>
        <p:txBody>
          <a:bodyPr wrap="square">
            <a:spAutoFit/>
          </a:bodyPr>
          <a:lstStyle/>
          <a:p>
            <a:pPr algn="ctr"/>
            <a:r>
              <a:rPr lang="es-EC" sz="2000" b="1" dirty="0" smtClean="0">
                <a:latin typeface="HelveticaNeueLT Std Med Cn"/>
              </a:rPr>
              <a:t>PROPUESTA CIRCULACIÓN VEHÍCULAR</a:t>
            </a:r>
            <a:endParaRPr lang="es-EC" sz="2000" b="1" dirty="0">
              <a:latin typeface="HelveticaNeueLT Std Med Cn"/>
            </a:endParaRPr>
          </a:p>
        </p:txBody>
      </p:sp>
      <p:pic>
        <p:nvPicPr>
          <p:cNvPr id="7" name="Imagen 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1385" b="7767"/>
          <a:stretch/>
        </p:blipFill>
        <p:spPr>
          <a:xfrm>
            <a:off x="179512" y="908720"/>
            <a:ext cx="8784976" cy="5544616"/>
          </a:xfrm>
          <a:prstGeom prst="rect">
            <a:avLst/>
          </a:prstGeom>
          <a:ln>
            <a:solidFill>
              <a:schemeClr val="accent1"/>
            </a:solidFill>
          </a:ln>
          <a:effectLst>
            <a:outerShdw blurRad="292100" dist="139700" dir="2700000" algn="tl" rotWithShape="0">
              <a:srgbClr val="333333">
                <a:alpha val="65000"/>
              </a:srgbClr>
            </a:outerShdw>
          </a:effectLst>
        </p:spPr>
      </p:pic>
      <p:sp>
        <p:nvSpPr>
          <p:cNvPr id="8" name="Forma libre 7"/>
          <p:cNvSpPr/>
          <p:nvPr/>
        </p:nvSpPr>
        <p:spPr>
          <a:xfrm>
            <a:off x="5065713" y="4028281"/>
            <a:ext cx="973137" cy="797719"/>
          </a:xfrm>
          <a:custGeom>
            <a:avLst/>
            <a:gdLst>
              <a:gd name="connsiteX0" fmla="*/ 717550 w 892175"/>
              <a:gd name="connsiteY0" fmla="*/ 733425 h 733425"/>
              <a:gd name="connsiteX1" fmla="*/ 892175 w 892175"/>
              <a:gd name="connsiteY1" fmla="*/ 511175 h 733425"/>
              <a:gd name="connsiteX2" fmla="*/ 219075 w 892175"/>
              <a:gd name="connsiteY2" fmla="*/ 31750 h 733425"/>
              <a:gd name="connsiteX3" fmla="*/ 177800 w 892175"/>
              <a:gd name="connsiteY3" fmla="*/ 0 h 733425"/>
              <a:gd name="connsiteX4" fmla="*/ 0 w 892175"/>
              <a:gd name="connsiteY4" fmla="*/ 203200 h 733425"/>
              <a:gd name="connsiteX5" fmla="*/ 717550 w 892175"/>
              <a:gd name="connsiteY5" fmla="*/ 733425 h 733425"/>
              <a:gd name="connsiteX0" fmla="*/ 717550 w 892175"/>
              <a:gd name="connsiteY0" fmla="*/ 733425 h 733425"/>
              <a:gd name="connsiteX1" fmla="*/ 892175 w 892175"/>
              <a:gd name="connsiteY1" fmla="*/ 511175 h 733425"/>
              <a:gd name="connsiteX2" fmla="*/ 235744 w 892175"/>
              <a:gd name="connsiteY2" fmla="*/ 46038 h 733425"/>
              <a:gd name="connsiteX3" fmla="*/ 177800 w 892175"/>
              <a:gd name="connsiteY3" fmla="*/ 0 h 733425"/>
              <a:gd name="connsiteX4" fmla="*/ 0 w 892175"/>
              <a:gd name="connsiteY4" fmla="*/ 203200 h 733425"/>
              <a:gd name="connsiteX5" fmla="*/ 717550 w 892175"/>
              <a:gd name="connsiteY5" fmla="*/ 733425 h 733425"/>
              <a:gd name="connsiteX0" fmla="*/ 717550 w 892175"/>
              <a:gd name="connsiteY0" fmla="*/ 716756 h 716756"/>
              <a:gd name="connsiteX1" fmla="*/ 892175 w 892175"/>
              <a:gd name="connsiteY1" fmla="*/ 494506 h 716756"/>
              <a:gd name="connsiteX2" fmla="*/ 235744 w 892175"/>
              <a:gd name="connsiteY2" fmla="*/ 29369 h 716756"/>
              <a:gd name="connsiteX3" fmla="*/ 196850 w 892175"/>
              <a:gd name="connsiteY3" fmla="*/ 0 h 716756"/>
              <a:gd name="connsiteX4" fmla="*/ 0 w 892175"/>
              <a:gd name="connsiteY4" fmla="*/ 186531 h 716756"/>
              <a:gd name="connsiteX5" fmla="*/ 717550 w 892175"/>
              <a:gd name="connsiteY5" fmla="*/ 716756 h 716756"/>
              <a:gd name="connsiteX0" fmla="*/ 698500 w 873125"/>
              <a:gd name="connsiteY0" fmla="*/ 716756 h 716756"/>
              <a:gd name="connsiteX1" fmla="*/ 873125 w 873125"/>
              <a:gd name="connsiteY1" fmla="*/ 494506 h 716756"/>
              <a:gd name="connsiteX2" fmla="*/ 216694 w 873125"/>
              <a:gd name="connsiteY2" fmla="*/ 29369 h 716756"/>
              <a:gd name="connsiteX3" fmla="*/ 177800 w 873125"/>
              <a:gd name="connsiteY3" fmla="*/ 0 h 716756"/>
              <a:gd name="connsiteX4" fmla="*/ 0 w 873125"/>
              <a:gd name="connsiteY4" fmla="*/ 200819 h 716756"/>
              <a:gd name="connsiteX5" fmla="*/ 698500 w 873125"/>
              <a:gd name="connsiteY5" fmla="*/ 716756 h 716756"/>
              <a:gd name="connsiteX0" fmla="*/ 698500 w 873125"/>
              <a:gd name="connsiteY0" fmla="*/ 797719 h 797719"/>
              <a:gd name="connsiteX1" fmla="*/ 873125 w 873125"/>
              <a:gd name="connsiteY1" fmla="*/ 575469 h 797719"/>
              <a:gd name="connsiteX2" fmla="*/ 216694 w 873125"/>
              <a:gd name="connsiteY2" fmla="*/ 110332 h 797719"/>
              <a:gd name="connsiteX3" fmla="*/ 58737 w 873125"/>
              <a:gd name="connsiteY3" fmla="*/ 0 h 797719"/>
              <a:gd name="connsiteX4" fmla="*/ 0 w 873125"/>
              <a:gd name="connsiteY4" fmla="*/ 281782 h 797719"/>
              <a:gd name="connsiteX5" fmla="*/ 698500 w 873125"/>
              <a:gd name="connsiteY5" fmla="*/ 797719 h 797719"/>
              <a:gd name="connsiteX0" fmla="*/ 798512 w 973137"/>
              <a:gd name="connsiteY0" fmla="*/ 797719 h 797719"/>
              <a:gd name="connsiteX1" fmla="*/ 973137 w 973137"/>
              <a:gd name="connsiteY1" fmla="*/ 575469 h 797719"/>
              <a:gd name="connsiteX2" fmla="*/ 316706 w 973137"/>
              <a:gd name="connsiteY2" fmla="*/ 110332 h 797719"/>
              <a:gd name="connsiteX3" fmla="*/ 158749 w 973137"/>
              <a:gd name="connsiteY3" fmla="*/ 0 h 797719"/>
              <a:gd name="connsiteX4" fmla="*/ 0 w 973137"/>
              <a:gd name="connsiteY4" fmla="*/ 205582 h 797719"/>
              <a:gd name="connsiteX5" fmla="*/ 798512 w 973137"/>
              <a:gd name="connsiteY5" fmla="*/ 797719 h 79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137" h="797719">
                <a:moveTo>
                  <a:pt x="798512" y="797719"/>
                </a:moveTo>
                <a:lnTo>
                  <a:pt x="973137" y="575469"/>
                </a:lnTo>
                <a:lnTo>
                  <a:pt x="316706" y="110332"/>
                </a:lnTo>
                <a:lnTo>
                  <a:pt x="158749" y="0"/>
                </a:lnTo>
                <a:lnTo>
                  <a:pt x="0" y="205582"/>
                </a:lnTo>
                <a:lnTo>
                  <a:pt x="798512" y="797719"/>
                </a:lnTo>
                <a:close/>
              </a:path>
            </a:pathLst>
          </a:custGeom>
          <a:pattFill prst="dashUpDiag">
            <a:fgClr>
              <a:schemeClr val="accent2">
                <a:lumMod val="75000"/>
              </a:schemeClr>
            </a:fgClr>
            <a:bgClr>
              <a:schemeClr val="bg1"/>
            </a:bgClr>
          </a:pattFill>
          <a:ln w="3175">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3032760" y="1790700"/>
            <a:ext cx="2819400" cy="2065020"/>
          </a:xfrm>
          <a:custGeom>
            <a:avLst/>
            <a:gdLst>
              <a:gd name="connsiteX0" fmla="*/ 3619500 w 3619500"/>
              <a:gd name="connsiteY0" fmla="*/ 2636520 h 2636520"/>
              <a:gd name="connsiteX1" fmla="*/ 3619500 w 3619500"/>
              <a:gd name="connsiteY1" fmla="*/ 2636520 h 2636520"/>
              <a:gd name="connsiteX2" fmla="*/ 1988820 w 3619500"/>
              <a:gd name="connsiteY2" fmla="*/ 1478280 h 2636520"/>
              <a:gd name="connsiteX3" fmla="*/ 1181100 w 3619500"/>
              <a:gd name="connsiteY3" fmla="*/ 883920 h 2636520"/>
              <a:gd name="connsiteX4" fmla="*/ 0 w 3619500"/>
              <a:gd name="connsiteY4" fmla="*/ 0 h 2636520"/>
              <a:gd name="connsiteX0" fmla="*/ 3619500 w 3619500"/>
              <a:gd name="connsiteY0" fmla="*/ 2636520 h 2636520"/>
              <a:gd name="connsiteX1" fmla="*/ 3314700 w 3619500"/>
              <a:gd name="connsiteY1" fmla="*/ 2426970 h 2636520"/>
              <a:gd name="connsiteX2" fmla="*/ 1988820 w 3619500"/>
              <a:gd name="connsiteY2" fmla="*/ 1478280 h 2636520"/>
              <a:gd name="connsiteX3" fmla="*/ 1181100 w 3619500"/>
              <a:gd name="connsiteY3" fmla="*/ 883920 h 2636520"/>
              <a:gd name="connsiteX4" fmla="*/ 0 w 3619500"/>
              <a:gd name="connsiteY4" fmla="*/ 0 h 2636520"/>
              <a:gd name="connsiteX0" fmla="*/ 3314700 w 3314700"/>
              <a:gd name="connsiteY0" fmla="*/ 2426970 h 2426970"/>
              <a:gd name="connsiteX1" fmla="*/ 1988820 w 3314700"/>
              <a:gd name="connsiteY1" fmla="*/ 1478280 h 2426970"/>
              <a:gd name="connsiteX2" fmla="*/ 1181100 w 3314700"/>
              <a:gd name="connsiteY2" fmla="*/ 883920 h 2426970"/>
              <a:gd name="connsiteX3" fmla="*/ 0 w 3314700"/>
              <a:gd name="connsiteY3" fmla="*/ 0 h 2426970"/>
              <a:gd name="connsiteX0" fmla="*/ 2819400 w 2819400"/>
              <a:gd name="connsiteY0" fmla="*/ 2065020 h 2065020"/>
              <a:gd name="connsiteX1" fmla="*/ 1988820 w 2819400"/>
              <a:gd name="connsiteY1" fmla="*/ 1478280 h 2065020"/>
              <a:gd name="connsiteX2" fmla="*/ 1181100 w 2819400"/>
              <a:gd name="connsiteY2" fmla="*/ 883920 h 2065020"/>
              <a:gd name="connsiteX3" fmla="*/ 0 w 2819400"/>
              <a:gd name="connsiteY3" fmla="*/ 0 h 2065020"/>
            </a:gdLst>
            <a:ahLst/>
            <a:cxnLst>
              <a:cxn ang="0">
                <a:pos x="connsiteX0" y="connsiteY0"/>
              </a:cxn>
              <a:cxn ang="0">
                <a:pos x="connsiteX1" y="connsiteY1"/>
              </a:cxn>
              <a:cxn ang="0">
                <a:pos x="connsiteX2" y="connsiteY2"/>
              </a:cxn>
              <a:cxn ang="0">
                <a:pos x="connsiteX3" y="connsiteY3"/>
              </a:cxn>
            </a:cxnLst>
            <a:rect l="l" t="t" r="r" b="b"/>
            <a:pathLst>
              <a:path w="2819400" h="2065020">
                <a:moveTo>
                  <a:pt x="2819400" y="2065020"/>
                </a:moveTo>
                <a:lnTo>
                  <a:pt x="1988820" y="1478280"/>
                </a:lnTo>
                <a:lnTo>
                  <a:pt x="1181100" y="883920"/>
                </a:lnTo>
                <a:lnTo>
                  <a:pt x="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2651760" y="2095500"/>
            <a:ext cx="3398520" cy="2468880"/>
          </a:xfrm>
          <a:custGeom>
            <a:avLst/>
            <a:gdLst>
              <a:gd name="connsiteX0" fmla="*/ 0 w 3550920"/>
              <a:gd name="connsiteY0" fmla="*/ 0 h 2590800"/>
              <a:gd name="connsiteX1" fmla="*/ 0 w 3550920"/>
              <a:gd name="connsiteY1" fmla="*/ 0 h 2590800"/>
              <a:gd name="connsiteX2" fmla="*/ 2552700 w 3550920"/>
              <a:gd name="connsiteY2" fmla="*/ 1874520 h 2590800"/>
              <a:gd name="connsiteX3" fmla="*/ 3550920 w 3550920"/>
              <a:gd name="connsiteY3" fmla="*/ 2590800 h 2590800"/>
              <a:gd name="connsiteX0" fmla="*/ 0 w 3398520"/>
              <a:gd name="connsiteY0" fmla="*/ 0 h 2468880"/>
              <a:gd name="connsiteX1" fmla="*/ 0 w 3398520"/>
              <a:gd name="connsiteY1" fmla="*/ 0 h 2468880"/>
              <a:gd name="connsiteX2" fmla="*/ 2552700 w 3398520"/>
              <a:gd name="connsiteY2" fmla="*/ 1874520 h 2468880"/>
              <a:gd name="connsiteX3" fmla="*/ 3398520 w 3398520"/>
              <a:gd name="connsiteY3" fmla="*/ 2468880 h 2468880"/>
            </a:gdLst>
            <a:ahLst/>
            <a:cxnLst>
              <a:cxn ang="0">
                <a:pos x="connsiteX0" y="connsiteY0"/>
              </a:cxn>
              <a:cxn ang="0">
                <a:pos x="connsiteX1" y="connsiteY1"/>
              </a:cxn>
              <a:cxn ang="0">
                <a:pos x="connsiteX2" y="connsiteY2"/>
              </a:cxn>
              <a:cxn ang="0">
                <a:pos x="connsiteX3" y="connsiteY3"/>
              </a:cxn>
            </a:cxnLst>
            <a:rect l="l" t="t" r="r" b="b"/>
            <a:pathLst>
              <a:path w="3398520" h="2468880">
                <a:moveTo>
                  <a:pt x="0" y="0"/>
                </a:moveTo>
                <a:lnTo>
                  <a:pt x="0" y="0"/>
                </a:lnTo>
                <a:lnTo>
                  <a:pt x="2552700" y="1874520"/>
                </a:lnTo>
                <a:cubicBezTo>
                  <a:pt x="2885440" y="2113280"/>
                  <a:pt x="3065780" y="2230120"/>
                  <a:pt x="3398520" y="2468880"/>
                </a:cubicBezTo>
              </a:path>
            </a:pathLst>
          </a:custGeom>
          <a:noFill/>
          <a:ln w="31750">
            <a:solidFill>
              <a:srgbClr val="FF0000"/>
            </a:solidFill>
            <a:prstDash val="sysDash"/>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2257425" y="2223135"/>
            <a:ext cx="3783330" cy="2762250"/>
          </a:xfrm>
          <a:custGeom>
            <a:avLst/>
            <a:gdLst>
              <a:gd name="connsiteX0" fmla="*/ 3497580 w 3497580"/>
              <a:gd name="connsiteY0" fmla="*/ 2552700 h 2552700"/>
              <a:gd name="connsiteX1" fmla="*/ 3497580 w 3497580"/>
              <a:gd name="connsiteY1" fmla="*/ 2552700 h 2552700"/>
              <a:gd name="connsiteX2" fmla="*/ 3070860 w 3497580"/>
              <a:gd name="connsiteY2" fmla="*/ 2247900 h 2552700"/>
              <a:gd name="connsiteX3" fmla="*/ 2583180 w 3497580"/>
              <a:gd name="connsiteY3" fmla="*/ 1882140 h 2552700"/>
              <a:gd name="connsiteX4" fmla="*/ 2217420 w 3497580"/>
              <a:gd name="connsiteY4" fmla="*/ 1607820 h 2552700"/>
              <a:gd name="connsiteX5" fmla="*/ 1539240 w 3497580"/>
              <a:gd name="connsiteY5" fmla="*/ 1112520 h 2552700"/>
              <a:gd name="connsiteX6" fmla="*/ 693420 w 3497580"/>
              <a:gd name="connsiteY6" fmla="*/ 487680 h 2552700"/>
              <a:gd name="connsiteX7" fmla="*/ 0 w 3497580"/>
              <a:gd name="connsiteY7" fmla="*/ 0 h 2552700"/>
              <a:gd name="connsiteX0" fmla="*/ 3497580 w 3583305"/>
              <a:gd name="connsiteY0" fmla="*/ 2552700 h 2628900"/>
              <a:gd name="connsiteX1" fmla="*/ 3583305 w 3583305"/>
              <a:gd name="connsiteY1" fmla="*/ 2628900 h 2628900"/>
              <a:gd name="connsiteX2" fmla="*/ 3070860 w 3583305"/>
              <a:gd name="connsiteY2" fmla="*/ 2247900 h 2628900"/>
              <a:gd name="connsiteX3" fmla="*/ 2583180 w 3583305"/>
              <a:gd name="connsiteY3" fmla="*/ 1882140 h 2628900"/>
              <a:gd name="connsiteX4" fmla="*/ 2217420 w 3583305"/>
              <a:gd name="connsiteY4" fmla="*/ 1607820 h 2628900"/>
              <a:gd name="connsiteX5" fmla="*/ 1539240 w 3583305"/>
              <a:gd name="connsiteY5" fmla="*/ 1112520 h 2628900"/>
              <a:gd name="connsiteX6" fmla="*/ 693420 w 3583305"/>
              <a:gd name="connsiteY6" fmla="*/ 487680 h 2628900"/>
              <a:gd name="connsiteX7" fmla="*/ 0 w 3583305"/>
              <a:gd name="connsiteY7" fmla="*/ 0 h 2628900"/>
              <a:gd name="connsiteX0" fmla="*/ 3497580 w 3497580"/>
              <a:gd name="connsiteY0" fmla="*/ 2552700 h 2552700"/>
              <a:gd name="connsiteX1" fmla="*/ 3070860 w 3497580"/>
              <a:gd name="connsiteY1" fmla="*/ 2247900 h 2552700"/>
              <a:gd name="connsiteX2" fmla="*/ 2583180 w 3497580"/>
              <a:gd name="connsiteY2" fmla="*/ 1882140 h 2552700"/>
              <a:gd name="connsiteX3" fmla="*/ 2217420 w 3497580"/>
              <a:gd name="connsiteY3" fmla="*/ 1607820 h 2552700"/>
              <a:gd name="connsiteX4" fmla="*/ 1539240 w 3497580"/>
              <a:gd name="connsiteY4" fmla="*/ 1112520 h 2552700"/>
              <a:gd name="connsiteX5" fmla="*/ 693420 w 3497580"/>
              <a:gd name="connsiteY5" fmla="*/ 487680 h 2552700"/>
              <a:gd name="connsiteX6" fmla="*/ 0 w 3497580"/>
              <a:gd name="connsiteY6" fmla="*/ 0 h 2552700"/>
              <a:gd name="connsiteX0" fmla="*/ 3564255 w 3564255"/>
              <a:gd name="connsiteY0" fmla="*/ 2600325 h 2600325"/>
              <a:gd name="connsiteX1" fmla="*/ 3070860 w 3564255"/>
              <a:gd name="connsiteY1" fmla="*/ 2247900 h 2600325"/>
              <a:gd name="connsiteX2" fmla="*/ 2583180 w 3564255"/>
              <a:gd name="connsiteY2" fmla="*/ 1882140 h 2600325"/>
              <a:gd name="connsiteX3" fmla="*/ 2217420 w 3564255"/>
              <a:gd name="connsiteY3" fmla="*/ 1607820 h 2600325"/>
              <a:gd name="connsiteX4" fmla="*/ 1539240 w 3564255"/>
              <a:gd name="connsiteY4" fmla="*/ 1112520 h 2600325"/>
              <a:gd name="connsiteX5" fmla="*/ 693420 w 3564255"/>
              <a:gd name="connsiteY5" fmla="*/ 487680 h 2600325"/>
              <a:gd name="connsiteX6" fmla="*/ 0 w 3564255"/>
              <a:gd name="connsiteY6" fmla="*/ 0 h 2600325"/>
              <a:gd name="connsiteX0" fmla="*/ 3783330 w 3783330"/>
              <a:gd name="connsiteY0" fmla="*/ 2762250 h 2762250"/>
              <a:gd name="connsiteX1" fmla="*/ 3289935 w 3783330"/>
              <a:gd name="connsiteY1" fmla="*/ 2409825 h 2762250"/>
              <a:gd name="connsiteX2" fmla="*/ 2802255 w 3783330"/>
              <a:gd name="connsiteY2" fmla="*/ 2044065 h 2762250"/>
              <a:gd name="connsiteX3" fmla="*/ 2436495 w 3783330"/>
              <a:gd name="connsiteY3" fmla="*/ 1769745 h 2762250"/>
              <a:gd name="connsiteX4" fmla="*/ 1758315 w 3783330"/>
              <a:gd name="connsiteY4" fmla="*/ 1274445 h 2762250"/>
              <a:gd name="connsiteX5" fmla="*/ 912495 w 3783330"/>
              <a:gd name="connsiteY5" fmla="*/ 649605 h 2762250"/>
              <a:gd name="connsiteX6" fmla="*/ 0 w 3783330"/>
              <a:gd name="connsiteY6" fmla="*/ 0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3330" h="2762250">
                <a:moveTo>
                  <a:pt x="3783330" y="2762250"/>
                </a:moveTo>
                <a:lnTo>
                  <a:pt x="3289935" y="2409825"/>
                </a:lnTo>
                <a:lnTo>
                  <a:pt x="2802255" y="2044065"/>
                </a:lnTo>
                <a:lnTo>
                  <a:pt x="2436495" y="1769745"/>
                </a:lnTo>
                <a:lnTo>
                  <a:pt x="1758315" y="1274445"/>
                </a:lnTo>
                <a:lnTo>
                  <a:pt x="912495" y="649605"/>
                </a:lnTo>
                <a:lnTo>
                  <a:pt x="0" y="0"/>
                </a:lnTo>
              </a:path>
            </a:pathLst>
          </a:custGeom>
          <a:noFill/>
          <a:ln w="31750">
            <a:solidFill>
              <a:srgbClr val="FF0000"/>
            </a:solidFill>
            <a:prstDash val="sysDash"/>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1760220" y="2583180"/>
            <a:ext cx="3733800" cy="2758440"/>
          </a:xfrm>
          <a:custGeom>
            <a:avLst/>
            <a:gdLst>
              <a:gd name="connsiteX0" fmla="*/ 0 w 3482340"/>
              <a:gd name="connsiteY0" fmla="*/ 0 h 2560320"/>
              <a:gd name="connsiteX1" fmla="*/ 1432560 w 3482340"/>
              <a:gd name="connsiteY1" fmla="*/ 1059180 h 2560320"/>
              <a:gd name="connsiteX2" fmla="*/ 2339340 w 3482340"/>
              <a:gd name="connsiteY2" fmla="*/ 1706880 h 2560320"/>
              <a:gd name="connsiteX3" fmla="*/ 3032760 w 3482340"/>
              <a:gd name="connsiteY3" fmla="*/ 2232660 h 2560320"/>
              <a:gd name="connsiteX4" fmla="*/ 3482340 w 3482340"/>
              <a:gd name="connsiteY4" fmla="*/ 2560320 h 2560320"/>
              <a:gd name="connsiteX0" fmla="*/ 0 w 3733800"/>
              <a:gd name="connsiteY0" fmla="*/ 0 h 2758440"/>
              <a:gd name="connsiteX1" fmla="*/ 1432560 w 3733800"/>
              <a:gd name="connsiteY1" fmla="*/ 1059180 h 2758440"/>
              <a:gd name="connsiteX2" fmla="*/ 2339340 w 3733800"/>
              <a:gd name="connsiteY2" fmla="*/ 1706880 h 2758440"/>
              <a:gd name="connsiteX3" fmla="*/ 3032760 w 3733800"/>
              <a:gd name="connsiteY3" fmla="*/ 2232660 h 2758440"/>
              <a:gd name="connsiteX4" fmla="*/ 3733800 w 3733800"/>
              <a:gd name="connsiteY4" fmla="*/ 2758440 h 275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2758440">
                <a:moveTo>
                  <a:pt x="0" y="0"/>
                </a:moveTo>
                <a:lnTo>
                  <a:pt x="1432560" y="1059180"/>
                </a:lnTo>
                <a:lnTo>
                  <a:pt x="2339340" y="1706880"/>
                </a:lnTo>
                <a:lnTo>
                  <a:pt x="3032760" y="2232660"/>
                </a:lnTo>
                <a:lnTo>
                  <a:pt x="3733800" y="2758440"/>
                </a:lnTo>
              </a:path>
            </a:pathLst>
          </a:custGeom>
          <a:noFill/>
          <a:ln w="31750">
            <a:solidFill>
              <a:srgbClr val="FF0000"/>
            </a:solidFill>
            <a:prstDash val="sysDash"/>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1333500" y="3093720"/>
            <a:ext cx="3627120" cy="2606040"/>
          </a:xfrm>
          <a:custGeom>
            <a:avLst/>
            <a:gdLst>
              <a:gd name="connsiteX0" fmla="*/ 3627120 w 3627120"/>
              <a:gd name="connsiteY0" fmla="*/ 2606040 h 2606040"/>
              <a:gd name="connsiteX1" fmla="*/ 3627120 w 3627120"/>
              <a:gd name="connsiteY1" fmla="*/ 2606040 h 2606040"/>
              <a:gd name="connsiteX2" fmla="*/ 1684020 w 3627120"/>
              <a:gd name="connsiteY2" fmla="*/ 1188720 h 2606040"/>
              <a:gd name="connsiteX3" fmla="*/ 830580 w 3627120"/>
              <a:gd name="connsiteY3" fmla="*/ 586740 h 2606040"/>
              <a:gd name="connsiteX4" fmla="*/ 0 w 36271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120" h="2606040">
                <a:moveTo>
                  <a:pt x="3627120" y="2606040"/>
                </a:moveTo>
                <a:lnTo>
                  <a:pt x="3627120" y="2606040"/>
                </a:lnTo>
                <a:lnTo>
                  <a:pt x="1684020" y="1188720"/>
                </a:lnTo>
                <a:lnTo>
                  <a:pt x="830580" y="586740"/>
                </a:lnTo>
                <a:lnTo>
                  <a:pt x="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5435600" y="3716020"/>
            <a:ext cx="2016760" cy="2075180"/>
          </a:xfrm>
          <a:custGeom>
            <a:avLst/>
            <a:gdLst>
              <a:gd name="connsiteX0" fmla="*/ 0 w 889000"/>
              <a:gd name="connsiteY0" fmla="*/ 863600 h 863600"/>
              <a:gd name="connsiteX1" fmla="*/ 0 w 889000"/>
              <a:gd name="connsiteY1" fmla="*/ 863600 h 863600"/>
              <a:gd name="connsiteX2" fmla="*/ 749300 w 889000"/>
              <a:gd name="connsiteY2" fmla="*/ 139700 h 863600"/>
              <a:gd name="connsiteX3" fmla="*/ 889000 w 889000"/>
              <a:gd name="connsiteY3" fmla="*/ 0 h 863600"/>
              <a:gd name="connsiteX0" fmla="*/ 0 w 1955800"/>
              <a:gd name="connsiteY0" fmla="*/ 1998980 h 1998980"/>
              <a:gd name="connsiteX1" fmla="*/ 0 w 1955800"/>
              <a:gd name="connsiteY1" fmla="*/ 1998980 h 1998980"/>
              <a:gd name="connsiteX2" fmla="*/ 749300 w 1955800"/>
              <a:gd name="connsiteY2" fmla="*/ 1275080 h 1998980"/>
              <a:gd name="connsiteX3" fmla="*/ 1955800 w 1955800"/>
              <a:gd name="connsiteY3" fmla="*/ 0 h 1998980"/>
              <a:gd name="connsiteX0" fmla="*/ 0 w 2016760"/>
              <a:gd name="connsiteY0" fmla="*/ 2075180 h 2075180"/>
              <a:gd name="connsiteX1" fmla="*/ 0 w 2016760"/>
              <a:gd name="connsiteY1" fmla="*/ 2075180 h 2075180"/>
              <a:gd name="connsiteX2" fmla="*/ 749300 w 2016760"/>
              <a:gd name="connsiteY2" fmla="*/ 1351280 h 2075180"/>
              <a:gd name="connsiteX3" fmla="*/ 2016760 w 2016760"/>
              <a:gd name="connsiteY3" fmla="*/ 0 h 2075180"/>
            </a:gdLst>
            <a:ahLst/>
            <a:cxnLst>
              <a:cxn ang="0">
                <a:pos x="connsiteX0" y="connsiteY0"/>
              </a:cxn>
              <a:cxn ang="0">
                <a:pos x="connsiteX1" y="connsiteY1"/>
              </a:cxn>
              <a:cxn ang="0">
                <a:pos x="connsiteX2" y="connsiteY2"/>
              </a:cxn>
              <a:cxn ang="0">
                <a:pos x="connsiteX3" y="connsiteY3"/>
              </a:cxn>
            </a:cxnLst>
            <a:rect l="l" t="t" r="r" b="b"/>
            <a:pathLst>
              <a:path w="2016760" h="2075180">
                <a:moveTo>
                  <a:pt x="0" y="2075180"/>
                </a:moveTo>
                <a:lnTo>
                  <a:pt x="0" y="2075180"/>
                </a:lnTo>
                <a:lnTo>
                  <a:pt x="749300" y="1351280"/>
                </a:lnTo>
                <a:cubicBezTo>
                  <a:pt x="795867" y="1304713"/>
                  <a:pt x="1970193" y="46567"/>
                  <a:pt x="2016760" y="0"/>
                </a:cubicBezTo>
              </a:path>
            </a:pathLst>
          </a:custGeom>
          <a:noFill/>
          <a:ln w="31750">
            <a:solidFill>
              <a:srgbClr val="FF0000"/>
            </a:solidFill>
            <a:prstDash val="sysDash"/>
            <a:headEnd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6102350" y="3829050"/>
            <a:ext cx="1720850" cy="1974850"/>
          </a:xfrm>
          <a:custGeom>
            <a:avLst/>
            <a:gdLst>
              <a:gd name="connsiteX0" fmla="*/ 1720850 w 1720850"/>
              <a:gd name="connsiteY0" fmla="*/ 0 h 1974850"/>
              <a:gd name="connsiteX1" fmla="*/ 1530350 w 1720850"/>
              <a:gd name="connsiteY1" fmla="*/ 444500 h 1974850"/>
              <a:gd name="connsiteX2" fmla="*/ 1543050 w 1720850"/>
              <a:gd name="connsiteY2" fmla="*/ 425450 h 1974850"/>
              <a:gd name="connsiteX3" fmla="*/ 1562100 w 1720850"/>
              <a:gd name="connsiteY3" fmla="*/ 438150 h 1974850"/>
              <a:gd name="connsiteX4" fmla="*/ 1454150 w 1720850"/>
              <a:gd name="connsiteY4" fmla="*/ 558800 h 1974850"/>
              <a:gd name="connsiteX5" fmla="*/ 1282700 w 1720850"/>
              <a:gd name="connsiteY5" fmla="*/ 749300 h 1974850"/>
              <a:gd name="connsiteX6" fmla="*/ 895350 w 1720850"/>
              <a:gd name="connsiteY6" fmla="*/ 1104900 h 1974850"/>
              <a:gd name="connsiteX7" fmla="*/ 520700 w 1720850"/>
              <a:gd name="connsiteY7" fmla="*/ 1479550 h 1974850"/>
              <a:gd name="connsiteX8" fmla="*/ 0 w 1720850"/>
              <a:gd name="connsiteY8" fmla="*/ 1974850 h 19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0850" h="1974850">
                <a:moveTo>
                  <a:pt x="1720850" y="0"/>
                </a:moveTo>
                <a:lnTo>
                  <a:pt x="1530350" y="444500"/>
                </a:lnTo>
                <a:lnTo>
                  <a:pt x="1543050" y="425450"/>
                </a:lnTo>
                <a:lnTo>
                  <a:pt x="1562100" y="438150"/>
                </a:lnTo>
                <a:lnTo>
                  <a:pt x="1454150" y="558800"/>
                </a:lnTo>
                <a:lnTo>
                  <a:pt x="1282700" y="749300"/>
                </a:lnTo>
                <a:lnTo>
                  <a:pt x="895350" y="1104900"/>
                </a:lnTo>
                <a:lnTo>
                  <a:pt x="520700" y="1479550"/>
                </a:lnTo>
                <a:lnTo>
                  <a:pt x="0" y="1974850"/>
                </a:lnTo>
              </a:path>
            </a:pathLst>
          </a:custGeom>
          <a:noFill/>
          <a:ln w="31750">
            <a:solidFill>
              <a:srgbClr val="0129D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Forma libre 5"/>
          <p:cNvSpPr/>
          <p:nvPr/>
        </p:nvSpPr>
        <p:spPr>
          <a:xfrm>
            <a:off x="6736080" y="4480560"/>
            <a:ext cx="335280" cy="281940"/>
          </a:xfrm>
          <a:custGeom>
            <a:avLst/>
            <a:gdLst>
              <a:gd name="connsiteX0" fmla="*/ 0 w 274320"/>
              <a:gd name="connsiteY0" fmla="*/ 0 h 228600"/>
              <a:gd name="connsiteX1" fmla="*/ 274320 w 274320"/>
              <a:gd name="connsiteY1" fmla="*/ 228600 h 228600"/>
              <a:gd name="connsiteX0" fmla="*/ 0 w 335280"/>
              <a:gd name="connsiteY0" fmla="*/ 0 h 281940"/>
              <a:gd name="connsiteX1" fmla="*/ 335280 w 335280"/>
              <a:gd name="connsiteY1" fmla="*/ 281940 h 281940"/>
            </a:gdLst>
            <a:ahLst/>
            <a:cxnLst>
              <a:cxn ang="0">
                <a:pos x="connsiteX0" y="connsiteY0"/>
              </a:cxn>
              <a:cxn ang="0">
                <a:pos x="connsiteX1" y="connsiteY1"/>
              </a:cxn>
            </a:cxnLst>
            <a:rect l="l" t="t" r="r" b="b"/>
            <a:pathLst>
              <a:path w="335280" h="281940">
                <a:moveTo>
                  <a:pt x="0" y="0"/>
                </a:moveTo>
                <a:lnTo>
                  <a:pt x="335280" y="281940"/>
                </a:lnTo>
              </a:path>
            </a:pathLst>
          </a:custGeom>
          <a:noFill/>
          <a:ln w="31750">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6499860" y="4777740"/>
            <a:ext cx="289560" cy="266700"/>
          </a:xfrm>
          <a:custGeom>
            <a:avLst/>
            <a:gdLst>
              <a:gd name="connsiteX0" fmla="*/ 0 w 243840"/>
              <a:gd name="connsiteY0" fmla="*/ 0 h 220980"/>
              <a:gd name="connsiteX1" fmla="*/ 243840 w 243840"/>
              <a:gd name="connsiteY1" fmla="*/ 220980 h 220980"/>
              <a:gd name="connsiteX0" fmla="*/ 0 w 289560"/>
              <a:gd name="connsiteY0" fmla="*/ 0 h 266700"/>
              <a:gd name="connsiteX1" fmla="*/ 289560 w 289560"/>
              <a:gd name="connsiteY1" fmla="*/ 266700 h 266700"/>
            </a:gdLst>
            <a:ahLst/>
            <a:cxnLst>
              <a:cxn ang="0">
                <a:pos x="connsiteX0" y="connsiteY0"/>
              </a:cxn>
              <a:cxn ang="0">
                <a:pos x="connsiteX1" y="connsiteY1"/>
              </a:cxn>
            </a:cxnLst>
            <a:rect l="l" t="t" r="r" b="b"/>
            <a:pathLst>
              <a:path w="289560" h="266700">
                <a:moveTo>
                  <a:pt x="0" y="0"/>
                </a:moveTo>
                <a:lnTo>
                  <a:pt x="289560" y="266700"/>
                </a:lnTo>
              </a:path>
            </a:pathLst>
          </a:custGeom>
          <a:noFill/>
          <a:ln w="31750">
            <a:solidFill>
              <a:srgbClr val="FF0000"/>
            </a:solidFill>
            <a:prstDash val="sysDash"/>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6187440" y="5082540"/>
            <a:ext cx="312420" cy="243840"/>
          </a:xfrm>
          <a:custGeom>
            <a:avLst/>
            <a:gdLst>
              <a:gd name="connsiteX0" fmla="*/ 0 w 266700"/>
              <a:gd name="connsiteY0" fmla="*/ 0 h 213360"/>
              <a:gd name="connsiteX1" fmla="*/ 266700 w 266700"/>
              <a:gd name="connsiteY1" fmla="*/ 213360 h 213360"/>
              <a:gd name="connsiteX0" fmla="*/ 0 w 312420"/>
              <a:gd name="connsiteY0" fmla="*/ 0 h 243840"/>
              <a:gd name="connsiteX1" fmla="*/ 312420 w 312420"/>
              <a:gd name="connsiteY1" fmla="*/ 243840 h 243840"/>
            </a:gdLst>
            <a:ahLst/>
            <a:cxnLst>
              <a:cxn ang="0">
                <a:pos x="connsiteX0" y="connsiteY0"/>
              </a:cxn>
              <a:cxn ang="0">
                <a:pos x="connsiteX1" y="connsiteY1"/>
              </a:cxn>
            </a:cxnLst>
            <a:rect l="l" t="t" r="r" b="b"/>
            <a:pathLst>
              <a:path w="312420" h="243840">
                <a:moveTo>
                  <a:pt x="0" y="0"/>
                </a:moveTo>
                <a:lnTo>
                  <a:pt x="312420" y="243840"/>
                </a:lnTo>
              </a:path>
            </a:pathLst>
          </a:custGeom>
          <a:noFill/>
          <a:ln w="31750">
            <a:solidFill>
              <a:srgbClr val="FF0000"/>
            </a:solidFill>
            <a:prstDash val="sysDash"/>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5303520" y="5943600"/>
            <a:ext cx="327660" cy="236220"/>
          </a:xfrm>
          <a:custGeom>
            <a:avLst/>
            <a:gdLst>
              <a:gd name="connsiteX0" fmla="*/ 0 w 281940"/>
              <a:gd name="connsiteY0" fmla="*/ 0 h 205740"/>
              <a:gd name="connsiteX1" fmla="*/ 281940 w 281940"/>
              <a:gd name="connsiteY1" fmla="*/ 205740 h 205740"/>
              <a:gd name="connsiteX0" fmla="*/ 0 w 335280"/>
              <a:gd name="connsiteY0" fmla="*/ 0 h 236220"/>
              <a:gd name="connsiteX1" fmla="*/ 335280 w 335280"/>
              <a:gd name="connsiteY1" fmla="*/ 236220 h 236220"/>
              <a:gd name="connsiteX0" fmla="*/ 0 w 327660"/>
              <a:gd name="connsiteY0" fmla="*/ 0 h 236220"/>
              <a:gd name="connsiteX1" fmla="*/ 327660 w 327660"/>
              <a:gd name="connsiteY1" fmla="*/ 236220 h 236220"/>
            </a:gdLst>
            <a:ahLst/>
            <a:cxnLst>
              <a:cxn ang="0">
                <a:pos x="connsiteX0" y="connsiteY0"/>
              </a:cxn>
              <a:cxn ang="0">
                <a:pos x="connsiteX1" y="connsiteY1"/>
              </a:cxn>
            </a:cxnLst>
            <a:rect l="l" t="t" r="r" b="b"/>
            <a:pathLst>
              <a:path w="327660" h="236220">
                <a:moveTo>
                  <a:pt x="0" y="0"/>
                </a:moveTo>
                <a:lnTo>
                  <a:pt x="327660" y="236220"/>
                </a:lnTo>
              </a:path>
            </a:pathLst>
          </a:custGeom>
          <a:noFill/>
          <a:ln w="31750">
            <a:solidFill>
              <a:srgbClr val="FF0000"/>
            </a:solidFill>
            <a:prstDash val="sysDash"/>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3950077" y="4530910"/>
            <a:ext cx="360680" cy="361950"/>
          </a:xfrm>
          <a:custGeom>
            <a:avLst/>
            <a:gdLst>
              <a:gd name="connsiteX0" fmla="*/ 0 w 297180"/>
              <a:gd name="connsiteY0" fmla="*/ 304800 h 304800"/>
              <a:gd name="connsiteX1" fmla="*/ 297180 w 297180"/>
              <a:gd name="connsiteY1" fmla="*/ 0 h 304800"/>
              <a:gd name="connsiteX0" fmla="*/ 0 w 335280"/>
              <a:gd name="connsiteY0" fmla="*/ 342900 h 342900"/>
              <a:gd name="connsiteX1" fmla="*/ 335280 w 335280"/>
              <a:gd name="connsiteY1" fmla="*/ 0 h 342900"/>
              <a:gd name="connsiteX0" fmla="*/ 0 w 360680"/>
              <a:gd name="connsiteY0" fmla="*/ 361950 h 361950"/>
              <a:gd name="connsiteX1" fmla="*/ 360680 w 360680"/>
              <a:gd name="connsiteY1" fmla="*/ 0 h 361950"/>
            </a:gdLst>
            <a:ahLst/>
            <a:cxnLst>
              <a:cxn ang="0">
                <a:pos x="connsiteX0" y="connsiteY0"/>
              </a:cxn>
              <a:cxn ang="0">
                <a:pos x="connsiteX1" y="connsiteY1"/>
              </a:cxn>
            </a:cxnLst>
            <a:rect l="l" t="t" r="r" b="b"/>
            <a:pathLst>
              <a:path w="360680" h="361950">
                <a:moveTo>
                  <a:pt x="0" y="361950"/>
                </a:moveTo>
                <a:lnTo>
                  <a:pt x="36068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2834640" y="3726180"/>
            <a:ext cx="411480" cy="373380"/>
          </a:xfrm>
          <a:custGeom>
            <a:avLst/>
            <a:gdLst>
              <a:gd name="connsiteX0" fmla="*/ 0 w 411480"/>
              <a:gd name="connsiteY0" fmla="*/ 373380 h 373380"/>
              <a:gd name="connsiteX1" fmla="*/ 411480 w 411480"/>
              <a:gd name="connsiteY1" fmla="*/ 0 h 373380"/>
            </a:gdLst>
            <a:ahLst/>
            <a:cxnLst>
              <a:cxn ang="0">
                <a:pos x="connsiteX0" y="connsiteY0"/>
              </a:cxn>
              <a:cxn ang="0">
                <a:pos x="connsiteX1" y="connsiteY1"/>
              </a:cxn>
            </a:cxnLst>
            <a:rect l="l" t="t" r="r" b="b"/>
            <a:pathLst>
              <a:path w="411480" h="373380">
                <a:moveTo>
                  <a:pt x="0" y="373380"/>
                </a:moveTo>
                <a:lnTo>
                  <a:pt x="41148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1577340" y="2804160"/>
            <a:ext cx="381000" cy="381000"/>
          </a:xfrm>
          <a:custGeom>
            <a:avLst/>
            <a:gdLst>
              <a:gd name="connsiteX0" fmla="*/ 0 w 381000"/>
              <a:gd name="connsiteY0" fmla="*/ 381000 h 381000"/>
              <a:gd name="connsiteX1" fmla="*/ 381000 w 381000"/>
              <a:gd name="connsiteY1" fmla="*/ 0 h 381000"/>
            </a:gdLst>
            <a:ahLst/>
            <a:cxnLst>
              <a:cxn ang="0">
                <a:pos x="connsiteX0" y="connsiteY0"/>
              </a:cxn>
              <a:cxn ang="0">
                <a:pos x="connsiteX1" y="connsiteY1"/>
              </a:cxn>
            </a:cxnLst>
            <a:rect l="l" t="t" r="r" b="b"/>
            <a:pathLst>
              <a:path w="381000" h="381000">
                <a:moveTo>
                  <a:pt x="0" y="381000"/>
                </a:moveTo>
                <a:lnTo>
                  <a:pt x="38100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orma libre 26"/>
          <p:cNvSpPr/>
          <p:nvPr/>
        </p:nvSpPr>
        <p:spPr>
          <a:xfrm>
            <a:off x="2697480" y="2865120"/>
            <a:ext cx="350520" cy="327660"/>
          </a:xfrm>
          <a:custGeom>
            <a:avLst/>
            <a:gdLst>
              <a:gd name="connsiteX0" fmla="*/ 0 w 350520"/>
              <a:gd name="connsiteY0" fmla="*/ 327660 h 327660"/>
              <a:gd name="connsiteX1" fmla="*/ 350520 w 350520"/>
              <a:gd name="connsiteY1" fmla="*/ 0 h 327660"/>
            </a:gdLst>
            <a:ahLst/>
            <a:cxnLst>
              <a:cxn ang="0">
                <a:pos x="connsiteX0" y="connsiteY0"/>
              </a:cxn>
              <a:cxn ang="0">
                <a:pos x="connsiteX1" y="connsiteY1"/>
              </a:cxn>
            </a:cxnLst>
            <a:rect l="l" t="t" r="r" b="b"/>
            <a:pathLst>
              <a:path w="350520" h="327660">
                <a:moveTo>
                  <a:pt x="0" y="327660"/>
                </a:moveTo>
                <a:lnTo>
                  <a:pt x="35052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orma libre 27"/>
          <p:cNvSpPr/>
          <p:nvPr/>
        </p:nvSpPr>
        <p:spPr>
          <a:xfrm>
            <a:off x="5394960" y="3764280"/>
            <a:ext cx="228600" cy="266700"/>
          </a:xfrm>
          <a:custGeom>
            <a:avLst/>
            <a:gdLst>
              <a:gd name="connsiteX0" fmla="*/ 0 w 228600"/>
              <a:gd name="connsiteY0" fmla="*/ 266700 h 266700"/>
              <a:gd name="connsiteX1" fmla="*/ 228600 w 228600"/>
              <a:gd name="connsiteY1" fmla="*/ 0 h 266700"/>
            </a:gdLst>
            <a:ahLst/>
            <a:cxnLst>
              <a:cxn ang="0">
                <a:pos x="connsiteX0" y="connsiteY0"/>
              </a:cxn>
              <a:cxn ang="0">
                <a:pos x="connsiteX1" y="connsiteY1"/>
              </a:cxn>
            </a:cxnLst>
            <a:rect l="l" t="t" r="r" b="b"/>
            <a:pathLst>
              <a:path w="228600" h="266700">
                <a:moveTo>
                  <a:pt x="0" y="266700"/>
                </a:moveTo>
                <a:lnTo>
                  <a:pt x="22860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4770120" y="3322320"/>
            <a:ext cx="228600" cy="266700"/>
          </a:xfrm>
          <a:custGeom>
            <a:avLst/>
            <a:gdLst>
              <a:gd name="connsiteX0" fmla="*/ 0 w 228600"/>
              <a:gd name="connsiteY0" fmla="*/ 266700 h 266700"/>
              <a:gd name="connsiteX1" fmla="*/ 228600 w 228600"/>
              <a:gd name="connsiteY1" fmla="*/ 0 h 266700"/>
            </a:gdLst>
            <a:ahLst/>
            <a:cxnLst>
              <a:cxn ang="0">
                <a:pos x="connsiteX0" y="connsiteY0"/>
              </a:cxn>
              <a:cxn ang="0">
                <a:pos x="connsiteX1" y="connsiteY1"/>
              </a:cxn>
            </a:cxnLst>
            <a:rect l="l" t="t" r="r" b="b"/>
            <a:pathLst>
              <a:path w="228600" h="266700">
                <a:moveTo>
                  <a:pt x="0" y="266700"/>
                </a:moveTo>
                <a:lnTo>
                  <a:pt x="22860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orma libre 29"/>
          <p:cNvSpPr/>
          <p:nvPr/>
        </p:nvSpPr>
        <p:spPr>
          <a:xfrm>
            <a:off x="825500" y="1092200"/>
            <a:ext cx="3022600" cy="1625600"/>
          </a:xfrm>
          <a:custGeom>
            <a:avLst/>
            <a:gdLst>
              <a:gd name="connsiteX0" fmla="*/ 0 w 3022600"/>
              <a:gd name="connsiteY0" fmla="*/ 1625600 h 1625600"/>
              <a:gd name="connsiteX1" fmla="*/ 50800 w 3022600"/>
              <a:gd name="connsiteY1" fmla="*/ 1625600 h 1625600"/>
              <a:gd name="connsiteX2" fmla="*/ 2603500 w 3022600"/>
              <a:gd name="connsiteY2" fmla="*/ 203200 h 1625600"/>
              <a:gd name="connsiteX3" fmla="*/ 3022600 w 3022600"/>
              <a:gd name="connsiteY3" fmla="*/ 0 h 1625600"/>
            </a:gdLst>
            <a:ahLst/>
            <a:cxnLst>
              <a:cxn ang="0">
                <a:pos x="connsiteX0" y="connsiteY0"/>
              </a:cxn>
              <a:cxn ang="0">
                <a:pos x="connsiteX1" y="connsiteY1"/>
              </a:cxn>
              <a:cxn ang="0">
                <a:pos x="connsiteX2" y="connsiteY2"/>
              </a:cxn>
              <a:cxn ang="0">
                <a:pos x="connsiteX3" y="connsiteY3"/>
              </a:cxn>
            </a:cxnLst>
            <a:rect l="l" t="t" r="r" b="b"/>
            <a:pathLst>
              <a:path w="3022600" h="1625600">
                <a:moveTo>
                  <a:pt x="0" y="1625600"/>
                </a:moveTo>
                <a:lnTo>
                  <a:pt x="50800" y="1625600"/>
                </a:lnTo>
                <a:lnTo>
                  <a:pt x="2603500" y="203200"/>
                </a:lnTo>
                <a:lnTo>
                  <a:pt x="302260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orma libre 30"/>
          <p:cNvSpPr/>
          <p:nvPr/>
        </p:nvSpPr>
        <p:spPr>
          <a:xfrm>
            <a:off x="3365500" y="1625600"/>
            <a:ext cx="2984500" cy="2178050"/>
          </a:xfrm>
          <a:custGeom>
            <a:avLst/>
            <a:gdLst>
              <a:gd name="connsiteX0" fmla="*/ 0 w 3340100"/>
              <a:gd name="connsiteY0" fmla="*/ 0 h 2438400"/>
              <a:gd name="connsiteX1" fmla="*/ 0 w 3340100"/>
              <a:gd name="connsiteY1" fmla="*/ 0 h 2438400"/>
              <a:gd name="connsiteX2" fmla="*/ 3340100 w 3340100"/>
              <a:gd name="connsiteY2" fmla="*/ 2438400 h 2438400"/>
              <a:gd name="connsiteX0" fmla="*/ 0 w 2984500"/>
              <a:gd name="connsiteY0" fmla="*/ 0 h 2178050"/>
              <a:gd name="connsiteX1" fmla="*/ 0 w 2984500"/>
              <a:gd name="connsiteY1" fmla="*/ 0 h 2178050"/>
              <a:gd name="connsiteX2" fmla="*/ 2984500 w 2984500"/>
              <a:gd name="connsiteY2" fmla="*/ 2178050 h 2178050"/>
            </a:gdLst>
            <a:ahLst/>
            <a:cxnLst>
              <a:cxn ang="0">
                <a:pos x="connsiteX0" y="connsiteY0"/>
              </a:cxn>
              <a:cxn ang="0">
                <a:pos x="connsiteX1" y="connsiteY1"/>
              </a:cxn>
              <a:cxn ang="0">
                <a:pos x="connsiteX2" y="connsiteY2"/>
              </a:cxn>
            </a:cxnLst>
            <a:rect l="l" t="t" r="r" b="b"/>
            <a:pathLst>
              <a:path w="2984500" h="2178050">
                <a:moveTo>
                  <a:pt x="0" y="0"/>
                </a:moveTo>
                <a:lnTo>
                  <a:pt x="0" y="0"/>
                </a:lnTo>
                <a:lnTo>
                  <a:pt x="2984500" y="217805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Forma libre 31"/>
          <p:cNvSpPr/>
          <p:nvPr/>
        </p:nvSpPr>
        <p:spPr>
          <a:xfrm>
            <a:off x="4673600" y="1066800"/>
            <a:ext cx="2679700" cy="2133600"/>
          </a:xfrm>
          <a:custGeom>
            <a:avLst/>
            <a:gdLst>
              <a:gd name="connsiteX0" fmla="*/ 0 w 2679700"/>
              <a:gd name="connsiteY0" fmla="*/ 0 h 2133600"/>
              <a:gd name="connsiteX1" fmla="*/ 2095500 w 2679700"/>
              <a:gd name="connsiteY1" fmla="*/ 1663700 h 2133600"/>
              <a:gd name="connsiteX2" fmla="*/ 2679700 w 2679700"/>
              <a:gd name="connsiteY2" fmla="*/ 2133600 h 2133600"/>
            </a:gdLst>
            <a:ahLst/>
            <a:cxnLst>
              <a:cxn ang="0">
                <a:pos x="connsiteX0" y="connsiteY0"/>
              </a:cxn>
              <a:cxn ang="0">
                <a:pos x="connsiteX1" y="connsiteY1"/>
              </a:cxn>
              <a:cxn ang="0">
                <a:pos x="connsiteX2" y="connsiteY2"/>
              </a:cxn>
            </a:cxnLst>
            <a:rect l="l" t="t" r="r" b="b"/>
            <a:pathLst>
              <a:path w="2679700" h="2133600">
                <a:moveTo>
                  <a:pt x="0" y="0"/>
                </a:moveTo>
                <a:lnTo>
                  <a:pt x="2095500" y="1663700"/>
                </a:lnTo>
                <a:lnTo>
                  <a:pt x="2679700" y="213360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 name="Picture 8" descr="http://www.juntadeandalucia.es/averroes/mochiladigitalESO/sec/recursos_ambito/socio_linguistico/espa_sociales/imagen_2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77"/>
          <a:stretch/>
        </p:blipFill>
        <p:spPr bwMode="auto">
          <a:xfrm>
            <a:off x="7800317" y="912361"/>
            <a:ext cx="1149387" cy="112551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Forma libre 33"/>
          <p:cNvSpPr/>
          <p:nvPr/>
        </p:nvSpPr>
        <p:spPr>
          <a:xfrm>
            <a:off x="7284720" y="4000500"/>
            <a:ext cx="327660" cy="243840"/>
          </a:xfrm>
          <a:custGeom>
            <a:avLst/>
            <a:gdLst>
              <a:gd name="connsiteX0" fmla="*/ 0 w 327660"/>
              <a:gd name="connsiteY0" fmla="*/ 0 h 243840"/>
              <a:gd name="connsiteX1" fmla="*/ 327660 w 327660"/>
              <a:gd name="connsiteY1" fmla="*/ 243840 h 243840"/>
            </a:gdLst>
            <a:ahLst/>
            <a:cxnLst>
              <a:cxn ang="0">
                <a:pos x="connsiteX0" y="connsiteY0"/>
              </a:cxn>
              <a:cxn ang="0">
                <a:pos x="connsiteX1" y="connsiteY1"/>
              </a:cxn>
            </a:cxnLst>
            <a:rect l="l" t="t" r="r" b="b"/>
            <a:pathLst>
              <a:path w="327660" h="243840">
                <a:moveTo>
                  <a:pt x="0" y="0"/>
                </a:moveTo>
                <a:lnTo>
                  <a:pt x="327660" y="24384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CuadroTexto 34"/>
          <p:cNvSpPr txBox="1"/>
          <p:nvPr/>
        </p:nvSpPr>
        <p:spPr>
          <a:xfrm rot="2308452">
            <a:off x="5470300" y="2269359"/>
            <a:ext cx="1246319" cy="200055"/>
          </a:xfrm>
          <a:prstGeom prst="rect">
            <a:avLst/>
          </a:prstGeom>
          <a:noFill/>
        </p:spPr>
        <p:txBody>
          <a:bodyPr wrap="square" rtlCol="0">
            <a:spAutoFit/>
          </a:bodyPr>
          <a:lstStyle/>
          <a:p>
            <a:r>
              <a:rPr lang="es-EC" sz="700" b="1" dirty="0" smtClean="0">
                <a:latin typeface="Helvetica" panose="020B0504020202030204" pitchFamily="34" charset="0"/>
              </a:rPr>
              <a:t>CACHA</a:t>
            </a:r>
            <a:endParaRPr lang="es-EC" sz="700" b="1" dirty="0">
              <a:latin typeface="Helvetica" panose="020B0504020202030204" pitchFamily="34" charset="0"/>
            </a:endParaRPr>
          </a:p>
        </p:txBody>
      </p:sp>
      <p:sp>
        <p:nvSpPr>
          <p:cNvPr id="36" name="CuadroTexto 35"/>
          <p:cNvSpPr txBox="1"/>
          <p:nvPr/>
        </p:nvSpPr>
        <p:spPr>
          <a:xfrm rot="19855790">
            <a:off x="1708560" y="1938586"/>
            <a:ext cx="1246319" cy="200055"/>
          </a:xfrm>
          <a:prstGeom prst="rect">
            <a:avLst/>
          </a:prstGeom>
          <a:noFill/>
        </p:spPr>
        <p:txBody>
          <a:bodyPr wrap="square" rtlCol="0">
            <a:spAutoFit/>
          </a:bodyPr>
          <a:lstStyle/>
          <a:p>
            <a:r>
              <a:rPr lang="es-EC" sz="700" b="1" dirty="0" smtClean="0">
                <a:latin typeface="Helvetica" panose="020B0504020202030204" pitchFamily="34" charset="0"/>
              </a:rPr>
              <a:t>AV. GIOVANNI CALLES</a:t>
            </a:r>
            <a:endParaRPr lang="es-EC" sz="700" b="1" dirty="0">
              <a:latin typeface="Helvetica" panose="020B0504020202030204" pitchFamily="34" charset="0"/>
            </a:endParaRPr>
          </a:p>
        </p:txBody>
      </p:sp>
      <p:sp>
        <p:nvSpPr>
          <p:cNvPr id="37" name="CuadroTexto 36"/>
          <p:cNvSpPr txBox="1"/>
          <p:nvPr/>
        </p:nvSpPr>
        <p:spPr>
          <a:xfrm rot="2178971">
            <a:off x="2839477" y="4670704"/>
            <a:ext cx="1246319" cy="200055"/>
          </a:xfrm>
          <a:prstGeom prst="rect">
            <a:avLst/>
          </a:prstGeom>
          <a:noFill/>
        </p:spPr>
        <p:txBody>
          <a:bodyPr wrap="square" rtlCol="0">
            <a:spAutoFit/>
          </a:bodyPr>
          <a:lstStyle/>
          <a:p>
            <a:r>
              <a:rPr lang="es-EC" sz="700" b="1" dirty="0" smtClean="0">
                <a:latin typeface="Helvetica" panose="020B0504020202030204" pitchFamily="34" charset="0"/>
              </a:rPr>
              <a:t>DUCHICELA</a:t>
            </a:r>
            <a:endParaRPr lang="es-EC" sz="700" b="1" dirty="0">
              <a:latin typeface="Helvetica" panose="020B0504020202030204" pitchFamily="34" charset="0"/>
            </a:endParaRPr>
          </a:p>
        </p:txBody>
      </p:sp>
      <p:sp>
        <p:nvSpPr>
          <p:cNvPr id="38" name="CuadroTexto 37"/>
          <p:cNvSpPr txBox="1"/>
          <p:nvPr/>
        </p:nvSpPr>
        <p:spPr>
          <a:xfrm rot="2199798">
            <a:off x="3153979" y="4129639"/>
            <a:ext cx="1246319" cy="200055"/>
          </a:xfrm>
          <a:prstGeom prst="rect">
            <a:avLst/>
          </a:prstGeom>
          <a:noFill/>
        </p:spPr>
        <p:txBody>
          <a:bodyPr wrap="square" rtlCol="0">
            <a:spAutoFit/>
          </a:bodyPr>
          <a:lstStyle/>
          <a:p>
            <a:r>
              <a:rPr lang="es-EC" sz="700" b="1" dirty="0" smtClean="0">
                <a:latin typeface="Helvetica" panose="020B0504020202030204" pitchFamily="34" charset="0"/>
              </a:rPr>
              <a:t>PAREDES</a:t>
            </a:r>
            <a:endParaRPr lang="es-EC" sz="700" b="1" dirty="0">
              <a:latin typeface="Helvetica" panose="020B0504020202030204" pitchFamily="34" charset="0"/>
            </a:endParaRPr>
          </a:p>
        </p:txBody>
      </p:sp>
      <p:sp>
        <p:nvSpPr>
          <p:cNvPr id="39" name="CuadroTexto 38"/>
          <p:cNvSpPr txBox="1"/>
          <p:nvPr/>
        </p:nvSpPr>
        <p:spPr>
          <a:xfrm rot="2206550">
            <a:off x="3742594" y="3804734"/>
            <a:ext cx="1246319" cy="200055"/>
          </a:xfrm>
          <a:prstGeom prst="rect">
            <a:avLst/>
          </a:prstGeom>
          <a:noFill/>
        </p:spPr>
        <p:txBody>
          <a:bodyPr wrap="square" rtlCol="0">
            <a:spAutoFit/>
          </a:bodyPr>
          <a:lstStyle/>
          <a:p>
            <a:r>
              <a:rPr lang="es-EC" sz="700" b="1" dirty="0" smtClean="0">
                <a:latin typeface="Helvetica" panose="020B0504020202030204" pitchFamily="34" charset="0"/>
              </a:rPr>
              <a:t>QUITUS</a:t>
            </a:r>
            <a:endParaRPr lang="es-EC" sz="700" b="1" dirty="0">
              <a:latin typeface="Helvetica" panose="020B0504020202030204" pitchFamily="34" charset="0"/>
            </a:endParaRPr>
          </a:p>
        </p:txBody>
      </p:sp>
      <p:sp>
        <p:nvSpPr>
          <p:cNvPr id="40" name="CuadroTexto 39"/>
          <p:cNvSpPr txBox="1"/>
          <p:nvPr/>
        </p:nvSpPr>
        <p:spPr>
          <a:xfrm rot="2218716">
            <a:off x="3801845" y="3406626"/>
            <a:ext cx="1246319" cy="200055"/>
          </a:xfrm>
          <a:prstGeom prst="rect">
            <a:avLst/>
          </a:prstGeom>
          <a:noFill/>
        </p:spPr>
        <p:txBody>
          <a:bodyPr wrap="square" rtlCol="0">
            <a:spAutoFit/>
          </a:bodyPr>
          <a:lstStyle/>
          <a:p>
            <a:r>
              <a:rPr lang="es-EC" sz="700" b="1" dirty="0" smtClean="0">
                <a:latin typeface="Helvetica" panose="020B0504020202030204" pitchFamily="34" charset="0"/>
              </a:rPr>
              <a:t>INDEPENDENCIA</a:t>
            </a:r>
            <a:endParaRPr lang="es-EC" sz="700" b="1" dirty="0">
              <a:latin typeface="Helvetica" panose="020B0504020202030204" pitchFamily="34" charset="0"/>
            </a:endParaRPr>
          </a:p>
        </p:txBody>
      </p:sp>
      <p:sp>
        <p:nvSpPr>
          <p:cNvPr id="41" name="CuadroTexto 40"/>
          <p:cNvSpPr txBox="1"/>
          <p:nvPr/>
        </p:nvSpPr>
        <p:spPr>
          <a:xfrm rot="2184203">
            <a:off x="3967468" y="2718771"/>
            <a:ext cx="494806" cy="202652"/>
          </a:xfrm>
          <a:prstGeom prst="rect">
            <a:avLst/>
          </a:prstGeom>
          <a:noFill/>
        </p:spPr>
        <p:txBody>
          <a:bodyPr wrap="square" rtlCol="0">
            <a:spAutoFit/>
          </a:bodyPr>
          <a:lstStyle/>
          <a:p>
            <a:r>
              <a:rPr lang="es-EC" sz="700" b="1" dirty="0" smtClean="0">
                <a:latin typeface="Helvetica" panose="020B0504020202030204" pitchFamily="34" charset="0"/>
              </a:rPr>
              <a:t>PUNIN</a:t>
            </a:r>
            <a:endParaRPr lang="es-EC" sz="700" b="1" dirty="0">
              <a:latin typeface="Helvetica" panose="020B0504020202030204" pitchFamily="34" charset="0"/>
            </a:endParaRPr>
          </a:p>
        </p:txBody>
      </p:sp>
      <p:sp>
        <p:nvSpPr>
          <p:cNvPr id="42" name="CuadroTexto 41"/>
          <p:cNvSpPr txBox="1"/>
          <p:nvPr/>
        </p:nvSpPr>
        <p:spPr>
          <a:xfrm rot="2170621">
            <a:off x="4595742" y="3005289"/>
            <a:ext cx="1246319" cy="200055"/>
          </a:xfrm>
          <a:prstGeom prst="rect">
            <a:avLst/>
          </a:prstGeom>
          <a:noFill/>
        </p:spPr>
        <p:txBody>
          <a:bodyPr wrap="square" rtlCol="0">
            <a:spAutoFit/>
          </a:bodyPr>
          <a:lstStyle/>
          <a:p>
            <a:r>
              <a:rPr lang="es-EC" sz="700" b="1" dirty="0" smtClean="0">
                <a:latin typeface="Helvetica" panose="020B0504020202030204" pitchFamily="34" charset="0"/>
              </a:rPr>
              <a:t>CARÁN</a:t>
            </a:r>
            <a:endParaRPr lang="es-EC" sz="700" b="1" dirty="0">
              <a:latin typeface="Helvetica" panose="020B0504020202030204" pitchFamily="34" charset="0"/>
            </a:endParaRPr>
          </a:p>
        </p:txBody>
      </p:sp>
      <p:sp>
        <p:nvSpPr>
          <p:cNvPr id="43" name="CuadroTexto 42"/>
          <p:cNvSpPr txBox="1"/>
          <p:nvPr/>
        </p:nvSpPr>
        <p:spPr>
          <a:xfrm rot="18933254">
            <a:off x="6300734" y="5102763"/>
            <a:ext cx="1246319" cy="200055"/>
          </a:xfrm>
          <a:prstGeom prst="rect">
            <a:avLst/>
          </a:prstGeom>
          <a:noFill/>
        </p:spPr>
        <p:txBody>
          <a:bodyPr wrap="square" rtlCol="0">
            <a:spAutoFit/>
          </a:bodyPr>
          <a:lstStyle/>
          <a:p>
            <a:r>
              <a:rPr lang="es-EC" sz="700" b="1" dirty="0" smtClean="0">
                <a:latin typeface="Helvetica" panose="020B0504020202030204" pitchFamily="34" charset="0"/>
              </a:rPr>
              <a:t>CARAPUNGO</a:t>
            </a:r>
            <a:endParaRPr lang="es-EC" sz="700" b="1" dirty="0">
              <a:latin typeface="Helvetica" panose="020B0504020202030204" pitchFamily="34" charset="0"/>
            </a:endParaRPr>
          </a:p>
        </p:txBody>
      </p:sp>
      <p:sp>
        <p:nvSpPr>
          <p:cNvPr id="45" name="CuadroTexto 44"/>
          <p:cNvSpPr txBox="1"/>
          <p:nvPr/>
        </p:nvSpPr>
        <p:spPr>
          <a:xfrm rot="19010606">
            <a:off x="2868085" y="3012551"/>
            <a:ext cx="298956" cy="169277"/>
          </a:xfrm>
          <a:prstGeom prst="rect">
            <a:avLst/>
          </a:prstGeom>
          <a:noFill/>
        </p:spPr>
        <p:txBody>
          <a:bodyPr wrap="square" rtlCol="0">
            <a:spAutoFit/>
          </a:bodyPr>
          <a:lstStyle/>
          <a:p>
            <a:r>
              <a:rPr lang="es-EC" sz="500" dirty="0" smtClean="0">
                <a:latin typeface="Helvetica" panose="020B0504020202030204" pitchFamily="34" charset="0"/>
              </a:rPr>
              <a:t>N6</a:t>
            </a:r>
            <a:endParaRPr lang="es-EC" sz="500" dirty="0">
              <a:latin typeface="Helvetica" panose="020B0504020202030204" pitchFamily="34" charset="0"/>
            </a:endParaRPr>
          </a:p>
        </p:txBody>
      </p:sp>
      <p:sp>
        <p:nvSpPr>
          <p:cNvPr id="46" name="CuadroTexto 45"/>
          <p:cNvSpPr txBox="1"/>
          <p:nvPr/>
        </p:nvSpPr>
        <p:spPr>
          <a:xfrm rot="18877496">
            <a:off x="1522951" y="2861760"/>
            <a:ext cx="917284" cy="169277"/>
          </a:xfrm>
          <a:prstGeom prst="rect">
            <a:avLst/>
          </a:prstGeom>
          <a:noFill/>
        </p:spPr>
        <p:txBody>
          <a:bodyPr wrap="square" rtlCol="0">
            <a:spAutoFit/>
          </a:bodyPr>
          <a:lstStyle/>
          <a:p>
            <a:r>
              <a:rPr lang="es-EC" sz="500" b="1" dirty="0" smtClean="0">
                <a:latin typeface="Helvetica" panose="020B0504020202030204" pitchFamily="34" charset="0"/>
              </a:rPr>
              <a:t>MAGDALENA</a:t>
            </a:r>
            <a:endParaRPr lang="es-EC" sz="500" b="1" dirty="0">
              <a:latin typeface="Helvetica" panose="020B0504020202030204" pitchFamily="34" charset="0"/>
            </a:endParaRPr>
          </a:p>
        </p:txBody>
      </p:sp>
      <p:sp>
        <p:nvSpPr>
          <p:cNvPr id="47" name="CuadroTexto 46"/>
          <p:cNvSpPr txBox="1"/>
          <p:nvPr/>
        </p:nvSpPr>
        <p:spPr>
          <a:xfrm rot="19019535">
            <a:off x="2922260" y="3907265"/>
            <a:ext cx="356353" cy="169277"/>
          </a:xfrm>
          <a:prstGeom prst="rect">
            <a:avLst/>
          </a:prstGeom>
          <a:noFill/>
        </p:spPr>
        <p:txBody>
          <a:bodyPr wrap="square" rtlCol="0">
            <a:spAutoFit/>
          </a:bodyPr>
          <a:lstStyle/>
          <a:p>
            <a:r>
              <a:rPr lang="es-EC" sz="500" b="1" dirty="0" smtClean="0">
                <a:latin typeface="Helvetica" panose="020B0504020202030204" pitchFamily="34" charset="0"/>
              </a:rPr>
              <a:t>N4G</a:t>
            </a:r>
            <a:endParaRPr lang="es-EC" sz="500" b="1" dirty="0">
              <a:latin typeface="Helvetica" panose="020B0504020202030204" pitchFamily="34" charset="0"/>
            </a:endParaRPr>
          </a:p>
        </p:txBody>
      </p:sp>
      <p:sp>
        <p:nvSpPr>
          <p:cNvPr id="48" name="CuadroTexto 47"/>
          <p:cNvSpPr txBox="1"/>
          <p:nvPr/>
        </p:nvSpPr>
        <p:spPr>
          <a:xfrm rot="18877496">
            <a:off x="4001866" y="4704209"/>
            <a:ext cx="509096" cy="169277"/>
          </a:xfrm>
          <a:prstGeom prst="rect">
            <a:avLst/>
          </a:prstGeom>
          <a:noFill/>
        </p:spPr>
        <p:txBody>
          <a:bodyPr wrap="square" rtlCol="0">
            <a:spAutoFit/>
          </a:bodyPr>
          <a:lstStyle/>
          <a:p>
            <a:r>
              <a:rPr lang="es-EC" sz="500" b="1" dirty="0" smtClean="0">
                <a:latin typeface="Helvetica" panose="020B0504020202030204" pitchFamily="34" charset="0"/>
              </a:rPr>
              <a:t>SAN JOSE</a:t>
            </a:r>
            <a:endParaRPr lang="es-EC" sz="500" b="1" dirty="0">
              <a:latin typeface="Helvetica" panose="020B0504020202030204" pitchFamily="34" charset="0"/>
            </a:endParaRPr>
          </a:p>
        </p:txBody>
      </p:sp>
      <p:sp>
        <p:nvSpPr>
          <p:cNvPr id="49" name="CuadroTexto 48"/>
          <p:cNvSpPr txBox="1"/>
          <p:nvPr/>
        </p:nvSpPr>
        <p:spPr>
          <a:xfrm rot="18688471">
            <a:off x="5433926" y="3862621"/>
            <a:ext cx="367844" cy="169277"/>
          </a:xfrm>
          <a:prstGeom prst="rect">
            <a:avLst/>
          </a:prstGeom>
          <a:noFill/>
        </p:spPr>
        <p:txBody>
          <a:bodyPr wrap="square" rtlCol="0">
            <a:spAutoFit/>
          </a:bodyPr>
          <a:lstStyle/>
          <a:p>
            <a:r>
              <a:rPr lang="es-EC" sz="500" b="1" dirty="0" smtClean="0">
                <a:latin typeface="Helvetica" panose="020B0504020202030204" pitchFamily="34" charset="0"/>
              </a:rPr>
              <a:t>S/N</a:t>
            </a:r>
            <a:endParaRPr lang="es-EC" sz="500" b="1" dirty="0">
              <a:latin typeface="Helvetica" panose="020B0504020202030204" pitchFamily="34" charset="0"/>
            </a:endParaRPr>
          </a:p>
        </p:txBody>
      </p:sp>
      <p:sp>
        <p:nvSpPr>
          <p:cNvPr id="50" name="CuadroTexto 49"/>
          <p:cNvSpPr txBox="1"/>
          <p:nvPr/>
        </p:nvSpPr>
        <p:spPr>
          <a:xfrm rot="18877496">
            <a:off x="4514790" y="4344590"/>
            <a:ext cx="642264" cy="169277"/>
          </a:xfrm>
          <a:prstGeom prst="rect">
            <a:avLst/>
          </a:prstGeom>
          <a:noFill/>
        </p:spPr>
        <p:txBody>
          <a:bodyPr wrap="square" rtlCol="0">
            <a:spAutoFit/>
          </a:bodyPr>
          <a:lstStyle/>
          <a:p>
            <a:r>
              <a:rPr lang="es-EC" sz="500" b="1" dirty="0" smtClean="0">
                <a:latin typeface="Helvetica" panose="020B0504020202030204" pitchFamily="34" charset="0"/>
              </a:rPr>
              <a:t>GUARDERAS</a:t>
            </a:r>
            <a:endParaRPr lang="es-EC" sz="500" b="1" dirty="0">
              <a:latin typeface="Helvetica" panose="020B0504020202030204" pitchFamily="34" charset="0"/>
            </a:endParaRPr>
          </a:p>
        </p:txBody>
      </p:sp>
      <p:sp>
        <p:nvSpPr>
          <p:cNvPr id="51" name="CuadroTexto 50"/>
          <p:cNvSpPr txBox="1"/>
          <p:nvPr/>
        </p:nvSpPr>
        <p:spPr>
          <a:xfrm rot="18688471">
            <a:off x="4741348" y="3458545"/>
            <a:ext cx="575484" cy="169277"/>
          </a:xfrm>
          <a:prstGeom prst="rect">
            <a:avLst/>
          </a:prstGeom>
          <a:noFill/>
        </p:spPr>
        <p:txBody>
          <a:bodyPr wrap="square" rtlCol="0">
            <a:spAutoFit/>
          </a:bodyPr>
          <a:lstStyle/>
          <a:p>
            <a:r>
              <a:rPr lang="es-EC" sz="500" b="1" dirty="0" smtClean="0">
                <a:latin typeface="Helvetica" panose="020B0504020202030204" pitchFamily="34" charset="0"/>
              </a:rPr>
              <a:t>FILADELFIA</a:t>
            </a:r>
            <a:endParaRPr lang="es-EC" sz="500" b="1" dirty="0">
              <a:latin typeface="Helvetica" panose="020B0504020202030204" pitchFamily="34" charset="0"/>
            </a:endParaRPr>
          </a:p>
        </p:txBody>
      </p:sp>
      <p:sp>
        <p:nvSpPr>
          <p:cNvPr id="53" name="CuadroTexto 52"/>
          <p:cNvSpPr txBox="1"/>
          <p:nvPr/>
        </p:nvSpPr>
        <p:spPr>
          <a:xfrm rot="18688471">
            <a:off x="4814662" y="3892902"/>
            <a:ext cx="367844" cy="169277"/>
          </a:xfrm>
          <a:prstGeom prst="rect">
            <a:avLst/>
          </a:prstGeom>
          <a:noFill/>
        </p:spPr>
        <p:txBody>
          <a:bodyPr wrap="square" rtlCol="0">
            <a:spAutoFit/>
          </a:bodyPr>
          <a:lstStyle/>
          <a:p>
            <a:r>
              <a:rPr lang="es-EC" sz="500" b="1" dirty="0" smtClean="0">
                <a:latin typeface="Helvetica" panose="020B0504020202030204" pitchFamily="34" charset="0"/>
              </a:rPr>
              <a:t>S/N</a:t>
            </a:r>
            <a:endParaRPr lang="es-EC" sz="500" b="1" dirty="0">
              <a:latin typeface="Helvetica" panose="020B0504020202030204" pitchFamily="34" charset="0"/>
            </a:endParaRPr>
          </a:p>
        </p:txBody>
      </p:sp>
      <p:pic>
        <p:nvPicPr>
          <p:cNvPr id="62" name="7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541748" flipV="1">
            <a:off x="4964890" y="4021698"/>
            <a:ext cx="232959" cy="139404"/>
          </a:xfrm>
          <a:prstGeom prst="rect">
            <a:avLst/>
          </a:prstGeom>
        </p:spPr>
      </p:pic>
      <p:sp>
        <p:nvSpPr>
          <p:cNvPr id="64" name="Llamada rectangular redondeada 63"/>
          <p:cNvSpPr/>
          <p:nvPr/>
        </p:nvSpPr>
        <p:spPr>
          <a:xfrm>
            <a:off x="5772614" y="4015023"/>
            <a:ext cx="934406" cy="225627"/>
          </a:xfrm>
          <a:prstGeom prst="wedgeRoundRectCallout">
            <a:avLst>
              <a:gd name="adj1" fmla="val -52862"/>
              <a:gd name="adj2" fmla="val 152665"/>
              <a:gd name="adj3" fmla="val 16667"/>
            </a:avLst>
          </a:prstGeom>
          <a:solidFill>
            <a:srgbClr val="FF0000">
              <a:alpha val="4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LA PAMPA</a:t>
            </a:r>
            <a:endParaRPr lang="es-EC" sz="1200" b="1" dirty="0">
              <a:solidFill>
                <a:schemeClr val="tx1"/>
              </a:solidFill>
            </a:endParaRPr>
          </a:p>
        </p:txBody>
      </p:sp>
      <p:sp>
        <p:nvSpPr>
          <p:cNvPr id="4" name="Forma libre 3"/>
          <p:cNvSpPr/>
          <p:nvPr/>
        </p:nvSpPr>
        <p:spPr>
          <a:xfrm>
            <a:off x="6074514" y="4594860"/>
            <a:ext cx="274320" cy="205740"/>
          </a:xfrm>
          <a:custGeom>
            <a:avLst/>
            <a:gdLst>
              <a:gd name="connsiteX0" fmla="*/ 0 w 274320"/>
              <a:gd name="connsiteY0" fmla="*/ 0 h 205740"/>
              <a:gd name="connsiteX1" fmla="*/ 274320 w 274320"/>
              <a:gd name="connsiteY1" fmla="*/ 205740 h 205740"/>
            </a:gdLst>
            <a:ahLst/>
            <a:cxnLst>
              <a:cxn ang="0">
                <a:pos x="connsiteX0" y="connsiteY0"/>
              </a:cxn>
              <a:cxn ang="0">
                <a:pos x="connsiteX1" y="connsiteY1"/>
              </a:cxn>
            </a:cxnLst>
            <a:rect l="l" t="t" r="r" b="b"/>
            <a:pathLst>
              <a:path w="274320" h="205740">
                <a:moveTo>
                  <a:pt x="0" y="0"/>
                </a:moveTo>
                <a:lnTo>
                  <a:pt x="274320" y="205740"/>
                </a:lnTo>
              </a:path>
            </a:pathLst>
          </a:custGeom>
          <a:noFill/>
          <a:ln w="44450">
            <a:solidFill>
              <a:schemeClr val="accent2">
                <a:lumMod val="75000"/>
              </a:schemeClr>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Llamada rectangular redondeada 57"/>
          <p:cNvSpPr/>
          <p:nvPr/>
        </p:nvSpPr>
        <p:spPr>
          <a:xfrm>
            <a:off x="6451329" y="5813483"/>
            <a:ext cx="934406" cy="225627"/>
          </a:xfrm>
          <a:prstGeom prst="wedgeRoundRectCallout">
            <a:avLst>
              <a:gd name="adj1" fmla="val -71211"/>
              <a:gd name="adj2" fmla="val -172396"/>
              <a:gd name="adj3" fmla="val 16667"/>
            </a:avLst>
          </a:prstGeom>
          <a:solidFill>
            <a:schemeClr val="accent5">
              <a:lumMod val="60000"/>
              <a:lumOff val="40000"/>
              <a:alpha val="4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MERCADO</a:t>
            </a:r>
            <a:endParaRPr lang="es-EC" sz="1200" b="1" dirty="0">
              <a:solidFill>
                <a:schemeClr val="tx1"/>
              </a:solidFill>
            </a:endParaRPr>
          </a:p>
        </p:txBody>
      </p:sp>
      <p:pic>
        <p:nvPicPr>
          <p:cNvPr id="54" name="Imagen 53"/>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1666727" y="2514712"/>
            <a:ext cx="82576" cy="136935"/>
          </a:xfrm>
          <a:prstGeom prst="rect">
            <a:avLst/>
          </a:prstGeom>
        </p:spPr>
      </p:pic>
      <p:pic>
        <p:nvPicPr>
          <p:cNvPr id="55" name="Imagen 5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109457" y="2848092"/>
            <a:ext cx="82576" cy="136935"/>
          </a:xfrm>
          <a:prstGeom prst="rect">
            <a:avLst/>
          </a:prstGeom>
        </p:spPr>
      </p:pic>
      <p:pic>
        <p:nvPicPr>
          <p:cNvPr id="56" name="Imagen 5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910503" y="3429112"/>
            <a:ext cx="82576" cy="136935"/>
          </a:xfrm>
          <a:prstGeom prst="rect">
            <a:avLst/>
          </a:prstGeom>
        </p:spPr>
      </p:pic>
      <p:pic>
        <p:nvPicPr>
          <p:cNvPr id="57" name="Imagen 5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489822" y="3141941"/>
            <a:ext cx="82576" cy="136935"/>
          </a:xfrm>
          <a:prstGeom prst="rect">
            <a:avLst/>
          </a:prstGeom>
        </p:spPr>
      </p:pic>
      <p:pic>
        <p:nvPicPr>
          <p:cNvPr id="60" name="Imagen 5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035712" y="4996610"/>
            <a:ext cx="82576" cy="136935"/>
          </a:xfrm>
          <a:prstGeom prst="rect">
            <a:avLst/>
          </a:prstGeom>
        </p:spPr>
      </p:pic>
      <p:pic>
        <p:nvPicPr>
          <p:cNvPr id="61" name="Imagen 60"/>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305996" y="3726180"/>
            <a:ext cx="82576" cy="136935"/>
          </a:xfrm>
          <a:prstGeom prst="rect">
            <a:avLst/>
          </a:prstGeom>
        </p:spPr>
      </p:pic>
      <p:pic>
        <p:nvPicPr>
          <p:cNvPr id="63" name="Imagen 62"/>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533814" y="4637887"/>
            <a:ext cx="82576" cy="136935"/>
          </a:xfrm>
          <a:prstGeom prst="rect">
            <a:avLst/>
          </a:prstGeom>
        </p:spPr>
      </p:pic>
      <p:pic>
        <p:nvPicPr>
          <p:cNvPr id="65" name="Imagen 6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120990" y="4320051"/>
            <a:ext cx="82576" cy="136935"/>
          </a:xfrm>
          <a:prstGeom prst="rect">
            <a:avLst/>
          </a:prstGeom>
        </p:spPr>
      </p:pic>
      <p:pic>
        <p:nvPicPr>
          <p:cNvPr id="66" name="Imagen 6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722593" y="4015246"/>
            <a:ext cx="82576" cy="136935"/>
          </a:xfrm>
          <a:prstGeom prst="rect">
            <a:avLst/>
          </a:prstGeom>
        </p:spPr>
      </p:pic>
      <p:pic>
        <p:nvPicPr>
          <p:cNvPr id="67" name="Imagen 6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478118" y="2238402"/>
            <a:ext cx="82576" cy="136935"/>
          </a:xfrm>
          <a:prstGeom prst="rect">
            <a:avLst/>
          </a:prstGeom>
        </p:spPr>
      </p:pic>
      <p:pic>
        <p:nvPicPr>
          <p:cNvPr id="68" name="Imagen 6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023235" y="2387414"/>
            <a:ext cx="82576" cy="136935"/>
          </a:xfrm>
          <a:prstGeom prst="rect">
            <a:avLst/>
          </a:prstGeom>
        </p:spPr>
      </p:pic>
      <p:pic>
        <p:nvPicPr>
          <p:cNvPr id="69" name="Imagen 68"/>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250540" y="2781412"/>
            <a:ext cx="82576" cy="136935"/>
          </a:xfrm>
          <a:prstGeom prst="rect">
            <a:avLst/>
          </a:prstGeom>
        </p:spPr>
      </p:pic>
      <p:pic>
        <p:nvPicPr>
          <p:cNvPr id="70" name="Imagen 6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717292" y="2904715"/>
            <a:ext cx="82576" cy="136935"/>
          </a:xfrm>
          <a:prstGeom prst="rect">
            <a:avLst/>
          </a:prstGeom>
        </p:spPr>
      </p:pic>
      <p:pic>
        <p:nvPicPr>
          <p:cNvPr id="72" name="Imagen 7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963192" y="3298076"/>
            <a:ext cx="82576" cy="136935"/>
          </a:xfrm>
          <a:prstGeom prst="rect">
            <a:avLst/>
          </a:prstGeom>
        </p:spPr>
      </p:pic>
      <p:pic>
        <p:nvPicPr>
          <p:cNvPr id="74" name="Imagen 73"/>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536366" y="3722763"/>
            <a:ext cx="82576" cy="136935"/>
          </a:xfrm>
          <a:prstGeom prst="rect">
            <a:avLst/>
          </a:prstGeom>
        </p:spPr>
      </p:pic>
      <p:pic>
        <p:nvPicPr>
          <p:cNvPr id="75" name="Imagen 7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624804" y="4278776"/>
            <a:ext cx="82576" cy="136935"/>
          </a:xfrm>
          <a:prstGeom prst="rect">
            <a:avLst/>
          </a:prstGeom>
        </p:spPr>
      </p:pic>
      <p:pic>
        <p:nvPicPr>
          <p:cNvPr id="76" name="Imagen 7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814186" y="4679540"/>
            <a:ext cx="82576" cy="136935"/>
          </a:xfrm>
          <a:prstGeom prst="rect">
            <a:avLst/>
          </a:prstGeom>
        </p:spPr>
      </p:pic>
      <p:pic>
        <p:nvPicPr>
          <p:cNvPr id="77" name="Imagen 7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4803556" y="3714564"/>
            <a:ext cx="82576" cy="136935"/>
          </a:xfrm>
          <a:prstGeom prst="rect">
            <a:avLst/>
          </a:prstGeom>
        </p:spPr>
      </p:pic>
      <p:pic>
        <p:nvPicPr>
          <p:cNvPr id="78" name="Imagen 7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259527" y="4248270"/>
            <a:ext cx="82576" cy="136935"/>
          </a:xfrm>
          <a:prstGeom prst="rect">
            <a:avLst/>
          </a:prstGeom>
        </p:spPr>
      </p:pic>
      <p:pic>
        <p:nvPicPr>
          <p:cNvPr id="79" name="Imagen 78"/>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399747" y="5562825"/>
            <a:ext cx="82576" cy="136935"/>
          </a:xfrm>
          <a:prstGeom prst="rect">
            <a:avLst/>
          </a:prstGeom>
        </p:spPr>
      </p:pic>
      <p:pic>
        <p:nvPicPr>
          <p:cNvPr id="80" name="Imagen 7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560982" y="4437476"/>
            <a:ext cx="82576" cy="136935"/>
          </a:xfrm>
          <a:prstGeom prst="rect">
            <a:avLst/>
          </a:prstGeom>
        </p:spPr>
      </p:pic>
      <p:pic>
        <p:nvPicPr>
          <p:cNvPr id="81" name="Imagen 80"/>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159599" y="4849151"/>
            <a:ext cx="82576" cy="136935"/>
          </a:xfrm>
          <a:prstGeom prst="rect">
            <a:avLst/>
          </a:prstGeom>
        </p:spPr>
      </p:pic>
      <p:pic>
        <p:nvPicPr>
          <p:cNvPr id="82" name="Imagen 8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913880" y="4047972"/>
            <a:ext cx="82576" cy="136935"/>
          </a:xfrm>
          <a:prstGeom prst="rect">
            <a:avLst/>
          </a:prstGeom>
        </p:spPr>
      </p:pic>
      <p:pic>
        <p:nvPicPr>
          <p:cNvPr id="83" name="Imagen 82"/>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103488" y="5134322"/>
            <a:ext cx="82576" cy="136935"/>
          </a:xfrm>
          <a:prstGeom prst="rect">
            <a:avLst/>
          </a:prstGeom>
        </p:spPr>
      </p:pic>
      <p:pic>
        <p:nvPicPr>
          <p:cNvPr id="84" name="Imagen 83"/>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702767" y="4495912"/>
            <a:ext cx="82576" cy="136935"/>
          </a:xfrm>
          <a:prstGeom prst="rect">
            <a:avLst/>
          </a:prstGeom>
        </p:spPr>
      </p:pic>
      <p:pic>
        <p:nvPicPr>
          <p:cNvPr id="85" name="Imagen 8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780672" y="5227122"/>
            <a:ext cx="82576" cy="136935"/>
          </a:xfrm>
          <a:prstGeom prst="rect">
            <a:avLst/>
          </a:prstGeom>
        </p:spPr>
      </p:pic>
      <p:pic>
        <p:nvPicPr>
          <p:cNvPr id="86" name="Imagen 8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7213775" y="3991034"/>
            <a:ext cx="82576" cy="136935"/>
          </a:xfrm>
          <a:prstGeom prst="rect">
            <a:avLst/>
          </a:prstGeom>
        </p:spPr>
      </p:pic>
      <p:pic>
        <p:nvPicPr>
          <p:cNvPr id="87" name="Imagen 8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7501383" y="4251315"/>
            <a:ext cx="82576" cy="136935"/>
          </a:xfrm>
          <a:prstGeom prst="rect">
            <a:avLst/>
          </a:prstGeom>
        </p:spPr>
      </p:pic>
      <p:pic>
        <p:nvPicPr>
          <p:cNvPr id="88" name="Imagen 8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939339" y="4781264"/>
            <a:ext cx="82576" cy="136935"/>
          </a:xfrm>
          <a:prstGeom prst="rect">
            <a:avLst/>
          </a:prstGeom>
        </p:spPr>
      </p:pic>
      <p:pic>
        <p:nvPicPr>
          <p:cNvPr id="89" name="Imagen 88"/>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536736" y="5172097"/>
            <a:ext cx="82576" cy="136935"/>
          </a:xfrm>
          <a:prstGeom prst="rect">
            <a:avLst/>
          </a:prstGeom>
        </p:spPr>
      </p:pic>
      <p:pic>
        <p:nvPicPr>
          <p:cNvPr id="90" name="Imagen 8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7249065" y="4677708"/>
            <a:ext cx="82576" cy="136935"/>
          </a:xfrm>
          <a:prstGeom prst="rect">
            <a:avLst/>
          </a:prstGeom>
        </p:spPr>
      </p:pic>
      <p:pic>
        <p:nvPicPr>
          <p:cNvPr id="91" name="Imagen 90"/>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269883" y="5640270"/>
            <a:ext cx="82576" cy="136935"/>
          </a:xfrm>
          <a:prstGeom prst="rect">
            <a:avLst/>
          </a:prstGeom>
        </p:spPr>
      </p:pic>
      <p:pic>
        <p:nvPicPr>
          <p:cNvPr id="92" name="Imagen 9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863248" y="5821145"/>
            <a:ext cx="82576" cy="136935"/>
          </a:xfrm>
          <a:prstGeom prst="rect">
            <a:avLst/>
          </a:prstGeom>
        </p:spPr>
      </p:pic>
      <p:pic>
        <p:nvPicPr>
          <p:cNvPr id="94" name="Imagen 93"/>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514716" y="5933700"/>
            <a:ext cx="82576" cy="136935"/>
          </a:xfrm>
          <a:prstGeom prst="rect">
            <a:avLst/>
          </a:prstGeom>
        </p:spPr>
      </p:pic>
      <p:pic>
        <p:nvPicPr>
          <p:cNvPr id="95" name="Imagen 9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488986" y="6106568"/>
            <a:ext cx="82576" cy="136935"/>
          </a:xfrm>
          <a:prstGeom prst="rect">
            <a:avLst/>
          </a:prstGeom>
        </p:spPr>
      </p:pic>
      <p:pic>
        <p:nvPicPr>
          <p:cNvPr id="96" name="Imagen 95"/>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093459" y="5864947"/>
            <a:ext cx="144271" cy="141219"/>
          </a:xfrm>
          <a:prstGeom prst="rect">
            <a:avLst/>
          </a:prstGeom>
        </p:spPr>
      </p:pic>
      <p:pic>
        <p:nvPicPr>
          <p:cNvPr id="97" name="Imagen 96"/>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7008365" y="4969381"/>
            <a:ext cx="144271" cy="141219"/>
          </a:xfrm>
          <a:prstGeom prst="rect">
            <a:avLst/>
          </a:prstGeom>
        </p:spPr>
      </p:pic>
      <p:pic>
        <p:nvPicPr>
          <p:cNvPr id="98" name="Imagen 97"/>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969279" y="4235914"/>
            <a:ext cx="144271" cy="141219"/>
          </a:xfrm>
          <a:prstGeom prst="rect">
            <a:avLst/>
          </a:prstGeom>
        </p:spPr>
      </p:pic>
      <p:pic>
        <p:nvPicPr>
          <p:cNvPr id="99" name="Imagen 98"/>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292274" y="4950883"/>
            <a:ext cx="144271" cy="141219"/>
          </a:xfrm>
          <a:prstGeom prst="rect">
            <a:avLst/>
          </a:prstGeom>
        </p:spPr>
      </p:pic>
      <p:sp>
        <p:nvSpPr>
          <p:cNvPr id="101" name="Forma libre 100"/>
          <p:cNvSpPr/>
          <p:nvPr/>
        </p:nvSpPr>
        <p:spPr>
          <a:xfrm>
            <a:off x="5772150" y="5295900"/>
            <a:ext cx="452438" cy="466725"/>
          </a:xfrm>
          <a:custGeom>
            <a:avLst/>
            <a:gdLst>
              <a:gd name="connsiteX0" fmla="*/ 0 w 452438"/>
              <a:gd name="connsiteY0" fmla="*/ 219075 h 466725"/>
              <a:gd name="connsiteX1" fmla="*/ 233363 w 452438"/>
              <a:gd name="connsiteY1" fmla="*/ 0 h 466725"/>
              <a:gd name="connsiteX2" fmla="*/ 452438 w 452438"/>
              <a:gd name="connsiteY2" fmla="*/ 161925 h 466725"/>
              <a:gd name="connsiteX3" fmla="*/ 319088 w 452438"/>
              <a:gd name="connsiteY3" fmla="*/ 214313 h 466725"/>
              <a:gd name="connsiteX4" fmla="*/ 352425 w 452438"/>
              <a:gd name="connsiteY4" fmla="*/ 247650 h 466725"/>
              <a:gd name="connsiteX5" fmla="*/ 257175 w 452438"/>
              <a:gd name="connsiteY5" fmla="*/ 290513 h 466725"/>
              <a:gd name="connsiteX6" fmla="*/ 290513 w 452438"/>
              <a:gd name="connsiteY6" fmla="*/ 319088 h 466725"/>
              <a:gd name="connsiteX7" fmla="*/ 247650 w 452438"/>
              <a:gd name="connsiteY7" fmla="*/ 361950 h 466725"/>
              <a:gd name="connsiteX8" fmla="*/ 347663 w 452438"/>
              <a:gd name="connsiteY8" fmla="*/ 438150 h 466725"/>
              <a:gd name="connsiteX9" fmla="*/ 319088 w 452438"/>
              <a:gd name="connsiteY9" fmla="*/ 466725 h 466725"/>
              <a:gd name="connsiteX10" fmla="*/ 0 w 452438"/>
              <a:gd name="connsiteY10" fmla="*/ 2190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2438" h="466725">
                <a:moveTo>
                  <a:pt x="0" y="219075"/>
                </a:moveTo>
                <a:lnTo>
                  <a:pt x="233363" y="0"/>
                </a:lnTo>
                <a:lnTo>
                  <a:pt x="452438" y="161925"/>
                </a:lnTo>
                <a:lnTo>
                  <a:pt x="319088" y="214313"/>
                </a:lnTo>
                <a:lnTo>
                  <a:pt x="352425" y="247650"/>
                </a:lnTo>
                <a:lnTo>
                  <a:pt x="257175" y="290513"/>
                </a:lnTo>
                <a:lnTo>
                  <a:pt x="290513" y="319088"/>
                </a:lnTo>
                <a:lnTo>
                  <a:pt x="247650" y="361950"/>
                </a:lnTo>
                <a:lnTo>
                  <a:pt x="347663" y="438150"/>
                </a:lnTo>
                <a:lnTo>
                  <a:pt x="319088" y="466725"/>
                </a:lnTo>
                <a:lnTo>
                  <a:pt x="0" y="219075"/>
                </a:lnTo>
                <a:close/>
              </a:path>
            </a:pathLst>
          </a:cu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CuadroTexto 43"/>
          <p:cNvSpPr txBox="1"/>
          <p:nvPr/>
        </p:nvSpPr>
        <p:spPr>
          <a:xfrm rot="18933254">
            <a:off x="5218451" y="5440750"/>
            <a:ext cx="1246319" cy="200055"/>
          </a:xfrm>
          <a:prstGeom prst="rect">
            <a:avLst/>
          </a:prstGeom>
          <a:noFill/>
        </p:spPr>
        <p:txBody>
          <a:bodyPr wrap="square" rtlCol="0">
            <a:spAutoFit/>
          </a:bodyPr>
          <a:lstStyle/>
          <a:p>
            <a:r>
              <a:rPr lang="es-EC" sz="700" b="1" dirty="0" smtClean="0">
                <a:latin typeface="Helvetica" panose="020B0504020202030204" pitchFamily="34" charset="0"/>
              </a:rPr>
              <a:t>9 DE AGOSTO</a:t>
            </a:r>
            <a:endParaRPr lang="es-EC" sz="700" b="1" dirty="0">
              <a:latin typeface="Helvetica" panose="020B0504020202030204" pitchFamily="34" charset="0"/>
            </a:endParaRPr>
          </a:p>
        </p:txBody>
      </p:sp>
      <p:sp>
        <p:nvSpPr>
          <p:cNvPr id="93" name="Rectángulo redondeado 92"/>
          <p:cNvSpPr/>
          <p:nvPr/>
        </p:nvSpPr>
        <p:spPr>
          <a:xfrm>
            <a:off x="251520" y="5229200"/>
            <a:ext cx="3349810" cy="1210446"/>
          </a:xfrm>
          <a:prstGeom prst="roundRect">
            <a:avLst/>
          </a:prstGeom>
          <a:solidFill>
            <a:schemeClr val="tx2">
              <a:lumMod val="40000"/>
              <a:lumOff val="6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smtClean="0">
                <a:solidFill>
                  <a:schemeClr val="tx1"/>
                </a:solidFill>
              </a:rPr>
              <a:t>CIRCULACIÓN VEHICULAR</a:t>
            </a:r>
          </a:p>
          <a:p>
            <a:r>
              <a:rPr lang="es-EC" sz="1400" b="1" dirty="0" smtClean="0">
                <a:solidFill>
                  <a:schemeClr val="tx1"/>
                </a:solidFill>
              </a:rPr>
              <a:t>CAMBIO DE DIRECCIÓN DE VIAS </a:t>
            </a:r>
          </a:p>
          <a:p>
            <a:r>
              <a:rPr lang="es-EC" sz="1400" b="1" dirty="0" smtClean="0">
                <a:solidFill>
                  <a:schemeClr val="tx1"/>
                </a:solidFill>
              </a:rPr>
              <a:t>LA PAMPA</a:t>
            </a:r>
          </a:p>
          <a:p>
            <a:r>
              <a:rPr lang="es-EC" sz="1400" b="1" dirty="0" smtClean="0">
                <a:solidFill>
                  <a:schemeClr val="tx1"/>
                </a:solidFill>
              </a:rPr>
              <a:t>MERCADO </a:t>
            </a:r>
            <a:r>
              <a:rPr lang="es-EC" sz="1400" b="1" dirty="0" smtClean="0">
                <a:solidFill>
                  <a:schemeClr val="tx1"/>
                </a:solidFill>
              </a:rPr>
              <a:t>CALDERÓN</a:t>
            </a:r>
          </a:p>
          <a:p>
            <a:r>
              <a:rPr lang="es-EC" sz="1400" b="1" dirty="0">
                <a:solidFill>
                  <a:schemeClr val="tx1"/>
                </a:solidFill>
              </a:rPr>
              <a:t>MODIFICACIONES POR S. M</a:t>
            </a:r>
            <a:endParaRPr lang="es-EC" sz="1400" b="1" dirty="0">
              <a:solidFill>
                <a:schemeClr val="tx1"/>
              </a:solidFill>
            </a:endParaRPr>
          </a:p>
        </p:txBody>
      </p:sp>
      <p:sp>
        <p:nvSpPr>
          <p:cNvPr id="100" name="Rectángulo redondeado 99"/>
          <p:cNvSpPr/>
          <p:nvPr/>
        </p:nvSpPr>
        <p:spPr>
          <a:xfrm>
            <a:off x="251108" y="4869160"/>
            <a:ext cx="2006317" cy="247506"/>
          </a:xfrm>
          <a:prstGeom prst="roundRect">
            <a:avLst/>
          </a:prstGeom>
          <a:solidFill>
            <a:schemeClr val="tx2">
              <a:lumMod val="40000"/>
              <a:lumOff val="60000"/>
              <a:alpha val="66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dirty="0" smtClean="0">
                <a:solidFill>
                  <a:schemeClr val="tx1"/>
                </a:solidFill>
              </a:rPr>
              <a:t>SIMBOLOGÍA</a:t>
            </a:r>
            <a:endParaRPr lang="es-EC" sz="1600" b="1" dirty="0">
              <a:solidFill>
                <a:schemeClr val="tx1"/>
              </a:solidFill>
            </a:endParaRPr>
          </a:p>
        </p:txBody>
      </p:sp>
      <p:sp>
        <p:nvSpPr>
          <p:cNvPr id="102" name="Forma libre 101"/>
          <p:cNvSpPr/>
          <p:nvPr/>
        </p:nvSpPr>
        <p:spPr>
          <a:xfrm>
            <a:off x="3017563" y="5445224"/>
            <a:ext cx="362857" cy="0"/>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noFill/>
          <a:ln w="31750">
            <a:solidFill>
              <a:srgbClr val="0129D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3" name="Rectángulo 102"/>
          <p:cNvSpPr/>
          <p:nvPr/>
        </p:nvSpPr>
        <p:spPr>
          <a:xfrm>
            <a:off x="2954978" y="5805264"/>
            <a:ext cx="495303" cy="72665"/>
          </a:xfrm>
          <a:prstGeom prst="rect">
            <a:avLst/>
          </a:prstGeom>
          <a:pattFill prst="ltUpDiag">
            <a:fgClr>
              <a:schemeClr val="accent2">
                <a:lumMod val="60000"/>
                <a:lumOff val="4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4" name="Rectángulo 103"/>
          <p:cNvSpPr/>
          <p:nvPr/>
        </p:nvSpPr>
        <p:spPr>
          <a:xfrm>
            <a:off x="2954979" y="6021288"/>
            <a:ext cx="495303" cy="7266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6" name="Forma libre 105"/>
          <p:cNvSpPr/>
          <p:nvPr/>
        </p:nvSpPr>
        <p:spPr>
          <a:xfrm>
            <a:off x="3017563" y="5589240"/>
            <a:ext cx="362857" cy="0"/>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noFill/>
          <a:ln w="317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Triángulo isósceles 14"/>
          <p:cNvSpPr/>
          <p:nvPr/>
        </p:nvSpPr>
        <p:spPr>
          <a:xfrm rot="5400000">
            <a:off x="8555633" y="6361243"/>
            <a:ext cx="504056" cy="4505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Forma libre 104"/>
          <p:cNvSpPr/>
          <p:nvPr/>
        </p:nvSpPr>
        <p:spPr>
          <a:xfrm rot="16631909">
            <a:off x="4497289" y="4207273"/>
            <a:ext cx="438436" cy="319233"/>
          </a:xfrm>
          <a:custGeom>
            <a:avLst/>
            <a:gdLst>
              <a:gd name="connsiteX0" fmla="*/ 0 w 266700"/>
              <a:gd name="connsiteY0" fmla="*/ 0 h 213360"/>
              <a:gd name="connsiteX1" fmla="*/ 266700 w 266700"/>
              <a:gd name="connsiteY1" fmla="*/ 213360 h 213360"/>
              <a:gd name="connsiteX0" fmla="*/ 0 w 312420"/>
              <a:gd name="connsiteY0" fmla="*/ 0 h 243840"/>
              <a:gd name="connsiteX1" fmla="*/ 312420 w 312420"/>
              <a:gd name="connsiteY1" fmla="*/ 243840 h 243840"/>
            </a:gdLst>
            <a:ahLst/>
            <a:cxnLst>
              <a:cxn ang="0">
                <a:pos x="connsiteX0" y="connsiteY0"/>
              </a:cxn>
              <a:cxn ang="0">
                <a:pos x="connsiteX1" y="connsiteY1"/>
              </a:cxn>
            </a:cxnLst>
            <a:rect l="l" t="t" r="r" b="b"/>
            <a:pathLst>
              <a:path w="312420" h="243840">
                <a:moveTo>
                  <a:pt x="0" y="0"/>
                </a:moveTo>
                <a:lnTo>
                  <a:pt x="312420" y="243840"/>
                </a:lnTo>
              </a:path>
            </a:pathLst>
          </a:custGeom>
          <a:noFill/>
          <a:ln w="31750">
            <a:solidFill>
              <a:srgbClr val="00B0F0"/>
            </a:solidFill>
            <a:prstDash val="sysDash"/>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7" name="Forma libre 106"/>
          <p:cNvSpPr/>
          <p:nvPr/>
        </p:nvSpPr>
        <p:spPr>
          <a:xfrm rot="19409454">
            <a:off x="3002794" y="6114653"/>
            <a:ext cx="438436" cy="319233"/>
          </a:xfrm>
          <a:custGeom>
            <a:avLst/>
            <a:gdLst>
              <a:gd name="connsiteX0" fmla="*/ 0 w 266700"/>
              <a:gd name="connsiteY0" fmla="*/ 0 h 213360"/>
              <a:gd name="connsiteX1" fmla="*/ 266700 w 266700"/>
              <a:gd name="connsiteY1" fmla="*/ 213360 h 213360"/>
              <a:gd name="connsiteX0" fmla="*/ 0 w 312420"/>
              <a:gd name="connsiteY0" fmla="*/ 0 h 243840"/>
              <a:gd name="connsiteX1" fmla="*/ 312420 w 312420"/>
              <a:gd name="connsiteY1" fmla="*/ 243840 h 243840"/>
            </a:gdLst>
            <a:ahLst/>
            <a:cxnLst>
              <a:cxn ang="0">
                <a:pos x="connsiteX0" y="connsiteY0"/>
              </a:cxn>
              <a:cxn ang="0">
                <a:pos x="connsiteX1" y="connsiteY1"/>
              </a:cxn>
            </a:cxnLst>
            <a:rect l="l" t="t" r="r" b="b"/>
            <a:pathLst>
              <a:path w="312420" h="243840">
                <a:moveTo>
                  <a:pt x="0" y="0"/>
                </a:moveTo>
                <a:lnTo>
                  <a:pt x="312420" y="243840"/>
                </a:lnTo>
              </a:path>
            </a:pathLst>
          </a:custGeom>
          <a:noFill/>
          <a:ln w="31750">
            <a:solidFill>
              <a:srgbClr val="00B0F0"/>
            </a:solidFill>
            <a:prstDash val="sysDash"/>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5833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34652"/>
            <a:ext cx="9144000" cy="6858000"/>
          </a:xfrm>
          <a:prstGeom prst="rect">
            <a:avLst/>
          </a:prstGeom>
        </p:spPr>
      </p:pic>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8000" b="9051"/>
          <a:stretch/>
        </p:blipFill>
        <p:spPr>
          <a:xfrm>
            <a:off x="107504" y="960686"/>
            <a:ext cx="8856984" cy="5492650"/>
          </a:xfrm>
          <a:prstGeom prst="rect">
            <a:avLst/>
          </a:prstGeom>
          <a:ln>
            <a:solidFill>
              <a:schemeClr val="accent1"/>
            </a:solidFill>
          </a:ln>
          <a:effectLst>
            <a:outerShdw blurRad="292100" dist="139700" dir="2700000" algn="tl" rotWithShape="0">
              <a:srgbClr val="333333">
                <a:alpha val="65000"/>
              </a:srgbClr>
            </a:outerShdw>
          </a:effectLst>
        </p:spPr>
      </p:pic>
      <p:sp>
        <p:nvSpPr>
          <p:cNvPr id="6" name="Forma libre 5"/>
          <p:cNvSpPr/>
          <p:nvPr/>
        </p:nvSpPr>
        <p:spPr>
          <a:xfrm>
            <a:off x="2992664" y="2380795"/>
            <a:ext cx="3045279" cy="2350861"/>
          </a:xfrm>
          <a:custGeom>
            <a:avLst/>
            <a:gdLst>
              <a:gd name="connsiteX0" fmla="*/ 159657 w 2569029"/>
              <a:gd name="connsiteY0" fmla="*/ 638629 h 2017486"/>
              <a:gd name="connsiteX1" fmla="*/ 0 w 2569029"/>
              <a:gd name="connsiteY1" fmla="*/ 551543 h 2017486"/>
              <a:gd name="connsiteX2" fmla="*/ 508000 w 2569029"/>
              <a:gd name="connsiteY2" fmla="*/ 0 h 2017486"/>
              <a:gd name="connsiteX3" fmla="*/ 2220686 w 2569029"/>
              <a:gd name="connsiteY3" fmla="*/ 1175658 h 2017486"/>
              <a:gd name="connsiteX4" fmla="*/ 2569029 w 2569029"/>
              <a:gd name="connsiteY4" fmla="*/ 1422400 h 2017486"/>
              <a:gd name="connsiteX5" fmla="*/ 2075543 w 2569029"/>
              <a:gd name="connsiteY5" fmla="*/ 2017486 h 2017486"/>
              <a:gd name="connsiteX6" fmla="*/ 638629 w 2569029"/>
              <a:gd name="connsiteY6" fmla="*/ 986972 h 2017486"/>
              <a:gd name="connsiteX7" fmla="*/ 159657 w 2569029"/>
              <a:gd name="connsiteY7" fmla="*/ 638629 h 2017486"/>
              <a:gd name="connsiteX0" fmla="*/ 638629 w 2569029"/>
              <a:gd name="connsiteY0" fmla="*/ 986972 h 2017486"/>
              <a:gd name="connsiteX1" fmla="*/ 0 w 2569029"/>
              <a:gd name="connsiteY1" fmla="*/ 551543 h 2017486"/>
              <a:gd name="connsiteX2" fmla="*/ 508000 w 2569029"/>
              <a:gd name="connsiteY2" fmla="*/ 0 h 2017486"/>
              <a:gd name="connsiteX3" fmla="*/ 2220686 w 2569029"/>
              <a:gd name="connsiteY3" fmla="*/ 1175658 h 2017486"/>
              <a:gd name="connsiteX4" fmla="*/ 2569029 w 2569029"/>
              <a:gd name="connsiteY4" fmla="*/ 1422400 h 2017486"/>
              <a:gd name="connsiteX5" fmla="*/ 2075543 w 2569029"/>
              <a:gd name="connsiteY5" fmla="*/ 2017486 h 2017486"/>
              <a:gd name="connsiteX6" fmla="*/ 638629 w 2569029"/>
              <a:gd name="connsiteY6" fmla="*/ 986972 h 2017486"/>
              <a:gd name="connsiteX0" fmla="*/ 638629 w 2569029"/>
              <a:gd name="connsiteY0" fmla="*/ 1310822 h 2341336"/>
              <a:gd name="connsiteX1" fmla="*/ 0 w 2569029"/>
              <a:gd name="connsiteY1" fmla="*/ 875393 h 2341336"/>
              <a:gd name="connsiteX2" fmla="*/ 31750 w 2569029"/>
              <a:gd name="connsiteY2" fmla="*/ 0 h 2341336"/>
              <a:gd name="connsiteX3" fmla="*/ 2220686 w 2569029"/>
              <a:gd name="connsiteY3" fmla="*/ 1499508 h 2341336"/>
              <a:gd name="connsiteX4" fmla="*/ 2569029 w 2569029"/>
              <a:gd name="connsiteY4" fmla="*/ 1746250 h 2341336"/>
              <a:gd name="connsiteX5" fmla="*/ 2075543 w 2569029"/>
              <a:gd name="connsiteY5" fmla="*/ 2341336 h 2341336"/>
              <a:gd name="connsiteX6" fmla="*/ 638629 w 2569029"/>
              <a:gd name="connsiteY6" fmla="*/ 1310822 h 2341336"/>
              <a:gd name="connsiteX0" fmla="*/ 1095829 w 3026229"/>
              <a:gd name="connsiteY0" fmla="*/ 1310822 h 2341336"/>
              <a:gd name="connsiteX1" fmla="*/ 0 w 3026229"/>
              <a:gd name="connsiteY1" fmla="*/ 542018 h 2341336"/>
              <a:gd name="connsiteX2" fmla="*/ 488950 w 3026229"/>
              <a:gd name="connsiteY2" fmla="*/ 0 h 2341336"/>
              <a:gd name="connsiteX3" fmla="*/ 2677886 w 3026229"/>
              <a:gd name="connsiteY3" fmla="*/ 1499508 h 2341336"/>
              <a:gd name="connsiteX4" fmla="*/ 3026229 w 3026229"/>
              <a:gd name="connsiteY4" fmla="*/ 1746250 h 2341336"/>
              <a:gd name="connsiteX5" fmla="*/ 2532743 w 3026229"/>
              <a:gd name="connsiteY5" fmla="*/ 2341336 h 2341336"/>
              <a:gd name="connsiteX6" fmla="*/ 1095829 w 3026229"/>
              <a:gd name="connsiteY6" fmla="*/ 1310822 h 2341336"/>
              <a:gd name="connsiteX0" fmla="*/ 1114879 w 3045279"/>
              <a:gd name="connsiteY0" fmla="*/ 1310822 h 2341336"/>
              <a:gd name="connsiteX1" fmla="*/ 0 w 3045279"/>
              <a:gd name="connsiteY1" fmla="*/ 513443 h 2341336"/>
              <a:gd name="connsiteX2" fmla="*/ 508000 w 3045279"/>
              <a:gd name="connsiteY2" fmla="*/ 0 h 2341336"/>
              <a:gd name="connsiteX3" fmla="*/ 2696936 w 3045279"/>
              <a:gd name="connsiteY3" fmla="*/ 1499508 h 2341336"/>
              <a:gd name="connsiteX4" fmla="*/ 3045279 w 3045279"/>
              <a:gd name="connsiteY4" fmla="*/ 1746250 h 2341336"/>
              <a:gd name="connsiteX5" fmla="*/ 2551793 w 3045279"/>
              <a:gd name="connsiteY5" fmla="*/ 2341336 h 2341336"/>
              <a:gd name="connsiteX6" fmla="*/ 1114879 w 3045279"/>
              <a:gd name="connsiteY6" fmla="*/ 1310822 h 2341336"/>
              <a:gd name="connsiteX0" fmla="*/ 1114879 w 3045279"/>
              <a:gd name="connsiteY0" fmla="*/ 1320347 h 2350861"/>
              <a:gd name="connsiteX1" fmla="*/ 0 w 3045279"/>
              <a:gd name="connsiteY1" fmla="*/ 522968 h 2350861"/>
              <a:gd name="connsiteX2" fmla="*/ 508000 w 3045279"/>
              <a:gd name="connsiteY2" fmla="*/ 0 h 2350861"/>
              <a:gd name="connsiteX3" fmla="*/ 2696936 w 3045279"/>
              <a:gd name="connsiteY3" fmla="*/ 1509033 h 2350861"/>
              <a:gd name="connsiteX4" fmla="*/ 3045279 w 3045279"/>
              <a:gd name="connsiteY4" fmla="*/ 1755775 h 2350861"/>
              <a:gd name="connsiteX5" fmla="*/ 2551793 w 3045279"/>
              <a:gd name="connsiteY5" fmla="*/ 2350861 h 2350861"/>
              <a:gd name="connsiteX6" fmla="*/ 1114879 w 3045279"/>
              <a:gd name="connsiteY6" fmla="*/ 1320347 h 2350861"/>
              <a:gd name="connsiteX0" fmla="*/ 1114879 w 3045279"/>
              <a:gd name="connsiteY0" fmla="*/ 1320347 h 2350861"/>
              <a:gd name="connsiteX1" fmla="*/ 0 w 3045279"/>
              <a:gd name="connsiteY1" fmla="*/ 522968 h 2350861"/>
              <a:gd name="connsiteX2" fmla="*/ 488950 w 3045279"/>
              <a:gd name="connsiteY2" fmla="*/ 0 h 2350861"/>
              <a:gd name="connsiteX3" fmla="*/ 2696936 w 3045279"/>
              <a:gd name="connsiteY3" fmla="*/ 1509033 h 2350861"/>
              <a:gd name="connsiteX4" fmla="*/ 3045279 w 3045279"/>
              <a:gd name="connsiteY4" fmla="*/ 1755775 h 2350861"/>
              <a:gd name="connsiteX5" fmla="*/ 2551793 w 3045279"/>
              <a:gd name="connsiteY5" fmla="*/ 2350861 h 2350861"/>
              <a:gd name="connsiteX6" fmla="*/ 1114879 w 3045279"/>
              <a:gd name="connsiteY6" fmla="*/ 1320347 h 235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279" h="2350861">
                <a:moveTo>
                  <a:pt x="1114879" y="1320347"/>
                </a:moveTo>
                <a:lnTo>
                  <a:pt x="0" y="522968"/>
                </a:lnTo>
                <a:lnTo>
                  <a:pt x="488950" y="0"/>
                </a:lnTo>
                <a:lnTo>
                  <a:pt x="2696936" y="1509033"/>
                </a:lnTo>
                <a:lnTo>
                  <a:pt x="3045279" y="1755775"/>
                </a:lnTo>
                <a:lnTo>
                  <a:pt x="2551793" y="2350861"/>
                </a:lnTo>
                <a:lnTo>
                  <a:pt x="1114879" y="1320347"/>
                </a:lnTo>
                <a:close/>
              </a:path>
            </a:pathLst>
          </a:custGeom>
          <a:pattFill prst="dashUpDiag">
            <a:fgClr>
              <a:schemeClr val="accent2">
                <a:lumMod val="60000"/>
                <a:lumOff val="40000"/>
              </a:schemeClr>
            </a:fgClr>
            <a:bgClr>
              <a:schemeClr val="bg1"/>
            </a:bgClr>
          </a:patt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7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997004" flipV="1">
            <a:off x="2798309" y="2799213"/>
            <a:ext cx="232959" cy="139404"/>
          </a:xfrm>
          <a:prstGeom prst="rect">
            <a:avLst/>
          </a:prstGeom>
        </p:spPr>
      </p:pic>
      <p:sp>
        <p:nvSpPr>
          <p:cNvPr id="17" name="Forma libre 16"/>
          <p:cNvSpPr/>
          <p:nvPr/>
        </p:nvSpPr>
        <p:spPr>
          <a:xfrm>
            <a:off x="2032000" y="1193800"/>
            <a:ext cx="4091305" cy="2702560"/>
          </a:xfrm>
          <a:custGeom>
            <a:avLst/>
            <a:gdLst>
              <a:gd name="connsiteX0" fmla="*/ 4162425 w 4162425"/>
              <a:gd name="connsiteY0" fmla="*/ 2876550 h 2876550"/>
              <a:gd name="connsiteX1" fmla="*/ 4162425 w 4162425"/>
              <a:gd name="connsiteY1" fmla="*/ 2876550 h 2876550"/>
              <a:gd name="connsiteX2" fmla="*/ 2466975 w 4162425"/>
              <a:gd name="connsiteY2" fmla="*/ 1704975 h 2876550"/>
              <a:gd name="connsiteX3" fmla="*/ 1828800 w 4162425"/>
              <a:gd name="connsiteY3" fmla="*/ 1266825 h 2876550"/>
              <a:gd name="connsiteX4" fmla="*/ 1162050 w 4162425"/>
              <a:gd name="connsiteY4" fmla="*/ 809625 h 2876550"/>
              <a:gd name="connsiteX5" fmla="*/ 1047750 w 4162425"/>
              <a:gd name="connsiteY5" fmla="*/ 714375 h 2876550"/>
              <a:gd name="connsiteX6" fmla="*/ 762000 w 4162425"/>
              <a:gd name="connsiteY6" fmla="*/ 561975 h 2876550"/>
              <a:gd name="connsiteX7" fmla="*/ 514350 w 4162425"/>
              <a:gd name="connsiteY7" fmla="*/ 371475 h 2876550"/>
              <a:gd name="connsiteX8" fmla="*/ 0 w 4162425"/>
              <a:gd name="connsiteY8" fmla="*/ 0 h 2876550"/>
              <a:gd name="connsiteX0" fmla="*/ 4162425 w 4581525"/>
              <a:gd name="connsiteY0" fmla="*/ 2876550 h 3181350"/>
              <a:gd name="connsiteX1" fmla="*/ 4581525 w 4581525"/>
              <a:gd name="connsiteY1" fmla="*/ 3181350 h 3181350"/>
              <a:gd name="connsiteX2" fmla="*/ 2466975 w 4581525"/>
              <a:gd name="connsiteY2" fmla="*/ 1704975 h 3181350"/>
              <a:gd name="connsiteX3" fmla="*/ 1828800 w 4581525"/>
              <a:gd name="connsiteY3" fmla="*/ 1266825 h 3181350"/>
              <a:gd name="connsiteX4" fmla="*/ 1162050 w 4581525"/>
              <a:gd name="connsiteY4" fmla="*/ 809625 h 3181350"/>
              <a:gd name="connsiteX5" fmla="*/ 1047750 w 4581525"/>
              <a:gd name="connsiteY5" fmla="*/ 714375 h 3181350"/>
              <a:gd name="connsiteX6" fmla="*/ 762000 w 4581525"/>
              <a:gd name="connsiteY6" fmla="*/ 561975 h 3181350"/>
              <a:gd name="connsiteX7" fmla="*/ 514350 w 4581525"/>
              <a:gd name="connsiteY7" fmla="*/ 371475 h 3181350"/>
              <a:gd name="connsiteX8" fmla="*/ 0 w 4581525"/>
              <a:gd name="connsiteY8" fmla="*/ 0 h 3181350"/>
              <a:gd name="connsiteX0" fmla="*/ 4162425 w 4490085"/>
              <a:gd name="connsiteY0" fmla="*/ 2876550 h 3128010"/>
              <a:gd name="connsiteX1" fmla="*/ 4490085 w 4490085"/>
              <a:gd name="connsiteY1" fmla="*/ 3128010 h 3128010"/>
              <a:gd name="connsiteX2" fmla="*/ 2466975 w 4490085"/>
              <a:gd name="connsiteY2" fmla="*/ 1704975 h 3128010"/>
              <a:gd name="connsiteX3" fmla="*/ 1828800 w 4490085"/>
              <a:gd name="connsiteY3" fmla="*/ 1266825 h 3128010"/>
              <a:gd name="connsiteX4" fmla="*/ 1162050 w 4490085"/>
              <a:gd name="connsiteY4" fmla="*/ 809625 h 3128010"/>
              <a:gd name="connsiteX5" fmla="*/ 1047750 w 4490085"/>
              <a:gd name="connsiteY5" fmla="*/ 714375 h 3128010"/>
              <a:gd name="connsiteX6" fmla="*/ 762000 w 4490085"/>
              <a:gd name="connsiteY6" fmla="*/ 561975 h 3128010"/>
              <a:gd name="connsiteX7" fmla="*/ 514350 w 4490085"/>
              <a:gd name="connsiteY7" fmla="*/ 371475 h 3128010"/>
              <a:gd name="connsiteX8" fmla="*/ 0 w 4490085"/>
              <a:gd name="connsiteY8" fmla="*/ 0 h 3128010"/>
              <a:gd name="connsiteX0" fmla="*/ 4162425 w 4162425"/>
              <a:gd name="connsiteY0" fmla="*/ 2876550 h 2876550"/>
              <a:gd name="connsiteX1" fmla="*/ 2466975 w 4162425"/>
              <a:gd name="connsiteY1" fmla="*/ 1704975 h 2876550"/>
              <a:gd name="connsiteX2" fmla="*/ 1828800 w 4162425"/>
              <a:gd name="connsiteY2" fmla="*/ 1266825 h 2876550"/>
              <a:gd name="connsiteX3" fmla="*/ 1162050 w 4162425"/>
              <a:gd name="connsiteY3" fmla="*/ 809625 h 2876550"/>
              <a:gd name="connsiteX4" fmla="*/ 1047750 w 4162425"/>
              <a:gd name="connsiteY4" fmla="*/ 714375 h 2876550"/>
              <a:gd name="connsiteX5" fmla="*/ 762000 w 4162425"/>
              <a:gd name="connsiteY5" fmla="*/ 561975 h 2876550"/>
              <a:gd name="connsiteX6" fmla="*/ 514350 w 4162425"/>
              <a:gd name="connsiteY6" fmla="*/ 371475 h 2876550"/>
              <a:gd name="connsiteX7" fmla="*/ 0 w 4162425"/>
              <a:gd name="connsiteY7" fmla="*/ 0 h 2876550"/>
              <a:gd name="connsiteX0" fmla="*/ 4459605 w 4459605"/>
              <a:gd name="connsiteY0" fmla="*/ 3089910 h 3089910"/>
              <a:gd name="connsiteX1" fmla="*/ 2466975 w 4459605"/>
              <a:gd name="connsiteY1" fmla="*/ 1704975 h 3089910"/>
              <a:gd name="connsiteX2" fmla="*/ 1828800 w 4459605"/>
              <a:gd name="connsiteY2" fmla="*/ 1266825 h 3089910"/>
              <a:gd name="connsiteX3" fmla="*/ 1162050 w 4459605"/>
              <a:gd name="connsiteY3" fmla="*/ 809625 h 3089910"/>
              <a:gd name="connsiteX4" fmla="*/ 1047750 w 4459605"/>
              <a:gd name="connsiteY4" fmla="*/ 714375 h 3089910"/>
              <a:gd name="connsiteX5" fmla="*/ 762000 w 4459605"/>
              <a:gd name="connsiteY5" fmla="*/ 561975 h 3089910"/>
              <a:gd name="connsiteX6" fmla="*/ 514350 w 4459605"/>
              <a:gd name="connsiteY6" fmla="*/ 371475 h 3089910"/>
              <a:gd name="connsiteX7" fmla="*/ 0 w 4459605"/>
              <a:gd name="connsiteY7" fmla="*/ 0 h 3089910"/>
              <a:gd name="connsiteX0" fmla="*/ 3583305 w 3583305"/>
              <a:gd name="connsiteY0" fmla="*/ 2480310 h 2480310"/>
              <a:gd name="connsiteX1" fmla="*/ 2466975 w 3583305"/>
              <a:gd name="connsiteY1" fmla="*/ 1704975 h 2480310"/>
              <a:gd name="connsiteX2" fmla="*/ 1828800 w 3583305"/>
              <a:gd name="connsiteY2" fmla="*/ 1266825 h 2480310"/>
              <a:gd name="connsiteX3" fmla="*/ 1162050 w 3583305"/>
              <a:gd name="connsiteY3" fmla="*/ 809625 h 2480310"/>
              <a:gd name="connsiteX4" fmla="*/ 1047750 w 3583305"/>
              <a:gd name="connsiteY4" fmla="*/ 714375 h 2480310"/>
              <a:gd name="connsiteX5" fmla="*/ 762000 w 3583305"/>
              <a:gd name="connsiteY5" fmla="*/ 561975 h 2480310"/>
              <a:gd name="connsiteX6" fmla="*/ 514350 w 3583305"/>
              <a:gd name="connsiteY6" fmla="*/ 371475 h 2480310"/>
              <a:gd name="connsiteX7" fmla="*/ 0 w 3583305"/>
              <a:gd name="connsiteY7" fmla="*/ 0 h 2480310"/>
              <a:gd name="connsiteX0" fmla="*/ 4065905 w 4065905"/>
              <a:gd name="connsiteY0" fmla="*/ 2810510 h 2810510"/>
              <a:gd name="connsiteX1" fmla="*/ 2949575 w 4065905"/>
              <a:gd name="connsiteY1" fmla="*/ 2035175 h 2810510"/>
              <a:gd name="connsiteX2" fmla="*/ 2311400 w 4065905"/>
              <a:gd name="connsiteY2" fmla="*/ 1597025 h 2810510"/>
              <a:gd name="connsiteX3" fmla="*/ 1644650 w 4065905"/>
              <a:gd name="connsiteY3" fmla="*/ 1139825 h 2810510"/>
              <a:gd name="connsiteX4" fmla="*/ 1530350 w 4065905"/>
              <a:gd name="connsiteY4" fmla="*/ 1044575 h 2810510"/>
              <a:gd name="connsiteX5" fmla="*/ 1244600 w 4065905"/>
              <a:gd name="connsiteY5" fmla="*/ 892175 h 2810510"/>
              <a:gd name="connsiteX6" fmla="*/ 996950 w 4065905"/>
              <a:gd name="connsiteY6" fmla="*/ 701675 h 2810510"/>
              <a:gd name="connsiteX7" fmla="*/ 0 w 4065905"/>
              <a:gd name="connsiteY7" fmla="*/ 0 h 2810510"/>
              <a:gd name="connsiteX0" fmla="*/ 4065905 w 4065905"/>
              <a:gd name="connsiteY0" fmla="*/ 2810510 h 2810510"/>
              <a:gd name="connsiteX1" fmla="*/ 2949575 w 4065905"/>
              <a:gd name="connsiteY1" fmla="*/ 2035175 h 2810510"/>
              <a:gd name="connsiteX2" fmla="*/ 2311400 w 4065905"/>
              <a:gd name="connsiteY2" fmla="*/ 1597025 h 2810510"/>
              <a:gd name="connsiteX3" fmla="*/ 1689100 w 4065905"/>
              <a:gd name="connsiteY3" fmla="*/ 1114425 h 2810510"/>
              <a:gd name="connsiteX4" fmla="*/ 1530350 w 4065905"/>
              <a:gd name="connsiteY4" fmla="*/ 1044575 h 2810510"/>
              <a:gd name="connsiteX5" fmla="*/ 1244600 w 4065905"/>
              <a:gd name="connsiteY5" fmla="*/ 892175 h 2810510"/>
              <a:gd name="connsiteX6" fmla="*/ 996950 w 4065905"/>
              <a:gd name="connsiteY6" fmla="*/ 701675 h 2810510"/>
              <a:gd name="connsiteX7" fmla="*/ 0 w 4065905"/>
              <a:gd name="connsiteY7" fmla="*/ 0 h 2810510"/>
              <a:gd name="connsiteX0" fmla="*/ 4065905 w 4065905"/>
              <a:gd name="connsiteY0" fmla="*/ 2810510 h 2810510"/>
              <a:gd name="connsiteX1" fmla="*/ 2949575 w 4065905"/>
              <a:gd name="connsiteY1" fmla="*/ 2035175 h 2810510"/>
              <a:gd name="connsiteX2" fmla="*/ 2362200 w 4065905"/>
              <a:gd name="connsiteY2" fmla="*/ 1565275 h 2810510"/>
              <a:gd name="connsiteX3" fmla="*/ 1689100 w 4065905"/>
              <a:gd name="connsiteY3" fmla="*/ 1114425 h 2810510"/>
              <a:gd name="connsiteX4" fmla="*/ 1530350 w 4065905"/>
              <a:gd name="connsiteY4" fmla="*/ 1044575 h 2810510"/>
              <a:gd name="connsiteX5" fmla="*/ 1244600 w 4065905"/>
              <a:gd name="connsiteY5" fmla="*/ 892175 h 2810510"/>
              <a:gd name="connsiteX6" fmla="*/ 996950 w 4065905"/>
              <a:gd name="connsiteY6" fmla="*/ 701675 h 2810510"/>
              <a:gd name="connsiteX7" fmla="*/ 0 w 4065905"/>
              <a:gd name="connsiteY7" fmla="*/ 0 h 2810510"/>
              <a:gd name="connsiteX0" fmla="*/ 4065905 w 4065905"/>
              <a:gd name="connsiteY0" fmla="*/ 2810510 h 2810510"/>
              <a:gd name="connsiteX1" fmla="*/ 3032125 w 4065905"/>
              <a:gd name="connsiteY1" fmla="*/ 1984375 h 2810510"/>
              <a:gd name="connsiteX2" fmla="*/ 2362200 w 4065905"/>
              <a:gd name="connsiteY2" fmla="*/ 1565275 h 2810510"/>
              <a:gd name="connsiteX3" fmla="*/ 1689100 w 4065905"/>
              <a:gd name="connsiteY3" fmla="*/ 1114425 h 2810510"/>
              <a:gd name="connsiteX4" fmla="*/ 1530350 w 4065905"/>
              <a:gd name="connsiteY4" fmla="*/ 1044575 h 2810510"/>
              <a:gd name="connsiteX5" fmla="*/ 1244600 w 4065905"/>
              <a:gd name="connsiteY5" fmla="*/ 892175 h 2810510"/>
              <a:gd name="connsiteX6" fmla="*/ 996950 w 4065905"/>
              <a:gd name="connsiteY6" fmla="*/ 701675 h 2810510"/>
              <a:gd name="connsiteX7" fmla="*/ 0 w 4065905"/>
              <a:gd name="connsiteY7" fmla="*/ 0 h 2810510"/>
              <a:gd name="connsiteX0" fmla="*/ 4084955 w 4084955"/>
              <a:gd name="connsiteY0" fmla="*/ 2715260 h 2715260"/>
              <a:gd name="connsiteX1" fmla="*/ 3032125 w 4084955"/>
              <a:gd name="connsiteY1" fmla="*/ 1984375 h 2715260"/>
              <a:gd name="connsiteX2" fmla="*/ 2362200 w 4084955"/>
              <a:gd name="connsiteY2" fmla="*/ 1565275 h 2715260"/>
              <a:gd name="connsiteX3" fmla="*/ 1689100 w 4084955"/>
              <a:gd name="connsiteY3" fmla="*/ 1114425 h 2715260"/>
              <a:gd name="connsiteX4" fmla="*/ 1530350 w 4084955"/>
              <a:gd name="connsiteY4" fmla="*/ 1044575 h 2715260"/>
              <a:gd name="connsiteX5" fmla="*/ 1244600 w 4084955"/>
              <a:gd name="connsiteY5" fmla="*/ 892175 h 2715260"/>
              <a:gd name="connsiteX6" fmla="*/ 996950 w 4084955"/>
              <a:gd name="connsiteY6" fmla="*/ 701675 h 2715260"/>
              <a:gd name="connsiteX7" fmla="*/ 0 w 4084955"/>
              <a:gd name="connsiteY7" fmla="*/ 0 h 2715260"/>
              <a:gd name="connsiteX0" fmla="*/ 4091305 w 4091305"/>
              <a:gd name="connsiteY0" fmla="*/ 2702560 h 2702560"/>
              <a:gd name="connsiteX1" fmla="*/ 3032125 w 4091305"/>
              <a:gd name="connsiteY1" fmla="*/ 1984375 h 2702560"/>
              <a:gd name="connsiteX2" fmla="*/ 2362200 w 4091305"/>
              <a:gd name="connsiteY2" fmla="*/ 1565275 h 2702560"/>
              <a:gd name="connsiteX3" fmla="*/ 1689100 w 4091305"/>
              <a:gd name="connsiteY3" fmla="*/ 1114425 h 2702560"/>
              <a:gd name="connsiteX4" fmla="*/ 1530350 w 4091305"/>
              <a:gd name="connsiteY4" fmla="*/ 1044575 h 2702560"/>
              <a:gd name="connsiteX5" fmla="*/ 1244600 w 4091305"/>
              <a:gd name="connsiteY5" fmla="*/ 892175 h 2702560"/>
              <a:gd name="connsiteX6" fmla="*/ 996950 w 4091305"/>
              <a:gd name="connsiteY6" fmla="*/ 701675 h 2702560"/>
              <a:gd name="connsiteX7" fmla="*/ 0 w 4091305"/>
              <a:gd name="connsiteY7" fmla="*/ 0 h 2702560"/>
              <a:gd name="connsiteX0" fmla="*/ 4091305 w 4091305"/>
              <a:gd name="connsiteY0" fmla="*/ 2702560 h 2702560"/>
              <a:gd name="connsiteX1" fmla="*/ 3032125 w 4091305"/>
              <a:gd name="connsiteY1" fmla="*/ 1984375 h 2702560"/>
              <a:gd name="connsiteX2" fmla="*/ 2368550 w 4091305"/>
              <a:gd name="connsiteY2" fmla="*/ 1539875 h 2702560"/>
              <a:gd name="connsiteX3" fmla="*/ 1689100 w 4091305"/>
              <a:gd name="connsiteY3" fmla="*/ 1114425 h 2702560"/>
              <a:gd name="connsiteX4" fmla="*/ 1530350 w 4091305"/>
              <a:gd name="connsiteY4" fmla="*/ 1044575 h 2702560"/>
              <a:gd name="connsiteX5" fmla="*/ 1244600 w 4091305"/>
              <a:gd name="connsiteY5" fmla="*/ 892175 h 2702560"/>
              <a:gd name="connsiteX6" fmla="*/ 996950 w 4091305"/>
              <a:gd name="connsiteY6" fmla="*/ 701675 h 2702560"/>
              <a:gd name="connsiteX7" fmla="*/ 0 w 4091305"/>
              <a:gd name="connsiteY7" fmla="*/ 0 h 2702560"/>
              <a:gd name="connsiteX0" fmla="*/ 4091305 w 4091305"/>
              <a:gd name="connsiteY0" fmla="*/ 2702560 h 2702560"/>
              <a:gd name="connsiteX1" fmla="*/ 3032125 w 4091305"/>
              <a:gd name="connsiteY1" fmla="*/ 1984375 h 2702560"/>
              <a:gd name="connsiteX2" fmla="*/ 2368550 w 4091305"/>
              <a:gd name="connsiteY2" fmla="*/ 1539875 h 2702560"/>
              <a:gd name="connsiteX3" fmla="*/ 1708150 w 4091305"/>
              <a:gd name="connsiteY3" fmla="*/ 1108075 h 2702560"/>
              <a:gd name="connsiteX4" fmla="*/ 1530350 w 4091305"/>
              <a:gd name="connsiteY4" fmla="*/ 1044575 h 2702560"/>
              <a:gd name="connsiteX5" fmla="*/ 1244600 w 4091305"/>
              <a:gd name="connsiteY5" fmla="*/ 892175 h 2702560"/>
              <a:gd name="connsiteX6" fmla="*/ 996950 w 4091305"/>
              <a:gd name="connsiteY6" fmla="*/ 701675 h 2702560"/>
              <a:gd name="connsiteX7" fmla="*/ 0 w 4091305"/>
              <a:gd name="connsiteY7" fmla="*/ 0 h 270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305" h="2702560">
                <a:moveTo>
                  <a:pt x="4091305" y="2702560"/>
                </a:moveTo>
                <a:lnTo>
                  <a:pt x="3032125" y="1984375"/>
                </a:lnTo>
                <a:lnTo>
                  <a:pt x="2368550" y="1539875"/>
                </a:lnTo>
                <a:lnTo>
                  <a:pt x="1708150" y="1108075"/>
                </a:lnTo>
                <a:lnTo>
                  <a:pt x="1530350" y="1044575"/>
                </a:lnTo>
                <a:lnTo>
                  <a:pt x="1244600" y="892175"/>
                </a:lnTo>
                <a:lnTo>
                  <a:pt x="996950" y="701675"/>
                </a:lnTo>
                <a:cubicBezTo>
                  <a:pt x="825500" y="577850"/>
                  <a:pt x="171450" y="123825"/>
                  <a:pt x="0" y="0"/>
                </a:cubicBez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190" t="65750" b="21650"/>
          <a:stretch/>
        </p:blipFill>
        <p:spPr>
          <a:xfrm rot="2069312">
            <a:off x="5018338" y="3046632"/>
            <a:ext cx="511972" cy="287246"/>
          </a:xfrm>
          <a:prstGeom prst="rect">
            <a:avLst/>
          </a:prstGeom>
        </p:spPr>
      </p:pic>
      <p:sp>
        <p:nvSpPr>
          <p:cNvPr id="19" name="Triángulo isósceles 18"/>
          <p:cNvSpPr/>
          <p:nvPr/>
        </p:nvSpPr>
        <p:spPr>
          <a:xfrm rot="18222513">
            <a:off x="4679690" y="2817748"/>
            <a:ext cx="77967" cy="7479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Triángulo isósceles 20"/>
          <p:cNvSpPr/>
          <p:nvPr/>
        </p:nvSpPr>
        <p:spPr>
          <a:xfrm rot="18222513">
            <a:off x="4972404" y="3010329"/>
            <a:ext cx="77967" cy="7479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Triángulo isósceles 21"/>
          <p:cNvSpPr/>
          <p:nvPr/>
        </p:nvSpPr>
        <p:spPr>
          <a:xfrm rot="18222513">
            <a:off x="4835441" y="2917347"/>
            <a:ext cx="77967" cy="7479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584200" y="1314450"/>
            <a:ext cx="5372100" cy="3790950"/>
          </a:xfrm>
          <a:custGeom>
            <a:avLst/>
            <a:gdLst>
              <a:gd name="connsiteX0" fmla="*/ 0 w 4572000"/>
              <a:gd name="connsiteY0" fmla="*/ 0 h 3200400"/>
              <a:gd name="connsiteX1" fmla="*/ 0 w 4572000"/>
              <a:gd name="connsiteY1" fmla="*/ 0 h 3200400"/>
              <a:gd name="connsiteX2" fmla="*/ 101600 w 4572000"/>
              <a:gd name="connsiteY2" fmla="*/ 38100 h 3200400"/>
              <a:gd name="connsiteX3" fmla="*/ 152400 w 4572000"/>
              <a:gd name="connsiteY3" fmla="*/ 63500 h 3200400"/>
              <a:gd name="connsiteX4" fmla="*/ 1968500 w 4572000"/>
              <a:gd name="connsiteY4" fmla="*/ 1371600 h 3200400"/>
              <a:gd name="connsiteX5" fmla="*/ 2527300 w 4572000"/>
              <a:gd name="connsiteY5" fmla="*/ 1778000 h 3200400"/>
              <a:gd name="connsiteX6" fmla="*/ 3860800 w 4572000"/>
              <a:gd name="connsiteY6" fmla="*/ 2705100 h 3200400"/>
              <a:gd name="connsiteX7" fmla="*/ 4572000 w 4572000"/>
              <a:gd name="connsiteY7" fmla="*/ 3200400 h 3200400"/>
              <a:gd name="connsiteX0" fmla="*/ 66147 w 4638147"/>
              <a:gd name="connsiteY0" fmla="*/ 71133 h 3271533"/>
              <a:gd name="connsiteX1" fmla="*/ 66147 w 4638147"/>
              <a:gd name="connsiteY1" fmla="*/ 71133 h 3271533"/>
              <a:gd name="connsiteX2" fmla="*/ 167747 w 4638147"/>
              <a:gd name="connsiteY2" fmla="*/ 109233 h 3271533"/>
              <a:gd name="connsiteX3" fmla="*/ 2034647 w 4638147"/>
              <a:gd name="connsiteY3" fmla="*/ 1442733 h 3271533"/>
              <a:gd name="connsiteX4" fmla="*/ 2593447 w 4638147"/>
              <a:gd name="connsiteY4" fmla="*/ 1849133 h 3271533"/>
              <a:gd name="connsiteX5" fmla="*/ 3926947 w 4638147"/>
              <a:gd name="connsiteY5" fmla="*/ 2776233 h 3271533"/>
              <a:gd name="connsiteX6" fmla="*/ 4638147 w 4638147"/>
              <a:gd name="connsiteY6" fmla="*/ 3271533 h 3271533"/>
              <a:gd name="connsiteX0" fmla="*/ 0 w 4572000"/>
              <a:gd name="connsiteY0" fmla="*/ 0 h 3200400"/>
              <a:gd name="connsiteX1" fmla="*/ 0 w 4572000"/>
              <a:gd name="connsiteY1" fmla="*/ 0 h 3200400"/>
              <a:gd name="connsiteX2" fmla="*/ 1968500 w 4572000"/>
              <a:gd name="connsiteY2" fmla="*/ 1371600 h 3200400"/>
              <a:gd name="connsiteX3" fmla="*/ 2527300 w 4572000"/>
              <a:gd name="connsiteY3" fmla="*/ 1778000 h 3200400"/>
              <a:gd name="connsiteX4" fmla="*/ 3860800 w 4572000"/>
              <a:gd name="connsiteY4" fmla="*/ 2705100 h 3200400"/>
              <a:gd name="connsiteX5" fmla="*/ 4572000 w 4572000"/>
              <a:gd name="connsiteY5" fmla="*/ 3200400 h 3200400"/>
              <a:gd name="connsiteX0" fmla="*/ 0 w 4572000"/>
              <a:gd name="connsiteY0" fmla="*/ 0 h 3200400"/>
              <a:gd name="connsiteX1" fmla="*/ 0 w 4572000"/>
              <a:gd name="connsiteY1" fmla="*/ 0 h 3200400"/>
              <a:gd name="connsiteX2" fmla="*/ 1930400 w 4572000"/>
              <a:gd name="connsiteY2" fmla="*/ 1358900 h 3200400"/>
              <a:gd name="connsiteX3" fmla="*/ 2527300 w 4572000"/>
              <a:gd name="connsiteY3" fmla="*/ 1778000 h 3200400"/>
              <a:gd name="connsiteX4" fmla="*/ 3860800 w 4572000"/>
              <a:gd name="connsiteY4" fmla="*/ 2705100 h 3200400"/>
              <a:gd name="connsiteX5" fmla="*/ 4572000 w 4572000"/>
              <a:gd name="connsiteY5" fmla="*/ 3200400 h 3200400"/>
              <a:gd name="connsiteX0" fmla="*/ 800100 w 5372100"/>
              <a:gd name="connsiteY0" fmla="*/ 590550 h 3790950"/>
              <a:gd name="connsiteX1" fmla="*/ 0 w 5372100"/>
              <a:gd name="connsiteY1" fmla="*/ 0 h 3790950"/>
              <a:gd name="connsiteX2" fmla="*/ 2730500 w 5372100"/>
              <a:gd name="connsiteY2" fmla="*/ 1949450 h 3790950"/>
              <a:gd name="connsiteX3" fmla="*/ 3327400 w 5372100"/>
              <a:gd name="connsiteY3" fmla="*/ 2368550 h 3790950"/>
              <a:gd name="connsiteX4" fmla="*/ 4660900 w 5372100"/>
              <a:gd name="connsiteY4" fmla="*/ 3295650 h 3790950"/>
              <a:gd name="connsiteX5" fmla="*/ 5372100 w 5372100"/>
              <a:gd name="connsiteY5" fmla="*/ 3790950 h 3790950"/>
              <a:gd name="connsiteX0" fmla="*/ 0 w 5372100"/>
              <a:gd name="connsiteY0" fmla="*/ 0 h 3790950"/>
              <a:gd name="connsiteX1" fmla="*/ 2730500 w 5372100"/>
              <a:gd name="connsiteY1" fmla="*/ 1949450 h 3790950"/>
              <a:gd name="connsiteX2" fmla="*/ 3327400 w 5372100"/>
              <a:gd name="connsiteY2" fmla="*/ 2368550 h 3790950"/>
              <a:gd name="connsiteX3" fmla="*/ 4660900 w 5372100"/>
              <a:gd name="connsiteY3" fmla="*/ 3295650 h 3790950"/>
              <a:gd name="connsiteX4" fmla="*/ 5372100 w 5372100"/>
              <a:gd name="connsiteY4" fmla="*/ 3790950 h 379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3790950">
                <a:moveTo>
                  <a:pt x="0" y="0"/>
                </a:moveTo>
                <a:lnTo>
                  <a:pt x="2730500" y="1949450"/>
                </a:lnTo>
                <a:lnTo>
                  <a:pt x="3327400" y="2368550"/>
                </a:lnTo>
                <a:lnTo>
                  <a:pt x="4660900" y="3295650"/>
                </a:lnTo>
                <a:lnTo>
                  <a:pt x="5372100" y="3790950"/>
                </a:lnTo>
              </a:path>
            </a:pathLst>
          </a:custGeom>
          <a:noFill/>
          <a:ln w="31750">
            <a:solidFill>
              <a:srgbClr val="FF0000"/>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266700" y="3263900"/>
            <a:ext cx="2349500" cy="1701800"/>
          </a:xfrm>
          <a:custGeom>
            <a:avLst/>
            <a:gdLst>
              <a:gd name="connsiteX0" fmla="*/ 3771900 w 3771900"/>
              <a:gd name="connsiteY0" fmla="*/ 2667000 h 2667000"/>
              <a:gd name="connsiteX1" fmla="*/ 3771900 w 3771900"/>
              <a:gd name="connsiteY1" fmla="*/ 2667000 h 2667000"/>
              <a:gd name="connsiteX2" fmla="*/ 3644900 w 3771900"/>
              <a:gd name="connsiteY2" fmla="*/ 2628900 h 2667000"/>
              <a:gd name="connsiteX3" fmla="*/ 1397000 w 3771900"/>
              <a:gd name="connsiteY3" fmla="*/ 1003300 h 2667000"/>
              <a:gd name="connsiteX4" fmla="*/ 800100 w 3771900"/>
              <a:gd name="connsiteY4" fmla="*/ 584200 h 2667000"/>
              <a:gd name="connsiteX5" fmla="*/ 0 w 3771900"/>
              <a:gd name="connsiteY5" fmla="*/ 0 h 2667000"/>
              <a:gd name="connsiteX0" fmla="*/ 3771900 w 3771900"/>
              <a:gd name="connsiteY0" fmla="*/ 2667000 h 2667000"/>
              <a:gd name="connsiteX1" fmla="*/ 3771900 w 3771900"/>
              <a:gd name="connsiteY1" fmla="*/ 2667000 h 2667000"/>
              <a:gd name="connsiteX2" fmla="*/ 1397000 w 3771900"/>
              <a:gd name="connsiteY2" fmla="*/ 1003300 h 2667000"/>
              <a:gd name="connsiteX3" fmla="*/ 800100 w 3771900"/>
              <a:gd name="connsiteY3" fmla="*/ 584200 h 2667000"/>
              <a:gd name="connsiteX4" fmla="*/ 0 w 3771900"/>
              <a:gd name="connsiteY4" fmla="*/ 0 h 2667000"/>
              <a:gd name="connsiteX0" fmla="*/ 3771900 w 3771900"/>
              <a:gd name="connsiteY0" fmla="*/ 2667000 h 2667000"/>
              <a:gd name="connsiteX1" fmla="*/ 2260600 w 3771900"/>
              <a:gd name="connsiteY1" fmla="*/ 1612900 h 2667000"/>
              <a:gd name="connsiteX2" fmla="*/ 1397000 w 3771900"/>
              <a:gd name="connsiteY2" fmla="*/ 1003300 h 2667000"/>
              <a:gd name="connsiteX3" fmla="*/ 800100 w 3771900"/>
              <a:gd name="connsiteY3" fmla="*/ 584200 h 2667000"/>
              <a:gd name="connsiteX4" fmla="*/ 0 w 3771900"/>
              <a:gd name="connsiteY4" fmla="*/ 0 h 2667000"/>
              <a:gd name="connsiteX0" fmla="*/ 2260600 w 2260600"/>
              <a:gd name="connsiteY0" fmla="*/ 1612900 h 1612900"/>
              <a:gd name="connsiteX1" fmla="*/ 1397000 w 2260600"/>
              <a:gd name="connsiteY1" fmla="*/ 1003300 h 1612900"/>
              <a:gd name="connsiteX2" fmla="*/ 800100 w 2260600"/>
              <a:gd name="connsiteY2" fmla="*/ 584200 h 1612900"/>
              <a:gd name="connsiteX3" fmla="*/ 0 w 2260600"/>
              <a:gd name="connsiteY3" fmla="*/ 0 h 1612900"/>
              <a:gd name="connsiteX0" fmla="*/ 1397000 w 1397000"/>
              <a:gd name="connsiteY0" fmla="*/ 1003300 h 1003300"/>
              <a:gd name="connsiteX1" fmla="*/ 800100 w 1397000"/>
              <a:gd name="connsiteY1" fmla="*/ 584200 h 1003300"/>
              <a:gd name="connsiteX2" fmla="*/ 0 w 1397000"/>
              <a:gd name="connsiteY2" fmla="*/ 0 h 1003300"/>
              <a:gd name="connsiteX0" fmla="*/ 1778000 w 1778000"/>
              <a:gd name="connsiteY0" fmla="*/ 1270000 h 1270000"/>
              <a:gd name="connsiteX1" fmla="*/ 800100 w 1778000"/>
              <a:gd name="connsiteY1" fmla="*/ 584200 h 1270000"/>
              <a:gd name="connsiteX2" fmla="*/ 0 w 1778000"/>
              <a:gd name="connsiteY2" fmla="*/ 0 h 1270000"/>
              <a:gd name="connsiteX0" fmla="*/ 2235200 w 2235200"/>
              <a:gd name="connsiteY0" fmla="*/ 1600200 h 1600200"/>
              <a:gd name="connsiteX1" fmla="*/ 1257300 w 2235200"/>
              <a:gd name="connsiteY1" fmla="*/ 914400 h 1600200"/>
              <a:gd name="connsiteX2" fmla="*/ 0 w 2235200"/>
              <a:gd name="connsiteY2" fmla="*/ 0 h 1600200"/>
              <a:gd name="connsiteX0" fmla="*/ 2349500 w 2349500"/>
              <a:gd name="connsiteY0" fmla="*/ 1701800 h 1701800"/>
              <a:gd name="connsiteX1" fmla="*/ 1257300 w 2349500"/>
              <a:gd name="connsiteY1" fmla="*/ 914400 h 1701800"/>
              <a:gd name="connsiteX2" fmla="*/ 0 w 2349500"/>
              <a:gd name="connsiteY2" fmla="*/ 0 h 1701800"/>
            </a:gdLst>
            <a:ahLst/>
            <a:cxnLst>
              <a:cxn ang="0">
                <a:pos x="connsiteX0" y="connsiteY0"/>
              </a:cxn>
              <a:cxn ang="0">
                <a:pos x="connsiteX1" y="connsiteY1"/>
              </a:cxn>
              <a:cxn ang="0">
                <a:pos x="connsiteX2" y="connsiteY2"/>
              </a:cxn>
            </a:cxnLst>
            <a:rect l="l" t="t" r="r" b="b"/>
            <a:pathLst>
              <a:path w="2349500" h="1701800">
                <a:moveTo>
                  <a:pt x="2349500" y="1701800"/>
                </a:moveTo>
                <a:lnTo>
                  <a:pt x="1257300" y="914400"/>
                </a:lnTo>
                <a:lnTo>
                  <a:pt x="0" y="0"/>
                </a:lnTo>
              </a:path>
            </a:pathLst>
          </a:custGeom>
          <a:noFill/>
          <a:ln w="31750">
            <a:solidFill>
              <a:srgbClr val="FF0000"/>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orma libre 26"/>
          <p:cNvSpPr/>
          <p:nvPr/>
        </p:nvSpPr>
        <p:spPr>
          <a:xfrm>
            <a:off x="6187908" y="4097276"/>
            <a:ext cx="895350" cy="628650"/>
          </a:xfrm>
          <a:custGeom>
            <a:avLst/>
            <a:gdLst>
              <a:gd name="connsiteX0" fmla="*/ 0 w 895350"/>
              <a:gd name="connsiteY0" fmla="*/ 0 h 628650"/>
              <a:gd name="connsiteX1" fmla="*/ 0 w 895350"/>
              <a:gd name="connsiteY1" fmla="*/ 0 h 628650"/>
              <a:gd name="connsiteX2" fmla="*/ 895350 w 895350"/>
              <a:gd name="connsiteY2" fmla="*/ 628650 h 628650"/>
            </a:gdLst>
            <a:ahLst/>
            <a:cxnLst>
              <a:cxn ang="0">
                <a:pos x="connsiteX0" y="connsiteY0"/>
              </a:cxn>
              <a:cxn ang="0">
                <a:pos x="connsiteX1" y="connsiteY1"/>
              </a:cxn>
              <a:cxn ang="0">
                <a:pos x="connsiteX2" y="connsiteY2"/>
              </a:cxn>
            </a:cxnLst>
            <a:rect l="l" t="t" r="r" b="b"/>
            <a:pathLst>
              <a:path w="895350" h="628650">
                <a:moveTo>
                  <a:pt x="0" y="0"/>
                </a:moveTo>
                <a:lnTo>
                  <a:pt x="0" y="0"/>
                </a:lnTo>
                <a:lnTo>
                  <a:pt x="895350" y="628650"/>
                </a:lnTo>
              </a:path>
            </a:pathLst>
          </a:custGeom>
          <a:noFill/>
          <a:ln w="44450">
            <a:solidFill>
              <a:schemeClr val="accent2">
                <a:lumMod val="75000"/>
              </a:schemeClr>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 name="Picture 8" descr="http://www.juntadeandalucia.es/averroes/mochiladigitalESO/sec/recursos_ambito/socio_linguistico/espa_sociales/imagen_2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277"/>
          <a:stretch/>
        </p:blipFill>
        <p:spPr bwMode="auto">
          <a:xfrm>
            <a:off x="8190654" y="1001650"/>
            <a:ext cx="717335" cy="70243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0" name="Llamada rectangular redondeada 29"/>
          <p:cNvSpPr/>
          <p:nvPr/>
        </p:nvSpPr>
        <p:spPr>
          <a:xfrm>
            <a:off x="4339182" y="2170122"/>
            <a:ext cx="986776" cy="351261"/>
          </a:xfrm>
          <a:prstGeom prst="wedgeRoundRectCallout">
            <a:avLst>
              <a:gd name="adj1" fmla="val -35607"/>
              <a:gd name="adj2" fmla="val 173514"/>
              <a:gd name="adj3" fmla="val 16667"/>
            </a:avLst>
          </a:prstGeom>
          <a:solidFill>
            <a:schemeClr val="tx2">
              <a:lumMod val="60000"/>
              <a:lumOff val="40000"/>
              <a:alpha val="44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UBICACIÓN COMERCIANTES</a:t>
            </a:r>
            <a:endParaRPr lang="es-EC" sz="900" b="1" dirty="0">
              <a:solidFill>
                <a:schemeClr val="tx1"/>
              </a:solidFill>
            </a:endParaRPr>
          </a:p>
        </p:txBody>
      </p:sp>
      <p:sp>
        <p:nvSpPr>
          <p:cNvPr id="31" name="CuadroTexto 30"/>
          <p:cNvSpPr txBox="1"/>
          <p:nvPr/>
        </p:nvSpPr>
        <p:spPr>
          <a:xfrm rot="2178971">
            <a:off x="879949" y="4121466"/>
            <a:ext cx="1126615" cy="230832"/>
          </a:xfrm>
          <a:prstGeom prst="rect">
            <a:avLst/>
          </a:prstGeom>
          <a:noFill/>
        </p:spPr>
        <p:txBody>
          <a:bodyPr wrap="square" rtlCol="0">
            <a:spAutoFit/>
          </a:bodyPr>
          <a:lstStyle/>
          <a:p>
            <a:r>
              <a:rPr lang="es-EC" sz="900" b="1" dirty="0" smtClean="0">
                <a:latin typeface="Helvetica" panose="020B0504020202030204" pitchFamily="34" charset="0"/>
              </a:rPr>
              <a:t>PAREDES</a:t>
            </a:r>
            <a:endParaRPr lang="es-EC" sz="900" b="1" dirty="0">
              <a:latin typeface="Helvetica" panose="020B0504020202030204" pitchFamily="34" charset="0"/>
            </a:endParaRPr>
          </a:p>
        </p:txBody>
      </p:sp>
      <p:sp>
        <p:nvSpPr>
          <p:cNvPr id="32" name="CuadroTexto 31"/>
          <p:cNvSpPr txBox="1"/>
          <p:nvPr/>
        </p:nvSpPr>
        <p:spPr>
          <a:xfrm rot="2178971">
            <a:off x="1716145" y="2541790"/>
            <a:ext cx="1126615" cy="230832"/>
          </a:xfrm>
          <a:prstGeom prst="rect">
            <a:avLst/>
          </a:prstGeom>
          <a:noFill/>
        </p:spPr>
        <p:txBody>
          <a:bodyPr wrap="square" rtlCol="0">
            <a:spAutoFit/>
          </a:bodyPr>
          <a:lstStyle/>
          <a:p>
            <a:r>
              <a:rPr lang="es-EC" sz="900" b="1" dirty="0" smtClean="0">
                <a:latin typeface="Helvetica" panose="020B0504020202030204" pitchFamily="34" charset="0"/>
              </a:rPr>
              <a:t>QUITUS</a:t>
            </a:r>
            <a:endParaRPr lang="es-EC" sz="900" b="1" dirty="0">
              <a:latin typeface="Helvetica" panose="020B0504020202030204" pitchFamily="34" charset="0"/>
            </a:endParaRPr>
          </a:p>
        </p:txBody>
      </p:sp>
      <p:sp>
        <p:nvSpPr>
          <p:cNvPr id="33" name="CuadroTexto 32"/>
          <p:cNvSpPr txBox="1"/>
          <p:nvPr/>
        </p:nvSpPr>
        <p:spPr>
          <a:xfrm rot="2178971">
            <a:off x="1505031" y="1313052"/>
            <a:ext cx="1339256" cy="230832"/>
          </a:xfrm>
          <a:prstGeom prst="rect">
            <a:avLst/>
          </a:prstGeom>
          <a:noFill/>
        </p:spPr>
        <p:txBody>
          <a:bodyPr wrap="square" rtlCol="0">
            <a:spAutoFit/>
          </a:bodyPr>
          <a:lstStyle/>
          <a:p>
            <a:r>
              <a:rPr lang="es-EC" sz="900" b="1" dirty="0" smtClean="0">
                <a:latin typeface="Helvetica" panose="020B0504020202030204" pitchFamily="34" charset="0"/>
              </a:rPr>
              <a:t>INDEPENDENCIA</a:t>
            </a:r>
            <a:endParaRPr lang="es-EC" sz="900" b="1" dirty="0">
              <a:latin typeface="Helvetica" panose="020B0504020202030204" pitchFamily="34" charset="0"/>
            </a:endParaRPr>
          </a:p>
        </p:txBody>
      </p:sp>
      <p:sp>
        <p:nvSpPr>
          <p:cNvPr id="34" name="CuadroTexto 33"/>
          <p:cNvSpPr txBox="1"/>
          <p:nvPr/>
        </p:nvSpPr>
        <p:spPr>
          <a:xfrm rot="18777237">
            <a:off x="6924751" y="4982892"/>
            <a:ext cx="1126615" cy="230832"/>
          </a:xfrm>
          <a:prstGeom prst="rect">
            <a:avLst/>
          </a:prstGeom>
          <a:noFill/>
        </p:spPr>
        <p:txBody>
          <a:bodyPr wrap="square" rtlCol="0">
            <a:spAutoFit/>
          </a:bodyPr>
          <a:lstStyle/>
          <a:p>
            <a:r>
              <a:rPr lang="es-EC" sz="900" b="1" dirty="0" smtClean="0">
                <a:latin typeface="Helvetica" panose="020B0504020202030204" pitchFamily="34" charset="0"/>
              </a:rPr>
              <a:t>9 DE AGOSTO</a:t>
            </a:r>
            <a:endParaRPr lang="es-EC" sz="900" b="1" dirty="0">
              <a:latin typeface="Helvetica" panose="020B0504020202030204" pitchFamily="34" charset="0"/>
            </a:endParaRPr>
          </a:p>
        </p:txBody>
      </p:sp>
      <p:sp>
        <p:nvSpPr>
          <p:cNvPr id="28" name="Forma libre 27"/>
          <p:cNvSpPr/>
          <p:nvPr/>
        </p:nvSpPr>
        <p:spPr>
          <a:xfrm>
            <a:off x="5727700" y="3517900"/>
            <a:ext cx="2730500" cy="2730500"/>
          </a:xfrm>
          <a:custGeom>
            <a:avLst/>
            <a:gdLst>
              <a:gd name="connsiteX0" fmla="*/ 0 w 2730500"/>
              <a:gd name="connsiteY0" fmla="*/ 2730500 h 2730500"/>
              <a:gd name="connsiteX1" fmla="*/ 977900 w 2730500"/>
              <a:gd name="connsiteY1" fmla="*/ 1778000 h 2730500"/>
              <a:gd name="connsiteX2" fmla="*/ 1765300 w 2730500"/>
              <a:gd name="connsiteY2" fmla="*/ 1003300 h 2730500"/>
              <a:gd name="connsiteX3" fmla="*/ 2324100 w 2730500"/>
              <a:gd name="connsiteY3" fmla="*/ 431800 h 2730500"/>
              <a:gd name="connsiteX4" fmla="*/ 2730500 w 2730500"/>
              <a:gd name="connsiteY4" fmla="*/ 0 h 273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0" h="2730500">
                <a:moveTo>
                  <a:pt x="0" y="2730500"/>
                </a:moveTo>
                <a:lnTo>
                  <a:pt x="977900" y="1778000"/>
                </a:lnTo>
                <a:lnTo>
                  <a:pt x="1765300" y="1003300"/>
                </a:lnTo>
                <a:lnTo>
                  <a:pt x="2324100" y="431800"/>
                </a:lnTo>
                <a:lnTo>
                  <a:pt x="2730500" y="0"/>
                </a:ln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orma libre 4"/>
          <p:cNvSpPr/>
          <p:nvPr/>
        </p:nvSpPr>
        <p:spPr>
          <a:xfrm>
            <a:off x="3752745" y="1374468"/>
            <a:ext cx="846951" cy="963481"/>
          </a:xfrm>
          <a:custGeom>
            <a:avLst/>
            <a:gdLst>
              <a:gd name="connsiteX0" fmla="*/ 850900 w 850900"/>
              <a:gd name="connsiteY0" fmla="*/ 0 h 939800"/>
              <a:gd name="connsiteX1" fmla="*/ 0 w 850900"/>
              <a:gd name="connsiteY1" fmla="*/ 939800 h 939800"/>
              <a:gd name="connsiteX0" fmla="*/ 823129 w 823129"/>
              <a:gd name="connsiteY0" fmla="*/ 0 h 939800"/>
              <a:gd name="connsiteX1" fmla="*/ 0 w 823129"/>
              <a:gd name="connsiteY1" fmla="*/ 939800 h 939800"/>
            </a:gdLst>
            <a:ahLst/>
            <a:cxnLst>
              <a:cxn ang="0">
                <a:pos x="connsiteX0" y="connsiteY0"/>
              </a:cxn>
              <a:cxn ang="0">
                <a:pos x="connsiteX1" y="connsiteY1"/>
              </a:cxn>
            </a:cxnLst>
            <a:rect l="l" t="t" r="r" b="b"/>
            <a:pathLst>
              <a:path w="823129" h="939800">
                <a:moveTo>
                  <a:pt x="823129" y="0"/>
                </a:moveTo>
                <a:lnTo>
                  <a:pt x="0" y="939800"/>
                </a:ln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Forma libre 7"/>
          <p:cNvSpPr/>
          <p:nvPr/>
        </p:nvSpPr>
        <p:spPr>
          <a:xfrm>
            <a:off x="3803410" y="1425027"/>
            <a:ext cx="854075" cy="965200"/>
          </a:xfrm>
          <a:custGeom>
            <a:avLst/>
            <a:gdLst>
              <a:gd name="connsiteX0" fmla="*/ 850900 w 850900"/>
              <a:gd name="connsiteY0" fmla="*/ 0 h 927100"/>
              <a:gd name="connsiteX1" fmla="*/ 0 w 850900"/>
              <a:gd name="connsiteY1" fmla="*/ 927100 h 927100"/>
              <a:gd name="connsiteX0" fmla="*/ 825500 w 825500"/>
              <a:gd name="connsiteY0" fmla="*/ 0 h 936625"/>
              <a:gd name="connsiteX1" fmla="*/ 0 w 825500"/>
              <a:gd name="connsiteY1" fmla="*/ 936625 h 936625"/>
              <a:gd name="connsiteX0" fmla="*/ 854075 w 854075"/>
              <a:gd name="connsiteY0" fmla="*/ 0 h 965200"/>
              <a:gd name="connsiteX1" fmla="*/ 0 w 854075"/>
              <a:gd name="connsiteY1" fmla="*/ 965200 h 965200"/>
            </a:gdLst>
            <a:ahLst/>
            <a:cxnLst>
              <a:cxn ang="0">
                <a:pos x="connsiteX0" y="connsiteY0"/>
              </a:cxn>
              <a:cxn ang="0">
                <a:pos x="connsiteX1" y="connsiteY1"/>
              </a:cxn>
            </a:cxnLst>
            <a:rect l="l" t="t" r="r" b="b"/>
            <a:pathLst>
              <a:path w="854075" h="965200">
                <a:moveTo>
                  <a:pt x="854075" y="0"/>
                </a:moveTo>
                <a:lnTo>
                  <a:pt x="0" y="965200"/>
                </a:lnTo>
              </a:path>
            </a:pathLst>
          </a:cu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4021906" y="2041038"/>
            <a:ext cx="46189" cy="45719"/>
          </a:xfrm>
          <a:custGeom>
            <a:avLst/>
            <a:gdLst>
              <a:gd name="connsiteX0" fmla="*/ 0 w 76200"/>
              <a:gd name="connsiteY0" fmla="*/ 0 h 57150"/>
              <a:gd name="connsiteX1" fmla="*/ 76200 w 76200"/>
              <a:gd name="connsiteY1" fmla="*/ 57150 h 57150"/>
            </a:gdLst>
            <a:ahLst/>
            <a:cxnLst>
              <a:cxn ang="0">
                <a:pos x="connsiteX0" y="connsiteY0"/>
              </a:cxn>
              <a:cxn ang="0">
                <a:pos x="connsiteX1" y="connsiteY1"/>
              </a:cxn>
            </a:cxnLst>
            <a:rect l="l" t="t" r="r" b="b"/>
            <a:pathLst>
              <a:path w="76200" h="57150">
                <a:moveTo>
                  <a:pt x="0" y="0"/>
                </a:moveTo>
                <a:lnTo>
                  <a:pt x="76200" y="5715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CuadroTexto 34"/>
          <p:cNvSpPr txBox="1"/>
          <p:nvPr/>
        </p:nvSpPr>
        <p:spPr>
          <a:xfrm rot="18737148">
            <a:off x="4083137" y="1685545"/>
            <a:ext cx="744162" cy="230832"/>
          </a:xfrm>
          <a:prstGeom prst="rect">
            <a:avLst/>
          </a:prstGeom>
          <a:noFill/>
        </p:spPr>
        <p:txBody>
          <a:bodyPr wrap="square" rtlCol="0">
            <a:spAutoFit/>
          </a:bodyPr>
          <a:lstStyle/>
          <a:p>
            <a:r>
              <a:rPr lang="es-EC" sz="900" b="1" dirty="0" smtClean="0">
                <a:latin typeface="Helvetica" panose="020B0504020202030204" pitchFamily="34" charset="0"/>
              </a:rPr>
              <a:t>N6</a:t>
            </a:r>
            <a:endParaRPr lang="es-EC" sz="900" b="1" dirty="0">
              <a:latin typeface="Helvetica" panose="020B0504020202030204" pitchFamily="34" charset="0"/>
            </a:endParaRPr>
          </a:p>
        </p:txBody>
      </p:sp>
      <p:sp>
        <p:nvSpPr>
          <p:cNvPr id="36" name="CuadroTexto 35"/>
          <p:cNvSpPr txBox="1"/>
          <p:nvPr/>
        </p:nvSpPr>
        <p:spPr>
          <a:xfrm rot="18843153">
            <a:off x="1596637" y="3390012"/>
            <a:ext cx="1051870" cy="230832"/>
          </a:xfrm>
          <a:prstGeom prst="rect">
            <a:avLst/>
          </a:prstGeom>
          <a:noFill/>
        </p:spPr>
        <p:txBody>
          <a:bodyPr wrap="square" rtlCol="0">
            <a:spAutoFit/>
          </a:bodyPr>
          <a:lstStyle/>
          <a:p>
            <a:r>
              <a:rPr lang="es-EC" sz="900" b="1" dirty="0" smtClean="0">
                <a:latin typeface="Helvetica" panose="020B0504020202030204" pitchFamily="34" charset="0"/>
              </a:rPr>
              <a:t>GUARDERAS</a:t>
            </a:r>
            <a:endParaRPr lang="es-EC" sz="900" b="1" dirty="0">
              <a:latin typeface="Helvetica" panose="020B0504020202030204" pitchFamily="34" charset="0"/>
            </a:endParaRPr>
          </a:p>
        </p:txBody>
      </p:sp>
      <p:sp>
        <p:nvSpPr>
          <p:cNvPr id="37" name="CuadroTexto 36"/>
          <p:cNvSpPr txBox="1"/>
          <p:nvPr/>
        </p:nvSpPr>
        <p:spPr>
          <a:xfrm rot="18843153">
            <a:off x="3071931" y="2553162"/>
            <a:ext cx="560840" cy="230832"/>
          </a:xfrm>
          <a:prstGeom prst="rect">
            <a:avLst/>
          </a:prstGeom>
          <a:noFill/>
        </p:spPr>
        <p:txBody>
          <a:bodyPr wrap="square" rtlCol="0">
            <a:spAutoFit/>
          </a:bodyPr>
          <a:lstStyle/>
          <a:p>
            <a:r>
              <a:rPr lang="es-EC" sz="900" b="1" dirty="0" smtClean="0">
                <a:latin typeface="Helvetica" panose="020B0504020202030204" pitchFamily="34" charset="0"/>
              </a:rPr>
              <a:t>S/N</a:t>
            </a:r>
            <a:endParaRPr lang="es-EC" sz="900" b="1" dirty="0">
              <a:latin typeface="Helvetica" panose="020B0504020202030204" pitchFamily="34" charset="0"/>
            </a:endParaRPr>
          </a:p>
        </p:txBody>
      </p:sp>
      <p:sp>
        <p:nvSpPr>
          <p:cNvPr id="14" name="Forma libre 13"/>
          <p:cNvSpPr/>
          <p:nvPr/>
        </p:nvSpPr>
        <p:spPr>
          <a:xfrm>
            <a:off x="2971800" y="2295525"/>
            <a:ext cx="3086100" cy="1790700"/>
          </a:xfrm>
          <a:custGeom>
            <a:avLst/>
            <a:gdLst>
              <a:gd name="connsiteX0" fmla="*/ 3086100 w 3086100"/>
              <a:gd name="connsiteY0" fmla="*/ 1790700 h 1790700"/>
              <a:gd name="connsiteX1" fmla="*/ 914400 w 3086100"/>
              <a:gd name="connsiteY1" fmla="*/ 285750 h 1790700"/>
              <a:gd name="connsiteX2" fmla="*/ 495300 w 3086100"/>
              <a:gd name="connsiteY2" fmla="*/ 0 h 1790700"/>
              <a:gd name="connsiteX3" fmla="*/ 0 w 3086100"/>
              <a:gd name="connsiteY3" fmla="*/ 504825 h 1790700"/>
              <a:gd name="connsiteX0" fmla="*/ 3086100 w 3086100"/>
              <a:gd name="connsiteY0" fmla="*/ 1790700 h 1790700"/>
              <a:gd name="connsiteX1" fmla="*/ 914400 w 3086100"/>
              <a:gd name="connsiteY1" fmla="*/ 285750 h 1790700"/>
              <a:gd name="connsiteX2" fmla="*/ 495300 w 3086100"/>
              <a:gd name="connsiteY2" fmla="*/ 0 h 1790700"/>
              <a:gd name="connsiteX3" fmla="*/ 0 w 3086100"/>
              <a:gd name="connsiteY3" fmla="*/ 523875 h 1790700"/>
            </a:gdLst>
            <a:ahLst/>
            <a:cxnLst>
              <a:cxn ang="0">
                <a:pos x="connsiteX0" y="connsiteY0"/>
              </a:cxn>
              <a:cxn ang="0">
                <a:pos x="connsiteX1" y="connsiteY1"/>
              </a:cxn>
              <a:cxn ang="0">
                <a:pos x="connsiteX2" y="connsiteY2"/>
              </a:cxn>
              <a:cxn ang="0">
                <a:pos x="connsiteX3" y="connsiteY3"/>
              </a:cxn>
            </a:cxnLst>
            <a:rect l="l" t="t" r="r" b="b"/>
            <a:pathLst>
              <a:path w="3086100" h="1790700">
                <a:moveTo>
                  <a:pt x="3086100" y="1790700"/>
                </a:moveTo>
                <a:lnTo>
                  <a:pt x="914400" y="285750"/>
                </a:lnTo>
                <a:lnTo>
                  <a:pt x="495300" y="0"/>
                </a:lnTo>
                <a:lnTo>
                  <a:pt x="0" y="523875"/>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7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997004" flipV="1">
            <a:off x="3309465" y="2251801"/>
            <a:ext cx="232959" cy="139404"/>
          </a:xfrm>
          <a:prstGeom prst="rect">
            <a:avLst/>
          </a:prstGeom>
        </p:spPr>
      </p:pic>
      <p:sp>
        <p:nvSpPr>
          <p:cNvPr id="38" name="Llamada rectangular redondeada 37"/>
          <p:cNvSpPr/>
          <p:nvPr/>
        </p:nvSpPr>
        <p:spPr>
          <a:xfrm>
            <a:off x="6565541" y="3974678"/>
            <a:ext cx="971002" cy="308784"/>
          </a:xfrm>
          <a:prstGeom prst="wedgeRoundRectCallout">
            <a:avLst>
              <a:gd name="adj1" fmla="val -28850"/>
              <a:gd name="adj2" fmla="val 123817"/>
              <a:gd name="adj3" fmla="val 16667"/>
            </a:avLst>
          </a:prstGeom>
          <a:solidFill>
            <a:schemeClr val="accent2">
              <a:lumMod val="75000"/>
              <a:alpha val="4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TRAMO VIAL BIDIRECCIONAL</a:t>
            </a:r>
            <a:endParaRPr lang="es-EC" sz="900" b="1" dirty="0">
              <a:solidFill>
                <a:schemeClr val="tx1"/>
              </a:solidFill>
            </a:endParaRPr>
          </a:p>
        </p:txBody>
      </p:sp>
      <p:sp>
        <p:nvSpPr>
          <p:cNvPr id="39" name="Llamada rectangular redondeada 38"/>
          <p:cNvSpPr/>
          <p:nvPr/>
        </p:nvSpPr>
        <p:spPr>
          <a:xfrm>
            <a:off x="3025274" y="3982821"/>
            <a:ext cx="1291570" cy="312495"/>
          </a:xfrm>
          <a:prstGeom prst="wedgeRoundRectCallout">
            <a:avLst>
              <a:gd name="adj1" fmla="val 37102"/>
              <a:gd name="adj2" fmla="val -111210"/>
              <a:gd name="adj3" fmla="val 16667"/>
            </a:avLst>
          </a:prstGeom>
          <a:solidFill>
            <a:schemeClr val="accent6">
              <a:lumMod val="60000"/>
              <a:lumOff val="40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INGRESO Y SALIDA VEHÍCULOS DE CARGA</a:t>
            </a:r>
            <a:endParaRPr lang="es-EC" sz="900" b="1" dirty="0">
              <a:solidFill>
                <a:schemeClr val="tx1"/>
              </a:solidFill>
            </a:endParaRPr>
          </a:p>
        </p:txBody>
      </p:sp>
      <p:pic>
        <p:nvPicPr>
          <p:cNvPr id="41" name="Imagen 40"/>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190" t="65750" b="21650"/>
          <a:stretch/>
        </p:blipFill>
        <p:spPr>
          <a:xfrm rot="2069312">
            <a:off x="4219585" y="5861685"/>
            <a:ext cx="511972" cy="287246"/>
          </a:xfrm>
          <a:prstGeom prst="rect">
            <a:avLst/>
          </a:prstGeom>
        </p:spPr>
      </p:pic>
      <p:sp>
        <p:nvSpPr>
          <p:cNvPr id="42" name="Triángulo isósceles 41"/>
          <p:cNvSpPr/>
          <p:nvPr/>
        </p:nvSpPr>
        <p:spPr>
          <a:xfrm rot="18222513">
            <a:off x="4178067" y="5845061"/>
            <a:ext cx="79661" cy="61885"/>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Triángulo isósceles 42"/>
          <p:cNvSpPr/>
          <p:nvPr/>
        </p:nvSpPr>
        <p:spPr>
          <a:xfrm rot="18222513">
            <a:off x="4004813" y="5730748"/>
            <a:ext cx="79661" cy="61886"/>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Triángulo isósceles 43"/>
          <p:cNvSpPr/>
          <p:nvPr/>
        </p:nvSpPr>
        <p:spPr>
          <a:xfrm rot="18222513">
            <a:off x="3826788" y="5614625"/>
            <a:ext cx="79661" cy="61886"/>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5" name="Imagen 4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190" t="65750" b="21650"/>
          <a:stretch/>
        </p:blipFill>
        <p:spPr>
          <a:xfrm rot="2069312" flipH="1">
            <a:off x="1086126" y="1524764"/>
            <a:ext cx="531962" cy="266006"/>
          </a:xfrm>
          <a:prstGeom prst="rect">
            <a:avLst/>
          </a:prstGeom>
        </p:spPr>
      </p:pic>
      <p:sp>
        <p:nvSpPr>
          <p:cNvPr id="46" name="Triángulo isósceles 45"/>
          <p:cNvSpPr/>
          <p:nvPr/>
        </p:nvSpPr>
        <p:spPr>
          <a:xfrm rot="7608492">
            <a:off x="1604315" y="1848169"/>
            <a:ext cx="86477" cy="66313"/>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9" name="Triángulo isósceles 48"/>
          <p:cNvSpPr/>
          <p:nvPr/>
        </p:nvSpPr>
        <p:spPr>
          <a:xfrm rot="7608492">
            <a:off x="1738870" y="1953734"/>
            <a:ext cx="86477" cy="66313"/>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Triángulo isósceles 49"/>
          <p:cNvSpPr/>
          <p:nvPr/>
        </p:nvSpPr>
        <p:spPr>
          <a:xfrm rot="7608492">
            <a:off x="1874748" y="2062365"/>
            <a:ext cx="86477" cy="66313"/>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 name="Imagen 50"/>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190" t="65750" b="21650"/>
          <a:stretch/>
        </p:blipFill>
        <p:spPr>
          <a:xfrm rot="19146068" flipH="1">
            <a:off x="5903403" y="5458956"/>
            <a:ext cx="531962" cy="266006"/>
          </a:xfrm>
          <a:prstGeom prst="rect">
            <a:avLst/>
          </a:prstGeom>
        </p:spPr>
      </p:pic>
      <p:sp>
        <p:nvSpPr>
          <p:cNvPr id="52" name="Triángulo isósceles 51"/>
          <p:cNvSpPr/>
          <p:nvPr/>
        </p:nvSpPr>
        <p:spPr>
          <a:xfrm rot="2931478">
            <a:off x="6431388" y="5338574"/>
            <a:ext cx="68685" cy="65257"/>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Triángulo isósceles 52"/>
          <p:cNvSpPr/>
          <p:nvPr/>
        </p:nvSpPr>
        <p:spPr>
          <a:xfrm rot="2931478">
            <a:off x="6564124" y="5225343"/>
            <a:ext cx="68685" cy="65257"/>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Triángulo isósceles 53"/>
          <p:cNvSpPr/>
          <p:nvPr/>
        </p:nvSpPr>
        <p:spPr>
          <a:xfrm rot="2931478">
            <a:off x="6688551" y="5120101"/>
            <a:ext cx="68685" cy="65257"/>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3817620" y="1409700"/>
            <a:ext cx="800100" cy="922020"/>
          </a:xfrm>
          <a:custGeom>
            <a:avLst/>
            <a:gdLst>
              <a:gd name="connsiteX0" fmla="*/ 0 w 800100"/>
              <a:gd name="connsiteY0" fmla="*/ 922020 h 922020"/>
              <a:gd name="connsiteX1" fmla="*/ 800100 w 800100"/>
              <a:gd name="connsiteY1" fmla="*/ 0 h 922020"/>
            </a:gdLst>
            <a:ahLst/>
            <a:cxnLst>
              <a:cxn ang="0">
                <a:pos x="connsiteX0" y="connsiteY0"/>
              </a:cxn>
              <a:cxn ang="0">
                <a:pos x="connsiteX1" y="connsiteY1"/>
              </a:cxn>
            </a:cxnLst>
            <a:rect l="l" t="t" r="r" b="b"/>
            <a:pathLst>
              <a:path w="800100" h="922020">
                <a:moveTo>
                  <a:pt x="0" y="922020"/>
                </a:moveTo>
                <a:lnTo>
                  <a:pt x="800100" y="0"/>
                </a:lnTo>
              </a:path>
            </a:pathLst>
          </a:custGeom>
          <a:noFill/>
          <a:ln w="31750">
            <a:solidFill>
              <a:srgbClr val="0129D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5" name="Imagen 54"/>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7932917" y="4086380"/>
            <a:ext cx="256607" cy="251179"/>
          </a:xfrm>
          <a:prstGeom prst="rect">
            <a:avLst/>
          </a:prstGeom>
        </p:spPr>
      </p:pic>
      <p:pic>
        <p:nvPicPr>
          <p:cNvPr id="58" name="Imagen 57"/>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236313" y="5769430"/>
            <a:ext cx="256607" cy="251179"/>
          </a:xfrm>
          <a:prstGeom prst="rect">
            <a:avLst/>
          </a:prstGeom>
        </p:spPr>
      </p:pic>
      <p:pic>
        <p:nvPicPr>
          <p:cNvPr id="59" name="Imagen 5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02557" y="3532382"/>
            <a:ext cx="129961" cy="215513"/>
          </a:xfrm>
          <a:prstGeom prst="rect">
            <a:avLst/>
          </a:prstGeom>
        </p:spPr>
      </p:pic>
      <p:pic>
        <p:nvPicPr>
          <p:cNvPr id="63" name="Imagen 62"/>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1765834" y="4394835"/>
            <a:ext cx="129961" cy="215513"/>
          </a:xfrm>
          <a:prstGeom prst="rect">
            <a:avLst/>
          </a:prstGeom>
        </p:spPr>
      </p:pic>
      <p:pic>
        <p:nvPicPr>
          <p:cNvPr id="65" name="Imagen 6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3868146" y="5895020"/>
            <a:ext cx="129961" cy="215513"/>
          </a:xfrm>
          <a:prstGeom prst="rect">
            <a:avLst/>
          </a:prstGeom>
        </p:spPr>
      </p:pic>
      <p:pic>
        <p:nvPicPr>
          <p:cNvPr id="66" name="Imagen 65"/>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850977" y="1255352"/>
            <a:ext cx="129961" cy="215513"/>
          </a:xfrm>
          <a:prstGeom prst="rect">
            <a:avLst/>
          </a:prstGeom>
        </p:spPr>
      </p:pic>
      <p:pic>
        <p:nvPicPr>
          <p:cNvPr id="68" name="Imagen 67"/>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5742783" y="4672974"/>
            <a:ext cx="129961" cy="215513"/>
          </a:xfrm>
          <a:prstGeom prst="rect">
            <a:avLst/>
          </a:prstGeom>
        </p:spPr>
      </p:pic>
      <p:pic>
        <p:nvPicPr>
          <p:cNvPr id="69" name="Imagen 6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6364617" y="4283178"/>
            <a:ext cx="129961" cy="215513"/>
          </a:xfrm>
          <a:prstGeom prst="rect">
            <a:avLst/>
          </a:prstGeom>
        </p:spPr>
      </p:pic>
      <p:pic>
        <p:nvPicPr>
          <p:cNvPr id="70" name="Imagen 69"/>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90" r="26194"/>
          <a:stretch/>
        </p:blipFill>
        <p:spPr>
          <a:xfrm>
            <a:off x="2844613" y="1761347"/>
            <a:ext cx="129961" cy="215513"/>
          </a:xfrm>
          <a:prstGeom prst="rect">
            <a:avLst/>
          </a:prstGeom>
        </p:spPr>
      </p:pic>
      <p:pic>
        <p:nvPicPr>
          <p:cNvPr id="71" name="Imagen 70"/>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5584500" y="3293475"/>
            <a:ext cx="256607" cy="251179"/>
          </a:xfrm>
          <a:prstGeom prst="rect">
            <a:avLst/>
          </a:prstGeom>
        </p:spPr>
      </p:pic>
      <p:sp>
        <p:nvSpPr>
          <p:cNvPr id="7" name="Forma libre 6"/>
          <p:cNvSpPr/>
          <p:nvPr/>
        </p:nvSpPr>
        <p:spPr>
          <a:xfrm>
            <a:off x="3683000" y="5689600"/>
            <a:ext cx="977900" cy="711200"/>
          </a:xfrm>
          <a:custGeom>
            <a:avLst/>
            <a:gdLst>
              <a:gd name="connsiteX0" fmla="*/ 977900 w 977900"/>
              <a:gd name="connsiteY0" fmla="*/ 711200 h 711200"/>
              <a:gd name="connsiteX1" fmla="*/ 0 w 977900"/>
              <a:gd name="connsiteY1" fmla="*/ 0 h 711200"/>
            </a:gdLst>
            <a:ahLst/>
            <a:cxnLst>
              <a:cxn ang="0">
                <a:pos x="connsiteX0" y="connsiteY0"/>
              </a:cxn>
              <a:cxn ang="0">
                <a:pos x="connsiteX1" y="connsiteY1"/>
              </a:cxn>
            </a:cxnLst>
            <a:rect l="l" t="t" r="r" b="b"/>
            <a:pathLst>
              <a:path w="977900" h="711200">
                <a:moveTo>
                  <a:pt x="977900" y="711200"/>
                </a:moveTo>
                <a:lnTo>
                  <a:pt x="0" y="0"/>
                </a:lnTo>
              </a:path>
            </a:pathLst>
          </a:custGeom>
          <a:noFill/>
          <a:ln w="317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0" name="Grupo 59"/>
          <p:cNvGrpSpPr/>
          <p:nvPr/>
        </p:nvGrpSpPr>
        <p:grpSpPr>
          <a:xfrm>
            <a:off x="216778" y="5026322"/>
            <a:ext cx="2480132" cy="1436724"/>
            <a:chOff x="240208" y="4922788"/>
            <a:chExt cx="2715445" cy="1465775"/>
          </a:xfrm>
        </p:grpSpPr>
        <p:sp>
          <p:nvSpPr>
            <p:cNvPr id="61" name="Rectángulo redondeado 60"/>
            <p:cNvSpPr/>
            <p:nvPr/>
          </p:nvSpPr>
          <p:spPr>
            <a:xfrm>
              <a:off x="240209" y="5262598"/>
              <a:ext cx="2715444" cy="1125965"/>
            </a:xfrm>
            <a:prstGeom prst="roundRect">
              <a:avLst>
                <a:gd name="adj" fmla="val 9750"/>
              </a:avLst>
            </a:prstGeom>
            <a:solidFill>
              <a:schemeClr val="tx2">
                <a:lumMod val="60000"/>
                <a:lumOff val="40000"/>
                <a:alpha val="73000"/>
              </a:schemeClr>
            </a:solidFill>
            <a:ln>
              <a:solidFill>
                <a:schemeClr val="tx2">
                  <a:lumMod val="50000"/>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50" b="1" dirty="0" smtClean="0">
                  <a:solidFill>
                    <a:schemeClr val="tx1"/>
                  </a:solidFill>
                </a:rPr>
                <a:t>CIRCULACIÓN VEHICULAR</a:t>
              </a:r>
            </a:p>
            <a:p>
              <a:r>
                <a:rPr lang="es-EC" sz="1050" b="1" dirty="0" smtClean="0">
                  <a:solidFill>
                    <a:schemeClr val="tx1"/>
                  </a:solidFill>
                </a:rPr>
                <a:t>CAMBIO DE DIRECCIÓN DE VIAS</a:t>
              </a:r>
            </a:p>
            <a:p>
              <a:r>
                <a:rPr lang="es-EC" sz="1050" b="1" dirty="0" smtClean="0">
                  <a:solidFill>
                    <a:schemeClr val="tx1"/>
                  </a:solidFill>
                </a:rPr>
                <a:t>TRAMO VIAL BIDIRECCIONAL </a:t>
              </a:r>
            </a:p>
            <a:p>
              <a:r>
                <a:rPr lang="es-EC" sz="1050" b="1" dirty="0" smtClean="0">
                  <a:solidFill>
                    <a:schemeClr val="tx1"/>
                  </a:solidFill>
                </a:rPr>
                <a:t>UBICACIÓN DE COMERCIANTES</a:t>
              </a:r>
            </a:p>
            <a:p>
              <a:r>
                <a:rPr lang="es-EC" sz="1050" b="1" dirty="0" smtClean="0">
                  <a:solidFill>
                    <a:schemeClr val="tx1"/>
                  </a:solidFill>
                </a:rPr>
                <a:t>LA </a:t>
              </a:r>
              <a:r>
                <a:rPr lang="es-EC" sz="1050" b="1" dirty="0" smtClean="0">
                  <a:solidFill>
                    <a:schemeClr val="tx1"/>
                  </a:solidFill>
                </a:rPr>
                <a:t>PAMPA</a:t>
              </a:r>
            </a:p>
            <a:p>
              <a:r>
                <a:rPr lang="es-EC" sz="1050" b="1" dirty="0" smtClean="0">
                  <a:solidFill>
                    <a:schemeClr val="tx1"/>
                  </a:solidFill>
                </a:rPr>
                <a:t>MODIFICACIONES POR S. M.	</a:t>
              </a:r>
              <a:endParaRPr lang="es-EC" sz="1050" b="1" dirty="0" smtClean="0">
                <a:solidFill>
                  <a:schemeClr val="tx1"/>
                </a:solidFill>
              </a:endParaRPr>
            </a:p>
          </p:txBody>
        </p:sp>
        <p:sp>
          <p:nvSpPr>
            <p:cNvPr id="62" name="Rectángulo redondeado 61"/>
            <p:cNvSpPr/>
            <p:nvPr/>
          </p:nvSpPr>
          <p:spPr>
            <a:xfrm>
              <a:off x="240208" y="4922788"/>
              <a:ext cx="2006317" cy="247505"/>
            </a:xfrm>
            <a:prstGeom prst="roundRect">
              <a:avLst/>
            </a:prstGeom>
            <a:solidFill>
              <a:schemeClr val="accent1">
                <a:lumMod val="50000"/>
                <a:alpha val="40000"/>
              </a:schemeClr>
            </a:solidFill>
            <a:ln>
              <a:solidFill>
                <a:schemeClr val="tx2">
                  <a:lumMod val="50000"/>
                  <a:alpha val="6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dirty="0" smtClean="0">
                  <a:solidFill>
                    <a:schemeClr val="tx1"/>
                  </a:solidFill>
                </a:rPr>
                <a:t>SIMBOLOGÍA</a:t>
              </a:r>
              <a:endParaRPr lang="es-EC" sz="1400" b="1" dirty="0">
                <a:solidFill>
                  <a:schemeClr val="tx1"/>
                </a:solidFill>
              </a:endParaRPr>
            </a:p>
          </p:txBody>
        </p:sp>
        <p:sp>
          <p:nvSpPr>
            <p:cNvPr id="72" name="Forma libre 71"/>
            <p:cNvSpPr/>
            <p:nvPr/>
          </p:nvSpPr>
          <p:spPr>
            <a:xfrm>
              <a:off x="2414307" y="5423624"/>
              <a:ext cx="362857" cy="0"/>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noFill/>
            <a:ln w="31750">
              <a:solidFill>
                <a:srgbClr val="0129D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sp>
          <p:nvSpPr>
            <p:cNvPr id="73" name="Rectángulo 72"/>
            <p:cNvSpPr/>
            <p:nvPr/>
          </p:nvSpPr>
          <p:spPr>
            <a:xfrm>
              <a:off x="2351719" y="5938672"/>
              <a:ext cx="495304" cy="726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sp>
          <p:nvSpPr>
            <p:cNvPr id="74" name="Rectángulo 73"/>
            <p:cNvSpPr/>
            <p:nvPr/>
          </p:nvSpPr>
          <p:spPr>
            <a:xfrm>
              <a:off x="2351719" y="6084801"/>
              <a:ext cx="495304" cy="72664"/>
            </a:xfrm>
            <a:prstGeom prst="rect">
              <a:avLst/>
            </a:prstGeom>
            <a:pattFill prst="ltUpDiag">
              <a:fgClr>
                <a:schemeClr val="accent4">
                  <a:lumMod val="60000"/>
                  <a:lumOff val="40000"/>
                </a:schemeClr>
              </a:fgClr>
              <a:bgClr>
                <a:schemeClr val="bg1"/>
              </a:bgClr>
            </a:patt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sp>
          <p:nvSpPr>
            <p:cNvPr id="75" name="Forma libre 74"/>
            <p:cNvSpPr/>
            <p:nvPr/>
          </p:nvSpPr>
          <p:spPr>
            <a:xfrm>
              <a:off x="2406875" y="5570552"/>
              <a:ext cx="362857" cy="0"/>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noFill/>
            <a:ln w="317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sp>
          <p:nvSpPr>
            <p:cNvPr id="76" name="Forma libre 75"/>
            <p:cNvSpPr/>
            <p:nvPr/>
          </p:nvSpPr>
          <p:spPr>
            <a:xfrm>
              <a:off x="2389409" y="5790944"/>
              <a:ext cx="362857" cy="0"/>
            </a:xfrm>
            <a:custGeom>
              <a:avLst/>
              <a:gdLst>
                <a:gd name="connsiteX0" fmla="*/ 0 w 362857"/>
                <a:gd name="connsiteY0" fmla="*/ 0 h 0"/>
                <a:gd name="connsiteX1" fmla="*/ 362857 w 362857"/>
                <a:gd name="connsiteY1" fmla="*/ 0 h 0"/>
              </a:gdLst>
              <a:ahLst/>
              <a:cxnLst>
                <a:cxn ang="0">
                  <a:pos x="connsiteX0" y="connsiteY0"/>
                </a:cxn>
                <a:cxn ang="0">
                  <a:pos x="connsiteX1" y="connsiteY1"/>
                </a:cxn>
              </a:cxnLst>
              <a:rect l="l" t="t" r="r" b="b"/>
              <a:pathLst>
                <a:path w="362857">
                  <a:moveTo>
                    <a:pt x="0" y="0"/>
                  </a:moveTo>
                  <a:lnTo>
                    <a:pt x="362857" y="0"/>
                  </a:lnTo>
                </a:path>
              </a:pathLst>
            </a:custGeom>
            <a:noFill/>
            <a:ln w="31750">
              <a:solidFill>
                <a:schemeClr val="accent2">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a:p>
          </p:txBody>
        </p:sp>
      </p:grpSp>
      <p:sp>
        <p:nvSpPr>
          <p:cNvPr id="77" name="Forma libre 76"/>
          <p:cNvSpPr/>
          <p:nvPr/>
        </p:nvSpPr>
        <p:spPr>
          <a:xfrm>
            <a:off x="2344207" y="950976"/>
            <a:ext cx="415506" cy="424210"/>
          </a:xfrm>
          <a:custGeom>
            <a:avLst/>
            <a:gdLst>
              <a:gd name="connsiteX0" fmla="*/ 0 w 368300"/>
              <a:gd name="connsiteY0" fmla="*/ 406400 h 406400"/>
              <a:gd name="connsiteX1" fmla="*/ 368300 w 368300"/>
              <a:gd name="connsiteY1" fmla="*/ 0 h 406400"/>
              <a:gd name="connsiteX0" fmla="*/ 0 w 355269"/>
              <a:gd name="connsiteY0" fmla="*/ 406400 h 406400"/>
              <a:gd name="connsiteX1" fmla="*/ 355269 w 355269"/>
              <a:gd name="connsiteY1" fmla="*/ 0 h 406400"/>
            </a:gdLst>
            <a:ahLst/>
            <a:cxnLst>
              <a:cxn ang="0">
                <a:pos x="connsiteX0" y="connsiteY0"/>
              </a:cxn>
              <a:cxn ang="0">
                <a:pos x="connsiteX1" y="connsiteY1"/>
              </a:cxn>
            </a:cxnLst>
            <a:rect l="l" t="t" r="r" b="b"/>
            <a:pathLst>
              <a:path w="355269" h="406400">
                <a:moveTo>
                  <a:pt x="0" y="406400"/>
                </a:moveTo>
                <a:lnTo>
                  <a:pt x="355269" y="0"/>
                </a:ln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CuadroTexto 78"/>
          <p:cNvSpPr txBox="1"/>
          <p:nvPr/>
        </p:nvSpPr>
        <p:spPr>
          <a:xfrm rot="18737148">
            <a:off x="2382435" y="1082144"/>
            <a:ext cx="862750" cy="230832"/>
          </a:xfrm>
          <a:prstGeom prst="rect">
            <a:avLst/>
          </a:prstGeom>
          <a:noFill/>
        </p:spPr>
        <p:txBody>
          <a:bodyPr wrap="square" rtlCol="0">
            <a:spAutoFit/>
          </a:bodyPr>
          <a:lstStyle/>
          <a:p>
            <a:r>
              <a:rPr lang="es-EC" sz="900" b="1" dirty="0" smtClean="0">
                <a:latin typeface="Helvetica" panose="020B0504020202030204" pitchFamily="34" charset="0"/>
              </a:rPr>
              <a:t>FINLANDIA</a:t>
            </a:r>
            <a:endParaRPr lang="es-EC" sz="900" b="1" dirty="0">
              <a:latin typeface="Helvetica" panose="020B0504020202030204" pitchFamily="34" charset="0"/>
            </a:endParaRPr>
          </a:p>
        </p:txBody>
      </p:sp>
      <p:sp>
        <p:nvSpPr>
          <p:cNvPr id="80" name="Forma libre 79"/>
          <p:cNvSpPr/>
          <p:nvPr/>
        </p:nvSpPr>
        <p:spPr>
          <a:xfrm>
            <a:off x="2449895" y="975926"/>
            <a:ext cx="451626" cy="468885"/>
          </a:xfrm>
          <a:custGeom>
            <a:avLst/>
            <a:gdLst>
              <a:gd name="connsiteX0" fmla="*/ 0 w 368300"/>
              <a:gd name="connsiteY0" fmla="*/ 406400 h 406400"/>
              <a:gd name="connsiteX1" fmla="*/ 368300 w 368300"/>
              <a:gd name="connsiteY1" fmla="*/ 0 h 406400"/>
              <a:gd name="connsiteX0" fmla="*/ 0 w 368300"/>
              <a:gd name="connsiteY0" fmla="*/ 393997 h 393997"/>
              <a:gd name="connsiteX1" fmla="*/ 368300 w 368300"/>
              <a:gd name="connsiteY1" fmla="*/ 0 h 393997"/>
              <a:gd name="connsiteX0" fmla="*/ 0 w 381162"/>
              <a:gd name="connsiteY0" fmla="*/ 381594 h 381594"/>
              <a:gd name="connsiteX1" fmla="*/ 381162 w 381162"/>
              <a:gd name="connsiteY1" fmla="*/ 0 h 381594"/>
            </a:gdLst>
            <a:ahLst/>
            <a:cxnLst>
              <a:cxn ang="0">
                <a:pos x="connsiteX0" y="connsiteY0"/>
              </a:cxn>
              <a:cxn ang="0">
                <a:pos x="connsiteX1" y="connsiteY1"/>
              </a:cxn>
            </a:cxnLst>
            <a:rect l="l" t="t" r="r" b="b"/>
            <a:pathLst>
              <a:path w="381162" h="381594">
                <a:moveTo>
                  <a:pt x="0" y="381594"/>
                </a:moveTo>
                <a:lnTo>
                  <a:pt x="381162" y="0"/>
                </a:ln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2621280" y="1082040"/>
            <a:ext cx="99060" cy="60960"/>
          </a:xfrm>
          <a:custGeom>
            <a:avLst/>
            <a:gdLst>
              <a:gd name="connsiteX0" fmla="*/ 99060 w 99060"/>
              <a:gd name="connsiteY0" fmla="*/ 60960 h 60960"/>
              <a:gd name="connsiteX1" fmla="*/ 0 w 99060"/>
              <a:gd name="connsiteY1" fmla="*/ 0 h 60960"/>
            </a:gdLst>
            <a:ahLst/>
            <a:cxnLst>
              <a:cxn ang="0">
                <a:pos x="connsiteX0" y="connsiteY0"/>
              </a:cxn>
              <a:cxn ang="0">
                <a:pos x="connsiteX1" y="connsiteY1"/>
              </a:cxn>
            </a:cxnLst>
            <a:rect l="l" t="t" r="r" b="b"/>
            <a:pathLst>
              <a:path w="99060" h="60960">
                <a:moveTo>
                  <a:pt x="99060" y="60960"/>
                </a:move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Forma libre 77"/>
          <p:cNvSpPr/>
          <p:nvPr/>
        </p:nvSpPr>
        <p:spPr>
          <a:xfrm>
            <a:off x="2454904" y="1001650"/>
            <a:ext cx="342234" cy="370973"/>
          </a:xfrm>
          <a:custGeom>
            <a:avLst/>
            <a:gdLst>
              <a:gd name="connsiteX0" fmla="*/ 0 w 373380"/>
              <a:gd name="connsiteY0" fmla="*/ 426720 h 426720"/>
              <a:gd name="connsiteX1" fmla="*/ 373380 w 373380"/>
              <a:gd name="connsiteY1" fmla="*/ 0 h 426720"/>
            </a:gdLst>
            <a:ahLst/>
            <a:cxnLst>
              <a:cxn ang="0">
                <a:pos x="connsiteX0" y="connsiteY0"/>
              </a:cxn>
              <a:cxn ang="0">
                <a:pos x="connsiteX1" y="connsiteY1"/>
              </a:cxn>
            </a:cxnLst>
            <a:rect l="l" t="t" r="r" b="b"/>
            <a:pathLst>
              <a:path w="373380" h="426720">
                <a:moveTo>
                  <a:pt x="0" y="426720"/>
                </a:moveTo>
                <a:lnTo>
                  <a:pt x="373380" y="0"/>
                </a:lnTo>
              </a:path>
            </a:pathLst>
          </a:custGeom>
          <a:noFill/>
          <a:ln w="31750">
            <a:solidFill>
              <a:srgbClr val="0E3CFE"/>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3862463" y="2964782"/>
            <a:ext cx="749045" cy="749969"/>
          </a:xfrm>
          <a:custGeom>
            <a:avLst/>
            <a:gdLst>
              <a:gd name="connsiteX0" fmla="*/ 545910 w 1105469"/>
              <a:gd name="connsiteY0" fmla="*/ 0 h 955344"/>
              <a:gd name="connsiteX1" fmla="*/ 0 w 1105469"/>
              <a:gd name="connsiteY1" fmla="*/ 559559 h 955344"/>
              <a:gd name="connsiteX2" fmla="*/ 545910 w 1105469"/>
              <a:gd name="connsiteY2" fmla="*/ 955344 h 955344"/>
              <a:gd name="connsiteX3" fmla="*/ 1105469 w 1105469"/>
              <a:gd name="connsiteY3" fmla="*/ 382138 h 955344"/>
              <a:gd name="connsiteX4" fmla="*/ 545910 w 1105469"/>
              <a:gd name="connsiteY4" fmla="*/ 0 h 955344"/>
              <a:gd name="connsiteX0" fmla="*/ 545910 w 1170591"/>
              <a:gd name="connsiteY0" fmla="*/ 0 h 1467115"/>
              <a:gd name="connsiteX1" fmla="*/ 0 w 1170591"/>
              <a:gd name="connsiteY1" fmla="*/ 559559 h 1467115"/>
              <a:gd name="connsiteX2" fmla="*/ 1170591 w 1170591"/>
              <a:gd name="connsiteY2" fmla="*/ 1467115 h 1467115"/>
              <a:gd name="connsiteX3" fmla="*/ 1105469 w 1170591"/>
              <a:gd name="connsiteY3" fmla="*/ 382138 h 1467115"/>
              <a:gd name="connsiteX4" fmla="*/ 545910 w 1170591"/>
              <a:gd name="connsiteY4" fmla="*/ 0 h 1467115"/>
              <a:gd name="connsiteX0" fmla="*/ 545910 w 1105469"/>
              <a:gd name="connsiteY0" fmla="*/ 0 h 1118675"/>
              <a:gd name="connsiteX1" fmla="*/ 0 w 1105469"/>
              <a:gd name="connsiteY1" fmla="*/ 559559 h 1118675"/>
              <a:gd name="connsiteX2" fmla="*/ 729006 w 1105469"/>
              <a:gd name="connsiteY2" fmla="*/ 1118675 h 1118675"/>
              <a:gd name="connsiteX3" fmla="*/ 1105469 w 1105469"/>
              <a:gd name="connsiteY3" fmla="*/ 382138 h 1118675"/>
              <a:gd name="connsiteX4" fmla="*/ 545910 w 1105469"/>
              <a:gd name="connsiteY4" fmla="*/ 0 h 1118675"/>
              <a:gd name="connsiteX0" fmla="*/ 545910 w 1105469"/>
              <a:gd name="connsiteY0" fmla="*/ 0 h 1020676"/>
              <a:gd name="connsiteX1" fmla="*/ 0 w 1105469"/>
              <a:gd name="connsiteY1" fmla="*/ 559559 h 1020676"/>
              <a:gd name="connsiteX2" fmla="*/ 632073 w 1105469"/>
              <a:gd name="connsiteY2" fmla="*/ 1020676 h 1020676"/>
              <a:gd name="connsiteX3" fmla="*/ 1105469 w 1105469"/>
              <a:gd name="connsiteY3" fmla="*/ 382138 h 1020676"/>
              <a:gd name="connsiteX4" fmla="*/ 545910 w 1105469"/>
              <a:gd name="connsiteY4" fmla="*/ 0 h 1020676"/>
              <a:gd name="connsiteX0" fmla="*/ 319732 w 879291"/>
              <a:gd name="connsiteY0" fmla="*/ 0 h 1020676"/>
              <a:gd name="connsiteX1" fmla="*/ 0 w 879291"/>
              <a:gd name="connsiteY1" fmla="*/ 690223 h 1020676"/>
              <a:gd name="connsiteX2" fmla="*/ 405895 w 879291"/>
              <a:gd name="connsiteY2" fmla="*/ 1020676 h 1020676"/>
              <a:gd name="connsiteX3" fmla="*/ 879291 w 879291"/>
              <a:gd name="connsiteY3" fmla="*/ 382138 h 1020676"/>
              <a:gd name="connsiteX4" fmla="*/ 319732 w 879291"/>
              <a:gd name="connsiteY4" fmla="*/ 0 h 1020676"/>
              <a:gd name="connsiteX0" fmla="*/ 492058 w 879291"/>
              <a:gd name="connsiteY0" fmla="*/ 0 h 857345"/>
              <a:gd name="connsiteX1" fmla="*/ 0 w 879291"/>
              <a:gd name="connsiteY1" fmla="*/ 526892 h 857345"/>
              <a:gd name="connsiteX2" fmla="*/ 405895 w 879291"/>
              <a:gd name="connsiteY2" fmla="*/ 857345 h 857345"/>
              <a:gd name="connsiteX3" fmla="*/ 879291 w 879291"/>
              <a:gd name="connsiteY3" fmla="*/ 218807 h 857345"/>
              <a:gd name="connsiteX4" fmla="*/ 492058 w 879291"/>
              <a:gd name="connsiteY4" fmla="*/ 0 h 857345"/>
              <a:gd name="connsiteX0" fmla="*/ 481288 w 868521"/>
              <a:gd name="connsiteY0" fmla="*/ 0 h 857345"/>
              <a:gd name="connsiteX1" fmla="*/ 0 w 868521"/>
              <a:gd name="connsiteY1" fmla="*/ 592225 h 857345"/>
              <a:gd name="connsiteX2" fmla="*/ 395125 w 868521"/>
              <a:gd name="connsiteY2" fmla="*/ 857345 h 857345"/>
              <a:gd name="connsiteX3" fmla="*/ 868521 w 868521"/>
              <a:gd name="connsiteY3" fmla="*/ 218807 h 857345"/>
              <a:gd name="connsiteX4" fmla="*/ 481288 w 868521"/>
              <a:gd name="connsiteY4" fmla="*/ 0 h 857345"/>
              <a:gd name="connsiteX0" fmla="*/ 481288 w 868521"/>
              <a:gd name="connsiteY0" fmla="*/ 0 h 857345"/>
              <a:gd name="connsiteX1" fmla="*/ 0 w 868521"/>
              <a:gd name="connsiteY1" fmla="*/ 592225 h 857345"/>
              <a:gd name="connsiteX2" fmla="*/ 362814 w 868521"/>
              <a:gd name="connsiteY2" fmla="*/ 857345 h 857345"/>
              <a:gd name="connsiteX3" fmla="*/ 868521 w 868521"/>
              <a:gd name="connsiteY3" fmla="*/ 218807 h 857345"/>
              <a:gd name="connsiteX4" fmla="*/ 481288 w 868521"/>
              <a:gd name="connsiteY4" fmla="*/ 0 h 857345"/>
              <a:gd name="connsiteX0" fmla="*/ 481288 w 846980"/>
              <a:gd name="connsiteY0" fmla="*/ 0 h 857345"/>
              <a:gd name="connsiteX1" fmla="*/ 0 w 846980"/>
              <a:gd name="connsiteY1" fmla="*/ 592225 h 857345"/>
              <a:gd name="connsiteX2" fmla="*/ 362814 w 846980"/>
              <a:gd name="connsiteY2" fmla="*/ 857345 h 857345"/>
              <a:gd name="connsiteX3" fmla="*/ 846980 w 846980"/>
              <a:gd name="connsiteY3" fmla="*/ 262362 h 857345"/>
              <a:gd name="connsiteX4" fmla="*/ 481288 w 846980"/>
              <a:gd name="connsiteY4" fmla="*/ 0 h 85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80" h="857345">
                <a:moveTo>
                  <a:pt x="481288" y="0"/>
                </a:moveTo>
                <a:lnTo>
                  <a:pt x="0" y="592225"/>
                </a:lnTo>
                <a:lnTo>
                  <a:pt x="362814" y="857345"/>
                </a:lnTo>
                <a:lnTo>
                  <a:pt x="846980" y="262362"/>
                </a:lnTo>
                <a:lnTo>
                  <a:pt x="481288" y="0"/>
                </a:lnTo>
                <a:close/>
              </a:path>
            </a:pathLst>
          </a:custGeom>
          <a:pattFill prst="lg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70130" t="27633" r="7504" b="52237"/>
          <a:stretch/>
        </p:blipFill>
        <p:spPr>
          <a:xfrm>
            <a:off x="2865492" y="2222868"/>
            <a:ext cx="454345" cy="408909"/>
          </a:xfrm>
          <a:prstGeom prst="rect">
            <a:avLst/>
          </a:prstGeom>
        </p:spPr>
      </p:pic>
      <p:sp>
        <p:nvSpPr>
          <p:cNvPr id="81" name="Rectángulo 80"/>
          <p:cNvSpPr/>
          <p:nvPr/>
        </p:nvSpPr>
        <p:spPr>
          <a:xfrm>
            <a:off x="3803410" y="364735"/>
            <a:ext cx="5325913" cy="400110"/>
          </a:xfrm>
          <a:prstGeom prst="rect">
            <a:avLst/>
          </a:prstGeom>
        </p:spPr>
        <p:txBody>
          <a:bodyPr wrap="square">
            <a:spAutoFit/>
          </a:bodyPr>
          <a:lstStyle/>
          <a:p>
            <a:pPr algn="ctr"/>
            <a:r>
              <a:rPr lang="es-EC" sz="2000" b="1" dirty="0" smtClean="0">
                <a:latin typeface="HelveticaNeueLT Std Med Cn"/>
              </a:rPr>
              <a:t>PROPUESTA CIRCULACIÓN VEHÍCULAR</a:t>
            </a:r>
            <a:endParaRPr lang="es-EC" sz="2000" b="1" dirty="0">
              <a:latin typeface="HelveticaNeueLT Std Med Cn"/>
            </a:endParaRPr>
          </a:p>
        </p:txBody>
      </p:sp>
      <p:sp>
        <p:nvSpPr>
          <p:cNvPr id="82" name="Llamada rectangular redondeada 81"/>
          <p:cNvSpPr/>
          <p:nvPr/>
        </p:nvSpPr>
        <p:spPr>
          <a:xfrm>
            <a:off x="2470406" y="3081729"/>
            <a:ext cx="1245495" cy="450653"/>
          </a:xfrm>
          <a:custGeom>
            <a:avLst/>
            <a:gdLst>
              <a:gd name="connsiteX0" fmla="*/ 0 w 1644166"/>
              <a:gd name="connsiteY0" fmla="*/ 104108 h 624634"/>
              <a:gd name="connsiteX1" fmla="*/ 104108 w 1644166"/>
              <a:gd name="connsiteY1" fmla="*/ 0 h 624634"/>
              <a:gd name="connsiteX2" fmla="*/ 959097 w 1644166"/>
              <a:gd name="connsiteY2" fmla="*/ 0 h 624634"/>
              <a:gd name="connsiteX3" fmla="*/ 2116157 w 1644166"/>
              <a:gd name="connsiteY3" fmla="*/ -399010 h 624634"/>
              <a:gd name="connsiteX4" fmla="*/ 1370138 w 1644166"/>
              <a:gd name="connsiteY4" fmla="*/ 0 h 624634"/>
              <a:gd name="connsiteX5" fmla="*/ 1540058 w 1644166"/>
              <a:gd name="connsiteY5" fmla="*/ 0 h 624634"/>
              <a:gd name="connsiteX6" fmla="*/ 1644166 w 1644166"/>
              <a:gd name="connsiteY6" fmla="*/ 104108 h 624634"/>
              <a:gd name="connsiteX7" fmla="*/ 1644166 w 1644166"/>
              <a:gd name="connsiteY7" fmla="*/ 104106 h 624634"/>
              <a:gd name="connsiteX8" fmla="*/ 1644166 w 1644166"/>
              <a:gd name="connsiteY8" fmla="*/ 104106 h 624634"/>
              <a:gd name="connsiteX9" fmla="*/ 1644166 w 1644166"/>
              <a:gd name="connsiteY9" fmla="*/ 260264 h 624634"/>
              <a:gd name="connsiteX10" fmla="*/ 1644166 w 1644166"/>
              <a:gd name="connsiteY10" fmla="*/ 520526 h 624634"/>
              <a:gd name="connsiteX11" fmla="*/ 1540058 w 1644166"/>
              <a:gd name="connsiteY11" fmla="*/ 624634 h 624634"/>
              <a:gd name="connsiteX12" fmla="*/ 1370138 w 1644166"/>
              <a:gd name="connsiteY12" fmla="*/ 624634 h 624634"/>
              <a:gd name="connsiteX13" fmla="*/ 959097 w 1644166"/>
              <a:gd name="connsiteY13" fmla="*/ 624634 h 624634"/>
              <a:gd name="connsiteX14" fmla="*/ 959097 w 1644166"/>
              <a:gd name="connsiteY14" fmla="*/ 624634 h 624634"/>
              <a:gd name="connsiteX15" fmla="*/ 104108 w 1644166"/>
              <a:gd name="connsiteY15" fmla="*/ 624634 h 624634"/>
              <a:gd name="connsiteX16" fmla="*/ 0 w 1644166"/>
              <a:gd name="connsiteY16" fmla="*/ 520526 h 624634"/>
              <a:gd name="connsiteX17" fmla="*/ 0 w 1644166"/>
              <a:gd name="connsiteY17" fmla="*/ 260264 h 624634"/>
              <a:gd name="connsiteX18" fmla="*/ 0 w 1644166"/>
              <a:gd name="connsiteY18" fmla="*/ 104106 h 624634"/>
              <a:gd name="connsiteX19" fmla="*/ 0 w 1644166"/>
              <a:gd name="connsiteY19" fmla="*/ 104106 h 624634"/>
              <a:gd name="connsiteX20" fmla="*/ 0 w 1644166"/>
              <a:gd name="connsiteY20" fmla="*/ 104108 h 624634"/>
              <a:gd name="connsiteX0" fmla="*/ 0 w 1644166"/>
              <a:gd name="connsiteY0" fmla="*/ 104108 h 624634"/>
              <a:gd name="connsiteX1" fmla="*/ 104108 w 1644166"/>
              <a:gd name="connsiteY1" fmla="*/ 0 h 624634"/>
              <a:gd name="connsiteX2" fmla="*/ 959097 w 1644166"/>
              <a:gd name="connsiteY2" fmla="*/ 0 h 624634"/>
              <a:gd name="connsiteX3" fmla="*/ 1131419 w 1644166"/>
              <a:gd name="connsiteY3" fmla="*/ 23020 h 624634"/>
              <a:gd name="connsiteX4" fmla="*/ 1370138 w 1644166"/>
              <a:gd name="connsiteY4" fmla="*/ 0 h 624634"/>
              <a:gd name="connsiteX5" fmla="*/ 1540058 w 1644166"/>
              <a:gd name="connsiteY5" fmla="*/ 0 h 624634"/>
              <a:gd name="connsiteX6" fmla="*/ 1644166 w 1644166"/>
              <a:gd name="connsiteY6" fmla="*/ 104108 h 624634"/>
              <a:gd name="connsiteX7" fmla="*/ 1644166 w 1644166"/>
              <a:gd name="connsiteY7" fmla="*/ 104106 h 624634"/>
              <a:gd name="connsiteX8" fmla="*/ 1644166 w 1644166"/>
              <a:gd name="connsiteY8" fmla="*/ 104106 h 624634"/>
              <a:gd name="connsiteX9" fmla="*/ 1644166 w 1644166"/>
              <a:gd name="connsiteY9" fmla="*/ 260264 h 624634"/>
              <a:gd name="connsiteX10" fmla="*/ 1644166 w 1644166"/>
              <a:gd name="connsiteY10" fmla="*/ 520526 h 624634"/>
              <a:gd name="connsiteX11" fmla="*/ 1540058 w 1644166"/>
              <a:gd name="connsiteY11" fmla="*/ 624634 h 624634"/>
              <a:gd name="connsiteX12" fmla="*/ 1370138 w 1644166"/>
              <a:gd name="connsiteY12" fmla="*/ 624634 h 624634"/>
              <a:gd name="connsiteX13" fmla="*/ 959097 w 1644166"/>
              <a:gd name="connsiteY13" fmla="*/ 624634 h 624634"/>
              <a:gd name="connsiteX14" fmla="*/ 959097 w 1644166"/>
              <a:gd name="connsiteY14" fmla="*/ 624634 h 624634"/>
              <a:gd name="connsiteX15" fmla="*/ 104108 w 1644166"/>
              <a:gd name="connsiteY15" fmla="*/ 624634 h 624634"/>
              <a:gd name="connsiteX16" fmla="*/ 0 w 1644166"/>
              <a:gd name="connsiteY16" fmla="*/ 520526 h 624634"/>
              <a:gd name="connsiteX17" fmla="*/ 0 w 1644166"/>
              <a:gd name="connsiteY17" fmla="*/ 260264 h 624634"/>
              <a:gd name="connsiteX18" fmla="*/ 0 w 1644166"/>
              <a:gd name="connsiteY18" fmla="*/ 104106 h 624634"/>
              <a:gd name="connsiteX19" fmla="*/ 0 w 1644166"/>
              <a:gd name="connsiteY19" fmla="*/ 104106 h 624634"/>
              <a:gd name="connsiteX20" fmla="*/ 0 w 1644166"/>
              <a:gd name="connsiteY20" fmla="*/ 104108 h 624634"/>
              <a:gd name="connsiteX0" fmla="*/ 0 w 1644166"/>
              <a:gd name="connsiteY0" fmla="*/ 104108 h 624634"/>
              <a:gd name="connsiteX1" fmla="*/ 104108 w 1644166"/>
              <a:gd name="connsiteY1" fmla="*/ 0 h 624634"/>
              <a:gd name="connsiteX2" fmla="*/ 959097 w 1644166"/>
              <a:gd name="connsiteY2" fmla="*/ 0 h 624634"/>
              <a:gd name="connsiteX3" fmla="*/ 1370138 w 1644166"/>
              <a:gd name="connsiteY3" fmla="*/ 0 h 624634"/>
              <a:gd name="connsiteX4" fmla="*/ 1540058 w 1644166"/>
              <a:gd name="connsiteY4" fmla="*/ 0 h 624634"/>
              <a:gd name="connsiteX5" fmla="*/ 1644166 w 1644166"/>
              <a:gd name="connsiteY5" fmla="*/ 104108 h 624634"/>
              <a:gd name="connsiteX6" fmla="*/ 1644166 w 1644166"/>
              <a:gd name="connsiteY6" fmla="*/ 104106 h 624634"/>
              <a:gd name="connsiteX7" fmla="*/ 1644166 w 1644166"/>
              <a:gd name="connsiteY7" fmla="*/ 104106 h 624634"/>
              <a:gd name="connsiteX8" fmla="*/ 1644166 w 1644166"/>
              <a:gd name="connsiteY8" fmla="*/ 260264 h 624634"/>
              <a:gd name="connsiteX9" fmla="*/ 1644166 w 1644166"/>
              <a:gd name="connsiteY9" fmla="*/ 520526 h 624634"/>
              <a:gd name="connsiteX10" fmla="*/ 1540058 w 1644166"/>
              <a:gd name="connsiteY10" fmla="*/ 624634 h 624634"/>
              <a:gd name="connsiteX11" fmla="*/ 1370138 w 1644166"/>
              <a:gd name="connsiteY11" fmla="*/ 624634 h 624634"/>
              <a:gd name="connsiteX12" fmla="*/ 959097 w 1644166"/>
              <a:gd name="connsiteY12" fmla="*/ 624634 h 624634"/>
              <a:gd name="connsiteX13" fmla="*/ 959097 w 1644166"/>
              <a:gd name="connsiteY13" fmla="*/ 624634 h 624634"/>
              <a:gd name="connsiteX14" fmla="*/ 104108 w 1644166"/>
              <a:gd name="connsiteY14" fmla="*/ 624634 h 624634"/>
              <a:gd name="connsiteX15" fmla="*/ 0 w 1644166"/>
              <a:gd name="connsiteY15" fmla="*/ 520526 h 624634"/>
              <a:gd name="connsiteX16" fmla="*/ 0 w 1644166"/>
              <a:gd name="connsiteY16" fmla="*/ 260264 h 624634"/>
              <a:gd name="connsiteX17" fmla="*/ 0 w 1644166"/>
              <a:gd name="connsiteY17" fmla="*/ 104106 h 624634"/>
              <a:gd name="connsiteX18" fmla="*/ 0 w 1644166"/>
              <a:gd name="connsiteY18" fmla="*/ 104106 h 624634"/>
              <a:gd name="connsiteX19" fmla="*/ 0 w 1644166"/>
              <a:gd name="connsiteY19" fmla="*/ 104108 h 62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4166" h="624634">
                <a:moveTo>
                  <a:pt x="0" y="104108"/>
                </a:moveTo>
                <a:cubicBezTo>
                  <a:pt x="0" y="46611"/>
                  <a:pt x="46611" y="0"/>
                  <a:pt x="104108" y="0"/>
                </a:cubicBezTo>
                <a:lnTo>
                  <a:pt x="959097" y="0"/>
                </a:lnTo>
                <a:lnTo>
                  <a:pt x="1370138" y="0"/>
                </a:lnTo>
                <a:lnTo>
                  <a:pt x="1540058" y="0"/>
                </a:lnTo>
                <a:cubicBezTo>
                  <a:pt x="1597555" y="0"/>
                  <a:pt x="1644166" y="46611"/>
                  <a:pt x="1644166" y="104108"/>
                </a:cubicBezTo>
                <a:lnTo>
                  <a:pt x="1644166" y="104106"/>
                </a:lnTo>
                <a:lnTo>
                  <a:pt x="1644166" y="104106"/>
                </a:lnTo>
                <a:lnTo>
                  <a:pt x="1644166" y="260264"/>
                </a:lnTo>
                <a:lnTo>
                  <a:pt x="1644166" y="520526"/>
                </a:lnTo>
                <a:cubicBezTo>
                  <a:pt x="1644166" y="578023"/>
                  <a:pt x="1597555" y="624634"/>
                  <a:pt x="1540058" y="624634"/>
                </a:cubicBezTo>
                <a:lnTo>
                  <a:pt x="1370138" y="624634"/>
                </a:lnTo>
                <a:lnTo>
                  <a:pt x="959097" y="624634"/>
                </a:lnTo>
                <a:lnTo>
                  <a:pt x="959097" y="624634"/>
                </a:lnTo>
                <a:lnTo>
                  <a:pt x="104108" y="624634"/>
                </a:lnTo>
                <a:cubicBezTo>
                  <a:pt x="46611" y="624634"/>
                  <a:pt x="0" y="578023"/>
                  <a:pt x="0" y="520526"/>
                </a:cubicBezTo>
                <a:lnTo>
                  <a:pt x="0" y="260264"/>
                </a:lnTo>
                <a:lnTo>
                  <a:pt x="0" y="104106"/>
                </a:lnTo>
                <a:lnTo>
                  <a:pt x="0" y="104106"/>
                </a:lnTo>
                <a:lnTo>
                  <a:pt x="0" y="104108"/>
                </a:lnTo>
                <a:close/>
              </a:path>
            </a:pathLst>
          </a:custGeom>
          <a:solidFill>
            <a:schemeClr val="tx2">
              <a:lumMod val="40000"/>
              <a:lumOff val="60000"/>
              <a:alpha val="74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ESTACIONAMIENTO   VEHÍCULOS CARGA DE MAYORISTAS</a:t>
            </a:r>
            <a:endParaRPr lang="es-EC" sz="900" b="1" dirty="0">
              <a:solidFill>
                <a:schemeClr val="tx1"/>
              </a:solidFill>
            </a:endParaRPr>
          </a:p>
        </p:txBody>
      </p:sp>
      <p:sp>
        <p:nvSpPr>
          <p:cNvPr id="24" name="Forma libre 23"/>
          <p:cNvSpPr/>
          <p:nvPr/>
        </p:nvSpPr>
        <p:spPr>
          <a:xfrm>
            <a:off x="3724887" y="3389769"/>
            <a:ext cx="451997" cy="177800"/>
          </a:xfrm>
          <a:custGeom>
            <a:avLst/>
            <a:gdLst>
              <a:gd name="connsiteX0" fmla="*/ 0 w 584200"/>
              <a:gd name="connsiteY0" fmla="*/ 0 h 177800"/>
              <a:gd name="connsiteX1" fmla="*/ 292100 w 584200"/>
              <a:gd name="connsiteY1" fmla="*/ 177800 h 177800"/>
              <a:gd name="connsiteX2" fmla="*/ 431800 w 584200"/>
              <a:gd name="connsiteY2" fmla="*/ 152400 h 177800"/>
              <a:gd name="connsiteX3" fmla="*/ 584200 w 584200"/>
              <a:gd name="connsiteY3" fmla="*/ 0 h 177800"/>
              <a:gd name="connsiteX0" fmla="*/ 0 w 451997"/>
              <a:gd name="connsiteY0" fmla="*/ 57838 h 177800"/>
              <a:gd name="connsiteX1" fmla="*/ 159897 w 451997"/>
              <a:gd name="connsiteY1" fmla="*/ 177800 h 177800"/>
              <a:gd name="connsiteX2" fmla="*/ 299597 w 451997"/>
              <a:gd name="connsiteY2" fmla="*/ 152400 h 177800"/>
              <a:gd name="connsiteX3" fmla="*/ 451997 w 451997"/>
              <a:gd name="connsiteY3" fmla="*/ 0 h 177800"/>
            </a:gdLst>
            <a:ahLst/>
            <a:cxnLst>
              <a:cxn ang="0">
                <a:pos x="connsiteX0" y="connsiteY0"/>
              </a:cxn>
              <a:cxn ang="0">
                <a:pos x="connsiteX1" y="connsiteY1"/>
              </a:cxn>
              <a:cxn ang="0">
                <a:pos x="connsiteX2" y="connsiteY2"/>
              </a:cxn>
              <a:cxn ang="0">
                <a:pos x="connsiteX3" y="connsiteY3"/>
              </a:cxn>
            </a:cxnLst>
            <a:rect l="l" t="t" r="r" b="b"/>
            <a:pathLst>
              <a:path w="451997" h="177800">
                <a:moveTo>
                  <a:pt x="0" y="57838"/>
                </a:moveTo>
                <a:lnTo>
                  <a:pt x="159897" y="177800"/>
                </a:lnTo>
                <a:lnTo>
                  <a:pt x="299597" y="152400"/>
                </a:lnTo>
                <a:lnTo>
                  <a:pt x="451997" y="0"/>
                </a:lnTo>
              </a:path>
            </a:pathLst>
          </a:custGeom>
          <a:noFill/>
          <a:ln w="3492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4090688" y="3511626"/>
            <a:ext cx="241300" cy="398290"/>
          </a:xfrm>
          <a:custGeom>
            <a:avLst/>
            <a:gdLst>
              <a:gd name="connsiteX0" fmla="*/ 139700 w 241300"/>
              <a:gd name="connsiteY0" fmla="*/ 0 h 469900"/>
              <a:gd name="connsiteX1" fmla="*/ 25400 w 241300"/>
              <a:gd name="connsiteY1" fmla="*/ 139700 h 469900"/>
              <a:gd name="connsiteX2" fmla="*/ 0 w 241300"/>
              <a:gd name="connsiteY2" fmla="*/ 292100 h 469900"/>
              <a:gd name="connsiteX3" fmla="*/ 241300 w 241300"/>
              <a:gd name="connsiteY3" fmla="*/ 469900 h 469900"/>
              <a:gd name="connsiteX0" fmla="*/ 90124 w 241300"/>
              <a:gd name="connsiteY0" fmla="*/ 0 h 398290"/>
              <a:gd name="connsiteX1" fmla="*/ 25400 w 241300"/>
              <a:gd name="connsiteY1" fmla="*/ 68090 h 398290"/>
              <a:gd name="connsiteX2" fmla="*/ 0 w 241300"/>
              <a:gd name="connsiteY2" fmla="*/ 220490 h 398290"/>
              <a:gd name="connsiteX3" fmla="*/ 241300 w 241300"/>
              <a:gd name="connsiteY3" fmla="*/ 398290 h 398290"/>
            </a:gdLst>
            <a:ahLst/>
            <a:cxnLst>
              <a:cxn ang="0">
                <a:pos x="connsiteX0" y="connsiteY0"/>
              </a:cxn>
              <a:cxn ang="0">
                <a:pos x="connsiteX1" y="connsiteY1"/>
              </a:cxn>
              <a:cxn ang="0">
                <a:pos x="connsiteX2" y="connsiteY2"/>
              </a:cxn>
              <a:cxn ang="0">
                <a:pos x="connsiteX3" y="connsiteY3"/>
              </a:cxn>
            </a:cxnLst>
            <a:rect l="l" t="t" r="r" b="b"/>
            <a:pathLst>
              <a:path w="241300" h="398290">
                <a:moveTo>
                  <a:pt x="90124" y="0"/>
                </a:moveTo>
                <a:lnTo>
                  <a:pt x="25400" y="68090"/>
                </a:lnTo>
                <a:lnTo>
                  <a:pt x="0" y="220490"/>
                </a:lnTo>
                <a:lnTo>
                  <a:pt x="241300" y="398290"/>
                </a:lnTo>
              </a:path>
            </a:pathLst>
          </a:custGeom>
          <a:noFill/>
          <a:ln w="3492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3" name="Imagen 82"/>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4010482" y="2241244"/>
            <a:ext cx="256607" cy="251179"/>
          </a:xfrm>
          <a:prstGeom prst="rect">
            <a:avLst/>
          </a:prstGeom>
        </p:spPr>
      </p:pic>
      <p:pic>
        <p:nvPicPr>
          <p:cNvPr id="84" name="Imagen 83"/>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2940344" y="1586036"/>
            <a:ext cx="256607" cy="251179"/>
          </a:xfrm>
          <a:prstGeom prst="rect">
            <a:avLst/>
          </a:prstGeom>
        </p:spPr>
      </p:pic>
      <p:pic>
        <p:nvPicPr>
          <p:cNvPr id="85" name="Imagen 84"/>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1634807" y="2292477"/>
            <a:ext cx="256607" cy="251179"/>
          </a:xfrm>
          <a:prstGeom prst="rect">
            <a:avLst/>
          </a:prstGeom>
        </p:spPr>
      </p:pic>
      <p:pic>
        <p:nvPicPr>
          <p:cNvPr id="86" name="Imagen 85"/>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745960" y="1611830"/>
            <a:ext cx="256607" cy="251179"/>
          </a:xfrm>
          <a:prstGeom prst="rect">
            <a:avLst/>
          </a:prstGeom>
        </p:spPr>
      </p:pic>
      <p:pic>
        <p:nvPicPr>
          <p:cNvPr id="87" name="Imagen 86"/>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713587" y="3341233"/>
            <a:ext cx="256607" cy="251179"/>
          </a:xfrm>
          <a:prstGeom prst="rect">
            <a:avLst/>
          </a:prstGeom>
        </p:spPr>
      </p:pic>
      <p:pic>
        <p:nvPicPr>
          <p:cNvPr id="88" name="Imagen 87"/>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2141020" y="4324493"/>
            <a:ext cx="256607" cy="251179"/>
          </a:xfrm>
          <a:prstGeom prst="rect">
            <a:avLst/>
          </a:prstGeom>
        </p:spPr>
      </p:pic>
      <p:pic>
        <p:nvPicPr>
          <p:cNvPr id="89" name="Imagen 88"/>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5823424" y="5214777"/>
            <a:ext cx="256607" cy="251179"/>
          </a:xfrm>
          <a:prstGeom prst="rect">
            <a:avLst/>
          </a:prstGeom>
        </p:spPr>
      </p:pic>
      <p:pic>
        <p:nvPicPr>
          <p:cNvPr id="90" name="Imagen 89"/>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6420144" y="4459393"/>
            <a:ext cx="256607" cy="251179"/>
          </a:xfrm>
          <a:prstGeom prst="rect">
            <a:avLst/>
          </a:prstGeom>
        </p:spPr>
      </p:pic>
      <p:pic>
        <p:nvPicPr>
          <p:cNvPr id="91" name="Imagen 90"/>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5741953" y="3831247"/>
            <a:ext cx="237476" cy="124166"/>
          </a:xfrm>
          <a:prstGeom prst="rect">
            <a:avLst/>
          </a:prstGeom>
        </p:spPr>
      </p:pic>
      <p:pic>
        <p:nvPicPr>
          <p:cNvPr id="92" name="Imagen 91"/>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5433070" y="3621093"/>
            <a:ext cx="237476" cy="124166"/>
          </a:xfrm>
          <a:prstGeom prst="rect">
            <a:avLst/>
          </a:prstGeom>
        </p:spPr>
      </p:pic>
      <p:pic>
        <p:nvPicPr>
          <p:cNvPr id="93" name="Imagen 92"/>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5115654" y="3406544"/>
            <a:ext cx="237476" cy="124166"/>
          </a:xfrm>
          <a:prstGeom prst="rect">
            <a:avLst/>
          </a:prstGeom>
        </p:spPr>
      </p:pic>
      <p:pic>
        <p:nvPicPr>
          <p:cNvPr id="94" name="Imagen 93"/>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4805201" y="3190622"/>
            <a:ext cx="237476" cy="124166"/>
          </a:xfrm>
          <a:prstGeom prst="rect">
            <a:avLst/>
          </a:prstGeom>
        </p:spPr>
      </p:pic>
      <p:pic>
        <p:nvPicPr>
          <p:cNvPr id="95" name="Imagen 94"/>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4507411" y="2980986"/>
            <a:ext cx="237476" cy="124166"/>
          </a:xfrm>
          <a:prstGeom prst="rect">
            <a:avLst/>
          </a:prstGeom>
        </p:spPr>
      </p:pic>
      <p:pic>
        <p:nvPicPr>
          <p:cNvPr id="96" name="Imagen 95"/>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4214528" y="2777078"/>
            <a:ext cx="237476" cy="124166"/>
          </a:xfrm>
          <a:prstGeom prst="rect">
            <a:avLst/>
          </a:prstGeom>
        </p:spPr>
      </p:pic>
      <p:pic>
        <p:nvPicPr>
          <p:cNvPr id="97" name="Imagen 96"/>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3892721" y="2562431"/>
            <a:ext cx="237476" cy="124166"/>
          </a:xfrm>
          <a:prstGeom prst="rect">
            <a:avLst/>
          </a:prstGeom>
        </p:spPr>
      </p:pic>
      <p:pic>
        <p:nvPicPr>
          <p:cNvPr id="98" name="Imagen 97"/>
          <p:cNvPicPr>
            <a:picLocks noChangeAspect="1"/>
          </p:cNvPicPr>
          <p:nvPr/>
        </p:nvPicPr>
        <p:blipFill>
          <a:blip r:embed="rId11" cstate="print">
            <a:clrChange>
              <a:clrFrom>
                <a:srgbClr val="FFFFFF"/>
              </a:clrFrom>
              <a:clrTo>
                <a:srgbClr val="FFFFFF">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rot="2076364" flipH="1">
            <a:off x="3588151" y="2327151"/>
            <a:ext cx="237476" cy="124166"/>
          </a:xfrm>
          <a:prstGeom prst="rect">
            <a:avLst/>
          </a:prstGeom>
        </p:spPr>
      </p:pic>
      <p:sp>
        <p:nvSpPr>
          <p:cNvPr id="104" name="Arco 103"/>
          <p:cNvSpPr/>
          <p:nvPr/>
        </p:nvSpPr>
        <p:spPr>
          <a:xfrm rot="10569897">
            <a:off x="6152618" y="1148471"/>
            <a:ext cx="2215998" cy="2027581"/>
          </a:xfrm>
          <a:prstGeom prst="arc">
            <a:avLst>
              <a:gd name="adj1" fmla="val 16200000"/>
              <a:gd name="adj2" fmla="val 20950315"/>
            </a:avLst>
          </a:prstGeom>
          <a:ln w="47625"/>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grpSp>
        <p:nvGrpSpPr>
          <p:cNvPr id="106" name="Grupo 105"/>
          <p:cNvGrpSpPr/>
          <p:nvPr/>
        </p:nvGrpSpPr>
        <p:grpSpPr>
          <a:xfrm>
            <a:off x="5700077" y="1016023"/>
            <a:ext cx="2560122" cy="2640918"/>
            <a:chOff x="9140670" y="1403585"/>
            <a:chExt cx="2560122" cy="2640918"/>
          </a:xfrm>
        </p:grpSpPr>
        <p:grpSp>
          <p:nvGrpSpPr>
            <p:cNvPr id="101" name="Grupo 100"/>
            <p:cNvGrpSpPr/>
            <p:nvPr/>
          </p:nvGrpSpPr>
          <p:grpSpPr>
            <a:xfrm>
              <a:off x="9592745" y="1403585"/>
              <a:ext cx="2108047" cy="2049999"/>
              <a:chOff x="9136507" y="2196081"/>
              <a:chExt cx="2108047" cy="2049999"/>
            </a:xfrm>
          </p:grpSpPr>
          <p:sp>
            <p:nvSpPr>
              <p:cNvPr id="100" name="Elipse 99"/>
              <p:cNvSpPr/>
              <p:nvPr/>
            </p:nvSpPr>
            <p:spPr>
              <a:xfrm>
                <a:off x="9180512" y="2196081"/>
                <a:ext cx="2064042" cy="2049999"/>
              </a:xfrm>
              <a:prstGeom prst="ellipse">
                <a:avLst/>
              </a:prstGeom>
              <a:ln w="47625"/>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nvGrpSpPr>
              <p:cNvPr id="117" name="Grupo 116"/>
              <p:cNvGrpSpPr/>
              <p:nvPr/>
            </p:nvGrpSpPr>
            <p:grpSpPr>
              <a:xfrm>
                <a:off x="9136507" y="2869588"/>
                <a:ext cx="2036039" cy="681714"/>
                <a:chOff x="5697794" y="1611542"/>
                <a:chExt cx="2036039" cy="681714"/>
              </a:xfrm>
            </p:grpSpPr>
            <p:grpSp>
              <p:nvGrpSpPr>
                <p:cNvPr id="118" name="Grupo 117"/>
                <p:cNvGrpSpPr/>
                <p:nvPr/>
              </p:nvGrpSpPr>
              <p:grpSpPr>
                <a:xfrm>
                  <a:off x="5813319" y="1697215"/>
                  <a:ext cx="1920514" cy="596041"/>
                  <a:chOff x="8104867" y="2889371"/>
                  <a:chExt cx="3841582" cy="986477"/>
                </a:xfrm>
              </p:grpSpPr>
              <p:sp>
                <p:nvSpPr>
                  <p:cNvPr id="121" name="Rectángulo 120"/>
                  <p:cNvSpPr/>
                  <p:nvPr/>
                </p:nvSpPr>
                <p:spPr>
                  <a:xfrm>
                    <a:off x="8106463" y="3800181"/>
                    <a:ext cx="3839986" cy="75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2" name="Rectángulo 121"/>
                  <p:cNvSpPr/>
                  <p:nvPr/>
                </p:nvSpPr>
                <p:spPr>
                  <a:xfrm>
                    <a:off x="8104867" y="3685754"/>
                    <a:ext cx="1003291" cy="1194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3" name="Rectángulo 122"/>
                  <p:cNvSpPr/>
                  <p:nvPr/>
                </p:nvSpPr>
                <p:spPr>
                  <a:xfrm>
                    <a:off x="11392701" y="3681813"/>
                    <a:ext cx="553748" cy="1194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4" name="Rectángulo 123"/>
                  <p:cNvSpPr/>
                  <p:nvPr/>
                </p:nvSpPr>
                <p:spPr>
                  <a:xfrm>
                    <a:off x="11493996" y="2889371"/>
                    <a:ext cx="238388" cy="29064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cxnSp>
                <p:nvCxnSpPr>
                  <p:cNvPr id="125" name="Conector recto 124"/>
                  <p:cNvCxnSpPr/>
                  <p:nvPr/>
                </p:nvCxnSpPr>
                <p:spPr>
                  <a:xfrm flipH="1">
                    <a:off x="9743299" y="3286397"/>
                    <a:ext cx="6131" cy="5100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9" name="Imagen 118"/>
                <p:cNvPicPr>
                  <a:picLocks noChangeAspect="1"/>
                </p:cNvPicPr>
                <p:nvPr/>
              </p:nvPicPr>
              <p:blipFill>
                <a:blip r:embed="rId12" cstate="print">
                  <a:duotone>
                    <a:prstClr val="black"/>
                    <a:srgbClr val="2D6CA4">
                      <a:tint val="45000"/>
                      <a:satMod val="400000"/>
                    </a:srgbClr>
                  </a:duotone>
                  <a:extLst>
                    <a:ext uri="{BEBA8EAE-BF5A-486C-A8C5-ECC9F3942E4B}">
                      <a14:imgProps xmlns:a14="http://schemas.microsoft.com/office/drawing/2010/main">
                        <a14:imgLayer r:embed="rId1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767106" y="1757168"/>
                  <a:ext cx="651688" cy="488111"/>
                </a:xfrm>
                <a:prstGeom prst="rect">
                  <a:avLst/>
                </a:prstGeom>
              </p:spPr>
            </p:pic>
            <p:pic>
              <p:nvPicPr>
                <p:cNvPr id="120" name="Imagen 119"/>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70130" t="27633" r="7504" b="52237"/>
                <a:stretch/>
              </p:blipFill>
              <p:spPr>
                <a:xfrm>
                  <a:off x="5697794" y="1611542"/>
                  <a:ext cx="639625" cy="645300"/>
                </a:xfrm>
                <a:prstGeom prst="rect">
                  <a:avLst/>
                </a:prstGeom>
              </p:spPr>
            </p:pic>
          </p:grpSp>
          <p:cxnSp>
            <p:nvCxnSpPr>
              <p:cNvPr id="107" name="Conector recto 106"/>
              <p:cNvCxnSpPr/>
              <p:nvPr/>
            </p:nvCxnSpPr>
            <p:spPr>
              <a:xfrm flipH="1">
                <a:off x="11005941" y="3126139"/>
                <a:ext cx="3065" cy="3081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riángulo isósceles 47"/>
              <p:cNvSpPr/>
              <p:nvPr/>
            </p:nvSpPr>
            <p:spPr>
              <a:xfrm>
                <a:off x="10040153" y="3453585"/>
                <a:ext cx="72010" cy="4973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11" name="Triángulo isósceles 110"/>
              <p:cNvSpPr/>
              <p:nvPr/>
            </p:nvSpPr>
            <p:spPr>
              <a:xfrm rot="10800000">
                <a:off x="10054799" y="3164206"/>
                <a:ext cx="49366" cy="4571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cxnSp>
            <p:nvCxnSpPr>
              <p:cNvPr id="112" name="Conector recto 111"/>
              <p:cNvCxnSpPr/>
              <p:nvPr/>
            </p:nvCxnSpPr>
            <p:spPr>
              <a:xfrm flipH="1">
                <a:off x="10082779" y="3192238"/>
                <a:ext cx="3065" cy="3081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upo 98"/>
              <p:cNvGrpSpPr/>
              <p:nvPr/>
            </p:nvGrpSpPr>
            <p:grpSpPr>
              <a:xfrm>
                <a:off x="10895712" y="2927914"/>
                <a:ext cx="227948" cy="200055"/>
                <a:chOff x="11268972" y="2868601"/>
                <a:chExt cx="613165" cy="425377"/>
              </a:xfrm>
            </p:grpSpPr>
            <p:sp>
              <p:nvSpPr>
                <p:cNvPr id="56" name="CuadroTexto 55"/>
                <p:cNvSpPr txBox="1"/>
                <p:nvPr/>
              </p:nvSpPr>
              <p:spPr>
                <a:xfrm>
                  <a:off x="11268972" y="2868601"/>
                  <a:ext cx="613165" cy="425377"/>
                </a:xfrm>
                <a:prstGeom prst="rect">
                  <a:avLst/>
                </a:prstGeom>
                <a:noFill/>
              </p:spPr>
              <p:txBody>
                <a:bodyPr wrap="none" rtlCol="0">
                  <a:spAutoFit/>
                </a:bodyPr>
                <a:lstStyle/>
                <a:p>
                  <a:r>
                    <a:rPr lang="es-EC" sz="700" dirty="0"/>
                    <a:t>E</a:t>
                  </a:r>
                  <a:endParaRPr lang="es-EC" sz="1000" dirty="0"/>
                </a:p>
              </p:txBody>
            </p:sp>
            <p:sp>
              <p:nvSpPr>
                <p:cNvPr id="57" name="Señal de prohibido 56"/>
                <p:cNvSpPr/>
                <p:nvPr/>
              </p:nvSpPr>
              <p:spPr>
                <a:xfrm>
                  <a:off x="11459201" y="2970345"/>
                  <a:ext cx="216787" cy="221893"/>
                </a:xfrm>
                <a:prstGeom prst="noSmoking">
                  <a:avLst>
                    <a:gd name="adj" fmla="val 26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sp>
          <p:nvSpPr>
            <p:cNvPr id="105" name="Forma libre 104"/>
            <p:cNvSpPr/>
            <p:nvPr/>
          </p:nvSpPr>
          <p:spPr>
            <a:xfrm rot="20917115">
              <a:off x="9140670" y="3041763"/>
              <a:ext cx="1149780" cy="1002740"/>
            </a:xfrm>
            <a:custGeom>
              <a:avLst/>
              <a:gdLst>
                <a:gd name="connsiteX0" fmla="*/ 1390390 w 1390390"/>
                <a:gd name="connsiteY0" fmla="*/ 526093 h 1227550"/>
                <a:gd name="connsiteX1" fmla="*/ 0 w 1390390"/>
                <a:gd name="connsiteY1" fmla="*/ 1227550 h 1227550"/>
                <a:gd name="connsiteX2" fmla="*/ 688932 w 1390390"/>
                <a:gd name="connsiteY2" fmla="*/ 0 h 1227550"/>
                <a:gd name="connsiteX3" fmla="*/ 688932 w 1390390"/>
                <a:gd name="connsiteY3" fmla="*/ 0 h 1227550"/>
                <a:gd name="connsiteX0" fmla="*/ 1390390 w 1415442"/>
                <a:gd name="connsiteY0" fmla="*/ 526093 h 1227550"/>
                <a:gd name="connsiteX1" fmla="*/ 1415442 w 1415442"/>
                <a:gd name="connsiteY1" fmla="*/ 526093 h 1227550"/>
                <a:gd name="connsiteX2" fmla="*/ 0 w 1415442"/>
                <a:gd name="connsiteY2" fmla="*/ 1227550 h 1227550"/>
                <a:gd name="connsiteX3" fmla="*/ 688932 w 1415442"/>
                <a:gd name="connsiteY3" fmla="*/ 0 h 1227550"/>
                <a:gd name="connsiteX4" fmla="*/ 688932 w 1415442"/>
                <a:gd name="connsiteY4" fmla="*/ 0 h 1227550"/>
                <a:gd name="connsiteX0" fmla="*/ 1390390 w 1427968"/>
                <a:gd name="connsiteY0" fmla="*/ 526093 h 1227550"/>
                <a:gd name="connsiteX1" fmla="*/ 1427968 w 1427968"/>
                <a:gd name="connsiteY1" fmla="*/ 576197 h 1227550"/>
                <a:gd name="connsiteX2" fmla="*/ 0 w 1427968"/>
                <a:gd name="connsiteY2" fmla="*/ 1227550 h 1227550"/>
                <a:gd name="connsiteX3" fmla="*/ 688932 w 1427968"/>
                <a:gd name="connsiteY3" fmla="*/ 0 h 1227550"/>
                <a:gd name="connsiteX4" fmla="*/ 688932 w 1427968"/>
                <a:gd name="connsiteY4" fmla="*/ 0 h 1227550"/>
                <a:gd name="connsiteX0" fmla="*/ 1390390 w 1390390"/>
                <a:gd name="connsiteY0" fmla="*/ 526093 h 1227550"/>
                <a:gd name="connsiteX1" fmla="*/ 1189973 w 1390390"/>
                <a:gd name="connsiteY1" fmla="*/ 701457 h 1227550"/>
                <a:gd name="connsiteX2" fmla="*/ 0 w 1390390"/>
                <a:gd name="connsiteY2" fmla="*/ 1227550 h 1227550"/>
                <a:gd name="connsiteX3" fmla="*/ 688932 w 1390390"/>
                <a:gd name="connsiteY3" fmla="*/ 0 h 1227550"/>
                <a:gd name="connsiteX4" fmla="*/ 688932 w 1390390"/>
                <a:gd name="connsiteY4" fmla="*/ 0 h 1227550"/>
                <a:gd name="connsiteX0" fmla="*/ 989557 w 1189973"/>
                <a:gd name="connsiteY0" fmla="*/ 263046 h 1227550"/>
                <a:gd name="connsiteX1" fmla="*/ 1189973 w 1189973"/>
                <a:gd name="connsiteY1" fmla="*/ 701457 h 1227550"/>
                <a:gd name="connsiteX2" fmla="*/ 0 w 1189973"/>
                <a:gd name="connsiteY2" fmla="*/ 1227550 h 1227550"/>
                <a:gd name="connsiteX3" fmla="*/ 688932 w 1189973"/>
                <a:gd name="connsiteY3" fmla="*/ 0 h 1227550"/>
                <a:gd name="connsiteX4" fmla="*/ 688932 w 1189973"/>
                <a:gd name="connsiteY4" fmla="*/ 0 h 1227550"/>
                <a:gd name="connsiteX0" fmla="*/ 989557 w 1365337"/>
                <a:gd name="connsiteY0" fmla="*/ 263046 h 1227550"/>
                <a:gd name="connsiteX1" fmla="*/ 1365337 w 1365337"/>
                <a:gd name="connsiteY1" fmla="*/ 576197 h 1227550"/>
                <a:gd name="connsiteX2" fmla="*/ 0 w 1365337"/>
                <a:gd name="connsiteY2" fmla="*/ 1227550 h 1227550"/>
                <a:gd name="connsiteX3" fmla="*/ 688932 w 1365337"/>
                <a:gd name="connsiteY3" fmla="*/ 0 h 1227550"/>
                <a:gd name="connsiteX4" fmla="*/ 688932 w 1365337"/>
                <a:gd name="connsiteY4" fmla="*/ 0 h 1227550"/>
                <a:gd name="connsiteX0" fmla="*/ 876822 w 1365337"/>
                <a:gd name="connsiteY0" fmla="*/ 388307 h 1227550"/>
                <a:gd name="connsiteX1" fmla="*/ 1365337 w 1365337"/>
                <a:gd name="connsiteY1" fmla="*/ 576197 h 1227550"/>
                <a:gd name="connsiteX2" fmla="*/ 0 w 1365337"/>
                <a:gd name="connsiteY2" fmla="*/ 1227550 h 1227550"/>
                <a:gd name="connsiteX3" fmla="*/ 688932 w 1365337"/>
                <a:gd name="connsiteY3" fmla="*/ 0 h 1227550"/>
                <a:gd name="connsiteX4" fmla="*/ 688932 w 1365337"/>
                <a:gd name="connsiteY4" fmla="*/ 0 h 1227550"/>
                <a:gd name="connsiteX0" fmla="*/ 901874 w 1365337"/>
                <a:gd name="connsiteY0" fmla="*/ 375781 h 1227550"/>
                <a:gd name="connsiteX1" fmla="*/ 1365337 w 1365337"/>
                <a:gd name="connsiteY1" fmla="*/ 576197 h 1227550"/>
                <a:gd name="connsiteX2" fmla="*/ 0 w 1365337"/>
                <a:gd name="connsiteY2" fmla="*/ 1227550 h 1227550"/>
                <a:gd name="connsiteX3" fmla="*/ 688932 w 1365337"/>
                <a:gd name="connsiteY3" fmla="*/ 0 h 1227550"/>
                <a:gd name="connsiteX4" fmla="*/ 688932 w 1365337"/>
                <a:gd name="connsiteY4" fmla="*/ 0 h 1227550"/>
                <a:gd name="connsiteX0" fmla="*/ 901874 w 1365337"/>
                <a:gd name="connsiteY0" fmla="*/ 375781 h 1227550"/>
                <a:gd name="connsiteX1" fmla="*/ 1365337 w 1365337"/>
                <a:gd name="connsiteY1" fmla="*/ 576197 h 1227550"/>
                <a:gd name="connsiteX2" fmla="*/ 0 w 1365337"/>
                <a:gd name="connsiteY2" fmla="*/ 1227550 h 1227550"/>
                <a:gd name="connsiteX3" fmla="*/ 688932 w 1365337"/>
                <a:gd name="connsiteY3" fmla="*/ 0 h 1227550"/>
                <a:gd name="connsiteX4" fmla="*/ 688932 w 1365337"/>
                <a:gd name="connsiteY4" fmla="*/ 0 h 1227550"/>
                <a:gd name="connsiteX0" fmla="*/ 901874 w 1365337"/>
                <a:gd name="connsiteY0" fmla="*/ 375781 h 1227550"/>
                <a:gd name="connsiteX1" fmla="*/ 937453 w 1365337"/>
                <a:gd name="connsiteY1" fmla="*/ 371670 h 1227550"/>
                <a:gd name="connsiteX2" fmla="*/ 1365337 w 1365337"/>
                <a:gd name="connsiteY2" fmla="*/ 576197 h 1227550"/>
                <a:gd name="connsiteX3" fmla="*/ 0 w 1365337"/>
                <a:gd name="connsiteY3" fmla="*/ 1227550 h 1227550"/>
                <a:gd name="connsiteX4" fmla="*/ 688932 w 1365337"/>
                <a:gd name="connsiteY4" fmla="*/ 0 h 1227550"/>
                <a:gd name="connsiteX5" fmla="*/ 688932 w 1365337"/>
                <a:gd name="connsiteY5" fmla="*/ 0 h 1227550"/>
                <a:gd name="connsiteX0" fmla="*/ 901874 w 1365337"/>
                <a:gd name="connsiteY0" fmla="*/ 375781 h 1227550"/>
                <a:gd name="connsiteX1" fmla="*/ 1195427 w 1365337"/>
                <a:gd name="connsiteY1" fmla="*/ 290925 h 1227550"/>
                <a:gd name="connsiteX2" fmla="*/ 1365337 w 1365337"/>
                <a:gd name="connsiteY2" fmla="*/ 576197 h 1227550"/>
                <a:gd name="connsiteX3" fmla="*/ 0 w 1365337"/>
                <a:gd name="connsiteY3" fmla="*/ 1227550 h 1227550"/>
                <a:gd name="connsiteX4" fmla="*/ 688932 w 1365337"/>
                <a:gd name="connsiteY4" fmla="*/ 0 h 1227550"/>
                <a:gd name="connsiteX5" fmla="*/ 688932 w 1365337"/>
                <a:gd name="connsiteY5" fmla="*/ 0 h 1227550"/>
                <a:gd name="connsiteX0" fmla="*/ 762965 w 1365337"/>
                <a:gd name="connsiteY0" fmla="*/ 36653 h 1227550"/>
                <a:gd name="connsiteX1" fmla="*/ 1195427 w 1365337"/>
                <a:gd name="connsiteY1" fmla="*/ 290925 h 1227550"/>
                <a:gd name="connsiteX2" fmla="*/ 1365337 w 1365337"/>
                <a:gd name="connsiteY2" fmla="*/ 576197 h 1227550"/>
                <a:gd name="connsiteX3" fmla="*/ 0 w 1365337"/>
                <a:gd name="connsiteY3" fmla="*/ 1227550 h 1227550"/>
                <a:gd name="connsiteX4" fmla="*/ 688932 w 1365337"/>
                <a:gd name="connsiteY4" fmla="*/ 0 h 1227550"/>
                <a:gd name="connsiteX5" fmla="*/ 688932 w 1365337"/>
                <a:gd name="connsiteY5" fmla="*/ 0 h 1227550"/>
                <a:gd name="connsiteX0" fmla="*/ 762965 w 1365337"/>
                <a:gd name="connsiteY0" fmla="*/ 36653 h 1227550"/>
                <a:gd name="connsiteX1" fmla="*/ 996986 w 1365337"/>
                <a:gd name="connsiteY1" fmla="*/ 371669 h 1227550"/>
                <a:gd name="connsiteX2" fmla="*/ 1365337 w 1365337"/>
                <a:gd name="connsiteY2" fmla="*/ 576197 h 1227550"/>
                <a:gd name="connsiteX3" fmla="*/ 0 w 1365337"/>
                <a:gd name="connsiteY3" fmla="*/ 1227550 h 1227550"/>
                <a:gd name="connsiteX4" fmla="*/ 688932 w 1365337"/>
                <a:gd name="connsiteY4" fmla="*/ 0 h 1227550"/>
                <a:gd name="connsiteX5" fmla="*/ 688932 w 1365337"/>
                <a:gd name="connsiteY5" fmla="*/ 0 h 1227550"/>
                <a:gd name="connsiteX0" fmla="*/ 762965 w 1365337"/>
                <a:gd name="connsiteY0" fmla="*/ 86765 h 1277662"/>
                <a:gd name="connsiteX1" fmla="*/ 996986 w 1365337"/>
                <a:gd name="connsiteY1" fmla="*/ 421781 h 1277662"/>
                <a:gd name="connsiteX2" fmla="*/ 1365337 w 1365337"/>
                <a:gd name="connsiteY2" fmla="*/ 626309 h 1277662"/>
                <a:gd name="connsiteX3" fmla="*/ 0 w 1365337"/>
                <a:gd name="connsiteY3" fmla="*/ 1277662 h 1277662"/>
                <a:gd name="connsiteX4" fmla="*/ 688932 w 1365337"/>
                <a:gd name="connsiteY4" fmla="*/ 50112 h 1277662"/>
                <a:gd name="connsiteX5" fmla="*/ 550023 w 1365337"/>
                <a:gd name="connsiteY5" fmla="*/ 260049 h 1277662"/>
                <a:gd name="connsiteX0" fmla="*/ 762965 w 1365337"/>
                <a:gd name="connsiteY0" fmla="*/ 0 h 1190897"/>
                <a:gd name="connsiteX1" fmla="*/ 996986 w 1365337"/>
                <a:gd name="connsiteY1" fmla="*/ 335016 h 1190897"/>
                <a:gd name="connsiteX2" fmla="*/ 1365337 w 1365337"/>
                <a:gd name="connsiteY2" fmla="*/ 539544 h 1190897"/>
                <a:gd name="connsiteX3" fmla="*/ 0 w 1365337"/>
                <a:gd name="connsiteY3" fmla="*/ 1190897 h 1190897"/>
                <a:gd name="connsiteX4" fmla="*/ 748464 w 1365337"/>
                <a:gd name="connsiteY4" fmla="*/ 254028 h 1190897"/>
                <a:gd name="connsiteX5" fmla="*/ 550023 w 1365337"/>
                <a:gd name="connsiteY5" fmla="*/ 173284 h 1190897"/>
                <a:gd name="connsiteX0" fmla="*/ 762965 w 1365337"/>
                <a:gd name="connsiteY0" fmla="*/ 0 h 1190897"/>
                <a:gd name="connsiteX1" fmla="*/ 996986 w 1365337"/>
                <a:gd name="connsiteY1" fmla="*/ 335016 h 1190897"/>
                <a:gd name="connsiteX2" fmla="*/ 1365337 w 1365337"/>
                <a:gd name="connsiteY2" fmla="*/ 539544 h 1190897"/>
                <a:gd name="connsiteX3" fmla="*/ 0 w 1365337"/>
                <a:gd name="connsiteY3" fmla="*/ 1190897 h 1190897"/>
                <a:gd name="connsiteX4" fmla="*/ 748464 w 1365337"/>
                <a:gd name="connsiteY4" fmla="*/ 254028 h 1190897"/>
                <a:gd name="connsiteX5" fmla="*/ 665394 w 1365337"/>
                <a:gd name="connsiteY5" fmla="*/ 68964 h 1190897"/>
                <a:gd name="connsiteX0" fmla="*/ 762965 w 1365337"/>
                <a:gd name="connsiteY0" fmla="*/ 0 h 1190897"/>
                <a:gd name="connsiteX1" fmla="*/ 996986 w 1365337"/>
                <a:gd name="connsiteY1" fmla="*/ 335016 h 1190897"/>
                <a:gd name="connsiteX2" fmla="*/ 1365337 w 1365337"/>
                <a:gd name="connsiteY2" fmla="*/ 539544 h 1190897"/>
                <a:gd name="connsiteX3" fmla="*/ 0 w 1365337"/>
                <a:gd name="connsiteY3" fmla="*/ 1190897 h 1190897"/>
                <a:gd name="connsiteX4" fmla="*/ 748464 w 1365337"/>
                <a:gd name="connsiteY4" fmla="*/ 254028 h 1190897"/>
                <a:gd name="connsiteX5" fmla="*/ 926046 w 1365337"/>
                <a:gd name="connsiteY5" fmla="*/ 34191 h 1190897"/>
                <a:gd name="connsiteX0" fmla="*/ 925339 w 1365337"/>
                <a:gd name="connsiteY0" fmla="*/ 16323 h 1179401"/>
                <a:gd name="connsiteX1" fmla="*/ 996986 w 1365337"/>
                <a:gd name="connsiteY1" fmla="*/ 323520 h 1179401"/>
                <a:gd name="connsiteX2" fmla="*/ 1365337 w 1365337"/>
                <a:gd name="connsiteY2" fmla="*/ 528048 h 1179401"/>
                <a:gd name="connsiteX3" fmla="*/ 0 w 1365337"/>
                <a:gd name="connsiteY3" fmla="*/ 1179401 h 1179401"/>
                <a:gd name="connsiteX4" fmla="*/ 748464 w 1365337"/>
                <a:gd name="connsiteY4" fmla="*/ 242532 h 1179401"/>
                <a:gd name="connsiteX5" fmla="*/ 926046 w 1365337"/>
                <a:gd name="connsiteY5" fmla="*/ 22695 h 1179401"/>
                <a:gd name="connsiteX0" fmla="*/ 801423 w 1241421"/>
                <a:gd name="connsiteY0" fmla="*/ 12328 h 928516"/>
                <a:gd name="connsiteX1" fmla="*/ 873070 w 1241421"/>
                <a:gd name="connsiteY1" fmla="*/ 319525 h 928516"/>
                <a:gd name="connsiteX2" fmla="*/ 1241421 w 1241421"/>
                <a:gd name="connsiteY2" fmla="*/ 524053 h 928516"/>
                <a:gd name="connsiteX3" fmla="*/ 0 w 1241421"/>
                <a:gd name="connsiteY3" fmla="*/ 928516 h 928516"/>
                <a:gd name="connsiteX4" fmla="*/ 624548 w 1241421"/>
                <a:gd name="connsiteY4" fmla="*/ 238537 h 928516"/>
                <a:gd name="connsiteX5" fmla="*/ 802130 w 1241421"/>
                <a:gd name="connsiteY5" fmla="*/ 18700 h 928516"/>
                <a:gd name="connsiteX0" fmla="*/ 801423 w 1241421"/>
                <a:gd name="connsiteY0" fmla="*/ 11898 h 928086"/>
                <a:gd name="connsiteX1" fmla="*/ 873070 w 1241421"/>
                <a:gd name="connsiteY1" fmla="*/ 319095 h 928086"/>
                <a:gd name="connsiteX2" fmla="*/ 1241421 w 1241421"/>
                <a:gd name="connsiteY2" fmla="*/ 523623 h 928086"/>
                <a:gd name="connsiteX3" fmla="*/ 0 w 1241421"/>
                <a:gd name="connsiteY3" fmla="*/ 928086 h 928086"/>
                <a:gd name="connsiteX4" fmla="*/ 624548 w 1241421"/>
                <a:gd name="connsiteY4" fmla="*/ 238107 h 928086"/>
                <a:gd name="connsiteX5" fmla="*/ 802130 w 1241421"/>
                <a:gd name="connsiteY5" fmla="*/ 18270 h 928086"/>
                <a:gd name="connsiteX0" fmla="*/ 801423 w 1241421"/>
                <a:gd name="connsiteY0" fmla="*/ 11641 h 927829"/>
                <a:gd name="connsiteX1" fmla="*/ 873070 w 1241421"/>
                <a:gd name="connsiteY1" fmla="*/ 318838 h 927829"/>
                <a:gd name="connsiteX2" fmla="*/ 1241421 w 1241421"/>
                <a:gd name="connsiteY2" fmla="*/ 523366 h 927829"/>
                <a:gd name="connsiteX3" fmla="*/ 0 w 1241421"/>
                <a:gd name="connsiteY3" fmla="*/ 927829 h 927829"/>
                <a:gd name="connsiteX4" fmla="*/ 624548 w 1241421"/>
                <a:gd name="connsiteY4" fmla="*/ 237850 h 927829"/>
                <a:gd name="connsiteX5" fmla="*/ 802130 w 1241421"/>
                <a:gd name="connsiteY5" fmla="*/ 18013 h 927829"/>
                <a:gd name="connsiteX0" fmla="*/ 801423 w 1241421"/>
                <a:gd name="connsiteY0" fmla="*/ 11641 h 927829"/>
                <a:gd name="connsiteX1" fmla="*/ 873070 w 1241421"/>
                <a:gd name="connsiteY1" fmla="*/ 318838 h 927829"/>
                <a:gd name="connsiteX2" fmla="*/ 1241421 w 1241421"/>
                <a:gd name="connsiteY2" fmla="*/ 523366 h 927829"/>
                <a:gd name="connsiteX3" fmla="*/ 0 w 1241421"/>
                <a:gd name="connsiteY3" fmla="*/ 927829 h 927829"/>
                <a:gd name="connsiteX4" fmla="*/ 624548 w 1241421"/>
                <a:gd name="connsiteY4" fmla="*/ 237850 h 927829"/>
                <a:gd name="connsiteX5" fmla="*/ 802130 w 1241421"/>
                <a:gd name="connsiteY5" fmla="*/ 18013 h 927829"/>
                <a:gd name="connsiteX0" fmla="*/ 801423 w 1241421"/>
                <a:gd name="connsiteY0" fmla="*/ 11641 h 927829"/>
                <a:gd name="connsiteX1" fmla="*/ 864524 w 1241421"/>
                <a:gd name="connsiteY1" fmla="*/ 395339 h 927829"/>
                <a:gd name="connsiteX2" fmla="*/ 1241421 w 1241421"/>
                <a:gd name="connsiteY2" fmla="*/ 523366 h 927829"/>
                <a:gd name="connsiteX3" fmla="*/ 0 w 1241421"/>
                <a:gd name="connsiteY3" fmla="*/ 927829 h 927829"/>
                <a:gd name="connsiteX4" fmla="*/ 624548 w 1241421"/>
                <a:gd name="connsiteY4" fmla="*/ 237850 h 927829"/>
                <a:gd name="connsiteX5" fmla="*/ 802130 w 1241421"/>
                <a:gd name="connsiteY5" fmla="*/ 18013 h 927829"/>
                <a:gd name="connsiteX0" fmla="*/ 801423 w 1241421"/>
                <a:gd name="connsiteY0" fmla="*/ 11641 h 927829"/>
                <a:gd name="connsiteX1" fmla="*/ 962803 w 1241421"/>
                <a:gd name="connsiteY1" fmla="*/ 336224 h 927829"/>
                <a:gd name="connsiteX2" fmla="*/ 1241421 w 1241421"/>
                <a:gd name="connsiteY2" fmla="*/ 523366 h 927829"/>
                <a:gd name="connsiteX3" fmla="*/ 0 w 1241421"/>
                <a:gd name="connsiteY3" fmla="*/ 927829 h 927829"/>
                <a:gd name="connsiteX4" fmla="*/ 624548 w 1241421"/>
                <a:gd name="connsiteY4" fmla="*/ 237850 h 927829"/>
                <a:gd name="connsiteX5" fmla="*/ 802130 w 1241421"/>
                <a:gd name="connsiteY5" fmla="*/ 18013 h 927829"/>
                <a:gd name="connsiteX0" fmla="*/ 801423 w 1241421"/>
                <a:gd name="connsiteY0" fmla="*/ 12226 h 928414"/>
                <a:gd name="connsiteX1" fmla="*/ 962803 w 1241421"/>
                <a:gd name="connsiteY1" fmla="*/ 336809 h 928414"/>
                <a:gd name="connsiteX2" fmla="*/ 1241421 w 1241421"/>
                <a:gd name="connsiteY2" fmla="*/ 523951 h 928414"/>
                <a:gd name="connsiteX3" fmla="*/ 0 w 1241421"/>
                <a:gd name="connsiteY3" fmla="*/ 928414 h 928414"/>
                <a:gd name="connsiteX4" fmla="*/ 624548 w 1241421"/>
                <a:gd name="connsiteY4" fmla="*/ 238435 h 928414"/>
                <a:gd name="connsiteX5" fmla="*/ 802130 w 1241421"/>
                <a:gd name="connsiteY5" fmla="*/ 18598 h 928414"/>
                <a:gd name="connsiteX0" fmla="*/ 801423 w 1241421"/>
                <a:gd name="connsiteY0" fmla="*/ 0 h 916188"/>
                <a:gd name="connsiteX1" fmla="*/ 962803 w 1241421"/>
                <a:gd name="connsiteY1" fmla="*/ 324583 h 916188"/>
                <a:gd name="connsiteX2" fmla="*/ 1241421 w 1241421"/>
                <a:gd name="connsiteY2" fmla="*/ 511725 h 916188"/>
                <a:gd name="connsiteX3" fmla="*/ 0 w 1241421"/>
                <a:gd name="connsiteY3" fmla="*/ 916188 h 916188"/>
                <a:gd name="connsiteX4" fmla="*/ 624548 w 1241421"/>
                <a:gd name="connsiteY4" fmla="*/ 226209 h 916188"/>
                <a:gd name="connsiteX5" fmla="*/ 802130 w 1241421"/>
                <a:gd name="connsiteY5" fmla="*/ 6372 h 916188"/>
                <a:gd name="connsiteX0" fmla="*/ 801423 w 1241421"/>
                <a:gd name="connsiteY0" fmla="*/ 0 h 916188"/>
                <a:gd name="connsiteX1" fmla="*/ 962803 w 1241421"/>
                <a:gd name="connsiteY1" fmla="*/ 324583 h 916188"/>
                <a:gd name="connsiteX2" fmla="*/ 1241421 w 1241421"/>
                <a:gd name="connsiteY2" fmla="*/ 511725 h 916188"/>
                <a:gd name="connsiteX3" fmla="*/ 0 w 1241421"/>
                <a:gd name="connsiteY3" fmla="*/ 916188 h 916188"/>
                <a:gd name="connsiteX4" fmla="*/ 624548 w 1241421"/>
                <a:gd name="connsiteY4" fmla="*/ 226209 h 916188"/>
                <a:gd name="connsiteX0" fmla="*/ 801423 w 1241421"/>
                <a:gd name="connsiteY0" fmla="*/ 0 h 916188"/>
                <a:gd name="connsiteX1" fmla="*/ 962803 w 1241421"/>
                <a:gd name="connsiteY1" fmla="*/ 324583 h 916188"/>
                <a:gd name="connsiteX2" fmla="*/ 1241421 w 1241421"/>
                <a:gd name="connsiteY2" fmla="*/ 511725 h 916188"/>
                <a:gd name="connsiteX3" fmla="*/ 0 w 1241421"/>
                <a:gd name="connsiteY3" fmla="*/ 916188 h 916188"/>
                <a:gd name="connsiteX4" fmla="*/ 799741 w 1241421"/>
                <a:gd name="connsiteY4" fmla="*/ 7138 h 916188"/>
                <a:gd name="connsiteX0" fmla="*/ 801423 w 1241421"/>
                <a:gd name="connsiteY0" fmla="*/ 0 h 916188"/>
                <a:gd name="connsiteX1" fmla="*/ 907254 w 1241421"/>
                <a:gd name="connsiteY1" fmla="*/ 310674 h 916188"/>
                <a:gd name="connsiteX2" fmla="*/ 1241421 w 1241421"/>
                <a:gd name="connsiteY2" fmla="*/ 511725 h 916188"/>
                <a:gd name="connsiteX3" fmla="*/ 0 w 1241421"/>
                <a:gd name="connsiteY3" fmla="*/ 916188 h 916188"/>
                <a:gd name="connsiteX4" fmla="*/ 799741 w 1241421"/>
                <a:gd name="connsiteY4" fmla="*/ 7138 h 916188"/>
                <a:gd name="connsiteX0" fmla="*/ 801423 w 1241421"/>
                <a:gd name="connsiteY0" fmla="*/ 18563 h 934751"/>
                <a:gd name="connsiteX1" fmla="*/ 907254 w 1241421"/>
                <a:gd name="connsiteY1" fmla="*/ 329237 h 934751"/>
                <a:gd name="connsiteX2" fmla="*/ 1241421 w 1241421"/>
                <a:gd name="connsiteY2" fmla="*/ 530288 h 934751"/>
                <a:gd name="connsiteX3" fmla="*/ 0 w 1241421"/>
                <a:gd name="connsiteY3" fmla="*/ 934751 h 934751"/>
                <a:gd name="connsiteX4" fmla="*/ 774953 w 1241421"/>
                <a:gd name="connsiteY4" fmla="*/ 0 h 934751"/>
                <a:gd name="connsiteX0" fmla="*/ 801423 w 1428574"/>
                <a:gd name="connsiteY0" fmla="*/ 18563 h 934751"/>
                <a:gd name="connsiteX1" fmla="*/ 907254 w 1428574"/>
                <a:gd name="connsiteY1" fmla="*/ 329237 h 934751"/>
                <a:gd name="connsiteX2" fmla="*/ 1428574 w 1428574"/>
                <a:gd name="connsiteY2" fmla="*/ 575518 h 934751"/>
                <a:gd name="connsiteX3" fmla="*/ 0 w 1428574"/>
                <a:gd name="connsiteY3" fmla="*/ 934751 h 934751"/>
                <a:gd name="connsiteX4" fmla="*/ 774953 w 1428574"/>
                <a:gd name="connsiteY4" fmla="*/ 0 h 934751"/>
                <a:gd name="connsiteX0" fmla="*/ 801423 w 1428574"/>
                <a:gd name="connsiteY0" fmla="*/ 18563 h 934751"/>
                <a:gd name="connsiteX1" fmla="*/ 863534 w 1428574"/>
                <a:gd name="connsiteY1" fmla="*/ 392132 h 934751"/>
                <a:gd name="connsiteX2" fmla="*/ 1428574 w 1428574"/>
                <a:gd name="connsiteY2" fmla="*/ 575518 h 934751"/>
                <a:gd name="connsiteX3" fmla="*/ 0 w 1428574"/>
                <a:gd name="connsiteY3" fmla="*/ 934751 h 934751"/>
                <a:gd name="connsiteX4" fmla="*/ 774953 w 1428574"/>
                <a:gd name="connsiteY4" fmla="*/ 0 h 93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574" h="934751">
                  <a:moveTo>
                    <a:pt x="801423" y="18563"/>
                  </a:moveTo>
                  <a:lnTo>
                    <a:pt x="863534" y="392132"/>
                  </a:lnTo>
                  <a:lnTo>
                    <a:pt x="1428574" y="575518"/>
                  </a:lnTo>
                  <a:lnTo>
                    <a:pt x="0" y="934751"/>
                  </a:lnTo>
                  <a:cubicBezTo>
                    <a:pt x="379198" y="525568"/>
                    <a:pt x="504530" y="301162"/>
                    <a:pt x="774953" y="0"/>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10" name="Rayo 109"/>
          <p:cNvSpPr/>
          <p:nvPr/>
        </p:nvSpPr>
        <p:spPr>
          <a:xfrm rot="17727673">
            <a:off x="3675450" y="3149968"/>
            <a:ext cx="356889" cy="377265"/>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7602 w 21600"/>
              <a:gd name="connsiteY8" fmla="*/ 8382 h 21600"/>
              <a:gd name="connsiteX9" fmla="*/ 0 w 21600"/>
              <a:gd name="connsiteY9" fmla="*/ 3890 h 21600"/>
              <a:gd name="connsiteX10" fmla="*/ 8472 w 21600"/>
              <a:gd name="connsiteY10" fmla="*/ 0 h 21600"/>
              <a:gd name="connsiteX0" fmla="*/ 8472 w 21600"/>
              <a:gd name="connsiteY0" fmla="*/ 0 h 21600"/>
              <a:gd name="connsiteX1" fmla="*/ 12860 w 21600"/>
              <a:gd name="connsiteY1" fmla="*/ 6080 h 21600"/>
              <a:gd name="connsiteX2" fmla="*/ 16577 w 21600"/>
              <a:gd name="connsiteY2" fmla="*/ 12007 h 21600"/>
              <a:gd name="connsiteX3" fmla="*/ 14767 w 21600"/>
              <a:gd name="connsiteY3" fmla="*/ 12877 h 21600"/>
              <a:gd name="connsiteX4" fmla="*/ 21600 w 21600"/>
              <a:gd name="connsiteY4" fmla="*/ 21600 h 21600"/>
              <a:gd name="connsiteX5" fmla="*/ 10012 w 21600"/>
              <a:gd name="connsiteY5" fmla="*/ 14915 h 21600"/>
              <a:gd name="connsiteX6" fmla="*/ 12222 w 21600"/>
              <a:gd name="connsiteY6" fmla="*/ 13987 h 21600"/>
              <a:gd name="connsiteX7" fmla="*/ 7602 w 21600"/>
              <a:gd name="connsiteY7" fmla="*/ 8382 h 21600"/>
              <a:gd name="connsiteX8" fmla="*/ 0 w 21600"/>
              <a:gd name="connsiteY8" fmla="*/ 3890 h 21600"/>
              <a:gd name="connsiteX9" fmla="*/ 8472 w 21600"/>
              <a:gd name="connsiteY9" fmla="*/ 0 h 21600"/>
              <a:gd name="connsiteX0" fmla="*/ 8472 w 21600"/>
              <a:gd name="connsiteY0" fmla="*/ 0 h 21600"/>
              <a:gd name="connsiteX1" fmla="*/ 12860 w 21600"/>
              <a:gd name="connsiteY1" fmla="*/ 6080 h 21600"/>
              <a:gd name="connsiteX2" fmla="*/ 16577 w 21600"/>
              <a:gd name="connsiteY2" fmla="*/ 12007 h 21600"/>
              <a:gd name="connsiteX3" fmla="*/ 21600 w 21600"/>
              <a:gd name="connsiteY3" fmla="*/ 21600 h 21600"/>
              <a:gd name="connsiteX4" fmla="*/ 10012 w 21600"/>
              <a:gd name="connsiteY4" fmla="*/ 14915 h 21600"/>
              <a:gd name="connsiteX5" fmla="*/ 12222 w 21600"/>
              <a:gd name="connsiteY5" fmla="*/ 13987 h 21600"/>
              <a:gd name="connsiteX6" fmla="*/ 7602 w 21600"/>
              <a:gd name="connsiteY6" fmla="*/ 8382 h 21600"/>
              <a:gd name="connsiteX7" fmla="*/ 0 w 21600"/>
              <a:gd name="connsiteY7" fmla="*/ 3890 h 21600"/>
              <a:gd name="connsiteX8" fmla="*/ 8472 w 21600"/>
              <a:gd name="connsiteY8" fmla="*/ 0 h 21600"/>
              <a:gd name="connsiteX0" fmla="*/ 8472 w 21600"/>
              <a:gd name="connsiteY0" fmla="*/ 0 h 21600"/>
              <a:gd name="connsiteX1" fmla="*/ 12860 w 21600"/>
              <a:gd name="connsiteY1" fmla="*/ 6080 h 21600"/>
              <a:gd name="connsiteX2" fmla="*/ 16577 w 21600"/>
              <a:gd name="connsiteY2" fmla="*/ 12007 h 21600"/>
              <a:gd name="connsiteX3" fmla="*/ 21600 w 21600"/>
              <a:gd name="connsiteY3" fmla="*/ 21600 h 21600"/>
              <a:gd name="connsiteX4" fmla="*/ 10012 w 21600"/>
              <a:gd name="connsiteY4" fmla="*/ 14915 h 21600"/>
              <a:gd name="connsiteX5" fmla="*/ 7602 w 21600"/>
              <a:gd name="connsiteY5" fmla="*/ 8382 h 21600"/>
              <a:gd name="connsiteX6" fmla="*/ 0 w 21600"/>
              <a:gd name="connsiteY6" fmla="*/ 3890 h 21600"/>
              <a:gd name="connsiteX7" fmla="*/ 8472 w 21600"/>
              <a:gd name="connsiteY7" fmla="*/ 0 h 21600"/>
              <a:gd name="connsiteX0" fmla="*/ 8472 w 21600"/>
              <a:gd name="connsiteY0" fmla="*/ 0 h 21600"/>
              <a:gd name="connsiteX1" fmla="*/ 12860 w 21600"/>
              <a:gd name="connsiteY1" fmla="*/ 6080 h 21600"/>
              <a:gd name="connsiteX2" fmla="*/ 16577 w 21600"/>
              <a:gd name="connsiteY2" fmla="*/ 12007 h 21600"/>
              <a:gd name="connsiteX3" fmla="*/ 21600 w 21600"/>
              <a:gd name="connsiteY3" fmla="*/ 21600 h 21600"/>
              <a:gd name="connsiteX4" fmla="*/ 10012 w 21600"/>
              <a:gd name="connsiteY4" fmla="*/ 14915 h 21600"/>
              <a:gd name="connsiteX5" fmla="*/ 0 w 21600"/>
              <a:gd name="connsiteY5" fmla="*/ 3890 h 21600"/>
              <a:gd name="connsiteX6" fmla="*/ 8472 w 21600"/>
              <a:gd name="connsiteY6" fmla="*/ 0 h 21600"/>
              <a:gd name="connsiteX0" fmla="*/ 8472 w 21600"/>
              <a:gd name="connsiteY0" fmla="*/ 0 h 21600"/>
              <a:gd name="connsiteX1" fmla="*/ 16577 w 21600"/>
              <a:gd name="connsiteY1" fmla="*/ 12007 h 21600"/>
              <a:gd name="connsiteX2" fmla="*/ 21600 w 21600"/>
              <a:gd name="connsiteY2" fmla="*/ 21600 h 21600"/>
              <a:gd name="connsiteX3" fmla="*/ 10012 w 21600"/>
              <a:gd name="connsiteY3" fmla="*/ 14915 h 21600"/>
              <a:gd name="connsiteX4" fmla="*/ 0 w 21600"/>
              <a:gd name="connsiteY4" fmla="*/ 3890 h 21600"/>
              <a:gd name="connsiteX5" fmla="*/ 8472 w 21600"/>
              <a:gd name="connsiteY5" fmla="*/ 0 h 21600"/>
              <a:gd name="connsiteX0" fmla="*/ 8472 w 21600"/>
              <a:gd name="connsiteY0" fmla="*/ 0 h 21600"/>
              <a:gd name="connsiteX1" fmla="*/ 16577 w 21600"/>
              <a:gd name="connsiteY1" fmla="*/ 12007 h 21600"/>
              <a:gd name="connsiteX2" fmla="*/ 21600 w 21600"/>
              <a:gd name="connsiteY2" fmla="*/ 21600 h 21600"/>
              <a:gd name="connsiteX3" fmla="*/ 7475 w 21600"/>
              <a:gd name="connsiteY3" fmla="*/ 9385 h 21600"/>
              <a:gd name="connsiteX4" fmla="*/ 0 w 21600"/>
              <a:gd name="connsiteY4" fmla="*/ 3890 h 21600"/>
              <a:gd name="connsiteX5" fmla="*/ 8472 w 21600"/>
              <a:gd name="connsiteY5" fmla="*/ 0 h 21600"/>
              <a:gd name="connsiteX0" fmla="*/ 8472 w 21600"/>
              <a:gd name="connsiteY0" fmla="*/ 0 h 21600"/>
              <a:gd name="connsiteX1" fmla="*/ 12738 w 21600"/>
              <a:gd name="connsiteY1" fmla="*/ 7973 h 21600"/>
              <a:gd name="connsiteX2" fmla="*/ 21600 w 21600"/>
              <a:gd name="connsiteY2" fmla="*/ 21600 h 21600"/>
              <a:gd name="connsiteX3" fmla="*/ 7475 w 21600"/>
              <a:gd name="connsiteY3" fmla="*/ 9385 h 21600"/>
              <a:gd name="connsiteX4" fmla="*/ 0 w 21600"/>
              <a:gd name="connsiteY4" fmla="*/ 3890 h 21600"/>
              <a:gd name="connsiteX5" fmla="*/ 8472 w 21600"/>
              <a:gd name="connsiteY5" fmla="*/ 0 h 21600"/>
              <a:gd name="connsiteX0" fmla="*/ 8472 w 21600"/>
              <a:gd name="connsiteY0" fmla="*/ 0 h 21600"/>
              <a:gd name="connsiteX1" fmla="*/ 12738 w 21600"/>
              <a:gd name="connsiteY1" fmla="*/ 7973 h 21600"/>
              <a:gd name="connsiteX2" fmla="*/ 21600 w 21600"/>
              <a:gd name="connsiteY2" fmla="*/ 21600 h 21600"/>
              <a:gd name="connsiteX3" fmla="*/ 6824 w 21600"/>
              <a:gd name="connsiteY3" fmla="*/ 9385 h 21600"/>
              <a:gd name="connsiteX4" fmla="*/ 0 w 21600"/>
              <a:gd name="connsiteY4" fmla="*/ 3890 h 21600"/>
              <a:gd name="connsiteX5" fmla="*/ 8472 w 21600"/>
              <a:gd name="connsiteY5" fmla="*/ 0 h 21600"/>
              <a:gd name="connsiteX0" fmla="*/ 8472 w 21600"/>
              <a:gd name="connsiteY0" fmla="*/ 0 h 21600"/>
              <a:gd name="connsiteX1" fmla="*/ 12738 w 21600"/>
              <a:gd name="connsiteY1" fmla="*/ 7973 h 21600"/>
              <a:gd name="connsiteX2" fmla="*/ 21600 w 21600"/>
              <a:gd name="connsiteY2" fmla="*/ 21600 h 21600"/>
              <a:gd name="connsiteX3" fmla="*/ 7019 w 21600"/>
              <a:gd name="connsiteY3" fmla="*/ 9255 h 21600"/>
              <a:gd name="connsiteX4" fmla="*/ 0 w 21600"/>
              <a:gd name="connsiteY4" fmla="*/ 3890 h 21600"/>
              <a:gd name="connsiteX5" fmla="*/ 8472 w 21600"/>
              <a:gd name="connsiteY5" fmla="*/ 0 h 21600"/>
              <a:gd name="connsiteX0" fmla="*/ 8472 w 13728"/>
              <a:gd name="connsiteY0" fmla="*/ 0 h 13337"/>
              <a:gd name="connsiteX1" fmla="*/ 12738 w 13728"/>
              <a:gd name="connsiteY1" fmla="*/ 7973 h 13337"/>
              <a:gd name="connsiteX2" fmla="*/ 13728 w 13728"/>
              <a:gd name="connsiteY2" fmla="*/ 13337 h 13337"/>
              <a:gd name="connsiteX3" fmla="*/ 7019 w 13728"/>
              <a:gd name="connsiteY3" fmla="*/ 9255 h 13337"/>
              <a:gd name="connsiteX4" fmla="*/ 0 w 13728"/>
              <a:gd name="connsiteY4" fmla="*/ 3890 h 13337"/>
              <a:gd name="connsiteX5" fmla="*/ 8472 w 13728"/>
              <a:gd name="connsiteY5" fmla="*/ 0 h 13337"/>
              <a:gd name="connsiteX0" fmla="*/ 8472 w 13728"/>
              <a:gd name="connsiteY0" fmla="*/ 0 h 13337"/>
              <a:gd name="connsiteX1" fmla="*/ 8379 w 13728"/>
              <a:gd name="connsiteY1" fmla="*/ 2703 h 13337"/>
              <a:gd name="connsiteX2" fmla="*/ 13728 w 13728"/>
              <a:gd name="connsiteY2" fmla="*/ 13337 h 13337"/>
              <a:gd name="connsiteX3" fmla="*/ 7019 w 13728"/>
              <a:gd name="connsiteY3" fmla="*/ 9255 h 13337"/>
              <a:gd name="connsiteX4" fmla="*/ 0 w 13728"/>
              <a:gd name="connsiteY4" fmla="*/ 3890 h 13337"/>
              <a:gd name="connsiteX5" fmla="*/ 8472 w 13728"/>
              <a:gd name="connsiteY5" fmla="*/ 0 h 13337"/>
              <a:gd name="connsiteX0" fmla="*/ 8472 w 13728"/>
              <a:gd name="connsiteY0" fmla="*/ 0 h 13337"/>
              <a:gd name="connsiteX1" fmla="*/ 8379 w 13728"/>
              <a:gd name="connsiteY1" fmla="*/ 2703 h 13337"/>
              <a:gd name="connsiteX2" fmla="*/ 13728 w 13728"/>
              <a:gd name="connsiteY2" fmla="*/ 13337 h 13337"/>
              <a:gd name="connsiteX3" fmla="*/ 5002 w 13728"/>
              <a:gd name="connsiteY3" fmla="*/ 4180 h 13337"/>
              <a:gd name="connsiteX4" fmla="*/ 0 w 13728"/>
              <a:gd name="connsiteY4" fmla="*/ 3890 h 13337"/>
              <a:gd name="connsiteX5" fmla="*/ 8472 w 13728"/>
              <a:gd name="connsiteY5" fmla="*/ 0 h 13337"/>
              <a:gd name="connsiteX0" fmla="*/ 7266 w 12522"/>
              <a:gd name="connsiteY0" fmla="*/ 0 h 13337"/>
              <a:gd name="connsiteX1" fmla="*/ 7173 w 12522"/>
              <a:gd name="connsiteY1" fmla="*/ 2703 h 13337"/>
              <a:gd name="connsiteX2" fmla="*/ 12522 w 12522"/>
              <a:gd name="connsiteY2" fmla="*/ 13337 h 13337"/>
              <a:gd name="connsiteX3" fmla="*/ 3796 w 12522"/>
              <a:gd name="connsiteY3" fmla="*/ 4180 h 13337"/>
              <a:gd name="connsiteX4" fmla="*/ 0 w 12522"/>
              <a:gd name="connsiteY4" fmla="*/ 3244 h 13337"/>
              <a:gd name="connsiteX5" fmla="*/ 7266 w 12522"/>
              <a:gd name="connsiteY5" fmla="*/ 0 h 13337"/>
              <a:gd name="connsiteX0" fmla="*/ 7266 w 10749"/>
              <a:gd name="connsiteY0" fmla="*/ 0 h 8705"/>
              <a:gd name="connsiteX1" fmla="*/ 7173 w 10749"/>
              <a:gd name="connsiteY1" fmla="*/ 2703 h 8705"/>
              <a:gd name="connsiteX2" fmla="*/ 10749 w 10749"/>
              <a:gd name="connsiteY2" fmla="*/ 8705 h 8705"/>
              <a:gd name="connsiteX3" fmla="*/ 3796 w 10749"/>
              <a:gd name="connsiteY3" fmla="*/ 4180 h 8705"/>
              <a:gd name="connsiteX4" fmla="*/ 0 w 10749"/>
              <a:gd name="connsiteY4" fmla="*/ 3244 h 8705"/>
              <a:gd name="connsiteX5" fmla="*/ 7266 w 10749"/>
              <a:gd name="connsiteY5" fmla="*/ 0 h 8705"/>
              <a:gd name="connsiteX0" fmla="*/ 6760 w 7497"/>
              <a:gd name="connsiteY0" fmla="*/ 0 h 9071"/>
              <a:gd name="connsiteX1" fmla="*/ 6673 w 7497"/>
              <a:gd name="connsiteY1" fmla="*/ 3105 h 9071"/>
              <a:gd name="connsiteX2" fmla="*/ 7497 w 7497"/>
              <a:gd name="connsiteY2" fmla="*/ 9071 h 9071"/>
              <a:gd name="connsiteX3" fmla="*/ 3531 w 7497"/>
              <a:gd name="connsiteY3" fmla="*/ 4802 h 9071"/>
              <a:gd name="connsiteX4" fmla="*/ 0 w 7497"/>
              <a:gd name="connsiteY4" fmla="*/ 3727 h 9071"/>
              <a:gd name="connsiteX5" fmla="*/ 6760 w 7497"/>
              <a:gd name="connsiteY5" fmla="*/ 0 h 9071"/>
              <a:gd name="connsiteX0" fmla="*/ 9017 w 10000"/>
              <a:gd name="connsiteY0" fmla="*/ 0 h 10000"/>
              <a:gd name="connsiteX1" fmla="*/ 7176 w 10000"/>
              <a:gd name="connsiteY1" fmla="*/ 2984 h 10000"/>
              <a:gd name="connsiteX2" fmla="*/ 10000 w 10000"/>
              <a:gd name="connsiteY2" fmla="*/ 10000 h 10000"/>
              <a:gd name="connsiteX3" fmla="*/ 4710 w 10000"/>
              <a:gd name="connsiteY3" fmla="*/ 5294 h 10000"/>
              <a:gd name="connsiteX4" fmla="*/ 0 w 10000"/>
              <a:gd name="connsiteY4" fmla="*/ 4109 h 10000"/>
              <a:gd name="connsiteX5" fmla="*/ 9017 w 10000"/>
              <a:gd name="connsiteY5" fmla="*/ 0 h 10000"/>
              <a:gd name="connsiteX0" fmla="*/ 9017 w 10000"/>
              <a:gd name="connsiteY0" fmla="*/ 0 h 10000"/>
              <a:gd name="connsiteX1" fmla="*/ 7176 w 10000"/>
              <a:gd name="connsiteY1" fmla="*/ 2984 h 10000"/>
              <a:gd name="connsiteX2" fmla="*/ 10000 w 10000"/>
              <a:gd name="connsiteY2" fmla="*/ 10000 h 10000"/>
              <a:gd name="connsiteX3" fmla="*/ 4186 w 10000"/>
              <a:gd name="connsiteY3" fmla="*/ 4362 h 10000"/>
              <a:gd name="connsiteX4" fmla="*/ 0 w 10000"/>
              <a:gd name="connsiteY4" fmla="*/ 4109 h 10000"/>
              <a:gd name="connsiteX5" fmla="*/ 9017 w 10000"/>
              <a:gd name="connsiteY5" fmla="*/ 0 h 10000"/>
              <a:gd name="connsiteX0" fmla="*/ 8878 w 9861"/>
              <a:gd name="connsiteY0" fmla="*/ 0 h 10000"/>
              <a:gd name="connsiteX1" fmla="*/ 7037 w 9861"/>
              <a:gd name="connsiteY1" fmla="*/ 2984 h 10000"/>
              <a:gd name="connsiteX2" fmla="*/ 9861 w 9861"/>
              <a:gd name="connsiteY2" fmla="*/ 10000 h 10000"/>
              <a:gd name="connsiteX3" fmla="*/ 4047 w 9861"/>
              <a:gd name="connsiteY3" fmla="*/ 4362 h 10000"/>
              <a:gd name="connsiteX4" fmla="*/ 0 w 9861"/>
              <a:gd name="connsiteY4" fmla="*/ 4407 h 10000"/>
              <a:gd name="connsiteX5" fmla="*/ 8878 w 9861"/>
              <a:gd name="connsiteY5" fmla="*/ 0 h 10000"/>
              <a:gd name="connsiteX0" fmla="*/ 9003 w 10000"/>
              <a:gd name="connsiteY0" fmla="*/ 0 h 10000"/>
              <a:gd name="connsiteX1" fmla="*/ 7136 w 10000"/>
              <a:gd name="connsiteY1" fmla="*/ 2984 h 10000"/>
              <a:gd name="connsiteX2" fmla="*/ 10000 w 10000"/>
              <a:gd name="connsiteY2" fmla="*/ 10000 h 10000"/>
              <a:gd name="connsiteX3" fmla="*/ 5972 w 10000"/>
              <a:gd name="connsiteY3" fmla="*/ 5944 h 10000"/>
              <a:gd name="connsiteX4" fmla="*/ 4104 w 10000"/>
              <a:gd name="connsiteY4" fmla="*/ 4362 h 10000"/>
              <a:gd name="connsiteX5" fmla="*/ 0 w 10000"/>
              <a:gd name="connsiteY5" fmla="*/ 4407 h 10000"/>
              <a:gd name="connsiteX6" fmla="*/ 9003 w 10000"/>
              <a:gd name="connsiteY6" fmla="*/ 0 h 10000"/>
              <a:gd name="connsiteX0" fmla="*/ 9003 w 10000"/>
              <a:gd name="connsiteY0" fmla="*/ 0 h 10000"/>
              <a:gd name="connsiteX1" fmla="*/ 7136 w 10000"/>
              <a:gd name="connsiteY1" fmla="*/ 2984 h 10000"/>
              <a:gd name="connsiteX2" fmla="*/ 10000 w 10000"/>
              <a:gd name="connsiteY2" fmla="*/ 10000 h 10000"/>
              <a:gd name="connsiteX3" fmla="*/ 5972 w 10000"/>
              <a:gd name="connsiteY3" fmla="*/ 5944 h 10000"/>
              <a:gd name="connsiteX4" fmla="*/ 4104 w 10000"/>
              <a:gd name="connsiteY4" fmla="*/ 4362 h 10000"/>
              <a:gd name="connsiteX5" fmla="*/ 0 w 10000"/>
              <a:gd name="connsiteY5" fmla="*/ 4407 h 10000"/>
              <a:gd name="connsiteX6" fmla="*/ 9003 w 10000"/>
              <a:gd name="connsiteY6" fmla="*/ 0 h 10000"/>
              <a:gd name="connsiteX0" fmla="*/ 9003 w 10000"/>
              <a:gd name="connsiteY0" fmla="*/ 0 h 10000"/>
              <a:gd name="connsiteX1" fmla="*/ 7669 w 10000"/>
              <a:gd name="connsiteY1" fmla="*/ 3281 h 10000"/>
              <a:gd name="connsiteX2" fmla="*/ 10000 w 10000"/>
              <a:gd name="connsiteY2" fmla="*/ 10000 h 10000"/>
              <a:gd name="connsiteX3" fmla="*/ 5972 w 10000"/>
              <a:gd name="connsiteY3" fmla="*/ 5944 h 10000"/>
              <a:gd name="connsiteX4" fmla="*/ 4104 w 10000"/>
              <a:gd name="connsiteY4" fmla="*/ 4362 h 10000"/>
              <a:gd name="connsiteX5" fmla="*/ 0 w 10000"/>
              <a:gd name="connsiteY5" fmla="*/ 4407 h 10000"/>
              <a:gd name="connsiteX6" fmla="*/ 9003 w 10000"/>
              <a:gd name="connsiteY6" fmla="*/ 0 h 10000"/>
              <a:gd name="connsiteX0" fmla="*/ 9003 w 10000"/>
              <a:gd name="connsiteY0" fmla="*/ 0 h 10000"/>
              <a:gd name="connsiteX1" fmla="*/ 7669 w 10000"/>
              <a:gd name="connsiteY1" fmla="*/ 3281 h 10000"/>
              <a:gd name="connsiteX2" fmla="*/ 10000 w 10000"/>
              <a:gd name="connsiteY2" fmla="*/ 10000 h 10000"/>
              <a:gd name="connsiteX3" fmla="*/ 5972 w 10000"/>
              <a:gd name="connsiteY3" fmla="*/ 5944 h 10000"/>
              <a:gd name="connsiteX4" fmla="*/ 4095 w 10000"/>
              <a:gd name="connsiteY4" fmla="*/ 4840 h 10000"/>
              <a:gd name="connsiteX5" fmla="*/ 0 w 10000"/>
              <a:gd name="connsiteY5" fmla="*/ 4407 h 10000"/>
              <a:gd name="connsiteX6" fmla="*/ 9003 w 10000"/>
              <a:gd name="connsiteY6" fmla="*/ 0 h 10000"/>
              <a:gd name="connsiteX0" fmla="*/ 9003 w 10609"/>
              <a:gd name="connsiteY0" fmla="*/ 0 h 11286"/>
              <a:gd name="connsiteX1" fmla="*/ 7669 w 10609"/>
              <a:gd name="connsiteY1" fmla="*/ 3281 h 11286"/>
              <a:gd name="connsiteX2" fmla="*/ 10609 w 10609"/>
              <a:gd name="connsiteY2" fmla="*/ 11286 h 11286"/>
              <a:gd name="connsiteX3" fmla="*/ 5972 w 10609"/>
              <a:gd name="connsiteY3" fmla="*/ 5944 h 11286"/>
              <a:gd name="connsiteX4" fmla="*/ 4095 w 10609"/>
              <a:gd name="connsiteY4" fmla="*/ 4840 h 11286"/>
              <a:gd name="connsiteX5" fmla="*/ 0 w 10609"/>
              <a:gd name="connsiteY5" fmla="*/ 4407 h 11286"/>
              <a:gd name="connsiteX6" fmla="*/ 9003 w 10609"/>
              <a:gd name="connsiteY6" fmla="*/ 0 h 11286"/>
              <a:gd name="connsiteX0" fmla="*/ 9003 w 10609"/>
              <a:gd name="connsiteY0" fmla="*/ 0 h 11286"/>
              <a:gd name="connsiteX1" fmla="*/ 6805 w 10609"/>
              <a:gd name="connsiteY1" fmla="*/ 3774 h 11286"/>
              <a:gd name="connsiteX2" fmla="*/ 10609 w 10609"/>
              <a:gd name="connsiteY2" fmla="*/ 11286 h 11286"/>
              <a:gd name="connsiteX3" fmla="*/ 5972 w 10609"/>
              <a:gd name="connsiteY3" fmla="*/ 5944 h 11286"/>
              <a:gd name="connsiteX4" fmla="*/ 4095 w 10609"/>
              <a:gd name="connsiteY4" fmla="*/ 4840 h 11286"/>
              <a:gd name="connsiteX5" fmla="*/ 0 w 10609"/>
              <a:gd name="connsiteY5" fmla="*/ 4407 h 11286"/>
              <a:gd name="connsiteX6" fmla="*/ 9003 w 10609"/>
              <a:gd name="connsiteY6" fmla="*/ 0 h 11286"/>
              <a:gd name="connsiteX0" fmla="*/ 9003 w 10609"/>
              <a:gd name="connsiteY0" fmla="*/ 0 h 11286"/>
              <a:gd name="connsiteX1" fmla="*/ 6805 w 10609"/>
              <a:gd name="connsiteY1" fmla="*/ 3774 h 11286"/>
              <a:gd name="connsiteX2" fmla="*/ 10609 w 10609"/>
              <a:gd name="connsiteY2" fmla="*/ 11286 h 11286"/>
              <a:gd name="connsiteX3" fmla="*/ 5972 w 10609"/>
              <a:gd name="connsiteY3" fmla="*/ 5944 h 11286"/>
              <a:gd name="connsiteX4" fmla="*/ 5181 w 10609"/>
              <a:gd name="connsiteY4" fmla="*/ 4319 h 11286"/>
              <a:gd name="connsiteX5" fmla="*/ 0 w 10609"/>
              <a:gd name="connsiteY5" fmla="*/ 4407 h 11286"/>
              <a:gd name="connsiteX6" fmla="*/ 9003 w 10609"/>
              <a:gd name="connsiteY6" fmla="*/ 0 h 11286"/>
              <a:gd name="connsiteX0" fmla="*/ 9003 w 10609"/>
              <a:gd name="connsiteY0" fmla="*/ 0 h 11286"/>
              <a:gd name="connsiteX1" fmla="*/ 6805 w 10609"/>
              <a:gd name="connsiteY1" fmla="*/ 3774 h 11286"/>
              <a:gd name="connsiteX2" fmla="*/ 10609 w 10609"/>
              <a:gd name="connsiteY2" fmla="*/ 11286 h 11286"/>
              <a:gd name="connsiteX3" fmla="*/ 6352 w 10609"/>
              <a:gd name="connsiteY3" fmla="*/ 5919 h 11286"/>
              <a:gd name="connsiteX4" fmla="*/ 5181 w 10609"/>
              <a:gd name="connsiteY4" fmla="*/ 4319 h 11286"/>
              <a:gd name="connsiteX5" fmla="*/ 0 w 10609"/>
              <a:gd name="connsiteY5" fmla="*/ 4407 h 11286"/>
              <a:gd name="connsiteX6" fmla="*/ 9003 w 10609"/>
              <a:gd name="connsiteY6" fmla="*/ 0 h 11286"/>
              <a:gd name="connsiteX0" fmla="*/ 9003 w 10609"/>
              <a:gd name="connsiteY0" fmla="*/ 0 h 11286"/>
              <a:gd name="connsiteX1" fmla="*/ 6805 w 10609"/>
              <a:gd name="connsiteY1" fmla="*/ 3774 h 11286"/>
              <a:gd name="connsiteX2" fmla="*/ 10609 w 10609"/>
              <a:gd name="connsiteY2" fmla="*/ 11286 h 11286"/>
              <a:gd name="connsiteX3" fmla="*/ 6352 w 10609"/>
              <a:gd name="connsiteY3" fmla="*/ 5919 h 11286"/>
              <a:gd name="connsiteX4" fmla="*/ 5181 w 10609"/>
              <a:gd name="connsiteY4" fmla="*/ 4319 h 11286"/>
              <a:gd name="connsiteX5" fmla="*/ 0 w 10609"/>
              <a:gd name="connsiteY5" fmla="*/ 4407 h 11286"/>
              <a:gd name="connsiteX6" fmla="*/ 9003 w 10609"/>
              <a:gd name="connsiteY6" fmla="*/ 0 h 11286"/>
              <a:gd name="connsiteX0" fmla="*/ 9003 w 10609"/>
              <a:gd name="connsiteY0" fmla="*/ 0 h 11286"/>
              <a:gd name="connsiteX1" fmla="*/ 6805 w 10609"/>
              <a:gd name="connsiteY1" fmla="*/ 3774 h 11286"/>
              <a:gd name="connsiteX2" fmla="*/ 10609 w 10609"/>
              <a:gd name="connsiteY2" fmla="*/ 11286 h 11286"/>
              <a:gd name="connsiteX3" fmla="*/ 5181 w 10609"/>
              <a:gd name="connsiteY3" fmla="*/ 4319 h 11286"/>
              <a:gd name="connsiteX4" fmla="*/ 0 w 10609"/>
              <a:gd name="connsiteY4" fmla="*/ 4407 h 11286"/>
              <a:gd name="connsiteX5" fmla="*/ 9003 w 10609"/>
              <a:gd name="connsiteY5" fmla="*/ 0 h 11286"/>
              <a:gd name="connsiteX0" fmla="*/ 9003 w 10609"/>
              <a:gd name="connsiteY0" fmla="*/ 0 h 11286"/>
              <a:gd name="connsiteX1" fmla="*/ 9020 w 10609"/>
              <a:gd name="connsiteY1" fmla="*/ 4179 h 11286"/>
              <a:gd name="connsiteX2" fmla="*/ 10609 w 10609"/>
              <a:gd name="connsiteY2" fmla="*/ 11286 h 11286"/>
              <a:gd name="connsiteX3" fmla="*/ 5181 w 10609"/>
              <a:gd name="connsiteY3" fmla="*/ 4319 h 11286"/>
              <a:gd name="connsiteX4" fmla="*/ 0 w 10609"/>
              <a:gd name="connsiteY4" fmla="*/ 4407 h 11286"/>
              <a:gd name="connsiteX5" fmla="*/ 9003 w 10609"/>
              <a:gd name="connsiteY5" fmla="*/ 0 h 11286"/>
              <a:gd name="connsiteX0" fmla="*/ 9003 w 10609"/>
              <a:gd name="connsiteY0" fmla="*/ 0 h 11286"/>
              <a:gd name="connsiteX1" fmla="*/ 9020 w 10609"/>
              <a:gd name="connsiteY1" fmla="*/ 4179 h 11286"/>
              <a:gd name="connsiteX2" fmla="*/ 10609 w 10609"/>
              <a:gd name="connsiteY2" fmla="*/ 11286 h 11286"/>
              <a:gd name="connsiteX3" fmla="*/ 5181 w 10609"/>
              <a:gd name="connsiteY3" fmla="*/ 4319 h 11286"/>
              <a:gd name="connsiteX4" fmla="*/ 0 w 10609"/>
              <a:gd name="connsiteY4" fmla="*/ 4407 h 11286"/>
              <a:gd name="connsiteX5" fmla="*/ 9003 w 10609"/>
              <a:gd name="connsiteY5" fmla="*/ 0 h 11286"/>
              <a:gd name="connsiteX0" fmla="*/ 9003 w 10609"/>
              <a:gd name="connsiteY0" fmla="*/ 0 h 11286"/>
              <a:gd name="connsiteX1" fmla="*/ 9020 w 10609"/>
              <a:gd name="connsiteY1" fmla="*/ 4179 h 11286"/>
              <a:gd name="connsiteX2" fmla="*/ 10609 w 10609"/>
              <a:gd name="connsiteY2" fmla="*/ 11286 h 11286"/>
              <a:gd name="connsiteX3" fmla="*/ 5181 w 10609"/>
              <a:gd name="connsiteY3" fmla="*/ 4319 h 11286"/>
              <a:gd name="connsiteX4" fmla="*/ 0 w 10609"/>
              <a:gd name="connsiteY4" fmla="*/ 4407 h 11286"/>
              <a:gd name="connsiteX5" fmla="*/ 9003 w 10609"/>
              <a:gd name="connsiteY5" fmla="*/ 0 h 11286"/>
              <a:gd name="connsiteX0" fmla="*/ 9003 w 10609"/>
              <a:gd name="connsiteY0" fmla="*/ 0 h 11286"/>
              <a:gd name="connsiteX1" fmla="*/ 9020 w 10609"/>
              <a:gd name="connsiteY1" fmla="*/ 4179 h 11286"/>
              <a:gd name="connsiteX2" fmla="*/ 10609 w 10609"/>
              <a:gd name="connsiteY2" fmla="*/ 11286 h 11286"/>
              <a:gd name="connsiteX3" fmla="*/ 5181 w 10609"/>
              <a:gd name="connsiteY3" fmla="*/ 4319 h 11286"/>
              <a:gd name="connsiteX4" fmla="*/ 0 w 10609"/>
              <a:gd name="connsiteY4" fmla="*/ 4407 h 11286"/>
              <a:gd name="connsiteX5" fmla="*/ 9003 w 10609"/>
              <a:gd name="connsiteY5" fmla="*/ 0 h 11286"/>
              <a:gd name="connsiteX0" fmla="*/ 9003 w 10878"/>
              <a:gd name="connsiteY0" fmla="*/ 0 h 11286"/>
              <a:gd name="connsiteX1" fmla="*/ 10609 w 10878"/>
              <a:gd name="connsiteY1" fmla="*/ 11286 h 11286"/>
              <a:gd name="connsiteX2" fmla="*/ 5181 w 10878"/>
              <a:gd name="connsiteY2" fmla="*/ 4319 h 11286"/>
              <a:gd name="connsiteX3" fmla="*/ 0 w 10878"/>
              <a:gd name="connsiteY3" fmla="*/ 4407 h 11286"/>
              <a:gd name="connsiteX4" fmla="*/ 9003 w 10878"/>
              <a:gd name="connsiteY4" fmla="*/ 0 h 11286"/>
              <a:gd name="connsiteX0" fmla="*/ 9003 w 10808"/>
              <a:gd name="connsiteY0" fmla="*/ 0 h 11286"/>
              <a:gd name="connsiteX1" fmla="*/ 10609 w 10808"/>
              <a:gd name="connsiteY1" fmla="*/ 11286 h 11286"/>
              <a:gd name="connsiteX2" fmla="*/ 5181 w 10808"/>
              <a:gd name="connsiteY2" fmla="*/ 4319 h 11286"/>
              <a:gd name="connsiteX3" fmla="*/ 0 w 10808"/>
              <a:gd name="connsiteY3" fmla="*/ 4407 h 11286"/>
              <a:gd name="connsiteX4" fmla="*/ 9003 w 10808"/>
              <a:gd name="connsiteY4" fmla="*/ 0 h 11286"/>
              <a:gd name="connsiteX0" fmla="*/ 9003 w 10609"/>
              <a:gd name="connsiteY0" fmla="*/ 0 h 11286"/>
              <a:gd name="connsiteX1" fmla="*/ 10609 w 10609"/>
              <a:gd name="connsiteY1" fmla="*/ 11286 h 11286"/>
              <a:gd name="connsiteX2" fmla="*/ 5181 w 10609"/>
              <a:gd name="connsiteY2" fmla="*/ 4319 h 11286"/>
              <a:gd name="connsiteX3" fmla="*/ 0 w 10609"/>
              <a:gd name="connsiteY3" fmla="*/ 4407 h 11286"/>
              <a:gd name="connsiteX4" fmla="*/ 9003 w 10609"/>
              <a:gd name="connsiteY4" fmla="*/ 0 h 11286"/>
              <a:gd name="connsiteX0" fmla="*/ 9003 w 10609"/>
              <a:gd name="connsiteY0" fmla="*/ 0 h 11286"/>
              <a:gd name="connsiteX1" fmla="*/ 10609 w 10609"/>
              <a:gd name="connsiteY1" fmla="*/ 11286 h 11286"/>
              <a:gd name="connsiteX2" fmla="*/ 5181 w 10609"/>
              <a:gd name="connsiteY2" fmla="*/ 4319 h 11286"/>
              <a:gd name="connsiteX3" fmla="*/ 0 w 10609"/>
              <a:gd name="connsiteY3" fmla="*/ 4407 h 11286"/>
              <a:gd name="connsiteX4" fmla="*/ 9003 w 10609"/>
              <a:gd name="connsiteY4" fmla="*/ 0 h 11286"/>
              <a:gd name="connsiteX0" fmla="*/ 9003 w 10609"/>
              <a:gd name="connsiteY0" fmla="*/ 0 h 11286"/>
              <a:gd name="connsiteX1" fmla="*/ 10609 w 10609"/>
              <a:gd name="connsiteY1" fmla="*/ 11286 h 11286"/>
              <a:gd name="connsiteX2" fmla="*/ 5181 w 10609"/>
              <a:gd name="connsiteY2" fmla="*/ 4319 h 11286"/>
              <a:gd name="connsiteX3" fmla="*/ 0 w 10609"/>
              <a:gd name="connsiteY3" fmla="*/ 4407 h 11286"/>
              <a:gd name="connsiteX4" fmla="*/ 9003 w 10609"/>
              <a:gd name="connsiteY4" fmla="*/ 0 h 11286"/>
              <a:gd name="connsiteX0" fmla="*/ 9003 w 10609"/>
              <a:gd name="connsiteY0" fmla="*/ 0 h 11286"/>
              <a:gd name="connsiteX1" fmla="*/ 10609 w 10609"/>
              <a:gd name="connsiteY1" fmla="*/ 11286 h 11286"/>
              <a:gd name="connsiteX2" fmla="*/ 5181 w 10609"/>
              <a:gd name="connsiteY2" fmla="*/ 4319 h 11286"/>
              <a:gd name="connsiteX3" fmla="*/ 0 w 10609"/>
              <a:gd name="connsiteY3" fmla="*/ 4407 h 11286"/>
              <a:gd name="connsiteX4" fmla="*/ 9003 w 10609"/>
              <a:gd name="connsiteY4" fmla="*/ 0 h 11286"/>
              <a:gd name="connsiteX0" fmla="*/ 9003 w 10609"/>
              <a:gd name="connsiteY0" fmla="*/ 0 h 11286"/>
              <a:gd name="connsiteX1" fmla="*/ 10609 w 10609"/>
              <a:gd name="connsiteY1" fmla="*/ 11286 h 11286"/>
              <a:gd name="connsiteX2" fmla="*/ 5181 w 10609"/>
              <a:gd name="connsiteY2" fmla="*/ 4319 h 11286"/>
              <a:gd name="connsiteX3" fmla="*/ 0 w 10609"/>
              <a:gd name="connsiteY3" fmla="*/ 4407 h 11286"/>
              <a:gd name="connsiteX4" fmla="*/ 9003 w 10609"/>
              <a:gd name="connsiteY4" fmla="*/ 0 h 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11286">
                <a:moveTo>
                  <a:pt x="9003" y="0"/>
                </a:moveTo>
                <a:cubicBezTo>
                  <a:pt x="9357" y="3291"/>
                  <a:pt x="10105" y="8669"/>
                  <a:pt x="10609" y="11286"/>
                </a:cubicBezTo>
                <a:lnTo>
                  <a:pt x="5181" y="4319"/>
                </a:lnTo>
                <a:lnTo>
                  <a:pt x="0" y="4407"/>
                </a:lnTo>
                <a:lnTo>
                  <a:pt x="9003" y="0"/>
                </a:lnTo>
                <a:close/>
              </a:path>
            </a:pathLst>
          </a:custGeom>
          <a:solidFill>
            <a:schemeClr val="tx2">
              <a:lumMod val="40000"/>
              <a:lumOff val="60000"/>
              <a:alpha val="56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5" name="Operación manual 22"/>
          <p:cNvSpPr/>
          <p:nvPr/>
        </p:nvSpPr>
        <p:spPr>
          <a:xfrm rot="18724447">
            <a:off x="2491512" y="2396526"/>
            <a:ext cx="79192" cy="4688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979"/>
              <a:gd name="connsiteY0" fmla="*/ 0 h 10000"/>
              <a:gd name="connsiteX1" fmla="*/ 8979 w 8979"/>
              <a:gd name="connsiteY1" fmla="*/ 302 h 10000"/>
              <a:gd name="connsiteX2" fmla="*/ 8000 w 8979"/>
              <a:gd name="connsiteY2" fmla="*/ 10000 h 10000"/>
              <a:gd name="connsiteX3" fmla="*/ 2000 w 8979"/>
              <a:gd name="connsiteY3" fmla="*/ 10000 h 10000"/>
              <a:gd name="connsiteX4" fmla="*/ 0 w 8979"/>
              <a:gd name="connsiteY4" fmla="*/ 0 h 10000"/>
              <a:gd name="connsiteX0" fmla="*/ 0 w 12516"/>
              <a:gd name="connsiteY0" fmla="*/ 0 h 10000"/>
              <a:gd name="connsiteX1" fmla="*/ 10000 w 12516"/>
              <a:gd name="connsiteY1" fmla="*/ 302 h 10000"/>
              <a:gd name="connsiteX2" fmla="*/ 12488 w 12516"/>
              <a:gd name="connsiteY2" fmla="*/ 9516 h 10000"/>
              <a:gd name="connsiteX3" fmla="*/ 2227 w 12516"/>
              <a:gd name="connsiteY3" fmla="*/ 10000 h 10000"/>
              <a:gd name="connsiteX4" fmla="*/ 0 w 12516"/>
              <a:gd name="connsiteY4" fmla="*/ 0 h 10000"/>
              <a:gd name="connsiteX0" fmla="*/ 0 w 12488"/>
              <a:gd name="connsiteY0" fmla="*/ 0 h 10000"/>
              <a:gd name="connsiteX1" fmla="*/ 10000 w 12488"/>
              <a:gd name="connsiteY1" fmla="*/ 302 h 10000"/>
              <a:gd name="connsiteX2" fmla="*/ 12488 w 12488"/>
              <a:gd name="connsiteY2" fmla="*/ 9516 h 10000"/>
              <a:gd name="connsiteX3" fmla="*/ 2227 w 12488"/>
              <a:gd name="connsiteY3" fmla="*/ 10000 h 10000"/>
              <a:gd name="connsiteX4" fmla="*/ 0 w 12488"/>
              <a:gd name="connsiteY4" fmla="*/ 0 h 10000"/>
              <a:gd name="connsiteX0" fmla="*/ 0 w 12488"/>
              <a:gd name="connsiteY0" fmla="*/ 0 h 10000"/>
              <a:gd name="connsiteX1" fmla="*/ 10000 w 12488"/>
              <a:gd name="connsiteY1" fmla="*/ 302 h 10000"/>
              <a:gd name="connsiteX2" fmla="*/ 12488 w 12488"/>
              <a:gd name="connsiteY2" fmla="*/ 9516 h 10000"/>
              <a:gd name="connsiteX3" fmla="*/ 2227 w 12488"/>
              <a:gd name="connsiteY3" fmla="*/ 10000 h 10000"/>
              <a:gd name="connsiteX4" fmla="*/ 0 w 12488"/>
              <a:gd name="connsiteY4" fmla="*/ 0 h 10000"/>
              <a:gd name="connsiteX0" fmla="*/ 0 w 12488"/>
              <a:gd name="connsiteY0" fmla="*/ 0 h 10000"/>
              <a:gd name="connsiteX1" fmla="*/ 10000 w 12488"/>
              <a:gd name="connsiteY1" fmla="*/ 302 h 10000"/>
              <a:gd name="connsiteX2" fmla="*/ 12488 w 12488"/>
              <a:gd name="connsiteY2" fmla="*/ 9516 h 10000"/>
              <a:gd name="connsiteX3" fmla="*/ 2227 w 12488"/>
              <a:gd name="connsiteY3" fmla="*/ 10000 h 10000"/>
              <a:gd name="connsiteX4" fmla="*/ 0 w 12488"/>
              <a:gd name="connsiteY4" fmla="*/ 0 h 10000"/>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10022"/>
              <a:gd name="connsiteX1" fmla="*/ 9211 w 12488"/>
              <a:gd name="connsiteY1" fmla="*/ 184 h 10022"/>
              <a:gd name="connsiteX2" fmla="*/ 12488 w 12488"/>
              <a:gd name="connsiteY2" fmla="*/ 9538 h 10022"/>
              <a:gd name="connsiteX3" fmla="*/ 2227 w 12488"/>
              <a:gd name="connsiteY3" fmla="*/ 10022 h 10022"/>
              <a:gd name="connsiteX4" fmla="*/ 0 w 12488"/>
              <a:gd name="connsiteY4" fmla="*/ 22 h 10022"/>
              <a:gd name="connsiteX0" fmla="*/ 0 w 12488"/>
              <a:gd name="connsiteY0" fmla="*/ 22 h 9538"/>
              <a:gd name="connsiteX1" fmla="*/ 9211 w 12488"/>
              <a:gd name="connsiteY1" fmla="*/ 184 h 9538"/>
              <a:gd name="connsiteX2" fmla="*/ 12488 w 12488"/>
              <a:gd name="connsiteY2" fmla="*/ 9538 h 9538"/>
              <a:gd name="connsiteX3" fmla="*/ 2952 w 12488"/>
              <a:gd name="connsiteY3" fmla="*/ 8026 h 9538"/>
              <a:gd name="connsiteX4" fmla="*/ 0 w 12488"/>
              <a:gd name="connsiteY4" fmla="*/ 22 h 9538"/>
              <a:gd name="connsiteX0" fmla="*/ 0 w 9160"/>
              <a:gd name="connsiteY0" fmla="*/ 23 h 8415"/>
              <a:gd name="connsiteX1" fmla="*/ 7376 w 9160"/>
              <a:gd name="connsiteY1" fmla="*/ 193 h 8415"/>
              <a:gd name="connsiteX2" fmla="*/ 9160 w 9160"/>
              <a:gd name="connsiteY2" fmla="*/ 8340 h 8415"/>
              <a:gd name="connsiteX3" fmla="*/ 2364 w 9160"/>
              <a:gd name="connsiteY3" fmla="*/ 8415 h 8415"/>
              <a:gd name="connsiteX4" fmla="*/ 0 w 9160"/>
              <a:gd name="connsiteY4" fmla="*/ 23 h 8415"/>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27 h 10000"/>
              <a:gd name="connsiteX1" fmla="*/ 8052 w 10557"/>
              <a:gd name="connsiteY1" fmla="*/ 229 h 10000"/>
              <a:gd name="connsiteX2" fmla="*/ 10557 w 10557"/>
              <a:gd name="connsiteY2" fmla="*/ 9773 h 10000"/>
              <a:gd name="connsiteX3" fmla="*/ 2581 w 10557"/>
              <a:gd name="connsiteY3" fmla="*/ 10000 h 10000"/>
              <a:gd name="connsiteX4" fmla="*/ 0 w 10557"/>
              <a:gd name="connsiteY4" fmla="*/ 27 h 10000"/>
              <a:gd name="connsiteX0" fmla="*/ 0 w 10557"/>
              <a:gd name="connsiteY0" fmla="*/ 0 h 9973"/>
              <a:gd name="connsiteX1" fmla="*/ 8052 w 10557"/>
              <a:gd name="connsiteY1" fmla="*/ 202 h 9973"/>
              <a:gd name="connsiteX2" fmla="*/ 10557 w 10557"/>
              <a:gd name="connsiteY2" fmla="*/ 9746 h 9973"/>
              <a:gd name="connsiteX3" fmla="*/ 2581 w 10557"/>
              <a:gd name="connsiteY3" fmla="*/ 9973 h 9973"/>
              <a:gd name="connsiteX4" fmla="*/ 0 w 10557"/>
              <a:gd name="connsiteY4" fmla="*/ 0 h 9973"/>
              <a:gd name="connsiteX0" fmla="*/ 0 w 9761"/>
              <a:gd name="connsiteY0" fmla="*/ 212 h 9799"/>
              <a:gd name="connsiteX1" fmla="*/ 7388 w 9761"/>
              <a:gd name="connsiteY1" fmla="*/ 2 h 9799"/>
              <a:gd name="connsiteX2" fmla="*/ 9761 w 9761"/>
              <a:gd name="connsiteY2" fmla="*/ 9571 h 9799"/>
              <a:gd name="connsiteX3" fmla="*/ 2206 w 9761"/>
              <a:gd name="connsiteY3" fmla="*/ 9799 h 9799"/>
              <a:gd name="connsiteX4" fmla="*/ 0 w 9761"/>
              <a:gd name="connsiteY4" fmla="*/ 212 h 9799"/>
              <a:gd name="connsiteX0" fmla="*/ 0 w 8894"/>
              <a:gd name="connsiteY0" fmla="*/ 368 h 10000"/>
              <a:gd name="connsiteX1" fmla="*/ 6463 w 8894"/>
              <a:gd name="connsiteY1" fmla="*/ 2 h 10000"/>
              <a:gd name="connsiteX2" fmla="*/ 8894 w 8894"/>
              <a:gd name="connsiteY2" fmla="*/ 9767 h 10000"/>
              <a:gd name="connsiteX3" fmla="*/ 1154 w 8894"/>
              <a:gd name="connsiteY3" fmla="*/ 10000 h 10000"/>
              <a:gd name="connsiteX4" fmla="*/ 0 w 8894"/>
              <a:gd name="connsiteY4" fmla="*/ 368 h 10000"/>
              <a:gd name="connsiteX0" fmla="*/ 0 w 10000"/>
              <a:gd name="connsiteY0" fmla="*/ 368 h 10152"/>
              <a:gd name="connsiteX1" fmla="*/ 7267 w 10000"/>
              <a:gd name="connsiteY1" fmla="*/ 2 h 10152"/>
              <a:gd name="connsiteX2" fmla="*/ 10000 w 10000"/>
              <a:gd name="connsiteY2" fmla="*/ 9767 h 10152"/>
              <a:gd name="connsiteX3" fmla="*/ 2542 w 10000"/>
              <a:gd name="connsiteY3" fmla="*/ 10152 h 10152"/>
              <a:gd name="connsiteX4" fmla="*/ 0 w 10000"/>
              <a:gd name="connsiteY4" fmla="*/ 368 h 10152"/>
              <a:gd name="connsiteX0" fmla="*/ 0 w 9784"/>
              <a:gd name="connsiteY0" fmla="*/ 0 h 10232"/>
              <a:gd name="connsiteX1" fmla="*/ 7051 w 9784"/>
              <a:gd name="connsiteY1" fmla="*/ 82 h 10232"/>
              <a:gd name="connsiteX2" fmla="*/ 9784 w 9784"/>
              <a:gd name="connsiteY2" fmla="*/ 9847 h 10232"/>
              <a:gd name="connsiteX3" fmla="*/ 2326 w 9784"/>
              <a:gd name="connsiteY3" fmla="*/ 10232 h 10232"/>
              <a:gd name="connsiteX4" fmla="*/ 0 w 9784"/>
              <a:gd name="connsiteY4" fmla="*/ 0 h 10232"/>
              <a:gd name="connsiteX0" fmla="*/ 0 w 11851"/>
              <a:gd name="connsiteY0" fmla="*/ 0 h 10355"/>
              <a:gd name="connsiteX1" fmla="*/ 7207 w 11851"/>
              <a:gd name="connsiteY1" fmla="*/ 80 h 10355"/>
              <a:gd name="connsiteX2" fmla="*/ 11851 w 11851"/>
              <a:gd name="connsiteY2" fmla="*/ 10355 h 10355"/>
              <a:gd name="connsiteX3" fmla="*/ 2377 w 11851"/>
              <a:gd name="connsiteY3" fmla="*/ 10000 h 10355"/>
              <a:gd name="connsiteX4" fmla="*/ 0 w 11851"/>
              <a:gd name="connsiteY4" fmla="*/ 0 h 10355"/>
              <a:gd name="connsiteX0" fmla="*/ 0 w 11851"/>
              <a:gd name="connsiteY0" fmla="*/ 0 h 10359"/>
              <a:gd name="connsiteX1" fmla="*/ 7207 w 11851"/>
              <a:gd name="connsiteY1" fmla="*/ 80 h 10359"/>
              <a:gd name="connsiteX2" fmla="*/ 11851 w 11851"/>
              <a:gd name="connsiteY2" fmla="*/ 10355 h 10359"/>
              <a:gd name="connsiteX3" fmla="*/ 6515 w 11851"/>
              <a:gd name="connsiteY3" fmla="*/ 10359 h 10359"/>
              <a:gd name="connsiteX4" fmla="*/ 0 w 11851"/>
              <a:gd name="connsiteY4" fmla="*/ 0 h 10359"/>
              <a:gd name="connsiteX0" fmla="*/ 0 w 12705"/>
              <a:gd name="connsiteY0" fmla="*/ 0 h 10361"/>
              <a:gd name="connsiteX1" fmla="*/ 7207 w 12705"/>
              <a:gd name="connsiteY1" fmla="*/ 80 h 10361"/>
              <a:gd name="connsiteX2" fmla="*/ 12705 w 12705"/>
              <a:gd name="connsiteY2" fmla="*/ 10361 h 10361"/>
              <a:gd name="connsiteX3" fmla="*/ 6515 w 12705"/>
              <a:gd name="connsiteY3" fmla="*/ 10359 h 10361"/>
              <a:gd name="connsiteX4" fmla="*/ 0 w 12705"/>
              <a:gd name="connsiteY4" fmla="*/ 0 h 10361"/>
              <a:gd name="connsiteX0" fmla="*/ 0 w 12705"/>
              <a:gd name="connsiteY0" fmla="*/ 0 h 10361"/>
              <a:gd name="connsiteX1" fmla="*/ 7207 w 12705"/>
              <a:gd name="connsiteY1" fmla="*/ 80 h 10361"/>
              <a:gd name="connsiteX2" fmla="*/ 12705 w 12705"/>
              <a:gd name="connsiteY2" fmla="*/ 10361 h 10361"/>
              <a:gd name="connsiteX3" fmla="*/ 6515 w 12705"/>
              <a:gd name="connsiteY3" fmla="*/ 10359 h 10361"/>
              <a:gd name="connsiteX4" fmla="*/ 0 w 12705"/>
              <a:gd name="connsiteY4" fmla="*/ 0 h 10361"/>
              <a:gd name="connsiteX0" fmla="*/ 0 w 13559"/>
              <a:gd name="connsiteY0" fmla="*/ 0 h 10367"/>
              <a:gd name="connsiteX1" fmla="*/ 7207 w 13559"/>
              <a:gd name="connsiteY1" fmla="*/ 80 h 10367"/>
              <a:gd name="connsiteX2" fmla="*/ 13559 w 13559"/>
              <a:gd name="connsiteY2" fmla="*/ 10367 h 10367"/>
              <a:gd name="connsiteX3" fmla="*/ 6515 w 13559"/>
              <a:gd name="connsiteY3" fmla="*/ 10359 h 10367"/>
              <a:gd name="connsiteX4" fmla="*/ 0 w 13559"/>
              <a:gd name="connsiteY4" fmla="*/ 0 h 10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9" h="10367">
                <a:moveTo>
                  <a:pt x="0" y="0"/>
                </a:moveTo>
                <a:cubicBezTo>
                  <a:pt x="3250" y="126"/>
                  <a:pt x="4091" y="53"/>
                  <a:pt x="7207" y="80"/>
                </a:cubicBezTo>
                <a:cubicBezTo>
                  <a:pt x="7840" y="2033"/>
                  <a:pt x="12079" y="7751"/>
                  <a:pt x="13559" y="10367"/>
                </a:cubicBezTo>
                <a:lnTo>
                  <a:pt x="6515" y="10359"/>
                </a:lnTo>
                <a:lnTo>
                  <a:pt x="0" y="0"/>
                </a:lnTo>
                <a:close/>
              </a:path>
            </a:pathLst>
          </a:custGeom>
          <a:pattFill prst="pct80">
            <a:fgClr>
              <a:schemeClr val="accent6"/>
            </a:fgClr>
            <a:bgClr>
              <a:schemeClr val="bg1"/>
            </a:bgClr>
          </a:patt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6" name="Llamada rectangular redondeada 115"/>
          <p:cNvSpPr/>
          <p:nvPr/>
        </p:nvSpPr>
        <p:spPr>
          <a:xfrm>
            <a:off x="1599583" y="2716471"/>
            <a:ext cx="851244" cy="262367"/>
          </a:xfrm>
          <a:prstGeom prst="wedgeRoundRectCallout">
            <a:avLst>
              <a:gd name="adj1" fmla="val 57395"/>
              <a:gd name="adj2" fmla="val -64225"/>
              <a:gd name="adj3" fmla="val 16667"/>
            </a:avLst>
          </a:prstGeom>
          <a:solidFill>
            <a:schemeClr val="accent6">
              <a:lumMod val="60000"/>
              <a:lumOff val="40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tx1"/>
                </a:solidFill>
              </a:rPr>
              <a:t>TRANSPORTE</a:t>
            </a:r>
          </a:p>
          <a:p>
            <a:pPr algn="ctr"/>
            <a:r>
              <a:rPr lang="es-EC" sz="900" b="1" dirty="0" smtClean="0">
                <a:solidFill>
                  <a:schemeClr val="tx1"/>
                </a:solidFill>
              </a:rPr>
              <a:t>COMERCIAL</a:t>
            </a:r>
          </a:p>
        </p:txBody>
      </p:sp>
      <p:pic>
        <p:nvPicPr>
          <p:cNvPr id="126" name="Imagen 125"/>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2896213" y="4870353"/>
            <a:ext cx="256607" cy="251179"/>
          </a:xfrm>
          <a:prstGeom prst="rect">
            <a:avLst/>
          </a:prstGeom>
        </p:spPr>
      </p:pic>
      <p:pic>
        <p:nvPicPr>
          <p:cNvPr id="127" name="Imagen 126"/>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397792" y="5244097"/>
            <a:ext cx="259130" cy="251179"/>
          </a:xfrm>
          <a:prstGeom prst="rect">
            <a:avLst/>
          </a:prstGeom>
        </p:spPr>
      </p:pic>
      <p:cxnSp>
        <p:nvCxnSpPr>
          <p:cNvPr id="47" name="Conector recto de flecha 46"/>
          <p:cNvCxnSpPr/>
          <p:nvPr/>
        </p:nvCxnSpPr>
        <p:spPr>
          <a:xfrm flipV="1">
            <a:off x="1475656" y="2876109"/>
            <a:ext cx="1164939" cy="1161895"/>
          </a:xfrm>
          <a:prstGeom prst="straightConnector1">
            <a:avLst/>
          </a:prstGeom>
          <a:ln w="38100">
            <a:solidFill>
              <a:srgbClr val="00B0F0"/>
            </a:solidFill>
            <a:prstDash val="sysDash"/>
            <a:tailEnd type="triangle"/>
          </a:ln>
        </p:spPr>
        <p:style>
          <a:lnRef idx="2">
            <a:schemeClr val="accent4"/>
          </a:lnRef>
          <a:fillRef idx="0">
            <a:schemeClr val="accent4"/>
          </a:fillRef>
          <a:effectRef idx="1">
            <a:schemeClr val="accent4"/>
          </a:effectRef>
          <a:fontRef idx="minor">
            <a:schemeClr val="tx1"/>
          </a:fontRef>
        </p:style>
      </p:cxnSp>
      <p:pic>
        <p:nvPicPr>
          <p:cNvPr id="128" name="Imagen 127"/>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4652801" y="4409576"/>
            <a:ext cx="256607" cy="251179"/>
          </a:xfrm>
          <a:prstGeom prst="rect">
            <a:avLst/>
          </a:prstGeom>
        </p:spPr>
      </p:pic>
      <p:pic>
        <p:nvPicPr>
          <p:cNvPr id="129" name="Imagen 128"/>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3568381" y="3621727"/>
            <a:ext cx="256607" cy="251179"/>
          </a:xfrm>
          <a:prstGeom prst="rect">
            <a:avLst/>
          </a:prstGeom>
        </p:spPr>
      </p:pic>
      <p:cxnSp>
        <p:nvCxnSpPr>
          <p:cNvPr id="130" name="Conector recto de flecha 129"/>
          <p:cNvCxnSpPr/>
          <p:nvPr/>
        </p:nvCxnSpPr>
        <p:spPr>
          <a:xfrm flipV="1">
            <a:off x="2140865" y="6334257"/>
            <a:ext cx="423242" cy="13036"/>
          </a:xfrm>
          <a:prstGeom prst="straightConnector1">
            <a:avLst/>
          </a:prstGeom>
          <a:ln w="38100">
            <a:solidFill>
              <a:srgbClr val="00B0F0"/>
            </a:solidFill>
            <a:tailEnd type="triangle"/>
          </a:ln>
        </p:spPr>
        <p:style>
          <a:lnRef idx="2">
            <a:schemeClr val="accent4"/>
          </a:lnRef>
          <a:fillRef idx="0">
            <a:schemeClr val="accent4"/>
          </a:fillRef>
          <a:effectRef idx="1">
            <a:schemeClr val="accent4"/>
          </a:effectRef>
          <a:fontRef idx="minor">
            <a:schemeClr val="tx1"/>
          </a:fontRef>
        </p:style>
      </p:cxnSp>
      <p:pic>
        <p:nvPicPr>
          <p:cNvPr id="131" name="Imagen 130"/>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5224" r="16736"/>
          <a:stretch/>
        </p:blipFill>
        <p:spPr>
          <a:xfrm>
            <a:off x="7075684" y="4938399"/>
            <a:ext cx="256607" cy="251179"/>
          </a:xfrm>
          <a:prstGeom prst="rect">
            <a:avLst/>
          </a:prstGeom>
        </p:spPr>
      </p:pic>
    </p:spTree>
    <p:extLst>
      <p:ext uri="{BB962C8B-B14F-4D97-AF65-F5344CB8AC3E}">
        <p14:creationId xmlns:p14="http://schemas.microsoft.com/office/powerpoint/2010/main" val="125052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15450</TotalTime>
  <Words>1094</Words>
  <Application>Microsoft Office PowerPoint</Application>
  <PresentationFormat>Presentación en pantalla (4:3)</PresentationFormat>
  <Paragraphs>229</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Helvetica</vt:lpstr>
      <vt:lpstr>HelveticaNeueLT Std Med Cn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dc:creator>
  <cp:lastModifiedBy>JEFATURA C</cp:lastModifiedBy>
  <cp:revision>915</cp:revision>
  <cp:lastPrinted>2017-02-15T18:36:23Z</cp:lastPrinted>
  <dcterms:created xsi:type="dcterms:W3CDTF">2014-08-26T22:50:19Z</dcterms:created>
  <dcterms:modified xsi:type="dcterms:W3CDTF">2018-06-14T18:29:34Z</dcterms:modified>
</cp:coreProperties>
</file>