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11" r:id="rId2"/>
    <p:sldId id="256" r:id="rId3"/>
    <p:sldId id="273" r:id="rId4"/>
    <p:sldId id="424" r:id="rId5"/>
    <p:sldId id="414" r:id="rId6"/>
    <p:sldId id="415" r:id="rId7"/>
    <p:sldId id="419" r:id="rId8"/>
    <p:sldId id="420" r:id="rId9"/>
    <p:sldId id="418" r:id="rId10"/>
    <p:sldId id="421" r:id="rId11"/>
    <p:sldId id="412" r:id="rId12"/>
  </p:sldIdLst>
  <p:sldSz cx="9144000" cy="6858000" type="screen4x3"/>
  <p:notesSz cx="7023100" cy="93091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ECF1F"/>
    <a:srgbClr val="FF6600"/>
    <a:srgbClr val="944685"/>
    <a:srgbClr val="D60093"/>
    <a:srgbClr val="BC1014"/>
    <a:srgbClr val="AC00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206" autoAdjust="0"/>
    <p:restoredTop sz="94576" autoAdjust="0"/>
  </p:normalViewPr>
  <p:slideViewPr>
    <p:cSldViewPr snapToGrid="0">
      <p:cViewPr>
        <p:scale>
          <a:sx n="70" d="100"/>
          <a:sy n="70" d="100"/>
        </p:scale>
        <p:origin x="-15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ACI&#211;N%202016\ESCRITORIO\CENSO%20POL.%20METROPOLITANA\REGISTRO%20DE%20EMPRENDEDORES%20DE%20JUGO%20DE%20NARANJA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ACI&#211;N%202016\ESCRITORIO\CENSO%20POL.%20METROPOLITANA\REGISTRO%20DE%20EMPRENDEDORES%20DE%20JUGO%20DE%20NARANJA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ACI&#211;N%202016\ESCRITORIO\CENSO%20POL.%20METROPOLITANA\REGISTRO%20DE%20EMPRENDEDORES%20DE%20JUGO%20DE%20NARANJA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ACI&#211;N%202016\ESCRITORIO\CENSO%20POL.%20METROPOLITANA\REGISTRO%20DE%20EMPRENDEDORES%20DE%20JUGO%20DE%20NARANJA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ACI&#211;N%202016\ESCRITORIO\CENSO%20POL.%20METROPOLITANA\REGISTRO%20DE%20EMPRENDEDORES%20DE%20JUGO%20DE%20NARANJA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es-EC"/>
              </a:p>
            </c:txPr>
            <c:showVal val="1"/>
          </c:dLbls>
          <c:cat>
            <c:strRef>
              <c:f>RESUMEN!$B$10:$B$18</c:f>
              <c:strCache>
                <c:ptCount val="9"/>
                <c:pt idx="0">
                  <c:v>DELICIA</c:v>
                </c:pt>
                <c:pt idx="1">
                  <c:v>ELOY ALFARO</c:v>
                </c:pt>
                <c:pt idx="2">
                  <c:v>EUGENIO ESPEJO</c:v>
                </c:pt>
                <c:pt idx="3">
                  <c:v>LA MARISCAL</c:v>
                </c:pt>
                <c:pt idx="4">
                  <c:v>LOS CHILLOS</c:v>
                </c:pt>
                <c:pt idx="5">
                  <c:v>MANUELA SAENZ</c:v>
                </c:pt>
                <c:pt idx="6">
                  <c:v>QUITUMBE</c:v>
                </c:pt>
                <c:pt idx="7">
                  <c:v>TUMBACO</c:v>
                </c:pt>
                <c:pt idx="8">
                  <c:v>CALDERON</c:v>
                </c:pt>
              </c:strCache>
            </c:strRef>
          </c:cat>
          <c:val>
            <c:numRef>
              <c:f>RESUMEN!$L$10:$L$18</c:f>
              <c:numCache>
                <c:formatCode>General</c:formatCode>
                <c:ptCount val="9"/>
                <c:pt idx="0">
                  <c:v>44</c:v>
                </c:pt>
                <c:pt idx="1">
                  <c:v>122</c:v>
                </c:pt>
                <c:pt idx="2">
                  <c:v>189</c:v>
                </c:pt>
                <c:pt idx="3">
                  <c:v>15</c:v>
                </c:pt>
                <c:pt idx="4">
                  <c:v>14</c:v>
                </c:pt>
                <c:pt idx="5">
                  <c:v>103</c:v>
                </c:pt>
                <c:pt idx="6">
                  <c:v>73</c:v>
                </c:pt>
                <c:pt idx="7">
                  <c:v>11</c:v>
                </c:pt>
                <c:pt idx="8">
                  <c:v>29</c:v>
                </c:pt>
              </c:numCache>
            </c:numRef>
          </c:val>
        </c:ser>
        <c:gapWidth val="75"/>
        <c:shape val="box"/>
        <c:axId val="73495680"/>
        <c:axId val="73497216"/>
        <c:axId val="0"/>
      </c:bar3DChart>
      <c:catAx>
        <c:axId val="73495680"/>
        <c:scaling>
          <c:orientation val="minMax"/>
        </c:scaling>
        <c:axPos val="b"/>
        <c:numFmt formatCode="General" sourceLinked="1"/>
        <c:majorTickMark val="none"/>
        <c:tickLblPos val="nextTo"/>
        <c:crossAx val="73497216"/>
        <c:crosses val="autoZero"/>
        <c:auto val="1"/>
        <c:lblAlgn val="ctr"/>
        <c:lblOffset val="100"/>
      </c:catAx>
      <c:valAx>
        <c:axId val="73497216"/>
        <c:scaling>
          <c:orientation val="minMax"/>
        </c:scaling>
        <c:axPos val="l"/>
        <c:numFmt formatCode="General" sourceLinked="1"/>
        <c:majorTickMark val="none"/>
        <c:tickLblPos val="nextTo"/>
        <c:crossAx val="73495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5.9017279090113818E-2"/>
          <c:y val="5.3194377330246741E-2"/>
          <c:w val="0.85957786526684166"/>
          <c:h val="0.88632041480176671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86.8%</a:t>
                    </a:r>
                    <a:endParaRPr lang="en-US"/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Val val="1"/>
            <c:showPercent val="1"/>
            <c:showLeaderLines val="1"/>
          </c:dLbls>
          <c:cat>
            <c:strRef>
              <c:f>RESUMEN!$J$9:$K$9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RESUMEN!$J$19:$K$19</c:f>
              <c:numCache>
                <c:formatCode>General</c:formatCode>
                <c:ptCount val="2"/>
                <c:pt idx="0">
                  <c:v>13</c:v>
                </c:pt>
                <c:pt idx="1">
                  <c:v>587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 rtl="0">
            <a:defRPr/>
          </a:pPr>
          <a:endParaRPr lang="es-EC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83.7%</a:t>
                    </a:r>
                    <a:endParaRPr lang="en-US"/>
                  </a:p>
                </c:rich>
              </c:tx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RESUMEN!$H$9:$I$9</c:f>
              <c:strCache>
                <c:ptCount val="2"/>
                <c:pt idx="0">
                  <c:v>ECU</c:v>
                </c:pt>
                <c:pt idx="1">
                  <c:v>EXT</c:v>
                </c:pt>
              </c:strCache>
            </c:strRef>
          </c:cat>
          <c:val>
            <c:numRef>
              <c:f>RESUMEN!$H$19:$I$19</c:f>
              <c:numCache>
                <c:formatCode>General</c:formatCode>
                <c:ptCount val="2"/>
                <c:pt idx="0">
                  <c:v>584</c:v>
                </c:pt>
                <c:pt idx="1">
                  <c:v>16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t"/>
      <c:layout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9749912144624418"/>
          <c:y val="6.6757546277161059E-2"/>
          <c:w val="0.80197309711286091"/>
          <c:h val="0.8059726483308991"/>
        </c:manualLayout>
      </c:layout>
      <c:bar3DChart>
        <c:barDir val="col"/>
        <c:grouping val="stacked"/>
        <c:ser>
          <c:idx val="0"/>
          <c:order val="0"/>
          <c:cat>
            <c:strRef>
              <c:f>RESUMEN!$C$9:$E$9</c:f>
              <c:strCache>
                <c:ptCount val="3"/>
                <c:pt idx="0">
                  <c:v>MEN</c:v>
                </c:pt>
                <c:pt idx="1">
                  <c:v>ADU</c:v>
                </c:pt>
                <c:pt idx="2">
                  <c:v>3RA ED</c:v>
                </c:pt>
              </c:strCache>
            </c:strRef>
          </c:cat>
          <c:val>
            <c:numRef>
              <c:f>RESUMEN!$C$19:$E$19</c:f>
              <c:numCache>
                <c:formatCode>General</c:formatCode>
                <c:ptCount val="3"/>
                <c:pt idx="0">
                  <c:v>26</c:v>
                </c:pt>
                <c:pt idx="1">
                  <c:v>555</c:v>
                </c:pt>
                <c:pt idx="2">
                  <c:v>19</c:v>
                </c:pt>
              </c:numCache>
            </c:numRef>
          </c:val>
        </c:ser>
        <c:gapWidth val="95"/>
        <c:gapDepth val="95"/>
        <c:shape val="box"/>
        <c:axId val="85356544"/>
        <c:axId val="85358080"/>
        <c:axId val="0"/>
      </c:bar3DChart>
      <c:catAx>
        <c:axId val="85356544"/>
        <c:scaling>
          <c:orientation val="minMax"/>
        </c:scaling>
        <c:axPos val="b"/>
        <c:numFmt formatCode="General" sourceLinked="1"/>
        <c:majorTickMark val="none"/>
        <c:tickLblPos val="nextTo"/>
        <c:crossAx val="85358080"/>
        <c:crosses val="autoZero"/>
        <c:auto val="1"/>
        <c:lblAlgn val="ctr"/>
        <c:lblOffset val="100"/>
      </c:catAx>
      <c:valAx>
        <c:axId val="85358080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8535654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958879167472291"/>
          <c:y val="8.6778857834369547E-2"/>
          <c:w val="0.76391863304008001"/>
          <c:h val="0.76307780722544161"/>
        </c:manualLayout>
      </c:layout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es-EC"/>
              </a:p>
            </c:txPr>
            <c:showVal val="1"/>
          </c:dLbls>
          <c:cat>
            <c:strRef>
              <c:f>RESUMEN!$F$9:$G$9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RESUMEN!$F$19:$G$19</c:f>
              <c:numCache>
                <c:formatCode>General</c:formatCode>
                <c:ptCount val="2"/>
                <c:pt idx="0">
                  <c:v>234</c:v>
                </c:pt>
                <c:pt idx="1">
                  <c:v>366</c:v>
                </c:pt>
              </c:numCache>
            </c:numRef>
          </c:val>
        </c:ser>
        <c:shape val="box"/>
        <c:axId val="86114688"/>
        <c:axId val="86116224"/>
        <c:axId val="0"/>
      </c:bar3DChart>
      <c:catAx>
        <c:axId val="86114688"/>
        <c:scaling>
          <c:orientation val="minMax"/>
        </c:scaling>
        <c:axPos val="b"/>
        <c:numFmt formatCode="General" sourceLinked="1"/>
        <c:majorTickMark val="none"/>
        <c:tickLblPos val="nextTo"/>
        <c:crossAx val="86116224"/>
        <c:crosses val="autoZero"/>
        <c:auto val="1"/>
        <c:lblAlgn val="ctr"/>
        <c:lblOffset val="100"/>
      </c:catAx>
      <c:valAx>
        <c:axId val="861162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611468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4EEA3-A915-4811-B4E5-193D7D65DF5C}">
      <dsp:nvSpPr>
        <dsp:cNvPr id="0" name=""/>
        <dsp:cNvSpPr/>
      </dsp:nvSpPr>
      <dsp:spPr>
        <a:xfrm>
          <a:off x="0" y="0"/>
          <a:ext cx="8551400" cy="244643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FFCEE-FB61-4C6A-AED9-8870647D77F7}">
      <dsp:nvSpPr>
        <dsp:cNvPr id="0" name=""/>
        <dsp:cNvSpPr/>
      </dsp:nvSpPr>
      <dsp:spPr>
        <a:xfrm>
          <a:off x="2310653" y="149629"/>
          <a:ext cx="3930093" cy="21471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5CBA4-3E9F-4E71-A818-A9018A5F9009}">
      <dsp:nvSpPr>
        <dsp:cNvPr id="0" name=""/>
        <dsp:cNvSpPr/>
      </dsp:nvSpPr>
      <dsp:spPr>
        <a:xfrm rot="10800000">
          <a:off x="256541" y="2446435"/>
          <a:ext cx="8038316" cy="2990088"/>
        </a:xfrm>
        <a:prstGeom prst="round2SameRect">
          <a:avLst>
            <a:gd name="adj1" fmla="val 10500"/>
            <a:gd name="adj2" fmla="val 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b="0" kern="1200" dirty="0" smtClean="0">
              <a:solidFill>
                <a:schemeClr val="tx1"/>
              </a:solidFill>
            </a:rPr>
            <a:t>OBJETIVO</a:t>
          </a:r>
        </a:p>
      </dsp:txBody>
      <dsp:txXfrm rot="10800000">
        <a:off x="348497" y="2446435"/>
        <a:ext cx="7854404" cy="2898132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60FF496-9539-4F07-826C-42F075D38AB5}" type="datetimeFigureOut">
              <a:rPr lang="es-EC" smtClean="0"/>
              <a:pPr/>
              <a:t>03/06/2016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89132AF-F4B7-4C16-A11D-05A58301888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95745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A725C3-C19A-4D0B-B80F-A73F25F61335}" type="slidenum">
              <a:rPr lang="es-EC" smtClean="0"/>
              <a:pPr/>
              <a:t>7</a:t>
            </a:fld>
            <a:endParaRPr lang="es-EC" smtClean="0"/>
          </a:p>
        </p:txBody>
      </p:sp>
      <p:sp>
        <p:nvSpPr>
          <p:cNvPr id="10245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C" smtClean="0"/>
              <a:t>ELABORADO POR: U.C.E.P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46602C-B967-4722-87FA-A1F5946D8A3C}" type="slidenum">
              <a:rPr lang="es-EC" smtClean="0"/>
              <a:pPr/>
              <a:t>8</a:t>
            </a:fld>
            <a:endParaRPr lang="es-EC" smtClean="0"/>
          </a:p>
        </p:txBody>
      </p:sp>
      <p:sp>
        <p:nvSpPr>
          <p:cNvPr id="11269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C" smtClean="0"/>
              <a:t>ELABORADO POR: U.C.E.P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03/06/2016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06859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03/06/2016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74852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03/06/2016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7662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03/06/2016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99351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03/06/2016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34424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03/06/2016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87809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03/06/2016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70686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03/06/2016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28107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03/06/2016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02217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03/06/2016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13405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03/06/2016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40094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936CE-E755-4D35-BC3D-E30A1197443F}" type="datetimeFigureOut">
              <a:rPr lang="es-EC" smtClean="0"/>
              <a:pPr/>
              <a:t>03/06/2016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65119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3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638280"/>
            <a:ext cx="6391320" cy="319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2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1 Imagen" descr="logo 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108" y="0"/>
            <a:ext cx="2093151" cy="889196"/>
          </a:xfrm>
          <a:prstGeom prst="rect">
            <a:avLst/>
          </a:prstGeom>
        </p:spPr>
      </p:pic>
      <p:pic>
        <p:nvPicPr>
          <p:cNvPr id="26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9890" y="180109"/>
            <a:ext cx="1508735" cy="754368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947916" y="887104"/>
            <a:ext cx="302980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TALLER SÁBADO 14 DE MAYO </a:t>
            </a:r>
            <a:endParaRPr lang="es-EC" b="1" dirty="0"/>
          </a:p>
        </p:txBody>
      </p:sp>
      <p:pic>
        <p:nvPicPr>
          <p:cNvPr id="20" name="19 Imagen" descr="DSC_0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30456"/>
            <a:ext cx="4929874" cy="2773054"/>
          </a:xfrm>
          <a:prstGeom prst="rect">
            <a:avLst/>
          </a:prstGeom>
        </p:spPr>
      </p:pic>
      <p:pic>
        <p:nvPicPr>
          <p:cNvPr id="21" name="20 Imagen" descr="IMG-20160514-WA00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658" y="1457752"/>
            <a:ext cx="4347569" cy="2445508"/>
          </a:xfrm>
          <a:prstGeom prst="rect">
            <a:avLst/>
          </a:prstGeom>
        </p:spPr>
      </p:pic>
      <p:pic>
        <p:nvPicPr>
          <p:cNvPr id="23" name="22 Imagen" descr="IMG-20160514-WA005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57601"/>
            <a:ext cx="4476466" cy="3012744"/>
          </a:xfrm>
          <a:prstGeom prst="rect">
            <a:avLst/>
          </a:prstGeom>
        </p:spPr>
      </p:pic>
      <p:pic>
        <p:nvPicPr>
          <p:cNvPr id="24" name="23 Imagen" descr="IMG-20160514-WA005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6467" y="3671248"/>
            <a:ext cx="4667534" cy="30161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2085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638280"/>
            <a:ext cx="6391320" cy="319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2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1 Imagen" descr="logo 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527" y="5073888"/>
            <a:ext cx="3284642" cy="1395356"/>
          </a:xfrm>
          <a:prstGeom prst="rect">
            <a:avLst/>
          </a:prstGeom>
        </p:spPr>
      </p:pic>
      <p:pic>
        <p:nvPicPr>
          <p:cNvPr id="23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8982" y="204716"/>
            <a:ext cx="2620370" cy="131018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900752" y="2115404"/>
            <a:ext cx="71377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 smtClean="0"/>
              <a:t>CENSO Y TALLERES A  EMPRENDEDORES DE VENTA DE JUGO DE NARANJA </a:t>
            </a:r>
            <a:endParaRPr lang="es-EC" sz="4400" b="1" dirty="0"/>
          </a:p>
        </p:txBody>
      </p:sp>
    </p:spTree>
    <p:extLst>
      <p:ext uri="{BB962C8B-B14F-4D97-AF65-F5344CB8AC3E}">
        <p14:creationId xmlns="" xmlns:p14="http://schemas.microsoft.com/office/powerpoint/2010/main" val="3942095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1 Imagen" descr="logo 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108" y="0"/>
            <a:ext cx="2093151" cy="889196"/>
          </a:xfrm>
          <a:prstGeom prst="rect">
            <a:avLst/>
          </a:prstGeom>
        </p:spPr>
      </p:pic>
      <p:pic>
        <p:nvPicPr>
          <p:cNvPr id="26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9890" y="180109"/>
            <a:ext cx="1508735" cy="754368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41194" y="968991"/>
            <a:ext cx="84616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/>
              <a:t>El censo a los emprendedores en venta de jugo de naranja se realizó en dos etapas:</a:t>
            </a:r>
          </a:p>
          <a:p>
            <a:pPr algn="just"/>
            <a:endParaRPr lang="es-EC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C" dirty="0" smtClean="0"/>
              <a:t>Censo del 7 y 8 de mayo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 smtClean="0"/>
              <a:t>Nuevo censo del 9 al 11 de mayo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600 vendedores fueron censados </a:t>
            </a:r>
            <a:r>
              <a:rPr lang="es-EC" dirty="0" smtClean="0"/>
              <a:t> </a:t>
            </a:r>
            <a:endParaRPr lang="es-EC" dirty="0" smtClean="0"/>
          </a:p>
          <a:p>
            <a:pPr algn="just"/>
            <a:endParaRPr lang="es-EC" dirty="0" smtClean="0"/>
          </a:p>
          <a:p>
            <a:pPr algn="just"/>
            <a:r>
              <a:rPr lang="es-EC" b="1" dirty="0" smtClean="0"/>
              <a:t>El sábado 14 de mayo se realizó el taller para los emprendedores (14:00 – 18:00)</a:t>
            </a:r>
          </a:p>
          <a:p>
            <a:pPr algn="just"/>
            <a:r>
              <a:rPr lang="es-EC" dirty="0" smtClean="0"/>
              <a:t>Temas:</a:t>
            </a:r>
          </a:p>
          <a:p>
            <a:pPr algn="just">
              <a:buFont typeface="Wingdings" pitchFamily="2" charset="2"/>
              <a:buChar char="Ø"/>
            </a:pPr>
            <a:r>
              <a:rPr lang="es-EC" dirty="0" smtClean="0"/>
              <a:t>Saludo e higiene</a:t>
            </a:r>
          </a:p>
          <a:p>
            <a:pPr algn="just">
              <a:buFont typeface="Wingdings" pitchFamily="2" charset="2"/>
              <a:buChar char="Ø"/>
            </a:pPr>
            <a:r>
              <a:rPr lang="es-EC" dirty="0" smtClean="0"/>
              <a:t>Emprendimiento</a:t>
            </a:r>
          </a:p>
          <a:p>
            <a:pPr algn="just">
              <a:buFont typeface="Wingdings" pitchFamily="2" charset="2"/>
              <a:buChar char="Ø"/>
            </a:pPr>
            <a:r>
              <a:rPr lang="es-EC" dirty="0" smtClean="0"/>
              <a:t>Conocimiento de ordenanzas municipales</a:t>
            </a:r>
          </a:p>
          <a:p>
            <a:pPr algn="just">
              <a:buFont typeface="Wingdings" pitchFamily="2" charset="2"/>
              <a:buChar char="Ø"/>
            </a:pPr>
            <a:r>
              <a:rPr lang="es-EC" dirty="0" smtClean="0"/>
              <a:t>Cuidado y buen uso del espacio público</a:t>
            </a:r>
          </a:p>
          <a:p>
            <a:pPr algn="just"/>
            <a:endParaRPr lang="es-EC" dirty="0" smtClean="0"/>
          </a:p>
          <a:p>
            <a:pPr algn="just"/>
            <a:r>
              <a:rPr lang="es-EC" b="1" dirty="0" smtClean="0"/>
              <a:t>5</a:t>
            </a:r>
            <a:r>
              <a:rPr lang="es-EC" dirty="0" smtClean="0"/>
              <a:t> aulas en el Colegio Benalcazar </a:t>
            </a:r>
          </a:p>
          <a:p>
            <a:pPr algn="just"/>
            <a:r>
              <a:rPr lang="es-EC" b="1" dirty="0" smtClean="0"/>
              <a:t>4</a:t>
            </a:r>
            <a:r>
              <a:rPr lang="es-EC" dirty="0" smtClean="0"/>
              <a:t> aulas en la Unidad Educativa Municipal Quitumbe</a:t>
            </a:r>
          </a:p>
          <a:p>
            <a:pPr algn="just"/>
            <a:r>
              <a:rPr lang="es-EC" b="1" dirty="0" smtClean="0"/>
              <a:t>2</a:t>
            </a:r>
            <a:r>
              <a:rPr lang="es-EC" dirty="0" smtClean="0"/>
              <a:t> aulas en la Casa Somos de Cotocollao (Santa Teresa N70-212 y Belisario Torres, una cuadra al sur del Colegio Patrimonio de Humanidad </a:t>
            </a:r>
          </a:p>
          <a:p>
            <a:endParaRPr lang="es-EC" dirty="0" smtClean="0"/>
          </a:p>
        </p:txBody>
      </p:sp>
    </p:spTree>
    <p:extLst>
      <p:ext uri="{BB962C8B-B14F-4D97-AF65-F5344CB8AC3E}">
        <p14:creationId xmlns="" xmlns:p14="http://schemas.microsoft.com/office/powerpoint/2010/main" val="1472085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1 Imagen" descr="logo 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108" y="0"/>
            <a:ext cx="2093151" cy="889196"/>
          </a:xfrm>
          <a:prstGeom prst="rect">
            <a:avLst/>
          </a:prstGeom>
        </p:spPr>
      </p:pic>
      <p:pic>
        <p:nvPicPr>
          <p:cNvPr id="26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9890" y="180109"/>
            <a:ext cx="1508735" cy="754368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220870" y="1446663"/>
            <a:ext cx="2429303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RESULTADOS TALLER  </a:t>
            </a:r>
            <a:endParaRPr lang="es-EC" b="1" dirty="0"/>
          </a:p>
        </p:txBody>
      </p:sp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204717" y="2475173"/>
          <a:ext cx="850255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939"/>
                <a:gridCol w="1826051"/>
                <a:gridCol w="2282566"/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LUGAR 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ASISTENTES</a:t>
                      </a:r>
                      <a:r>
                        <a:rPr lang="es-EC" sz="2000" baseline="0" dirty="0" smtClean="0"/>
                        <a:t> 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NUEVOS INSCRITOS 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Casa Somos</a:t>
                      </a:r>
                      <a:r>
                        <a:rPr lang="es-EC" sz="2000" baseline="0" dirty="0" smtClean="0"/>
                        <a:t> - Cotocollao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41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168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Unidad Educativa Municipal Quitumbe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130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396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Unidad Educativa Municipal  Benalcazar 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190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413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es-EC" sz="2000" dirty="0" smtClean="0"/>
                        <a:t>Copias de cédula receptadas</a:t>
                      </a:r>
                      <a:r>
                        <a:rPr lang="es-EC" sz="2000" baseline="0" dirty="0" smtClean="0"/>
                        <a:t> por Policía Metropolitana </a:t>
                      </a:r>
                      <a:endParaRPr lang="es-EC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108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/>
                        <a:t>Copias de cédula receptadas</a:t>
                      </a:r>
                      <a:r>
                        <a:rPr lang="es-EC" sz="2000" baseline="0" dirty="0" smtClean="0"/>
                        <a:t> por la ACDC</a:t>
                      </a:r>
                      <a:endParaRPr lang="es-EC" sz="2000" dirty="0" smtClean="0"/>
                    </a:p>
                    <a:p>
                      <a:pPr algn="just"/>
                      <a:endParaRPr lang="es-EC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102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4000" b="1" dirty="0" smtClean="0"/>
                        <a:t>Total </a:t>
                      </a:r>
                      <a:endParaRPr lang="es-EC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4000" b="1" dirty="0" smtClean="0"/>
                        <a:t>361</a:t>
                      </a:r>
                      <a:endParaRPr lang="es-EC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4000" b="1" dirty="0" smtClean="0"/>
                        <a:t>1.187</a:t>
                      </a:r>
                      <a:endParaRPr lang="es-EC" sz="4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72085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1 Imagen" descr="logo 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108" y="0"/>
            <a:ext cx="2093151" cy="889196"/>
          </a:xfrm>
          <a:prstGeom prst="rect">
            <a:avLst/>
          </a:prstGeom>
        </p:spPr>
      </p:pic>
      <p:pic>
        <p:nvPicPr>
          <p:cNvPr id="26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9890" y="180109"/>
            <a:ext cx="1508735" cy="754368"/>
          </a:xfrm>
          <a:prstGeom prst="rect">
            <a:avLst/>
          </a:prstGeom>
        </p:spPr>
      </p:pic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984250" y="1714102"/>
          <a:ext cx="7044344" cy="455316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6807"/>
                <a:gridCol w="1531510"/>
                <a:gridCol w="484579"/>
                <a:gridCol w="484579"/>
                <a:gridCol w="484579"/>
                <a:gridCol w="484579"/>
                <a:gridCol w="484579"/>
                <a:gridCol w="484579"/>
                <a:gridCol w="484579"/>
                <a:gridCol w="484579"/>
                <a:gridCol w="484579"/>
                <a:gridCol w="744816"/>
              </a:tblGrid>
              <a:tr h="1781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ORD.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NOMBRE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EDAD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GENERO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NACIONAL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CONADIS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TOTAL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ctr"/>
                </a:tc>
              </a:tr>
              <a:tr h="1781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MEN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err="1">
                          <a:effectLst/>
                        </a:rPr>
                        <a:t>ADU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err="1">
                          <a:effectLst/>
                        </a:rPr>
                        <a:t>3RA</a:t>
                      </a:r>
                      <a:r>
                        <a:rPr lang="es-EC" sz="1200" b="1" u="none" strike="noStrike" dirty="0">
                          <a:effectLst/>
                        </a:rPr>
                        <a:t> ED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M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F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ECU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EXT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SI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NO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695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DELICIA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36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34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43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42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44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</a:tr>
              <a:tr h="41695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ELOY ALFARO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113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6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45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77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116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6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121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122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</a:tr>
              <a:tr h="41695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EUGENIO ESPEJO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8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177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115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188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6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183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189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</a:tr>
              <a:tr h="41695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LA MARISCAL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</a:tr>
              <a:tr h="41695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LOS CHILLOS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8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6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</a:tr>
              <a:tr h="41695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6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MANUELA SAENZ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44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59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</a:tr>
              <a:tr h="41695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QUITUMBE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62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8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32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41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68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</a:tr>
              <a:tr h="41695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8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TUMBACO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6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</a:tr>
              <a:tr h="41695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9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CALDERON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18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28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29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29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</a:tr>
              <a:tr h="4169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TOTAL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26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>
                          <a:effectLst/>
                        </a:rPr>
                        <a:t>555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19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>
                          <a:effectLst/>
                        </a:rPr>
                        <a:t>234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>
                          <a:effectLst/>
                        </a:rPr>
                        <a:t>366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>
                          <a:effectLst/>
                        </a:rPr>
                        <a:t>584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16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>
                          <a:effectLst/>
                        </a:rPr>
                        <a:t>13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587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600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/>
                </a:tc>
              </a:tr>
            </a:tbl>
          </a:graphicData>
        </a:graphic>
      </p:graphicFrame>
      <p:sp>
        <p:nvSpPr>
          <p:cNvPr id="20" name="9 CuadroTexto"/>
          <p:cNvSpPr txBox="1">
            <a:spLocks noChangeArrowheads="1"/>
          </p:cNvSpPr>
          <p:nvPr/>
        </p:nvSpPr>
        <p:spPr bwMode="auto">
          <a:xfrm>
            <a:off x="1978925" y="870828"/>
            <a:ext cx="5227094" cy="400050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s-EC" sz="2000" b="1" dirty="0">
                <a:solidFill>
                  <a:schemeClr val="bg1"/>
                </a:solidFill>
              </a:rPr>
              <a:t>RESULTADOS CENSO DE EMPRENDEDORES </a:t>
            </a:r>
          </a:p>
        </p:txBody>
      </p:sp>
    </p:spTree>
    <p:extLst>
      <p:ext uri="{BB962C8B-B14F-4D97-AF65-F5344CB8AC3E}">
        <p14:creationId xmlns="" xmlns:p14="http://schemas.microsoft.com/office/powerpoint/2010/main" val="1472085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1 Imagen" descr="logo 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108" y="0"/>
            <a:ext cx="2093151" cy="889196"/>
          </a:xfrm>
          <a:prstGeom prst="rect">
            <a:avLst/>
          </a:prstGeom>
        </p:spPr>
      </p:pic>
      <p:pic>
        <p:nvPicPr>
          <p:cNvPr id="26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9890" y="180109"/>
            <a:ext cx="1508735" cy="754368"/>
          </a:xfrm>
          <a:prstGeom prst="rect">
            <a:avLst/>
          </a:prstGeom>
        </p:spPr>
      </p:pic>
      <p:graphicFrame>
        <p:nvGraphicFramePr>
          <p:cNvPr id="12" name="1 Gráfico"/>
          <p:cNvGraphicFramePr>
            <a:graphicFrameLocks/>
          </p:cNvGraphicFramePr>
          <p:nvPr/>
        </p:nvGraphicFramePr>
        <p:xfrm>
          <a:off x="719844" y="1634910"/>
          <a:ext cx="7704311" cy="4844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9 CuadroTexto"/>
          <p:cNvSpPr txBox="1">
            <a:spLocks noChangeArrowheads="1"/>
          </p:cNvSpPr>
          <p:nvPr/>
        </p:nvSpPr>
        <p:spPr bwMode="auto">
          <a:xfrm>
            <a:off x="2292824" y="937809"/>
            <a:ext cx="5063319" cy="400050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s-ES" sz="2000" b="1" dirty="0">
                <a:solidFill>
                  <a:schemeClr val="bg1"/>
                </a:solidFill>
              </a:rPr>
              <a:t>DATOS POR ADMINISTRACIÓN ZONAL</a:t>
            </a:r>
            <a:endParaRPr lang="es-EC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085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9 CuadroTexto"/>
          <p:cNvSpPr txBox="1">
            <a:spLocks noChangeArrowheads="1"/>
          </p:cNvSpPr>
          <p:nvPr/>
        </p:nvSpPr>
        <p:spPr bwMode="auto">
          <a:xfrm>
            <a:off x="539750" y="2166702"/>
            <a:ext cx="349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2000" b="1" dirty="0">
                <a:solidFill>
                  <a:srgbClr val="FF0000"/>
                </a:solidFill>
              </a:rPr>
              <a:t>CARNET CONADIS</a:t>
            </a:r>
            <a:endParaRPr lang="es-EC" sz="2000" b="1" dirty="0">
              <a:solidFill>
                <a:srgbClr val="FF0000"/>
              </a:solidFill>
            </a:endParaRPr>
          </a:p>
        </p:txBody>
      </p:sp>
      <p:sp>
        <p:nvSpPr>
          <p:cNvPr id="3075" name="1 Rectángulo"/>
          <p:cNvSpPr>
            <a:spLocks noChangeArrowheads="1"/>
          </p:cNvSpPr>
          <p:nvPr/>
        </p:nvSpPr>
        <p:spPr bwMode="auto">
          <a:xfrm>
            <a:off x="539750" y="1628775"/>
            <a:ext cx="79930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s-ES" b="1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s-ES" dirty="0"/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s-ES" dirty="0"/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s-ES" dirty="0"/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s-ES" dirty="0"/>
          </a:p>
          <a:p>
            <a:pPr algn="just">
              <a:defRPr/>
            </a:pPr>
            <a:r>
              <a:rPr lang="es-ES" i="1" dirty="0"/>
              <a:t> </a:t>
            </a:r>
            <a:endParaRPr lang="es-EC" dirty="0"/>
          </a:p>
        </p:txBody>
      </p:sp>
      <p:sp>
        <p:nvSpPr>
          <p:cNvPr id="5124" name="9 CuadroTexto"/>
          <p:cNvSpPr txBox="1">
            <a:spLocks noChangeArrowheads="1"/>
          </p:cNvSpPr>
          <p:nvPr/>
        </p:nvSpPr>
        <p:spPr bwMode="auto">
          <a:xfrm>
            <a:off x="5016500" y="5300663"/>
            <a:ext cx="349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2000" b="1" dirty="0">
                <a:solidFill>
                  <a:srgbClr val="FF0000"/>
                </a:solidFill>
              </a:rPr>
              <a:t>NACIONALIDAD</a:t>
            </a:r>
            <a:endParaRPr lang="es-EC" sz="2000" b="1" dirty="0">
              <a:solidFill>
                <a:srgbClr val="FF0000"/>
              </a:solidFill>
            </a:endParaRPr>
          </a:p>
        </p:txBody>
      </p:sp>
      <p:sp>
        <p:nvSpPr>
          <p:cNvPr id="5125" name="9 CuadroTexto"/>
          <p:cNvSpPr txBox="1">
            <a:spLocks noChangeArrowheads="1"/>
          </p:cNvSpPr>
          <p:nvPr/>
        </p:nvSpPr>
        <p:spPr bwMode="auto">
          <a:xfrm>
            <a:off x="1897039" y="993658"/>
            <a:ext cx="5363572" cy="400050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s-EC" sz="2000" b="1" dirty="0">
                <a:solidFill>
                  <a:schemeClr val="bg1"/>
                </a:solidFill>
              </a:rPr>
              <a:t>RESULTADOS CENSO DE EMPRENDEDORES </a:t>
            </a:r>
          </a:p>
        </p:txBody>
      </p:sp>
      <p:graphicFrame>
        <p:nvGraphicFramePr>
          <p:cNvPr id="8" name="2 Gráfico"/>
          <p:cNvGraphicFramePr>
            <a:graphicFrameLocks/>
          </p:cNvGraphicFramePr>
          <p:nvPr/>
        </p:nvGraphicFramePr>
        <p:xfrm>
          <a:off x="179388" y="3360503"/>
          <a:ext cx="4572000" cy="272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3 Gráfico"/>
          <p:cNvGraphicFramePr>
            <a:graphicFrameLocks/>
          </p:cNvGraphicFramePr>
          <p:nvPr/>
        </p:nvGraphicFramePr>
        <p:xfrm>
          <a:off x="4283968" y="1884363"/>
          <a:ext cx="5238328" cy="3108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9 Imagen" descr="logo 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108" y="0"/>
            <a:ext cx="2093151" cy="889196"/>
          </a:xfrm>
          <a:prstGeom prst="rect">
            <a:avLst/>
          </a:prstGeom>
        </p:spPr>
      </p:pic>
      <p:pic>
        <p:nvPicPr>
          <p:cNvPr id="11" name="Imagen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39890" y="180109"/>
            <a:ext cx="1508735" cy="754368"/>
          </a:xfrm>
          <a:prstGeom prst="rect">
            <a:avLst/>
          </a:prstGeom>
        </p:spPr>
      </p:pic>
      <p:grpSp>
        <p:nvGrpSpPr>
          <p:cNvPr id="1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9 CuadroTexto"/>
          <p:cNvSpPr txBox="1">
            <a:spLocks noChangeArrowheads="1"/>
          </p:cNvSpPr>
          <p:nvPr/>
        </p:nvSpPr>
        <p:spPr bwMode="auto">
          <a:xfrm>
            <a:off x="225851" y="1593495"/>
            <a:ext cx="349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2000" b="1" dirty="0">
                <a:solidFill>
                  <a:srgbClr val="FF0000"/>
                </a:solidFill>
                <a:latin typeface="Arial Black" pitchFamily="34" charset="0"/>
              </a:rPr>
              <a:t>GENERO</a:t>
            </a:r>
            <a:endParaRPr lang="es-EC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075" name="1 Rectángulo"/>
          <p:cNvSpPr>
            <a:spLocks noChangeArrowheads="1"/>
          </p:cNvSpPr>
          <p:nvPr/>
        </p:nvSpPr>
        <p:spPr bwMode="auto">
          <a:xfrm>
            <a:off x="539750" y="1628775"/>
            <a:ext cx="79930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s-ES" b="1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s-ES" dirty="0"/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s-ES" dirty="0"/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s-ES" dirty="0"/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s-ES" dirty="0"/>
          </a:p>
          <a:p>
            <a:pPr algn="just">
              <a:defRPr/>
            </a:pPr>
            <a:r>
              <a:rPr lang="es-ES" i="1" dirty="0"/>
              <a:t> </a:t>
            </a:r>
            <a:endParaRPr lang="es-EC" dirty="0"/>
          </a:p>
        </p:txBody>
      </p:sp>
      <p:sp>
        <p:nvSpPr>
          <p:cNvPr id="6148" name="9 CuadroTexto"/>
          <p:cNvSpPr txBox="1">
            <a:spLocks noChangeArrowheads="1"/>
          </p:cNvSpPr>
          <p:nvPr/>
        </p:nvSpPr>
        <p:spPr bwMode="auto">
          <a:xfrm>
            <a:off x="5460431" y="2339099"/>
            <a:ext cx="349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2000" b="1" dirty="0">
                <a:solidFill>
                  <a:srgbClr val="FF0000"/>
                </a:solidFill>
                <a:latin typeface="Arial Black" pitchFamily="34" charset="0"/>
              </a:rPr>
              <a:t>EDAD</a:t>
            </a:r>
            <a:endParaRPr lang="es-EC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149" name="9 CuadroTexto"/>
          <p:cNvSpPr txBox="1">
            <a:spLocks noChangeArrowheads="1"/>
          </p:cNvSpPr>
          <p:nvPr/>
        </p:nvSpPr>
        <p:spPr bwMode="auto">
          <a:xfrm>
            <a:off x="1910687" y="911771"/>
            <a:ext cx="5581934" cy="400050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s-EC" sz="2000" b="1" dirty="0">
                <a:solidFill>
                  <a:schemeClr val="bg1"/>
                </a:solidFill>
              </a:rPr>
              <a:t>RESULTADOS CENSO DE EMPRENDEDORES </a:t>
            </a:r>
          </a:p>
        </p:txBody>
      </p:sp>
      <p:graphicFrame>
        <p:nvGraphicFramePr>
          <p:cNvPr id="8" name="6 Gráfico"/>
          <p:cNvGraphicFramePr>
            <a:graphicFrameLocks/>
          </p:cNvGraphicFramePr>
          <p:nvPr/>
        </p:nvGraphicFramePr>
        <p:xfrm>
          <a:off x="4735774" y="2866030"/>
          <a:ext cx="4217158" cy="349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4 Gráfico"/>
          <p:cNvGraphicFramePr>
            <a:graphicFrameLocks/>
          </p:cNvGraphicFramePr>
          <p:nvPr/>
        </p:nvGraphicFramePr>
        <p:xfrm>
          <a:off x="272955" y="2183642"/>
          <a:ext cx="4080681" cy="296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8 Imagen" descr="logo 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108" y="0"/>
            <a:ext cx="2093151" cy="889196"/>
          </a:xfrm>
          <a:prstGeom prst="rect">
            <a:avLst/>
          </a:prstGeom>
        </p:spPr>
      </p:pic>
      <p:pic>
        <p:nvPicPr>
          <p:cNvPr id="10" name="Imagen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39890" y="180109"/>
            <a:ext cx="1508735" cy="754368"/>
          </a:xfrm>
          <a:prstGeom prst="rect">
            <a:avLst/>
          </a:prstGeom>
        </p:spPr>
      </p:pic>
      <p:grpSp>
        <p:nvGrpSpPr>
          <p:cNvPr id="1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1 Imagen" descr="logo 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108" y="0"/>
            <a:ext cx="2093151" cy="889196"/>
          </a:xfrm>
          <a:prstGeom prst="rect">
            <a:avLst/>
          </a:prstGeom>
        </p:spPr>
      </p:pic>
      <p:pic>
        <p:nvPicPr>
          <p:cNvPr id="26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9890" y="180109"/>
            <a:ext cx="1508735" cy="754368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801505" y="832514"/>
            <a:ext cx="5500047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REUNIÓN CON EMPRENDEDORES EL LUNES 9 DE MAYO </a:t>
            </a:r>
            <a:endParaRPr lang="es-EC" b="1" dirty="0"/>
          </a:p>
        </p:txBody>
      </p:sp>
      <p:pic>
        <p:nvPicPr>
          <p:cNvPr id="20" name="19 Imagen" descr="DSC_0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375864"/>
            <a:ext cx="4881349" cy="2745760"/>
          </a:xfrm>
          <a:prstGeom prst="rect">
            <a:avLst/>
          </a:prstGeom>
        </p:spPr>
      </p:pic>
      <p:pic>
        <p:nvPicPr>
          <p:cNvPr id="21" name="20 Imagen" descr="DSC_04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6755" y="1364776"/>
            <a:ext cx="4687246" cy="2729552"/>
          </a:xfrm>
          <a:prstGeom prst="rect">
            <a:avLst/>
          </a:prstGeom>
        </p:spPr>
      </p:pic>
      <p:pic>
        <p:nvPicPr>
          <p:cNvPr id="23" name="22 Imagen" descr="DSC_04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94328"/>
            <a:ext cx="4585648" cy="2579427"/>
          </a:xfrm>
          <a:prstGeom prst="rect">
            <a:avLst/>
          </a:prstGeom>
        </p:spPr>
      </p:pic>
      <p:pic>
        <p:nvPicPr>
          <p:cNvPr id="24" name="23 Imagen" descr="DSC_04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3761" y="4078123"/>
            <a:ext cx="4640239" cy="2610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2085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12442</TotalTime>
  <Words>356</Words>
  <Application>Microsoft Office PowerPoint</Application>
  <PresentationFormat>Presentación en pantalla (4:3)</PresentationFormat>
  <Paragraphs>202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mrastudillo</cp:lastModifiedBy>
  <cp:revision>390</cp:revision>
  <dcterms:created xsi:type="dcterms:W3CDTF">2014-07-27T20:44:01Z</dcterms:created>
  <dcterms:modified xsi:type="dcterms:W3CDTF">2016-06-03T19:42:28Z</dcterms:modified>
</cp:coreProperties>
</file>