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14" r:id="rId2"/>
    <p:sldId id="515" r:id="rId3"/>
    <p:sldId id="516" r:id="rId4"/>
    <p:sldId id="517" r:id="rId5"/>
    <p:sldId id="518" r:id="rId6"/>
    <p:sldId id="519" r:id="rId7"/>
    <p:sldId id="520" r:id="rId8"/>
    <p:sldId id="521" r:id="rId9"/>
    <p:sldId id="508" r:id="rId10"/>
    <p:sldId id="510" r:id="rId11"/>
    <p:sldId id="511" r:id="rId12"/>
    <p:sldId id="512" r:id="rId13"/>
    <p:sldId id="513" r:id="rId14"/>
    <p:sldId id="536" r:id="rId15"/>
    <p:sldId id="256" r:id="rId16"/>
    <p:sldId id="435" r:id="rId17"/>
    <p:sldId id="457" r:id="rId18"/>
    <p:sldId id="462" r:id="rId19"/>
    <p:sldId id="463" r:id="rId20"/>
    <p:sldId id="464" r:id="rId21"/>
    <p:sldId id="501" r:id="rId22"/>
    <p:sldId id="465" r:id="rId23"/>
    <p:sldId id="526" r:id="rId24"/>
    <p:sldId id="527" r:id="rId25"/>
    <p:sldId id="528" r:id="rId26"/>
    <p:sldId id="530" r:id="rId27"/>
    <p:sldId id="531" r:id="rId28"/>
    <p:sldId id="529" r:id="rId29"/>
    <p:sldId id="533" r:id="rId30"/>
    <p:sldId id="534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29C34"/>
    <a:srgbClr val="33CC33"/>
    <a:srgbClr val="FFDB01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6270" autoAdjust="0"/>
  </p:normalViewPr>
  <p:slideViewPr>
    <p:cSldViewPr>
      <p:cViewPr>
        <p:scale>
          <a:sx n="120" d="100"/>
          <a:sy n="120" d="100"/>
        </p:scale>
        <p:origin x="180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97077-1993-43FA-B3CD-D758385B3A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E0A774-1FC0-42C6-88D0-9CA8DD4C9B95}">
      <dgm:prSet phldrT="[Texto]" custT="1"/>
      <dgm:spPr>
        <a:solidFill>
          <a:srgbClr val="D36C1F"/>
        </a:solidFill>
        <a:ln>
          <a:noFill/>
        </a:ln>
      </dgm:spPr>
      <dgm:t>
        <a:bodyPr/>
        <a:lstStyle/>
        <a:p>
          <a:r>
            <a:rPr lang="es-EC" sz="1200" dirty="0" smtClean="0"/>
            <a:t>VISITA DE CAMPO AL SITIO SOLICITADO</a:t>
          </a:r>
          <a:endParaRPr lang="es-EC" sz="1200" dirty="0"/>
        </a:p>
      </dgm:t>
    </dgm:pt>
    <dgm:pt modelId="{C7C9E16E-08C6-4FAF-8339-A34039F63EBD}" type="parTrans" cxnId="{04399464-EFF9-4DE1-A9FC-BC3C3DAA284D}">
      <dgm:prSet/>
      <dgm:spPr/>
      <dgm:t>
        <a:bodyPr/>
        <a:lstStyle/>
        <a:p>
          <a:endParaRPr lang="es-EC"/>
        </a:p>
      </dgm:t>
    </dgm:pt>
    <dgm:pt modelId="{0EC06E05-96AA-40E3-A70C-431B318454DB}" type="sibTrans" cxnId="{04399464-EFF9-4DE1-A9FC-BC3C3DAA284D}">
      <dgm:prSet/>
      <dgm:spPr/>
      <dgm:t>
        <a:bodyPr/>
        <a:lstStyle/>
        <a:p>
          <a:endParaRPr lang="es-EC"/>
        </a:p>
      </dgm:t>
    </dgm:pt>
    <dgm:pt modelId="{46B65BFB-8808-42F0-BFAD-77C24EE04ACC}">
      <dgm:prSet phldrT="[Texto]"/>
      <dgm:spPr>
        <a:solidFill>
          <a:srgbClr val="D36C1F"/>
        </a:solidFill>
        <a:ln>
          <a:noFill/>
        </a:ln>
      </dgm:spPr>
      <dgm:t>
        <a:bodyPr/>
        <a:lstStyle/>
        <a:p>
          <a:r>
            <a:rPr lang="es-EC" dirty="0" smtClean="0"/>
            <a:t>INFORME TÉCNICO </a:t>
          </a:r>
          <a:endParaRPr lang="es-EC" dirty="0"/>
        </a:p>
      </dgm:t>
    </dgm:pt>
    <dgm:pt modelId="{FC61A2AF-097A-4AAF-ABC9-3C321A203428}" type="parTrans" cxnId="{135E30FC-C40A-4CA1-A25C-CECE59866711}">
      <dgm:prSet/>
      <dgm:spPr/>
      <dgm:t>
        <a:bodyPr/>
        <a:lstStyle/>
        <a:p>
          <a:endParaRPr lang="es-EC"/>
        </a:p>
      </dgm:t>
    </dgm:pt>
    <dgm:pt modelId="{355FF319-CD90-497E-BC47-9A3509E56B84}" type="sibTrans" cxnId="{135E30FC-C40A-4CA1-A25C-CECE59866711}">
      <dgm:prSet/>
      <dgm:spPr/>
      <dgm:t>
        <a:bodyPr/>
        <a:lstStyle/>
        <a:p>
          <a:endParaRPr lang="es-EC"/>
        </a:p>
      </dgm:t>
    </dgm:pt>
    <dgm:pt modelId="{2C37BC4B-335D-495C-AE90-1B8BEC003FF5}">
      <dgm:prSet phldrT="[Texto]" custT="1"/>
      <dgm:spPr>
        <a:solidFill>
          <a:srgbClr val="D36C1F"/>
        </a:solidFill>
        <a:ln>
          <a:noFill/>
        </a:ln>
      </dgm:spPr>
      <dgm:t>
        <a:bodyPr/>
        <a:lstStyle/>
        <a:p>
          <a:r>
            <a:rPr lang="es-EC" sz="1600" dirty="0" smtClean="0"/>
            <a:t>PUCA</a:t>
          </a:r>
          <a:endParaRPr lang="es-EC" sz="1600" dirty="0"/>
        </a:p>
      </dgm:t>
    </dgm:pt>
    <dgm:pt modelId="{DA09AF95-EE63-4D11-A4AD-0E88CC6FC870}" type="parTrans" cxnId="{B2E4A268-4FE4-4BC2-9960-B2E347B99869}">
      <dgm:prSet/>
      <dgm:spPr/>
      <dgm:t>
        <a:bodyPr/>
        <a:lstStyle/>
        <a:p>
          <a:endParaRPr lang="es-EC"/>
        </a:p>
      </dgm:t>
    </dgm:pt>
    <dgm:pt modelId="{AD5C5F76-D485-4C93-8FC2-6FD2F3A6C450}" type="sibTrans" cxnId="{B2E4A268-4FE4-4BC2-9960-B2E347B99869}">
      <dgm:prSet/>
      <dgm:spPr/>
      <dgm:t>
        <a:bodyPr/>
        <a:lstStyle/>
        <a:p>
          <a:endParaRPr lang="es-EC"/>
        </a:p>
      </dgm:t>
    </dgm:pt>
    <dgm:pt modelId="{F90320ED-DD7E-4021-A792-33E485E9E36A}">
      <dgm:prSet phldrT="[Texto]" custT="1"/>
      <dgm:spPr>
        <a:solidFill>
          <a:srgbClr val="D36C1F"/>
        </a:solidFill>
        <a:ln>
          <a:noFill/>
        </a:ln>
      </dgm:spPr>
      <dgm:t>
        <a:bodyPr/>
        <a:lstStyle/>
        <a:p>
          <a:r>
            <a:rPr lang="es-EC" sz="1200" dirty="0" smtClean="0"/>
            <a:t>CONSULTA DE ESPACIOS IDÓNEOS</a:t>
          </a:r>
          <a:endParaRPr lang="es-EC" sz="1200" dirty="0"/>
        </a:p>
      </dgm:t>
    </dgm:pt>
    <dgm:pt modelId="{7E030109-4EAD-4584-A6A8-196A33A1E2D3}" type="parTrans" cxnId="{B205A3AD-6C43-49BF-A119-9A59532DB9E1}">
      <dgm:prSet/>
      <dgm:spPr/>
      <dgm:t>
        <a:bodyPr/>
        <a:lstStyle/>
        <a:p>
          <a:endParaRPr lang="es-EC"/>
        </a:p>
      </dgm:t>
    </dgm:pt>
    <dgm:pt modelId="{FB11F63C-B4AA-427B-98DE-1BC07E69C219}" type="sibTrans" cxnId="{B205A3AD-6C43-49BF-A119-9A59532DB9E1}">
      <dgm:prSet/>
      <dgm:spPr/>
      <dgm:t>
        <a:bodyPr/>
        <a:lstStyle/>
        <a:p>
          <a:endParaRPr lang="es-EC"/>
        </a:p>
      </dgm:t>
    </dgm:pt>
    <dgm:pt modelId="{799C70B5-F497-44E8-9663-EE516E62AA77}" type="pres">
      <dgm:prSet presAssocID="{94E97077-1993-43FA-B3CD-D758385B3AE8}" presName="CompostProcess" presStyleCnt="0">
        <dgm:presLayoutVars>
          <dgm:dir/>
          <dgm:resizeHandles val="exact"/>
        </dgm:presLayoutVars>
      </dgm:prSet>
      <dgm:spPr/>
    </dgm:pt>
    <dgm:pt modelId="{0138C34E-635E-4CB7-95FF-39D23A99A990}" type="pres">
      <dgm:prSet presAssocID="{94E97077-1993-43FA-B3CD-D758385B3AE8}" presName="arrow" presStyleLbl="bgShp" presStyleIdx="0" presStyleCnt="1" custScaleX="117647" custLinFactNeighborX="0" custLinFactNeighborY="-1235"/>
      <dgm:spPr>
        <a:solidFill>
          <a:schemeClr val="bg1">
            <a:lumMod val="65000"/>
          </a:schemeClr>
        </a:solidFill>
      </dgm:spPr>
    </dgm:pt>
    <dgm:pt modelId="{0C332420-6456-43E7-BC9D-A86E154327B5}" type="pres">
      <dgm:prSet presAssocID="{94E97077-1993-43FA-B3CD-D758385B3AE8}" presName="linearProcess" presStyleCnt="0"/>
      <dgm:spPr/>
    </dgm:pt>
    <dgm:pt modelId="{CB7F9F6E-964E-4FC1-B6E9-499102EA5B4D}" type="pres">
      <dgm:prSet presAssocID="{F90320ED-DD7E-4021-A792-33E485E9E36A}" presName="textNode" presStyleLbl="node1" presStyleIdx="0" presStyleCnt="4" custScaleX="26937" custScaleY="113542" custLinFactX="-13105" custLinFactNeighborX="-100000" custLinFactNeighborY="-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25BE8-B9B6-4B61-881D-161CE8FE8C18}" type="pres">
      <dgm:prSet presAssocID="{FB11F63C-B4AA-427B-98DE-1BC07E69C219}" presName="sibTrans" presStyleCnt="0"/>
      <dgm:spPr/>
    </dgm:pt>
    <dgm:pt modelId="{175F01BD-1AD7-4E0C-8D3F-68AB58D7B622}" type="pres">
      <dgm:prSet presAssocID="{B8E0A774-1FC0-42C6-88D0-9CA8DD4C9B95}" presName="textNode" presStyleLbl="node1" presStyleIdx="1" presStyleCnt="4" custScaleX="27118" custScaleY="115016" custLinFactX="-5035" custLinFactNeighborX="-100000" custLinFactNeighborY="6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AF870-B816-4A25-BE24-90E9DB1D4BA1}" type="pres">
      <dgm:prSet presAssocID="{0EC06E05-96AA-40E3-A70C-431B318454DB}" presName="sibTrans" presStyleCnt="0"/>
      <dgm:spPr/>
    </dgm:pt>
    <dgm:pt modelId="{A26EF6DA-1F57-4001-97D3-CEE827E7FF36}" type="pres">
      <dgm:prSet presAssocID="{46B65BFB-8808-42F0-BFAD-77C24EE04ACC}" presName="textNode" presStyleLbl="node1" presStyleIdx="2" presStyleCnt="4" custScaleX="21300" custScaleY="115016" custLinFactNeighborX="-28563" custLinFactNeighborY="6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22985B-416F-4330-93E5-AA1AAE74F3F0}" type="pres">
      <dgm:prSet presAssocID="{355FF319-CD90-497E-BC47-9A3509E56B84}" presName="sibTrans" presStyleCnt="0"/>
      <dgm:spPr/>
    </dgm:pt>
    <dgm:pt modelId="{06F7E5A5-3482-49CE-894C-16E7DCFB61B7}" type="pres">
      <dgm:prSet presAssocID="{2C37BC4B-335D-495C-AE90-1B8BEC003FF5}" presName="textNode" presStyleLbl="node1" presStyleIdx="3" presStyleCnt="4" custScaleX="20256" custScaleY="113814" custLinFactNeighborX="864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399464-EFF9-4DE1-A9FC-BC3C3DAA284D}" srcId="{94E97077-1993-43FA-B3CD-D758385B3AE8}" destId="{B8E0A774-1FC0-42C6-88D0-9CA8DD4C9B95}" srcOrd="1" destOrd="0" parTransId="{C7C9E16E-08C6-4FAF-8339-A34039F63EBD}" sibTransId="{0EC06E05-96AA-40E3-A70C-431B318454DB}"/>
    <dgm:cxn modelId="{38A0E02C-16F2-40F6-86A3-683A6A7A593A}" type="presOf" srcId="{F90320ED-DD7E-4021-A792-33E485E9E36A}" destId="{CB7F9F6E-964E-4FC1-B6E9-499102EA5B4D}" srcOrd="0" destOrd="0" presId="urn:microsoft.com/office/officeart/2005/8/layout/hProcess9"/>
    <dgm:cxn modelId="{D9F9D546-D26A-4A13-87F5-C89BF9ED645F}" type="presOf" srcId="{B8E0A774-1FC0-42C6-88D0-9CA8DD4C9B95}" destId="{175F01BD-1AD7-4E0C-8D3F-68AB58D7B622}" srcOrd="0" destOrd="0" presId="urn:microsoft.com/office/officeart/2005/8/layout/hProcess9"/>
    <dgm:cxn modelId="{4833DA8E-E89E-4371-80CF-94F707CD68DE}" type="presOf" srcId="{94E97077-1993-43FA-B3CD-D758385B3AE8}" destId="{799C70B5-F497-44E8-9663-EE516E62AA77}" srcOrd="0" destOrd="0" presId="urn:microsoft.com/office/officeart/2005/8/layout/hProcess9"/>
    <dgm:cxn modelId="{5FC01439-72BE-481E-A486-FD60B2FD1078}" type="presOf" srcId="{46B65BFB-8808-42F0-BFAD-77C24EE04ACC}" destId="{A26EF6DA-1F57-4001-97D3-CEE827E7FF36}" srcOrd="0" destOrd="0" presId="urn:microsoft.com/office/officeart/2005/8/layout/hProcess9"/>
    <dgm:cxn modelId="{B205A3AD-6C43-49BF-A119-9A59532DB9E1}" srcId="{94E97077-1993-43FA-B3CD-D758385B3AE8}" destId="{F90320ED-DD7E-4021-A792-33E485E9E36A}" srcOrd="0" destOrd="0" parTransId="{7E030109-4EAD-4584-A6A8-196A33A1E2D3}" sibTransId="{FB11F63C-B4AA-427B-98DE-1BC07E69C219}"/>
    <dgm:cxn modelId="{97D34643-D742-4CA1-A980-9C85657AC2FA}" type="presOf" srcId="{2C37BC4B-335D-495C-AE90-1B8BEC003FF5}" destId="{06F7E5A5-3482-49CE-894C-16E7DCFB61B7}" srcOrd="0" destOrd="0" presId="urn:microsoft.com/office/officeart/2005/8/layout/hProcess9"/>
    <dgm:cxn modelId="{135E30FC-C40A-4CA1-A25C-CECE59866711}" srcId="{94E97077-1993-43FA-B3CD-D758385B3AE8}" destId="{46B65BFB-8808-42F0-BFAD-77C24EE04ACC}" srcOrd="2" destOrd="0" parTransId="{FC61A2AF-097A-4AAF-ABC9-3C321A203428}" sibTransId="{355FF319-CD90-497E-BC47-9A3509E56B84}"/>
    <dgm:cxn modelId="{B2E4A268-4FE4-4BC2-9960-B2E347B99869}" srcId="{94E97077-1993-43FA-B3CD-D758385B3AE8}" destId="{2C37BC4B-335D-495C-AE90-1B8BEC003FF5}" srcOrd="3" destOrd="0" parTransId="{DA09AF95-EE63-4D11-A4AD-0E88CC6FC870}" sibTransId="{AD5C5F76-D485-4C93-8FC2-6FD2F3A6C450}"/>
    <dgm:cxn modelId="{54ED1115-AE9F-46FA-9F75-7E14DEC48ACF}" type="presParOf" srcId="{799C70B5-F497-44E8-9663-EE516E62AA77}" destId="{0138C34E-635E-4CB7-95FF-39D23A99A990}" srcOrd="0" destOrd="0" presId="urn:microsoft.com/office/officeart/2005/8/layout/hProcess9"/>
    <dgm:cxn modelId="{614FDCD2-B3CA-49FD-93F3-6AFF62A92A04}" type="presParOf" srcId="{799C70B5-F497-44E8-9663-EE516E62AA77}" destId="{0C332420-6456-43E7-BC9D-A86E154327B5}" srcOrd="1" destOrd="0" presId="urn:microsoft.com/office/officeart/2005/8/layout/hProcess9"/>
    <dgm:cxn modelId="{2A578F2A-6C85-4A09-9E72-0AAD2B0CCA0D}" type="presParOf" srcId="{0C332420-6456-43E7-BC9D-A86E154327B5}" destId="{CB7F9F6E-964E-4FC1-B6E9-499102EA5B4D}" srcOrd="0" destOrd="0" presId="urn:microsoft.com/office/officeart/2005/8/layout/hProcess9"/>
    <dgm:cxn modelId="{D2FF27C2-5A93-4222-8D28-7A6F55DF6762}" type="presParOf" srcId="{0C332420-6456-43E7-BC9D-A86E154327B5}" destId="{79D25BE8-B9B6-4B61-881D-161CE8FE8C18}" srcOrd="1" destOrd="0" presId="urn:microsoft.com/office/officeart/2005/8/layout/hProcess9"/>
    <dgm:cxn modelId="{2499C92D-7857-4208-95A1-6327311E6F1B}" type="presParOf" srcId="{0C332420-6456-43E7-BC9D-A86E154327B5}" destId="{175F01BD-1AD7-4E0C-8D3F-68AB58D7B622}" srcOrd="2" destOrd="0" presId="urn:microsoft.com/office/officeart/2005/8/layout/hProcess9"/>
    <dgm:cxn modelId="{FB15BC39-FE59-4B6F-B5A3-D6189D4C6AAE}" type="presParOf" srcId="{0C332420-6456-43E7-BC9D-A86E154327B5}" destId="{1A9AF870-B816-4A25-BE24-90E9DB1D4BA1}" srcOrd="3" destOrd="0" presId="urn:microsoft.com/office/officeart/2005/8/layout/hProcess9"/>
    <dgm:cxn modelId="{430B9669-7FC5-44B5-9C82-A638C0F9043C}" type="presParOf" srcId="{0C332420-6456-43E7-BC9D-A86E154327B5}" destId="{A26EF6DA-1F57-4001-97D3-CEE827E7FF36}" srcOrd="4" destOrd="0" presId="urn:microsoft.com/office/officeart/2005/8/layout/hProcess9"/>
    <dgm:cxn modelId="{9D48AD0D-30FB-49C8-941A-717751CC88EA}" type="presParOf" srcId="{0C332420-6456-43E7-BC9D-A86E154327B5}" destId="{5022985B-416F-4330-93E5-AA1AAE74F3F0}" srcOrd="5" destOrd="0" presId="urn:microsoft.com/office/officeart/2005/8/layout/hProcess9"/>
    <dgm:cxn modelId="{07A39D8D-8E7C-489C-A258-253D4259663C}" type="presParOf" srcId="{0C332420-6456-43E7-BC9D-A86E154327B5}" destId="{06F7E5A5-3482-49CE-894C-16E7DCFB61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C34E-635E-4CB7-95FF-39D23A99A990}">
      <dsp:nvSpPr>
        <dsp:cNvPr id="0" name=""/>
        <dsp:cNvSpPr/>
      </dsp:nvSpPr>
      <dsp:spPr>
        <a:xfrm>
          <a:off x="1" y="0"/>
          <a:ext cx="7380308" cy="4552280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F9F6E-964E-4FC1-B6E9-499102EA5B4D}">
      <dsp:nvSpPr>
        <dsp:cNvPr id="0" name=""/>
        <dsp:cNvSpPr/>
      </dsp:nvSpPr>
      <dsp:spPr>
        <a:xfrm>
          <a:off x="695460" y="1239913"/>
          <a:ext cx="942285" cy="2067499"/>
        </a:xfrm>
        <a:prstGeom prst="roundRect">
          <a:avLst/>
        </a:prstGeom>
        <a:solidFill>
          <a:srgbClr val="D36C1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CONSULTA DE ESPACIOS IDÓNEOS</a:t>
          </a:r>
          <a:endParaRPr lang="es-EC" sz="1200" kern="1200" dirty="0"/>
        </a:p>
      </dsp:txBody>
      <dsp:txXfrm>
        <a:off x="741459" y="1285912"/>
        <a:ext cx="850287" cy="1975501"/>
      </dsp:txXfrm>
    </dsp:sp>
    <dsp:sp modelId="{175F01BD-1AD7-4E0C-8D3F-68AB58D7B622}">
      <dsp:nvSpPr>
        <dsp:cNvPr id="0" name=""/>
        <dsp:cNvSpPr/>
      </dsp:nvSpPr>
      <dsp:spPr>
        <a:xfrm>
          <a:off x="2265635" y="1239913"/>
          <a:ext cx="948617" cy="2094340"/>
        </a:xfrm>
        <a:prstGeom prst="roundRect">
          <a:avLst/>
        </a:prstGeom>
        <a:solidFill>
          <a:srgbClr val="D36C1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VISITA DE CAMPO AL SITIO SOLICITADO</a:t>
          </a:r>
          <a:endParaRPr lang="es-EC" sz="1200" kern="1200" dirty="0"/>
        </a:p>
      </dsp:txBody>
      <dsp:txXfrm>
        <a:off x="2311943" y="1286221"/>
        <a:ext cx="856001" cy="2001724"/>
      </dsp:txXfrm>
    </dsp:sp>
    <dsp:sp modelId="{A26EF6DA-1F57-4001-97D3-CEE827E7FF36}">
      <dsp:nvSpPr>
        <dsp:cNvPr id="0" name=""/>
        <dsp:cNvSpPr/>
      </dsp:nvSpPr>
      <dsp:spPr>
        <a:xfrm>
          <a:off x="3982854" y="1239913"/>
          <a:ext cx="745097" cy="2094340"/>
        </a:xfrm>
        <a:prstGeom prst="roundRect">
          <a:avLst/>
        </a:prstGeom>
        <a:solidFill>
          <a:srgbClr val="D36C1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INFORME TÉCNICO </a:t>
          </a:r>
          <a:endParaRPr lang="es-EC" sz="1100" kern="1200" dirty="0"/>
        </a:p>
      </dsp:txBody>
      <dsp:txXfrm>
        <a:off x="4019227" y="1276286"/>
        <a:ext cx="672351" cy="2021594"/>
      </dsp:txXfrm>
    </dsp:sp>
    <dsp:sp modelId="{06F7E5A5-3482-49CE-894C-16E7DCFB61B7}">
      <dsp:nvSpPr>
        <dsp:cNvPr id="0" name=""/>
        <dsp:cNvSpPr/>
      </dsp:nvSpPr>
      <dsp:spPr>
        <a:xfrm>
          <a:off x="5470912" y="1239913"/>
          <a:ext cx="708577" cy="2072452"/>
        </a:xfrm>
        <a:prstGeom prst="roundRect">
          <a:avLst/>
        </a:prstGeom>
        <a:solidFill>
          <a:srgbClr val="D36C1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PUCA</a:t>
          </a:r>
          <a:endParaRPr lang="es-EC" sz="1600" kern="1200" dirty="0"/>
        </a:p>
      </dsp:txBody>
      <dsp:txXfrm>
        <a:off x="5505502" y="1274503"/>
        <a:ext cx="639397" cy="200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48BC-63FC-4785-9676-A679DD4DC5D7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D9A5-CF2A-4E1A-8550-62236FAAD03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319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D9A5-CF2A-4E1A-8550-62236FAAD03E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520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D9A5-CF2A-4E1A-8550-62236FAAD03E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9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D9A5-CF2A-4E1A-8550-62236FAAD03E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369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087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5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52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945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19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428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549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705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94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259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080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DB55-1786-4388-9436-C7370FA9A093}" type="datetimeFigureOut">
              <a:rPr lang="es-EC" smtClean="0"/>
              <a:pPr/>
              <a:t>06/06/2016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F737-2E15-4062-9CF4-F49B7776E9AA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8" name="Picture 2" descr="C:\Users\walmeida\Desktop\LOGO.png"/>
          <p:cNvPicPr>
            <a:picLocks noChangeAspect="1" noChangeArrowheads="1"/>
          </p:cNvPicPr>
          <p:nvPr userDrawn="1"/>
        </p:nvPicPr>
        <p:blipFill>
          <a:blip r:embed="rId13" cstate="print"/>
          <a:srcRect l="8388" t="66845" r="5033" b="29301"/>
          <a:stretch>
            <a:fillRect/>
          </a:stretch>
        </p:blipFill>
        <p:spPr bwMode="auto">
          <a:xfrm>
            <a:off x="0" y="6643734"/>
            <a:ext cx="9144000" cy="28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7010400"/>
          </a:xfrm>
          <a:prstGeom prst="rect">
            <a:avLst/>
          </a:prstGeom>
        </p:spPr>
      </p:pic>
      <p:sp>
        <p:nvSpPr>
          <p:cNvPr id="5" name="Rectángulo 5"/>
          <p:cNvSpPr/>
          <p:nvPr/>
        </p:nvSpPr>
        <p:spPr>
          <a:xfrm>
            <a:off x="179512" y="3861048"/>
            <a:ext cx="8255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35 Th"/>
                <a:cs typeface="Helvetica Neue Bold Condensed"/>
              </a:rPr>
              <a:t>COMPETENCIAS SOBRE ESPACIO PÚBLICO </a:t>
            </a:r>
          </a:p>
        </p:txBody>
      </p:sp>
      <p:pic>
        <p:nvPicPr>
          <p:cNvPr id="6" name="5 Imagen" descr="cid:image001.png@01D09EE3.965BD5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51447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5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476672"/>
            <a:ext cx="828092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1.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Normativa vigente relacionada al espacio pública se encuentra incompleta.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2.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Falta de planificación integral a nivel de Municipio en el espacio público (varios actores – baja coordinación).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3.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Problemas en la gestión del espacio público (falta de claridad en los procesos e información).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4. </a:t>
            </a:r>
            <a:r>
              <a:rPr lang="es-EC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PMDyOT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: Pérdida de calidad del espacio público, y en general de la calidad de vida de los habitantes. 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44624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1. </a:t>
            </a:r>
            <a:r>
              <a:rPr lang="es-EC" sz="1800" b="1" dirty="0" smtClean="0">
                <a:solidFill>
                  <a:schemeClr val="bg1">
                    <a:lumMod val="50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Normativa vigente relacionada al espacio pública se encuentra incompleta.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908720"/>
          <a:ext cx="8496944" cy="5760639"/>
        </p:xfrm>
        <a:graphic>
          <a:graphicData uri="http://schemas.openxmlformats.org/drawingml/2006/table">
            <a:tbl>
              <a:tblPr/>
              <a:tblGrid>
                <a:gridCol w="4368135"/>
                <a:gridCol w="4128809"/>
              </a:tblGrid>
              <a:tr h="449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Calibri"/>
                          <a:ea typeface="Times New Roman"/>
                          <a:cs typeface="Calibri"/>
                        </a:rPr>
                        <a:t>NORMATIVA 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PENDIENTES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 (EN FUNCIÓN  A LA NORMATIVA)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Calibri"/>
                          <a:ea typeface="Times New Roman"/>
                          <a:cs typeface="Calibri"/>
                        </a:rPr>
                        <a:t>Resolución de Alcaldía </a:t>
                      </a:r>
                      <a:r>
                        <a:rPr lang="es-EC" sz="1200" b="1" dirty="0" err="1">
                          <a:latin typeface="Calibri"/>
                          <a:ea typeface="Times New Roman"/>
                          <a:cs typeface="Calibri"/>
                        </a:rPr>
                        <a:t>A0001</a:t>
                      </a:r>
                      <a:r>
                        <a:rPr lang="es-EC" sz="1200" b="1" dirty="0">
                          <a:latin typeface="Calibri"/>
                          <a:ea typeface="Times New Roman"/>
                          <a:cs typeface="Calibri"/>
                        </a:rPr>
                        <a:t> (21 de febrero de 2014): 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Utilización temporal y exclusiva de bienes públicos de uso público, en espacio público, en espacio físico, aéreo, superficie y subsuelo.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Establecer flujo de procedimientos y reglas técnicas.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Calibri"/>
                          <a:ea typeface="Times New Roman"/>
                          <a:cs typeface="Calibri"/>
                        </a:rPr>
                        <a:t>Ordenanza Metropolitana 0556 (8 de mayo de 2014): 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Regula la realización de espectáculos públicos en el </a:t>
                      </a:r>
                      <a:r>
                        <a:rPr lang="es-EC" sz="1200" dirty="0" err="1">
                          <a:latin typeface="Calibri"/>
                          <a:ea typeface="Times New Roman"/>
                          <a:cs typeface="Calibri"/>
                        </a:rPr>
                        <a:t>DMQ</a:t>
                      </a: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Determinar los parámetros, condiciones y requisitos en el </a:t>
                      </a:r>
                      <a:r>
                        <a:rPr lang="es-EC" sz="1200" dirty="0" err="1">
                          <a:latin typeface="Calibri"/>
                          <a:ea typeface="Times New Roman"/>
                          <a:cs typeface="Calibri"/>
                        </a:rPr>
                        <a:t>MDMQ</a:t>
                      </a: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 exigirá para la autorización temporal del espacio público. Y catastros de espacios públicos aptos para la realización de espectáculos públicos y eventos.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Ordenanza Metropolitano 0282 (21 de sept de 2012): 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Calibri"/>
                          <a:ea typeface="Times New Roman"/>
                          <a:cs typeface="Calibri"/>
                        </a:rPr>
                        <a:t>Regula el uso, rehabilitación y mantenimiento de las aceras, fachadas y cerramientos y preservación del arbolado público urbano en el DMQ.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Determinar los espacio públicos para el fomento de la expresión artística alternativa; colocación de afiches de procesos electorales y difusión y promoción de eventos culturales, artísticos o deportivos.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Elaborar reglamento técnico de aceras, fachas y arbolado (unificar con el manual de arbolado urbano elaborado por la </a:t>
                      </a:r>
                      <a:r>
                        <a:rPr lang="es-EC" sz="1200" dirty="0" err="1">
                          <a:latin typeface="Calibri"/>
                          <a:ea typeface="Times New Roman"/>
                          <a:cs typeface="Calibri"/>
                        </a:rPr>
                        <a:t>SA</a:t>
                      </a: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) 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Ordenanza Metropolitana 0280 (10 de sept de 2012): 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Calibri"/>
                          <a:ea typeface="Times New Roman"/>
                          <a:cs typeface="Calibri"/>
                        </a:rPr>
                        <a:t>Desarrollo integral y regulación de las actividades de comercio y prestación de servicios de las trabajadoras y trabajadores autónomos del DMQ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Desarrollo del Sistema de Información del Trabajo Autónomo (SITA). 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Determina áreas  permitidas, prohibidas y condicionantes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Resolución Administrativa 2627 (año 2006): </a:t>
                      </a:r>
                      <a:r>
                        <a:rPr lang="es-EC" sz="1200">
                          <a:latin typeface="Calibri"/>
                          <a:ea typeface="Times New Roman"/>
                          <a:cs typeface="Calibri"/>
                        </a:rPr>
                        <a:t>Sobre modificación del COS PB para construcción de cajas de cristal en retiro frontal- La Mariscal.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En función a la Ordenanza del Plan La Mariscal, próxima actualización se deberá realizar para el año 2016, se pretende introducir una visión renovada del espacio público, y potencializar el modelo de las cajas de cristal.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Resolución pacificación o calmado de tráfico.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N/A </a:t>
                      </a:r>
                      <a:r>
                        <a:rPr lang="es-EC" sz="1200" dirty="0" smtClean="0">
                          <a:latin typeface="Calibri"/>
                          <a:ea typeface="Times New Roman"/>
                          <a:cs typeface="Calibri"/>
                        </a:rPr>
                        <a:t>– Promueve </a:t>
                      </a: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el nuevo modelo de ciudad </a:t>
                      </a:r>
                      <a:r>
                        <a:rPr lang="es-EC" sz="1200" dirty="0" err="1">
                          <a:latin typeface="Calibri"/>
                          <a:ea typeface="Times New Roman"/>
                          <a:cs typeface="Calibri"/>
                        </a:rPr>
                        <a:t>PMDyOT</a:t>
                      </a: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(2015-2025)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Times New Roman"/>
                          <a:cs typeface="Calibri"/>
                        </a:rPr>
                        <a:t>Resolución Quiosco Móvil (food truck)</a:t>
                      </a:r>
                      <a:r>
                        <a:rPr lang="es-EC" sz="120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Times New Roman"/>
                          <a:cs typeface="Calibri"/>
                        </a:rPr>
                        <a:t>N/A – </a:t>
                      </a:r>
                      <a:r>
                        <a:rPr lang="es-EC" sz="1200" dirty="0" smtClean="0">
                          <a:latin typeface="Calibri"/>
                          <a:ea typeface="Times New Roman"/>
                          <a:cs typeface="Calibri"/>
                        </a:rPr>
                        <a:t>Nuevo</a:t>
                      </a:r>
                      <a:r>
                        <a:rPr lang="es-EC" sz="1200" baseline="0" dirty="0" smtClean="0">
                          <a:latin typeface="Calibri"/>
                          <a:ea typeface="Times New Roman"/>
                          <a:cs typeface="Calibri"/>
                        </a:rPr>
                        <a:t> giro de negocio en el Espacio Público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41" marR="29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476672"/>
            <a:ext cx="828092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1.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Dar respuesta a la normativa relacionada al espacio público.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2.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Planificación integral a nivel de Municipio en el espacio. Generación de políticas y lineamientos.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3.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Promover, facilitar e incentivar el uso del espacio público, a través de plataformas digitales de fácil acceso e interacción con el usuario, con claridad en los procesos.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es-EC" sz="2400" dirty="0" smtClean="0">
                <a:solidFill>
                  <a:srgbClr val="FF9900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4. </a:t>
            </a: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Identificación de proyectos estratégicos prioritarios para la mejora de la calidad de espacios públicos.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PROPUESTA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REFERENCIAS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62435" t="17726" r="10340" b="7395"/>
          <a:stretch>
            <a:fillRect/>
          </a:stretch>
        </p:blipFill>
        <p:spPr bwMode="auto">
          <a:xfrm>
            <a:off x="0" y="659797"/>
            <a:ext cx="6876256" cy="59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300192" y="476672"/>
            <a:ext cx="223224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/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Plataforma Digital</a:t>
            </a:r>
          </a:p>
          <a:p>
            <a:pPr marL="342900" indent="-342900" algn="l"/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en New York</a:t>
            </a:r>
          </a:p>
          <a:p>
            <a:pPr marL="342900" indent="-342900" algn="l"/>
            <a:endParaRPr lang="es-EC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36712"/>
            <a:ext cx="5953129" cy="5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PROYECTO PILOTO 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5143512"/>
            <a:ext cx="8424936" cy="792088"/>
          </a:xfrm>
        </p:spPr>
        <p:txBody>
          <a:bodyPr>
            <a:noAutofit/>
          </a:bodyPr>
          <a:lstStyle/>
          <a:p>
            <a:pPr algn="r"/>
            <a:r>
              <a:rPr lang="es-EC" sz="36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 para </a:t>
            </a:r>
            <a:br>
              <a:rPr lang="es-EC" sz="36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</a:br>
            <a:r>
              <a:rPr lang="es-EC" sz="36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distribución y ocupación</a:t>
            </a:r>
            <a:endParaRPr lang="es-EC" sz="36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CONTENIDO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28794" y="1500174"/>
            <a:ext cx="5857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</a:t>
            </a:r>
          </a:p>
          <a:p>
            <a:pPr marL="457200" indent="-457200"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		Documento legal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28793" y="2857496"/>
            <a:ext cx="642942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2. Anexo técnico 1</a:t>
            </a:r>
          </a:p>
          <a:p>
            <a:pPr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	Herramienta para la determinación de  	espacios idóneos y capacidad máxima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28792" y="4207408"/>
            <a:ext cx="614367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3. Anexo técnico 2</a:t>
            </a:r>
          </a:p>
          <a:p>
            <a:pPr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	Normas técnicas para ocupación </a:t>
            </a:r>
          </a:p>
          <a:p>
            <a:pPr algn="l"/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	del Espacio público</a:t>
            </a:r>
            <a:endParaRPr lang="es-EC" sz="2400" b="1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5857884" y="2357430"/>
            <a:ext cx="3000396" cy="64294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2857488" y="2357430"/>
            <a:ext cx="3000396" cy="642942"/>
          </a:xfrm>
          <a:prstGeom prst="rect">
            <a:avLst/>
          </a:prstGeom>
          <a:solidFill>
            <a:srgbClr val="529C3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85794"/>
            <a:ext cx="5857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s-EC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Artículo 1</a:t>
            </a: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. Objeto y ámbito de aplicación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571868" y="2285992"/>
            <a:ext cx="1857389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bg1"/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APLICA</a:t>
            </a:r>
            <a:endParaRPr lang="es-EC" sz="2400" b="1" dirty="0">
              <a:solidFill>
                <a:schemeClr val="bg1"/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57949" y="2285992"/>
            <a:ext cx="1857389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bg1"/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NO APLICA</a:t>
            </a:r>
            <a:endParaRPr lang="es-EC" sz="2400" b="1" dirty="0">
              <a:solidFill>
                <a:schemeClr val="bg1"/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928926" y="3071810"/>
            <a:ext cx="18573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Fijos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Semifijos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00760" y="3071810"/>
            <a:ext cx="300039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Ambulantes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De transportación pública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Ocasionales y temporales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928926" y="5064664"/>
            <a:ext cx="292895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indent="-2880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Viario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000760" y="4993226"/>
            <a:ext cx="30003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Parques y plazas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57884" y="3000372"/>
            <a:ext cx="3000396" cy="31432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428596" y="3000372"/>
            <a:ext cx="8429684" cy="18573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428596" y="4857760"/>
            <a:ext cx="8429684" cy="12858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2857488" y="3000372"/>
            <a:ext cx="3000396" cy="31432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42910" y="3357562"/>
            <a:ext cx="221457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COMERCIANTES AUTÓNOMOS</a:t>
            </a:r>
            <a:endParaRPr lang="es-EC" sz="18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42910" y="5000636"/>
            <a:ext cx="221457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ESPACIO PÚBLICO</a:t>
            </a:r>
            <a:endParaRPr lang="es-EC" sz="18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ladimir De la Torre\COMERCIO AUTONOMO\mapas esquema\REGENERADAS.jpg"/>
          <p:cNvPicPr>
            <a:picLocks noChangeAspect="1" noChangeArrowheads="1"/>
          </p:cNvPicPr>
          <p:nvPr/>
        </p:nvPicPr>
        <p:blipFill>
          <a:blip r:embed="rId2" cstate="print"/>
          <a:srcRect l="8479" t="18000" b="18000"/>
          <a:stretch>
            <a:fillRect/>
          </a:stretch>
        </p:blipFill>
        <p:spPr bwMode="auto">
          <a:xfrm>
            <a:off x="4714876" y="4179099"/>
            <a:ext cx="2313395" cy="2286016"/>
          </a:xfrm>
          <a:prstGeom prst="rect">
            <a:avLst/>
          </a:prstGeom>
          <a:noFill/>
        </p:spPr>
      </p:pic>
      <p:pic>
        <p:nvPicPr>
          <p:cNvPr id="1031" name="Picture 7" descr="D:\Wladimir De la Torre\COMERCIO AUTONOMO\mapas esquema\MERCADOS.jpg"/>
          <p:cNvPicPr>
            <a:picLocks noChangeAspect="1" noChangeArrowheads="1"/>
          </p:cNvPicPr>
          <p:nvPr/>
        </p:nvPicPr>
        <p:blipFill>
          <a:blip r:embed="rId3" cstate="print"/>
          <a:srcRect l="9563" t="18000" r="8477" b="18000"/>
          <a:stretch>
            <a:fillRect/>
          </a:stretch>
        </p:blipFill>
        <p:spPr bwMode="auto">
          <a:xfrm>
            <a:off x="6858016" y="4179099"/>
            <a:ext cx="2071702" cy="2286016"/>
          </a:xfrm>
          <a:prstGeom prst="rect">
            <a:avLst/>
          </a:prstGeom>
          <a:noFill/>
        </p:spPr>
      </p:pic>
      <p:sp>
        <p:nvSpPr>
          <p:cNvPr id="53" name="52 Elipse"/>
          <p:cNvSpPr/>
          <p:nvPr/>
        </p:nvSpPr>
        <p:spPr>
          <a:xfrm>
            <a:off x="6806674" y="5475832"/>
            <a:ext cx="1000132" cy="1000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1600" dist="63500" dir="182400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53 Elipse"/>
          <p:cNvSpPr/>
          <p:nvPr/>
        </p:nvSpPr>
        <p:spPr>
          <a:xfrm>
            <a:off x="7998030" y="5323228"/>
            <a:ext cx="185130" cy="18513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5" name="54 Conector recto"/>
          <p:cNvCxnSpPr>
            <a:endCxn id="54" idx="0"/>
          </p:cNvCxnSpPr>
          <p:nvPr/>
        </p:nvCxnSpPr>
        <p:spPr>
          <a:xfrm flipV="1">
            <a:off x="7137493" y="5323228"/>
            <a:ext cx="953102" cy="182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endCxn id="54" idx="5"/>
          </p:cNvCxnSpPr>
          <p:nvPr/>
        </p:nvCxnSpPr>
        <p:spPr>
          <a:xfrm rot="5400000" flipH="1" flipV="1">
            <a:off x="7549158" y="5647361"/>
            <a:ext cx="773004" cy="4407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Wladimir De la Torre\COMERCIO AUTONOMO\mapas esquema\APE_RNR_RNNR.jpg"/>
          <p:cNvPicPr>
            <a:picLocks noChangeAspect="1" noChangeArrowheads="1"/>
          </p:cNvPicPr>
          <p:nvPr/>
        </p:nvPicPr>
        <p:blipFill>
          <a:blip r:embed="rId4" cstate="print"/>
          <a:srcRect l="8477" t="18000" r="9563" b="18000"/>
          <a:stretch>
            <a:fillRect/>
          </a:stretch>
        </p:blipFill>
        <p:spPr bwMode="auto">
          <a:xfrm>
            <a:off x="214282" y="4179099"/>
            <a:ext cx="2071702" cy="2286016"/>
          </a:xfrm>
          <a:prstGeom prst="rect">
            <a:avLst/>
          </a:prstGeom>
          <a:noFill/>
        </p:spPr>
      </p:pic>
      <p:pic>
        <p:nvPicPr>
          <p:cNvPr id="1030" name="Picture 6" descr="D:\Wladimir De la Torre\COMERCIO AUTONOMO\mapas esquema\CHQ.jpg"/>
          <p:cNvPicPr>
            <a:picLocks noChangeAspect="1" noChangeArrowheads="1"/>
          </p:cNvPicPr>
          <p:nvPr/>
        </p:nvPicPr>
        <p:blipFill>
          <a:blip r:embed="rId5" cstate="print"/>
          <a:srcRect l="8479" t="18000" r="9562" b="18000"/>
          <a:stretch>
            <a:fillRect/>
          </a:stretch>
        </p:blipFill>
        <p:spPr bwMode="auto">
          <a:xfrm>
            <a:off x="2500298" y="4179099"/>
            <a:ext cx="2071702" cy="2286016"/>
          </a:xfrm>
          <a:prstGeom prst="rect">
            <a:avLst/>
          </a:prstGeom>
          <a:noFill/>
        </p:spPr>
      </p:pic>
      <p:sp>
        <p:nvSpPr>
          <p:cNvPr id="48" name="47 Elipse"/>
          <p:cNvSpPr/>
          <p:nvPr/>
        </p:nvSpPr>
        <p:spPr>
          <a:xfrm>
            <a:off x="2383793" y="5531628"/>
            <a:ext cx="1000132" cy="1000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1600" dist="63500" dir="182400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48 Elipse"/>
          <p:cNvSpPr/>
          <p:nvPr/>
        </p:nvSpPr>
        <p:spPr>
          <a:xfrm>
            <a:off x="3575149" y="5379024"/>
            <a:ext cx="185130" cy="18513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0" name="49 Conector recto"/>
          <p:cNvCxnSpPr>
            <a:endCxn id="49" idx="0"/>
          </p:cNvCxnSpPr>
          <p:nvPr/>
        </p:nvCxnSpPr>
        <p:spPr>
          <a:xfrm flipV="1">
            <a:off x="2714612" y="5379024"/>
            <a:ext cx="953102" cy="182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endCxn id="49" idx="5"/>
          </p:cNvCxnSpPr>
          <p:nvPr/>
        </p:nvCxnSpPr>
        <p:spPr>
          <a:xfrm rot="5400000" flipH="1" flipV="1">
            <a:off x="3126277" y="5703157"/>
            <a:ext cx="773004" cy="4407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Elipse"/>
          <p:cNvSpPr/>
          <p:nvPr/>
        </p:nvSpPr>
        <p:spPr>
          <a:xfrm>
            <a:off x="4663534" y="5466636"/>
            <a:ext cx="1000132" cy="1000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1600" dist="63500" dir="182400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500042"/>
            <a:ext cx="5857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s-EC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Artículo 2</a:t>
            </a: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. Espacios idóneos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357290" y="1285860"/>
            <a:ext cx="742952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Todo espacio de dominio y uso público apto para que no se encuentre dentro de:</a:t>
            </a:r>
            <a:endParaRPr lang="es-EC" sz="16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143108" y="1714488"/>
            <a:ext cx="657229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Áreas de Protección Ecológica, RNR y RNNR</a:t>
            </a:r>
          </a:p>
          <a:p>
            <a:pPr marL="342900" indent="-342900" algn="l">
              <a:buAutoNum type="arabicPeriod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Centro Histórico </a:t>
            </a:r>
          </a:p>
          <a:p>
            <a:pPr marL="342900" indent="-342900" algn="l">
              <a:buAutoNum type="arabicPeriod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Áreas regeneradas</a:t>
            </a:r>
            <a:endParaRPr lang="es-EC" sz="1600" i="1" dirty="0" smtClean="0">
              <a:solidFill>
                <a:schemeClr val="bg1">
                  <a:lumMod val="6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AutoNum type="arabicPeriod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itchFamily="34" charset="0"/>
                <a:ea typeface="Tahoma" pitchFamily="34" charset="0"/>
                <a:cs typeface="Tahoma" pitchFamily="34" charset="0"/>
              </a:rPr>
              <a:t>Radio de 30m o 300m alrededor de Centros comerciales populares, mercados, ferias y plataformas metropolitanas</a:t>
            </a:r>
            <a:endParaRPr lang="es-EC" sz="1600" dirty="0">
              <a:solidFill>
                <a:schemeClr val="tx1">
                  <a:lumMod val="85000"/>
                  <a:lumOff val="15000"/>
                </a:schemeClr>
              </a:solidFill>
              <a:latin typeface="Swis721 Lt B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142844" y="5572140"/>
            <a:ext cx="1000132" cy="1000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1600" dist="63500" dir="182400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333" y="5612629"/>
            <a:ext cx="919155" cy="9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Elipse"/>
          <p:cNvSpPr/>
          <p:nvPr/>
        </p:nvSpPr>
        <p:spPr>
          <a:xfrm>
            <a:off x="1337834" y="5419536"/>
            <a:ext cx="185130" cy="18513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9" name="28 Conector recto"/>
          <p:cNvCxnSpPr>
            <a:endCxn id="27" idx="0"/>
          </p:cNvCxnSpPr>
          <p:nvPr/>
        </p:nvCxnSpPr>
        <p:spPr>
          <a:xfrm flipV="1">
            <a:off x="477297" y="5419536"/>
            <a:ext cx="953102" cy="182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27" idx="5"/>
          </p:cNvCxnSpPr>
          <p:nvPr/>
        </p:nvCxnSpPr>
        <p:spPr>
          <a:xfrm rot="5400000" flipH="1" flipV="1">
            <a:off x="888962" y="5743669"/>
            <a:ext cx="773004" cy="4407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Elipse"/>
          <p:cNvSpPr/>
          <p:nvPr/>
        </p:nvSpPr>
        <p:spPr>
          <a:xfrm>
            <a:off x="5854890" y="5314032"/>
            <a:ext cx="185130" cy="18513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4" name="43 Conector recto"/>
          <p:cNvCxnSpPr>
            <a:endCxn id="43" idx="0"/>
          </p:cNvCxnSpPr>
          <p:nvPr/>
        </p:nvCxnSpPr>
        <p:spPr>
          <a:xfrm flipV="1">
            <a:off x="4994353" y="5314032"/>
            <a:ext cx="953102" cy="182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endCxn id="43" idx="5"/>
          </p:cNvCxnSpPr>
          <p:nvPr/>
        </p:nvCxnSpPr>
        <p:spPr>
          <a:xfrm rot="5400000" flipH="1" flipV="1">
            <a:off x="5406018" y="5638165"/>
            <a:ext cx="773004" cy="4407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789" y="5567117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9756" y="5490654"/>
            <a:ext cx="943766" cy="9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1903" y="5520159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CuadroTexto"/>
          <p:cNvSpPr txBox="1"/>
          <p:nvPr/>
        </p:nvSpPr>
        <p:spPr>
          <a:xfrm>
            <a:off x="214282" y="40005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Swis721 Lt BT" pitchFamily="34" charset="0"/>
              </a:rPr>
              <a:t>1</a:t>
            </a:r>
            <a:endParaRPr lang="es-EC" dirty="0">
              <a:latin typeface="Swis721 Lt BT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500298" y="40005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Swis721 Lt BT" pitchFamily="34" charset="0"/>
              </a:rPr>
              <a:t>2</a:t>
            </a:r>
            <a:endParaRPr lang="es-EC" dirty="0">
              <a:latin typeface="Swis721 Lt BT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786314" y="40005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Swis721 Lt BT" pitchFamily="34" charset="0"/>
              </a:rPr>
              <a:t>3</a:t>
            </a:r>
            <a:endParaRPr lang="es-EC" dirty="0">
              <a:latin typeface="Swis721 Lt BT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6786578" y="40005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Swis721 Lt BT" pitchFamily="34" charset="0"/>
              </a:rPr>
              <a:t>4</a:t>
            </a:r>
            <a:endParaRPr lang="es-EC" dirty="0">
              <a:latin typeface="Swis721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CONSTITUCIÓN-COOTAD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Competencia exclusiva del gobierno autónomo descentralizado municipal: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i="1" dirty="0" smtClean="0"/>
              <a:t>Ejercer el control sobre el uso y ocupación del suelo en el cantón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1343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85794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s-EC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Artículo 3</a:t>
            </a: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. Puntos de comercio.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714480" y="1857364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Son los lugares asignados en el territorio para ubicación y agrupación de más de un comerciante, bajo condiciones específicas.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4243391" cy="16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RESOLUCIÓN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85794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s-EC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Artículo 4</a:t>
            </a: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. Capacidad máxima.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714480" y="1857364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La capacidad máxima de comerciantes se determinará a través de un análisis físico espacial en base al Anexo Técnico No. 1.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85720" y="3357562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s-EC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Artículo 5</a:t>
            </a:r>
            <a:r>
              <a:rPr lang="es-EC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. Aplicación de las normas técnicas.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14480" y="4429132"/>
            <a:ext cx="6858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l"/>
            <a:r>
              <a:rPr lang="es-EC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Verificación de las normas técnicas de Anexo Técnico No. 2, previa emisión de permiso.</a:t>
            </a:r>
            <a:endParaRPr lang="es-EC" sz="2000" dirty="0">
              <a:solidFill>
                <a:schemeClr val="tx1">
                  <a:lumMod val="85000"/>
                  <a:lumOff val="15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No.1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28662" y="1285860"/>
            <a:ext cx="771530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Swis721 Lt BT" pitchFamily="34" charset="0"/>
              </a:rPr>
              <a:t>HERRAMIENTA PARA LA DETERMINACIÓN DE ESPACIOS IDÓNEOS PARA LA OCUPACIÓN DEL COMERCIO AUTÓNOMO EN EL VIARIO.</a:t>
            </a:r>
            <a:endParaRPr lang="es-EC" sz="2400" dirty="0">
              <a:latin typeface="Swis721 Lt BT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57224" y="3000372"/>
            <a:ext cx="7715304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DESARROLLO DE LA HERRAMIENTA</a:t>
            </a:r>
            <a:endParaRPr lang="es-EC" sz="2400" dirty="0" smtClean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ESPACIOS IDÓNEOS</a:t>
            </a:r>
            <a:endParaRPr lang="es-EC" sz="105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CUADRANTES DE OCUPACIÓN Y CAPACIDAD MÁXIMA DE COMERCIANTES AUTÓNOMOS FIJOS Y SEMIFIJOS EN ESPACIO PÚBLICO</a:t>
            </a:r>
            <a:endParaRPr lang="es-EC" sz="105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ZONAS DE INTERÉS PARA ACTIVIDADES DE COMERCIO AUTÓNOMO</a:t>
            </a:r>
            <a:endParaRPr lang="es-EC" sz="105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COMPONENTES DE LA HERRAMIENTA</a:t>
            </a:r>
            <a:endParaRPr lang="es-EC" sz="2400" dirty="0" smtClean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APLICATIVO DIGITAL</a:t>
            </a:r>
            <a:endParaRPr lang="es-EC" sz="105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MATRIZ</a:t>
            </a:r>
            <a:endParaRPr lang="es-EC" sz="105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C" sz="11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MAPAS</a:t>
            </a:r>
            <a:endParaRPr lang="es-EC" sz="1050" dirty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"/>
          <p:cNvPicPr>
            <a:picLocks noChangeAspect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9807" r="5468" b="5270"/>
          <a:stretch>
            <a:fillRect/>
          </a:stretch>
        </p:blipFill>
        <p:spPr>
          <a:xfrm>
            <a:off x="357158" y="2428868"/>
            <a:ext cx="6786610" cy="39539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/>
          <a:stretch>
            <a:fillRect/>
          </a:stretch>
        </p:blipFill>
        <p:spPr>
          <a:xfrm>
            <a:off x="357158" y="1214422"/>
            <a:ext cx="2071702" cy="1214446"/>
          </a:xfrm>
          <a:prstGeom prst="rect">
            <a:avLst/>
          </a:prstGeom>
        </p:spPr>
      </p:pic>
      <p:grpSp>
        <p:nvGrpSpPr>
          <p:cNvPr id="3" name="6 Grupo"/>
          <p:cNvGrpSpPr/>
          <p:nvPr/>
        </p:nvGrpSpPr>
        <p:grpSpPr>
          <a:xfrm>
            <a:off x="642910" y="2786058"/>
            <a:ext cx="357190" cy="357984"/>
            <a:chOff x="7786710" y="1571612"/>
            <a:chExt cx="357190" cy="357984"/>
          </a:xfrm>
        </p:grpSpPr>
        <p:sp>
          <p:nvSpPr>
            <p:cNvPr id="8" name="7 Elipse"/>
            <p:cNvSpPr/>
            <p:nvPr/>
          </p:nvSpPr>
          <p:spPr>
            <a:xfrm>
              <a:off x="7786710" y="1571612"/>
              <a:ext cx="357190" cy="3571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9" name="8 Conector recto"/>
            <p:cNvCxnSpPr>
              <a:stCxn id="8" idx="0"/>
              <a:endCxn id="8" idx="4"/>
            </p:cNvCxnSpPr>
            <p:nvPr/>
          </p:nvCxnSpPr>
          <p:spPr>
            <a:xfrm rot="16200000" flipH="1">
              <a:off x="7786710" y="1750207"/>
              <a:ext cx="3571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>
              <a:stCxn id="8" idx="2"/>
              <a:endCxn id="8" idx="6"/>
            </p:cNvCxnSpPr>
            <p:nvPr/>
          </p:nvCxnSpPr>
          <p:spPr>
            <a:xfrm rot="10800000" flipH="1">
              <a:off x="7786710" y="1750207"/>
              <a:ext cx="3571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Rectángulo"/>
            <p:cNvSpPr/>
            <p:nvPr/>
          </p:nvSpPr>
          <p:spPr>
            <a:xfrm>
              <a:off x="7929586" y="1574534"/>
              <a:ext cx="45719" cy="211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4" name="Imagen 1"/>
          <p:cNvPicPr>
            <a:picLocks noChangeAspect="1"/>
          </p:cNvPicPr>
          <p:nvPr/>
        </p:nvPicPr>
        <p:blipFill>
          <a:blip r:embed="rId5" cstate="print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/>
          <a:stretch>
            <a:fillRect/>
          </a:stretch>
        </p:blipFill>
        <p:spPr>
          <a:xfrm>
            <a:off x="2643174" y="1214422"/>
            <a:ext cx="2071702" cy="1214446"/>
          </a:xfrm>
          <a:prstGeom prst="rect">
            <a:avLst/>
          </a:prstGeom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1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858018" y="5033973"/>
            <a:ext cx="323850" cy="1524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43768" y="5000636"/>
            <a:ext cx="20002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Distrito Metropolitano de Quito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858018" y="5248287"/>
            <a:ext cx="323850" cy="152400"/>
          </a:xfrm>
          <a:prstGeom prst="rect">
            <a:avLst/>
          </a:prstGeom>
          <a:solidFill>
            <a:srgbClr val="529C3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143768" y="5214950"/>
            <a:ext cx="16859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Espacios idóneos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858018" y="5462601"/>
            <a:ext cx="32385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143768" y="5429264"/>
            <a:ext cx="16859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Espacios libres de CA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61104" y="1000108"/>
            <a:ext cx="20002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RADIO 300m</a:t>
            </a:r>
            <a:r>
              <a:rPr kumimoji="0" lang="es-E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 - MERCADOS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57158" y="1000108"/>
            <a:ext cx="20002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Lt BT" pitchFamily="34" charset="0"/>
                <a:cs typeface="Arial" pitchFamily="34" charset="0"/>
              </a:rPr>
              <a:t>ZONAS REGENERADAS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7504" y="404664"/>
            <a:ext cx="361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DESARROLLO DE </a:t>
            </a:r>
            <a:r>
              <a:rPr lang="es-EC" b="1" dirty="0" smtClean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HERRAMIENTA</a:t>
            </a:r>
            <a:endParaRPr lang="es-EC" b="1" dirty="0">
              <a:solidFill>
                <a:schemeClr val="bg1">
                  <a:lumMod val="65000"/>
                </a:schemeClr>
              </a:solidFill>
              <a:latin typeface="Swis721 Lt BT" pitchFamily="34" charset="0"/>
            </a:endParaRPr>
          </a:p>
        </p:txBody>
      </p:sp>
      <p:sp>
        <p:nvSpPr>
          <p:cNvPr id="27" name="13 Rectángulo"/>
          <p:cNvSpPr/>
          <p:nvPr/>
        </p:nvSpPr>
        <p:spPr>
          <a:xfrm>
            <a:off x="5247450" y="403216"/>
            <a:ext cx="289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s-EC" sz="1600" dirty="0" smtClean="0">
                <a:latin typeface="Swis721 Lt BT" pitchFamily="34" charset="0"/>
              </a:rPr>
              <a:t>ESPACIOS IDÓNEOS</a:t>
            </a:r>
          </a:p>
        </p:txBody>
      </p:sp>
    </p:spTree>
    <p:extLst>
      <p:ext uri="{BB962C8B-B14F-4D97-AF65-F5344CB8AC3E}">
        <p14:creationId xmlns:p14="http://schemas.microsoft.com/office/powerpoint/2010/main" val="4769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7504" y="446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2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596" y="500042"/>
            <a:ext cx="821537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Swis721 Lt BT" pitchFamily="34" charset="0"/>
              </a:rPr>
              <a:t>NORMAS TÉCNICAS PARA LA OCUPACIÓN DEL ESPACIO PÚBLICO DEL COMERCIO AUTÓNOMO FIJO Y SEMIFIJO</a:t>
            </a:r>
            <a:endParaRPr lang="es-EC" sz="2400" dirty="0">
              <a:latin typeface="Swis721 Lt BT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57224" y="1857364"/>
            <a:ext cx="7715304" cy="428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buFont typeface="+mj-lt"/>
              <a:buAutoNum type="arabicPeriod"/>
            </a:pPr>
            <a:r>
              <a:rPr lang="es-EC" sz="1600" dirty="0" smtClean="0">
                <a:latin typeface="Swis721 Lt BT" pitchFamily="34" charset="0"/>
              </a:rPr>
              <a:t>REFERENCIAS PARA EL DIMENSIONAMIENTO DEL MOBILIARIO EN EL ESPACIO PÚBLICO: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s-EC" sz="1600" dirty="0" smtClean="0">
                <a:latin typeface="Swis721 Lt BT" pitchFamily="34" charset="0"/>
              </a:rPr>
              <a:t>REGULACIONES FÍSICO-ESPACIALES PARA COMERCIO AUTÓNOMO FIJO Y SEMIFIJO: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2.1. REGULACIONES GENERALES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2.1.1. Distancia entre comerciantes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2.1.2. Distancias entre puntos de contaminación 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2.1.3. Distancias libres mínimas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2.1.4. Esquinas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2.1.5. Relación con fachadas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2.1.6. Mobiliario </a:t>
            </a:r>
          </a:p>
          <a:p>
            <a:pPr marL="342900" lvl="0" indent="-342900" algn="l"/>
            <a:endParaRPr lang="es-EC" sz="1600" dirty="0" smtClean="0">
              <a:latin typeface="Swis721 Lt BT" pitchFamily="34" charset="0"/>
            </a:endParaRP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2.2. REGULACIONES POR TIPOS DE ESCALA EN FUNCIÓN A LA OCUPACIÓN EN EL ESPACIO PÚBLICO Y GIROS.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2.2.1. Escala 1 -  Tipo “Cajonera”                             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2.2.2. Escala 2 – Tipo “Carrito”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2.2.3. Escala 3 – Tipo “Quiosco”</a:t>
            </a:r>
          </a:p>
          <a:p>
            <a:pPr marL="342900" lvl="0" indent="-342900" algn="l"/>
            <a:r>
              <a:rPr lang="es-EC" sz="1600" dirty="0" smtClean="0">
                <a:latin typeface="Swis721 Lt BT" pitchFamily="34" charset="0"/>
              </a:rPr>
              <a:t>		2.2.4. Escala 4 – Tipo “Quiosco móvil”</a:t>
            </a:r>
          </a:p>
        </p:txBody>
      </p:sp>
    </p:spTree>
    <p:extLst>
      <p:ext uri="{BB962C8B-B14F-4D97-AF65-F5344CB8AC3E}">
        <p14:creationId xmlns:p14="http://schemas.microsoft.com/office/powerpoint/2010/main" val="16907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7504" y="44624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2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ángulo 19"/>
          <p:cNvSpPr/>
          <p:nvPr/>
        </p:nvSpPr>
        <p:spPr>
          <a:xfrm>
            <a:off x="107504" y="404664"/>
            <a:ext cx="43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 smtClean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REFERENCIAS DE DIMENSIONAMIENTO</a:t>
            </a:r>
            <a:endParaRPr lang="es-EC" b="1" dirty="0">
              <a:solidFill>
                <a:schemeClr val="bg1">
                  <a:lumMod val="65000"/>
                </a:schemeClr>
              </a:solidFill>
              <a:latin typeface="Swis721 Lt BT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43016"/>
            <a:ext cx="483209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97836"/>
            <a:ext cx="2643206" cy="152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29132"/>
            <a:ext cx="2631456" cy="151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7504" y="44624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2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ángulo 19"/>
          <p:cNvSpPr/>
          <p:nvPr/>
        </p:nvSpPr>
        <p:spPr>
          <a:xfrm>
            <a:off x="107504" y="404664"/>
            <a:ext cx="405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 smtClean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REGULACIONES FÍSICO-ESPACIALES</a:t>
            </a:r>
            <a:endParaRPr lang="es-EC" b="1" dirty="0">
              <a:solidFill>
                <a:schemeClr val="bg1">
                  <a:lumMod val="65000"/>
                </a:schemeClr>
              </a:solidFill>
              <a:latin typeface="Swis721 Lt BT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5000629" y="405343"/>
            <a:ext cx="414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s-EC" sz="1600" dirty="0" smtClean="0">
                <a:latin typeface="Swis721 Lt BT" pitchFamily="34" charset="0"/>
              </a:rPr>
              <a:t>2.2. REGULACIONES POR ESCALA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928670"/>
            <a:ext cx="2580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Swis721 Lt BT" pitchFamily="34" charset="0"/>
              </a:rPr>
              <a:t>Escala 1 -  Tipo “Cajonera”</a:t>
            </a:r>
            <a:endParaRPr lang="es-EC" sz="1600" dirty="0">
              <a:latin typeface="Swis721 Lt BT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927155" cy="10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935107" cy="10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5153" y="1540541"/>
            <a:ext cx="1237931" cy="95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30023" r="22551" b="23154"/>
          <a:stretch/>
        </p:blipFill>
        <p:spPr bwMode="auto">
          <a:xfrm>
            <a:off x="571472" y="2714620"/>
            <a:ext cx="3469436" cy="1822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4770"/>
          <a:stretch/>
        </p:blipFill>
        <p:spPr bwMode="auto">
          <a:xfrm>
            <a:off x="1142976" y="4500570"/>
            <a:ext cx="2143140" cy="1985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14282" y="857232"/>
            <a:ext cx="4214842" cy="5715040"/>
          </a:xfrm>
          <a:prstGeom prst="roundRect">
            <a:avLst>
              <a:gd name="adj" fmla="val 77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 redondeado"/>
          <p:cNvSpPr/>
          <p:nvPr/>
        </p:nvSpPr>
        <p:spPr>
          <a:xfrm>
            <a:off x="4643438" y="857232"/>
            <a:ext cx="4214842" cy="5715040"/>
          </a:xfrm>
          <a:prstGeom prst="roundRect">
            <a:avLst>
              <a:gd name="adj" fmla="val 77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4857752" y="947306"/>
            <a:ext cx="2365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Swis721 Lt BT" pitchFamily="34" charset="0"/>
              </a:rPr>
              <a:t>Escala 2 -  Tipo “Carrito”</a:t>
            </a:r>
            <a:endParaRPr lang="es-EC" sz="1600" dirty="0">
              <a:latin typeface="Swis721 Lt BT" pitchFamily="34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428736"/>
            <a:ext cx="1273371" cy="12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500174"/>
            <a:ext cx="770184" cy="11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2786058"/>
            <a:ext cx="1357322" cy="6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0 Imagen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13283" r="24044" b="14998"/>
          <a:stretch/>
        </p:blipFill>
        <p:spPr bwMode="auto">
          <a:xfrm>
            <a:off x="4929190" y="3500438"/>
            <a:ext cx="1357322" cy="1537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0 Imagen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1676" r="16392" b="21096"/>
          <a:stretch/>
        </p:blipFill>
        <p:spPr bwMode="auto">
          <a:xfrm>
            <a:off x="4786314" y="5215299"/>
            <a:ext cx="1500198" cy="1214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2786058"/>
            <a:ext cx="12589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30" y="3643314"/>
            <a:ext cx="131938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"/>
          <a:stretch/>
        </p:blipFill>
        <p:spPr bwMode="auto">
          <a:xfrm>
            <a:off x="7000892" y="5000636"/>
            <a:ext cx="1362584" cy="1439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1571612"/>
            <a:ext cx="1369149" cy="10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4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7504" y="44624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2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ángulo 19"/>
          <p:cNvSpPr/>
          <p:nvPr/>
        </p:nvSpPr>
        <p:spPr>
          <a:xfrm>
            <a:off x="107504" y="404664"/>
            <a:ext cx="405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 smtClean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REGULACIONES FÍSICO-ESPACIALES</a:t>
            </a:r>
            <a:endParaRPr lang="es-EC" b="1" dirty="0">
              <a:solidFill>
                <a:schemeClr val="bg1">
                  <a:lumMod val="65000"/>
                </a:schemeClr>
              </a:solidFill>
              <a:latin typeface="Swis721 Lt BT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5000629" y="405343"/>
            <a:ext cx="414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s-EC" sz="1600" dirty="0" smtClean="0">
                <a:latin typeface="Swis721 Lt BT" pitchFamily="34" charset="0"/>
              </a:rPr>
              <a:t>2.2. REGULACIONES POR ESCALA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928670"/>
            <a:ext cx="2519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Swis721 Lt BT" pitchFamily="34" charset="0"/>
              </a:rPr>
              <a:t>Escala 3 -  Tipo “Quiosco”</a:t>
            </a:r>
            <a:endParaRPr lang="es-EC" sz="1600" dirty="0">
              <a:latin typeface="Swis721 Lt BT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14282" y="857232"/>
            <a:ext cx="4214842" cy="5715040"/>
          </a:xfrm>
          <a:prstGeom prst="roundRect">
            <a:avLst>
              <a:gd name="adj" fmla="val 77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7" name="2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411" y="1357298"/>
            <a:ext cx="1857143" cy="1266667"/>
          </a:xfrm>
          <a:prstGeom prst="rect">
            <a:avLst/>
          </a:prstGeom>
        </p:spPr>
      </p:pic>
      <p:pic>
        <p:nvPicPr>
          <p:cNvPr id="28" name="2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1447719" cy="7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805" y="3383543"/>
            <a:ext cx="865180" cy="152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5000636"/>
            <a:ext cx="1571636" cy="9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786058"/>
            <a:ext cx="1027904" cy="71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/>
          <a:stretch>
            <a:fillRect/>
          </a:stretch>
        </p:blipFill>
        <p:spPr bwMode="auto">
          <a:xfrm rot="5400000">
            <a:off x="2811531" y="3046330"/>
            <a:ext cx="771524" cy="225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1" y="4857760"/>
            <a:ext cx="2071702" cy="97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7504" y="44624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ANEXO TÉCNICO 2</a:t>
            </a:r>
            <a:endParaRPr lang="es-EC" sz="3200" dirty="0">
              <a:solidFill>
                <a:schemeClr val="bg1">
                  <a:lumMod val="50000"/>
                </a:schemeClr>
              </a:solidFill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ángulo 19"/>
          <p:cNvSpPr/>
          <p:nvPr/>
        </p:nvSpPr>
        <p:spPr>
          <a:xfrm>
            <a:off x="107504" y="404664"/>
            <a:ext cx="405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 smtClean="0">
                <a:solidFill>
                  <a:schemeClr val="bg1">
                    <a:lumMod val="65000"/>
                  </a:schemeClr>
                </a:solidFill>
                <a:latin typeface="Swis721 Lt BT" pitchFamily="34" charset="0"/>
              </a:rPr>
              <a:t>REGULACIONES FÍSICO-ESPACIALES</a:t>
            </a:r>
            <a:endParaRPr lang="es-EC" b="1" dirty="0">
              <a:solidFill>
                <a:schemeClr val="bg1">
                  <a:lumMod val="65000"/>
                </a:schemeClr>
              </a:solidFill>
              <a:latin typeface="Swis721 Lt BT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5000629" y="405343"/>
            <a:ext cx="414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s-EC" sz="1600" dirty="0" smtClean="0">
                <a:latin typeface="Swis721 Lt BT" pitchFamily="34" charset="0"/>
              </a:rPr>
              <a:t>2.1. REGULACIONES GENERALES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35698" y="1071546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1800"/>
              </a:spcAft>
            </a:pPr>
            <a:r>
              <a:rPr lang="es-EC" dirty="0" smtClean="0">
                <a:latin typeface="Swis721 Lt BT" pitchFamily="34" charset="0"/>
              </a:rPr>
              <a:t>2.1.3. Distancias libres mínimas</a:t>
            </a:r>
          </a:p>
        </p:txBody>
      </p:sp>
      <p:pic>
        <p:nvPicPr>
          <p:cNvPr id="10" name="0 Imagen"/>
          <p:cNvPicPr/>
          <p:nvPr/>
        </p:nvPicPr>
        <p:blipFill rotWithShape="1"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26635" r="3351" b="14789"/>
          <a:stretch/>
        </p:blipFill>
        <p:spPr bwMode="auto">
          <a:xfrm>
            <a:off x="1735951" y="1571612"/>
            <a:ext cx="5400675" cy="25622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0 Imagen"/>
          <p:cNvPicPr/>
          <p:nvPr/>
        </p:nvPicPr>
        <p:blipFill rotWithShape="1"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27237" r="1411" b="30616"/>
          <a:stretch/>
        </p:blipFill>
        <p:spPr bwMode="auto">
          <a:xfrm>
            <a:off x="928662" y="4303274"/>
            <a:ext cx="7236629" cy="22689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6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>
            <a:off x="72008" y="2564904"/>
            <a:ext cx="1547664" cy="2232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"/>
          <p:cNvSpPr/>
          <p:nvPr/>
        </p:nvSpPr>
        <p:spPr>
          <a:xfrm>
            <a:off x="0" y="97468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PROCESO </a:t>
            </a:r>
            <a:endParaRPr lang="es-ES" sz="36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70105485"/>
              </p:ext>
            </p:extLst>
          </p:nvPr>
        </p:nvGraphicFramePr>
        <p:xfrm>
          <a:off x="1763688" y="1397000"/>
          <a:ext cx="738031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Flecha derecha"/>
          <p:cNvSpPr/>
          <p:nvPr/>
        </p:nvSpPr>
        <p:spPr>
          <a:xfrm>
            <a:off x="3491880" y="3552658"/>
            <a:ext cx="522312" cy="2363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3275856" y="3140968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C" sz="1600" b="1" dirty="0" smtClean="0"/>
              <a:t>SI</a:t>
            </a:r>
            <a:r>
              <a:rPr lang="es-EC" sz="1600" dirty="0" smtClean="0"/>
              <a:t> </a:t>
            </a:r>
          </a:p>
          <a:p>
            <a:pPr algn="ctr"/>
            <a:r>
              <a:rPr lang="es-EC" sz="900" dirty="0" smtClean="0"/>
              <a:t>CUMPLE</a:t>
            </a:r>
            <a:endParaRPr lang="es-EC" sz="900" dirty="0"/>
          </a:p>
        </p:txBody>
      </p:sp>
      <p:sp>
        <p:nvSpPr>
          <p:cNvPr id="17" name="16 Flecha en U"/>
          <p:cNvSpPr/>
          <p:nvPr/>
        </p:nvSpPr>
        <p:spPr>
          <a:xfrm>
            <a:off x="3203848" y="2276872"/>
            <a:ext cx="2952328" cy="504056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4193204" y="1988840"/>
            <a:ext cx="13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NO</a:t>
            </a:r>
            <a:r>
              <a:rPr lang="es-EC" sz="1200" dirty="0" smtClean="0"/>
              <a:t> CUMPLE</a:t>
            </a:r>
            <a:endParaRPr lang="es-EC" sz="1200" dirty="0"/>
          </a:p>
        </p:txBody>
      </p:sp>
      <p:sp>
        <p:nvSpPr>
          <p:cNvPr id="19" name="18 Flecha derecha"/>
          <p:cNvSpPr/>
          <p:nvPr/>
        </p:nvSpPr>
        <p:spPr>
          <a:xfrm>
            <a:off x="5148064" y="357301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Llamada rectangular redondeada"/>
          <p:cNvSpPr/>
          <p:nvPr/>
        </p:nvSpPr>
        <p:spPr>
          <a:xfrm>
            <a:off x="4363380" y="1226512"/>
            <a:ext cx="2448272" cy="786572"/>
          </a:xfrm>
          <a:prstGeom prst="wedgeRoundRectCallout">
            <a:avLst>
              <a:gd name="adj1" fmla="val 19745"/>
              <a:gd name="adj2" fmla="val 128300"/>
              <a:gd name="adj3" fmla="val 16667"/>
            </a:avLst>
          </a:prstGeom>
          <a:solidFill>
            <a:schemeClr val="bg1">
              <a:lumMod val="75000"/>
              <a:alpha val="4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EMITE INFORME TÉCNICO CON RECOMENDACIÓN DE OTROS ESPACIOS EN EL TERRITORIO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7" name="26 Flecha en U"/>
          <p:cNvSpPr/>
          <p:nvPr/>
        </p:nvSpPr>
        <p:spPr>
          <a:xfrm flipV="1">
            <a:off x="4572000" y="4617132"/>
            <a:ext cx="1656184" cy="504056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CuadroTexto"/>
          <p:cNvSpPr txBox="1"/>
          <p:nvPr/>
        </p:nvSpPr>
        <p:spPr>
          <a:xfrm>
            <a:off x="4860032" y="5137447"/>
            <a:ext cx="13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NO</a:t>
            </a:r>
            <a:r>
              <a:rPr lang="es-EC" sz="1200" dirty="0" smtClean="0"/>
              <a:t> CUMPLE</a:t>
            </a:r>
            <a:endParaRPr lang="es-EC" sz="1200" dirty="0"/>
          </a:p>
        </p:txBody>
      </p:sp>
      <p:sp>
        <p:nvSpPr>
          <p:cNvPr id="29" name="28 Flecha derecha"/>
          <p:cNvSpPr/>
          <p:nvPr/>
        </p:nvSpPr>
        <p:spPr>
          <a:xfrm>
            <a:off x="6588224" y="357301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4932040" y="3140968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C" sz="1600" b="1" dirty="0" smtClean="0"/>
              <a:t>SI</a:t>
            </a:r>
            <a:r>
              <a:rPr lang="es-EC" sz="1200" dirty="0" smtClean="0"/>
              <a:t> </a:t>
            </a:r>
          </a:p>
          <a:p>
            <a:pPr algn="ctr"/>
            <a:r>
              <a:rPr lang="es-EC" sz="900" dirty="0" smtClean="0"/>
              <a:t>CUMPLE</a:t>
            </a:r>
            <a:endParaRPr lang="es-EC" sz="9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372200" y="3152581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C" sz="1600" b="1" dirty="0" smtClean="0"/>
              <a:t>SI</a:t>
            </a:r>
            <a:r>
              <a:rPr lang="es-EC" sz="1600" dirty="0" smtClean="0"/>
              <a:t> </a:t>
            </a:r>
          </a:p>
          <a:p>
            <a:pPr algn="ctr"/>
            <a:r>
              <a:rPr lang="es-EC" sz="900" dirty="0" smtClean="0"/>
              <a:t>CUMPLE</a:t>
            </a:r>
            <a:endParaRPr lang="es-EC" sz="900" dirty="0"/>
          </a:p>
        </p:txBody>
      </p:sp>
      <p:grpSp>
        <p:nvGrpSpPr>
          <p:cNvPr id="2" name="34 Grupo"/>
          <p:cNvGrpSpPr/>
          <p:nvPr/>
        </p:nvGrpSpPr>
        <p:grpSpPr>
          <a:xfrm>
            <a:off x="-324544" y="3569096"/>
            <a:ext cx="2054878" cy="724000"/>
            <a:chOff x="0" y="1457342"/>
            <a:chExt cx="2054878" cy="724000"/>
          </a:xfrm>
        </p:grpSpPr>
        <p:sp>
          <p:nvSpPr>
            <p:cNvPr id="39" name="38 Rectángulo"/>
            <p:cNvSpPr/>
            <p:nvPr/>
          </p:nvSpPr>
          <p:spPr>
            <a:xfrm>
              <a:off x="0" y="1731300"/>
              <a:ext cx="1550822" cy="4500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504056" y="1457342"/>
              <a:ext cx="1550822" cy="450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C" sz="1400" kern="1200" dirty="0" smtClean="0">
                  <a:solidFill>
                    <a:schemeClr val="bg1"/>
                  </a:solidFill>
                </a:rPr>
                <a:t>REQUISITOS</a:t>
              </a:r>
              <a:endParaRPr lang="es-EC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35 Grupo"/>
          <p:cNvGrpSpPr/>
          <p:nvPr/>
        </p:nvGrpSpPr>
        <p:grpSpPr>
          <a:xfrm>
            <a:off x="-396552" y="4005064"/>
            <a:ext cx="2626758" cy="450042"/>
            <a:chOff x="0" y="2844032"/>
            <a:chExt cx="2626758" cy="450042"/>
          </a:xfrm>
        </p:grpSpPr>
        <p:sp>
          <p:nvSpPr>
            <p:cNvPr id="37" name="36 Rectángulo"/>
            <p:cNvSpPr/>
            <p:nvPr/>
          </p:nvSpPr>
          <p:spPr>
            <a:xfrm>
              <a:off x="0" y="2844032"/>
              <a:ext cx="2050694" cy="4500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37 Rectángulo"/>
            <p:cNvSpPr/>
            <p:nvPr/>
          </p:nvSpPr>
          <p:spPr>
            <a:xfrm>
              <a:off x="576064" y="2844032"/>
              <a:ext cx="2050694" cy="450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C" sz="1400" kern="1200" dirty="0" smtClean="0">
                  <a:solidFill>
                    <a:schemeClr val="bg1"/>
                  </a:solidFill>
                </a:rPr>
                <a:t>VALIDACIONES</a:t>
              </a:r>
              <a:endParaRPr lang="es-EC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42 Rectángulo"/>
          <p:cNvSpPr/>
          <p:nvPr/>
        </p:nvSpPr>
        <p:spPr>
          <a:xfrm>
            <a:off x="0" y="1340768"/>
            <a:ext cx="1547664" cy="9540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dirty="0" smtClean="0">
                <a:latin typeface="Arial" pitchFamily="34" charset="0"/>
                <a:cs typeface="Arial" pitchFamily="34" charset="0"/>
              </a:rPr>
              <a:t>PROCESO PREVIO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100" kern="12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C" sz="1100" dirty="0" smtClean="0">
                <a:latin typeface="Arial" pitchFamily="34" charset="0"/>
                <a:cs typeface="Arial" pitchFamily="34" charset="0"/>
              </a:rPr>
              <a:t>USO DE LA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100" kern="1200" dirty="0" smtClean="0">
                <a:latin typeface="Arial" pitchFamily="34" charset="0"/>
                <a:cs typeface="Arial" pitchFamily="34" charset="0"/>
              </a:rPr>
              <a:t>HERRAMIENTA</a:t>
            </a:r>
            <a:endParaRPr lang="es-EC" sz="11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33 Grupo"/>
          <p:cNvGrpSpPr/>
          <p:nvPr/>
        </p:nvGrpSpPr>
        <p:grpSpPr>
          <a:xfrm>
            <a:off x="-324544" y="2849016"/>
            <a:ext cx="2554750" cy="792088"/>
            <a:chOff x="0" y="593246"/>
            <a:chExt cx="2554750" cy="792088"/>
          </a:xfrm>
        </p:grpSpPr>
        <p:sp>
          <p:nvSpPr>
            <p:cNvPr id="41" name="40 Rectángulo"/>
            <p:cNvSpPr/>
            <p:nvPr/>
          </p:nvSpPr>
          <p:spPr>
            <a:xfrm>
              <a:off x="0" y="593246"/>
              <a:ext cx="2050694" cy="4500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504056" y="935292"/>
              <a:ext cx="2050694" cy="450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C" sz="1400" kern="1200" dirty="0" smtClean="0">
                  <a:solidFill>
                    <a:schemeClr val="bg1"/>
                  </a:solidFill>
                </a:rPr>
                <a:t>SOLICITUD</a:t>
              </a:r>
              <a:endParaRPr lang="es-EC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45 Rectángulo"/>
          <p:cNvSpPr/>
          <p:nvPr/>
        </p:nvSpPr>
        <p:spPr>
          <a:xfrm>
            <a:off x="1979712" y="1052736"/>
            <a:ext cx="2232248" cy="810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defTabSz="711200">
              <a:spcBef>
                <a:spcPct val="0"/>
              </a:spcBef>
              <a:spcAft>
                <a:spcPts val="600"/>
              </a:spcAft>
            </a:pP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INICIO PROCESO</a:t>
            </a:r>
            <a:r>
              <a:rPr lang="es-EC" sz="1600" dirty="0" smtClean="0"/>
              <a:t> </a:t>
            </a:r>
          </a:p>
          <a:p>
            <a:pPr lvl="0" defTabSz="711200">
              <a:spcBef>
                <a:spcPct val="0"/>
              </a:spcBef>
              <a:spcAft>
                <a:spcPts val="600"/>
              </a:spcAft>
            </a:pPr>
            <a:r>
              <a:rPr lang="es-EC" sz="1100" dirty="0" smtClean="0">
                <a:latin typeface="Arial" pitchFamily="34" charset="0"/>
                <a:cs typeface="Arial" pitchFamily="34" charset="0"/>
              </a:rPr>
              <a:t>CON USO DE LA </a:t>
            </a:r>
            <a:r>
              <a:rPr lang="es-EC" sz="1100" kern="1200" dirty="0" smtClean="0">
                <a:latin typeface="Arial" pitchFamily="34" charset="0"/>
                <a:cs typeface="Arial" pitchFamily="34" charset="0"/>
              </a:rPr>
              <a:t>HERRAMIENTA</a:t>
            </a:r>
            <a:endParaRPr lang="es-EC" sz="11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67544" y="2708920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555776" y="2708920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139952" y="2708920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796136" y="2708920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7236296" y="2708920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FUNCIONES GAD - COOTAD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a) Promover el desarrollo sustentable de su circunscripción territorial cantonal, para garantizar la realización del buen vivir a través de la implementación de políticas públicas cantonales, en el marco de sus competencias constitucionales y legales; y,</a:t>
            </a:r>
          </a:p>
          <a:p>
            <a:r>
              <a:rPr lang="es-ES" dirty="0" smtClean="0"/>
              <a:t>m) Regular y controlar el uso del espacio público cantonal y, de manera particular, el ejercicio de todo tipo de actividad que se desarrolle en él la colocación de publicidad, redes o señalización.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30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507647" y="512676"/>
            <a:ext cx="816880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400284" y="324750"/>
            <a:ext cx="360040" cy="36004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 redondeado"/>
          <p:cNvSpPr/>
          <p:nvPr/>
        </p:nvSpPr>
        <p:spPr>
          <a:xfrm>
            <a:off x="7773499" y="5788939"/>
            <a:ext cx="1335005" cy="80841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Rectángulo"/>
          <p:cNvSpPr/>
          <p:nvPr/>
        </p:nvSpPr>
        <p:spPr>
          <a:xfrm>
            <a:off x="7733514" y="4612397"/>
            <a:ext cx="1204665" cy="19723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b="1" kern="12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8101634" y="5853092"/>
            <a:ext cx="648072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s-EC" sz="3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8252" t="15714" r="69576" b="29755"/>
          <a:stretch>
            <a:fillRect/>
          </a:stretch>
        </p:blipFill>
        <p:spPr bwMode="auto">
          <a:xfrm>
            <a:off x="507647" y="1412776"/>
            <a:ext cx="3507818" cy="4910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45 Rectángulo"/>
          <p:cNvSpPr/>
          <p:nvPr/>
        </p:nvSpPr>
        <p:spPr>
          <a:xfrm>
            <a:off x="507647" y="853271"/>
            <a:ext cx="2232248" cy="2714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defTabSz="711200">
              <a:spcBef>
                <a:spcPct val="0"/>
              </a:spcBef>
              <a:spcAft>
                <a:spcPts val="600"/>
              </a:spcAft>
            </a:pPr>
            <a:r>
              <a:rPr lang="es-EC" sz="2000" dirty="0" smtClean="0">
                <a:solidFill>
                  <a:srgbClr val="FF9900"/>
                </a:solidFill>
                <a:latin typeface="Arial Rounded MT Bold" panose="020F0704030504030204" pitchFamily="34" charset="0"/>
                <a:cs typeface="Arial" pitchFamily="34" charset="0"/>
              </a:rPr>
              <a:t>CAPACITACIÓN</a:t>
            </a:r>
            <a:endParaRPr lang="es-EC" sz="1400" kern="1200" dirty="0">
              <a:solidFill>
                <a:srgbClr val="FF99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8" name="Rectángulo 1"/>
          <p:cNvSpPr/>
          <p:nvPr/>
        </p:nvSpPr>
        <p:spPr>
          <a:xfrm>
            <a:off x="4194848" y="1412776"/>
            <a:ext cx="4481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Arial Narrow" panose="020B0606020202030204" pitchFamily="34" charset="0"/>
                <a:cs typeface="Helvetica Neue Bold Condensed"/>
              </a:rPr>
              <a:t>Difusión de instructivo para entendimiento de las obligaciones y condiciones a cumplirse previo a la solicitud</a:t>
            </a:r>
            <a:endParaRPr lang="es-ES" sz="2400" dirty="0">
              <a:solidFill>
                <a:srgbClr val="7F7F7F"/>
              </a:solidFill>
              <a:latin typeface="Arial Narrow" panose="020B0606020202030204" pitchFamily="34" charset="0"/>
              <a:cs typeface="Helvetica Neue Bold Condensed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750027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2886854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5160508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7434162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/>
          <p:cNvSpPr/>
          <p:nvPr/>
        </p:nvSpPr>
        <p:spPr>
          <a:xfrm>
            <a:off x="8570989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/>
          <p:cNvSpPr/>
          <p:nvPr/>
        </p:nvSpPr>
        <p:spPr>
          <a:xfrm>
            <a:off x="4023681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/>
          <p:cNvSpPr/>
          <p:nvPr/>
        </p:nvSpPr>
        <p:spPr>
          <a:xfrm>
            <a:off x="6297335" y="439114"/>
            <a:ext cx="147124" cy="1471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7786710" y="5706070"/>
            <a:ext cx="1214446" cy="285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FASE</a:t>
            </a:r>
            <a:endParaRPr lang="es-EC" sz="1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ORDENANZA METROPOLITANA 280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Establece el desarrollo integral y regulación de las actividades de comercio y prestación de servicios de las trabajadoras y trabajadores autónomos del DMQ.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MDMQ mediante resolución del órgano competente determinará las zonas no permitidas para la realización de actividades de trabajo autónomo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Resolución 122-acdc-2015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Agencia de Coordinación Distrital de Comercio expide instructivo para otorgar permiso metropolitano a las trabajadoras y trabajadores autónomos y atribuye a la STHV la determinación de zonas prohibidas y número de sitios públicos habilitados en los bienes y espacios públicos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ORDENANZA METROPOLITANA 172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Art. .. (3) del Título “Espacio Público”: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/>
              <a:t>“La Secretaría responsable del territorio, hábitat y vivienda, delineará los conceptos de planificación territorial relacionada con la gestión y aprovechamiento del espacio público, que permitan alcanzar y fortalecer los objetivos establecidos en el PMODT. ..</a:t>
            </a:r>
          </a:p>
          <a:p>
            <a:pPr marL="0" indent="0">
              <a:buNone/>
            </a:pPr>
            <a:r>
              <a:rPr lang="es-ES" i="1" dirty="0" smtClean="0"/>
              <a:t>La facultad de regulación administrativa sobre la gestión del espacio público, la tendrá la máxima autoridad ejecutiva o su delegado”. </a:t>
            </a:r>
          </a:p>
          <a:p>
            <a:pPr marL="0" indent="0">
              <a:buNone/>
            </a:pPr>
            <a:r>
              <a:rPr lang="es-ES" i="1" dirty="0" smtClean="0"/>
              <a:t>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8411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Resolución A 012 (18 de mayo de 2016)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Se delega a la STHV la facultad de regular la gestión de espacio público a través de la expedición de: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Procedimientos para la gestión del espacio público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Instrucciones administrativas y flujos de procedimientos específicos de cada uno de los instrumentos de gestión del espacio público  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Reglas técnicas para la gestión del espacio público 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Procedimientos y reglas técnicas para la aprobación de intervenciones en el espacio público  </a:t>
            </a:r>
          </a:p>
          <a:p>
            <a:pPr marL="514350" indent="-514350">
              <a:buFont typeface="+mj-lt"/>
              <a:buAutoNum type="alphaL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37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Resolución STHV-12-2016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Objeto: Determinar los espacios idóneos y normas técnicas para la distribución y ubicación del comercio autónomo fijo y semifijo del DMQ.</a:t>
            </a:r>
          </a:p>
          <a:p>
            <a:r>
              <a:rPr lang="es-ES" dirty="0" smtClean="0"/>
              <a:t>Finalidad: Garantizar accesibilidad universal y reducir impactos indeseados en el espacio público</a:t>
            </a:r>
          </a:p>
          <a:p>
            <a:r>
              <a:rPr lang="es-ES" dirty="0" smtClean="0"/>
              <a:t>No contempla: Plazas y parques para la distribución de las y los comerciantes autónomos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80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20" y="4725144"/>
            <a:ext cx="8424936" cy="1210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Herramienta de Gestión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dirty="0" smtClean="0">
                <a:solidFill>
                  <a:schemeClr val="bg1">
                    <a:lumMod val="50000"/>
                  </a:schemeClr>
                </a:solidFill>
                <a:latin typeface="Swis721 Lt BT" panose="020B0403020202020204" pitchFamily="34" charset="0"/>
                <a:ea typeface="Tahoma" pitchFamily="34" charset="0"/>
                <a:cs typeface="Tahoma" pitchFamily="34" charset="0"/>
              </a:rPr>
              <a:t>de Espacio Público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wis721 Lt BT" panose="020B04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B4CAE"/>
      </a:hlink>
      <a:folHlink>
        <a:srgbClr val="0B4C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14823</TotalTime>
  <Words>1372</Words>
  <Application>Microsoft Office PowerPoint</Application>
  <PresentationFormat>Presentación en pantalla (4:3)</PresentationFormat>
  <Paragraphs>206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CONSTITUCIÓN-COOTAD</vt:lpstr>
      <vt:lpstr>FUNCIONES GAD - COOTAD</vt:lpstr>
      <vt:lpstr>ORDENANZA METROPOLITANA 280 </vt:lpstr>
      <vt:lpstr>Resolución 122-acdc-2015</vt:lpstr>
      <vt:lpstr>ORDENANZA METROPOLITANA 172</vt:lpstr>
      <vt:lpstr>Resolución A 012 (18 de mayo de 2016)</vt:lpstr>
      <vt:lpstr>Resolución STHV-12-2016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Resolución para  distribución y ocupación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MDMQ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Fredy Cueva Ayala</dc:creator>
  <cp:lastModifiedBy>Secretaria de Concejo</cp:lastModifiedBy>
  <cp:revision>807</cp:revision>
  <dcterms:created xsi:type="dcterms:W3CDTF">2014-10-07T00:14:13Z</dcterms:created>
  <dcterms:modified xsi:type="dcterms:W3CDTF">2016-06-06T20:39:40Z</dcterms:modified>
</cp:coreProperties>
</file>