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609" r:id="rId2"/>
    <p:sldId id="590" r:id="rId3"/>
    <p:sldId id="591" r:id="rId4"/>
    <p:sldId id="610" r:id="rId5"/>
    <p:sldId id="593" r:id="rId6"/>
    <p:sldId id="582" r:id="rId7"/>
    <p:sldId id="592" r:id="rId8"/>
    <p:sldId id="596" r:id="rId9"/>
    <p:sldId id="597" r:id="rId10"/>
    <p:sldId id="594" r:id="rId11"/>
    <p:sldId id="595" r:id="rId12"/>
    <p:sldId id="598" r:id="rId13"/>
    <p:sldId id="608" r:id="rId14"/>
    <p:sldId id="563" r:id="rId15"/>
    <p:sldId id="562" r:id="rId16"/>
    <p:sldId id="574" r:id="rId17"/>
    <p:sldId id="575" r:id="rId18"/>
    <p:sldId id="588" r:id="rId19"/>
    <p:sldId id="583" r:id="rId20"/>
    <p:sldId id="589" r:id="rId21"/>
    <p:sldId id="585" r:id="rId22"/>
    <p:sldId id="587" r:id="rId23"/>
    <p:sldId id="510" r:id="rId24"/>
    <p:sldId id="507" r:id="rId25"/>
    <p:sldId id="511" r:id="rId26"/>
    <p:sldId id="514" r:id="rId27"/>
    <p:sldId id="516" r:id="rId28"/>
    <p:sldId id="581" r:id="rId29"/>
  </p:sldIdLst>
  <p:sldSz cx="9144000" cy="6858000" type="screen4x3"/>
  <p:notesSz cx="6858000" cy="9236075"/>
  <p:defaultTextStyle>
    <a:defPPr>
      <a:defRPr lang="es-EC"/>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6" autoAdjust="0"/>
    <p:restoredTop sz="88172" autoAdjust="0"/>
  </p:normalViewPr>
  <p:slideViewPr>
    <p:cSldViewPr>
      <p:cViewPr>
        <p:scale>
          <a:sx n="60" d="100"/>
          <a:sy n="60" d="100"/>
        </p:scale>
        <p:origin x="-1692" y="-90"/>
      </p:cViewPr>
      <p:guideLst>
        <p:guide orient="horz" pos="18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8"/>
    </p:cViewPr>
  </p:sorterViewPr>
  <p:notesViewPr>
    <p:cSldViewPr>
      <p:cViewPr varScale="1">
        <p:scale>
          <a:sx n="60" d="100"/>
          <a:sy n="60" d="100"/>
        </p:scale>
        <p:origin x="276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2EE88-DB0A-4BA5-B6B9-D8AFF95ED2D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7C09B73A-4F75-49A2-A02C-C01C617F76CD}">
      <dgm:prSet phldrT="[Texto]"/>
      <dgm:spPr/>
      <dgm:t>
        <a:bodyPr/>
        <a:lstStyle/>
        <a:p>
          <a:r>
            <a:rPr lang="es-EC" dirty="0" smtClean="0"/>
            <a:t>Resolución del Concejo. Aprueba la entrega en Comodato del espacio Primera Etapa.  </a:t>
          </a:r>
          <a:endParaRPr lang="es-EC" dirty="0"/>
        </a:p>
      </dgm:t>
    </dgm:pt>
    <dgm:pt modelId="{9EE2EF90-9FD1-4879-83C8-3105221D060F}" type="parTrans" cxnId="{4D513B2D-464B-4D50-8C2B-7B5248069E9D}">
      <dgm:prSet/>
      <dgm:spPr/>
      <dgm:t>
        <a:bodyPr/>
        <a:lstStyle/>
        <a:p>
          <a:endParaRPr lang="es-EC"/>
        </a:p>
      </dgm:t>
    </dgm:pt>
    <dgm:pt modelId="{8F23D97A-195F-4625-A084-931608C77D14}" type="sibTrans" cxnId="{4D513B2D-464B-4D50-8C2B-7B5248069E9D}">
      <dgm:prSet/>
      <dgm:spPr/>
      <dgm:t>
        <a:bodyPr/>
        <a:lstStyle/>
        <a:p>
          <a:endParaRPr lang="es-EC"/>
        </a:p>
      </dgm:t>
    </dgm:pt>
    <dgm:pt modelId="{680E774C-10B3-4CC0-9EBA-5CFBFBA9E53A}">
      <dgm:prSet phldrT="[Texto]"/>
      <dgm:spPr/>
      <dgm:t>
        <a:bodyPr/>
        <a:lstStyle/>
        <a:p>
          <a:r>
            <a:rPr lang="es-EC" b="0" dirty="0" smtClean="0">
              <a:solidFill>
                <a:schemeClr val="tx1"/>
              </a:solidFill>
            </a:rPr>
            <a:t>Se firma escrituras del Comodato  entre DMQ y CEES</a:t>
          </a:r>
          <a:endParaRPr lang="es-EC" b="0" dirty="0">
            <a:solidFill>
              <a:schemeClr val="tx1"/>
            </a:solidFill>
          </a:endParaRPr>
        </a:p>
      </dgm:t>
    </dgm:pt>
    <dgm:pt modelId="{2B614173-6A72-4CF2-83EB-9071F9159081}" type="parTrans" cxnId="{40C52AB1-8A25-4979-814D-A9DCDBEEB8FA}">
      <dgm:prSet/>
      <dgm:spPr/>
      <dgm:t>
        <a:bodyPr/>
        <a:lstStyle/>
        <a:p>
          <a:endParaRPr lang="es-EC"/>
        </a:p>
      </dgm:t>
    </dgm:pt>
    <dgm:pt modelId="{8220E972-BF44-412E-8822-BE61DD55C3ED}" type="sibTrans" cxnId="{40C52AB1-8A25-4979-814D-A9DCDBEEB8FA}">
      <dgm:prSet/>
      <dgm:spPr/>
      <dgm:t>
        <a:bodyPr/>
        <a:lstStyle/>
        <a:p>
          <a:endParaRPr lang="es-EC"/>
        </a:p>
      </dgm:t>
    </dgm:pt>
    <dgm:pt modelId="{0524E440-0DA8-4085-B64B-9332D12F65B0}">
      <dgm:prSet phldrT="[Texto]"/>
      <dgm:spPr/>
      <dgm:t>
        <a:bodyPr/>
        <a:lstStyle/>
        <a:p>
          <a:r>
            <a:rPr lang="es-EC" dirty="0" smtClean="0">
              <a:solidFill>
                <a:srgbClr val="FF0000"/>
              </a:solidFill>
            </a:rPr>
            <a:t>Plazo del Comodato: hasta que se construya el Edificio del CCMQ, o por un plazo máximo de 2 años, o lo que ocurra primero </a:t>
          </a:r>
          <a:endParaRPr lang="es-EC" dirty="0">
            <a:solidFill>
              <a:srgbClr val="FF0000"/>
            </a:solidFill>
          </a:endParaRPr>
        </a:p>
      </dgm:t>
    </dgm:pt>
    <dgm:pt modelId="{7E1F0616-7B10-4984-97E2-A231F4AAC1B5}" type="parTrans" cxnId="{8B2C35C0-0652-41B6-9B3B-66EF6A6DC4CD}">
      <dgm:prSet/>
      <dgm:spPr/>
      <dgm:t>
        <a:bodyPr/>
        <a:lstStyle/>
        <a:p>
          <a:endParaRPr lang="es-EC"/>
        </a:p>
      </dgm:t>
    </dgm:pt>
    <dgm:pt modelId="{31D98FC2-9763-45C4-B0D1-7EF13F8D7FCF}" type="sibTrans" cxnId="{8B2C35C0-0652-41B6-9B3B-66EF6A6DC4CD}">
      <dgm:prSet/>
      <dgm:spPr/>
      <dgm:t>
        <a:bodyPr/>
        <a:lstStyle/>
        <a:p>
          <a:endParaRPr lang="es-EC"/>
        </a:p>
      </dgm:t>
    </dgm:pt>
    <dgm:pt modelId="{5A5EFFF3-CBC5-469F-ABE7-69EE4E8111CB}">
      <dgm:prSet phldrT="[Texto]"/>
      <dgm:spPr/>
      <dgm:t>
        <a:bodyPr/>
        <a:lstStyle/>
        <a:p>
          <a:r>
            <a:rPr lang="es-EC" dirty="0" smtClean="0">
              <a:solidFill>
                <a:srgbClr val="FF0000"/>
              </a:solidFill>
            </a:rPr>
            <a:t>Según cronograma valorado de la constructora es de 14 meses, se concluiría en junio 2017, más trámites de entrega del bien al DMQ </a:t>
          </a:r>
          <a:endParaRPr lang="es-EC" dirty="0">
            <a:solidFill>
              <a:srgbClr val="FF0000"/>
            </a:solidFill>
          </a:endParaRPr>
        </a:p>
      </dgm:t>
    </dgm:pt>
    <dgm:pt modelId="{E4F97E05-F68D-4BEC-8831-F50AA0651AF7}" type="parTrans" cxnId="{85545CB0-4DC4-4AE0-A759-81BE82DE8D64}">
      <dgm:prSet/>
      <dgm:spPr/>
      <dgm:t>
        <a:bodyPr/>
        <a:lstStyle/>
        <a:p>
          <a:endParaRPr lang="es-EC"/>
        </a:p>
      </dgm:t>
    </dgm:pt>
    <dgm:pt modelId="{F6AC9DF6-89A4-485F-840B-401B7B96038F}" type="sibTrans" cxnId="{85545CB0-4DC4-4AE0-A759-81BE82DE8D64}">
      <dgm:prSet/>
      <dgm:spPr/>
      <dgm:t>
        <a:bodyPr/>
        <a:lstStyle/>
        <a:p>
          <a:endParaRPr lang="es-EC"/>
        </a:p>
      </dgm:t>
    </dgm:pt>
    <dgm:pt modelId="{A461F757-0611-4E9B-9775-53BB48FCA279}" type="pres">
      <dgm:prSet presAssocID="{6602EE88-DB0A-4BA5-B6B9-D8AFF95ED2DE}" presName="rootnode" presStyleCnt="0">
        <dgm:presLayoutVars>
          <dgm:chMax/>
          <dgm:chPref/>
          <dgm:dir/>
          <dgm:animLvl val="lvl"/>
        </dgm:presLayoutVars>
      </dgm:prSet>
      <dgm:spPr/>
      <dgm:t>
        <a:bodyPr/>
        <a:lstStyle/>
        <a:p>
          <a:endParaRPr lang="es-EC"/>
        </a:p>
      </dgm:t>
    </dgm:pt>
    <dgm:pt modelId="{B205F344-6272-4696-B0CB-B5C2AD6EDE1B}" type="pres">
      <dgm:prSet presAssocID="{7C09B73A-4F75-49A2-A02C-C01C617F76CD}" presName="composite" presStyleCnt="0"/>
      <dgm:spPr/>
    </dgm:pt>
    <dgm:pt modelId="{CBE51B2B-41F1-4635-8F7B-9F5320064046}" type="pres">
      <dgm:prSet presAssocID="{7C09B73A-4F75-49A2-A02C-C01C617F76CD}" presName="LShape" presStyleLbl="alignNode1" presStyleIdx="0" presStyleCnt="7"/>
      <dgm:spPr/>
    </dgm:pt>
    <dgm:pt modelId="{E3B22819-0494-465E-8981-74FAEA24BC90}" type="pres">
      <dgm:prSet presAssocID="{7C09B73A-4F75-49A2-A02C-C01C617F76CD}" presName="ParentText" presStyleLbl="revTx" presStyleIdx="0" presStyleCnt="4">
        <dgm:presLayoutVars>
          <dgm:chMax val="0"/>
          <dgm:chPref val="0"/>
          <dgm:bulletEnabled val="1"/>
        </dgm:presLayoutVars>
      </dgm:prSet>
      <dgm:spPr/>
      <dgm:t>
        <a:bodyPr/>
        <a:lstStyle/>
        <a:p>
          <a:endParaRPr lang="es-EC"/>
        </a:p>
      </dgm:t>
    </dgm:pt>
    <dgm:pt modelId="{C072F753-D13B-4FE1-8882-E9FA8A5DF6F0}" type="pres">
      <dgm:prSet presAssocID="{7C09B73A-4F75-49A2-A02C-C01C617F76CD}" presName="Triangle" presStyleLbl="alignNode1" presStyleIdx="1" presStyleCnt="7"/>
      <dgm:spPr/>
    </dgm:pt>
    <dgm:pt modelId="{2970AF7B-989D-43E8-BD11-5704E46E4E6B}" type="pres">
      <dgm:prSet presAssocID="{8F23D97A-195F-4625-A084-931608C77D14}" presName="sibTrans" presStyleCnt="0"/>
      <dgm:spPr/>
    </dgm:pt>
    <dgm:pt modelId="{84235762-E029-4D7D-887A-5C0C1469E3FF}" type="pres">
      <dgm:prSet presAssocID="{8F23D97A-195F-4625-A084-931608C77D14}" presName="space" presStyleCnt="0"/>
      <dgm:spPr/>
    </dgm:pt>
    <dgm:pt modelId="{2DD8012D-9358-4240-9A91-FF85D57D450F}" type="pres">
      <dgm:prSet presAssocID="{680E774C-10B3-4CC0-9EBA-5CFBFBA9E53A}" presName="composite" presStyleCnt="0"/>
      <dgm:spPr/>
    </dgm:pt>
    <dgm:pt modelId="{0FBE7DDA-ECD6-4A85-BCAD-432A3685A576}" type="pres">
      <dgm:prSet presAssocID="{680E774C-10B3-4CC0-9EBA-5CFBFBA9E53A}" presName="LShape" presStyleLbl="alignNode1" presStyleIdx="2" presStyleCnt="7" custLinFactNeighborX="360" custLinFactNeighborY="-643"/>
      <dgm:spPr/>
    </dgm:pt>
    <dgm:pt modelId="{9517992F-EA38-4A63-8F55-DDFC04D2461B}" type="pres">
      <dgm:prSet presAssocID="{680E774C-10B3-4CC0-9EBA-5CFBFBA9E53A}" presName="ParentText" presStyleLbl="revTx" presStyleIdx="1" presStyleCnt="4">
        <dgm:presLayoutVars>
          <dgm:chMax val="0"/>
          <dgm:chPref val="0"/>
          <dgm:bulletEnabled val="1"/>
        </dgm:presLayoutVars>
      </dgm:prSet>
      <dgm:spPr/>
      <dgm:t>
        <a:bodyPr/>
        <a:lstStyle/>
        <a:p>
          <a:endParaRPr lang="es-EC"/>
        </a:p>
      </dgm:t>
    </dgm:pt>
    <dgm:pt modelId="{3C434658-B8FF-4AD6-A25E-66AE495D968F}" type="pres">
      <dgm:prSet presAssocID="{680E774C-10B3-4CC0-9EBA-5CFBFBA9E53A}" presName="Triangle" presStyleLbl="alignNode1" presStyleIdx="3" presStyleCnt="7"/>
      <dgm:spPr/>
    </dgm:pt>
    <dgm:pt modelId="{DE1EF3AF-54ED-4C9F-AD16-683548111B65}" type="pres">
      <dgm:prSet presAssocID="{8220E972-BF44-412E-8822-BE61DD55C3ED}" presName="sibTrans" presStyleCnt="0"/>
      <dgm:spPr/>
    </dgm:pt>
    <dgm:pt modelId="{F58981EC-5FB8-49F1-8C2A-8D12CBAC8086}" type="pres">
      <dgm:prSet presAssocID="{8220E972-BF44-412E-8822-BE61DD55C3ED}" presName="space" presStyleCnt="0"/>
      <dgm:spPr/>
    </dgm:pt>
    <dgm:pt modelId="{62768213-A1AB-494B-BF03-33E448A707BC}" type="pres">
      <dgm:prSet presAssocID="{0524E440-0DA8-4085-B64B-9332D12F65B0}" presName="composite" presStyleCnt="0"/>
      <dgm:spPr/>
    </dgm:pt>
    <dgm:pt modelId="{0CF62E00-559D-486E-AADC-019583FBC6EA}" type="pres">
      <dgm:prSet presAssocID="{0524E440-0DA8-4085-B64B-9332D12F65B0}" presName="LShape" presStyleLbl="alignNode1" presStyleIdx="4" presStyleCnt="7"/>
      <dgm:spPr/>
    </dgm:pt>
    <dgm:pt modelId="{FFE3793E-B863-43F7-A279-4AD73841FCA1}" type="pres">
      <dgm:prSet presAssocID="{0524E440-0DA8-4085-B64B-9332D12F65B0}" presName="ParentText" presStyleLbl="revTx" presStyleIdx="2" presStyleCnt="4">
        <dgm:presLayoutVars>
          <dgm:chMax val="0"/>
          <dgm:chPref val="0"/>
          <dgm:bulletEnabled val="1"/>
        </dgm:presLayoutVars>
      </dgm:prSet>
      <dgm:spPr/>
      <dgm:t>
        <a:bodyPr/>
        <a:lstStyle/>
        <a:p>
          <a:endParaRPr lang="es-EC"/>
        </a:p>
      </dgm:t>
    </dgm:pt>
    <dgm:pt modelId="{39239E25-C0A2-4C5B-9A08-6F475B045AB8}" type="pres">
      <dgm:prSet presAssocID="{0524E440-0DA8-4085-B64B-9332D12F65B0}" presName="Triangle" presStyleLbl="alignNode1" presStyleIdx="5" presStyleCnt="7"/>
      <dgm:spPr/>
    </dgm:pt>
    <dgm:pt modelId="{AE5F6C11-95A3-452E-A20D-779D2150223E}" type="pres">
      <dgm:prSet presAssocID="{31D98FC2-9763-45C4-B0D1-7EF13F8D7FCF}" presName="sibTrans" presStyleCnt="0"/>
      <dgm:spPr/>
    </dgm:pt>
    <dgm:pt modelId="{37D0DB3F-A2FC-4432-BEDF-8B2F48A63B5C}" type="pres">
      <dgm:prSet presAssocID="{31D98FC2-9763-45C4-B0D1-7EF13F8D7FCF}" presName="space" presStyleCnt="0"/>
      <dgm:spPr/>
    </dgm:pt>
    <dgm:pt modelId="{2370B2B5-B6B1-43F6-BC98-031430088AA1}" type="pres">
      <dgm:prSet presAssocID="{5A5EFFF3-CBC5-469F-ABE7-69EE4E8111CB}" presName="composite" presStyleCnt="0"/>
      <dgm:spPr/>
    </dgm:pt>
    <dgm:pt modelId="{2464C60D-50F7-4721-A83D-7BB730E4CA6D}" type="pres">
      <dgm:prSet presAssocID="{5A5EFFF3-CBC5-469F-ABE7-69EE4E8111CB}" presName="LShape" presStyleLbl="alignNode1" presStyleIdx="6" presStyleCnt="7"/>
      <dgm:spPr/>
    </dgm:pt>
    <dgm:pt modelId="{D98DC2D7-1E42-41EC-8561-307217A465B6}" type="pres">
      <dgm:prSet presAssocID="{5A5EFFF3-CBC5-469F-ABE7-69EE4E8111CB}" presName="ParentText" presStyleLbl="revTx" presStyleIdx="3" presStyleCnt="4">
        <dgm:presLayoutVars>
          <dgm:chMax val="0"/>
          <dgm:chPref val="0"/>
          <dgm:bulletEnabled val="1"/>
        </dgm:presLayoutVars>
      </dgm:prSet>
      <dgm:spPr/>
      <dgm:t>
        <a:bodyPr/>
        <a:lstStyle/>
        <a:p>
          <a:endParaRPr lang="es-EC"/>
        </a:p>
      </dgm:t>
    </dgm:pt>
  </dgm:ptLst>
  <dgm:cxnLst>
    <dgm:cxn modelId="{40C52AB1-8A25-4979-814D-A9DCDBEEB8FA}" srcId="{6602EE88-DB0A-4BA5-B6B9-D8AFF95ED2DE}" destId="{680E774C-10B3-4CC0-9EBA-5CFBFBA9E53A}" srcOrd="1" destOrd="0" parTransId="{2B614173-6A72-4CF2-83EB-9071F9159081}" sibTransId="{8220E972-BF44-412E-8822-BE61DD55C3ED}"/>
    <dgm:cxn modelId="{9F31039B-C1E5-4507-BC46-057AE923A406}" type="presOf" srcId="{6602EE88-DB0A-4BA5-B6B9-D8AFF95ED2DE}" destId="{A461F757-0611-4E9B-9775-53BB48FCA279}" srcOrd="0" destOrd="0" presId="urn:microsoft.com/office/officeart/2009/3/layout/StepUpProcess"/>
    <dgm:cxn modelId="{4D513B2D-464B-4D50-8C2B-7B5248069E9D}" srcId="{6602EE88-DB0A-4BA5-B6B9-D8AFF95ED2DE}" destId="{7C09B73A-4F75-49A2-A02C-C01C617F76CD}" srcOrd="0" destOrd="0" parTransId="{9EE2EF90-9FD1-4879-83C8-3105221D060F}" sibTransId="{8F23D97A-195F-4625-A084-931608C77D14}"/>
    <dgm:cxn modelId="{8B2C35C0-0652-41B6-9B3B-66EF6A6DC4CD}" srcId="{6602EE88-DB0A-4BA5-B6B9-D8AFF95ED2DE}" destId="{0524E440-0DA8-4085-B64B-9332D12F65B0}" srcOrd="2" destOrd="0" parTransId="{7E1F0616-7B10-4984-97E2-A231F4AAC1B5}" sibTransId="{31D98FC2-9763-45C4-B0D1-7EF13F8D7FCF}"/>
    <dgm:cxn modelId="{06715A8C-73CD-4E48-B250-4A8DB438C8B4}" type="presOf" srcId="{5A5EFFF3-CBC5-469F-ABE7-69EE4E8111CB}" destId="{D98DC2D7-1E42-41EC-8561-307217A465B6}" srcOrd="0" destOrd="0" presId="urn:microsoft.com/office/officeart/2009/3/layout/StepUpProcess"/>
    <dgm:cxn modelId="{85545CB0-4DC4-4AE0-A759-81BE82DE8D64}" srcId="{6602EE88-DB0A-4BA5-B6B9-D8AFF95ED2DE}" destId="{5A5EFFF3-CBC5-469F-ABE7-69EE4E8111CB}" srcOrd="3" destOrd="0" parTransId="{E4F97E05-F68D-4BEC-8831-F50AA0651AF7}" sibTransId="{F6AC9DF6-89A4-485F-840B-401B7B96038F}"/>
    <dgm:cxn modelId="{6A90B8A8-968A-434B-AF8E-E6A94F5D909E}" type="presOf" srcId="{680E774C-10B3-4CC0-9EBA-5CFBFBA9E53A}" destId="{9517992F-EA38-4A63-8F55-DDFC04D2461B}" srcOrd="0" destOrd="0" presId="urn:microsoft.com/office/officeart/2009/3/layout/StepUpProcess"/>
    <dgm:cxn modelId="{24E7F9E9-85F0-48F7-B4EB-A1FE730C11EF}" type="presOf" srcId="{7C09B73A-4F75-49A2-A02C-C01C617F76CD}" destId="{E3B22819-0494-465E-8981-74FAEA24BC90}" srcOrd="0" destOrd="0" presId="urn:microsoft.com/office/officeart/2009/3/layout/StepUpProcess"/>
    <dgm:cxn modelId="{2CBF4504-FB24-4E7B-828B-D125415BE45E}" type="presOf" srcId="{0524E440-0DA8-4085-B64B-9332D12F65B0}" destId="{FFE3793E-B863-43F7-A279-4AD73841FCA1}" srcOrd="0" destOrd="0" presId="urn:microsoft.com/office/officeart/2009/3/layout/StepUpProcess"/>
    <dgm:cxn modelId="{1239D454-5CE0-4D61-A29A-322665F63A12}" type="presParOf" srcId="{A461F757-0611-4E9B-9775-53BB48FCA279}" destId="{B205F344-6272-4696-B0CB-B5C2AD6EDE1B}" srcOrd="0" destOrd="0" presId="urn:microsoft.com/office/officeart/2009/3/layout/StepUpProcess"/>
    <dgm:cxn modelId="{1AC688CC-2E0E-4C26-B80C-EDEF41D66734}" type="presParOf" srcId="{B205F344-6272-4696-B0CB-B5C2AD6EDE1B}" destId="{CBE51B2B-41F1-4635-8F7B-9F5320064046}" srcOrd="0" destOrd="0" presId="urn:microsoft.com/office/officeart/2009/3/layout/StepUpProcess"/>
    <dgm:cxn modelId="{866A31CF-94DB-438A-8230-461200D9E66C}" type="presParOf" srcId="{B205F344-6272-4696-B0CB-B5C2AD6EDE1B}" destId="{E3B22819-0494-465E-8981-74FAEA24BC90}" srcOrd="1" destOrd="0" presId="urn:microsoft.com/office/officeart/2009/3/layout/StepUpProcess"/>
    <dgm:cxn modelId="{956EE1DD-595E-4B95-8A7F-8F8DE0324DA5}" type="presParOf" srcId="{B205F344-6272-4696-B0CB-B5C2AD6EDE1B}" destId="{C072F753-D13B-4FE1-8882-E9FA8A5DF6F0}" srcOrd="2" destOrd="0" presId="urn:microsoft.com/office/officeart/2009/3/layout/StepUpProcess"/>
    <dgm:cxn modelId="{39F936A5-D71E-4CC2-B2AA-BDD8502B668B}" type="presParOf" srcId="{A461F757-0611-4E9B-9775-53BB48FCA279}" destId="{2970AF7B-989D-43E8-BD11-5704E46E4E6B}" srcOrd="1" destOrd="0" presId="urn:microsoft.com/office/officeart/2009/3/layout/StepUpProcess"/>
    <dgm:cxn modelId="{FEC20A4D-2B3B-464D-8A2E-9E28C61AD0DC}" type="presParOf" srcId="{2970AF7B-989D-43E8-BD11-5704E46E4E6B}" destId="{84235762-E029-4D7D-887A-5C0C1469E3FF}" srcOrd="0" destOrd="0" presId="urn:microsoft.com/office/officeart/2009/3/layout/StepUpProcess"/>
    <dgm:cxn modelId="{8C9EA4A0-2E76-4335-8897-60255E3467A1}" type="presParOf" srcId="{A461F757-0611-4E9B-9775-53BB48FCA279}" destId="{2DD8012D-9358-4240-9A91-FF85D57D450F}" srcOrd="2" destOrd="0" presId="urn:microsoft.com/office/officeart/2009/3/layout/StepUpProcess"/>
    <dgm:cxn modelId="{F05DD159-A27E-4997-B59C-FC630FB9FD83}" type="presParOf" srcId="{2DD8012D-9358-4240-9A91-FF85D57D450F}" destId="{0FBE7DDA-ECD6-4A85-BCAD-432A3685A576}" srcOrd="0" destOrd="0" presId="urn:microsoft.com/office/officeart/2009/3/layout/StepUpProcess"/>
    <dgm:cxn modelId="{475D04A2-CA8D-4009-B744-E40F6245D245}" type="presParOf" srcId="{2DD8012D-9358-4240-9A91-FF85D57D450F}" destId="{9517992F-EA38-4A63-8F55-DDFC04D2461B}" srcOrd="1" destOrd="0" presId="urn:microsoft.com/office/officeart/2009/3/layout/StepUpProcess"/>
    <dgm:cxn modelId="{4B00AF59-475C-4C28-92F1-3E3DDB86FCF4}" type="presParOf" srcId="{2DD8012D-9358-4240-9A91-FF85D57D450F}" destId="{3C434658-B8FF-4AD6-A25E-66AE495D968F}" srcOrd="2" destOrd="0" presId="urn:microsoft.com/office/officeart/2009/3/layout/StepUpProcess"/>
    <dgm:cxn modelId="{4781DF55-2B72-4705-B962-08F321CFCAF5}" type="presParOf" srcId="{A461F757-0611-4E9B-9775-53BB48FCA279}" destId="{DE1EF3AF-54ED-4C9F-AD16-683548111B65}" srcOrd="3" destOrd="0" presId="urn:microsoft.com/office/officeart/2009/3/layout/StepUpProcess"/>
    <dgm:cxn modelId="{0BE42E82-E8AD-4A35-A37B-5BC9E9B12D81}" type="presParOf" srcId="{DE1EF3AF-54ED-4C9F-AD16-683548111B65}" destId="{F58981EC-5FB8-49F1-8C2A-8D12CBAC8086}" srcOrd="0" destOrd="0" presId="urn:microsoft.com/office/officeart/2009/3/layout/StepUpProcess"/>
    <dgm:cxn modelId="{E4F6D4BF-A5C7-47B5-AB58-FBEC50BEEFAE}" type="presParOf" srcId="{A461F757-0611-4E9B-9775-53BB48FCA279}" destId="{62768213-A1AB-494B-BF03-33E448A707BC}" srcOrd="4" destOrd="0" presId="urn:microsoft.com/office/officeart/2009/3/layout/StepUpProcess"/>
    <dgm:cxn modelId="{8EF38FCC-BC11-4AD0-9005-75E27BB7A08C}" type="presParOf" srcId="{62768213-A1AB-494B-BF03-33E448A707BC}" destId="{0CF62E00-559D-486E-AADC-019583FBC6EA}" srcOrd="0" destOrd="0" presId="urn:microsoft.com/office/officeart/2009/3/layout/StepUpProcess"/>
    <dgm:cxn modelId="{1B1D4B67-E3ED-4613-8C54-F7D59A2FD77D}" type="presParOf" srcId="{62768213-A1AB-494B-BF03-33E448A707BC}" destId="{FFE3793E-B863-43F7-A279-4AD73841FCA1}" srcOrd="1" destOrd="0" presId="urn:microsoft.com/office/officeart/2009/3/layout/StepUpProcess"/>
    <dgm:cxn modelId="{79423748-94D9-461D-B4F5-BB2F00B213F1}" type="presParOf" srcId="{62768213-A1AB-494B-BF03-33E448A707BC}" destId="{39239E25-C0A2-4C5B-9A08-6F475B045AB8}" srcOrd="2" destOrd="0" presId="urn:microsoft.com/office/officeart/2009/3/layout/StepUpProcess"/>
    <dgm:cxn modelId="{DFAEE568-EA62-4E1F-83DB-DE768C020581}" type="presParOf" srcId="{A461F757-0611-4E9B-9775-53BB48FCA279}" destId="{AE5F6C11-95A3-452E-A20D-779D2150223E}" srcOrd="5" destOrd="0" presId="urn:microsoft.com/office/officeart/2009/3/layout/StepUpProcess"/>
    <dgm:cxn modelId="{F61E9D14-5469-43EF-A62D-58DF63A3BDED}" type="presParOf" srcId="{AE5F6C11-95A3-452E-A20D-779D2150223E}" destId="{37D0DB3F-A2FC-4432-BEDF-8B2F48A63B5C}" srcOrd="0" destOrd="0" presId="urn:microsoft.com/office/officeart/2009/3/layout/StepUpProcess"/>
    <dgm:cxn modelId="{A7B8CCD5-5934-4B99-9C97-3A77172EF3ED}" type="presParOf" srcId="{A461F757-0611-4E9B-9775-53BB48FCA279}" destId="{2370B2B5-B6B1-43F6-BC98-031430088AA1}" srcOrd="6" destOrd="0" presId="urn:microsoft.com/office/officeart/2009/3/layout/StepUpProcess"/>
    <dgm:cxn modelId="{51AD1CFE-91EE-44D0-B20C-1C09D5AA8674}" type="presParOf" srcId="{2370B2B5-B6B1-43F6-BC98-031430088AA1}" destId="{2464C60D-50F7-4721-A83D-7BB730E4CA6D}" srcOrd="0" destOrd="0" presId="urn:microsoft.com/office/officeart/2009/3/layout/StepUpProcess"/>
    <dgm:cxn modelId="{CE119FD5-0E71-4F5C-B7D2-366252635573}" type="presParOf" srcId="{2370B2B5-B6B1-43F6-BC98-031430088AA1}" destId="{D98DC2D7-1E42-41EC-8561-307217A465B6}" srcOrd="1" destOrd="0" presId="urn:microsoft.com/office/officeart/2009/3/layout/StepUp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4AB1A-4437-904C-A936-2C7DC7F24041}" type="doc">
      <dgm:prSet loTypeId="urn:microsoft.com/office/officeart/2008/layout/VerticalCurvedList" loCatId="" qsTypeId="urn:microsoft.com/office/officeart/2005/8/quickstyle/simple1" qsCatId="simple" csTypeId="urn:microsoft.com/office/officeart/2005/8/colors/colorful1#1" csCatId="colorful" phldr="1"/>
      <dgm:spPr/>
      <dgm:t>
        <a:bodyPr/>
        <a:lstStyle/>
        <a:p>
          <a:endParaRPr lang="es-ES"/>
        </a:p>
      </dgm:t>
    </dgm:pt>
    <dgm:pt modelId="{3D02E1F2-B604-2E4E-A38A-201AD7D4D9B9}">
      <dgm:prSet phldrT="[Texto]" custT="1"/>
      <dgm:spPr/>
      <dgm:t>
        <a:bodyPr/>
        <a:lstStyle/>
        <a:p>
          <a:r>
            <a:rPr lang="es-EC" sz="1600" dirty="0" smtClean="0">
              <a:latin typeface="Arial" panose="020B0604020202020204" pitchFamily="34" charset="0"/>
              <a:ea typeface="Meiryo" panose="020B0604030504040204" pitchFamily="34" charset="-128"/>
              <a:cs typeface="Arial" panose="020B0604020202020204" pitchFamily="34" charset="0"/>
            </a:rPr>
            <a:t>Posicionar internacionalmente a Quito como destino para la industria de reuniones.</a:t>
          </a:r>
          <a:endParaRPr lang="es-ES" sz="1600" dirty="0">
            <a:latin typeface="Arial" panose="020B0604020202020204" pitchFamily="34" charset="0"/>
            <a:cs typeface="Arial" panose="020B0604020202020204" pitchFamily="34" charset="0"/>
          </a:endParaRPr>
        </a:p>
      </dgm:t>
    </dgm:pt>
    <dgm:pt modelId="{673CE89B-8396-CB4A-A0FF-EA4EE9DF7022}" type="parTrans" cxnId="{C31C1F64-53A5-E34E-83C6-2E13263CB7C5}">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8DC629BF-DD3C-3045-B03E-8335ECC9E285}" type="sibTrans" cxnId="{C31C1F64-53A5-E34E-83C6-2E13263CB7C5}">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188C3A64-A932-0F40-8490-4E66A962FB02}">
      <dgm:prSet custT="1"/>
      <dgm:spPr/>
      <dgm:t>
        <a:bodyPr/>
        <a:lstStyle/>
        <a:p>
          <a:r>
            <a:rPr lang="es-EC" sz="1600" dirty="0" smtClean="0">
              <a:latin typeface="Arial" panose="020B0604020202020204" pitchFamily="34" charset="0"/>
              <a:ea typeface="Meiryo" panose="020B0604030504040204" pitchFamily="34" charset="-128"/>
              <a:cs typeface="Arial" panose="020B0604020202020204" pitchFamily="34" charset="0"/>
            </a:rPr>
            <a:t>Incrementar la cantidad de congresos y convenciones internacionales (asociativos, corporativos y de organismos internacionales) en la ciudad de Quito para mejorar en el ranking ICCA y otros.</a:t>
          </a:r>
        </a:p>
      </dgm:t>
    </dgm:pt>
    <dgm:pt modelId="{69DE9EC0-E224-FC42-8C68-E0AED8B3E022}" type="parTrans" cxnId="{377423E2-9129-1E4F-B423-CFA2ADC1CEAF}">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60C76CF8-6CB7-F140-910C-E3E3954F6C27}" type="sibTrans" cxnId="{377423E2-9129-1E4F-B423-CFA2ADC1CEAF}">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F68C75DD-D32A-C344-9427-9A218FCD09DC}">
      <dgm:prSet custT="1"/>
      <dgm:spPr/>
      <dgm:t>
        <a:bodyPr/>
        <a:lstStyle/>
        <a:p>
          <a:r>
            <a:rPr lang="es-EC" sz="1600" dirty="0" smtClean="0">
              <a:latin typeface="Arial" panose="020B0604020202020204" pitchFamily="34" charset="0"/>
              <a:ea typeface="Meiryo" panose="020B0604030504040204" pitchFamily="34" charset="-128"/>
              <a:cs typeface="Arial" panose="020B0604020202020204" pitchFamily="34" charset="0"/>
            </a:rPr>
            <a:t>Aumentar la estadía y gasto del visitante de turismo de reuniones en la capital.</a:t>
          </a:r>
        </a:p>
      </dgm:t>
    </dgm:pt>
    <dgm:pt modelId="{4AFD3377-EFA8-3D43-8BF9-E936641A27A9}" type="parTrans" cxnId="{45395988-A592-AE4D-A4F0-3FEE5EF5A79D}">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25BB86B1-0782-0D44-BA49-F7A4F000A9CB}" type="sibTrans" cxnId="{45395988-A592-AE4D-A4F0-3FEE5EF5A79D}">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28DFE65B-AE26-5147-B175-062A42708C89}">
      <dgm:prSet custT="1"/>
      <dgm:spPr>
        <a:solidFill>
          <a:schemeClr val="accent1">
            <a:lumMod val="75000"/>
          </a:schemeClr>
        </a:solidFill>
        <a:ln>
          <a:solidFill>
            <a:schemeClr val="accent1">
              <a:lumMod val="75000"/>
            </a:schemeClr>
          </a:solidFill>
        </a:ln>
      </dgm:spPr>
      <dgm:t>
        <a:bodyPr/>
        <a:lstStyle/>
        <a:p>
          <a:r>
            <a:rPr lang="es-EC" sz="1600" dirty="0" smtClean="0">
              <a:latin typeface="Arial" panose="020B0604020202020204" pitchFamily="34" charset="0"/>
              <a:ea typeface="Meiryo" panose="020B0604030504040204" pitchFamily="34" charset="-128"/>
              <a:cs typeface="Arial" panose="020B0604020202020204" pitchFamily="34" charset="0"/>
            </a:rPr>
            <a:t>Generar estadísticas anuales para establecer el valor del mercado de reuniones.</a:t>
          </a:r>
        </a:p>
      </dgm:t>
    </dgm:pt>
    <dgm:pt modelId="{53E76D36-12CB-B644-88E6-12FEFE4D6044}" type="parTrans" cxnId="{653F577D-6928-8B41-87D7-21F864A9F8D1}">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C8C2083A-C193-CD46-918D-DF8AF9A7D009}" type="sibTrans" cxnId="{653F577D-6928-8B41-87D7-21F864A9F8D1}">
      <dgm:prSet/>
      <dgm:spPr/>
      <dgm:t>
        <a:bodyPr/>
        <a:lstStyle/>
        <a:p>
          <a:endParaRPr lang="es-ES" sz="1600">
            <a:solidFill>
              <a:schemeClr val="bg1"/>
            </a:solidFill>
            <a:latin typeface="Arial" panose="020B0604020202020204" pitchFamily="34" charset="0"/>
            <a:cs typeface="Arial" panose="020B0604020202020204" pitchFamily="34" charset="0"/>
          </a:endParaRPr>
        </a:p>
      </dgm:t>
    </dgm:pt>
    <dgm:pt modelId="{DB5C9F6D-C112-6F42-BF74-437163124C71}" type="pres">
      <dgm:prSet presAssocID="{F3F4AB1A-4437-904C-A936-2C7DC7F24041}" presName="Name0" presStyleCnt="0">
        <dgm:presLayoutVars>
          <dgm:chMax val="7"/>
          <dgm:chPref val="7"/>
          <dgm:dir/>
        </dgm:presLayoutVars>
      </dgm:prSet>
      <dgm:spPr/>
      <dgm:t>
        <a:bodyPr/>
        <a:lstStyle/>
        <a:p>
          <a:endParaRPr lang="es-EC"/>
        </a:p>
      </dgm:t>
    </dgm:pt>
    <dgm:pt modelId="{53280557-FB98-6A44-B8B3-1F50E74F2E46}" type="pres">
      <dgm:prSet presAssocID="{F3F4AB1A-4437-904C-A936-2C7DC7F24041}" presName="Name1" presStyleCnt="0"/>
      <dgm:spPr/>
      <dgm:t>
        <a:bodyPr/>
        <a:lstStyle/>
        <a:p>
          <a:endParaRPr lang="es-EC"/>
        </a:p>
      </dgm:t>
    </dgm:pt>
    <dgm:pt modelId="{30DF0AE6-04B1-E94C-840F-1C803EA2FA23}" type="pres">
      <dgm:prSet presAssocID="{F3F4AB1A-4437-904C-A936-2C7DC7F24041}" presName="cycle" presStyleCnt="0"/>
      <dgm:spPr/>
      <dgm:t>
        <a:bodyPr/>
        <a:lstStyle/>
        <a:p>
          <a:endParaRPr lang="es-EC"/>
        </a:p>
      </dgm:t>
    </dgm:pt>
    <dgm:pt modelId="{F5903E2A-47E9-7046-AC2D-35511B5CFA57}" type="pres">
      <dgm:prSet presAssocID="{F3F4AB1A-4437-904C-A936-2C7DC7F24041}" presName="srcNode" presStyleLbl="node1" presStyleIdx="0" presStyleCnt="4"/>
      <dgm:spPr/>
      <dgm:t>
        <a:bodyPr/>
        <a:lstStyle/>
        <a:p>
          <a:endParaRPr lang="es-EC"/>
        </a:p>
      </dgm:t>
    </dgm:pt>
    <dgm:pt modelId="{111EC33E-D21D-674A-B6BE-7E8086FEF5AE}" type="pres">
      <dgm:prSet presAssocID="{F3F4AB1A-4437-904C-A936-2C7DC7F24041}" presName="conn" presStyleLbl="parChTrans1D2" presStyleIdx="0" presStyleCnt="1"/>
      <dgm:spPr/>
      <dgm:t>
        <a:bodyPr/>
        <a:lstStyle/>
        <a:p>
          <a:endParaRPr lang="es-EC"/>
        </a:p>
      </dgm:t>
    </dgm:pt>
    <dgm:pt modelId="{1CC99927-0846-D146-9D7C-AB1EE6A30132}" type="pres">
      <dgm:prSet presAssocID="{F3F4AB1A-4437-904C-A936-2C7DC7F24041}" presName="extraNode" presStyleLbl="node1" presStyleIdx="0" presStyleCnt="4"/>
      <dgm:spPr/>
      <dgm:t>
        <a:bodyPr/>
        <a:lstStyle/>
        <a:p>
          <a:endParaRPr lang="es-EC"/>
        </a:p>
      </dgm:t>
    </dgm:pt>
    <dgm:pt modelId="{B4C0E7C0-25AF-D843-BE89-F1852D86A116}" type="pres">
      <dgm:prSet presAssocID="{F3F4AB1A-4437-904C-A936-2C7DC7F24041}" presName="dstNode" presStyleLbl="node1" presStyleIdx="0" presStyleCnt="4"/>
      <dgm:spPr/>
      <dgm:t>
        <a:bodyPr/>
        <a:lstStyle/>
        <a:p>
          <a:endParaRPr lang="es-EC"/>
        </a:p>
      </dgm:t>
    </dgm:pt>
    <dgm:pt modelId="{BD6E19D8-0F91-8E4F-ACE3-CAF785EC930E}" type="pres">
      <dgm:prSet presAssocID="{3D02E1F2-B604-2E4E-A38A-201AD7D4D9B9}" presName="text_1" presStyleLbl="node1" presStyleIdx="0" presStyleCnt="4">
        <dgm:presLayoutVars>
          <dgm:bulletEnabled val="1"/>
        </dgm:presLayoutVars>
      </dgm:prSet>
      <dgm:spPr/>
      <dgm:t>
        <a:bodyPr/>
        <a:lstStyle/>
        <a:p>
          <a:endParaRPr lang="es-ES"/>
        </a:p>
      </dgm:t>
    </dgm:pt>
    <dgm:pt modelId="{3105EAAA-7127-1942-A59C-2EF7483AB305}" type="pres">
      <dgm:prSet presAssocID="{3D02E1F2-B604-2E4E-A38A-201AD7D4D9B9}" presName="accent_1" presStyleCnt="0"/>
      <dgm:spPr/>
      <dgm:t>
        <a:bodyPr/>
        <a:lstStyle/>
        <a:p>
          <a:endParaRPr lang="es-EC"/>
        </a:p>
      </dgm:t>
    </dgm:pt>
    <dgm:pt modelId="{C2F8CA54-29A9-DA41-9F6F-999C67C1E06F}" type="pres">
      <dgm:prSet presAssocID="{3D02E1F2-B604-2E4E-A38A-201AD7D4D9B9}" presName="accentRepeatNode" presStyleLbl="solidFgAcc1" presStyleIdx="0" presStyleCnt="4"/>
      <dgm:spPr/>
      <dgm:t>
        <a:bodyPr/>
        <a:lstStyle/>
        <a:p>
          <a:endParaRPr lang="es-EC"/>
        </a:p>
      </dgm:t>
    </dgm:pt>
    <dgm:pt modelId="{FD34D9F9-4CE4-C147-9427-F244AB097E29}" type="pres">
      <dgm:prSet presAssocID="{188C3A64-A932-0F40-8490-4E66A962FB02}" presName="text_2" presStyleLbl="node1" presStyleIdx="1" presStyleCnt="4">
        <dgm:presLayoutVars>
          <dgm:bulletEnabled val="1"/>
        </dgm:presLayoutVars>
      </dgm:prSet>
      <dgm:spPr/>
      <dgm:t>
        <a:bodyPr/>
        <a:lstStyle/>
        <a:p>
          <a:endParaRPr lang="es-EC"/>
        </a:p>
      </dgm:t>
    </dgm:pt>
    <dgm:pt modelId="{7CF02E78-5B77-3B40-92CC-FA9FB6DBBD11}" type="pres">
      <dgm:prSet presAssocID="{188C3A64-A932-0F40-8490-4E66A962FB02}" presName="accent_2" presStyleCnt="0"/>
      <dgm:spPr/>
      <dgm:t>
        <a:bodyPr/>
        <a:lstStyle/>
        <a:p>
          <a:endParaRPr lang="es-EC"/>
        </a:p>
      </dgm:t>
    </dgm:pt>
    <dgm:pt modelId="{56E7D391-BD33-5940-9802-9905DDE37E2F}" type="pres">
      <dgm:prSet presAssocID="{188C3A64-A932-0F40-8490-4E66A962FB02}" presName="accentRepeatNode" presStyleLbl="solidFgAcc1" presStyleIdx="1" presStyleCnt="4"/>
      <dgm:spPr/>
      <dgm:t>
        <a:bodyPr/>
        <a:lstStyle/>
        <a:p>
          <a:endParaRPr lang="es-EC"/>
        </a:p>
      </dgm:t>
    </dgm:pt>
    <dgm:pt modelId="{2A0F4168-FE85-214D-AC98-57F061E5E28B}" type="pres">
      <dgm:prSet presAssocID="{F68C75DD-D32A-C344-9427-9A218FCD09DC}" presName="text_3" presStyleLbl="node1" presStyleIdx="2" presStyleCnt="4">
        <dgm:presLayoutVars>
          <dgm:bulletEnabled val="1"/>
        </dgm:presLayoutVars>
      </dgm:prSet>
      <dgm:spPr/>
      <dgm:t>
        <a:bodyPr/>
        <a:lstStyle/>
        <a:p>
          <a:endParaRPr lang="es-EC"/>
        </a:p>
      </dgm:t>
    </dgm:pt>
    <dgm:pt modelId="{B1C725A4-A2E0-8A49-B635-7D74AEA1B5FC}" type="pres">
      <dgm:prSet presAssocID="{F68C75DD-D32A-C344-9427-9A218FCD09DC}" presName="accent_3" presStyleCnt="0"/>
      <dgm:spPr/>
      <dgm:t>
        <a:bodyPr/>
        <a:lstStyle/>
        <a:p>
          <a:endParaRPr lang="es-EC"/>
        </a:p>
      </dgm:t>
    </dgm:pt>
    <dgm:pt modelId="{E56EE2A0-A785-6B45-B34E-5A3D09B4C9BC}" type="pres">
      <dgm:prSet presAssocID="{F68C75DD-D32A-C344-9427-9A218FCD09DC}" presName="accentRepeatNode" presStyleLbl="solidFgAcc1" presStyleIdx="2" presStyleCnt="4"/>
      <dgm:spPr/>
      <dgm:t>
        <a:bodyPr/>
        <a:lstStyle/>
        <a:p>
          <a:endParaRPr lang="es-EC"/>
        </a:p>
      </dgm:t>
    </dgm:pt>
    <dgm:pt modelId="{DB15DD7E-EEBB-3646-B0BF-C31260B92F4D}" type="pres">
      <dgm:prSet presAssocID="{28DFE65B-AE26-5147-B175-062A42708C89}" presName="text_4" presStyleLbl="node1" presStyleIdx="3" presStyleCnt="4">
        <dgm:presLayoutVars>
          <dgm:bulletEnabled val="1"/>
        </dgm:presLayoutVars>
      </dgm:prSet>
      <dgm:spPr/>
      <dgm:t>
        <a:bodyPr/>
        <a:lstStyle/>
        <a:p>
          <a:endParaRPr lang="es-ES"/>
        </a:p>
      </dgm:t>
    </dgm:pt>
    <dgm:pt modelId="{EDD8094D-3CEA-B349-AC14-F6F7A8A70F50}" type="pres">
      <dgm:prSet presAssocID="{28DFE65B-AE26-5147-B175-062A42708C89}" presName="accent_4" presStyleCnt="0"/>
      <dgm:spPr/>
      <dgm:t>
        <a:bodyPr/>
        <a:lstStyle/>
        <a:p>
          <a:endParaRPr lang="es-ES"/>
        </a:p>
      </dgm:t>
    </dgm:pt>
    <dgm:pt modelId="{2DB3FC62-EC56-7743-A25C-B5604E5B0584}" type="pres">
      <dgm:prSet presAssocID="{28DFE65B-AE26-5147-B175-062A42708C89}" presName="accentRepeatNode" presStyleLbl="solidFgAcc1" presStyleIdx="3" presStyleCnt="4"/>
      <dgm:spPr>
        <a:ln>
          <a:solidFill>
            <a:schemeClr val="accent1">
              <a:lumMod val="75000"/>
            </a:schemeClr>
          </a:solidFill>
        </a:ln>
      </dgm:spPr>
      <dgm:t>
        <a:bodyPr/>
        <a:lstStyle/>
        <a:p>
          <a:endParaRPr lang="es-EC"/>
        </a:p>
      </dgm:t>
    </dgm:pt>
  </dgm:ptLst>
  <dgm:cxnLst>
    <dgm:cxn modelId="{4DF6DAF9-0998-46CF-ADAA-D2C86E9E8A55}" type="presOf" srcId="{28DFE65B-AE26-5147-B175-062A42708C89}" destId="{DB15DD7E-EEBB-3646-B0BF-C31260B92F4D}" srcOrd="0" destOrd="0" presId="urn:microsoft.com/office/officeart/2008/layout/VerticalCurvedList"/>
    <dgm:cxn modelId="{653F577D-6928-8B41-87D7-21F864A9F8D1}" srcId="{F3F4AB1A-4437-904C-A936-2C7DC7F24041}" destId="{28DFE65B-AE26-5147-B175-062A42708C89}" srcOrd="3" destOrd="0" parTransId="{53E76D36-12CB-B644-88E6-12FEFE4D6044}" sibTransId="{C8C2083A-C193-CD46-918D-DF8AF9A7D009}"/>
    <dgm:cxn modelId="{C31C1F64-53A5-E34E-83C6-2E13263CB7C5}" srcId="{F3F4AB1A-4437-904C-A936-2C7DC7F24041}" destId="{3D02E1F2-B604-2E4E-A38A-201AD7D4D9B9}" srcOrd="0" destOrd="0" parTransId="{673CE89B-8396-CB4A-A0FF-EA4EE9DF7022}" sibTransId="{8DC629BF-DD3C-3045-B03E-8335ECC9E285}"/>
    <dgm:cxn modelId="{9A692F48-73FA-4BF1-9088-F1B4479A3825}" type="presOf" srcId="{F3F4AB1A-4437-904C-A936-2C7DC7F24041}" destId="{DB5C9F6D-C112-6F42-BF74-437163124C71}" srcOrd="0" destOrd="0" presId="urn:microsoft.com/office/officeart/2008/layout/VerticalCurvedList"/>
    <dgm:cxn modelId="{377423E2-9129-1E4F-B423-CFA2ADC1CEAF}" srcId="{F3F4AB1A-4437-904C-A936-2C7DC7F24041}" destId="{188C3A64-A932-0F40-8490-4E66A962FB02}" srcOrd="1" destOrd="0" parTransId="{69DE9EC0-E224-FC42-8C68-E0AED8B3E022}" sibTransId="{60C76CF8-6CB7-F140-910C-E3E3954F6C27}"/>
    <dgm:cxn modelId="{E8F1672A-8383-49D1-BA20-714502A07716}" type="presOf" srcId="{8DC629BF-DD3C-3045-B03E-8335ECC9E285}" destId="{111EC33E-D21D-674A-B6BE-7E8086FEF5AE}" srcOrd="0" destOrd="0" presId="urn:microsoft.com/office/officeart/2008/layout/VerticalCurvedList"/>
    <dgm:cxn modelId="{FACA7CCE-B7EB-4D42-84B0-EA600E77E5FF}" type="presOf" srcId="{F68C75DD-D32A-C344-9427-9A218FCD09DC}" destId="{2A0F4168-FE85-214D-AC98-57F061E5E28B}" srcOrd="0" destOrd="0" presId="urn:microsoft.com/office/officeart/2008/layout/VerticalCurvedList"/>
    <dgm:cxn modelId="{4709FDFD-D269-48DE-9709-C9345431156F}" type="presOf" srcId="{3D02E1F2-B604-2E4E-A38A-201AD7D4D9B9}" destId="{BD6E19D8-0F91-8E4F-ACE3-CAF785EC930E}" srcOrd="0" destOrd="0" presId="urn:microsoft.com/office/officeart/2008/layout/VerticalCurvedList"/>
    <dgm:cxn modelId="{DC087A16-B0E8-4A30-BCBB-3221E9B108F6}" type="presOf" srcId="{188C3A64-A932-0F40-8490-4E66A962FB02}" destId="{FD34D9F9-4CE4-C147-9427-F244AB097E29}" srcOrd="0" destOrd="0" presId="urn:microsoft.com/office/officeart/2008/layout/VerticalCurvedList"/>
    <dgm:cxn modelId="{45395988-A592-AE4D-A4F0-3FEE5EF5A79D}" srcId="{F3F4AB1A-4437-904C-A936-2C7DC7F24041}" destId="{F68C75DD-D32A-C344-9427-9A218FCD09DC}" srcOrd="2" destOrd="0" parTransId="{4AFD3377-EFA8-3D43-8BF9-E936641A27A9}" sibTransId="{25BB86B1-0782-0D44-BA49-F7A4F000A9CB}"/>
    <dgm:cxn modelId="{16FA1D23-D0D1-45B7-96A7-3BF9BB154F35}" type="presParOf" srcId="{DB5C9F6D-C112-6F42-BF74-437163124C71}" destId="{53280557-FB98-6A44-B8B3-1F50E74F2E46}" srcOrd="0" destOrd="0" presId="urn:microsoft.com/office/officeart/2008/layout/VerticalCurvedList"/>
    <dgm:cxn modelId="{EC39E62E-E5B9-4EE8-90EE-45DD3EA83EF8}" type="presParOf" srcId="{53280557-FB98-6A44-B8B3-1F50E74F2E46}" destId="{30DF0AE6-04B1-E94C-840F-1C803EA2FA23}" srcOrd="0" destOrd="0" presId="urn:microsoft.com/office/officeart/2008/layout/VerticalCurvedList"/>
    <dgm:cxn modelId="{C2D846D6-9575-465C-9EB3-71AEA39B96DB}" type="presParOf" srcId="{30DF0AE6-04B1-E94C-840F-1C803EA2FA23}" destId="{F5903E2A-47E9-7046-AC2D-35511B5CFA57}" srcOrd="0" destOrd="0" presId="urn:microsoft.com/office/officeart/2008/layout/VerticalCurvedList"/>
    <dgm:cxn modelId="{F7A92469-2B50-4A02-B9C2-20188D0E0153}" type="presParOf" srcId="{30DF0AE6-04B1-E94C-840F-1C803EA2FA23}" destId="{111EC33E-D21D-674A-B6BE-7E8086FEF5AE}" srcOrd="1" destOrd="0" presId="urn:microsoft.com/office/officeart/2008/layout/VerticalCurvedList"/>
    <dgm:cxn modelId="{93D6849E-86F9-4512-9F8D-F8C79FDA8152}" type="presParOf" srcId="{30DF0AE6-04B1-E94C-840F-1C803EA2FA23}" destId="{1CC99927-0846-D146-9D7C-AB1EE6A30132}" srcOrd="2" destOrd="0" presId="urn:microsoft.com/office/officeart/2008/layout/VerticalCurvedList"/>
    <dgm:cxn modelId="{B40019F2-25B5-4001-BD4F-E6FD302E4450}" type="presParOf" srcId="{30DF0AE6-04B1-E94C-840F-1C803EA2FA23}" destId="{B4C0E7C0-25AF-D843-BE89-F1852D86A116}" srcOrd="3" destOrd="0" presId="urn:microsoft.com/office/officeart/2008/layout/VerticalCurvedList"/>
    <dgm:cxn modelId="{FCA15099-04C3-4243-A035-5050624B8671}" type="presParOf" srcId="{53280557-FB98-6A44-B8B3-1F50E74F2E46}" destId="{BD6E19D8-0F91-8E4F-ACE3-CAF785EC930E}" srcOrd="1" destOrd="0" presId="urn:microsoft.com/office/officeart/2008/layout/VerticalCurvedList"/>
    <dgm:cxn modelId="{9D0DBDFE-20F3-4E2B-8619-79CEDD1E22DE}" type="presParOf" srcId="{53280557-FB98-6A44-B8B3-1F50E74F2E46}" destId="{3105EAAA-7127-1942-A59C-2EF7483AB305}" srcOrd="2" destOrd="0" presId="urn:microsoft.com/office/officeart/2008/layout/VerticalCurvedList"/>
    <dgm:cxn modelId="{DB7BC90E-61B3-4367-A94C-1F99606696C7}" type="presParOf" srcId="{3105EAAA-7127-1942-A59C-2EF7483AB305}" destId="{C2F8CA54-29A9-DA41-9F6F-999C67C1E06F}" srcOrd="0" destOrd="0" presId="urn:microsoft.com/office/officeart/2008/layout/VerticalCurvedList"/>
    <dgm:cxn modelId="{636143C6-C9B0-4D45-88FC-0539ED4AD1EA}" type="presParOf" srcId="{53280557-FB98-6A44-B8B3-1F50E74F2E46}" destId="{FD34D9F9-4CE4-C147-9427-F244AB097E29}" srcOrd="3" destOrd="0" presId="urn:microsoft.com/office/officeart/2008/layout/VerticalCurvedList"/>
    <dgm:cxn modelId="{827FD47F-FAA7-483B-9000-FC9641017A50}" type="presParOf" srcId="{53280557-FB98-6A44-B8B3-1F50E74F2E46}" destId="{7CF02E78-5B77-3B40-92CC-FA9FB6DBBD11}" srcOrd="4" destOrd="0" presId="urn:microsoft.com/office/officeart/2008/layout/VerticalCurvedList"/>
    <dgm:cxn modelId="{337A355C-647B-46FD-9D92-CE174C8CE3D4}" type="presParOf" srcId="{7CF02E78-5B77-3B40-92CC-FA9FB6DBBD11}" destId="{56E7D391-BD33-5940-9802-9905DDE37E2F}" srcOrd="0" destOrd="0" presId="urn:microsoft.com/office/officeart/2008/layout/VerticalCurvedList"/>
    <dgm:cxn modelId="{B3A90B06-0D1B-476D-8DA7-8836BBCFB933}" type="presParOf" srcId="{53280557-FB98-6A44-B8B3-1F50E74F2E46}" destId="{2A0F4168-FE85-214D-AC98-57F061E5E28B}" srcOrd="5" destOrd="0" presId="urn:microsoft.com/office/officeart/2008/layout/VerticalCurvedList"/>
    <dgm:cxn modelId="{5E2A889A-C8A5-40C3-BFD7-E2D15B02818B}" type="presParOf" srcId="{53280557-FB98-6A44-B8B3-1F50E74F2E46}" destId="{B1C725A4-A2E0-8A49-B635-7D74AEA1B5FC}" srcOrd="6" destOrd="0" presId="urn:microsoft.com/office/officeart/2008/layout/VerticalCurvedList"/>
    <dgm:cxn modelId="{EB69035C-2631-46AC-A2A1-3EC22054A244}" type="presParOf" srcId="{B1C725A4-A2E0-8A49-B635-7D74AEA1B5FC}" destId="{E56EE2A0-A785-6B45-B34E-5A3D09B4C9BC}" srcOrd="0" destOrd="0" presId="urn:microsoft.com/office/officeart/2008/layout/VerticalCurvedList"/>
    <dgm:cxn modelId="{E3A28756-2CF2-4D8F-891E-01CA21C72F3C}" type="presParOf" srcId="{53280557-FB98-6A44-B8B3-1F50E74F2E46}" destId="{DB15DD7E-EEBB-3646-B0BF-C31260B92F4D}" srcOrd="7" destOrd="0" presId="urn:microsoft.com/office/officeart/2008/layout/VerticalCurvedList"/>
    <dgm:cxn modelId="{815BF563-D771-483D-9DF4-C0735F1E9780}" type="presParOf" srcId="{53280557-FB98-6A44-B8B3-1F50E74F2E46}" destId="{EDD8094D-3CEA-B349-AC14-F6F7A8A70F50}" srcOrd="8" destOrd="0" presId="urn:microsoft.com/office/officeart/2008/layout/VerticalCurvedList"/>
    <dgm:cxn modelId="{3CA7BCE7-7A50-4847-BCE8-3C4C9B64E920}" type="presParOf" srcId="{EDD8094D-3CEA-B349-AC14-F6F7A8A70F50}" destId="{2DB3FC62-EC56-7743-A25C-B5604E5B058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4AB1A-4437-904C-A936-2C7DC7F24041}" type="doc">
      <dgm:prSet loTypeId="urn:microsoft.com/office/officeart/2008/layout/VerticalCurvedList" loCatId="" qsTypeId="urn:microsoft.com/office/officeart/2005/8/quickstyle/simple1" qsCatId="simple" csTypeId="urn:microsoft.com/office/officeart/2005/8/colors/colorful1#2" csCatId="colorful" phldr="1"/>
      <dgm:spPr/>
      <dgm:t>
        <a:bodyPr/>
        <a:lstStyle/>
        <a:p>
          <a:endParaRPr lang="es-ES"/>
        </a:p>
      </dgm:t>
    </dgm:pt>
    <dgm:pt modelId="{3D02E1F2-B604-2E4E-A38A-201AD7D4D9B9}">
      <dgm:prSet phldrT="[Texto]"/>
      <dgm:spPr/>
      <dgm:t>
        <a:bodyPr/>
        <a:lstStyle/>
        <a:p>
          <a:r>
            <a:rPr lang="es-EC" dirty="0" smtClean="0">
              <a:effectLst/>
              <a:latin typeface="Arial" panose="020B0604020202020204" pitchFamily="34" charset="0"/>
              <a:ea typeface="Meiryo" panose="020B0604030504040204" pitchFamily="34" charset="-128"/>
              <a:cs typeface="Arial" panose="020B0604020202020204" pitchFamily="34" charset="0"/>
            </a:rPr>
            <a:t>Duplicar la cantidad de congresos y convenciones internacionales para el 2021.</a:t>
          </a:r>
          <a:endParaRPr lang="es-ES" dirty="0">
            <a:latin typeface="Arial" panose="020B0604020202020204" pitchFamily="34" charset="0"/>
            <a:cs typeface="Arial" panose="020B0604020202020204" pitchFamily="34" charset="0"/>
          </a:endParaRPr>
        </a:p>
      </dgm:t>
    </dgm:pt>
    <dgm:pt modelId="{673CE89B-8396-CB4A-A0FF-EA4EE9DF7022}" type="parTrans" cxnId="{C31C1F64-53A5-E34E-83C6-2E13263CB7C5}">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8DC629BF-DD3C-3045-B03E-8335ECC9E285}" type="sibTrans" cxnId="{C31C1F64-53A5-E34E-83C6-2E13263CB7C5}">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188C3A64-A932-0F40-8490-4E66A962FB02}">
      <dgm:prSet/>
      <dgm:spPr>
        <a:solidFill>
          <a:schemeClr val="accent3">
            <a:lumMod val="75000"/>
          </a:schemeClr>
        </a:solidFill>
      </dgm:spPr>
      <dgm:t>
        <a:bodyPr/>
        <a:lstStyle/>
        <a:p>
          <a:r>
            <a:rPr lang="es-EC" dirty="0" smtClean="0">
              <a:latin typeface="Arial" panose="020B0604020202020204" pitchFamily="34" charset="0"/>
              <a:ea typeface="Meiryo" panose="020B0604030504040204" pitchFamily="34" charset="-128"/>
              <a:cs typeface="Arial" panose="020B0604020202020204" pitchFamily="34" charset="0"/>
            </a:rPr>
            <a:t>Aumentar el gasto promedio del visitante </a:t>
          </a:r>
        </a:p>
      </dgm:t>
    </dgm:pt>
    <dgm:pt modelId="{69DE9EC0-E224-FC42-8C68-E0AED8B3E022}" type="parTrans" cxnId="{377423E2-9129-1E4F-B423-CFA2ADC1CEAF}">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60C76CF8-6CB7-F140-910C-E3E3954F6C27}" type="sibTrans" cxnId="{377423E2-9129-1E4F-B423-CFA2ADC1CEAF}">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F68C75DD-D32A-C344-9427-9A218FCD09DC}">
      <dgm:prSet/>
      <dgm:spPr/>
      <dgm:t>
        <a:bodyPr/>
        <a:lstStyle/>
        <a:p>
          <a:r>
            <a:rPr lang="es-EC" dirty="0" smtClean="0">
              <a:latin typeface="Arial" panose="020B0604020202020204" pitchFamily="34" charset="0"/>
              <a:ea typeface="Meiryo" panose="020B0604030504040204" pitchFamily="34" charset="-128"/>
              <a:cs typeface="Arial" panose="020B0604020202020204" pitchFamily="34" charset="0"/>
            </a:rPr>
            <a:t>Aumentar al </a:t>
          </a:r>
          <a:r>
            <a:rPr lang="es-EC" b="1" dirty="0" smtClean="0">
              <a:effectLst/>
              <a:latin typeface="Arial" panose="020B0604020202020204" pitchFamily="34" charset="0"/>
              <a:ea typeface="Meiryo" panose="020B0604030504040204" pitchFamily="34" charset="-128"/>
              <a:cs typeface="Arial" panose="020B0604020202020204" pitchFamily="34" charset="0"/>
            </a:rPr>
            <a:t>5% </a:t>
          </a:r>
          <a:r>
            <a:rPr lang="es-EC" dirty="0" smtClean="0">
              <a:effectLst/>
              <a:latin typeface="Arial" panose="020B0604020202020204" pitchFamily="34" charset="0"/>
              <a:ea typeface="Meiryo" panose="020B0604030504040204" pitchFamily="34" charset="-128"/>
              <a:cs typeface="Arial" panose="020B0604020202020204" pitchFamily="34" charset="0"/>
            </a:rPr>
            <a:t>de la cuota de mercado de eventos a nivel </a:t>
          </a:r>
          <a:r>
            <a:rPr lang="es-EC" dirty="0" smtClean="0">
              <a:latin typeface="Arial" panose="020B0604020202020204" pitchFamily="34" charset="0"/>
              <a:ea typeface="Meiryo" panose="020B0604030504040204" pitchFamily="34" charset="-128"/>
              <a:cs typeface="Arial" panose="020B0604020202020204" pitchFamily="34" charset="0"/>
            </a:rPr>
            <a:t>Sudamericano</a:t>
          </a:r>
        </a:p>
      </dgm:t>
    </dgm:pt>
    <dgm:pt modelId="{4AFD3377-EFA8-3D43-8BF9-E936641A27A9}" type="parTrans" cxnId="{45395988-A592-AE4D-A4F0-3FEE5EF5A79D}">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25BB86B1-0782-0D44-BA49-F7A4F000A9CB}" type="sibTrans" cxnId="{45395988-A592-AE4D-A4F0-3FEE5EF5A79D}">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8930C2E0-F091-9C4C-BA37-8FBE66BA30AF}">
      <dgm:prSet/>
      <dgm:spPr>
        <a:solidFill>
          <a:schemeClr val="accent1">
            <a:lumMod val="75000"/>
          </a:schemeClr>
        </a:solidFill>
        <a:ln>
          <a:solidFill>
            <a:schemeClr val="accent1">
              <a:lumMod val="75000"/>
            </a:schemeClr>
          </a:solidFill>
        </a:ln>
      </dgm:spPr>
      <dgm:t>
        <a:bodyPr/>
        <a:lstStyle/>
        <a:p>
          <a:r>
            <a:rPr lang="es-EC" dirty="0" smtClean="0">
              <a:latin typeface="Arial" panose="020B0604020202020204" pitchFamily="34" charset="0"/>
              <a:ea typeface="Meiryo" panose="020B0604030504040204" pitchFamily="34" charset="-128"/>
              <a:cs typeface="Arial" panose="020B0604020202020204" pitchFamily="34" charset="0"/>
            </a:rPr>
            <a:t>Aumentar el número de estadías en la ciudad ( mayor a 3 días) </a:t>
          </a:r>
        </a:p>
      </dgm:t>
    </dgm:pt>
    <dgm:pt modelId="{7A67D875-0DE7-BA48-873E-C855F62954C1}" type="parTrans" cxnId="{EDC48F95-1603-3E4C-A866-B08020405129}">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1790DD82-08B3-884C-B174-9A041D991387}" type="sibTrans" cxnId="{EDC48F95-1603-3E4C-A866-B08020405129}">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28DFE65B-AE26-5147-B175-062A42708C89}">
      <dgm:prSet/>
      <dgm:spPr/>
      <dgm:t>
        <a:bodyPr/>
        <a:lstStyle/>
        <a:p>
          <a:r>
            <a:rPr lang="es-EC" dirty="0" smtClean="0">
              <a:latin typeface="Arial" panose="020B0604020202020204" pitchFamily="34" charset="0"/>
              <a:ea typeface="Meiryo" panose="020B0604030504040204" pitchFamily="34" charset="-128"/>
              <a:cs typeface="Arial" panose="020B0604020202020204" pitchFamily="34" charset="0"/>
            </a:rPr>
            <a:t>Diversificación de mercados prioritarios. .</a:t>
          </a:r>
        </a:p>
      </dgm:t>
    </dgm:pt>
    <dgm:pt modelId="{53E76D36-12CB-B644-88E6-12FEFE4D6044}" type="parTrans" cxnId="{653F577D-6928-8B41-87D7-21F864A9F8D1}">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C8C2083A-C193-CD46-918D-DF8AF9A7D009}" type="sibTrans" cxnId="{653F577D-6928-8B41-87D7-21F864A9F8D1}">
      <dgm:prSet/>
      <dgm:spPr/>
      <dgm:t>
        <a:bodyPr/>
        <a:lstStyle/>
        <a:p>
          <a:endParaRPr lang="es-ES">
            <a:solidFill>
              <a:schemeClr val="tx2"/>
            </a:solidFill>
            <a:latin typeface="Arial" panose="020B0604020202020204" pitchFamily="34" charset="0"/>
            <a:cs typeface="Arial" panose="020B0604020202020204" pitchFamily="34" charset="0"/>
          </a:endParaRPr>
        </a:p>
      </dgm:t>
    </dgm:pt>
    <dgm:pt modelId="{819B2DF1-B8E3-4378-9B60-B31E934FAE47}">
      <dgm:prSet/>
      <dgm:spPr/>
      <dgm:t>
        <a:bodyPr/>
        <a:lstStyle/>
        <a:p>
          <a:r>
            <a:rPr lang="es-EC" dirty="0" smtClean="0">
              <a:latin typeface="Arial" panose="020B0604020202020204" pitchFamily="34" charset="0"/>
              <a:ea typeface="Meiryo" panose="020B0604030504040204" pitchFamily="34" charset="-128"/>
              <a:cs typeface="Arial" panose="020B0604020202020204" pitchFamily="34" charset="0"/>
            </a:rPr>
            <a:t>Aumentar el poder de la marca turística de Quito. </a:t>
          </a:r>
        </a:p>
      </dgm:t>
    </dgm:pt>
    <dgm:pt modelId="{0B61BB0A-49A1-4F17-A855-FECB959D63C0}" type="parTrans" cxnId="{E0E2F3FC-2ADB-4CB3-BA3C-7A08EBBECC37}">
      <dgm:prSet/>
      <dgm:spPr/>
      <dgm:t>
        <a:bodyPr/>
        <a:lstStyle/>
        <a:p>
          <a:endParaRPr lang="es-EC">
            <a:solidFill>
              <a:schemeClr val="tx2"/>
            </a:solidFill>
            <a:latin typeface="Arial" panose="020B0604020202020204" pitchFamily="34" charset="0"/>
            <a:cs typeface="Arial" panose="020B0604020202020204" pitchFamily="34" charset="0"/>
          </a:endParaRPr>
        </a:p>
      </dgm:t>
    </dgm:pt>
    <dgm:pt modelId="{C6D61048-7740-4DB5-A77D-DA93E14555A1}" type="sibTrans" cxnId="{E0E2F3FC-2ADB-4CB3-BA3C-7A08EBBECC37}">
      <dgm:prSet/>
      <dgm:spPr/>
      <dgm:t>
        <a:bodyPr/>
        <a:lstStyle/>
        <a:p>
          <a:endParaRPr lang="es-EC">
            <a:solidFill>
              <a:schemeClr val="tx2"/>
            </a:solidFill>
            <a:latin typeface="Arial" panose="020B0604020202020204" pitchFamily="34" charset="0"/>
            <a:cs typeface="Arial" panose="020B0604020202020204" pitchFamily="34" charset="0"/>
          </a:endParaRPr>
        </a:p>
      </dgm:t>
    </dgm:pt>
    <dgm:pt modelId="{DB5C9F6D-C112-6F42-BF74-437163124C71}" type="pres">
      <dgm:prSet presAssocID="{F3F4AB1A-4437-904C-A936-2C7DC7F24041}" presName="Name0" presStyleCnt="0">
        <dgm:presLayoutVars>
          <dgm:chMax val="7"/>
          <dgm:chPref val="7"/>
          <dgm:dir/>
        </dgm:presLayoutVars>
      </dgm:prSet>
      <dgm:spPr/>
      <dgm:t>
        <a:bodyPr/>
        <a:lstStyle/>
        <a:p>
          <a:endParaRPr lang="es-EC"/>
        </a:p>
      </dgm:t>
    </dgm:pt>
    <dgm:pt modelId="{53280557-FB98-6A44-B8B3-1F50E74F2E46}" type="pres">
      <dgm:prSet presAssocID="{F3F4AB1A-4437-904C-A936-2C7DC7F24041}" presName="Name1" presStyleCnt="0"/>
      <dgm:spPr/>
      <dgm:t>
        <a:bodyPr/>
        <a:lstStyle/>
        <a:p>
          <a:endParaRPr lang="es-EC"/>
        </a:p>
      </dgm:t>
    </dgm:pt>
    <dgm:pt modelId="{30DF0AE6-04B1-E94C-840F-1C803EA2FA23}" type="pres">
      <dgm:prSet presAssocID="{F3F4AB1A-4437-904C-A936-2C7DC7F24041}" presName="cycle" presStyleCnt="0"/>
      <dgm:spPr/>
      <dgm:t>
        <a:bodyPr/>
        <a:lstStyle/>
        <a:p>
          <a:endParaRPr lang="es-EC"/>
        </a:p>
      </dgm:t>
    </dgm:pt>
    <dgm:pt modelId="{F5903E2A-47E9-7046-AC2D-35511B5CFA57}" type="pres">
      <dgm:prSet presAssocID="{F3F4AB1A-4437-904C-A936-2C7DC7F24041}" presName="srcNode" presStyleLbl="node1" presStyleIdx="0" presStyleCnt="6"/>
      <dgm:spPr/>
      <dgm:t>
        <a:bodyPr/>
        <a:lstStyle/>
        <a:p>
          <a:endParaRPr lang="es-EC"/>
        </a:p>
      </dgm:t>
    </dgm:pt>
    <dgm:pt modelId="{111EC33E-D21D-674A-B6BE-7E8086FEF5AE}" type="pres">
      <dgm:prSet presAssocID="{F3F4AB1A-4437-904C-A936-2C7DC7F24041}" presName="conn" presStyleLbl="parChTrans1D2" presStyleIdx="0" presStyleCnt="1"/>
      <dgm:spPr/>
      <dgm:t>
        <a:bodyPr/>
        <a:lstStyle/>
        <a:p>
          <a:endParaRPr lang="es-EC"/>
        </a:p>
      </dgm:t>
    </dgm:pt>
    <dgm:pt modelId="{1CC99927-0846-D146-9D7C-AB1EE6A30132}" type="pres">
      <dgm:prSet presAssocID="{F3F4AB1A-4437-904C-A936-2C7DC7F24041}" presName="extraNode" presStyleLbl="node1" presStyleIdx="0" presStyleCnt="6"/>
      <dgm:spPr/>
      <dgm:t>
        <a:bodyPr/>
        <a:lstStyle/>
        <a:p>
          <a:endParaRPr lang="es-EC"/>
        </a:p>
      </dgm:t>
    </dgm:pt>
    <dgm:pt modelId="{B4C0E7C0-25AF-D843-BE89-F1852D86A116}" type="pres">
      <dgm:prSet presAssocID="{F3F4AB1A-4437-904C-A936-2C7DC7F24041}" presName="dstNode" presStyleLbl="node1" presStyleIdx="0" presStyleCnt="6"/>
      <dgm:spPr/>
      <dgm:t>
        <a:bodyPr/>
        <a:lstStyle/>
        <a:p>
          <a:endParaRPr lang="es-EC"/>
        </a:p>
      </dgm:t>
    </dgm:pt>
    <dgm:pt modelId="{BD6E19D8-0F91-8E4F-ACE3-CAF785EC930E}" type="pres">
      <dgm:prSet presAssocID="{3D02E1F2-B604-2E4E-A38A-201AD7D4D9B9}" presName="text_1" presStyleLbl="node1" presStyleIdx="0" presStyleCnt="6" custLinFactNeighborX="345" custLinFactNeighborY="-3152">
        <dgm:presLayoutVars>
          <dgm:bulletEnabled val="1"/>
        </dgm:presLayoutVars>
      </dgm:prSet>
      <dgm:spPr/>
      <dgm:t>
        <a:bodyPr/>
        <a:lstStyle/>
        <a:p>
          <a:endParaRPr lang="es-ES"/>
        </a:p>
      </dgm:t>
    </dgm:pt>
    <dgm:pt modelId="{3105EAAA-7127-1942-A59C-2EF7483AB305}" type="pres">
      <dgm:prSet presAssocID="{3D02E1F2-B604-2E4E-A38A-201AD7D4D9B9}" presName="accent_1" presStyleCnt="0"/>
      <dgm:spPr/>
      <dgm:t>
        <a:bodyPr/>
        <a:lstStyle/>
        <a:p>
          <a:endParaRPr lang="es-EC"/>
        </a:p>
      </dgm:t>
    </dgm:pt>
    <dgm:pt modelId="{C2F8CA54-29A9-DA41-9F6F-999C67C1E06F}" type="pres">
      <dgm:prSet presAssocID="{3D02E1F2-B604-2E4E-A38A-201AD7D4D9B9}" presName="accentRepeatNode" presStyleLbl="solidFgAcc1" presStyleIdx="0" presStyleCnt="6"/>
      <dgm:spPr/>
      <dgm:t>
        <a:bodyPr/>
        <a:lstStyle/>
        <a:p>
          <a:endParaRPr lang="es-EC"/>
        </a:p>
      </dgm:t>
    </dgm:pt>
    <dgm:pt modelId="{FD34D9F9-4CE4-C147-9427-F244AB097E29}" type="pres">
      <dgm:prSet presAssocID="{188C3A64-A932-0F40-8490-4E66A962FB02}" presName="text_2" presStyleLbl="node1" presStyleIdx="1" presStyleCnt="6">
        <dgm:presLayoutVars>
          <dgm:bulletEnabled val="1"/>
        </dgm:presLayoutVars>
      </dgm:prSet>
      <dgm:spPr/>
      <dgm:t>
        <a:bodyPr/>
        <a:lstStyle/>
        <a:p>
          <a:endParaRPr lang="es-EC"/>
        </a:p>
      </dgm:t>
    </dgm:pt>
    <dgm:pt modelId="{7CF02E78-5B77-3B40-92CC-FA9FB6DBBD11}" type="pres">
      <dgm:prSet presAssocID="{188C3A64-A932-0F40-8490-4E66A962FB02}" presName="accent_2" presStyleCnt="0"/>
      <dgm:spPr/>
      <dgm:t>
        <a:bodyPr/>
        <a:lstStyle/>
        <a:p>
          <a:endParaRPr lang="es-EC"/>
        </a:p>
      </dgm:t>
    </dgm:pt>
    <dgm:pt modelId="{56E7D391-BD33-5940-9802-9905DDE37E2F}" type="pres">
      <dgm:prSet presAssocID="{188C3A64-A932-0F40-8490-4E66A962FB02}" presName="accentRepeatNode" presStyleLbl="solidFgAcc1" presStyleIdx="1" presStyleCnt="6"/>
      <dgm:spPr/>
      <dgm:t>
        <a:bodyPr/>
        <a:lstStyle/>
        <a:p>
          <a:endParaRPr lang="es-EC"/>
        </a:p>
      </dgm:t>
    </dgm:pt>
    <dgm:pt modelId="{2A0F4168-FE85-214D-AC98-57F061E5E28B}" type="pres">
      <dgm:prSet presAssocID="{F68C75DD-D32A-C344-9427-9A218FCD09DC}" presName="text_3" presStyleLbl="node1" presStyleIdx="2" presStyleCnt="6">
        <dgm:presLayoutVars>
          <dgm:bulletEnabled val="1"/>
        </dgm:presLayoutVars>
      </dgm:prSet>
      <dgm:spPr/>
      <dgm:t>
        <a:bodyPr/>
        <a:lstStyle/>
        <a:p>
          <a:endParaRPr lang="es-EC"/>
        </a:p>
      </dgm:t>
    </dgm:pt>
    <dgm:pt modelId="{B1C725A4-A2E0-8A49-B635-7D74AEA1B5FC}" type="pres">
      <dgm:prSet presAssocID="{F68C75DD-D32A-C344-9427-9A218FCD09DC}" presName="accent_3" presStyleCnt="0"/>
      <dgm:spPr/>
      <dgm:t>
        <a:bodyPr/>
        <a:lstStyle/>
        <a:p>
          <a:endParaRPr lang="es-EC"/>
        </a:p>
      </dgm:t>
    </dgm:pt>
    <dgm:pt modelId="{E56EE2A0-A785-6B45-B34E-5A3D09B4C9BC}" type="pres">
      <dgm:prSet presAssocID="{F68C75DD-D32A-C344-9427-9A218FCD09DC}" presName="accentRepeatNode" presStyleLbl="solidFgAcc1" presStyleIdx="2" presStyleCnt="6"/>
      <dgm:spPr/>
      <dgm:t>
        <a:bodyPr/>
        <a:lstStyle/>
        <a:p>
          <a:endParaRPr lang="es-EC"/>
        </a:p>
      </dgm:t>
    </dgm:pt>
    <dgm:pt modelId="{48C8314F-E870-194C-9002-D38D3E286702}" type="pres">
      <dgm:prSet presAssocID="{8930C2E0-F091-9C4C-BA37-8FBE66BA30AF}" presName="text_4" presStyleLbl="node1" presStyleIdx="3" presStyleCnt="6">
        <dgm:presLayoutVars>
          <dgm:bulletEnabled val="1"/>
        </dgm:presLayoutVars>
      </dgm:prSet>
      <dgm:spPr/>
      <dgm:t>
        <a:bodyPr/>
        <a:lstStyle/>
        <a:p>
          <a:endParaRPr lang="es-EC"/>
        </a:p>
      </dgm:t>
    </dgm:pt>
    <dgm:pt modelId="{07B007CE-7AAA-E04F-8C7D-D6E4015F6A32}" type="pres">
      <dgm:prSet presAssocID="{8930C2E0-F091-9C4C-BA37-8FBE66BA30AF}" presName="accent_4" presStyleCnt="0"/>
      <dgm:spPr/>
      <dgm:t>
        <a:bodyPr/>
        <a:lstStyle/>
        <a:p>
          <a:endParaRPr lang="es-EC"/>
        </a:p>
      </dgm:t>
    </dgm:pt>
    <dgm:pt modelId="{8C8C47BA-4212-3648-AB64-5C9D7C7ECBB5}" type="pres">
      <dgm:prSet presAssocID="{8930C2E0-F091-9C4C-BA37-8FBE66BA30AF}" presName="accentRepeatNode" presStyleLbl="solidFgAcc1" presStyleIdx="3" presStyleCnt="6"/>
      <dgm:spPr>
        <a:ln>
          <a:solidFill>
            <a:schemeClr val="accent1">
              <a:lumMod val="75000"/>
            </a:schemeClr>
          </a:solidFill>
        </a:ln>
      </dgm:spPr>
      <dgm:t>
        <a:bodyPr/>
        <a:lstStyle/>
        <a:p>
          <a:endParaRPr lang="es-EC"/>
        </a:p>
      </dgm:t>
    </dgm:pt>
    <dgm:pt modelId="{B2E44DBF-5300-E64D-A7C0-4C4C7EB05234}" type="pres">
      <dgm:prSet presAssocID="{28DFE65B-AE26-5147-B175-062A42708C89}" presName="text_5" presStyleLbl="node1" presStyleIdx="4" presStyleCnt="6">
        <dgm:presLayoutVars>
          <dgm:bulletEnabled val="1"/>
        </dgm:presLayoutVars>
      </dgm:prSet>
      <dgm:spPr/>
      <dgm:t>
        <a:bodyPr/>
        <a:lstStyle/>
        <a:p>
          <a:endParaRPr lang="es-EC"/>
        </a:p>
      </dgm:t>
    </dgm:pt>
    <dgm:pt modelId="{C9029F8B-9E7F-7D43-B2A1-5A13FC726D03}" type="pres">
      <dgm:prSet presAssocID="{28DFE65B-AE26-5147-B175-062A42708C89}" presName="accent_5" presStyleCnt="0"/>
      <dgm:spPr/>
      <dgm:t>
        <a:bodyPr/>
        <a:lstStyle/>
        <a:p>
          <a:endParaRPr lang="es-EC"/>
        </a:p>
      </dgm:t>
    </dgm:pt>
    <dgm:pt modelId="{2DB3FC62-EC56-7743-A25C-B5604E5B0584}" type="pres">
      <dgm:prSet presAssocID="{28DFE65B-AE26-5147-B175-062A42708C89}" presName="accentRepeatNode" presStyleLbl="solidFgAcc1" presStyleIdx="4" presStyleCnt="6"/>
      <dgm:spPr/>
      <dgm:t>
        <a:bodyPr/>
        <a:lstStyle/>
        <a:p>
          <a:endParaRPr lang="es-EC"/>
        </a:p>
      </dgm:t>
    </dgm:pt>
    <dgm:pt modelId="{2DCF6CFB-DE1E-4739-8A15-DE8E490D2788}" type="pres">
      <dgm:prSet presAssocID="{819B2DF1-B8E3-4378-9B60-B31E934FAE47}" presName="text_6" presStyleLbl="node1" presStyleIdx="5" presStyleCnt="6">
        <dgm:presLayoutVars>
          <dgm:bulletEnabled val="1"/>
        </dgm:presLayoutVars>
      </dgm:prSet>
      <dgm:spPr/>
      <dgm:t>
        <a:bodyPr/>
        <a:lstStyle/>
        <a:p>
          <a:endParaRPr lang="es-EC"/>
        </a:p>
      </dgm:t>
    </dgm:pt>
    <dgm:pt modelId="{9A0489FF-B7C4-435D-92F0-A3201A3BC595}" type="pres">
      <dgm:prSet presAssocID="{819B2DF1-B8E3-4378-9B60-B31E934FAE47}" presName="accent_6" presStyleCnt="0"/>
      <dgm:spPr/>
      <dgm:t>
        <a:bodyPr/>
        <a:lstStyle/>
        <a:p>
          <a:endParaRPr lang="es-EC"/>
        </a:p>
      </dgm:t>
    </dgm:pt>
    <dgm:pt modelId="{A474B67C-4FA2-46D1-867B-D0EB6283D980}" type="pres">
      <dgm:prSet presAssocID="{819B2DF1-B8E3-4378-9B60-B31E934FAE47}" presName="accentRepeatNode" presStyleLbl="solidFgAcc1" presStyleIdx="5" presStyleCnt="6"/>
      <dgm:spPr/>
      <dgm:t>
        <a:bodyPr/>
        <a:lstStyle/>
        <a:p>
          <a:endParaRPr lang="es-EC"/>
        </a:p>
      </dgm:t>
    </dgm:pt>
  </dgm:ptLst>
  <dgm:cxnLst>
    <dgm:cxn modelId="{E57A4065-EAC6-4073-BDC4-E27B2A27ACFF}" type="presOf" srcId="{F68C75DD-D32A-C344-9427-9A218FCD09DC}" destId="{2A0F4168-FE85-214D-AC98-57F061E5E28B}" srcOrd="0" destOrd="0" presId="urn:microsoft.com/office/officeart/2008/layout/VerticalCurvedList"/>
    <dgm:cxn modelId="{D8C14931-940D-4117-9579-18D0D54F8325}" type="presOf" srcId="{188C3A64-A932-0F40-8490-4E66A962FB02}" destId="{FD34D9F9-4CE4-C147-9427-F244AB097E29}" srcOrd="0" destOrd="0" presId="urn:microsoft.com/office/officeart/2008/layout/VerticalCurvedList"/>
    <dgm:cxn modelId="{E0E2F3FC-2ADB-4CB3-BA3C-7A08EBBECC37}" srcId="{F3F4AB1A-4437-904C-A936-2C7DC7F24041}" destId="{819B2DF1-B8E3-4378-9B60-B31E934FAE47}" srcOrd="5" destOrd="0" parTransId="{0B61BB0A-49A1-4F17-A855-FECB959D63C0}" sibTransId="{C6D61048-7740-4DB5-A77D-DA93E14555A1}"/>
    <dgm:cxn modelId="{EDC48F95-1603-3E4C-A866-B08020405129}" srcId="{F3F4AB1A-4437-904C-A936-2C7DC7F24041}" destId="{8930C2E0-F091-9C4C-BA37-8FBE66BA30AF}" srcOrd="3" destOrd="0" parTransId="{7A67D875-0DE7-BA48-873E-C855F62954C1}" sibTransId="{1790DD82-08B3-884C-B174-9A041D991387}"/>
    <dgm:cxn modelId="{6B0E164B-C293-4577-8016-327A0F1E5471}" type="presOf" srcId="{819B2DF1-B8E3-4378-9B60-B31E934FAE47}" destId="{2DCF6CFB-DE1E-4739-8A15-DE8E490D2788}" srcOrd="0" destOrd="0" presId="urn:microsoft.com/office/officeart/2008/layout/VerticalCurvedList"/>
    <dgm:cxn modelId="{5F442B72-BD98-40B5-B936-15AF951AA924}" type="presOf" srcId="{3D02E1F2-B604-2E4E-A38A-201AD7D4D9B9}" destId="{BD6E19D8-0F91-8E4F-ACE3-CAF785EC930E}" srcOrd="0" destOrd="0" presId="urn:microsoft.com/office/officeart/2008/layout/VerticalCurvedList"/>
    <dgm:cxn modelId="{653F577D-6928-8B41-87D7-21F864A9F8D1}" srcId="{F3F4AB1A-4437-904C-A936-2C7DC7F24041}" destId="{28DFE65B-AE26-5147-B175-062A42708C89}" srcOrd="4" destOrd="0" parTransId="{53E76D36-12CB-B644-88E6-12FEFE4D6044}" sibTransId="{C8C2083A-C193-CD46-918D-DF8AF9A7D009}"/>
    <dgm:cxn modelId="{C31C1F64-53A5-E34E-83C6-2E13263CB7C5}" srcId="{F3F4AB1A-4437-904C-A936-2C7DC7F24041}" destId="{3D02E1F2-B604-2E4E-A38A-201AD7D4D9B9}" srcOrd="0" destOrd="0" parTransId="{673CE89B-8396-CB4A-A0FF-EA4EE9DF7022}" sibTransId="{8DC629BF-DD3C-3045-B03E-8335ECC9E285}"/>
    <dgm:cxn modelId="{377423E2-9129-1E4F-B423-CFA2ADC1CEAF}" srcId="{F3F4AB1A-4437-904C-A936-2C7DC7F24041}" destId="{188C3A64-A932-0F40-8490-4E66A962FB02}" srcOrd="1" destOrd="0" parTransId="{69DE9EC0-E224-FC42-8C68-E0AED8B3E022}" sibTransId="{60C76CF8-6CB7-F140-910C-E3E3954F6C27}"/>
    <dgm:cxn modelId="{5C40E294-BE46-44C2-A4D6-9239869017C4}" type="presOf" srcId="{8930C2E0-F091-9C4C-BA37-8FBE66BA30AF}" destId="{48C8314F-E870-194C-9002-D38D3E286702}" srcOrd="0" destOrd="0" presId="urn:microsoft.com/office/officeart/2008/layout/VerticalCurvedList"/>
    <dgm:cxn modelId="{6B2FF4CB-3B16-45B1-86B2-5F5FDB5B7E77}" type="presOf" srcId="{28DFE65B-AE26-5147-B175-062A42708C89}" destId="{B2E44DBF-5300-E64D-A7C0-4C4C7EB05234}" srcOrd="0" destOrd="0" presId="urn:microsoft.com/office/officeart/2008/layout/VerticalCurvedList"/>
    <dgm:cxn modelId="{CB5BAE36-4BB3-41EB-8336-EC37EE436FBC}" type="presOf" srcId="{8DC629BF-DD3C-3045-B03E-8335ECC9E285}" destId="{111EC33E-D21D-674A-B6BE-7E8086FEF5AE}" srcOrd="0" destOrd="0" presId="urn:microsoft.com/office/officeart/2008/layout/VerticalCurvedList"/>
    <dgm:cxn modelId="{45395988-A592-AE4D-A4F0-3FEE5EF5A79D}" srcId="{F3F4AB1A-4437-904C-A936-2C7DC7F24041}" destId="{F68C75DD-D32A-C344-9427-9A218FCD09DC}" srcOrd="2" destOrd="0" parTransId="{4AFD3377-EFA8-3D43-8BF9-E936641A27A9}" sibTransId="{25BB86B1-0782-0D44-BA49-F7A4F000A9CB}"/>
    <dgm:cxn modelId="{695047BB-E9A5-4EEB-A889-F3F61B2D100E}" type="presOf" srcId="{F3F4AB1A-4437-904C-A936-2C7DC7F24041}" destId="{DB5C9F6D-C112-6F42-BF74-437163124C71}" srcOrd="0" destOrd="0" presId="urn:microsoft.com/office/officeart/2008/layout/VerticalCurvedList"/>
    <dgm:cxn modelId="{1CE28221-FB5D-4631-BDB2-5DE0766862F2}" type="presParOf" srcId="{DB5C9F6D-C112-6F42-BF74-437163124C71}" destId="{53280557-FB98-6A44-B8B3-1F50E74F2E46}" srcOrd="0" destOrd="0" presId="urn:microsoft.com/office/officeart/2008/layout/VerticalCurvedList"/>
    <dgm:cxn modelId="{B1E47ADB-B2EC-4A01-9F42-5AD9D11C286B}" type="presParOf" srcId="{53280557-FB98-6A44-B8B3-1F50E74F2E46}" destId="{30DF0AE6-04B1-E94C-840F-1C803EA2FA23}" srcOrd="0" destOrd="0" presId="urn:microsoft.com/office/officeart/2008/layout/VerticalCurvedList"/>
    <dgm:cxn modelId="{86CE23AD-3D03-451C-AB96-80738709EF21}" type="presParOf" srcId="{30DF0AE6-04B1-E94C-840F-1C803EA2FA23}" destId="{F5903E2A-47E9-7046-AC2D-35511B5CFA57}" srcOrd="0" destOrd="0" presId="urn:microsoft.com/office/officeart/2008/layout/VerticalCurvedList"/>
    <dgm:cxn modelId="{C5BC1B4F-3646-4494-A14D-22222990E59F}" type="presParOf" srcId="{30DF0AE6-04B1-E94C-840F-1C803EA2FA23}" destId="{111EC33E-D21D-674A-B6BE-7E8086FEF5AE}" srcOrd="1" destOrd="0" presId="urn:microsoft.com/office/officeart/2008/layout/VerticalCurvedList"/>
    <dgm:cxn modelId="{302DD3CF-714A-4A8A-9D94-A1CD19B0CB5C}" type="presParOf" srcId="{30DF0AE6-04B1-E94C-840F-1C803EA2FA23}" destId="{1CC99927-0846-D146-9D7C-AB1EE6A30132}" srcOrd="2" destOrd="0" presId="urn:microsoft.com/office/officeart/2008/layout/VerticalCurvedList"/>
    <dgm:cxn modelId="{22C11501-D716-4CAC-8640-8BFD8ADCB234}" type="presParOf" srcId="{30DF0AE6-04B1-E94C-840F-1C803EA2FA23}" destId="{B4C0E7C0-25AF-D843-BE89-F1852D86A116}" srcOrd="3" destOrd="0" presId="urn:microsoft.com/office/officeart/2008/layout/VerticalCurvedList"/>
    <dgm:cxn modelId="{DD527CDD-E59D-4E7A-BE0F-6A5A40FC96AD}" type="presParOf" srcId="{53280557-FB98-6A44-B8B3-1F50E74F2E46}" destId="{BD6E19D8-0F91-8E4F-ACE3-CAF785EC930E}" srcOrd="1" destOrd="0" presId="urn:microsoft.com/office/officeart/2008/layout/VerticalCurvedList"/>
    <dgm:cxn modelId="{65CE5292-641D-4560-B3CD-B43869C4BC59}" type="presParOf" srcId="{53280557-FB98-6A44-B8B3-1F50E74F2E46}" destId="{3105EAAA-7127-1942-A59C-2EF7483AB305}" srcOrd="2" destOrd="0" presId="urn:microsoft.com/office/officeart/2008/layout/VerticalCurvedList"/>
    <dgm:cxn modelId="{C2CDDA79-1648-4B6E-9ACA-9D058BC8BF30}" type="presParOf" srcId="{3105EAAA-7127-1942-A59C-2EF7483AB305}" destId="{C2F8CA54-29A9-DA41-9F6F-999C67C1E06F}" srcOrd="0" destOrd="0" presId="urn:microsoft.com/office/officeart/2008/layout/VerticalCurvedList"/>
    <dgm:cxn modelId="{E5DFD7C7-E588-479C-93A9-6659ABCFA31B}" type="presParOf" srcId="{53280557-FB98-6A44-B8B3-1F50E74F2E46}" destId="{FD34D9F9-4CE4-C147-9427-F244AB097E29}" srcOrd="3" destOrd="0" presId="urn:microsoft.com/office/officeart/2008/layout/VerticalCurvedList"/>
    <dgm:cxn modelId="{319B8E94-C1AE-44CB-BEED-785AB3A865E0}" type="presParOf" srcId="{53280557-FB98-6A44-B8B3-1F50E74F2E46}" destId="{7CF02E78-5B77-3B40-92CC-FA9FB6DBBD11}" srcOrd="4" destOrd="0" presId="urn:microsoft.com/office/officeart/2008/layout/VerticalCurvedList"/>
    <dgm:cxn modelId="{1A30E453-12F8-42BF-8994-2493C332000E}" type="presParOf" srcId="{7CF02E78-5B77-3B40-92CC-FA9FB6DBBD11}" destId="{56E7D391-BD33-5940-9802-9905DDE37E2F}" srcOrd="0" destOrd="0" presId="urn:microsoft.com/office/officeart/2008/layout/VerticalCurvedList"/>
    <dgm:cxn modelId="{89305509-3FEF-4D0D-B4D1-5097C6C913AC}" type="presParOf" srcId="{53280557-FB98-6A44-B8B3-1F50E74F2E46}" destId="{2A0F4168-FE85-214D-AC98-57F061E5E28B}" srcOrd="5" destOrd="0" presId="urn:microsoft.com/office/officeart/2008/layout/VerticalCurvedList"/>
    <dgm:cxn modelId="{23219E96-2043-4E3A-A464-73C1DF73D064}" type="presParOf" srcId="{53280557-FB98-6A44-B8B3-1F50E74F2E46}" destId="{B1C725A4-A2E0-8A49-B635-7D74AEA1B5FC}" srcOrd="6" destOrd="0" presId="urn:microsoft.com/office/officeart/2008/layout/VerticalCurvedList"/>
    <dgm:cxn modelId="{A62B6A73-405E-459C-B2DC-3FEFF0E620A0}" type="presParOf" srcId="{B1C725A4-A2E0-8A49-B635-7D74AEA1B5FC}" destId="{E56EE2A0-A785-6B45-B34E-5A3D09B4C9BC}" srcOrd="0" destOrd="0" presId="urn:microsoft.com/office/officeart/2008/layout/VerticalCurvedList"/>
    <dgm:cxn modelId="{0D18D898-0261-4501-B966-6C8EC044060B}" type="presParOf" srcId="{53280557-FB98-6A44-B8B3-1F50E74F2E46}" destId="{48C8314F-E870-194C-9002-D38D3E286702}" srcOrd="7" destOrd="0" presId="urn:microsoft.com/office/officeart/2008/layout/VerticalCurvedList"/>
    <dgm:cxn modelId="{76057263-679A-4757-8BD0-C1B614750873}" type="presParOf" srcId="{53280557-FB98-6A44-B8B3-1F50E74F2E46}" destId="{07B007CE-7AAA-E04F-8C7D-D6E4015F6A32}" srcOrd="8" destOrd="0" presId="urn:microsoft.com/office/officeart/2008/layout/VerticalCurvedList"/>
    <dgm:cxn modelId="{31366985-77E3-4558-B1A7-07861B3D0DEA}" type="presParOf" srcId="{07B007CE-7AAA-E04F-8C7D-D6E4015F6A32}" destId="{8C8C47BA-4212-3648-AB64-5C9D7C7ECBB5}" srcOrd="0" destOrd="0" presId="urn:microsoft.com/office/officeart/2008/layout/VerticalCurvedList"/>
    <dgm:cxn modelId="{C81EF795-1140-43F0-A6FA-DE4B373080D9}" type="presParOf" srcId="{53280557-FB98-6A44-B8B3-1F50E74F2E46}" destId="{B2E44DBF-5300-E64D-A7C0-4C4C7EB05234}" srcOrd="9" destOrd="0" presId="urn:microsoft.com/office/officeart/2008/layout/VerticalCurvedList"/>
    <dgm:cxn modelId="{F1564D8B-B1F5-4159-AB36-982A8E04F021}" type="presParOf" srcId="{53280557-FB98-6A44-B8B3-1F50E74F2E46}" destId="{C9029F8B-9E7F-7D43-B2A1-5A13FC726D03}" srcOrd="10" destOrd="0" presId="urn:microsoft.com/office/officeart/2008/layout/VerticalCurvedList"/>
    <dgm:cxn modelId="{BEE70002-6C46-4126-B074-9B13BA70F658}" type="presParOf" srcId="{C9029F8B-9E7F-7D43-B2A1-5A13FC726D03}" destId="{2DB3FC62-EC56-7743-A25C-B5604E5B0584}" srcOrd="0" destOrd="0" presId="urn:microsoft.com/office/officeart/2008/layout/VerticalCurvedList"/>
    <dgm:cxn modelId="{F2DF2288-6964-4FE2-93A6-65DDC336F6CD}" type="presParOf" srcId="{53280557-FB98-6A44-B8B3-1F50E74F2E46}" destId="{2DCF6CFB-DE1E-4739-8A15-DE8E490D2788}" srcOrd="11" destOrd="0" presId="urn:microsoft.com/office/officeart/2008/layout/VerticalCurvedList"/>
    <dgm:cxn modelId="{F2C364FD-166A-48BF-9D41-652205A12E6F}" type="presParOf" srcId="{53280557-FB98-6A44-B8B3-1F50E74F2E46}" destId="{9A0489FF-B7C4-435D-92F0-A3201A3BC595}" srcOrd="12" destOrd="0" presId="urn:microsoft.com/office/officeart/2008/layout/VerticalCurvedList"/>
    <dgm:cxn modelId="{B2D16810-777F-4578-BFE1-DC53EFAF8DE9}" type="presParOf" srcId="{9A0489FF-B7C4-435D-92F0-A3201A3BC595}" destId="{A474B67C-4FA2-46D1-867B-D0EB6283D98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508391-E7D0-4192-8A27-429DD0858A54}" type="doc">
      <dgm:prSet loTypeId="urn:microsoft.com/office/officeart/2005/8/layout/cycle4#1" loCatId="cycle" qsTypeId="urn:microsoft.com/office/officeart/2005/8/quickstyle/simple1" qsCatId="simple" csTypeId="urn:microsoft.com/office/officeart/2005/8/colors/colorful1#3" csCatId="colorful" phldr="1"/>
      <dgm:spPr/>
      <dgm:t>
        <a:bodyPr/>
        <a:lstStyle/>
        <a:p>
          <a:endParaRPr lang="es-EC"/>
        </a:p>
      </dgm:t>
    </dgm:pt>
    <dgm:pt modelId="{F1121AD4-0EE7-44CD-9822-DD39CACBB3E2}">
      <dgm:prSet phldrT="[Texto]"/>
      <dgm:spPr/>
      <dgm:t>
        <a:bodyPr/>
        <a:lstStyle/>
        <a:p>
          <a:r>
            <a:rPr lang="es-EC" dirty="0" smtClean="0"/>
            <a:t>Ventaja competitiva del producto </a:t>
          </a:r>
          <a:endParaRPr lang="es-EC" dirty="0"/>
        </a:p>
      </dgm:t>
    </dgm:pt>
    <dgm:pt modelId="{37DF59BC-14CC-47CA-B18C-2DBBB93E4445}" type="parTrans" cxnId="{335A7228-1B91-40F6-BECE-8B607B9AC708}">
      <dgm:prSet/>
      <dgm:spPr/>
      <dgm:t>
        <a:bodyPr/>
        <a:lstStyle/>
        <a:p>
          <a:endParaRPr lang="es-EC"/>
        </a:p>
      </dgm:t>
    </dgm:pt>
    <dgm:pt modelId="{0DF59E03-51B5-4549-8179-B7F473ECE8F7}" type="sibTrans" cxnId="{335A7228-1B91-40F6-BECE-8B607B9AC708}">
      <dgm:prSet/>
      <dgm:spPr/>
      <dgm:t>
        <a:bodyPr/>
        <a:lstStyle/>
        <a:p>
          <a:endParaRPr lang="es-EC"/>
        </a:p>
      </dgm:t>
    </dgm:pt>
    <dgm:pt modelId="{410DD6EA-E609-429C-9659-FB6C06617800}">
      <dgm:prSet phldrT="[Texto]"/>
      <dgm:spPr/>
      <dgm:t>
        <a:bodyPr/>
        <a:lstStyle/>
        <a:p>
          <a:r>
            <a:rPr lang="es-EC" dirty="0" smtClean="0"/>
            <a:t>Desarrollo del producto </a:t>
          </a:r>
          <a:endParaRPr lang="es-EC" dirty="0"/>
        </a:p>
      </dgm:t>
    </dgm:pt>
    <dgm:pt modelId="{6BEEBB99-54E0-4D66-9894-1652AFEBB367}" type="parTrans" cxnId="{7F3B8FD6-89CD-4F97-9671-1941746AE0BE}">
      <dgm:prSet/>
      <dgm:spPr/>
      <dgm:t>
        <a:bodyPr/>
        <a:lstStyle/>
        <a:p>
          <a:endParaRPr lang="es-EC"/>
        </a:p>
      </dgm:t>
    </dgm:pt>
    <dgm:pt modelId="{FFC18CAA-DBD0-4536-9610-51B082055187}" type="sibTrans" cxnId="{7F3B8FD6-89CD-4F97-9671-1941746AE0BE}">
      <dgm:prSet/>
      <dgm:spPr/>
      <dgm:t>
        <a:bodyPr/>
        <a:lstStyle/>
        <a:p>
          <a:endParaRPr lang="es-EC"/>
        </a:p>
      </dgm:t>
    </dgm:pt>
    <dgm:pt modelId="{13A846B8-532C-4072-90E4-FE423963995B}">
      <dgm:prSet phldrT="[Texto]"/>
      <dgm:spPr/>
      <dgm:t>
        <a:bodyPr/>
        <a:lstStyle/>
        <a:p>
          <a:r>
            <a:rPr lang="es-EC" dirty="0" smtClean="0"/>
            <a:t>Ventaja competitiva del destino </a:t>
          </a:r>
          <a:endParaRPr lang="es-EC" dirty="0"/>
        </a:p>
      </dgm:t>
    </dgm:pt>
    <dgm:pt modelId="{717B43E2-EB16-499B-B1B3-74074DF6EC3F}" type="parTrans" cxnId="{2B4CD662-4074-4FFC-8D30-17E2729460FC}">
      <dgm:prSet/>
      <dgm:spPr/>
      <dgm:t>
        <a:bodyPr/>
        <a:lstStyle/>
        <a:p>
          <a:endParaRPr lang="es-EC"/>
        </a:p>
      </dgm:t>
    </dgm:pt>
    <dgm:pt modelId="{FCF21123-6885-4E94-A214-E023945004A7}" type="sibTrans" cxnId="{2B4CD662-4074-4FFC-8D30-17E2729460FC}">
      <dgm:prSet/>
      <dgm:spPr/>
      <dgm:t>
        <a:bodyPr/>
        <a:lstStyle/>
        <a:p>
          <a:endParaRPr lang="es-EC"/>
        </a:p>
      </dgm:t>
    </dgm:pt>
    <dgm:pt modelId="{5A06A06D-6C52-4A3B-B5C0-D57EE1DB546D}">
      <dgm:prSet phldrT="[Texto]"/>
      <dgm:spPr/>
      <dgm:t>
        <a:bodyPr/>
        <a:lstStyle/>
        <a:p>
          <a:r>
            <a:rPr lang="es-EC" dirty="0" smtClean="0"/>
            <a:t>Marketing especializado </a:t>
          </a:r>
          <a:endParaRPr lang="es-EC" dirty="0"/>
        </a:p>
      </dgm:t>
    </dgm:pt>
    <dgm:pt modelId="{5270302E-9FA5-40E7-8EA4-EEAD9A162F53}" type="parTrans" cxnId="{F4E1B626-12E9-4A0C-90A2-2308877F4142}">
      <dgm:prSet/>
      <dgm:spPr/>
      <dgm:t>
        <a:bodyPr/>
        <a:lstStyle/>
        <a:p>
          <a:endParaRPr lang="es-EC"/>
        </a:p>
      </dgm:t>
    </dgm:pt>
    <dgm:pt modelId="{58905FDF-1533-4F75-8AD2-E3516CB3207E}" type="sibTrans" cxnId="{F4E1B626-12E9-4A0C-90A2-2308877F4142}">
      <dgm:prSet/>
      <dgm:spPr/>
      <dgm:t>
        <a:bodyPr/>
        <a:lstStyle/>
        <a:p>
          <a:endParaRPr lang="es-EC"/>
        </a:p>
      </dgm:t>
    </dgm:pt>
    <dgm:pt modelId="{653F0DBC-A09E-4F58-8CCE-9B7F2A8C98AB}">
      <dgm:prSet phldrT="[Texto]"/>
      <dgm:spPr/>
      <dgm:t>
        <a:bodyPr/>
        <a:lstStyle/>
        <a:p>
          <a:r>
            <a:rPr lang="es-EC" dirty="0" smtClean="0"/>
            <a:t>Capacidades y normativas </a:t>
          </a:r>
          <a:endParaRPr lang="es-EC" dirty="0"/>
        </a:p>
      </dgm:t>
    </dgm:pt>
    <dgm:pt modelId="{C8634310-396A-4B85-A52B-82A675B1FADD}" type="parTrans" cxnId="{B8605397-575C-44D7-8B81-3447C2F55CFA}">
      <dgm:prSet/>
      <dgm:spPr/>
      <dgm:t>
        <a:bodyPr/>
        <a:lstStyle/>
        <a:p>
          <a:endParaRPr lang="es-EC"/>
        </a:p>
      </dgm:t>
    </dgm:pt>
    <dgm:pt modelId="{E8A5029E-2F87-4DD7-BD12-E9DF3D9FAEBC}" type="sibTrans" cxnId="{B8605397-575C-44D7-8B81-3447C2F55CFA}">
      <dgm:prSet/>
      <dgm:spPr/>
      <dgm:t>
        <a:bodyPr/>
        <a:lstStyle/>
        <a:p>
          <a:endParaRPr lang="es-EC"/>
        </a:p>
      </dgm:t>
    </dgm:pt>
    <dgm:pt modelId="{3020D114-F0E0-46E8-9678-1A9D3EE378BE}">
      <dgm:prSet phldrT="[Texto]"/>
      <dgm:spPr/>
      <dgm:t>
        <a:bodyPr/>
        <a:lstStyle/>
        <a:p>
          <a:r>
            <a:rPr lang="es-EC" dirty="0" smtClean="0"/>
            <a:t>Capacitación a la industria </a:t>
          </a:r>
          <a:endParaRPr lang="es-EC" dirty="0"/>
        </a:p>
      </dgm:t>
    </dgm:pt>
    <dgm:pt modelId="{0810C364-C4BA-449B-B9DD-D3EB5DAA951B}" type="parTrans" cxnId="{D2D9204C-2C41-4A2F-B05B-7F4FF62DC1FF}">
      <dgm:prSet/>
      <dgm:spPr/>
      <dgm:t>
        <a:bodyPr/>
        <a:lstStyle/>
        <a:p>
          <a:endParaRPr lang="es-EC"/>
        </a:p>
      </dgm:t>
    </dgm:pt>
    <dgm:pt modelId="{EAC1E6A8-53AF-487E-AB02-50CE2C32CFFE}" type="sibTrans" cxnId="{D2D9204C-2C41-4A2F-B05B-7F4FF62DC1FF}">
      <dgm:prSet/>
      <dgm:spPr/>
      <dgm:t>
        <a:bodyPr/>
        <a:lstStyle/>
        <a:p>
          <a:endParaRPr lang="es-EC"/>
        </a:p>
      </dgm:t>
    </dgm:pt>
    <dgm:pt modelId="{BF5DA364-DA7E-4BB9-A1B9-FF11838D5C56}">
      <dgm:prSet phldrT="[Texto]"/>
      <dgm:spPr/>
      <dgm:t>
        <a:bodyPr/>
        <a:lstStyle/>
        <a:p>
          <a:r>
            <a:rPr lang="es-EC" dirty="0" smtClean="0"/>
            <a:t>Plan comercial </a:t>
          </a:r>
          <a:endParaRPr lang="es-EC" dirty="0"/>
        </a:p>
      </dgm:t>
    </dgm:pt>
    <dgm:pt modelId="{84535663-18EA-42E1-BBBF-09A5C4ADC1B5}" type="parTrans" cxnId="{B4C152BD-8163-4B02-98EC-DD37A4F05D65}">
      <dgm:prSet/>
      <dgm:spPr/>
      <dgm:t>
        <a:bodyPr/>
        <a:lstStyle/>
        <a:p>
          <a:endParaRPr lang="es-EC"/>
        </a:p>
      </dgm:t>
    </dgm:pt>
    <dgm:pt modelId="{FE06BF2A-AD47-4085-96DD-92CB908FA481}" type="sibTrans" cxnId="{B4C152BD-8163-4B02-98EC-DD37A4F05D65}">
      <dgm:prSet/>
      <dgm:spPr/>
      <dgm:t>
        <a:bodyPr/>
        <a:lstStyle/>
        <a:p>
          <a:endParaRPr lang="es-EC"/>
        </a:p>
      </dgm:t>
    </dgm:pt>
    <dgm:pt modelId="{A567F183-15F6-4C6D-84A3-E7A88B0BD205}">
      <dgm:prSet phldrT="[Texto]"/>
      <dgm:spPr/>
      <dgm:t>
        <a:bodyPr/>
        <a:lstStyle/>
        <a:p>
          <a:r>
            <a:rPr lang="es-EC" dirty="0" smtClean="0"/>
            <a:t>Captación de eventos internacionales</a:t>
          </a:r>
          <a:endParaRPr lang="es-EC" dirty="0"/>
        </a:p>
      </dgm:t>
    </dgm:pt>
    <dgm:pt modelId="{44008DAC-BCEB-4A66-A9F8-E7EAF35D96CB}" type="parTrans" cxnId="{63ABB128-33A9-4B0F-8A73-768A5D0F2FAE}">
      <dgm:prSet/>
      <dgm:spPr/>
      <dgm:t>
        <a:bodyPr/>
        <a:lstStyle/>
        <a:p>
          <a:endParaRPr lang="es-EC"/>
        </a:p>
      </dgm:t>
    </dgm:pt>
    <dgm:pt modelId="{9A565448-43F8-4DC9-99F5-60DD03698CDA}" type="sibTrans" cxnId="{63ABB128-33A9-4B0F-8A73-768A5D0F2FAE}">
      <dgm:prSet/>
      <dgm:spPr/>
      <dgm:t>
        <a:bodyPr/>
        <a:lstStyle/>
        <a:p>
          <a:endParaRPr lang="es-EC"/>
        </a:p>
      </dgm:t>
    </dgm:pt>
    <dgm:pt modelId="{A0392F84-301E-457A-B0F8-487AE6F21CB4}" type="pres">
      <dgm:prSet presAssocID="{78508391-E7D0-4192-8A27-429DD0858A54}" presName="cycleMatrixDiagram" presStyleCnt="0">
        <dgm:presLayoutVars>
          <dgm:chMax val="1"/>
          <dgm:dir/>
          <dgm:animLvl val="lvl"/>
          <dgm:resizeHandles val="exact"/>
        </dgm:presLayoutVars>
      </dgm:prSet>
      <dgm:spPr/>
      <dgm:t>
        <a:bodyPr/>
        <a:lstStyle/>
        <a:p>
          <a:endParaRPr lang="es-EC"/>
        </a:p>
      </dgm:t>
    </dgm:pt>
    <dgm:pt modelId="{34B6B7B0-9AE3-480C-90D4-5175B67BBEE5}" type="pres">
      <dgm:prSet presAssocID="{78508391-E7D0-4192-8A27-429DD0858A54}" presName="children" presStyleCnt="0"/>
      <dgm:spPr/>
    </dgm:pt>
    <dgm:pt modelId="{C2E7841B-4F38-4149-89C4-B4BC34FEEB19}" type="pres">
      <dgm:prSet presAssocID="{78508391-E7D0-4192-8A27-429DD0858A54}" presName="child1group" presStyleCnt="0"/>
      <dgm:spPr/>
    </dgm:pt>
    <dgm:pt modelId="{2348521A-1B4B-4B9E-8D49-D8E40AAD97E1}" type="pres">
      <dgm:prSet presAssocID="{78508391-E7D0-4192-8A27-429DD0858A54}" presName="child1" presStyleLbl="bgAcc1" presStyleIdx="0" presStyleCnt="4"/>
      <dgm:spPr/>
      <dgm:t>
        <a:bodyPr/>
        <a:lstStyle/>
        <a:p>
          <a:endParaRPr lang="es-EC"/>
        </a:p>
      </dgm:t>
    </dgm:pt>
    <dgm:pt modelId="{B54C18F4-3E1E-4D21-A0AF-5D7084B0D1CA}" type="pres">
      <dgm:prSet presAssocID="{78508391-E7D0-4192-8A27-429DD0858A54}" presName="child1Text" presStyleLbl="bgAcc1" presStyleIdx="0" presStyleCnt="4">
        <dgm:presLayoutVars>
          <dgm:bulletEnabled val="1"/>
        </dgm:presLayoutVars>
      </dgm:prSet>
      <dgm:spPr/>
      <dgm:t>
        <a:bodyPr/>
        <a:lstStyle/>
        <a:p>
          <a:endParaRPr lang="es-EC"/>
        </a:p>
      </dgm:t>
    </dgm:pt>
    <dgm:pt modelId="{D7C76967-5CE5-42B5-A8AA-A8F2F0578EF2}" type="pres">
      <dgm:prSet presAssocID="{78508391-E7D0-4192-8A27-429DD0858A54}" presName="child2group" presStyleCnt="0"/>
      <dgm:spPr/>
    </dgm:pt>
    <dgm:pt modelId="{125E701A-1C6E-4293-BAB2-E69CFDF1DBDE}" type="pres">
      <dgm:prSet presAssocID="{78508391-E7D0-4192-8A27-429DD0858A54}" presName="child2" presStyleLbl="bgAcc1" presStyleIdx="1" presStyleCnt="4"/>
      <dgm:spPr/>
      <dgm:t>
        <a:bodyPr/>
        <a:lstStyle/>
        <a:p>
          <a:endParaRPr lang="es-EC"/>
        </a:p>
      </dgm:t>
    </dgm:pt>
    <dgm:pt modelId="{773E9ECC-ACB0-468F-9869-CE6868824A48}" type="pres">
      <dgm:prSet presAssocID="{78508391-E7D0-4192-8A27-429DD0858A54}" presName="child2Text" presStyleLbl="bgAcc1" presStyleIdx="1" presStyleCnt="4">
        <dgm:presLayoutVars>
          <dgm:bulletEnabled val="1"/>
        </dgm:presLayoutVars>
      </dgm:prSet>
      <dgm:spPr/>
      <dgm:t>
        <a:bodyPr/>
        <a:lstStyle/>
        <a:p>
          <a:endParaRPr lang="es-EC"/>
        </a:p>
      </dgm:t>
    </dgm:pt>
    <dgm:pt modelId="{F02A7921-84CD-4287-B588-FA8F498C369C}" type="pres">
      <dgm:prSet presAssocID="{78508391-E7D0-4192-8A27-429DD0858A54}" presName="child3group" presStyleCnt="0"/>
      <dgm:spPr/>
    </dgm:pt>
    <dgm:pt modelId="{EEB125B3-D20D-4896-8F52-7EC2B211F442}" type="pres">
      <dgm:prSet presAssocID="{78508391-E7D0-4192-8A27-429DD0858A54}" presName="child3" presStyleLbl="bgAcc1" presStyleIdx="2" presStyleCnt="4"/>
      <dgm:spPr/>
      <dgm:t>
        <a:bodyPr/>
        <a:lstStyle/>
        <a:p>
          <a:endParaRPr lang="es-EC"/>
        </a:p>
      </dgm:t>
    </dgm:pt>
    <dgm:pt modelId="{A6EBA842-CFE0-4DC3-8C02-F5BB1B767E84}" type="pres">
      <dgm:prSet presAssocID="{78508391-E7D0-4192-8A27-429DD0858A54}" presName="child3Text" presStyleLbl="bgAcc1" presStyleIdx="2" presStyleCnt="4">
        <dgm:presLayoutVars>
          <dgm:bulletEnabled val="1"/>
        </dgm:presLayoutVars>
      </dgm:prSet>
      <dgm:spPr/>
      <dgm:t>
        <a:bodyPr/>
        <a:lstStyle/>
        <a:p>
          <a:endParaRPr lang="es-EC"/>
        </a:p>
      </dgm:t>
    </dgm:pt>
    <dgm:pt modelId="{848C66DC-FC79-48FD-9142-C182766228B2}" type="pres">
      <dgm:prSet presAssocID="{78508391-E7D0-4192-8A27-429DD0858A54}" presName="child4group" presStyleCnt="0"/>
      <dgm:spPr/>
    </dgm:pt>
    <dgm:pt modelId="{329CADD8-3626-4E5F-A3D0-A4CE4AFD500D}" type="pres">
      <dgm:prSet presAssocID="{78508391-E7D0-4192-8A27-429DD0858A54}" presName="child4" presStyleLbl="bgAcc1" presStyleIdx="3" presStyleCnt="4"/>
      <dgm:spPr/>
      <dgm:t>
        <a:bodyPr/>
        <a:lstStyle/>
        <a:p>
          <a:endParaRPr lang="es-EC"/>
        </a:p>
      </dgm:t>
    </dgm:pt>
    <dgm:pt modelId="{571281F0-CABA-4EE5-98DB-4FA4E1195F51}" type="pres">
      <dgm:prSet presAssocID="{78508391-E7D0-4192-8A27-429DD0858A54}" presName="child4Text" presStyleLbl="bgAcc1" presStyleIdx="3" presStyleCnt="4">
        <dgm:presLayoutVars>
          <dgm:bulletEnabled val="1"/>
        </dgm:presLayoutVars>
      </dgm:prSet>
      <dgm:spPr/>
      <dgm:t>
        <a:bodyPr/>
        <a:lstStyle/>
        <a:p>
          <a:endParaRPr lang="es-EC"/>
        </a:p>
      </dgm:t>
    </dgm:pt>
    <dgm:pt modelId="{9ED1B431-6661-4CA2-9FA9-5D62CE76C809}" type="pres">
      <dgm:prSet presAssocID="{78508391-E7D0-4192-8A27-429DD0858A54}" presName="childPlaceholder" presStyleCnt="0"/>
      <dgm:spPr/>
    </dgm:pt>
    <dgm:pt modelId="{0FA4C50C-519E-498E-B3E8-2F1A74966FED}" type="pres">
      <dgm:prSet presAssocID="{78508391-E7D0-4192-8A27-429DD0858A54}" presName="circle" presStyleCnt="0"/>
      <dgm:spPr/>
    </dgm:pt>
    <dgm:pt modelId="{B4A326EA-7637-40A3-B662-A0E7BA39C07E}" type="pres">
      <dgm:prSet presAssocID="{78508391-E7D0-4192-8A27-429DD0858A54}" presName="quadrant1" presStyleLbl="node1" presStyleIdx="0" presStyleCnt="4">
        <dgm:presLayoutVars>
          <dgm:chMax val="1"/>
          <dgm:bulletEnabled val="1"/>
        </dgm:presLayoutVars>
      </dgm:prSet>
      <dgm:spPr/>
      <dgm:t>
        <a:bodyPr/>
        <a:lstStyle/>
        <a:p>
          <a:endParaRPr lang="es-EC"/>
        </a:p>
      </dgm:t>
    </dgm:pt>
    <dgm:pt modelId="{6999812A-7F42-49C1-AACD-991B5101E4C7}" type="pres">
      <dgm:prSet presAssocID="{78508391-E7D0-4192-8A27-429DD0858A54}" presName="quadrant2" presStyleLbl="node1" presStyleIdx="1" presStyleCnt="4">
        <dgm:presLayoutVars>
          <dgm:chMax val="1"/>
          <dgm:bulletEnabled val="1"/>
        </dgm:presLayoutVars>
      </dgm:prSet>
      <dgm:spPr/>
      <dgm:t>
        <a:bodyPr/>
        <a:lstStyle/>
        <a:p>
          <a:endParaRPr lang="es-EC"/>
        </a:p>
      </dgm:t>
    </dgm:pt>
    <dgm:pt modelId="{BFDA7394-1A93-4557-A0E5-16EADB63CDD9}" type="pres">
      <dgm:prSet presAssocID="{78508391-E7D0-4192-8A27-429DD0858A54}" presName="quadrant3" presStyleLbl="node1" presStyleIdx="2" presStyleCnt="4">
        <dgm:presLayoutVars>
          <dgm:chMax val="1"/>
          <dgm:bulletEnabled val="1"/>
        </dgm:presLayoutVars>
      </dgm:prSet>
      <dgm:spPr/>
      <dgm:t>
        <a:bodyPr/>
        <a:lstStyle/>
        <a:p>
          <a:endParaRPr lang="es-EC"/>
        </a:p>
      </dgm:t>
    </dgm:pt>
    <dgm:pt modelId="{41342E4C-1730-43DA-A86A-6731586B4D9D}" type="pres">
      <dgm:prSet presAssocID="{78508391-E7D0-4192-8A27-429DD0858A54}" presName="quadrant4" presStyleLbl="node1" presStyleIdx="3" presStyleCnt="4">
        <dgm:presLayoutVars>
          <dgm:chMax val="1"/>
          <dgm:bulletEnabled val="1"/>
        </dgm:presLayoutVars>
      </dgm:prSet>
      <dgm:spPr/>
      <dgm:t>
        <a:bodyPr/>
        <a:lstStyle/>
        <a:p>
          <a:endParaRPr lang="es-EC"/>
        </a:p>
      </dgm:t>
    </dgm:pt>
    <dgm:pt modelId="{6B73B09A-24D6-447F-B76F-CDBF4ACA5881}" type="pres">
      <dgm:prSet presAssocID="{78508391-E7D0-4192-8A27-429DD0858A54}" presName="quadrantPlaceholder" presStyleCnt="0"/>
      <dgm:spPr/>
    </dgm:pt>
    <dgm:pt modelId="{393C17C3-7B9C-4B15-A9D5-19966F6D221A}" type="pres">
      <dgm:prSet presAssocID="{78508391-E7D0-4192-8A27-429DD0858A54}" presName="center1" presStyleLbl="fgShp" presStyleIdx="0" presStyleCnt="2"/>
      <dgm:spPr/>
    </dgm:pt>
    <dgm:pt modelId="{DEA3D5AC-9706-44AB-92DB-10DB3C7B12DA}" type="pres">
      <dgm:prSet presAssocID="{78508391-E7D0-4192-8A27-429DD0858A54}" presName="center2" presStyleLbl="fgShp" presStyleIdx="1" presStyleCnt="2"/>
      <dgm:spPr/>
    </dgm:pt>
  </dgm:ptLst>
  <dgm:cxnLst>
    <dgm:cxn modelId="{2D1B5299-04CB-4EAD-AC84-A951DD116508}" type="presOf" srcId="{5A06A06D-6C52-4A3B-B5C0-D57EE1DB546D}" destId="{773E9ECC-ACB0-468F-9869-CE6868824A48}" srcOrd="1" destOrd="0" presId="urn:microsoft.com/office/officeart/2005/8/layout/cycle4#1"/>
    <dgm:cxn modelId="{78312001-DDEB-440E-9588-E1443407FEE0}" type="presOf" srcId="{13A846B8-532C-4072-90E4-FE423963995B}" destId="{6999812A-7F42-49C1-AACD-991B5101E4C7}" srcOrd="0" destOrd="0" presId="urn:microsoft.com/office/officeart/2005/8/layout/cycle4#1"/>
    <dgm:cxn modelId="{335A7228-1B91-40F6-BECE-8B607B9AC708}" srcId="{78508391-E7D0-4192-8A27-429DD0858A54}" destId="{F1121AD4-0EE7-44CD-9822-DD39CACBB3E2}" srcOrd="0" destOrd="0" parTransId="{37DF59BC-14CC-47CA-B18C-2DBBB93E4445}" sibTransId="{0DF59E03-51B5-4549-8179-B7F473ECE8F7}"/>
    <dgm:cxn modelId="{336DDFA9-F93F-4AB5-B167-D187A79FAC5F}" type="presOf" srcId="{3020D114-F0E0-46E8-9678-1A9D3EE378BE}" destId="{A6EBA842-CFE0-4DC3-8C02-F5BB1B767E84}" srcOrd="1" destOrd="0" presId="urn:microsoft.com/office/officeart/2005/8/layout/cycle4#1"/>
    <dgm:cxn modelId="{F4E1B626-12E9-4A0C-90A2-2308877F4142}" srcId="{13A846B8-532C-4072-90E4-FE423963995B}" destId="{5A06A06D-6C52-4A3B-B5C0-D57EE1DB546D}" srcOrd="0" destOrd="0" parTransId="{5270302E-9FA5-40E7-8EA4-EEAD9A162F53}" sibTransId="{58905FDF-1533-4F75-8AD2-E3516CB3207E}"/>
    <dgm:cxn modelId="{B1831EB6-E0EB-4398-8021-848931A58C0B}" type="presOf" srcId="{5A06A06D-6C52-4A3B-B5C0-D57EE1DB546D}" destId="{125E701A-1C6E-4293-BAB2-E69CFDF1DBDE}" srcOrd="0" destOrd="0" presId="urn:microsoft.com/office/officeart/2005/8/layout/cycle4#1"/>
    <dgm:cxn modelId="{067DA8FD-EDE4-47EA-B583-A71AE26F2BD3}" type="presOf" srcId="{A567F183-15F6-4C6D-84A3-E7A88B0BD205}" destId="{329CADD8-3626-4E5F-A3D0-A4CE4AFD500D}" srcOrd="0" destOrd="0" presId="urn:microsoft.com/office/officeart/2005/8/layout/cycle4#1"/>
    <dgm:cxn modelId="{675447CC-5233-4098-9233-426DF5E2DEAA}" type="presOf" srcId="{653F0DBC-A09E-4F58-8CCE-9B7F2A8C98AB}" destId="{BFDA7394-1A93-4557-A0E5-16EADB63CDD9}" srcOrd="0" destOrd="0" presId="urn:microsoft.com/office/officeart/2005/8/layout/cycle4#1"/>
    <dgm:cxn modelId="{7FFD1CA1-850C-4803-B53E-B8655818D5E5}" type="presOf" srcId="{410DD6EA-E609-429C-9659-FB6C06617800}" destId="{B54C18F4-3E1E-4D21-A0AF-5D7084B0D1CA}" srcOrd="1" destOrd="0" presId="urn:microsoft.com/office/officeart/2005/8/layout/cycle4#1"/>
    <dgm:cxn modelId="{A10E51EA-FA2F-4CD7-9BD4-75B476267220}" type="presOf" srcId="{3020D114-F0E0-46E8-9678-1A9D3EE378BE}" destId="{EEB125B3-D20D-4896-8F52-7EC2B211F442}" srcOrd="0" destOrd="0" presId="urn:microsoft.com/office/officeart/2005/8/layout/cycle4#1"/>
    <dgm:cxn modelId="{9677B8EF-B86E-42C7-A85C-B032E138CE15}" type="presOf" srcId="{F1121AD4-0EE7-44CD-9822-DD39CACBB3E2}" destId="{B4A326EA-7637-40A3-B662-A0E7BA39C07E}" srcOrd="0" destOrd="0" presId="urn:microsoft.com/office/officeart/2005/8/layout/cycle4#1"/>
    <dgm:cxn modelId="{7F3B8FD6-89CD-4F97-9671-1941746AE0BE}" srcId="{F1121AD4-0EE7-44CD-9822-DD39CACBB3E2}" destId="{410DD6EA-E609-429C-9659-FB6C06617800}" srcOrd="0" destOrd="0" parTransId="{6BEEBB99-54E0-4D66-9894-1652AFEBB367}" sibTransId="{FFC18CAA-DBD0-4536-9610-51B082055187}"/>
    <dgm:cxn modelId="{B4C152BD-8163-4B02-98EC-DD37A4F05D65}" srcId="{78508391-E7D0-4192-8A27-429DD0858A54}" destId="{BF5DA364-DA7E-4BB9-A1B9-FF11838D5C56}" srcOrd="3" destOrd="0" parTransId="{84535663-18EA-42E1-BBBF-09A5C4ADC1B5}" sibTransId="{FE06BF2A-AD47-4085-96DD-92CB908FA481}"/>
    <dgm:cxn modelId="{54B8B0D5-3B74-4B0E-8C04-B6C3CE57E10D}" type="presOf" srcId="{410DD6EA-E609-429C-9659-FB6C06617800}" destId="{2348521A-1B4B-4B9E-8D49-D8E40AAD97E1}" srcOrd="0" destOrd="0" presId="urn:microsoft.com/office/officeart/2005/8/layout/cycle4#1"/>
    <dgm:cxn modelId="{2B4CD662-4074-4FFC-8D30-17E2729460FC}" srcId="{78508391-E7D0-4192-8A27-429DD0858A54}" destId="{13A846B8-532C-4072-90E4-FE423963995B}" srcOrd="1" destOrd="0" parTransId="{717B43E2-EB16-499B-B1B3-74074DF6EC3F}" sibTransId="{FCF21123-6885-4E94-A214-E023945004A7}"/>
    <dgm:cxn modelId="{03E26053-B4CD-4DF4-903F-84F10E82F68B}" type="presOf" srcId="{BF5DA364-DA7E-4BB9-A1B9-FF11838D5C56}" destId="{41342E4C-1730-43DA-A86A-6731586B4D9D}" srcOrd="0" destOrd="0" presId="urn:microsoft.com/office/officeart/2005/8/layout/cycle4#1"/>
    <dgm:cxn modelId="{63ABB128-33A9-4B0F-8A73-768A5D0F2FAE}" srcId="{BF5DA364-DA7E-4BB9-A1B9-FF11838D5C56}" destId="{A567F183-15F6-4C6D-84A3-E7A88B0BD205}" srcOrd="0" destOrd="0" parTransId="{44008DAC-BCEB-4A66-A9F8-E7EAF35D96CB}" sibTransId="{9A565448-43F8-4DC9-99F5-60DD03698CDA}"/>
    <dgm:cxn modelId="{D2D9204C-2C41-4A2F-B05B-7F4FF62DC1FF}" srcId="{653F0DBC-A09E-4F58-8CCE-9B7F2A8C98AB}" destId="{3020D114-F0E0-46E8-9678-1A9D3EE378BE}" srcOrd="0" destOrd="0" parTransId="{0810C364-C4BA-449B-B9DD-D3EB5DAA951B}" sibTransId="{EAC1E6A8-53AF-487E-AB02-50CE2C32CFFE}"/>
    <dgm:cxn modelId="{B8605397-575C-44D7-8B81-3447C2F55CFA}" srcId="{78508391-E7D0-4192-8A27-429DD0858A54}" destId="{653F0DBC-A09E-4F58-8CCE-9B7F2A8C98AB}" srcOrd="2" destOrd="0" parTransId="{C8634310-396A-4B85-A52B-82A675B1FADD}" sibTransId="{E8A5029E-2F87-4DD7-BD12-E9DF3D9FAEBC}"/>
    <dgm:cxn modelId="{45BBAD1F-B99E-4636-A99E-2E4403F4A608}" type="presOf" srcId="{A567F183-15F6-4C6D-84A3-E7A88B0BD205}" destId="{571281F0-CABA-4EE5-98DB-4FA4E1195F51}" srcOrd="1" destOrd="0" presId="urn:microsoft.com/office/officeart/2005/8/layout/cycle4#1"/>
    <dgm:cxn modelId="{49D9B45F-A926-4B53-B14D-3E64FDFA33E0}" type="presOf" srcId="{78508391-E7D0-4192-8A27-429DD0858A54}" destId="{A0392F84-301E-457A-B0F8-487AE6F21CB4}" srcOrd="0" destOrd="0" presId="urn:microsoft.com/office/officeart/2005/8/layout/cycle4#1"/>
    <dgm:cxn modelId="{37A70DCF-FDAE-4705-AA02-311860E9F6A8}" type="presParOf" srcId="{A0392F84-301E-457A-B0F8-487AE6F21CB4}" destId="{34B6B7B0-9AE3-480C-90D4-5175B67BBEE5}" srcOrd="0" destOrd="0" presId="urn:microsoft.com/office/officeart/2005/8/layout/cycle4#1"/>
    <dgm:cxn modelId="{C62CDA1F-47BA-4BA4-AB89-CEC29B1DC047}" type="presParOf" srcId="{34B6B7B0-9AE3-480C-90D4-5175B67BBEE5}" destId="{C2E7841B-4F38-4149-89C4-B4BC34FEEB19}" srcOrd="0" destOrd="0" presId="urn:microsoft.com/office/officeart/2005/8/layout/cycle4#1"/>
    <dgm:cxn modelId="{B85EDA7C-6735-42CA-BF0E-3E798AECCEA7}" type="presParOf" srcId="{C2E7841B-4F38-4149-89C4-B4BC34FEEB19}" destId="{2348521A-1B4B-4B9E-8D49-D8E40AAD97E1}" srcOrd="0" destOrd="0" presId="urn:microsoft.com/office/officeart/2005/8/layout/cycle4#1"/>
    <dgm:cxn modelId="{F9C369D2-C9AC-4CFF-8FD0-CAEB3B57393B}" type="presParOf" srcId="{C2E7841B-4F38-4149-89C4-B4BC34FEEB19}" destId="{B54C18F4-3E1E-4D21-A0AF-5D7084B0D1CA}" srcOrd="1" destOrd="0" presId="urn:microsoft.com/office/officeart/2005/8/layout/cycle4#1"/>
    <dgm:cxn modelId="{13CB077E-2339-4ABD-982E-ECDD2B6528ED}" type="presParOf" srcId="{34B6B7B0-9AE3-480C-90D4-5175B67BBEE5}" destId="{D7C76967-5CE5-42B5-A8AA-A8F2F0578EF2}" srcOrd="1" destOrd="0" presId="urn:microsoft.com/office/officeart/2005/8/layout/cycle4#1"/>
    <dgm:cxn modelId="{079015C5-0991-4A1B-87F3-B038553C623D}" type="presParOf" srcId="{D7C76967-5CE5-42B5-A8AA-A8F2F0578EF2}" destId="{125E701A-1C6E-4293-BAB2-E69CFDF1DBDE}" srcOrd="0" destOrd="0" presId="urn:microsoft.com/office/officeart/2005/8/layout/cycle4#1"/>
    <dgm:cxn modelId="{F205D7BE-C402-4ED7-8ED2-AC2FA254EA8F}" type="presParOf" srcId="{D7C76967-5CE5-42B5-A8AA-A8F2F0578EF2}" destId="{773E9ECC-ACB0-468F-9869-CE6868824A48}" srcOrd="1" destOrd="0" presId="urn:microsoft.com/office/officeart/2005/8/layout/cycle4#1"/>
    <dgm:cxn modelId="{EA5A6DEC-E77F-4D46-A799-B352B978232C}" type="presParOf" srcId="{34B6B7B0-9AE3-480C-90D4-5175B67BBEE5}" destId="{F02A7921-84CD-4287-B588-FA8F498C369C}" srcOrd="2" destOrd="0" presId="urn:microsoft.com/office/officeart/2005/8/layout/cycle4#1"/>
    <dgm:cxn modelId="{BE6E3F36-F604-4557-AD7C-26E6A924396B}" type="presParOf" srcId="{F02A7921-84CD-4287-B588-FA8F498C369C}" destId="{EEB125B3-D20D-4896-8F52-7EC2B211F442}" srcOrd="0" destOrd="0" presId="urn:microsoft.com/office/officeart/2005/8/layout/cycle4#1"/>
    <dgm:cxn modelId="{C5853A89-EF45-45BB-A92C-000E8CB182D0}" type="presParOf" srcId="{F02A7921-84CD-4287-B588-FA8F498C369C}" destId="{A6EBA842-CFE0-4DC3-8C02-F5BB1B767E84}" srcOrd="1" destOrd="0" presId="urn:microsoft.com/office/officeart/2005/8/layout/cycle4#1"/>
    <dgm:cxn modelId="{470B883E-9BA4-4336-80E6-9CC41F77B99A}" type="presParOf" srcId="{34B6B7B0-9AE3-480C-90D4-5175B67BBEE5}" destId="{848C66DC-FC79-48FD-9142-C182766228B2}" srcOrd="3" destOrd="0" presId="urn:microsoft.com/office/officeart/2005/8/layout/cycle4#1"/>
    <dgm:cxn modelId="{03659DD1-EBF9-483E-B03B-9244BCFCBB63}" type="presParOf" srcId="{848C66DC-FC79-48FD-9142-C182766228B2}" destId="{329CADD8-3626-4E5F-A3D0-A4CE4AFD500D}" srcOrd="0" destOrd="0" presId="urn:microsoft.com/office/officeart/2005/8/layout/cycle4#1"/>
    <dgm:cxn modelId="{B7A72285-CCC6-43A8-BAA7-B09BBF4A2416}" type="presParOf" srcId="{848C66DC-FC79-48FD-9142-C182766228B2}" destId="{571281F0-CABA-4EE5-98DB-4FA4E1195F51}" srcOrd="1" destOrd="0" presId="urn:microsoft.com/office/officeart/2005/8/layout/cycle4#1"/>
    <dgm:cxn modelId="{19FFA153-6784-4617-8669-0873C5ED090E}" type="presParOf" srcId="{34B6B7B0-9AE3-480C-90D4-5175B67BBEE5}" destId="{9ED1B431-6661-4CA2-9FA9-5D62CE76C809}" srcOrd="4" destOrd="0" presId="urn:microsoft.com/office/officeart/2005/8/layout/cycle4#1"/>
    <dgm:cxn modelId="{9F878B80-21E9-44E9-8A55-BA2582770DFF}" type="presParOf" srcId="{A0392F84-301E-457A-B0F8-487AE6F21CB4}" destId="{0FA4C50C-519E-498E-B3E8-2F1A74966FED}" srcOrd="1" destOrd="0" presId="urn:microsoft.com/office/officeart/2005/8/layout/cycle4#1"/>
    <dgm:cxn modelId="{8C1C7744-5140-491D-A8C2-63B08B59A996}" type="presParOf" srcId="{0FA4C50C-519E-498E-B3E8-2F1A74966FED}" destId="{B4A326EA-7637-40A3-B662-A0E7BA39C07E}" srcOrd="0" destOrd="0" presId="urn:microsoft.com/office/officeart/2005/8/layout/cycle4#1"/>
    <dgm:cxn modelId="{6B2339EB-629A-41B3-9C54-2515F3312693}" type="presParOf" srcId="{0FA4C50C-519E-498E-B3E8-2F1A74966FED}" destId="{6999812A-7F42-49C1-AACD-991B5101E4C7}" srcOrd="1" destOrd="0" presId="urn:microsoft.com/office/officeart/2005/8/layout/cycle4#1"/>
    <dgm:cxn modelId="{B8A54ECB-7FFF-4C28-A519-CC3E8F09B2E7}" type="presParOf" srcId="{0FA4C50C-519E-498E-B3E8-2F1A74966FED}" destId="{BFDA7394-1A93-4557-A0E5-16EADB63CDD9}" srcOrd="2" destOrd="0" presId="urn:microsoft.com/office/officeart/2005/8/layout/cycle4#1"/>
    <dgm:cxn modelId="{B1F58DA1-0E01-4C19-854B-636BF2E53A86}" type="presParOf" srcId="{0FA4C50C-519E-498E-B3E8-2F1A74966FED}" destId="{41342E4C-1730-43DA-A86A-6731586B4D9D}" srcOrd="3" destOrd="0" presId="urn:microsoft.com/office/officeart/2005/8/layout/cycle4#1"/>
    <dgm:cxn modelId="{D97DD238-0C47-4C9E-8B5F-F0CC0193D807}" type="presParOf" srcId="{0FA4C50C-519E-498E-B3E8-2F1A74966FED}" destId="{6B73B09A-24D6-447F-B76F-CDBF4ACA5881}" srcOrd="4" destOrd="0" presId="urn:microsoft.com/office/officeart/2005/8/layout/cycle4#1"/>
    <dgm:cxn modelId="{D840566D-750F-4FEE-A965-4230DC0AC48A}" type="presParOf" srcId="{A0392F84-301E-457A-B0F8-487AE6F21CB4}" destId="{393C17C3-7B9C-4B15-A9D5-19966F6D221A}" srcOrd="2" destOrd="0" presId="urn:microsoft.com/office/officeart/2005/8/layout/cycle4#1"/>
    <dgm:cxn modelId="{DDDE3702-6B27-406D-B4EE-D57987DAB103}" type="presParOf" srcId="{A0392F84-301E-457A-B0F8-487AE6F21CB4}" destId="{DEA3D5AC-9706-44AB-92DB-10DB3C7B12DA}"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E51B2B-41F1-4635-8F7B-9F5320064046}">
      <dsp:nvSpPr>
        <dsp:cNvPr id="0" name=""/>
        <dsp:cNvSpPr/>
      </dsp:nvSpPr>
      <dsp:spPr>
        <a:xfrm rot="5400000">
          <a:off x="418143" y="1529597"/>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22819-0494-465E-8981-74FAEA24BC90}">
      <dsp:nvSpPr>
        <dsp:cNvPr id="0" name=""/>
        <dsp:cNvSpPr/>
      </dsp:nvSpPr>
      <dsp:spPr>
        <a:xfrm>
          <a:off x="210060" y="2149353"/>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t>Resolución del Concejo. Aprueba la entrega en Comodato del espacio Primera Etapa.  </a:t>
          </a:r>
          <a:endParaRPr lang="es-EC" sz="1500" kern="1200" dirty="0"/>
        </a:p>
      </dsp:txBody>
      <dsp:txXfrm>
        <a:off x="210060" y="2149353"/>
        <a:ext cx="1872652" cy="1641489"/>
      </dsp:txXfrm>
    </dsp:sp>
    <dsp:sp modelId="{C072F753-D13B-4FE1-8882-E9FA8A5DF6F0}">
      <dsp:nvSpPr>
        <dsp:cNvPr id="0" name=""/>
        <dsp:cNvSpPr/>
      </dsp:nvSpPr>
      <dsp:spPr>
        <a:xfrm>
          <a:off x="1729382" y="1376887"/>
          <a:ext cx="353330" cy="3533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E7DDA-ECD6-4A85-BCAD-432A3685A576}">
      <dsp:nvSpPr>
        <dsp:cNvPr id="0" name=""/>
        <dsp:cNvSpPr/>
      </dsp:nvSpPr>
      <dsp:spPr>
        <a:xfrm rot="5400000">
          <a:off x="2718103" y="954302"/>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7992F-EA38-4A63-8F55-DDFC04D2461B}">
      <dsp:nvSpPr>
        <dsp:cNvPr id="0" name=""/>
        <dsp:cNvSpPr/>
      </dsp:nvSpPr>
      <dsp:spPr>
        <a:xfrm>
          <a:off x="2502552" y="1582074"/>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b="0" kern="1200" dirty="0" smtClean="0">
              <a:solidFill>
                <a:schemeClr val="tx1"/>
              </a:solidFill>
            </a:rPr>
            <a:t>Se firma escrituras del Comodato  entre DMQ y CEES</a:t>
          </a:r>
          <a:endParaRPr lang="es-EC" sz="1500" b="0" kern="1200" dirty="0">
            <a:solidFill>
              <a:schemeClr val="tx1"/>
            </a:solidFill>
          </a:endParaRPr>
        </a:p>
      </dsp:txBody>
      <dsp:txXfrm>
        <a:off x="2502552" y="1582074"/>
        <a:ext cx="1872652" cy="1641489"/>
      </dsp:txXfrm>
    </dsp:sp>
    <dsp:sp modelId="{3C434658-B8FF-4AD6-A25E-66AE495D968F}">
      <dsp:nvSpPr>
        <dsp:cNvPr id="0" name=""/>
        <dsp:cNvSpPr/>
      </dsp:nvSpPr>
      <dsp:spPr>
        <a:xfrm>
          <a:off x="4021874" y="809608"/>
          <a:ext cx="353330" cy="3533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62E00-559D-486E-AADC-019583FBC6EA}">
      <dsp:nvSpPr>
        <dsp:cNvPr id="0" name=""/>
        <dsp:cNvSpPr/>
      </dsp:nvSpPr>
      <dsp:spPr>
        <a:xfrm rot="5400000">
          <a:off x="5003128" y="395037"/>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E3793E-B863-43F7-A279-4AD73841FCA1}">
      <dsp:nvSpPr>
        <dsp:cNvPr id="0" name=""/>
        <dsp:cNvSpPr/>
      </dsp:nvSpPr>
      <dsp:spPr>
        <a:xfrm>
          <a:off x="4795045" y="1014794"/>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solidFill>
                <a:srgbClr val="FF0000"/>
              </a:solidFill>
            </a:rPr>
            <a:t>Plazo del Comodato: hasta que se construya el Edificio del CCMQ, o por un plazo máximo de 2 años, o lo que ocurra primero </a:t>
          </a:r>
          <a:endParaRPr lang="es-EC" sz="1500" kern="1200" dirty="0">
            <a:solidFill>
              <a:srgbClr val="FF0000"/>
            </a:solidFill>
          </a:endParaRPr>
        </a:p>
      </dsp:txBody>
      <dsp:txXfrm>
        <a:off x="4795045" y="1014794"/>
        <a:ext cx="1872652" cy="1641489"/>
      </dsp:txXfrm>
    </dsp:sp>
    <dsp:sp modelId="{39239E25-C0A2-4C5B-9A08-6F475B045AB8}">
      <dsp:nvSpPr>
        <dsp:cNvPr id="0" name=""/>
        <dsp:cNvSpPr/>
      </dsp:nvSpPr>
      <dsp:spPr>
        <a:xfrm>
          <a:off x="6314367" y="242328"/>
          <a:ext cx="353330" cy="35333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4C60D-50F7-4721-A83D-7BB730E4CA6D}">
      <dsp:nvSpPr>
        <dsp:cNvPr id="0" name=""/>
        <dsp:cNvSpPr/>
      </dsp:nvSpPr>
      <dsp:spPr>
        <a:xfrm rot="5400000">
          <a:off x="7295621" y="-172241"/>
          <a:ext cx="1246566" cy="20742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DC2D7-1E42-41EC-8561-307217A465B6}">
      <dsp:nvSpPr>
        <dsp:cNvPr id="0" name=""/>
        <dsp:cNvSpPr/>
      </dsp:nvSpPr>
      <dsp:spPr>
        <a:xfrm>
          <a:off x="7087538" y="447514"/>
          <a:ext cx="1872652" cy="164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kern="1200" dirty="0" smtClean="0">
              <a:solidFill>
                <a:srgbClr val="FF0000"/>
              </a:solidFill>
            </a:rPr>
            <a:t>Según cronograma valorado de la constructora es de 14 meses, se concluiría en junio 2017, más trámites de entrega del bien al DMQ </a:t>
          </a:r>
          <a:endParaRPr lang="es-EC" sz="1500" kern="1200" dirty="0">
            <a:solidFill>
              <a:srgbClr val="FF0000"/>
            </a:solidFill>
          </a:endParaRPr>
        </a:p>
      </dsp:txBody>
      <dsp:txXfrm>
        <a:off x="7087538" y="447514"/>
        <a:ext cx="1872652" cy="16414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EC33E-D21D-674A-B6BE-7E8086FEF5AE}">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E19D8-0F91-8E4F-ACE3-CAF785EC930E}">
      <dsp:nvSpPr>
        <dsp:cNvPr id="0" name=""/>
        <dsp:cNvSpPr/>
      </dsp:nvSpPr>
      <dsp:spPr>
        <a:xfrm>
          <a:off x="552546" y="376446"/>
          <a:ext cx="8020078" cy="7532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ea typeface="Meiryo" panose="020B0604030504040204" pitchFamily="34" charset="-128"/>
              <a:cs typeface="Arial" panose="020B0604020202020204" pitchFamily="34" charset="0"/>
            </a:rPr>
            <a:t>Posicionar internacionalmente a Quito como destino para la industria de reuniones.</a:t>
          </a:r>
          <a:endParaRPr lang="es-ES" sz="1600" kern="1200" dirty="0">
            <a:latin typeface="Arial" panose="020B0604020202020204" pitchFamily="34" charset="0"/>
            <a:cs typeface="Arial" panose="020B0604020202020204" pitchFamily="34" charset="0"/>
          </a:endParaRPr>
        </a:p>
      </dsp:txBody>
      <dsp:txXfrm>
        <a:off x="552546" y="376446"/>
        <a:ext cx="8020078" cy="753284"/>
      </dsp:txXfrm>
    </dsp:sp>
    <dsp:sp modelId="{C2F8CA54-29A9-DA41-9F6F-999C67C1E06F}">
      <dsp:nvSpPr>
        <dsp:cNvPr id="0" name=""/>
        <dsp:cNvSpPr/>
      </dsp:nvSpPr>
      <dsp:spPr>
        <a:xfrm>
          <a:off x="81743" y="282285"/>
          <a:ext cx="941605" cy="94160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34D9F9-4CE4-C147-9427-F244AB097E29}">
      <dsp:nvSpPr>
        <dsp:cNvPr id="0" name=""/>
        <dsp:cNvSpPr/>
      </dsp:nvSpPr>
      <dsp:spPr>
        <a:xfrm>
          <a:off x="984421" y="1506568"/>
          <a:ext cx="7588203" cy="7532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ea typeface="Meiryo" panose="020B0604030504040204" pitchFamily="34" charset="-128"/>
              <a:cs typeface="Arial" panose="020B0604020202020204" pitchFamily="34" charset="0"/>
            </a:rPr>
            <a:t>Incrementar la cantidad de congresos y convenciones internacionales (asociativos, corporativos y de organismos internacionales) en la ciudad de Quito para mejorar en el ranking ICCA y otros.</a:t>
          </a:r>
        </a:p>
      </dsp:txBody>
      <dsp:txXfrm>
        <a:off x="984421" y="1506568"/>
        <a:ext cx="7588203" cy="753284"/>
      </dsp:txXfrm>
    </dsp:sp>
    <dsp:sp modelId="{56E7D391-BD33-5940-9802-9905DDE37E2F}">
      <dsp:nvSpPr>
        <dsp:cNvPr id="0" name=""/>
        <dsp:cNvSpPr/>
      </dsp:nvSpPr>
      <dsp:spPr>
        <a:xfrm>
          <a:off x="513618" y="1412408"/>
          <a:ext cx="941605" cy="94160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4168-FE85-214D-AC98-57F061E5E28B}">
      <dsp:nvSpPr>
        <dsp:cNvPr id="0" name=""/>
        <dsp:cNvSpPr/>
      </dsp:nvSpPr>
      <dsp:spPr>
        <a:xfrm>
          <a:off x="984421" y="2636691"/>
          <a:ext cx="7588203" cy="7532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ea typeface="Meiryo" panose="020B0604030504040204" pitchFamily="34" charset="-128"/>
              <a:cs typeface="Arial" panose="020B0604020202020204" pitchFamily="34" charset="0"/>
            </a:rPr>
            <a:t>Aumentar la estadía y gasto del visitante de turismo de reuniones en la capital.</a:t>
          </a:r>
        </a:p>
      </dsp:txBody>
      <dsp:txXfrm>
        <a:off x="984421" y="2636691"/>
        <a:ext cx="7588203" cy="753284"/>
      </dsp:txXfrm>
    </dsp:sp>
    <dsp:sp modelId="{E56EE2A0-A785-6B45-B34E-5A3D09B4C9BC}">
      <dsp:nvSpPr>
        <dsp:cNvPr id="0" name=""/>
        <dsp:cNvSpPr/>
      </dsp:nvSpPr>
      <dsp:spPr>
        <a:xfrm>
          <a:off x="513618" y="2542530"/>
          <a:ext cx="941605" cy="94160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5DD7E-EEBB-3646-B0BF-C31260B92F4D}">
      <dsp:nvSpPr>
        <dsp:cNvPr id="0" name=""/>
        <dsp:cNvSpPr/>
      </dsp:nvSpPr>
      <dsp:spPr>
        <a:xfrm>
          <a:off x="552546" y="3766813"/>
          <a:ext cx="8020078" cy="753284"/>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919"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latin typeface="Arial" panose="020B0604020202020204" pitchFamily="34" charset="0"/>
              <a:ea typeface="Meiryo" panose="020B0604030504040204" pitchFamily="34" charset="-128"/>
              <a:cs typeface="Arial" panose="020B0604020202020204" pitchFamily="34" charset="0"/>
            </a:rPr>
            <a:t>Generar estadísticas anuales para establecer el valor del mercado de reuniones.</a:t>
          </a:r>
        </a:p>
      </dsp:txBody>
      <dsp:txXfrm>
        <a:off x="552546" y="3766813"/>
        <a:ext cx="8020078" cy="753284"/>
      </dsp:txXfrm>
    </dsp:sp>
    <dsp:sp modelId="{2DB3FC62-EC56-7743-A25C-B5604E5B0584}">
      <dsp:nvSpPr>
        <dsp:cNvPr id="0" name=""/>
        <dsp:cNvSpPr/>
      </dsp:nvSpPr>
      <dsp:spPr>
        <a:xfrm>
          <a:off x="81743" y="3672652"/>
          <a:ext cx="941605" cy="941605"/>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1EC33E-D21D-674A-B6BE-7E8086FEF5AE}">
      <dsp:nvSpPr>
        <dsp:cNvPr id="0" name=""/>
        <dsp:cNvSpPr/>
      </dsp:nvSpPr>
      <dsp:spPr>
        <a:xfrm>
          <a:off x="-5617729" y="-859990"/>
          <a:ext cx="6688533" cy="6688533"/>
        </a:xfrm>
        <a:prstGeom prst="blockArc">
          <a:avLst>
            <a:gd name="adj1" fmla="val 18900000"/>
            <a:gd name="adj2" fmla="val 2700000"/>
            <a:gd name="adj3" fmla="val 32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E19D8-0F91-8E4F-ACE3-CAF785EC930E}">
      <dsp:nvSpPr>
        <dsp:cNvPr id="0" name=""/>
        <dsp:cNvSpPr/>
      </dsp:nvSpPr>
      <dsp:spPr>
        <a:xfrm>
          <a:off x="428001" y="245156"/>
          <a:ext cx="8388449" cy="5230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202"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effectLst/>
              <a:latin typeface="Arial" panose="020B0604020202020204" pitchFamily="34" charset="0"/>
              <a:ea typeface="Meiryo" panose="020B0604030504040204" pitchFamily="34" charset="-128"/>
              <a:cs typeface="Arial" panose="020B0604020202020204" pitchFamily="34" charset="0"/>
            </a:rPr>
            <a:t>Duplicar la cantidad de congresos y convenciones internacionales para el 2021.</a:t>
          </a:r>
          <a:endParaRPr lang="es-ES" sz="1700" kern="1200" dirty="0">
            <a:latin typeface="Arial" panose="020B0604020202020204" pitchFamily="34" charset="0"/>
            <a:cs typeface="Arial" panose="020B0604020202020204" pitchFamily="34" charset="0"/>
          </a:endParaRPr>
        </a:p>
      </dsp:txBody>
      <dsp:txXfrm>
        <a:off x="428001" y="245156"/>
        <a:ext cx="8388449" cy="523089"/>
      </dsp:txXfrm>
    </dsp:sp>
    <dsp:sp modelId="{C2F8CA54-29A9-DA41-9F6F-999C67C1E06F}">
      <dsp:nvSpPr>
        <dsp:cNvPr id="0" name=""/>
        <dsp:cNvSpPr/>
      </dsp:nvSpPr>
      <dsp:spPr>
        <a:xfrm>
          <a:off x="72130" y="196257"/>
          <a:ext cx="653861" cy="6538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34D9F9-4CE4-C147-9427-F244AB097E29}">
      <dsp:nvSpPr>
        <dsp:cNvPr id="0" name=""/>
        <dsp:cNvSpPr/>
      </dsp:nvSpPr>
      <dsp:spPr>
        <a:xfrm>
          <a:off x="829338" y="1046178"/>
          <a:ext cx="7958172" cy="523089"/>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202"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Arial" panose="020B0604020202020204" pitchFamily="34" charset="0"/>
              <a:ea typeface="Meiryo" panose="020B0604030504040204" pitchFamily="34" charset="-128"/>
              <a:cs typeface="Arial" panose="020B0604020202020204" pitchFamily="34" charset="0"/>
            </a:rPr>
            <a:t>Aumentar el gasto promedio del visitante </a:t>
          </a:r>
        </a:p>
      </dsp:txBody>
      <dsp:txXfrm>
        <a:off x="829338" y="1046178"/>
        <a:ext cx="7958172" cy="523089"/>
      </dsp:txXfrm>
    </dsp:sp>
    <dsp:sp modelId="{56E7D391-BD33-5940-9802-9905DDE37E2F}">
      <dsp:nvSpPr>
        <dsp:cNvPr id="0" name=""/>
        <dsp:cNvSpPr/>
      </dsp:nvSpPr>
      <dsp:spPr>
        <a:xfrm>
          <a:off x="502407" y="980792"/>
          <a:ext cx="653861" cy="65386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4168-FE85-214D-AC98-57F061E5E28B}">
      <dsp:nvSpPr>
        <dsp:cNvPr id="0" name=""/>
        <dsp:cNvSpPr/>
      </dsp:nvSpPr>
      <dsp:spPr>
        <a:xfrm>
          <a:off x="1026092" y="1830712"/>
          <a:ext cx="7761418" cy="5230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202"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Arial" panose="020B0604020202020204" pitchFamily="34" charset="0"/>
              <a:ea typeface="Meiryo" panose="020B0604030504040204" pitchFamily="34" charset="-128"/>
              <a:cs typeface="Arial" panose="020B0604020202020204" pitchFamily="34" charset="0"/>
            </a:rPr>
            <a:t>Aumentar al </a:t>
          </a:r>
          <a:r>
            <a:rPr lang="es-EC" sz="1700" b="1" kern="1200" dirty="0" smtClean="0">
              <a:effectLst/>
              <a:latin typeface="Arial" panose="020B0604020202020204" pitchFamily="34" charset="0"/>
              <a:ea typeface="Meiryo" panose="020B0604030504040204" pitchFamily="34" charset="-128"/>
              <a:cs typeface="Arial" panose="020B0604020202020204" pitchFamily="34" charset="0"/>
            </a:rPr>
            <a:t>5% </a:t>
          </a:r>
          <a:r>
            <a:rPr lang="es-EC" sz="1700" kern="1200" dirty="0" smtClean="0">
              <a:effectLst/>
              <a:latin typeface="Arial" panose="020B0604020202020204" pitchFamily="34" charset="0"/>
              <a:ea typeface="Meiryo" panose="020B0604030504040204" pitchFamily="34" charset="-128"/>
              <a:cs typeface="Arial" panose="020B0604020202020204" pitchFamily="34" charset="0"/>
            </a:rPr>
            <a:t>de la cuota de mercado de eventos a nivel </a:t>
          </a:r>
          <a:r>
            <a:rPr lang="es-EC" sz="1700" kern="1200" dirty="0" smtClean="0">
              <a:latin typeface="Arial" panose="020B0604020202020204" pitchFamily="34" charset="0"/>
              <a:ea typeface="Meiryo" panose="020B0604030504040204" pitchFamily="34" charset="-128"/>
              <a:cs typeface="Arial" panose="020B0604020202020204" pitchFamily="34" charset="0"/>
            </a:rPr>
            <a:t>Sudamericano</a:t>
          </a:r>
        </a:p>
      </dsp:txBody>
      <dsp:txXfrm>
        <a:off x="1026092" y="1830712"/>
        <a:ext cx="7761418" cy="523089"/>
      </dsp:txXfrm>
    </dsp:sp>
    <dsp:sp modelId="{E56EE2A0-A785-6B45-B34E-5A3D09B4C9BC}">
      <dsp:nvSpPr>
        <dsp:cNvPr id="0" name=""/>
        <dsp:cNvSpPr/>
      </dsp:nvSpPr>
      <dsp:spPr>
        <a:xfrm>
          <a:off x="699161" y="1765326"/>
          <a:ext cx="653861" cy="65386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8314F-E870-194C-9002-D38D3E286702}">
      <dsp:nvSpPr>
        <dsp:cNvPr id="0" name=""/>
        <dsp:cNvSpPr/>
      </dsp:nvSpPr>
      <dsp:spPr>
        <a:xfrm>
          <a:off x="1026092" y="2614750"/>
          <a:ext cx="7761418" cy="523089"/>
        </a:xfrm>
        <a:prstGeom prst="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202"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Arial" panose="020B0604020202020204" pitchFamily="34" charset="0"/>
              <a:ea typeface="Meiryo" panose="020B0604030504040204" pitchFamily="34" charset="-128"/>
              <a:cs typeface="Arial" panose="020B0604020202020204" pitchFamily="34" charset="0"/>
            </a:rPr>
            <a:t>Aumentar el número de estadías en la ciudad ( mayor a 3 días) </a:t>
          </a:r>
        </a:p>
      </dsp:txBody>
      <dsp:txXfrm>
        <a:off x="1026092" y="2614750"/>
        <a:ext cx="7761418" cy="523089"/>
      </dsp:txXfrm>
    </dsp:sp>
    <dsp:sp modelId="{8C8C47BA-4212-3648-AB64-5C9D7C7ECBB5}">
      <dsp:nvSpPr>
        <dsp:cNvPr id="0" name=""/>
        <dsp:cNvSpPr/>
      </dsp:nvSpPr>
      <dsp:spPr>
        <a:xfrm>
          <a:off x="699161" y="2549364"/>
          <a:ext cx="653861" cy="653861"/>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B2E44DBF-5300-E64D-A7C0-4C4C7EB05234}">
      <dsp:nvSpPr>
        <dsp:cNvPr id="0" name=""/>
        <dsp:cNvSpPr/>
      </dsp:nvSpPr>
      <dsp:spPr>
        <a:xfrm>
          <a:off x="829338" y="3399284"/>
          <a:ext cx="7958172" cy="52308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202"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Arial" panose="020B0604020202020204" pitchFamily="34" charset="0"/>
              <a:ea typeface="Meiryo" panose="020B0604030504040204" pitchFamily="34" charset="-128"/>
              <a:cs typeface="Arial" panose="020B0604020202020204" pitchFamily="34" charset="0"/>
            </a:rPr>
            <a:t>Diversificación de mercados prioritarios. .</a:t>
          </a:r>
        </a:p>
      </dsp:txBody>
      <dsp:txXfrm>
        <a:off x="829338" y="3399284"/>
        <a:ext cx="7958172" cy="523089"/>
      </dsp:txXfrm>
    </dsp:sp>
    <dsp:sp modelId="{2DB3FC62-EC56-7743-A25C-B5604E5B0584}">
      <dsp:nvSpPr>
        <dsp:cNvPr id="0" name=""/>
        <dsp:cNvSpPr/>
      </dsp:nvSpPr>
      <dsp:spPr>
        <a:xfrm>
          <a:off x="502407" y="3333898"/>
          <a:ext cx="653861" cy="653861"/>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F6CFB-DE1E-4739-8A15-DE8E490D2788}">
      <dsp:nvSpPr>
        <dsp:cNvPr id="0" name=""/>
        <dsp:cNvSpPr/>
      </dsp:nvSpPr>
      <dsp:spPr>
        <a:xfrm>
          <a:off x="399061" y="4183818"/>
          <a:ext cx="8388449" cy="5230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5202"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Arial" panose="020B0604020202020204" pitchFamily="34" charset="0"/>
              <a:ea typeface="Meiryo" panose="020B0604030504040204" pitchFamily="34" charset="-128"/>
              <a:cs typeface="Arial" panose="020B0604020202020204" pitchFamily="34" charset="0"/>
            </a:rPr>
            <a:t>Aumentar el poder de la marca turística de Quito. </a:t>
          </a:r>
        </a:p>
      </dsp:txBody>
      <dsp:txXfrm>
        <a:off x="399061" y="4183818"/>
        <a:ext cx="8388449" cy="523089"/>
      </dsp:txXfrm>
    </dsp:sp>
    <dsp:sp modelId="{A474B67C-4FA2-46D1-867B-D0EB6283D980}">
      <dsp:nvSpPr>
        <dsp:cNvPr id="0" name=""/>
        <dsp:cNvSpPr/>
      </dsp:nvSpPr>
      <dsp:spPr>
        <a:xfrm>
          <a:off x="72130" y="4118432"/>
          <a:ext cx="653861" cy="6538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B125B3-D20D-4896-8F52-7EC2B211F442}">
      <dsp:nvSpPr>
        <dsp:cNvPr id="0" name=""/>
        <dsp:cNvSpPr/>
      </dsp:nvSpPr>
      <dsp:spPr>
        <a:xfrm>
          <a:off x="4525021" y="3084822"/>
          <a:ext cx="2241032" cy="145168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Capacitación a la industria </a:t>
          </a:r>
          <a:endParaRPr lang="es-EC" sz="1500" kern="1200" dirty="0"/>
        </a:p>
      </dsp:txBody>
      <dsp:txXfrm>
        <a:off x="5197331" y="3447743"/>
        <a:ext cx="1568723" cy="1088760"/>
      </dsp:txXfrm>
    </dsp:sp>
    <dsp:sp modelId="{329CADD8-3626-4E5F-A3D0-A4CE4AFD500D}">
      <dsp:nvSpPr>
        <dsp:cNvPr id="0" name=""/>
        <dsp:cNvSpPr/>
      </dsp:nvSpPr>
      <dsp:spPr>
        <a:xfrm>
          <a:off x="868599" y="3084822"/>
          <a:ext cx="2241032" cy="145168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Captación de eventos internacionales</a:t>
          </a:r>
          <a:endParaRPr lang="es-EC" sz="1500" kern="1200" dirty="0"/>
        </a:p>
      </dsp:txBody>
      <dsp:txXfrm>
        <a:off x="868599" y="3447743"/>
        <a:ext cx="1568723" cy="1088760"/>
      </dsp:txXfrm>
    </dsp:sp>
    <dsp:sp modelId="{125E701A-1C6E-4293-BAB2-E69CFDF1DBDE}">
      <dsp:nvSpPr>
        <dsp:cNvPr id="0" name=""/>
        <dsp:cNvSpPr/>
      </dsp:nvSpPr>
      <dsp:spPr>
        <a:xfrm>
          <a:off x="4525021" y="0"/>
          <a:ext cx="2241032" cy="145168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Marketing especializado </a:t>
          </a:r>
          <a:endParaRPr lang="es-EC" sz="1500" kern="1200" dirty="0"/>
        </a:p>
      </dsp:txBody>
      <dsp:txXfrm>
        <a:off x="5197331" y="0"/>
        <a:ext cx="1568723" cy="1088760"/>
      </dsp:txXfrm>
    </dsp:sp>
    <dsp:sp modelId="{2348521A-1B4B-4B9E-8D49-D8E40AAD97E1}">
      <dsp:nvSpPr>
        <dsp:cNvPr id="0" name=""/>
        <dsp:cNvSpPr/>
      </dsp:nvSpPr>
      <dsp:spPr>
        <a:xfrm>
          <a:off x="868599" y="0"/>
          <a:ext cx="2241032" cy="145168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Desarrollo del producto </a:t>
          </a:r>
          <a:endParaRPr lang="es-EC" sz="1500" kern="1200" dirty="0"/>
        </a:p>
      </dsp:txBody>
      <dsp:txXfrm>
        <a:off x="868599" y="0"/>
        <a:ext cx="1568723" cy="1088760"/>
      </dsp:txXfrm>
    </dsp:sp>
    <dsp:sp modelId="{B4A326EA-7637-40A3-B662-A0E7BA39C07E}">
      <dsp:nvSpPr>
        <dsp:cNvPr id="0" name=""/>
        <dsp:cNvSpPr/>
      </dsp:nvSpPr>
      <dsp:spPr>
        <a:xfrm>
          <a:off x="1807655" y="258580"/>
          <a:ext cx="1964306" cy="1964306"/>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Ventaja competitiva del producto </a:t>
          </a:r>
          <a:endParaRPr lang="es-EC" sz="1700" kern="1200" dirty="0"/>
        </a:p>
      </dsp:txBody>
      <dsp:txXfrm>
        <a:off x="1807655" y="258580"/>
        <a:ext cx="1964306" cy="1964306"/>
      </dsp:txXfrm>
    </dsp:sp>
    <dsp:sp modelId="{6999812A-7F42-49C1-AACD-991B5101E4C7}">
      <dsp:nvSpPr>
        <dsp:cNvPr id="0" name=""/>
        <dsp:cNvSpPr/>
      </dsp:nvSpPr>
      <dsp:spPr>
        <a:xfrm rot="5400000">
          <a:off x="3862692" y="258580"/>
          <a:ext cx="1964306" cy="1964306"/>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Ventaja competitiva del destino </a:t>
          </a:r>
          <a:endParaRPr lang="es-EC" sz="1700" kern="1200" dirty="0"/>
        </a:p>
      </dsp:txBody>
      <dsp:txXfrm rot="5400000">
        <a:off x="3862692" y="258580"/>
        <a:ext cx="1964306" cy="1964306"/>
      </dsp:txXfrm>
    </dsp:sp>
    <dsp:sp modelId="{BFDA7394-1A93-4557-A0E5-16EADB63CDD9}">
      <dsp:nvSpPr>
        <dsp:cNvPr id="0" name=""/>
        <dsp:cNvSpPr/>
      </dsp:nvSpPr>
      <dsp:spPr>
        <a:xfrm rot="10800000">
          <a:off x="3862692" y="2313617"/>
          <a:ext cx="1964306" cy="1964306"/>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Capacidades y normativas </a:t>
          </a:r>
          <a:endParaRPr lang="es-EC" sz="1700" kern="1200" dirty="0"/>
        </a:p>
      </dsp:txBody>
      <dsp:txXfrm rot="10800000">
        <a:off x="3862692" y="2313617"/>
        <a:ext cx="1964306" cy="1964306"/>
      </dsp:txXfrm>
    </dsp:sp>
    <dsp:sp modelId="{41342E4C-1730-43DA-A86A-6731586B4D9D}">
      <dsp:nvSpPr>
        <dsp:cNvPr id="0" name=""/>
        <dsp:cNvSpPr/>
      </dsp:nvSpPr>
      <dsp:spPr>
        <a:xfrm rot="16200000">
          <a:off x="1807655" y="2313617"/>
          <a:ext cx="1964306" cy="1964306"/>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kern="1200" dirty="0" smtClean="0"/>
            <a:t>Plan comercial </a:t>
          </a:r>
          <a:endParaRPr lang="es-EC" sz="1700" kern="1200" dirty="0"/>
        </a:p>
      </dsp:txBody>
      <dsp:txXfrm rot="16200000">
        <a:off x="1807655" y="2313617"/>
        <a:ext cx="1964306" cy="1964306"/>
      </dsp:txXfrm>
    </dsp:sp>
    <dsp:sp modelId="{393C17C3-7B9C-4B15-A9D5-19966F6D221A}">
      <dsp:nvSpPr>
        <dsp:cNvPr id="0" name=""/>
        <dsp:cNvSpPr/>
      </dsp:nvSpPr>
      <dsp:spPr>
        <a:xfrm>
          <a:off x="3478223" y="1859966"/>
          <a:ext cx="678207" cy="58974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A3D5AC-9706-44AB-92DB-10DB3C7B12DA}">
      <dsp:nvSpPr>
        <dsp:cNvPr id="0" name=""/>
        <dsp:cNvSpPr/>
      </dsp:nvSpPr>
      <dsp:spPr>
        <a:xfrm rot="10800000">
          <a:off x="3478223" y="2086791"/>
          <a:ext cx="678207" cy="58974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963"/>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s-EC"/>
          </a:p>
        </p:txBody>
      </p:sp>
      <p:sp>
        <p:nvSpPr>
          <p:cNvPr id="3" name="2 Marcador de fecha"/>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542D60DA-6771-413C-9E0B-575FDB777B7F}" type="datetimeFigureOut">
              <a:rPr lang="es-EC"/>
              <a:pPr>
                <a:defRPr/>
              </a:pPr>
              <a:t>03/04/2017</a:t>
            </a:fld>
            <a:endParaRPr lang="es-EC"/>
          </a:p>
        </p:txBody>
      </p:sp>
      <p:sp>
        <p:nvSpPr>
          <p:cNvPr id="4" name="3 Marcador de pie de página"/>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s-EC"/>
          </a:p>
        </p:txBody>
      </p:sp>
      <p:sp>
        <p:nvSpPr>
          <p:cNvPr id="5" name="4 Marcador de número de diapositiva"/>
          <p:cNvSpPr>
            <a:spLocks noGrp="1"/>
          </p:cNvSpPr>
          <p:nvPr>
            <p:ph type="sldNum" sz="quarter" idx="3"/>
          </p:nvPr>
        </p:nvSpPr>
        <p:spPr>
          <a:xfrm>
            <a:off x="3884613" y="8772525"/>
            <a:ext cx="2971800"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B6FBF27-993D-4A85-B41B-3F2A3C9B14DB}" type="slidenum">
              <a:rPr lang="es-EC" altLang="es-EC"/>
              <a:pPr/>
              <a:t>‹Nº›</a:t>
            </a:fld>
            <a:endParaRPr lang="es-EC" alt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196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EC"/>
          </a:p>
        </p:txBody>
      </p:sp>
      <p:sp>
        <p:nvSpPr>
          <p:cNvPr id="3" name="2 Marcador de fecha"/>
          <p:cNvSpPr>
            <a:spLocks noGrp="1"/>
          </p:cNvSpPr>
          <p:nvPr>
            <p:ph type="dt" idx="1"/>
          </p:nvPr>
        </p:nvSpPr>
        <p:spPr>
          <a:xfrm>
            <a:off x="3884613" y="0"/>
            <a:ext cx="2971800" cy="46196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6CD4437-2F69-486B-98C5-7807DF31C394}" type="datetimeFigureOut">
              <a:rPr lang="es-EC"/>
              <a:pPr>
                <a:defRPr/>
              </a:pPr>
              <a:t>03/04/2017</a:t>
            </a:fld>
            <a:endParaRPr lang="es-EC"/>
          </a:p>
        </p:txBody>
      </p:sp>
      <p:sp>
        <p:nvSpPr>
          <p:cNvPr id="4" name="3 Marcador de imagen de diapositiva"/>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87850"/>
            <a:ext cx="5486400" cy="4156075"/>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772525"/>
            <a:ext cx="2971800"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3A37F33-60E6-4496-96D8-E087DD279B61}" type="slidenum">
              <a:rPr lang="es-EC" altLang="es-EC"/>
              <a:pPr/>
              <a:t>‹Nº›</a:t>
            </a:fld>
            <a:endParaRPr lang="es-EC" alt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291C73FD-61D9-48A7-84B0-DA1F674DCD67}"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10</a:t>
            </a:fld>
            <a:endParaRPr lang="es-EC" alt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11</a:t>
            </a:fld>
            <a:endParaRPr lang="es-EC" alt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12</a:t>
            </a:fld>
            <a:endParaRPr lang="es-EC" alt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r>
              <a:rPr lang="es-ES" sz="1000" smtClean="0">
                <a:solidFill>
                  <a:srgbClr val="002776"/>
                </a:solidFill>
              </a:rPr>
              <a:t>* </a:t>
            </a:r>
            <a:r>
              <a:rPr lang="es-ES" sz="2000" smtClean="0">
                <a:solidFill>
                  <a:srgbClr val="002776"/>
                </a:solidFill>
              </a:rPr>
              <a:t>Programa</a:t>
            </a:r>
            <a:r>
              <a:rPr lang="es-ES" smtClean="0">
                <a:solidFill>
                  <a:srgbClr val="002776"/>
                </a:solidFill>
              </a:rPr>
              <a:t> de producto, desarrollo e inversiones, responde a marketing y a producto de alto impacto. En éste, se relaciona con la captación de inversiones emblemáticas y dinamización de alto valor de espacios turísticos que relancen la oferta actual de turismo cultural de la ciudad. </a:t>
            </a:r>
            <a:endParaRPr lang="es-EC"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13</a:t>
            </a:fld>
            <a:endParaRPr lang="es-EC" alt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2</a:t>
            </a:fld>
            <a:endParaRPr lang="es-EC" alt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3</a:t>
            </a:fld>
            <a:endParaRPr lang="es-EC" alt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dirty="0" smtClean="0"/>
          </a:p>
        </p:txBody>
      </p:sp>
      <p:sp>
        <p:nvSpPr>
          <p:cNvPr id="194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1CC39D-E5FE-42B0-88F3-E91360570BA1}" type="slidenum">
              <a:rPr lang="es-EC" smtClean="0"/>
              <a:pPr/>
              <a:t>4</a:t>
            </a:fld>
            <a:endParaRPr lang="es-EC" smtClean="0"/>
          </a:p>
        </p:txBody>
      </p:sp>
    </p:spTree>
    <p:extLst>
      <p:ext uri="{BB962C8B-B14F-4D97-AF65-F5344CB8AC3E}">
        <p14:creationId xmlns:p14="http://schemas.microsoft.com/office/powerpoint/2010/main" xmlns="" xmlns:mv="urn:schemas-microsoft-com:mac:vml" xmlns:mc="http://schemas.openxmlformats.org/markup-compatibility/2006" val="341778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5</a:t>
            </a:fld>
            <a:endParaRPr lang="es-EC" alt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6</a:t>
            </a:fld>
            <a:endParaRPr lang="es-EC" alt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7</a:t>
            </a:fld>
            <a:endParaRPr lang="es-EC" alt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8</a:t>
            </a:fld>
            <a:endParaRPr lang="es-EC" alt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6147"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C" dirty="0" smtClean="0"/>
          </a:p>
        </p:txBody>
      </p:sp>
      <p:sp>
        <p:nvSpPr>
          <p:cNvPr id="6148" name="Marcador de número de diapositiva 3"/>
          <p:cNvSpPr>
            <a:spLocks noGrp="1"/>
          </p:cNvSpPr>
          <p:nvPr>
            <p:ph type="sldNum" sz="quarter" idx="5"/>
          </p:nvPr>
        </p:nvSpPr>
        <p:spPr bwMode="auto">
          <a:noFill/>
          <a:ln>
            <a:miter lim="800000"/>
            <a:headEnd/>
            <a:tailEnd/>
          </a:ln>
        </p:spPr>
        <p:txBody>
          <a:bodyPr/>
          <a:lstStyle/>
          <a:p>
            <a:fld id="{DA1ADB54-353F-4350-A56F-02E4C1168B2C}" type="slidenum">
              <a:rPr lang="es-EC" altLang="es-EC"/>
              <a:pPr/>
              <a:t>9</a:t>
            </a:fld>
            <a:endParaRPr lang="es-EC" alt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39577DBF-5B79-466D-AF2E-CF2B90E90257}" type="datetimeFigureOut">
              <a:rPr lang="es-EC"/>
              <a:pPr>
                <a:defRPr/>
              </a:pPr>
              <a:t>03/04/2017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52D1A5B4-87CF-40E7-B34A-B704867C5BF9}" type="slidenum">
              <a:rPr lang="es-EC" altLang="es-EC"/>
              <a:pPr/>
              <a:t>‹Nº›</a:t>
            </a:fld>
            <a:endParaRPr lang="es-EC" alt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CED6713B-0076-4931-8AE6-32DFCE37EEE2}" type="datetimeFigureOut">
              <a:rPr lang="es-EC"/>
              <a:pPr>
                <a:defRPr/>
              </a:pPr>
              <a:t>03/04/2017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706C632B-60F3-4394-9145-8A9A608DFCD2}" type="slidenum">
              <a:rPr lang="es-EC" altLang="es-EC"/>
              <a:pPr/>
              <a:t>‹Nº›</a:t>
            </a:fld>
            <a:endParaRPr lang="es-EC" alt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9C8D23E7-1B4B-42AE-962E-0F4FD8669DC5}" type="datetimeFigureOut">
              <a:rPr lang="es-EC"/>
              <a:pPr>
                <a:defRPr/>
              </a:pPr>
              <a:t>03/04/2017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67108787-BEC7-4800-9CD5-39F2900557DE}" type="slidenum">
              <a:rPr lang="es-EC" altLang="es-EC"/>
              <a:pPr/>
              <a:t>‹Nº›</a:t>
            </a:fld>
            <a:endParaRPr lang="es-EC" alt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8289BBCD-BDBD-465D-827F-8AB4CF8B469C}" type="datetimeFigureOut">
              <a:rPr lang="es-EC"/>
              <a:pPr>
                <a:defRPr/>
              </a:pPr>
              <a:t>03/04/2017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0C124944-DE82-4137-82B4-91F77BC14689}" type="slidenum">
              <a:rPr lang="es-EC" altLang="es-EC"/>
              <a:pPr/>
              <a:t>‹Nº›</a:t>
            </a:fld>
            <a:endParaRPr lang="es-EC" alt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280A6DE-7DC9-497B-81AA-1D5E5376F0A5}" type="datetimeFigureOut">
              <a:rPr lang="es-EC"/>
              <a:pPr>
                <a:defRPr/>
              </a:pPr>
              <a:t>03/04/2017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fld id="{874FF8EC-1BB6-45F3-B8AA-0FBC962EF07A}" type="slidenum">
              <a:rPr lang="es-EC" altLang="es-EC"/>
              <a:pPr/>
              <a:t>‹Nº›</a:t>
            </a:fld>
            <a:endParaRPr lang="es-EC" alt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F069EF8A-D8AE-46B5-9DE7-CC52FFA3133E}" type="datetimeFigureOut">
              <a:rPr lang="es-EC"/>
              <a:pPr>
                <a:defRPr/>
              </a:pPr>
              <a:t>03/04/2017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fld id="{248BCDD9-BD54-4BC3-80BC-C75DEA85564A}" type="slidenum">
              <a:rPr lang="es-EC" altLang="es-EC"/>
              <a:pPr/>
              <a:t>‹Nº›</a:t>
            </a:fld>
            <a:endParaRPr lang="es-EC" alt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8672F53D-A00E-4BB2-B19A-7E3122FB53B7}" type="datetimeFigureOut">
              <a:rPr lang="es-EC"/>
              <a:pPr>
                <a:defRPr/>
              </a:pPr>
              <a:t>03/04/2017</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fld id="{49314CDE-CEFD-4DA9-92E3-514D61F096C7}" type="slidenum">
              <a:rPr lang="es-EC" altLang="es-EC"/>
              <a:pPr/>
              <a:t>‹Nº›</a:t>
            </a:fld>
            <a:endParaRPr lang="es-EC" alt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8E6AC63D-B167-4A4F-8BCE-0185C60F02DF}" type="datetimeFigureOut">
              <a:rPr lang="es-EC"/>
              <a:pPr>
                <a:defRPr/>
              </a:pPr>
              <a:t>03/04/2017</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fld id="{56057C47-8D90-4E3D-BAD9-F0F0866F9E13}" type="slidenum">
              <a:rPr lang="es-EC" altLang="es-EC"/>
              <a:pPr/>
              <a:t>‹Nº›</a:t>
            </a:fld>
            <a:endParaRPr lang="es-EC" alt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64D1B28-E632-4EC9-A3F7-84DC6243AEBE}" type="datetimeFigureOut">
              <a:rPr lang="es-EC"/>
              <a:pPr>
                <a:defRPr/>
              </a:pPr>
              <a:t>03/04/2017</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fld id="{D610511B-151D-4B15-A910-086E70624081}" type="slidenum">
              <a:rPr lang="es-EC" altLang="es-EC"/>
              <a:pPr/>
              <a:t>‹Nº›</a:t>
            </a:fld>
            <a:endParaRPr lang="es-EC" alt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44CCDEA-127D-4360-BEBD-DC447D839801}" type="datetimeFigureOut">
              <a:rPr lang="es-EC"/>
              <a:pPr>
                <a:defRPr/>
              </a:pPr>
              <a:t>03/04/2017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fld id="{8346AB4B-F2F5-478B-B4BE-C135E7728613}" type="slidenum">
              <a:rPr lang="es-EC" altLang="es-EC"/>
              <a:pPr/>
              <a:t>‹Nº›</a:t>
            </a:fld>
            <a:endParaRPr lang="es-EC" alt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71653D3-D0B8-4743-B0F9-FB521C5E4546}" type="datetimeFigureOut">
              <a:rPr lang="es-EC"/>
              <a:pPr>
                <a:defRPr/>
              </a:pPr>
              <a:t>03/04/2017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fld id="{0829974F-2E65-402F-BCE1-3D9BF8C777B9}" type="slidenum">
              <a:rPr lang="es-EC" altLang="es-EC"/>
              <a:pPr/>
              <a:t>‹Nº›</a:t>
            </a:fld>
            <a:endParaRPr lang="es-EC" alt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s-EC" alt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s-EC" alt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880A645-6A1E-4E6C-A2C7-43DB168B9A01}" type="datetimeFigureOut">
              <a:rPr lang="es-EC"/>
              <a:pPr>
                <a:defRPr/>
              </a:pPr>
              <a:t>03/04/2017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8F75B04-7653-4460-B334-EABCE49FDE84}" type="slidenum">
              <a:rPr lang="es-EC" altLang="es-EC"/>
              <a:pPr/>
              <a:t>‹Nº›</a:t>
            </a:fld>
            <a:endParaRPr lang="es-EC"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eetings.quito.com.e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0" name="Título 1"/>
          <p:cNvSpPr>
            <a:spLocks noGrp="1"/>
          </p:cNvSpPr>
          <p:nvPr>
            <p:ph type="ctrTitle"/>
          </p:nvPr>
        </p:nvSpPr>
        <p:spPr>
          <a:xfrm>
            <a:off x="683568" y="1513582"/>
            <a:ext cx="7772400" cy="2203450"/>
          </a:xfrm>
        </p:spPr>
        <p:txBody>
          <a:bodyPr/>
          <a:lstStyle/>
          <a:p>
            <a:pPr eaLnBrk="1" hangingPunct="1"/>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S" sz="3200" b="1" dirty="0" smtClean="0">
                <a:solidFill>
                  <a:schemeClr val="accent1"/>
                </a:solidFill>
                <a:effectLst>
                  <a:outerShdw blurRad="38100" dist="38100" dir="2700000" algn="tl">
                    <a:srgbClr val="C0C0C0"/>
                  </a:outerShdw>
                </a:effectLst>
              </a:rPr>
              <a:t> </a:t>
            </a: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2800" b="1" dirty="0" smtClean="0">
                <a:solidFill>
                  <a:schemeClr val="accent1"/>
                </a:solidFill>
                <a:effectLst>
                  <a:outerShdw blurRad="38100" dist="38100" dir="2700000" algn="tl">
                    <a:srgbClr val="C0C0C0"/>
                  </a:outerShdw>
                </a:effectLst>
              </a:rPr>
              <a:t>Ordenanza </a:t>
            </a:r>
            <a:r>
              <a:rPr lang="es-ES" sz="2800" b="1" dirty="0" smtClean="0">
                <a:solidFill>
                  <a:schemeClr val="accent1"/>
                </a:solidFill>
                <a:effectLst>
                  <a:outerShdw blurRad="38100" dist="38100" dir="2700000" algn="tl">
                    <a:srgbClr val="C0C0C0"/>
                  </a:outerShdw>
                </a:effectLst>
              </a:rPr>
              <a:t>Metropolitana Reformatoria de la Ordenanza Metropolitana Nro. 086 que establece el Proyecto Urbanístico Arquitectónico Especial “Centro de Convenciones Metropolitano de la ciudad de Quito” </a:t>
            </a: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C" sz="2800" b="1" dirty="0" smtClean="0">
                <a:solidFill>
                  <a:schemeClr val="accent1"/>
                </a:solidFill>
                <a:effectLst>
                  <a:outerShdw blurRad="38100" dist="38100" dir="2700000" algn="tl">
                    <a:srgbClr val="C0C0C0"/>
                  </a:outerShdw>
                </a:effectLst>
              </a:rPr>
              <a:t>Sesión </a:t>
            </a:r>
            <a:r>
              <a:rPr lang="es-EC" sz="2800" b="1" dirty="0" smtClean="0">
                <a:solidFill>
                  <a:schemeClr val="accent1"/>
                </a:solidFill>
                <a:effectLst>
                  <a:outerShdw blurRad="38100" dist="38100" dir="2700000" algn="tl">
                    <a:srgbClr val="C0C0C0"/>
                  </a:outerShdw>
                </a:effectLst>
              </a:rPr>
              <a:t>Ordinaria </a:t>
            </a:r>
            <a:br>
              <a:rPr lang="es-EC" sz="2800" b="1" dirty="0" smtClean="0">
                <a:solidFill>
                  <a:schemeClr val="accent1"/>
                </a:solidFill>
                <a:effectLst>
                  <a:outerShdw blurRad="38100" dist="38100" dir="2700000" algn="tl">
                    <a:srgbClr val="C0C0C0"/>
                  </a:outerShdw>
                </a:effectLst>
              </a:rPr>
            </a:br>
            <a:r>
              <a:rPr lang="es-EC" sz="2800" b="1" dirty="0" smtClean="0">
                <a:solidFill>
                  <a:schemeClr val="accent1"/>
                </a:solidFill>
                <a:effectLst>
                  <a:outerShdw blurRad="38100" dist="38100" dir="2700000" algn="tl">
                    <a:srgbClr val="C0C0C0"/>
                  </a:outerShdw>
                </a:effectLst>
              </a:rPr>
              <a:t>del Concejo Metropolitano de </a:t>
            </a:r>
            <a:r>
              <a:rPr lang="es-EC" sz="2800" b="1" dirty="0" smtClean="0">
                <a:solidFill>
                  <a:schemeClr val="accent1"/>
                </a:solidFill>
                <a:effectLst>
                  <a:outerShdw blurRad="38100" dist="38100" dir="2700000" algn="tl">
                    <a:srgbClr val="C0C0C0"/>
                  </a:outerShdw>
                </a:effectLst>
              </a:rPr>
              <a:t>Quito</a:t>
            </a:r>
            <a:br>
              <a:rPr lang="es-EC" sz="2800" b="1" dirty="0" smtClean="0">
                <a:solidFill>
                  <a:schemeClr val="accent1"/>
                </a:solidFill>
                <a:effectLst>
                  <a:outerShdw blurRad="38100" dist="38100" dir="2700000" algn="tl">
                    <a:srgbClr val="C0C0C0"/>
                  </a:outerShdw>
                </a:effectLst>
              </a:rPr>
            </a:br>
            <a:r>
              <a:rPr lang="es-EC" sz="2800" b="1" u="sng" dirty="0" smtClean="0">
                <a:solidFill>
                  <a:schemeClr val="accent1"/>
                </a:solidFill>
                <a:effectLst>
                  <a:outerShdw blurRad="38100" dist="38100" dir="2700000" algn="tl">
                    <a:srgbClr val="C0C0C0"/>
                  </a:outerShdw>
                </a:effectLst>
              </a:rPr>
              <a:t>Segundo Debate</a:t>
            </a:r>
            <a:r>
              <a:rPr lang="es-EC" sz="3200" b="1" dirty="0" smtClean="0">
                <a:solidFill>
                  <a:schemeClr val="accent1"/>
                </a:solidFill>
                <a:effectLst>
                  <a:outerShdw blurRad="38100" dist="38100" dir="2700000" algn="tl">
                    <a:srgbClr val="C0C0C0"/>
                  </a:outerShdw>
                </a:effectLst>
              </a:rPr>
              <a:t/>
            </a:r>
            <a:br>
              <a:rPr lang="es-EC" sz="3200" b="1" dirty="0" smtClean="0">
                <a:solidFill>
                  <a:schemeClr val="accent1"/>
                </a:solidFill>
                <a:effectLst>
                  <a:outerShdw blurRad="38100" dist="38100" dir="2700000" algn="tl">
                    <a:srgbClr val="C0C0C0"/>
                  </a:outerShdw>
                </a:effectLst>
              </a:rPr>
            </a:br>
            <a:r>
              <a:rPr lang="es-EC" sz="3200" b="1" dirty="0" smtClean="0">
                <a:solidFill>
                  <a:schemeClr val="accent1"/>
                </a:solidFill>
                <a:effectLst>
                  <a:outerShdw blurRad="38100" dist="38100" dir="2700000" algn="tl">
                    <a:srgbClr val="C0C0C0"/>
                  </a:outerShdw>
                </a:effectLst>
              </a:rPr>
              <a:t>			</a:t>
            </a:r>
            <a:r>
              <a:rPr lang="es-EC" sz="3200" b="1" dirty="0" smtClean="0">
                <a:solidFill>
                  <a:schemeClr val="accent1"/>
                </a:solidFill>
                <a:effectLst>
                  <a:outerShdw blurRad="38100" dist="38100" dir="2700000" algn="tl">
                    <a:srgbClr val="C0C0C0"/>
                  </a:outerShdw>
                </a:effectLst>
              </a:rPr>
              <a:t/>
            </a:r>
            <a:br>
              <a:rPr lang="es-EC" sz="3200" b="1" dirty="0" smtClean="0">
                <a:solidFill>
                  <a:schemeClr val="accent1"/>
                </a:solidFill>
                <a:effectLst>
                  <a:outerShdw blurRad="38100" dist="38100" dir="2700000" algn="tl">
                    <a:srgbClr val="C0C0C0"/>
                  </a:outerShdw>
                </a:effectLst>
              </a:rPr>
            </a:br>
            <a:r>
              <a:rPr lang="es-EC" sz="3200" b="1" dirty="0" smtClean="0">
                <a:solidFill>
                  <a:schemeClr val="accent1"/>
                </a:solidFill>
                <a:effectLst>
                  <a:outerShdw blurRad="38100" dist="38100" dir="2700000" algn="tl">
                    <a:srgbClr val="C0C0C0"/>
                  </a:outerShdw>
                </a:effectLst>
              </a:rPr>
              <a:t>				</a:t>
            </a:r>
            <a:r>
              <a:rPr lang="es-EC" sz="2400" b="1" dirty="0" smtClean="0">
                <a:solidFill>
                  <a:schemeClr val="accent1"/>
                </a:solidFill>
                <a:effectLst>
                  <a:outerShdw blurRad="38100" dist="38100" dir="2700000" algn="tl">
                    <a:srgbClr val="C0C0C0"/>
                  </a:outerShdw>
                </a:effectLst>
              </a:rPr>
              <a:t>Quito </a:t>
            </a:r>
            <a:r>
              <a:rPr lang="es-EC" sz="2400" b="1" dirty="0" smtClean="0">
                <a:solidFill>
                  <a:schemeClr val="accent1"/>
                </a:solidFill>
                <a:effectLst>
                  <a:outerShdw blurRad="38100" dist="38100" dir="2700000" algn="tl">
                    <a:srgbClr val="C0C0C0"/>
                  </a:outerShdw>
                </a:effectLst>
              </a:rPr>
              <a:t>DM, </a:t>
            </a:r>
            <a:r>
              <a:rPr lang="es-EC" sz="2400" b="1" dirty="0" smtClean="0">
                <a:solidFill>
                  <a:schemeClr val="accent1"/>
                </a:solidFill>
                <a:effectLst>
                  <a:outerShdw blurRad="38100" dist="38100" dir="2700000" algn="tl">
                    <a:srgbClr val="C0C0C0"/>
                  </a:outerShdw>
                </a:effectLst>
              </a:rPr>
              <a:t>6</a:t>
            </a:r>
            <a:r>
              <a:rPr lang="es-EC" sz="2400" b="1" dirty="0" smtClean="0">
                <a:solidFill>
                  <a:schemeClr val="accent1"/>
                </a:solidFill>
                <a:effectLst>
                  <a:outerShdw blurRad="38100" dist="38100" dir="2700000" algn="tl">
                    <a:srgbClr val="C0C0C0"/>
                  </a:outerShdw>
                </a:effectLst>
              </a:rPr>
              <a:t> </a:t>
            </a:r>
            <a:r>
              <a:rPr lang="es-EC" sz="2400" b="1" dirty="0" smtClean="0">
                <a:solidFill>
                  <a:schemeClr val="accent1"/>
                </a:solidFill>
                <a:effectLst>
                  <a:outerShdw blurRad="38100" dist="38100" dir="2700000" algn="tl">
                    <a:srgbClr val="C0C0C0"/>
                  </a:outerShdw>
                </a:effectLst>
              </a:rPr>
              <a:t>de </a:t>
            </a:r>
            <a:r>
              <a:rPr lang="es-EC" sz="2400" b="1" dirty="0" smtClean="0">
                <a:solidFill>
                  <a:schemeClr val="accent1"/>
                </a:solidFill>
                <a:effectLst>
                  <a:outerShdw blurRad="38100" dist="38100" dir="2700000" algn="tl">
                    <a:srgbClr val="C0C0C0"/>
                  </a:outerShdw>
                </a:effectLst>
              </a:rPr>
              <a:t>abril </a:t>
            </a:r>
            <a:r>
              <a:rPr lang="es-EC" sz="2400" b="1" dirty="0" smtClean="0">
                <a:solidFill>
                  <a:schemeClr val="accent1"/>
                </a:solidFill>
                <a:effectLst>
                  <a:outerShdw blurRad="38100" dist="38100" dir="2700000" algn="tl">
                    <a:srgbClr val="C0C0C0"/>
                  </a:outerShdw>
                </a:effectLst>
              </a:rPr>
              <a:t>del 2017</a:t>
            </a:r>
            <a:br>
              <a:rPr lang="es-EC" sz="24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
            </a:r>
            <a:br>
              <a:rPr lang="es-ES" sz="3200" b="1" dirty="0" smtClean="0">
                <a:solidFill>
                  <a:schemeClr val="accent1"/>
                </a:solidFill>
                <a:effectLst>
                  <a:outerShdw blurRad="38100" dist="38100" dir="2700000" algn="tl">
                    <a:srgbClr val="C0C0C0"/>
                  </a:outerShdw>
                </a:effectLst>
              </a:rPr>
            </a:br>
            <a:r>
              <a:rPr lang="es-ES" sz="3200" b="1" dirty="0" smtClean="0">
                <a:solidFill>
                  <a:schemeClr val="accent1"/>
                </a:solidFill>
                <a:effectLst>
                  <a:outerShdw blurRad="38100" dist="38100" dir="2700000" algn="tl">
                    <a:srgbClr val="C0C0C0"/>
                  </a:outerShdw>
                </a:effectLst>
              </a:rPr>
              <a:t>16 de Marzo de 2017</a:t>
            </a:r>
            <a:endParaRPr lang="es-ES" sz="3200" dirty="0" smtClean="0"/>
          </a:p>
        </p:txBody>
      </p:sp>
      <p:pic>
        <p:nvPicPr>
          <p:cNvPr id="14339" name="Imagen 3"/>
          <p:cNvPicPr>
            <a:picLocks noChangeAspect="1" noChangeArrowheads="1"/>
          </p:cNvPicPr>
          <p:nvPr/>
        </p:nvPicPr>
        <p:blipFill>
          <a:blip r:embed="rId4" cstate="print"/>
          <a:srcRect/>
          <a:stretch>
            <a:fillRect/>
          </a:stretch>
        </p:blipFill>
        <p:spPr bwMode="auto">
          <a:xfrm>
            <a:off x="2915816" y="188640"/>
            <a:ext cx="2998561" cy="1096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10</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6" name="5 CuadroTexto"/>
          <p:cNvSpPr txBox="1"/>
          <p:nvPr/>
        </p:nvSpPr>
        <p:spPr>
          <a:xfrm>
            <a:off x="0" y="116632"/>
            <a:ext cx="6120680" cy="646331"/>
          </a:xfrm>
          <a:prstGeom prst="rect">
            <a:avLst/>
          </a:prstGeom>
          <a:noFill/>
        </p:spPr>
        <p:txBody>
          <a:bodyPr wrap="square" rtlCol="0">
            <a:spAutoFit/>
          </a:bodyPr>
          <a:lstStyle/>
          <a:p>
            <a:r>
              <a:rPr lang="es-ES" dirty="0" smtClean="0"/>
              <a:t>Los costos y el presupuesto no se ven afectados y las obligaciones asumidas por el CEES han sido </a:t>
            </a:r>
            <a:r>
              <a:rPr lang="es-ES" dirty="0" smtClean="0"/>
              <a:t>cumplidas</a:t>
            </a:r>
            <a:r>
              <a:rPr lang="es-ES" dirty="0" smtClean="0"/>
              <a:t>:</a:t>
            </a:r>
            <a:endParaRPr lang="es-EC" dirty="0"/>
          </a:p>
        </p:txBody>
      </p:sp>
      <p:sp>
        <p:nvSpPr>
          <p:cNvPr id="7" name="6 Rectángulo"/>
          <p:cNvSpPr/>
          <p:nvPr/>
        </p:nvSpPr>
        <p:spPr>
          <a:xfrm>
            <a:off x="251520" y="764704"/>
            <a:ext cx="8532440" cy="8640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just"/>
            <a:r>
              <a:rPr lang="es-EC" dirty="0" smtClean="0"/>
              <a:t>Con </a:t>
            </a:r>
            <a:r>
              <a:rPr lang="es-EC" dirty="0" smtClean="0"/>
              <a:t>fecha 29 de marzo del 2017, el CEES emite el oficio s/n en el cual adjunta el siguiente documento “PRESUPUESTO</a:t>
            </a:r>
            <a:r>
              <a:rPr lang="es-EC" dirty="0" smtClean="0"/>
              <a:t>”, donde los precios son fijos y se describen los hitos fundamentales:</a:t>
            </a:r>
            <a:endParaRPr lang="es-EC" dirty="0" smtClean="0"/>
          </a:p>
        </p:txBody>
      </p:sp>
      <p:pic>
        <p:nvPicPr>
          <p:cNvPr id="8" name="7 Imagen"/>
          <p:cNvPicPr/>
          <p:nvPr/>
        </p:nvPicPr>
        <p:blipFill>
          <a:blip r:embed="rId4" cstate="print"/>
          <a:srcRect/>
          <a:stretch>
            <a:fillRect/>
          </a:stretch>
        </p:blipFill>
        <p:spPr bwMode="auto">
          <a:xfrm>
            <a:off x="0" y="1628800"/>
            <a:ext cx="4464496" cy="5091608"/>
          </a:xfrm>
          <a:prstGeom prst="rect">
            <a:avLst/>
          </a:prstGeom>
          <a:noFill/>
          <a:ln w="9525">
            <a:noFill/>
            <a:miter lim="800000"/>
            <a:headEnd/>
            <a:tailEnd/>
          </a:ln>
        </p:spPr>
      </p:pic>
      <p:pic>
        <p:nvPicPr>
          <p:cNvPr id="9" name="8 Imagen"/>
          <p:cNvPicPr/>
          <p:nvPr/>
        </p:nvPicPr>
        <p:blipFill>
          <a:blip r:embed="rId5" cstate="print"/>
          <a:srcRect/>
          <a:stretch>
            <a:fillRect/>
          </a:stretch>
        </p:blipFill>
        <p:spPr bwMode="auto">
          <a:xfrm>
            <a:off x="4657392" y="1844824"/>
            <a:ext cx="4486608" cy="501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11</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6" name="5 Marcador de contenido"/>
          <p:cNvGraphicFramePr>
            <a:graphicFrameLocks/>
          </p:cNvGraphicFramePr>
          <p:nvPr>
            <p:extLst>
              <p:ext uri="{D42A27DB-BD31-4B8C-83A1-F6EECF244321}">
                <p14:modId xmlns:p14="http://schemas.microsoft.com/office/powerpoint/2010/main" xmlns="" xmlns:mv="urn:schemas-microsoft-com:mac:vml" xmlns:mc="http://schemas.openxmlformats.org/markup-compatibility/2006" val="3440852554"/>
              </p:ext>
            </p:extLst>
          </p:nvPr>
        </p:nvGraphicFramePr>
        <p:xfrm>
          <a:off x="431032" y="620688"/>
          <a:ext cx="8712968" cy="5964143"/>
        </p:xfrm>
        <a:graphic>
          <a:graphicData uri="http://schemas.openxmlformats.org/drawingml/2006/table">
            <a:tbl>
              <a:tblPr firstRow="1" bandRow="1">
                <a:tableStyleId>{5C22544A-7EE6-4342-B048-85BDC9FD1C3A}</a:tableStyleId>
              </a:tblPr>
              <a:tblGrid>
                <a:gridCol w="3327278"/>
                <a:gridCol w="5385690"/>
              </a:tblGrid>
              <a:tr h="233169">
                <a:tc>
                  <a:txBody>
                    <a:bodyPr/>
                    <a:lstStyle/>
                    <a:p>
                      <a:pPr algn="ctr"/>
                      <a:r>
                        <a:rPr lang="es-EC" sz="1800" dirty="0" smtClean="0"/>
                        <a:t>Observaciones realizadas</a:t>
                      </a:r>
                      <a:endParaRPr lang="es-EC" sz="1800" dirty="0"/>
                    </a:p>
                  </a:txBody>
                  <a:tcPr anchor="ctr"/>
                </a:tc>
                <a:tc>
                  <a:txBody>
                    <a:bodyPr/>
                    <a:lstStyle/>
                    <a:p>
                      <a:pPr algn="ctr"/>
                      <a:r>
                        <a:rPr lang="es-EC" sz="1800" dirty="0" smtClean="0"/>
                        <a:t>Respuesta a la observación </a:t>
                      </a:r>
                      <a:endParaRPr lang="es-EC" sz="1800" dirty="0"/>
                    </a:p>
                  </a:txBody>
                  <a:tcPr anchor="ctr"/>
                </a:tc>
              </a:tr>
              <a:tr h="22151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4. Tomando en cuenta la observación del Concejal Jorge </a:t>
                      </a:r>
                      <a:r>
                        <a:rPr lang="es-EC" sz="1800" dirty="0" err="1" smtClean="0">
                          <a:latin typeface="+mn-lt"/>
                          <a:ea typeface="Times New Roman"/>
                          <a:cs typeface="Times New Roman"/>
                        </a:rPr>
                        <a:t>Albán</a:t>
                      </a:r>
                      <a:r>
                        <a:rPr lang="es-EC" sz="1800" dirty="0" smtClean="0">
                          <a:latin typeface="+mn-lt"/>
                          <a:ea typeface="Times New Roman"/>
                          <a:cs typeface="Times New Roman"/>
                        </a:rPr>
                        <a:t>:</a:t>
                      </a:r>
                      <a:r>
                        <a:rPr lang="es-EC" sz="1800" baseline="0" dirty="0" smtClean="0">
                          <a:latin typeface="+mn-lt"/>
                          <a:ea typeface="Times New Roman"/>
                          <a:cs typeface="Times New Roman"/>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Señala que</a:t>
                      </a:r>
                      <a:r>
                        <a:rPr lang="es-EC" sz="1800" baseline="0" dirty="0" smtClean="0">
                          <a:latin typeface="+mn-lt"/>
                          <a:ea typeface="Times New Roman"/>
                          <a:cs typeface="Times New Roman"/>
                        </a:rPr>
                        <a:t> se debe identificar y mejorar el perfil turístico que tiene la ciudad, para así potenciar al nuevo Centro de Convenciones, apuntando a un mercado de convenciones en particular. </a:t>
                      </a:r>
                      <a:endParaRPr lang="es-EC" sz="1800" dirty="0" smtClean="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C" sz="1800" dirty="0" smtClean="0">
                        <a:latin typeface="+mn-lt"/>
                        <a:ea typeface="Times New Roman"/>
                        <a:cs typeface="Times New Roman"/>
                      </a:endParaRPr>
                    </a:p>
                    <a:p>
                      <a:pPr algn="ctr"/>
                      <a:endParaRPr lang="es-EC"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Quito Turismo tiene dentro</a:t>
                      </a:r>
                      <a:r>
                        <a:rPr lang="es-EC" sz="1800" baseline="0" dirty="0" smtClean="0">
                          <a:latin typeface="+mn-lt"/>
                          <a:ea typeface="Times New Roman"/>
                          <a:cs typeface="Times New Roman"/>
                        </a:rPr>
                        <a:t> de su Planificación Estratégica, él desarrollo del  Turismo de Reuniones. </a:t>
                      </a:r>
                      <a:endParaRPr lang="es-EC" sz="1800" dirty="0" smtClean="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C" sz="18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tx1"/>
                          </a:solidFill>
                          <a:latin typeface="+mn-lt"/>
                          <a:ea typeface="+mn-ea"/>
                          <a:cs typeface="+mn-cs"/>
                        </a:rPr>
                        <a:t> </a:t>
                      </a:r>
                      <a:endParaRPr lang="es-EC" sz="1800" kern="1200" dirty="0" smtClean="0">
                        <a:solidFill>
                          <a:schemeClr val="tx1"/>
                        </a:solidFill>
                        <a:latin typeface="+mn-lt"/>
                        <a:ea typeface="+mn-ea"/>
                        <a:cs typeface="+mn-cs"/>
                      </a:endParaRPr>
                    </a:p>
                    <a:p>
                      <a:pPr algn="ctr"/>
                      <a:endParaRPr lang="es-EC" sz="1800" b="0" dirty="0">
                        <a:solidFill>
                          <a:schemeClr val="tx1"/>
                        </a:solidFill>
                      </a:endParaRPr>
                    </a:p>
                  </a:txBody>
                  <a:tcPr anchor="ctr"/>
                </a:tc>
              </a:tr>
              <a:tr h="22151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5. Se</a:t>
                      </a:r>
                      <a:r>
                        <a:rPr lang="es-EC" sz="1800" baseline="0" dirty="0" smtClean="0">
                          <a:latin typeface="+mn-lt"/>
                          <a:ea typeface="Times New Roman"/>
                          <a:cs typeface="Times New Roman"/>
                        </a:rPr>
                        <a:t> debe analizar ya una programación para la convocatoria para una intervención en el resto del Complejo Arquitectónico</a:t>
                      </a:r>
                      <a:endParaRPr lang="es-EC" sz="1800" dirty="0" smtClean="0">
                        <a:latin typeface="+mn-lt"/>
                        <a:ea typeface="Times New Roman"/>
                        <a:cs typeface="Times New Roman"/>
                      </a:endParaRPr>
                    </a:p>
                    <a:p>
                      <a:pPr algn="ctr"/>
                      <a:endParaRPr lang="es-EC"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Una vez que</a:t>
                      </a:r>
                      <a:r>
                        <a:rPr lang="es-EC" sz="1800" baseline="0" dirty="0" smtClean="0">
                          <a:latin typeface="+mn-lt"/>
                          <a:ea typeface="Times New Roman"/>
                          <a:cs typeface="Times New Roman"/>
                        </a:rPr>
                        <a:t> inicie la construcción del Centro de Convenciones Metropolitano, (CCMQ) se convocará a empresas nacionales e internacionales para la operación y administración del CCMQ. Quienes  podrán realizar propuestas para la construcción de la Segunda Etapa.</a:t>
                      </a:r>
                      <a:endParaRPr lang="es-EC" sz="1800" dirty="0" smtClean="0">
                        <a:latin typeface="+mn-lt"/>
                        <a:ea typeface="Times New Roman"/>
                        <a:cs typeface="Times New Roman"/>
                      </a:endParaRPr>
                    </a:p>
                    <a:p>
                      <a:pPr algn="ctr"/>
                      <a:endParaRPr lang="es-EC" sz="1800" b="0"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12</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pic>
        <p:nvPicPr>
          <p:cNvPr id="6" name="Imagen 3" descr="IMAGEN 2.jpg"/>
          <p:cNvPicPr>
            <a:picLocks noChangeAspect="1"/>
          </p:cNvPicPr>
          <p:nvPr/>
        </p:nvPicPr>
        <p:blipFill>
          <a:blip r:embed="rId4" cstate="print"/>
          <a:srcRect l="5096" t="8603" r="6390" b="7777"/>
          <a:stretch>
            <a:fillRect/>
          </a:stretch>
        </p:blipFill>
        <p:spPr bwMode="auto">
          <a:xfrm>
            <a:off x="0" y="836712"/>
            <a:ext cx="9144000" cy="5461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13</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32" name="31 Título"/>
          <p:cNvSpPr>
            <a:spLocks noGrp="1"/>
          </p:cNvSpPr>
          <p:nvPr>
            <p:ph type="title"/>
          </p:nvPr>
        </p:nvSpPr>
        <p:spPr>
          <a:xfrm>
            <a:off x="467544" y="2276872"/>
            <a:ext cx="8229600" cy="1143000"/>
          </a:xfrm>
        </p:spPr>
        <p:txBody>
          <a:bodyPr/>
          <a:lstStyle/>
          <a:p>
            <a:r>
              <a:rPr lang="es-EC" b="1" dirty="0" smtClean="0">
                <a:solidFill>
                  <a:schemeClr val="accent1"/>
                </a:solidFill>
                <a:effectLst>
                  <a:outerShdw blurRad="38100" dist="38100" dir="2700000" algn="tl">
                    <a:srgbClr val="C0C0C0"/>
                  </a:outerShdw>
                </a:effectLst>
              </a:rPr>
              <a:t>Plan </a:t>
            </a:r>
            <a:r>
              <a:rPr lang="es-EC" b="1" dirty="0" smtClean="0">
                <a:solidFill>
                  <a:schemeClr val="accent1"/>
                </a:solidFill>
                <a:effectLst>
                  <a:outerShdw blurRad="38100" dist="38100" dir="2700000" algn="tl">
                    <a:srgbClr val="C0C0C0"/>
                  </a:outerShdw>
                </a:effectLst>
              </a:rPr>
              <a:t>Estratégico de Desarrollo de Turismo de </a:t>
            </a:r>
            <a:r>
              <a:rPr lang="es-EC" b="1" dirty="0" smtClean="0">
                <a:solidFill>
                  <a:schemeClr val="accent1"/>
                </a:solidFill>
                <a:effectLst>
                  <a:outerShdw blurRad="38100" dist="38100" dir="2700000" algn="tl">
                    <a:srgbClr val="C0C0C0"/>
                  </a:outerShdw>
                </a:effectLst>
              </a:rPr>
              <a:t>Reuniones</a:t>
            </a:r>
            <a:br>
              <a:rPr lang="es-EC" b="1" dirty="0" smtClean="0">
                <a:solidFill>
                  <a:schemeClr val="accent1"/>
                </a:solidFill>
                <a:effectLst>
                  <a:outerShdw blurRad="38100" dist="38100" dir="2700000" algn="tl">
                    <a:srgbClr val="C0C0C0"/>
                  </a:outerShdw>
                </a:effectLst>
              </a:rPr>
            </a:br>
            <a:r>
              <a:rPr lang="es-EC" b="1" dirty="0" smtClean="0">
                <a:solidFill>
                  <a:schemeClr val="accent1"/>
                </a:solidFill>
                <a:effectLst>
                  <a:outerShdw blurRad="38100" dist="38100" dir="2700000" algn="tl">
                    <a:srgbClr val="C0C0C0"/>
                  </a:outerShdw>
                </a:effectLst>
              </a:rPr>
              <a:t/>
            </a:r>
            <a:br>
              <a:rPr lang="es-EC" b="1" dirty="0" smtClean="0">
                <a:solidFill>
                  <a:schemeClr val="accent1"/>
                </a:solidFill>
                <a:effectLst>
                  <a:outerShdw blurRad="38100" dist="38100" dir="2700000" algn="tl">
                    <a:srgbClr val="C0C0C0"/>
                  </a:outerShdw>
                </a:effectLst>
              </a:rPr>
            </a:br>
            <a:r>
              <a:rPr lang="es-EC" b="1" dirty="0" smtClean="0">
                <a:solidFill>
                  <a:schemeClr val="accent1"/>
                </a:solidFill>
                <a:effectLst>
                  <a:outerShdw blurRad="38100" dist="38100" dir="2700000" algn="tl">
                    <a:srgbClr val="C0C0C0"/>
                  </a:outerShdw>
                </a:effectLst>
              </a:rPr>
              <a:t>Quito Turismo 2017-2021</a:t>
            </a:r>
            <a:endParaRPr lang="es-EC" b="1" dirty="0" smtClean="0">
              <a:solidFill>
                <a:schemeClr val="accent1"/>
              </a:solidFill>
              <a:effectLst>
                <a:outerShdw blurRad="38100" dist="38100" dir="2700000" algn="tl">
                  <a:srgbClr val="C0C0C0"/>
                </a:outerShdw>
              </a:effectLst>
            </a:endParaRPr>
          </a:p>
        </p:txBody>
      </p:sp>
      <p:sp>
        <p:nvSpPr>
          <p:cNvPr id="6" name="4 Marcador de contenido"/>
          <p:cNvSpPr txBox="1">
            <a:spLocks/>
          </p:cNvSpPr>
          <p:nvPr/>
        </p:nvSpPr>
        <p:spPr bwMode="auto">
          <a:xfrm>
            <a:off x="0" y="332656"/>
            <a:ext cx="4788024"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b="1" dirty="0" smtClean="0">
                <a:solidFill>
                  <a:schemeClr val="accent1"/>
                </a:solidFill>
                <a:effectLst>
                  <a:outerShdw blurRad="38100" dist="38100" dir="2700000" algn="tl">
                    <a:srgbClr val="C0C0C0"/>
                  </a:outerShdw>
                </a:effectLst>
                <a:latin typeface="+mj-lt"/>
                <a:ea typeface="+mj-ea"/>
                <a:cs typeface="+mj-cs"/>
              </a:rPr>
              <a:t>Explicación observación </a:t>
            </a:r>
            <a:r>
              <a:rPr lang="es-EC" b="1" dirty="0" smtClean="0">
                <a:solidFill>
                  <a:schemeClr val="accent1"/>
                </a:solidFill>
                <a:effectLst>
                  <a:outerShdw blurRad="38100" dist="38100" dir="2700000" algn="tl">
                    <a:srgbClr val="C0C0C0"/>
                  </a:outerShdw>
                </a:effectLst>
                <a:latin typeface="+mj-lt"/>
                <a:ea typeface="+mj-ea"/>
                <a:cs typeface="+mj-cs"/>
              </a:rPr>
              <a:t>4:</a:t>
            </a:r>
            <a:endParaRPr lang="es-EC" b="1" dirty="0" smtClean="0">
              <a:solidFill>
                <a:schemeClr val="accent1"/>
              </a:solidFill>
              <a:effectLst>
                <a:outerShdw blurRad="38100" dist="38100" dir="2700000" algn="tl">
                  <a:srgbClr val="C0C0C0"/>
                </a:outerShdw>
              </a:effectLst>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4"/>
          <p:cNvPicPr>
            <a:picLocks noChangeAspect="1"/>
          </p:cNvPicPr>
          <p:nvPr/>
        </p:nvPicPr>
        <p:blipFill>
          <a:blip r:embed="rId2" cstate="print"/>
          <a:srcRect/>
          <a:stretch>
            <a:fillRect/>
          </a:stretch>
        </p:blipFill>
        <p:spPr bwMode="auto">
          <a:xfrm>
            <a:off x="14288" y="0"/>
            <a:ext cx="9129712" cy="6723063"/>
          </a:xfrm>
          <a:prstGeom prst="rect">
            <a:avLst/>
          </a:prstGeom>
          <a:noFill/>
          <a:ln w="9525">
            <a:noFill/>
            <a:miter lim="800000"/>
            <a:headEnd/>
            <a:tailEnd/>
          </a:ln>
        </p:spPr>
      </p:pic>
      <p:sp>
        <p:nvSpPr>
          <p:cNvPr id="2" name="Título 1"/>
          <p:cNvSpPr>
            <a:spLocks noGrp="1"/>
          </p:cNvSpPr>
          <p:nvPr>
            <p:ph type="title"/>
          </p:nvPr>
        </p:nvSpPr>
        <p:spPr>
          <a:xfrm>
            <a:off x="503238" y="332656"/>
            <a:ext cx="8640762" cy="1143000"/>
          </a:xfrm>
        </p:spPr>
        <p:txBody>
          <a:bodyPr/>
          <a:lstStyle/>
          <a:p>
            <a:pPr>
              <a:defRPr/>
            </a:pPr>
            <a:r>
              <a:rPr lang="es-EC" sz="2400" b="1" dirty="0" smtClean="0">
                <a:solidFill>
                  <a:schemeClr val="tx2"/>
                </a:solidFill>
                <a:latin typeface="Arial" panose="020B0604020202020204" pitchFamily="34" charset="0"/>
                <a:ea typeface="+mn-ea"/>
                <a:cs typeface="Arial" panose="020B0604020202020204" pitchFamily="34" charset="0"/>
              </a:rPr>
              <a:t>TURISMO DE REUNIONES </a:t>
            </a:r>
            <a:br>
              <a:rPr lang="es-EC" sz="2400" b="1" dirty="0" smtClean="0">
                <a:solidFill>
                  <a:schemeClr val="tx2"/>
                </a:solidFill>
                <a:latin typeface="Arial" panose="020B0604020202020204" pitchFamily="34" charset="0"/>
                <a:ea typeface="+mn-ea"/>
                <a:cs typeface="Arial" panose="020B0604020202020204" pitchFamily="34" charset="0"/>
              </a:rPr>
            </a:br>
            <a:r>
              <a:rPr lang="es-EC" sz="2000" b="1" dirty="0" smtClean="0">
                <a:solidFill>
                  <a:schemeClr val="tx2"/>
                </a:solidFill>
                <a:latin typeface="Arial" panose="020B0604020202020204" pitchFamily="34" charset="0"/>
                <a:ea typeface="+mn-ea"/>
                <a:cs typeface="Arial" panose="020B0604020202020204" pitchFamily="34" charset="0"/>
              </a:rPr>
              <a:t>( MICE) </a:t>
            </a:r>
            <a:endParaRPr lang="es-EC" sz="2000" b="1" dirty="0">
              <a:solidFill>
                <a:schemeClr val="tx2"/>
              </a:solidFill>
              <a:latin typeface="Arial" panose="020B0604020202020204" pitchFamily="34" charset="0"/>
              <a:ea typeface="+mn-ea"/>
              <a:cs typeface="Arial" panose="020B0604020202020204" pitchFamily="34" charset="0"/>
            </a:endParaRPr>
          </a:p>
        </p:txBody>
      </p:sp>
      <p:grpSp>
        <p:nvGrpSpPr>
          <p:cNvPr id="7172" name="Grupo 5"/>
          <p:cNvGrpSpPr>
            <a:grpSpLocks/>
          </p:cNvGrpSpPr>
          <p:nvPr/>
        </p:nvGrpSpPr>
        <p:grpSpPr bwMode="auto">
          <a:xfrm>
            <a:off x="930275" y="2452688"/>
            <a:ext cx="7673975" cy="4040187"/>
            <a:chOff x="929702" y="2453116"/>
            <a:chExt cx="7674746" cy="4039286"/>
          </a:xfrm>
        </p:grpSpPr>
        <p:grpSp>
          <p:nvGrpSpPr>
            <p:cNvPr id="7175" name="Grupo 1"/>
            <p:cNvGrpSpPr>
              <a:grpSpLocks/>
            </p:cNvGrpSpPr>
            <p:nvPr/>
          </p:nvGrpSpPr>
          <p:grpSpPr bwMode="auto">
            <a:xfrm>
              <a:off x="929702" y="2537584"/>
              <a:ext cx="1464729" cy="774910"/>
              <a:chOff x="188913" y="1344613"/>
              <a:chExt cx="2654300" cy="1295400"/>
            </a:xfrm>
          </p:grpSpPr>
          <p:sp>
            <p:nvSpPr>
              <p:cNvPr id="19" name="Triángulo isósceles 18"/>
              <p:cNvSpPr/>
              <p:nvPr/>
            </p:nvSpPr>
            <p:spPr>
              <a:xfrm>
                <a:off x="982984" y="1344028"/>
                <a:ext cx="1104794" cy="1294760"/>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0" name="Triángulo isósceles 19"/>
              <p:cNvSpPr/>
              <p:nvPr/>
            </p:nvSpPr>
            <p:spPr>
              <a:xfrm>
                <a:off x="1932416" y="1627921"/>
                <a:ext cx="912031" cy="1010867"/>
              </a:xfrm>
              <a:prstGeom prst="triangl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21" name="Triángulo isósceles 20"/>
              <p:cNvSpPr/>
              <p:nvPr/>
            </p:nvSpPr>
            <p:spPr>
              <a:xfrm>
                <a:off x="188913" y="1914466"/>
                <a:ext cx="794071" cy="724322"/>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grpSp>
        <p:sp>
          <p:nvSpPr>
            <p:cNvPr id="7176" name="Rectángulo 12"/>
            <p:cNvSpPr>
              <a:spLocks noChangeArrowheads="1"/>
            </p:cNvSpPr>
            <p:nvPr/>
          </p:nvSpPr>
          <p:spPr bwMode="auto">
            <a:xfrm>
              <a:off x="3171750" y="2453116"/>
              <a:ext cx="5064633" cy="1077218"/>
            </a:xfrm>
            <a:prstGeom prst="rect">
              <a:avLst/>
            </a:prstGeom>
            <a:noFill/>
            <a:ln w="9525">
              <a:noFill/>
              <a:miter lim="800000"/>
              <a:headEnd/>
              <a:tailEnd/>
            </a:ln>
          </p:spPr>
          <p:txBody>
            <a:bodyPr>
              <a:spAutoFit/>
            </a:bodyPr>
            <a:lstStyle/>
            <a:p>
              <a:pPr algn="just" eaLnBrk="1" hangingPunct="1"/>
              <a:r>
                <a:rPr lang="es-EC" altLang="es-EC" sz="1600" dirty="0">
                  <a:solidFill>
                    <a:schemeClr val="tx2"/>
                  </a:solidFill>
                </a:rPr>
                <a:t>Es el segmento turístico de mayor crecimiento en la última década ( Fuente OMT) </a:t>
              </a:r>
            </a:p>
            <a:p>
              <a:pPr algn="just" eaLnBrk="1" hangingPunct="1"/>
              <a:r>
                <a:rPr lang="es-EC" sz="1600" dirty="0">
                  <a:solidFill>
                    <a:schemeClr val="tx2"/>
                  </a:solidFill>
                </a:rPr>
                <a:t>Ocio:  4.4% </a:t>
              </a:r>
            </a:p>
            <a:p>
              <a:pPr algn="just" eaLnBrk="1" hangingPunct="1"/>
              <a:r>
                <a:rPr lang="es-EC" altLang="es-EC" sz="1600" dirty="0" err="1">
                  <a:solidFill>
                    <a:schemeClr val="tx2"/>
                  </a:solidFill>
                </a:rPr>
                <a:t>Mice</a:t>
              </a:r>
              <a:r>
                <a:rPr lang="es-EC" altLang="es-EC" sz="1600" dirty="0">
                  <a:solidFill>
                    <a:schemeClr val="tx2"/>
                  </a:solidFill>
                </a:rPr>
                <a:t>: </a:t>
              </a:r>
              <a:r>
                <a:rPr lang="es-EC" sz="1600" dirty="0">
                  <a:solidFill>
                    <a:schemeClr val="tx2"/>
                  </a:solidFill>
                </a:rPr>
                <a:t>3.1% (</a:t>
              </a:r>
              <a:r>
                <a:rPr lang="es-EC" altLang="es-EC" sz="1600" dirty="0">
                  <a:solidFill>
                    <a:schemeClr val="tx2"/>
                  </a:solidFill>
                </a:rPr>
                <a:t>Fuente</a:t>
              </a:r>
              <a:r>
                <a:rPr lang="es-EC" sz="1600" dirty="0">
                  <a:solidFill>
                    <a:schemeClr val="tx2"/>
                  </a:solidFill>
                </a:rPr>
                <a:t> FMI) </a:t>
              </a:r>
              <a:endParaRPr lang="es-EC" altLang="es-EC" sz="1600" dirty="0">
                <a:solidFill>
                  <a:schemeClr val="tx2"/>
                </a:solidFill>
              </a:endParaRPr>
            </a:p>
          </p:txBody>
        </p:sp>
        <p:sp>
          <p:nvSpPr>
            <p:cNvPr id="7177" name="Rectángulo 13"/>
            <p:cNvSpPr>
              <a:spLocks noChangeArrowheads="1"/>
            </p:cNvSpPr>
            <p:nvPr/>
          </p:nvSpPr>
          <p:spPr bwMode="auto">
            <a:xfrm>
              <a:off x="3142303" y="3717222"/>
              <a:ext cx="5002734" cy="584775"/>
            </a:xfrm>
            <a:prstGeom prst="rect">
              <a:avLst/>
            </a:prstGeom>
            <a:noFill/>
            <a:ln w="9525">
              <a:noFill/>
              <a:miter lim="800000"/>
              <a:headEnd/>
              <a:tailEnd/>
            </a:ln>
          </p:spPr>
          <p:txBody>
            <a:bodyPr>
              <a:spAutoFit/>
            </a:bodyPr>
            <a:lstStyle/>
            <a:p>
              <a:pPr algn="just" eaLnBrk="1" hangingPunct="1"/>
              <a:r>
                <a:rPr lang="es-EC" altLang="es-EC" sz="1600">
                  <a:solidFill>
                    <a:schemeClr val="tx2"/>
                  </a:solidFill>
                </a:rPr>
                <a:t>Aproximadamente el 40% de turistas de reuniones regresa al destino  </a:t>
              </a:r>
              <a:r>
                <a:rPr lang="es-EC" altLang="es-EC" sz="1400">
                  <a:solidFill>
                    <a:schemeClr val="tx2"/>
                  </a:solidFill>
                </a:rPr>
                <a:t>( Fuente OMT) </a:t>
              </a:r>
            </a:p>
          </p:txBody>
        </p:sp>
        <p:sp>
          <p:nvSpPr>
            <p:cNvPr id="7178" name="Rectángulo 14"/>
            <p:cNvSpPr>
              <a:spLocks noChangeArrowheads="1"/>
            </p:cNvSpPr>
            <p:nvPr/>
          </p:nvSpPr>
          <p:spPr bwMode="auto">
            <a:xfrm>
              <a:off x="3116988" y="4645743"/>
              <a:ext cx="5487460" cy="1846659"/>
            </a:xfrm>
            <a:prstGeom prst="rect">
              <a:avLst/>
            </a:prstGeom>
            <a:noFill/>
            <a:ln w="9525">
              <a:noFill/>
              <a:miter lim="800000"/>
              <a:headEnd/>
              <a:tailEnd/>
            </a:ln>
          </p:spPr>
          <p:txBody>
            <a:bodyPr>
              <a:spAutoFit/>
            </a:bodyPr>
            <a:lstStyle/>
            <a:p>
              <a:pPr algn="just" eaLnBrk="1" hangingPunct="1"/>
              <a:r>
                <a:rPr lang="es-EC" altLang="es-EC" sz="1600">
                  <a:solidFill>
                    <a:schemeClr val="tx2"/>
                  </a:solidFill>
                </a:rPr>
                <a:t>El gasto de quienes participan en el turismo de reuniones es de 5- 7 veces más alto que el generado por turistas de otros productos  </a:t>
              </a:r>
              <a:r>
                <a:rPr lang="es-EC" altLang="es-EC" sz="1200">
                  <a:solidFill>
                    <a:schemeClr val="tx2"/>
                  </a:solidFill>
                </a:rPr>
                <a:t>(Fuente ICCA)</a:t>
              </a:r>
            </a:p>
            <a:p>
              <a:pPr algn="just" eaLnBrk="1" hangingPunct="1"/>
              <a:endParaRPr lang="es-EC" altLang="es-EC" sz="1600">
                <a:solidFill>
                  <a:schemeClr val="tx2"/>
                </a:solidFill>
              </a:endParaRPr>
            </a:p>
            <a:p>
              <a:pPr algn="just" eaLnBrk="1" hangingPunct="1"/>
              <a:r>
                <a:rPr lang="es-EC" altLang="es-EC" sz="1600">
                  <a:solidFill>
                    <a:schemeClr val="tx2"/>
                  </a:solidFill>
                </a:rPr>
                <a:t>En Quito el gasto por visitante es de USD 607 en 3 días </a:t>
              </a:r>
            </a:p>
            <a:p>
              <a:pPr algn="just" eaLnBrk="1" hangingPunct="1">
                <a:buFont typeface="Arial" charset="0"/>
                <a:buNone/>
              </a:pPr>
              <a:r>
                <a:rPr lang="es-EC" altLang="es-EC" sz="1600">
                  <a:solidFill>
                    <a:schemeClr val="tx2"/>
                  </a:solidFill>
                </a:rPr>
                <a:t>(</a:t>
              </a:r>
              <a:r>
                <a:rPr lang="es-EC" altLang="es-EC" sz="1200">
                  <a:solidFill>
                    <a:schemeClr val="tx2"/>
                  </a:solidFill>
                </a:rPr>
                <a:t>Fuente: Estudio Cedatos Quito Turismo)</a:t>
              </a:r>
            </a:p>
            <a:p>
              <a:pPr algn="just" eaLnBrk="1" hangingPunct="1"/>
              <a:endParaRPr lang="es-EC" altLang="es-EC" sz="1600">
                <a:solidFill>
                  <a:schemeClr val="tx2"/>
                </a:solidFill>
              </a:endParaRPr>
            </a:p>
          </p:txBody>
        </p:sp>
        <p:pic>
          <p:nvPicPr>
            <p:cNvPr id="17" name="Picture 16" descr="Imagen relacionada"/>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254624" y="3614698"/>
              <a:ext cx="888717" cy="888548"/>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4" descr="Resultado de imagen para imagen simbolo dola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148577" y="4869160"/>
              <a:ext cx="1033885" cy="103368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 name="Rectángulo 3"/>
          <p:cNvSpPr/>
          <p:nvPr/>
        </p:nvSpPr>
        <p:spPr>
          <a:xfrm>
            <a:off x="755650" y="1289050"/>
            <a:ext cx="7848600" cy="844550"/>
          </a:xfrm>
          <a:prstGeom prst="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600" dirty="0">
                <a:solidFill>
                  <a:schemeClr val="tx2"/>
                </a:solidFill>
                <a:latin typeface="Arial" panose="020B0604020202020204" pitchFamily="34" charset="0"/>
                <a:cs typeface="Arial" panose="020B0604020202020204" pitchFamily="34" charset="0"/>
              </a:rPr>
              <a:t>Es un conjunto de corrientes turísticas cuyo motivo de viaje esta vinculado en la realización de actividades laborales y profesionales llevadas a cabo en reuniones de negocios con diferentes magnitudes y propósitos</a:t>
            </a:r>
          </a:p>
        </p:txBody>
      </p:sp>
      <p:pic>
        <p:nvPicPr>
          <p:cNvPr id="7174" name="Imagen 21"/>
          <p:cNvPicPr>
            <a:picLocks noChangeAspect="1"/>
          </p:cNvPicPr>
          <p:nvPr/>
        </p:nvPicPr>
        <p:blipFill>
          <a:blip r:embed="rId5"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7513"/>
            <a:ext cx="8229600" cy="1143000"/>
          </a:xfrm>
        </p:spPr>
        <p:txBody>
          <a:bodyPr/>
          <a:lstStyle/>
          <a:p>
            <a:pPr>
              <a:defRPr/>
            </a:pPr>
            <a:r>
              <a:rPr lang="es-EC" sz="2800" b="1" dirty="0">
                <a:solidFill>
                  <a:schemeClr val="tx2"/>
                </a:solidFill>
                <a:latin typeface="Arial" panose="020B0604020202020204" pitchFamily="34" charset="0"/>
                <a:ea typeface="+mn-ea"/>
                <a:cs typeface="Arial" panose="020B0604020202020204" pitchFamily="34" charset="0"/>
              </a:rPr>
              <a:t>BENEFICIOS DEL TURISMO DE </a:t>
            </a:r>
            <a:r>
              <a:rPr lang="es-EC" sz="2800" b="1" dirty="0" smtClean="0">
                <a:solidFill>
                  <a:schemeClr val="tx2"/>
                </a:solidFill>
                <a:latin typeface="Arial" panose="020B0604020202020204" pitchFamily="34" charset="0"/>
                <a:ea typeface="+mn-ea"/>
                <a:cs typeface="Arial" panose="020B0604020202020204" pitchFamily="34" charset="0"/>
              </a:rPr>
              <a:t>REUNIONES </a:t>
            </a:r>
            <a:r>
              <a:rPr lang="es-EC" sz="2800" b="1" dirty="0">
                <a:solidFill>
                  <a:schemeClr val="tx2"/>
                </a:solidFill>
                <a:latin typeface="Arial" panose="020B0604020202020204" pitchFamily="34" charset="0"/>
                <a:ea typeface="+mn-ea"/>
                <a:cs typeface="Arial" panose="020B0604020202020204" pitchFamily="34" charset="0"/>
              </a:rPr>
              <a:t>PARA UN DESTINO TURÍSTICO </a:t>
            </a:r>
          </a:p>
        </p:txBody>
      </p:sp>
      <p:sp>
        <p:nvSpPr>
          <p:cNvPr id="5" name="Rectángulo 4"/>
          <p:cNvSpPr/>
          <p:nvPr/>
        </p:nvSpPr>
        <p:spPr>
          <a:xfrm>
            <a:off x="746125" y="1771650"/>
            <a:ext cx="2962275"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500" dirty="0">
                <a:latin typeface="Arial" panose="020B0604020202020204" pitchFamily="34" charset="0"/>
                <a:cs typeface="Arial" panose="020B0604020202020204" pitchFamily="34" charset="0"/>
              </a:rPr>
              <a:t>Mejora la ocupación en temporadas bajas</a:t>
            </a:r>
          </a:p>
        </p:txBody>
      </p:sp>
      <p:sp>
        <p:nvSpPr>
          <p:cNvPr id="6" name="Rectángulo 5"/>
          <p:cNvSpPr/>
          <p:nvPr/>
        </p:nvSpPr>
        <p:spPr>
          <a:xfrm>
            <a:off x="773113" y="5011738"/>
            <a:ext cx="2962275" cy="10810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s-ES" sz="1500" dirty="0">
                <a:latin typeface="Arial" panose="020B0604020202020204" pitchFamily="34" charset="0"/>
                <a:cs typeface="Arial" panose="020B0604020202020204" pitchFamily="34" charset="0"/>
              </a:rPr>
              <a:t>Contribuye a elevar el gasto promedio de los visitantes</a:t>
            </a:r>
            <a:endParaRPr lang="es-EC" sz="1500" dirty="0">
              <a:latin typeface="Arial" panose="020B0604020202020204" pitchFamily="34" charset="0"/>
              <a:cs typeface="Arial" panose="020B0604020202020204" pitchFamily="34" charset="0"/>
            </a:endParaRPr>
          </a:p>
        </p:txBody>
      </p:sp>
      <p:sp>
        <p:nvSpPr>
          <p:cNvPr id="7" name="Rectángulo 6"/>
          <p:cNvSpPr/>
          <p:nvPr/>
        </p:nvSpPr>
        <p:spPr>
          <a:xfrm>
            <a:off x="746125" y="3522663"/>
            <a:ext cx="2962275" cy="10795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s-ES" sz="1500" dirty="0">
                <a:latin typeface="Arial" panose="020B0604020202020204" pitchFamily="34" charset="0"/>
                <a:cs typeface="Arial" panose="020B0604020202020204" pitchFamily="34" charset="0"/>
              </a:rPr>
              <a:t>Crea empleos, generalmente calificados </a:t>
            </a:r>
            <a:endParaRPr lang="es-EC" sz="1500" dirty="0">
              <a:latin typeface="Arial" panose="020B0604020202020204" pitchFamily="34" charset="0"/>
              <a:cs typeface="Arial" panose="020B0604020202020204" pitchFamily="34" charset="0"/>
            </a:endParaRPr>
          </a:p>
        </p:txBody>
      </p:sp>
      <p:sp>
        <p:nvSpPr>
          <p:cNvPr id="9" name="Rectángulo 8"/>
          <p:cNvSpPr/>
          <p:nvPr/>
        </p:nvSpPr>
        <p:spPr>
          <a:xfrm>
            <a:off x="5292725" y="1771650"/>
            <a:ext cx="2963863" cy="11811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500" dirty="0">
                <a:latin typeface="Arial" panose="020B0604020202020204" pitchFamily="34" charset="0"/>
                <a:cs typeface="Arial" panose="020B0604020202020204" pitchFamily="34" charset="0"/>
              </a:rPr>
              <a:t>Moviliza localmente ingresos a otras actividades económicas</a:t>
            </a:r>
          </a:p>
        </p:txBody>
      </p:sp>
      <p:sp>
        <p:nvSpPr>
          <p:cNvPr id="10" name="Rectángulo 9"/>
          <p:cNvSpPr/>
          <p:nvPr/>
        </p:nvSpPr>
        <p:spPr>
          <a:xfrm>
            <a:off x="5294313" y="5011738"/>
            <a:ext cx="3022600" cy="108108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500" b="1" dirty="0">
                <a:latin typeface="Arial" panose="020B0604020202020204" pitchFamily="34" charset="0"/>
                <a:cs typeface="Arial" panose="020B0604020202020204" pitchFamily="34" charset="0"/>
              </a:rPr>
              <a:t>Transferencia de conocimiento</a:t>
            </a:r>
          </a:p>
          <a:p>
            <a:pPr algn="ctr">
              <a:defRPr/>
            </a:pPr>
            <a:r>
              <a:rPr lang="es-EC" sz="1500" dirty="0">
                <a:latin typeface="Arial" panose="020B0604020202020204" pitchFamily="34" charset="0"/>
                <a:cs typeface="Arial" panose="020B0604020202020204" pitchFamily="34" charset="0"/>
              </a:rPr>
              <a:t>Oportunidad de aprendizaje de la comunidad local a través de expertos internacionales  </a:t>
            </a:r>
          </a:p>
        </p:txBody>
      </p:sp>
      <p:sp>
        <p:nvSpPr>
          <p:cNvPr id="12" name="Rectángulo 11"/>
          <p:cNvSpPr/>
          <p:nvPr/>
        </p:nvSpPr>
        <p:spPr>
          <a:xfrm>
            <a:off x="5318125" y="3559175"/>
            <a:ext cx="2998788" cy="104298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500" dirty="0">
                <a:latin typeface="Arial" panose="020B0604020202020204" pitchFamily="34" charset="0"/>
                <a:ea typeface="Calibri" panose="020F0502020204030204" pitchFamily="34" charset="0"/>
                <a:cs typeface="Arial" panose="020B0604020202020204" pitchFamily="34" charset="0"/>
              </a:rPr>
              <a:t>Promociona el destino ya que un alto porcentaje de los participantes </a:t>
            </a:r>
            <a:r>
              <a:rPr lang="es-EC" sz="1500" b="1" dirty="0">
                <a:latin typeface="Arial" panose="020B0604020202020204" pitchFamily="34" charset="0"/>
                <a:ea typeface="Calibri" panose="020F0502020204030204" pitchFamily="34" charset="0"/>
                <a:cs typeface="Arial" panose="020B0604020202020204" pitchFamily="34" charset="0"/>
              </a:rPr>
              <a:t>repite  y recomienda </a:t>
            </a:r>
            <a:r>
              <a:rPr lang="es-EC" sz="1500" dirty="0">
                <a:latin typeface="Arial" panose="020B0604020202020204" pitchFamily="34" charset="0"/>
                <a:ea typeface="Calibri" panose="020F0502020204030204" pitchFamily="34" charset="0"/>
                <a:cs typeface="Arial" panose="020B0604020202020204" pitchFamily="34" charset="0"/>
              </a:rPr>
              <a:t>su visita al destino.</a:t>
            </a:r>
            <a:endParaRPr lang="es-EC" sz="1500" dirty="0">
              <a:latin typeface="Arial" panose="020B0604020202020204" pitchFamily="34" charset="0"/>
              <a:cs typeface="Arial" panose="020B0604020202020204" pitchFamily="34" charset="0"/>
            </a:endParaRPr>
          </a:p>
        </p:txBody>
      </p:sp>
      <p:pic>
        <p:nvPicPr>
          <p:cNvPr id="8201" name="Imagen 13"/>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323528" y="1268760"/>
          <a:ext cx="86409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p:cNvSpPr txBox="1">
            <a:spLocks/>
          </p:cNvSpPr>
          <p:nvPr/>
        </p:nvSpPr>
        <p:spPr bwMode="auto">
          <a:xfrm>
            <a:off x="528638" y="808038"/>
            <a:ext cx="82296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s-EC" sz="2800" b="1" dirty="0" smtClean="0">
                <a:solidFill>
                  <a:schemeClr val="tx2"/>
                </a:solidFill>
                <a:latin typeface="Arial" panose="020B0604020202020204" pitchFamily="34" charset="0"/>
                <a:ea typeface="+mn-ea"/>
                <a:cs typeface="Arial" panose="020B0604020202020204" pitchFamily="34" charset="0"/>
              </a:rPr>
              <a:t>OBJETIVOS ESTRATEGICOS</a:t>
            </a:r>
          </a:p>
          <a:p>
            <a:pPr>
              <a:defRPr/>
            </a:pPr>
            <a:r>
              <a:rPr lang="es-ES" sz="1800" b="1" dirty="0">
                <a:solidFill>
                  <a:schemeClr val="tx2"/>
                </a:solidFill>
                <a:latin typeface="Arial" panose="020B0604020202020204" pitchFamily="34" charset="0"/>
              </a:rPr>
              <a:t>Plan Estratégico de Desarrollo de Turismo Sostenible de Quito al 2021  </a:t>
            </a:r>
            <a:r>
              <a:rPr lang="es-ES" sz="1200" b="1" dirty="0">
                <a:solidFill>
                  <a:schemeClr val="tx2"/>
                </a:solidFill>
                <a:latin typeface="Arial" panose="020B0604020202020204" pitchFamily="34" charset="0"/>
              </a:rPr>
              <a:t/>
            </a:r>
            <a:br>
              <a:rPr lang="es-ES" sz="1200" b="1" dirty="0">
                <a:solidFill>
                  <a:schemeClr val="tx2"/>
                </a:solidFill>
                <a:latin typeface="Arial" panose="020B0604020202020204" pitchFamily="34" charset="0"/>
              </a:rPr>
            </a:br>
            <a:endParaRPr lang="es-EC" altLang="es-EC" sz="1200" b="1" dirty="0">
              <a:solidFill>
                <a:schemeClr val="tx2"/>
              </a:solidFill>
              <a:latin typeface="Arial" panose="020B0604020202020204" pitchFamily="34" charset="0"/>
            </a:endParaRPr>
          </a:p>
          <a:p>
            <a:pPr>
              <a:defRPr/>
            </a:pPr>
            <a:endParaRPr lang="es-EC" sz="1800" b="1" dirty="0">
              <a:solidFill>
                <a:schemeClr val="tx2"/>
              </a:solidFill>
              <a:latin typeface="Arial" panose="020B0604020202020204" pitchFamily="34" charset="0"/>
              <a:ea typeface="+mn-ea"/>
              <a:cs typeface="Arial" panose="020B0604020202020204" pitchFamily="34" charset="0"/>
            </a:endParaRPr>
          </a:p>
        </p:txBody>
      </p:sp>
      <p:pic>
        <p:nvPicPr>
          <p:cNvPr id="9220" name="Imagen 9"/>
          <p:cNvPicPr>
            <a:picLocks noChangeAspect="1"/>
          </p:cNvPicPr>
          <p:nvPr/>
        </p:nvPicPr>
        <p:blipFill>
          <a:blip r:embed="rId7"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107504" y="1124744"/>
          <a:ext cx="885698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p:cNvSpPr txBox="1">
            <a:spLocks/>
          </p:cNvSpPr>
          <p:nvPr/>
        </p:nvSpPr>
        <p:spPr bwMode="auto">
          <a:xfrm>
            <a:off x="420688" y="490538"/>
            <a:ext cx="8229600" cy="77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s-EC" sz="2800" b="1" dirty="0" smtClean="0">
                <a:solidFill>
                  <a:schemeClr val="tx2"/>
                </a:solidFill>
                <a:latin typeface="Arial" panose="020B0604020202020204" pitchFamily="34" charset="0"/>
                <a:ea typeface="+mn-ea"/>
                <a:cs typeface="Arial" panose="020B0604020202020204" pitchFamily="34" charset="0"/>
              </a:rPr>
              <a:t>METAS ESTRATÉGICAS </a:t>
            </a:r>
          </a:p>
          <a:p>
            <a:pPr>
              <a:defRPr/>
            </a:pPr>
            <a:r>
              <a:rPr lang="es-ES" sz="1800" b="1" dirty="0">
                <a:solidFill>
                  <a:schemeClr val="tx2"/>
                </a:solidFill>
                <a:latin typeface="Arial" panose="020B0604020202020204" pitchFamily="34" charset="0"/>
              </a:rPr>
              <a:t>Plan Estratégico de Desarrollo de Turismo Sostenible de Quito al 2021  </a:t>
            </a:r>
            <a:r>
              <a:rPr lang="es-ES" sz="1200" b="1" dirty="0">
                <a:solidFill>
                  <a:schemeClr val="tx2"/>
                </a:solidFill>
                <a:latin typeface="Arial" panose="020B0604020202020204" pitchFamily="34" charset="0"/>
              </a:rPr>
              <a:t/>
            </a:r>
            <a:br>
              <a:rPr lang="es-ES" sz="1200" b="1" dirty="0">
                <a:solidFill>
                  <a:schemeClr val="tx2"/>
                </a:solidFill>
                <a:latin typeface="Arial" panose="020B0604020202020204" pitchFamily="34" charset="0"/>
              </a:rPr>
            </a:br>
            <a:endParaRPr lang="es-EC" altLang="es-EC" sz="1200" b="1" dirty="0">
              <a:solidFill>
                <a:schemeClr val="tx2"/>
              </a:solidFill>
              <a:latin typeface="Arial" panose="020B0604020202020204" pitchFamily="34" charset="0"/>
            </a:endParaRPr>
          </a:p>
          <a:p>
            <a:pPr>
              <a:defRPr/>
            </a:pPr>
            <a:endParaRPr lang="es-EC" sz="1800" b="1" dirty="0">
              <a:solidFill>
                <a:schemeClr val="tx2"/>
              </a:solidFill>
              <a:latin typeface="Arial" panose="020B0604020202020204" pitchFamily="34" charset="0"/>
              <a:ea typeface="+mn-ea"/>
              <a:cs typeface="Arial" panose="020B0604020202020204" pitchFamily="34" charset="0"/>
            </a:endParaRPr>
          </a:p>
        </p:txBody>
      </p:sp>
      <p:pic>
        <p:nvPicPr>
          <p:cNvPr id="10244" name="Imagen 10"/>
          <p:cNvPicPr>
            <a:picLocks noChangeAspect="1"/>
          </p:cNvPicPr>
          <p:nvPr/>
        </p:nvPicPr>
        <p:blipFill>
          <a:blip r:embed="rId7"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EC" sz="2800" b="1" dirty="0" smtClean="0">
                <a:solidFill>
                  <a:schemeClr val="tx2"/>
                </a:solidFill>
                <a:latin typeface="Arial" panose="020B0604020202020204" pitchFamily="34" charset="0"/>
                <a:ea typeface="+mn-ea"/>
                <a:cs typeface="Arial" panose="020B0604020202020204" pitchFamily="34" charset="0"/>
              </a:rPr>
              <a:t>PILARES ESTRATÉGICOS </a:t>
            </a:r>
            <a:br>
              <a:rPr lang="es-EC" sz="2800" b="1" dirty="0" smtClean="0">
                <a:solidFill>
                  <a:schemeClr val="tx2"/>
                </a:solidFill>
                <a:latin typeface="Arial" panose="020B0604020202020204" pitchFamily="34" charset="0"/>
                <a:ea typeface="+mn-ea"/>
                <a:cs typeface="Arial" panose="020B0604020202020204" pitchFamily="34" charset="0"/>
              </a:rPr>
            </a:br>
            <a:r>
              <a:rPr lang="es-ES" sz="1800" b="1" dirty="0">
                <a:solidFill>
                  <a:schemeClr val="tx2"/>
                </a:solidFill>
                <a:latin typeface="Arial" panose="020B0604020202020204" pitchFamily="34" charset="0"/>
              </a:rPr>
              <a:t>Plan Estratégico de Desarrollo de Turismo Sostenible de Quito al 2021</a:t>
            </a:r>
            <a:r>
              <a:rPr lang="es-ES" sz="2800" dirty="0">
                <a:solidFill>
                  <a:srgbClr val="81BC00"/>
                </a:solidFill>
              </a:rPr>
              <a:t/>
            </a:r>
            <a:br>
              <a:rPr lang="es-ES" sz="2800" dirty="0">
                <a:solidFill>
                  <a:srgbClr val="81BC00"/>
                </a:solidFill>
              </a:rPr>
            </a:br>
            <a:endParaRPr lang="es-EC" sz="2800" b="1" dirty="0">
              <a:solidFill>
                <a:schemeClr val="tx2"/>
              </a:solidFill>
              <a:latin typeface="Arial" panose="020B0604020202020204" pitchFamily="34" charset="0"/>
              <a:ea typeface="+mn-ea"/>
              <a:cs typeface="Arial" panose="020B0604020202020204" pitchFamily="34" charset="0"/>
            </a:endParaRPr>
          </a:p>
        </p:txBody>
      </p:sp>
      <p:sp>
        <p:nvSpPr>
          <p:cNvPr id="3" name="CuadroTexto 2"/>
          <p:cNvSpPr txBox="1"/>
          <p:nvPr/>
        </p:nvSpPr>
        <p:spPr>
          <a:xfrm>
            <a:off x="457200" y="5802313"/>
            <a:ext cx="8785225" cy="522287"/>
          </a:xfrm>
          <a:prstGeom prst="rect">
            <a:avLst/>
          </a:prstGeom>
          <a:noFill/>
        </p:spPr>
        <p:txBody>
          <a:bodyPr>
            <a:spAutoFit/>
          </a:bodyPr>
          <a:lstStyle/>
          <a:p>
            <a:pPr algn="just">
              <a:defRPr/>
            </a:pPr>
            <a:r>
              <a:rPr lang="es-EC" sz="1400" b="1" dirty="0">
                <a:solidFill>
                  <a:schemeClr val="tx2"/>
                </a:solidFill>
                <a:latin typeface="Arial" panose="020B0604020202020204" pitchFamily="34" charset="0"/>
                <a:ea typeface="+mj-ea"/>
                <a:cs typeface="+mj-cs"/>
              </a:rPr>
              <a:t>Objetivo estratégico</a:t>
            </a:r>
            <a:r>
              <a:rPr lang="es-EC" sz="1400" dirty="0">
                <a:solidFill>
                  <a:schemeClr val="tx2"/>
                </a:solidFill>
                <a:latin typeface="Arial" panose="020B0604020202020204" pitchFamily="34" charset="0"/>
                <a:ea typeface="+mj-ea"/>
                <a:cs typeface="+mj-cs"/>
              </a:rPr>
              <a:t>: Alcanzar el 5% de la cuota de mercado de ICCA, a nivel de América del Sur </a:t>
            </a:r>
          </a:p>
          <a:p>
            <a:pPr algn="just">
              <a:defRPr/>
            </a:pPr>
            <a:r>
              <a:rPr lang="es-EC" sz="1400" dirty="0">
                <a:solidFill>
                  <a:schemeClr val="tx2"/>
                </a:solidFill>
                <a:latin typeface="Arial" panose="020B0604020202020204" pitchFamily="34" charset="0"/>
                <a:ea typeface="+mj-ea"/>
                <a:cs typeface="+mj-cs"/>
              </a:rPr>
              <a:t>ICCA: Asociación internacional de congresos y convenciones  </a:t>
            </a:r>
          </a:p>
        </p:txBody>
      </p:sp>
      <p:pic>
        <p:nvPicPr>
          <p:cNvPr id="11268" name="Imagen 4"/>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6" name="Diagrama 5"/>
          <p:cNvGraphicFramePr/>
          <p:nvPr/>
        </p:nvGraphicFramePr>
        <p:xfrm>
          <a:off x="457200" y="1196752"/>
          <a:ext cx="763465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es-EC" sz="3200" b="1" smtClean="0">
                <a:solidFill>
                  <a:schemeClr val="tx2"/>
                </a:solidFill>
                <a:latin typeface="Arial" charset="0"/>
                <a:cs typeface="Arial" charset="0"/>
              </a:rPr>
              <a:t>DESARROLLO DEL PRODUCTO </a:t>
            </a:r>
          </a:p>
        </p:txBody>
      </p:sp>
      <p:pic>
        <p:nvPicPr>
          <p:cNvPr id="12291" name="Imagen 4"/>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sp>
        <p:nvSpPr>
          <p:cNvPr id="12292" name="Marcador de contenido 3"/>
          <p:cNvSpPr>
            <a:spLocks noGrp="1"/>
          </p:cNvSpPr>
          <p:nvPr>
            <p:ph idx="1"/>
          </p:nvPr>
        </p:nvSpPr>
        <p:spPr>
          <a:xfrm>
            <a:off x="457200" y="1268413"/>
            <a:ext cx="8167688" cy="792162"/>
          </a:xfrm>
        </p:spPr>
        <p:txBody>
          <a:bodyPr/>
          <a:lstStyle/>
          <a:p>
            <a:pPr algn="just"/>
            <a:r>
              <a:rPr lang="es-EC" sz="1400" smtClean="0">
                <a:solidFill>
                  <a:schemeClr val="tx2"/>
                </a:solidFill>
                <a:latin typeface="Arial" charset="0"/>
                <a:cs typeface="Arial" charset="0"/>
              </a:rPr>
              <a:t>Levantamiento de atractivos de la ciudad de Quito para el turismo de reuniones</a:t>
            </a:r>
          </a:p>
          <a:p>
            <a:pPr algn="just"/>
            <a:r>
              <a:rPr lang="es-EC" sz="1400" smtClean="0">
                <a:solidFill>
                  <a:schemeClr val="tx2"/>
                </a:solidFill>
                <a:latin typeface="Arial" charset="0"/>
                <a:cs typeface="Arial" charset="0"/>
              </a:rPr>
              <a:t>Levantamiento de la infraestructura de la ciudad para la captación de eventos internacionales </a:t>
            </a:r>
          </a:p>
          <a:p>
            <a:pPr algn="just"/>
            <a:r>
              <a:rPr lang="es-EC" sz="1400" smtClean="0">
                <a:solidFill>
                  <a:schemeClr val="tx2"/>
                </a:solidFill>
                <a:latin typeface="Arial" charset="0"/>
                <a:cs typeface="Arial" charset="0"/>
              </a:rPr>
              <a:t>Generación de estadísticas de los eventos nacionales e internacionales </a:t>
            </a:r>
          </a:p>
        </p:txBody>
      </p:sp>
      <p:sp>
        <p:nvSpPr>
          <p:cNvPr id="12293" name="Título 1"/>
          <p:cNvSpPr txBox="1">
            <a:spLocks/>
          </p:cNvSpPr>
          <p:nvPr/>
        </p:nvSpPr>
        <p:spPr bwMode="auto">
          <a:xfrm>
            <a:off x="60325" y="2924175"/>
            <a:ext cx="8229600" cy="1143000"/>
          </a:xfrm>
          <a:prstGeom prst="rect">
            <a:avLst/>
          </a:prstGeom>
          <a:noFill/>
          <a:ln w="9525">
            <a:noFill/>
            <a:miter lim="800000"/>
            <a:headEnd/>
            <a:tailEnd/>
          </a:ln>
        </p:spPr>
        <p:txBody>
          <a:bodyPr anchor="ctr"/>
          <a:lstStyle/>
          <a:p>
            <a:pPr algn="ctr"/>
            <a:r>
              <a:rPr lang="es-EC" sz="3200" b="1">
                <a:solidFill>
                  <a:schemeClr val="tx2"/>
                </a:solidFill>
              </a:rPr>
              <a:t>CAPACITACIÓN A LA INDUSTRIA </a:t>
            </a:r>
          </a:p>
        </p:txBody>
      </p:sp>
      <p:sp>
        <p:nvSpPr>
          <p:cNvPr id="12294" name="Marcador de contenido 3"/>
          <p:cNvSpPr txBox="1">
            <a:spLocks/>
          </p:cNvSpPr>
          <p:nvPr/>
        </p:nvSpPr>
        <p:spPr bwMode="auto">
          <a:xfrm>
            <a:off x="498475" y="3860800"/>
            <a:ext cx="8167688" cy="792163"/>
          </a:xfrm>
          <a:prstGeom prst="rect">
            <a:avLst/>
          </a:prstGeom>
          <a:noFill/>
          <a:ln w="9525">
            <a:noFill/>
            <a:miter lim="800000"/>
            <a:headEnd/>
            <a:tailEnd/>
          </a:ln>
        </p:spPr>
        <p:txBody>
          <a:bodyPr/>
          <a:lstStyle/>
          <a:p>
            <a:pPr marL="342900" indent="-342900">
              <a:spcBef>
                <a:spcPct val="20000"/>
              </a:spcBef>
              <a:buFont typeface="Arial" charset="0"/>
              <a:buChar char="•"/>
            </a:pPr>
            <a:r>
              <a:rPr lang="es-EC" sz="2000">
                <a:solidFill>
                  <a:schemeClr val="tx2"/>
                </a:solidFill>
              </a:rPr>
              <a:t>Capacitaciones a los actores de turismo sobre el turismo de reuniones</a:t>
            </a:r>
          </a:p>
          <a:p>
            <a:pPr marL="342900" indent="-342900">
              <a:spcBef>
                <a:spcPct val="20000"/>
              </a:spcBef>
              <a:buFont typeface="Arial" charset="0"/>
              <a:buChar char="•"/>
            </a:pPr>
            <a:r>
              <a:rPr lang="es-EC" sz="2000">
                <a:solidFill>
                  <a:schemeClr val="tx2"/>
                </a:solidFill>
              </a:rPr>
              <a:t>Creación de normativas para los diferentes actores</a:t>
            </a:r>
          </a:p>
          <a:p>
            <a:pPr marL="742950" lvl="1" indent="-285750">
              <a:spcBef>
                <a:spcPct val="20000"/>
              </a:spcBef>
              <a:buFont typeface="Arial" charset="0"/>
              <a:buChar char="–"/>
            </a:pPr>
            <a:r>
              <a:rPr lang="es-EC" sz="1200">
                <a:solidFill>
                  <a:schemeClr val="tx2"/>
                </a:solidFill>
              </a:rPr>
              <a:t>Organizadores de eventos </a:t>
            </a:r>
          </a:p>
          <a:p>
            <a:pPr marL="742950" lvl="1" indent="-285750">
              <a:spcBef>
                <a:spcPct val="20000"/>
              </a:spcBef>
              <a:buFont typeface="Arial" charset="0"/>
              <a:buChar char="–"/>
            </a:pPr>
            <a:r>
              <a:rPr lang="es-EC" sz="1200">
                <a:solidFill>
                  <a:schemeClr val="tx2"/>
                </a:solidFill>
              </a:rPr>
              <a:t>Espacios de evento s</a:t>
            </a:r>
          </a:p>
          <a:p>
            <a:pPr marL="742950" lvl="1" indent="-285750">
              <a:spcBef>
                <a:spcPct val="20000"/>
              </a:spcBef>
              <a:buFont typeface="Arial" charset="0"/>
              <a:buChar char="–"/>
            </a:pPr>
            <a:r>
              <a:rPr lang="es-EC" sz="1200">
                <a:solidFill>
                  <a:schemeClr val="tx2"/>
                </a:solidFill>
              </a:rPr>
              <a:t>Servicios de catering</a:t>
            </a:r>
          </a:p>
          <a:p>
            <a:pPr marL="742950" lvl="1" indent="-285750">
              <a:spcBef>
                <a:spcPct val="20000"/>
              </a:spcBef>
              <a:buFont typeface="Arial" charset="0"/>
              <a:buChar char="–"/>
            </a:pPr>
            <a:r>
              <a:rPr lang="es-EC" sz="1200">
                <a:solidFill>
                  <a:schemeClr val="tx2"/>
                </a:solidFill>
              </a:rPr>
              <a:t>Servicios de traducción </a:t>
            </a:r>
          </a:p>
          <a:p>
            <a:pPr marL="742950" lvl="1" indent="-285750">
              <a:spcBef>
                <a:spcPct val="20000"/>
              </a:spcBef>
              <a:buFont typeface="Arial" charset="0"/>
              <a:buChar char="–"/>
            </a:pPr>
            <a:r>
              <a:rPr lang="es-EC" sz="1200">
                <a:solidFill>
                  <a:schemeClr val="tx2"/>
                </a:solidFill>
              </a:rPr>
              <a:t>Servicios de Audivio / Visual </a:t>
            </a:r>
          </a:p>
          <a:p>
            <a:pPr marL="742950" lvl="1" indent="-285750">
              <a:spcBef>
                <a:spcPct val="20000"/>
              </a:spcBef>
              <a:buFont typeface="Arial" charset="0"/>
              <a:buChar char="–"/>
            </a:pPr>
            <a:r>
              <a:rPr lang="es-EC" sz="1200">
                <a:solidFill>
                  <a:schemeClr val="tx2"/>
                </a:solidFill>
              </a:rPr>
              <a:t>Otros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2</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6" name="Rectángulo 5"/>
          <p:cNvSpPr>
            <a:spLocks noGrp="1"/>
          </p:cNvSpPr>
          <p:nvPr>
            <p:ph type="title"/>
          </p:nvPr>
        </p:nvSpPr>
        <p:spPr>
          <a:xfrm>
            <a:off x="251520" y="830997"/>
            <a:ext cx="8229600" cy="584775"/>
          </a:xfrm>
          <a:prstGeom prst="rect">
            <a:avLst/>
          </a:prstGeom>
        </p:spPr>
        <p:txBody>
          <a:bodyPr>
            <a:spAutoFit/>
          </a:bodyPr>
          <a:lstStyle/>
          <a:p>
            <a:pPr algn="l"/>
            <a:r>
              <a:rPr lang="es-EC" sz="3200" b="1" dirty="0" smtClean="0">
                <a:solidFill>
                  <a:schemeClr val="accent1"/>
                </a:solidFill>
                <a:effectLst>
                  <a:outerShdw blurRad="38100" dist="38100" dir="2700000" algn="tl">
                    <a:srgbClr val="C0C0C0"/>
                  </a:outerShdw>
                </a:effectLst>
              </a:rPr>
              <a:t>ANTECEDENTES:</a:t>
            </a:r>
            <a:endParaRPr lang="es-EC" sz="3200" b="1" dirty="0">
              <a:solidFill>
                <a:schemeClr val="accent1"/>
              </a:solidFill>
              <a:effectLst>
                <a:outerShdw blurRad="38100" dist="38100" dir="2700000" algn="tl">
                  <a:srgbClr val="C0C0C0"/>
                </a:outerShdw>
              </a:effectLst>
            </a:endParaRPr>
          </a:p>
        </p:txBody>
      </p:sp>
      <p:sp>
        <p:nvSpPr>
          <p:cNvPr id="7" name="6 CuadroTexto"/>
          <p:cNvSpPr txBox="1"/>
          <p:nvPr/>
        </p:nvSpPr>
        <p:spPr>
          <a:xfrm>
            <a:off x="539552" y="1700808"/>
            <a:ext cx="8208912" cy="3724096"/>
          </a:xfrm>
          <a:prstGeom prst="rect">
            <a:avLst/>
          </a:prstGeom>
          <a:noFill/>
        </p:spPr>
        <p:txBody>
          <a:bodyPr wrap="square" rtlCol="0">
            <a:spAutoFit/>
          </a:bodyPr>
          <a:lstStyle/>
          <a:p>
            <a:pPr>
              <a:buFont typeface="Arial" pitchFamily="34" charset="0"/>
              <a:buChar char="•"/>
            </a:pPr>
            <a:r>
              <a:rPr lang="es-ES_tradnl" sz="2000" dirty="0" smtClean="0"/>
              <a:t>   El </a:t>
            </a:r>
            <a:r>
              <a:rPr lang="es-ES" sz="2000" dirty="0" smtClean="0"/>
              <a:t>16 </a:t>
            </a:r>
            <a:r>
              <a:rPr lang="es-ES" sz="2000" dirty="0" smtClean="0"/>
              <a:t>de marzo de 2017, </a:t>
            </a:r>
            <a:r>
              <a:rPr lang="es-ES" sz="2000" dirty="0" smtClean="0"/>
              <a:t>en </a:t>
            </a:r>
            <a:r>
              <a:rPr lang="es-ES" sz="2000" dirty="0" smtClean="0"/>
              <a:t>Sesión Extraordinaria la Comisión de Uso de </a:t>
            </a:r>
            <a:r>
              <a:rPr lang="es-ES" sz="2000" dirty="0" smtClean="0"/>
              <a:t>Suelo, se analizó </a:t>
            </a:r>
            <a:r>
              <a:rPr lang="es-ES" sz="2000" dirty="0" smtClean="0"/>
              <a:t>el </a:t>
            </a:r>
            <a:r>
              <a:rPr lang="es-ES" sz="2000" dirty="0" smtClean="0"/>
              <a:t>proyecto de ordenanza, </a:t>
            </a:r>
            <a:r>
              <a:rPr lang="es-ES" sz="2000" dirty="0" smtClean="0"/>
              <a:t>donde Quito Turismo y la Secretaría de Territorio, Hábitat y Vivienda exponen el proyecto de reforma. En este sentido, la comisión emite su voto favorable para que </a:t>
            </a:r>
            <a:r>
              <a:rPr lang="es-ES" sz="2000" dirty="0" smtClean="0"/>
              <a:t>el </a:t>
            </a:r>
            <a:r>
              <a:rPr lang="es-ES" sz="2000" dirty="0" smtClean="0"/>
              <a:t>Concejo Metropolitano conozca el proyecto de Ordenanza </a:t>
            </a:r>
            <a:r>
              <a:rPr lang="es-ES" sz="2000" dirty="0" smtClean="0"/>
              <a:t>Reformatoria;</a:t>
            </a:r>
          </a:p>
          <a:p>
            <a:pPr>
              <a:buFont typeface="Arial" pitchFamily="34" charset="0"/>
              <a:buChar char="•"/>
            </a:pPr>
            <a:endParaRPr lang="es-EC" sz="2000" dirty="0" smtClean="0"/>
          </a:p>
          <a:p>
            <a:pPr>
              <a:buFont typeface="Arial" pitchFamily="34" charset="0"/>
              <a:buChar char="•"/>
            </a:pPr>
            <a:r>
              <a:rPr lang="es-EC" sz="2000" dirty="0" smtClean="0"/>
              <a:t>   El 23 </a:t>
            </a:r>
            <a:r>
              <a:rPr lang="es-EC" sz="2000" dirty="0" smtClean="0"/>
              <a:t>de marzo del 2017, en Sesión de Concejo Metropolitano de Quito, </a:t>
            </a:r>
            <a:r>
              <a:rPr lang="es-EC" sz="2000" dirty="0" smtClean="0"/>
              <a:t>se presenta el proyecto y es acogida en “Primer Debate” con las siguientes observaciones que se sustentan a continuación:</a:t>
            </a:r>
            <a:endParaRPr lang="es-EC" sz="2000" dirty="0" smtClean="0"/>
          </a:p>
          <a:p>
            <a:pPr marL="285750" indent="-285750">
              <a:buFont typeface="Arial" pitchFamily="34" charset="0"/>
              <a:buChar char="•"/>
            </a:pPr>
            <a:endParaRPr lang="es-ES_tradnl" dirty="0" smtClean="0"/>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250825" y="971550"/>
          <a:ext cx="8802725" cy="5266334"/>
        </p:xfrm>
        <a:graphic>
          <a:graphicData uri="http://schemas.openxmlformats.org/drawingml/2006/table">
            <a:tbl>
              <a:tblPr firstRow="1" bandRow="1">
                <a:tableStyleId>{5C22544A-7EE6-4342-B048-85BDC9FD1C3A}</a:tableStyleId>
              </a:tblPr>
              <a:tblGrid>
                <a:gridCol w="2229876"/>
                <a:gridCol w="2821172"/>
                <a:gridCol w="3751677"/>
              </a:tblGrid>
              <a:tr h="589778">
                <a:tc>
                  <a:txBody>
                    <a:bodyPr/>
                    <a:lstStyle/>
                    <a:p>
                      <a:pPr algn="ctr">
                        <a:lnSpc>
                          <a:spcPct val="110000"/>
                        </a:lnSpc>
                        <a:spcAft>
                          <a:spcPts val="0"/>
                        </a:spcAft>
                      </a:pPr>
                      <a:r>
                        <a:rPr lang="es-EC" sz="1400" dirty="0">
                          <a:effectLst/>
                          <a:latin typeface="Arial" panose="020B0604020202020204" pitchFamily="34" charset="0"/>
                          <a:cs typeface="Arial" panose="020B0604020202020204" pitchFamily="34" charset="0"/>
                        </a:rPr>
                        <a:t>PRENSA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chemeClr val="accent1">
                        <a:lumMod val="75000"/>
                      </a:schemeClr>
                    </a:solidFill>
                  </a:tcPr>
                </a:tc>
                <a:tc>
                  <a:txBody>
                    <a:bodyPr/>
                    <a:lstStyle/>
                    <a:p>
                      <a:pPr algn="ctr">
                        <a:lnSpc>
                          <a:spcPct val="110000"/>
                        </a:lnSpc>
                        <a:spcAft>
                          <a:spcPts val="0"/>
                        </a:spcAft>
                      </a:pPr>
                      <a:r>
                        <a:rPr lang="es-EC" sz="1400" dirty="0">
                          <a:effectLst/>
                          <a:latin typeface="Arial" panose="020B0604020202020204" pitchFamily="34" charset="0"/>
                          <a:cs typeface="Arial" panose="020B0604020202020204" pitchFamily="34" charset="0"/>
                        </a:rPr>
                        <a:t>TRADE</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chemeClr val="accent1">
                        <a:lumMod val="75000"/>
                      </a:schemeClr>
                    </a:solidFill>
                  </a:tcPr>
                </a:tc>
                <a:tc>
                  <a:txBody>
                    <a:bodyPr/>
                    <a:lstStyle/>
                    <a:p>
                      <a:pPr algn="ctr">
                        <a:lnSpc>
                          <a:spcPct val="110000"/>
                        </a:lnSpc>
                        <a:spcAft>
                          <a:spcPts val="0"/>
                        </a:spcAft>
                      </a:pPr>
                      <a:r>
                        <a:rPr lang="es-EC" sz="1400" dirty="0">
                          <a:effectLst/>
                          <a:latin typeface="Arial" panose="020B0604020202020204" pitchFamily="34" charset="0"/>
                          <a:cs typeface="Arial" panose="020B0604020202020204" pitchFamily="34" charset="0"/>
                        </a:rPr>
                        <a:t>ASOCIACIONES / CORPORACIONES /ORGANISMOS INTERNACIONALES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chemeClr val="accent1">
                        <a:lumMod val="75000"/>
                      </a:schemeClr>
                    </a:solidFill>
                  </a:tcPr>
                </a:tc>
              </a:tr>
              <a:tr h="589778">
                <a:tc>
                  <a:txBody>
                    <a:bodyPr/>
                    <a:lstStyle/>
                    <a:p>
                      <a:pPr algn="just">
                        <a:lnSpc>
                          <a:spcPct val="110000"/>
                        </a:lnSpc>
                        <a:spcAft>
                          <a:spcPts val="0"/>
                        </a:spcAft>
                      </a:pPr>
                      <a:r>
                        <a:rPr lang="es-EC" sz="1400" kern="1200" dirty="0">
                          <a:solidFill>
                            <a:schemeClr val="tx2"/>
                          </a:solidFill>
                          <a:latin typeface="Arial" panose="020B0604020202020204" pitchFamily="34" charset="0"/>
                          <a:ea typeface="+mn-ea"/>
                          <a:cs typeface="Arial" panose="020B0604020202020204" pitchFamily="34" charset="0"/>
                        </a:rPr>
                        <a:t>Boletines de prensa medios especializados</a:t>
                      </a:r>
                    </a:p>
                  </a:txBody>
                  <a:tcPr/>
                </a:tc>
                <a:tc>
                  <a:txBody>
                    <a:bodyPr/>
                    <a:lstStyle/>
                    <a:p>
                      <a:pPr algn="just">
                        <a:lnSpc>
                          <a:spcPct val="110000"/>
                        </a:lnSpc>
                        <a:spcAft>
                          <a:spcPts val="0"/>
                        </a:spcAft>
                      </a:pPr>
                      <a:r>
                        <a:rPr lang="es-EC" sz="1400" kern="1200" dirty="0" smtClean="0">
                          <a:solidFill>
                            <a:schemeClr val="tx2"/>
                          </a:solidFill>
                          <a:latin typeface="Arial" panose="020B0604020202020204" pitchFamily="34" charset="0"/>
                          <a:ea typeface="+mn-ea"/>
                          <a:cs typeface="Arial" panose="020B0604020202020204" pitchFamily="34" charset="0"/>
                        </a:rPr>
                        <a:t>Participación en ferias internacionales especializadas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algn="just">
                        <a:lnSpc>
                          <a:spcPct val="110000"/>
                        </a:lnSpc>
                        <a:spcAft>
                          <a:spcPts val="0"/>
                        </a:spcAft>
                      </a:pPr>
                      <a:r>
                        <a:rPr lang="es-EC" sz="1400" kern="1200" dirty="0" smtClean="0">
                          <a:solidFill>
                            <a:schemeClr val="tx2"/>
                          </a:solidFill>
                          <a:latin typeface="Arial" panose="020B0604020202020204" pitchFamily="34" charset="0"/>
                          <a:ea typeface="+mn-ea"/>
                          <a:cs typeface="Arial" panose="020B0604020202020204" pitchFamily="34" charset="0"/>
                        </a:rPr>
                        <a:t>Plan comercial para la captación de eventos internacionales</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r>
              <a:tr h="1083397">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EC" sz="1400" kern="1200" dirty="0">
                          <a:solidFill>
                            <a:schemeClr val="tx2"/>
                          </a:solidFill>
                          <a:latin typeface="Arial" panose="020B0604020202020204" pitchFamily="34" charset="0"/>
                          <a:ea typeface="+mn-ea"/>
                          <a:cs typeface="Arial" panose="020B0604020202020204" pitchFamily="34" charset="0"/>
                        </a:rPr>
                        <a:t>Sección especializada en la web de Quito </a:t>
                      </a:r>
                      <a:r>
                        <a:rPr lang="es-EC" sz="1400" kern="1200" dirty="0" smtClean="0">
                          <a:solidFill>
                            <a:schemeClr val="tx2"/>
                          </a:solidFill>
                          <a:latin typeface="Arial" panose="020B0604020202020204" pitchFamily="34" charset="0"/>
                          <a:ea typeface="+mn-ea"/>
                          <a:cs typeface="Arial" panose="020B0604020202020204" pitchFamily="34" charset="0"/>
                        </a:rPr>
                        <a:t>Turismo (</a:t>
                      </a:r>
                      <a:r>
                        <a:rPr lang="es-EC" sz="1400" kern="1200" dirty="0" smtClean="0">
                          <a:solidFill>
                            <a:schemeClr val="tx2"/>
                          </a:solidFill>
                          <a:latin typeface="Arial" panose="020B0604020202020204" pitchFamily="34" charset="0"/>
                          <a:ea typeface="+mn-ea"/>
                          <a:cs typeface="Arial" panose="020B0604020202020204" pitchFamily="34" charset="0"/>
                          <a:hlinkClick r:id="rId2"/>
                        </a:rPr>
                        <a:t>http://meetings.quito.com.ec/</a:t>
                      </a:r>
                      <a:r>
                        <a:rPr lang="es-EC" sz="1400" kern="1200" dirty="0" smtClean="0">
                          <a:solidFill>
                            <a:schemeClr val="tx2"/>
                          </a:solidFill>
                          <a:latin typeface="Arial" panose="020B0604020202020204" pitchFamily="34" charset="0"/>
                          <a:ea typeface="+mn-ea"/>
                          <a:cs typeface="Arial" panose="020B0604020202020204" pitchFamily="34" charset="0"/>
                        </a:rPr>
                        <a:t>)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EC" sz="1400" kern="1200" dirty="0" smtClean="0">
                          <a:solidFill>
                            <a:schemeClr val="tx2"/>
                          </a:solidFill>
                          <a:latin typeface="Arial" panose="020B0604020202020204" pitchFamily="34" charset="0"/>
                          <a:ea typeface="+mn-ea"/>
                          <a:cs typeface="Arial" panose="020B0604020202020204" pitchFamily="34" charset="0"/>
                        </a:rPr>
                        <a:t>Afiliación a organismos internacionales especializados </a:t>
                      </a:r>
                    </a:p>
                  </a:txBody>
                  <a:tcPr/>
                </a:tc>
                <a:tc>
                  <a:txBody>
                    <a:bodyPr/>
                    <a:lstStyle/>
                    <a:p>
                      <a:pPr algn="just">
                        <a:lnSpc>
                          <a:spcPct val="110000"/>
                        </a:lnSpc>
                        <a:spcAft>
                          <a:spcPts val="0"/>
                        </a:spcAft>
                      </a:pPr>
                      <a:r>
                        <a:rPr lang="es-EC" sz="1400" kern="1200" dirty="0" smtClean="0">
                          <a:solidFill>
                            <a:schemeClr val="tx2"/>
                          </a:solidFill>
                          <a:latin typeface="Arial" panose="020B0604020202020204" pitchFamily="34" charset="0"/>
                          <a:ea typeface="+mn-ea"/>
                          <a:cs typeface="Arial" panose="020B0604020202020204" pitchFamily="34" charset="0"/>
                        </a:rPr>
                        <a:t>Visitas</a:t>
                      </a:r>
                      <a:r>
                        <a:rPr lang="es-EC" sz="1400" kern="1200" baseline="0" dirty="0" smtClean="0">
                          <a:solidFill>
                            <a:schemeClr val="tx2"/>
                          </a:solidFill>
                          <a:latin typeface="Arial" panose="020B0604020202020204" pitchFamily="34" charset="0"/>
                          <a:ea typeface="+mn-ea"/>
                          <a:cs typeface="Arial" panose="020B0604020202020204" pitchFamily="34" charset="0"/>
                        </a:rPr>
                        <a:t> de inspección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r>
              <a:tr h="1330206">
                <a:tc>
                  <a:txBody>
                    <a:bodyPr/>
                    <a:lstStyle/>
                    <a:p>
                      <a:pPr algn="just">
                        <a:lnSpc>
                          <a:spcPct val="110000"/>
                        </a:lnSpc>
                        <a:spcAft>
                          <a:spcPts val="0"/>
                        </a:spcAft>
                      </a:pPr>
                      <a:r>
                        <a:rPr lang="es-EC" sz="1400" kern="1200" dirty="0">
                          <a:solidFill>
                            <a:schemeClr val="tx2"/>
                          </a:solidFill>
                          <a:latin typeface="Arial" panose="020B0604020202020204" pitchFamily="34" charset="0"/>
                          <a:ea typeface="+mn-ea"/>
                          <a:cs typeface="Arial" panose="020B0604020202020204" pitchFamily="34" charset="0"/>
                        </a:rPr>
                        <a:t>Acciones de mercadeo digital </a:t>
                      </a:r>
                      <a:r>
                        <a:rPr lang="es-EC" sz="1400" kern="1200" dirty="0" smtClean="0">
                          <a:solidFill>
                            <a:schemeClr val="tx2"/>
                          </a:solidFill>
                          <a:latin typeface="Arial" panose="020B0604020202020204" pitchFamily="34" charset="0"/>
                          <a:ea typeface="+mn-ea"/>
                          <a:cs typeface="Arial" panose="020B0604020202020204" pitchFamily="34" charset="0"/>
                        </a:rPr>
                        <a:t>en redes </a:t>
                      </a:r>
                      <a:r>
                        <a:rPr lang="es-EC" sz="1400" kern="1200" dirty="0">
                          <a:solidFill>
                            <a:schemeClr val="tx2"/>
                          </a:solidFill>
                          <a:latin typeface="Arial" panose="020B0604020202020204" pitchFamily="34" charset="0"/>
                          <a:ea typeface="+mn-ea"/>
                          <a:cs typeface="Arial" panose="020B0604020202020204" pitchFamily="34" charset="0"/>
                        </a:rPr>
                        <a:t>sociales especializadas. </a:t>
                      </a:r>
                    </a:p>
                  </a:txBody>
                  <a:tcPr/>
                </a:tc>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lang="es-EC" sz="1400" kern="1200" dirty="0" smtClean="0">
                          <a:solidFill>
                            <a:schemeClr val="tx2"/>
                          </a:solidFill>
                          <a:latin typeface="Arial" panose="020B0604020202020204" pitchFamily="34" charset="0"/>
                          <a:ea typeface="+mn-ea"/>
                          <a:cs typeface="Arial" panose="020B0604020202020204" pitchFamily="34" charset="0"/>
                        </a:rPr>
                        <a:t>Un operador estratégico para  del nuevo centro de convenciones para la operación, capacidad comercial  y propia cartera de clientes </a:t>
                      </a:r>
                    </a:p>
                  </a:txBody>
                  <a:tcPr/>
                </a:tc>
                <a:tc>
                  <a:txBody>
                    <a:bodyPr/>
                    <a:lstStyle/>
                    <a:p>
                      <a:pPr algn="just">
                        <a:lnSpc>
                          <a:spcPct val="110000"/>
                        </a:lnSpc>
                        <a:spcAft>
                          <a:spcPts val="0"/>
                        </a:spcAft>
                      </a:pPr>
                      <a:r>
                        <a:rPr lang="es-EC" sz="1400" kern="1200" dirty="0" smtClean="0">
                          <a:solidFill>
                            <a:schemeClr val="tx2"/>
                          </a:solidFill>
                          <a:latin typeface="Arial" panose="020B0604020202020204" pitchFamily="34" charset="0"/>
                          <a:ea typeface="+mn-ea"/>
                          <a:cs typeface="Arial" panose="020B0604020202020204" pitchFamily="34" charset="0"/>
                        </a:rPr>
                        <a:t>Capacitaciones del</a:t>
                      </a:r>
                      <a:r>
                        <a:rPr lang="es-EC" sz="1400" kern="1200" baseline="0" dirty="0" smtClean="0">
                          <a:solidFill>
                            <a:schemeClr val="tx2"/>
                          </a:solidFill>
                          <a:latin typeface="Arial" panose="020B0604020202020204" pitchFamily="34" charset="0"/>
                          <a:ea typeface="+mn-ea"/>
                          <a:cs typeface="Arial" panose="020B0604020202020204" pitchFamily="34" charset="0"/>
                        </a:rPr>
                        <a:t> destino actores no turísticos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r>
              <a:tr h="1330206">
                <a:tc>
                  <a:txBody>
                    <a:bodyPr/>
                    <a:lstStyle/>
                    <a:p>
                      <a:pPr>
                        <a:lnSpc>
                          <a:spcPct val="110000"/>
                        </a:lnSpc>
                        <a:spcAft>
                          <a:spcPts val="0"/>
                        </a:spcAft>
                      </a:pPr>
                      <a:r>
                        <a:rPr lang="es-EC" sz="1400" kern="1200" dirty="0">
                          <a:solidFill>
                            <a:schemeClr val="tx2"/>
                          </a:solidFill>
                          <a:latin typeface="Arial" panose="020B0604020202020204" pitchFamily="34" charset="0"/>
                          <a:ea typeface="+mn-ea"/>
                          <a:cs typeface="Arial" panose="020B0604020202020204" pitchFamily="34" charset="0"/>
                        </a:rPr>
                        <a:t>Publirreportajes y publicidad en medios nacionales e </a:t>
                      </a:r>
                      <a:r>
                        <a:rPr lang="es-EC" sz="1400" kern="1200" dirty="0" smtClean="0">
                          <a:solidFill>
                            <a:schemeClr val="tx2"/>
                          </a:solidFill>
                          <a:latin typeface="Arial" panose="020B0604020202020204" pitchFamily="34" charset="0"/>
                          <a:ea typeface="+mn-ea"/>
                          <a:cs typeface="Arial" panose="020B0604020202020204" pitchFamily="34" charset="0"/>
                        </a:rPr>
                        <a:t>internacionales especializados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r>
                        <a:rPr lang="es-EC" sz="1400" kern="1200" dirty="0" smtClean="0">
                          <a:solidFill>
                            <a:schemeClr val="tx2"/>
                          </a:solidFill>
                          <a:latin typeface="Arial" panose="020B0604020202020204" pitchFamily="34" charset="0"/>
                          <a:ea typeface="+mn-ea"/>
                          <a:cs typeface="Arial" panose="020B0604020202020204" pitchFamily="34" charset="0"/>
                        </a:rPr>
                        <a:t>Viajes de familiarización:</a:t>
                      </a:r>
                    </a:p>
                    <a:p>
                      <a:r>
                        <a:rPr lang="es-EC" sz="1400" kern="1200" dirty="0" smtClean="0">
                          <a:solidFill>
                            <a:schemeClr val="tx2"/>
                          </a:solidFill>
                          <a:latin typeface="Arial" panose="020B0604020202020204" pitchFamily="34" charset="0"/>
                          <a:ea typeface="+mn-ea"/>
                          <a:cs typeface="Arial" panose="020B0604020202020204" pitchFamily="34" charset="0"/>
                        </a:rPr>
                        <a:t>Connections Meetings con  40 </a:t>
                      </a:r>
                      <a:r>
                        <a:rPr lang="es-EC" sz="1400" kern="1200" dirty="0" err="1" smtClean="0">
                          <a:solidFill>
                            <a:schemeClr val="tx2"/>
                          </a:solidFill>
                          <a:latin typeface="Arial" panose="020B0604020202020204" pitchFamily="34" charset="0"/>
                          <a:ea typeface="+mn-ea"/>
                          <a:cs typeface="Arial" panose="020B0604020202020204" pitchFamily="34" charset="0"/>
                        </a:rPr>
                        <a:t>buyers</a:t>
                      </a:r>
                      <a:r>
                        <a:rPr lang="es-EC" sz="1400" kern="1200" dirty="0" smtClean="0">
                          <a:solidFill>
                            <a:schemeClr val="tx2"/>
                          </a:solidFill>
                          <a:latin typeface="Arial" panose="020B0604020202020204" pitchFamily="34" charset="0"/>
                          <a:ea typeface="+mn-ea"/>
                          <a:cs typeface="Arial" panose="020B0604020202020204" pitchFamily="34" charset="0"/>
                        </a:rPr>
                        <a:t> ( compradores de destino)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a:lnSpc>
                          <a:spcPct val="110000"/>
                        </a:lnSpc>
                      </a:pPr>
                      <a:r>
                        <a:rPr lang="es-EC" sz="1400" kern="1200" dirty="0" smtClean="0">
                          <a:solidFill>
                            <a:schemeClr val="tx2"/>
                          </a:solidFill>
                          <a:latin typeface="Arial" panose="020B0604020202020204" pitchFamily="34" charset="0"/>
                          <a:ea typeface="+mn-ea"/>
                          <a:cs typeface="Arial" panose="020B0604020202020204" pitchFamily="34" charset="0"/>
                        </a:rPr>
                        <a:t>Programa Embajadores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r>
              <a:tr h="342969">
                <a:tc>
                  <a:txBody>
                    <a:bodyPr/>
                    <a:lstStyle/>
                    <a:p>
                      <a:pPr marL="0" algn="just" defTabSz="914400" rtl="0" eaLnBrk="1" latinLnBrk="0" hangingPunct="1">
                        <a:lnSpc>
                          <a:spcPct val="110000"/>
                        </a:lnSpc>
                        <a:spcAft>
                          <a:spcPts val="0"/>
                        </a:spcAft>
                      </a:pPr>
                      <a:r>
                        <a:rPr lang="es-EC" sz="1400" kern="1200" dirty="0" smtClean="0">
                          <a:solidFill>
                            <a:schemeClr val="tx2"/>
                          </a:solidFill>
                          <a:latin typeface="Arial" panose="020B0604020202020204" pitchFamily="34" charset="0"/>
                          <a:ea typeface="+mn-ea"/>
                          <a:cs typeface="Arial" panose="020B0604020202020204" pitchFamily="34" charset="0"/>
                        </a:rPr>
                        <a:t>Viajes de prensa  </a:t>
                      </a:r>
                      <a:endParaRPr lang="es-EC" sz="140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a:lnSpc>
                          <a:spcPct val="110000"/>
                        </a:lnSpc>
                      </a:pPr>
                      <a:endParaRPr lang="es-EC" sz="140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a:lnSpc>
                          <a:spcPct val="110000"/>
                        </a:lnSpc>
                      </a:pPr>
                      <a:endParaRPr lang="es-EC" sz="1400" dirty="0">
                        <a:effectLst/>
                        <a:latin typeface="Arial" panose="020B0604020202020204" pitchFamily="34" charset="0"/>
                        <a:cs typeface="Arial" panose="020B0604020202020204" pitchFamily="34" charset="0"/>
                      </a:endParaRPr>
                    </a:p>
                  </a:txBody>
                  <a:tcPr/>
                </a:tc>
              </a:tr>
            </a:tbl>
          </a:graphicData>
        </a:graphic>
      </p:graphicFrame>
      <p:sp>
        <p:nvSpPr>
          <p:cNvPr id="5" name="Título 1"/>
          <p:cNvSpPr>
            <a:spLocks noGrp="1"/>
          </p:cNvSpPr>
          <p:nvPr>
            <p:ph type="title"/>
          </p:nvPr>
        </p:nvSpPr>
        <p:spPr>
          <a:xfrm>
            <a:off x="1403350" y="280988"/>
            <a:ext cx="5988050" cy="509587"/>
          </a:xfrm>
        </p:spPr>
        <p:txBody>
          <a:bodyPr/>
          <a:lstStyle/>
          <a:p>
            <a:pPr>
              <a:defRPr/>
            </a:pPr>
            <a:r>
              <a:rPr lang="es-EC" sz="2800" b="1" dirty="0" smtClean="0">
                <a:solidFill>
                  <a:schemeClr val="tx2"/>
                </a:solidFill>
                <a:latin typeface="Arial" panose="020B0604020202020204" pitchFamily="34" charset="0"/>
                <a:ea typeface="+mn-ea"/>
                <a:cs typeface="Arial" panose="020B0604020202020204" pitchFamily="34" charset="0"/>
              </a:rPr>
              <a:t>2.-MARKETING ESPECIALIZADO</a:t>
            </a:r>
            <a:endParaRPr lang="es-EC" sz="2800" b="1" dirty="0">
              <a:solidFill>
                <a:schemeClr val="tx2"/>
              </a:solidFill>
              <a:latin typeface="Arial" panose="020B0604020202020204" pitchFamily="34" charset="0"/>
              <a:ea typeface="+mn-ea"/>
              <a:cs typeface="Arial" panose="020B0604020202020204" pitchFamily="34" charset="0"/>
            </a:endParaRPr>
          </a:p>
        </p:txBody>
      </p:sp>
      <p:pic>
        <p:nvPicPr>
          <p:cNvPr id="13345" name="Imagen 5"/>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3"/>
          <p:cNvPicPr>
            <a:picLocks noChangeAspect="1"/>
          </p:cNvPicPr>
          <p:nvPr/>
        </p:nvPicPr>
        <p:blipFill>
          <a:blip r:embed="rId2" cstate="print"/>
          <a:srcRect/>
          <a:stretch>
            <a:fillRect/>
          </a:stretch>
        </p:blipFill>
        <p:spPr bwMode="auto">
          <a:xfrm>
            <a:off x="7935913" y="2909888"/>
            <a:ext cx="962025" cy="750887"/>
          </a:xfrm>
          <a:prstGeom prst="rect">
            <a:avLst/>
          </a:prstGeom>
          <a:noFill/>
          <a:ln w="9525">
            <a:noFill/>
            <a:miter lim="800000"/>
            <a:headEnd/>
            <a:tailEnd/>
          </a:ln>
        </p:spPr>
      </p:pic>
      <p:pic>
        <p:nvPicPr>
          <p:cNvPr id="14339" name="Imagen 4"/>
          <p:cNvPicPr>
            <a:picLocks noChangeAspect="1"/>
          </p:cNvPicPr>
          <p:nvPr/>
        </p:nvPicPr>
        <p:blipFill>
          <a:blip r:embed="rId3" cstate="print"/>
          <a:srcRect/>
          <a:stretch>
            <a:fillRect/>
          </a:stretch>
        </p:blipFill>
        <p:spPr bwMode="auto">
          <a:xfrm>
            <a:off x="7970838" y="2006600"/>
            <a:ext cx="898525" cy="842963"/>
          </a:xfrm>
          <a:prstGeom prst="rect">
            <a:avLst/>
          </a:prstGeom>
          <a:noFill/>
          <a:ln w="9525">
            <a:noFill/>
            <a:miter lim="800000"/>
            <a:headEnd/>
            <a:tailEnd/>
          </a:ln>
        </p:spPr>
      </p:pic>
      <p:pic>
        <p:nvPicPr>
          <p:cNvPr id="14340" name="Imagen 10"/>
          <p:cNvPicPr>
            <a:picLocks noChangeAspect="1"/>
          </p:cNvPicPr>
          <p:nvPr/>
        </p:nvPicPr>
        <p:blipFill>
          <a:blip r:embed="rId4" cstate="print"/>
          <a:srcRect/>
          <a:stretch>
            <a:fillRect/>
          </a:stretch>
        </p:blipFill>
        <p:spPr bwMode="auto">
          <a:xfrm>
            <a:off x="8091488" y="157163"/>
            <a:ext cx="904875" cy="452437"/>
          </a:xfrm>
          <a:prstGeom prst="rect">
            <a:avLst/>
          </a:prstGeom>
          <a:noFill/>
          <a:ln w="9525">
            <a:noFill/>
            <a:miter lim="800000"/>
            <a:headEnd/>
            <a:tailEnd/>
          </a:ln>
        </p:spPr>
      </p:pic>
      <p:sp>
        <p:nvSpPr>
          <p:cNvPr id="3" name="Título 2"/>
          <p:cNvSpPr>
            <a:spLocks noGrp="1"/>
          </p:cNvSpPr>
          <p:nvPr>
            <p:ph type="title"/>
          </p:nvPr>
        </p:nvSpPr>
        <p:spPr>
          <a:xfrm>
            <a:off x="301625" y="-28575"/>
            <a:ext cx="8229600" cy="1143000"/>
          </a:xfrm>
        </p:spPr>
        <p:txBody>
          <a:bodyPr/>
          <a:lstStyle/>
          <a:p>
            <a:pPr>
              <a:defRPr/>
            </a:pPr>
            <a:r>
              <a:rPr lang="es-EC" sz="2800" b="1" dirty="0" smtClean="0">
                <a:solidFill>
                  <a:schemeClr val="tx2"/>
                </a:solidFill>
                <a:latin typeface="Arial" panose="020B0604020202020204" pitchFamily="34" charset="0"/>
                <a:ea typeface="+mn-ea"/>
                <a:cs typeface="Arial" panose="020B0604020202020204" pitchFamily="34" charset="0"/>
              </a:rPr>
              <a:t>CAPTACIÓN </a:t>
            </a:r>
            <a:r>
              <a:rPr lang="es-EC" sz="2800" b="1" dirty="0">
                <a:solidFill>
                  <a:schemeClr val="tx2"/>
                </a:solidFill>
                <a:latin typeface="Arial" panose="020B0604020202020204" pitchFamily="34" charset="0"/>
                <a:ea typeface="+mn-ea"/>
                <a:cs typeface="Arial" panose="020B0604020202020204" pitchFamily="34" charset="0"/>
              </a:rPr>
              <a:t>EVENTOS </a:t>
            </a:r>
            <a:r>
              <a:rPr lang="es-EC" sz="2800" b="1" dirty="0" smtClean="0">
                <a:solidFill>
                  <a:schemeClr val="tx2"/>
                </a:solidFill>
                <a:latin typeface="Arial" panose="020B0604020202020204" pitchFamily="34" charset="0"/>
                <a:ea typeface="+mn-ea"/>
                <a:cs typeface="Arial" panose="020B0604020202020204" pitchFamily="34" charset="0"/>
              </a:rPr>
              <a:t>INT.</a:t>
            </a:r>
            <a:endParaRPr lang="es-EC" sz="2800" b="1" dirty="0">
              <a:solidFill>
                <a:schemeClr val="tx2"/>
              </a:solidFill>
              <a:latin typeface="Arial" panose="020B0604020202020204" pitchFamily="34" charset="0"/>
              <a:ea typeface="+mn-ea"/>
              <a:cs typeface="Arial" panose="020B0604020202020204" pitchFamily="34" charset="0"/>
            </a:endParaRPr>
          </a:p>
        </p:txBody>
      </p:sp>
      <p:sp>
        <p:nvSpPr>
          <p:cNvPr id="14342" name="Marcador de contenido 3"/>
          <p:cNvSpPr>
            <a:spLocks noGrp="1"/>
          </p:cNvSpPr>
          <p:nvPr>
            <p:ph idx="1"/>
          </p:nvPr>
        </p:nvSpPr>
        <p:spPr>
          <a:xfrm>
            <a:off x="404813" y="795338"/>
            <a:ext cx="8167687" cy="5329237"/>
          </a:xfrm>
        </p:spPr>
        <p:txBody>
          <a:bodyPr/>
          <a:lstStyle/>
          <a:p>
            <a:r>
              <a:rPr lang="es-EC" sz="1400" smtClean="0">
                <a:solidFill>
                  <a:schemeClr val="tx2"/>
                </a:solidFill>
                <a:latin typeface="Arial" charset="0"/>
                <a:cs typeface="Arial" charset="0"/>
              </a:rPr>
              <a:t>Afiliación asociaciones internacionales</a:t>
            </a:r>
          </a:p>
          <a:p>
            <a:pPr lvl="1"/>
            <a:r>
              <a:rPr lang="es-EC" sz="1400" smtClean="0">
                <a:solidFill>
                  <a:schemeClr val="tx2"/>
                </a:solidFill>
                <a:latin typeface="Arial" charset="0"/>
                <a:cs typeface="Arial" charset="0"/>
              </a:rPr>
              <a:t>ICCA ( asociación internacional de congresos y convenciones) con base de 265 potenciales eventos</a:t>
            </a:r>
          </a:p>
          <a:p>
            <a:pPr lvl="1"/>
            <a:r>
              <a:rPr lang="es-EC" sz="1400" smtClean="0">
                <a:solidFill>
                  <a:schemeClr val="tx2"/>
                </a:solidFill>
                <a:latin typeface="Arial" charset="0"/>
                <a:cs typeface="Arial" charset="0"/>
              </a:rPr>
              <a:t>UIA ( Union of international Associations) con una base de 53 potenciales eventos </a:t>
            </a:r>
          </a:p>
          <a:p>
            <a:r>
              <a:rPr lang="es-EC" sz="1400" smtClean="0">
                <a:solidFill>
                  <a:schemeClr val="tx2"/>
                </a:solidFill>
                <a:latin typeface="Arial" charset="0"/>
                <a:cs typeface="Arial" charset="0"/>
              </a:rPr>
              <a:t>Acuerdos con</a:t>
            </a:r>
          </a:p>
          <a:p>
            <a:pPr lvl="1"/>
            <a:r>
              <a:rPr lang="es-EC" sz="1400" smtClean="0">
                <a:solidFill>
                  <a:schemeClr val="tx2"/>
                </a:solidFill>
                <a:latin typeface="Arial" charset="0"/>
                <a:cs typeface="Arial" charset="0"/>
              </a:rPr>
              <a:t>Universidades </a:t>
            </a:r>
          </a:p>
          <a:p>
            <a:pPr lvl="1"/>
            <a:r>
              <a:rPr lang="es-EC" sz="1400" smtClean="0">
                <a:solidFill>
                  <a:schemeClr val="tx2"/>
                </a:solidFill>
                <a:latin typeface="Arial" charset="0"/>
                <a:cs typeface="Arial" charset="0"/>
              </a:rPr>
              <a:t>entidades gubernamentales </a:t>
            </a:r>
          </a:p>
          <a:p>
            <a:pPr lvl="1"/>
            <a:r>
              <a:rPr lang="es-EC" sz="1400" smtClean="0">
                <a:solidFill>
                  <a:schemeClr val="tx2"/>
                </a:solidFill>
                <a:latin typeface="Arial" charset="0"/>
                <a:cs typeface="Arial" charset="0"/>
              </a:rPr>
              <a:t>organismos internacionales </a:t>
            </a:r>
          </a:p>
          <a:p>
            <a:pPr lvl="1"/>
            <a:r>
              <a:rPr lang="es-EC" sz="1400" smtClean="0">
                <a:solidFill>
                  <a:schemeClr val="tx2"/>
                </a:solidFill>
                <a:latin typeface="Arial" charset="0"/>
                <a:cs typeface="Arial" charset="0"/>
              </a:rPr>
              <a:t>Embajadas acreditadas en Ecuador </a:t>
            </a:r>
          </a:p>
          <a:p>
            <a:r>
              <a:rPr lang="es-EC" sz="1400" smtClean="0">
                <a:solidFill>
                  <a:schemeClr val="tx2"/>
                </a:solidFill>
                <a:latin typeface="Arial" charset="0"/>
                <a:cs typeface="Arial" charset="0"/>
              </a:rPr>
              <a:t>Colaboración con estamentos municipales</a:t>
            </a:r>
          </a:p>
          <a:p>
            <a:pPr lvl="1"/>
            <a:r>
              <a:rPr lang="es-EC" sz="1400" smtClean="0">
                <a:solidFill>
                  <a:schemeClr val="tx2"/>
                </a:solidFill>
                <a:latin typeface="Arial" charset="0"/>
                <a:cs typeface="Arial" charset="0"/>
              </a:rPr>
              <a:t>Secretarias del Municipio</a:t>
            </a:r>
          </a:p>
          <a:p>
            <a:pPr lvl="1"/>
            <a:r>
              <a:rPr lang="es-EC" sz="1400" smtClean="0">
                <a:solidFill>
                  <a:schemeClr val="tx2"/>
                </a:solidFill>
                <a:latin typeface="Arial" charset="0"/>
                <a:cs typeface="Arial" charset="0"/>
              </a:rPr>
              <a:t>Departamento de RRII</a:t>
            </a:r>
          </a:p>
          <a:p>
            <a:pPr lvl="1"/>
            <a:r>
              <a:rPr lang="es-EC" sz="1400" smtClean="0">
                <a:solidFill>
                  <a:schemeClr val="tx2"/>
                </a:solidFill>
                <a:latin typeface="Arial" charset="0"/>
                <a:cs typeface="Arial" charset="0"/>
              </a:rPr>
              <a:t>Concejo Metropolitano de Quito</a:t>
            </a:r>
          </a:p>
          <a:p>
            <a:r>
              <a:rPr lang="es-EC" sz="1400" smtClean="0">
                <a:solidFill>
                  <a:schemeClr val="tx2"/>
                </a:solidFill>
                <a:latin typeface="Arial" charset="0"/>
                <a:cs typeface="Arial" charset="0"/>
              </a:rPr>
              <a:t>Convenio y acuerdos con entidades</a:t>
            </a:r>
          </a:p>
          <a:p>
            <a:pPr lvl="1"/>
            <a:r>
              <a:rPr lang="es-EC" sz="1400" smtClean="0">
                <a:solidFill>
                  <a:schemeClr val="tx2"/>
                </a:solidFill>
                <a:latin typeface="Arial" charset="0"/>
                <a:cs typeface="Arial" charset="0"/>
              </a:rPr>
              <a:t>IBES / Capeipi</a:t>
            </a:r>
          </a:p>
          <a:p>
            <a:pPr lvl="1"/>
            <a:r>
              <a:rPr lang="es-EC" sz="1400" smtClean="0">
                <a:solidFill>
                  <a:schemeClr val="tx2"/>
                </a:solidFill>
                <a:latin typeface="Arial" charset="0"/>
                <a:cs typeface="Arial" charset="0"/>
              </a:rPr>
              <a:t>Buro de convenciones</a:t>
            </a:r>
          </a:p>
          <a:p>
            <a:pPr lvl="1"/>
            <a:r>
              <a:rPr lang="es-EC" sz="1400" smtClean="0">
                <a:solidFill>
                  <a:schemeClr val="tx2"/>
                </a:solidFill>
                <a:latin typeface="Arial" charset="0"/>
                <a:cs typeface="Arial" charset="0"/>
              </a:rPr>
              <a:t>Buro centro histórico </a:t>
            </a:r>
          </a:p>
          <a:p>
            <a:pPr lvl="1"/>
            <a:r>
              <a:rPr lang="es-EC" sz="1400" smtClean="0">
                <a:solidFill>
                  <a:schemeClr val="tx2"/>
                </a:solidFill>
                <a:latin typeface="Arial" charset="0"/>
                <a:cs typeface="Arial" charset="0"/>
              </a:rPr>
              <a:t>HQM</a:t>
            </a:r>
          </a:p>
          <a:p>
            <a:r>
              <a:rPr lang="es-EC" sz="1400" smtClean="0">
                <a:solidFill>
                  <a:schemeClr val="tx2"/>
                </a:solidFill>
                <a:latin typeface="Arial" charset="0"/>
                <a:cs typeface="Arial" charset="0"/>
              </a:rPr>
              <a:t>Convenios internacionales</a:t>
            </a:r>
          </a:p>
          <a:p>
            <a:pPr lvl="1"/>
            <a:r>
              <a:rPr lang="es-EC" sz="1400" smtClean="0">
                <a:solidFill>
                  <a:schemeClr val="tx2"/>
                </a:solidFill>
                <a:latin typeface="Arial" charset="0"/>
                <a:cs typeface="Arial" charset="0"/>
              </a:rPr>
              <a:t>Buro de convenciones de Lima</a:t>
            </a:r>
          </a:p>
          <a:p>
            <a:pPr lvl="1"/>
            <a:r>
              <a:rPr lang="es-EC" sz="1400" smtClean="0">
                <a:solidFill>
                  <a:schemeClr val="tx2"/>
                </a:solidFill>
                <a:latin typeface="Arial" charset="0"/>
                <a:cs typeface="Arial" charset="0"/>
              </a:rPr>
              <a:t>Association of Bridal Consultants</a:t>
            </a:r>
          </a:p>
          <a:p>
            <a:pPr lvl="1"/>
            <a:r>
              <a:rPr lang="es-EC" sz="1400" smtClean="0">
                <a:solidFill>
                  <a:schemeClr val="tx2"/>
                </a:solidFill>
                <a:latin typeface="Arial" charset="0"/>
                <a:cs typeface="Arial" charset="0"/>
              </a:rPr>
              <a:t>Weddings Beatiful Worldwide </a:t>
            </a:r>
          </a:p>
        </p:txBody>
      </p:sp>
      <p:pic>
        <p:nvPicPr>
          <p:cNvPr id="14343" name="Picture 8" descr="Resultado de imagen para Association of Bridal Consultants"/>
          <p:cNvPicPr>
            <a:picLocks noChangeAspect="1" noChangeArrowheads="1"/>
          </p:cNvPicPr>
          <p:nvPr/>
        </p:nvPicPr>
        <p:blipFill>
          <a:blip r:embed="rId5" cstate="print"/>
          <a:srcRect/>
          <a:stretch>
            <a:fillRect/>
          </a:stretch>
        </p:blipFill>
        <p:spPr bwMode="auto">
          <a:xfrm>
            <a:off x="7967663" y="4483100"/>
            <a:ext cx="823912" cy="823913"/>
          </a:xfrm>
          <a:prstGeom prst="rect">
            <a:avLst/>
          </a:prstGeom>
          <a:noFill/>
          <a:ln w="9525">
            <a:noFill/>
            <a:miter lim="800000"/>
            <a:headEnd/>
            <a:tailEnd/>
          </a:ln>
        </p:spPr>
      </p:pic>
      <p:pic>
        <p:nvPicPr>
          <p:cNvPr id="14344" name="Picture 2" descr="Resultado de imagen para buro de convenciones de lima"/>
          <p:cNvPicPr>
            <a:picLocks noChangeAspect="1" noChangeArrowheads="1"/>
          </p:cNvPicPr>
          <p:nvPr/>
        </p:nvPicPr>
        <p:blipFill>
          <a:blip r:embed="rId6" cstate="print"/>
          <a:srcRect/>
          <a:stretch>
            <a:fillRect/>
          </a:stretch>
        </p:blipFill>
        <p:spPr bwMode="auto">
          <a:xfrm>
            <a:off x="8042275" y="3643313"/>
            <a:ext cx="749300" cy="749300"/>
          </a:xfrm>
          <a:prstGeom prst="rect">
            <a:avLst/>
          </a:prstGeom>
          <a:noFill/>
          <a:ln w="9525">
            <a:noFill/>
            <a:miter lim="800000"/>
            <a:headEnd/>
            <a:tailEnd/>
          </a:ln>
        </p:spPr>
      </p:pic>
      <p:pic>
        <p:nvPicPr>
          <p:cNvPr id="14345" name="Picture 10" descr="Resultado de imagen para wedding beautiful worldwide"/>
          <p:cNvPicPr>
            <a:picLocks noChangeAspect="1" noChangeArrowheads="1"/>
          </p:cNvPicPr>
          <p:nvPr/>
        </p:nvPicPr>
        <p:blipFill>
          <a:blip r:embed="rId7" cstate="print"/>
          <a:srcRect/>
          <a:stretch>
            <a:fillRect/>
          </a:stretch>
        </p:blipFill>
        <p:spPr bwMode="auto">
          <a:xfrm>
            <a:off x="8012113" y="5454650"/>
            <a:ext cx="885825" cy="85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EC" sz="2800" b="1" dirty="0" smtClean="0">
                <a:solidFill>
                  <a:schemeClr val="tx2"/>
                </a:solidFill>
                <a:latin typeface="Arial" panose="020B0604020202020204" pitchFamily="34" charset="0"/>
                <a:ea typeface="+mn-ea"/>
                <a:cs typeface="Arial" panose="020B0604020202020204" pitchFamily="34" charset="0"/>
              </a:rPr>
              <a:t>3.-CAPTACIÓN EVENTOS </a:t>
            </a:r>
            <a:br>
              <a:rPr lang="es-EC" sz="2800" b="1" dirty="0" smtClean="0">
                <a:solidFill>
                  <a:schemeClr val="tx2"/>
                </a:solidFill>
                <a:latin typeface="Arial" panose="020B0604020202020204" pitchFamily="34" charset="0"/>
                <a:ea typeface="+mn-ea"/>
                <a:cs typeface="Arial" panose="020B0604020202020204" pitchFamily="34" charset="0"/>
              </a:rPr>
            </a:br>
            <a:r>
              <a:rPr lang="es-EC" sz="2800" b="1" dirty="0" smtClean="0">
                <a:solidFill>
                  <a:schemeClr val="tx2"/>
                </a:solidFill>
                <a:latin typeface="Arial" panose="020B0604020202020204" pitchFamily="34" charset="0"/>
                <a:ea typeface="+mn-ea"/>
                <a:cs typeface="Arial" panose="020B0604020202020204" pitchFamily="34" charset="0"/>
              </a:rPr>
              <a:t>INTERNACIONALES </a:t>
            </a:r>
            <a:endParaRPr lang="es-EC" dirty="0"/>
          </a:p>
        </p:txBody>
      </p:sp>
      <p:sp>
        <p:nvSpPr>
          <p:cNvPr id="15363" name="Marcador de contenido 2"/>
          <p:cNvSpPr>
            <a:spLocks noGrp="1"/>
          </p:cNvSpPr>
          <p:nvPr>
            <p:ph idx="1"/>
          </p:nvPr>
        </p:nvSpPr>
        <p:spPr>
          <a:xfrm>
            <a:off x="457200" y="1541463"/>
            <a:ext cx="8229600" cy="4525962"/>
          </a:xfrm>
        </p:spPr>
        <p:txBody>
          <a:bodyPr/>
          <a:lstStyle/>
          <a:p>
            <a:pPr algn="just"/>
            <a:r>
              <a:rPr lang="es-EC" sz="2800" smtClean="0">
                <a:solidFill>
                  <a:schemeClr val="tx2"/>
                </a:solidFill>
                <a:latin typeface="Arial" charset="0"/>
                <a:cs typeface="Arial" charset="0"/>
              </a:rPr>
              <a:t>Captación de eventos internacionales con las siguientes temáticas:</a:t>
            </a:r>
          </a:p>
          <a:p>
            <a:pPr lvl="1" algn="just"/>
            <a:r>
              <a:rPr lang="es-EC" sz="2400" smtClean="0">
                <a:solidFill>
                  <a:schemeClr val="tx2"/>
                </a:solidFill>
                <a:latin typeface="Arial" charset="0"/>
                <a:cs typeface="Arial" charset="0"/>
              </a:rPr>
              <a:t>Derechos humanos</a:t>
            </a:r>
          </a:p>
          <a:p>
            <a:pPr lvl="1" algn="just"/>
            <a:r>
              <a:rPr lang="es-EC" sz="2400" smtClean="0">
                <a:solidFill>
                  <a:schemeClr val="tx2"/>
                </a:solidFill>
                <a:latin typeface="Arial" charset="0"/>
                <a:cs typeface="Arial" charset="0"/>
              </a:rPr>
              <a:t>Salud</a:t>
            </a:r>
          </a:p>
          <a:p>
            <a:pPr lvl="1" algn="just"/>
            <a:r>
              <a:rPr lang="es-EC" sz="2400" smtClean="0">
                <a:solidFill>
                  <a:schemeClr val="tx2"/>
                </a:solidFill>
                <a:latin typeface="Arial" charset="0"/>
                <a:cs typeface="Arial" charset="0"/>
              </a:rPr>
              <a:t>Protección ambiental </a:t>
            </a:r>
          </a:p>
          <a:p>
            <a:pPr lvl="1" algn="just"/>
            <a:r>
              <a:rPr lang="es-EC" sz="2400" smtClean="0">
                <a:solidFill>
                  <a:schemeClr val="tx2"/>
                </a:solidFill>
                <a:latin typeface="Arial" charset="0"/>
                <a:cs typeface="Arial" charset="0"/>
              </a:rPr>
              <a:t>Políticas públicas</a:t>
            </a:r>
          </a:p>
          <a:p>
            <a:pPr lvl="1" algn="just"/>
            <a:r>
              <a:rPr lang="es-EC" sz="2400" smtClean="0">
                <a:solidFill>
                  <a:schemeClr val="tx2"/>
                </a:solidFill>
                <a:latin typeface="Arial" charset="0"/>
                <a:cs typeface="Arial" charset="0"/>
              </a:rPr>
              <a:t>Deportes </a:t>
            </a:r>
          </a:p>
          <a:p>
            <a:pPr lvl="1" algn="just"/>
            <a:r>
              <a:rPr lang="es-EC" sz="2400" smtClean="0">
                <a:solidFill>
                  <a:schemeClr val="tx2"/>
                </a:solidFill>
                <a:latin typeface="Arial" charset="0"/>
                <a:cs typeface="Arial" charset="0"/>
              </a:rPr>
              <a:t>ONG´s </a:t>
            </a:r>
          </a:p>
          <a:p>
            <a:pPr lvl="1" algn="just"/>
            <a:r>
              <a:rPr lang="es-EC" sz="2400" smtClean="0">
                <a:solidFill>
                  <a:schemeClr val="tx2"/>
                </a:solidFill>
                <a:latin typeface="Arial" charset="0"/>
                <a:cs typeface="Arial" charset="0"/>
              </a:rPr>
              <a:t>Educación </a:t>
            </a:r>
          </a:p>
          <a:p>
            <a:pPr lvl="1" algn="just"/>
            <a:r>
              <a:rPr lang="es-EC" sz="2400" smtClean="0">
                <a:solidFill>
                  <a:schemeClr val="tx2"/>
                </a:solidFill>
                <a:latin typeface="Arial" charset="0"/>
                <a:cs typeface="Arial" charset="0"/>
              </a:rPr>
              <a:t>Agricultura</a:t>
            </a:r>
          </a:p>
        </p:txBody>
      </p:sp>
      <p:pic>
        <p:nvPicPr>
          <p:cNvPr id="15364" name="Imagen 3"/>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upo 43009"/>
          <p:cNvGrpSpPr>
            <a:grpSpLocks/>
          </p:cNvGrpSpPr>
          <p:nvPr/>
        </p:nvGrpSpPr>
        <p:grpSpPr bwMode="auto">
          <a:xfrm>
            <a:off x="209550" y="1930400"/>
            <a:ext cx="8107363" cy="3663950"/>
            <a:chOff x="35496" y="1697897"/>
            <a:chExt cx="8107049" cy="3664973"/>
          </a:xfrm>
        </p:grpSpPr>
        <p:sp>
          <p:nvSpPr>
            <p:cNvPr id="6" name="CuadroTexto 5"/>
            <p:cNvSpPr txBox="1"/>
            <p:nvPr/>
          </p:nvSpPr>
          <p:spPr>
            <a:xfrm>
              <a:off x="1000659" y="1697897"/>
              <a:ext cx="1274714" cy="369991"/>
            </a:xfrm>
            <a:prstGeom prst="rect">
              <a:avLst/>
            </a:prstGeom>
            <a:noFill/>
          </p:spPr>
          <p:txBody>
            <a:bodyPr wrap="none">
              <a:spAutoFit/>
            </a:bodyPr>
            <a:lstStyle/>
            <a:p>
              <a:pPr eaLnBrk="1" fontAlgn="auto" hangingPunct="1">
                <a:spcBef>
                  <a:spcPts val="0"/>
                </a:spcBef>
                <a:spcAft>
                  <a:spcPts val="0"/>
                </a:spcAft>
                <a:defRPr/>
              </a:pPr>
              <a:r>
                <a:rPr lang="es-EC" b="1" dirty="0">
                  <a:solidFill>
                    <a:schemeClr val="accent6">
                      <a:lumMod val="75000"/>
                    </a:schemeClr>
                  </a:solidFill>
                  <a:latin typeface="Arial" panose="020B0604020202020204" pitchFamily="34" charset="0"/>
                  <a:ea typeface="+mj-ea"/>
                  <a:cs typeface="Arial" panose="020B0604020202020204" pitchFamily="34" charset="0"/>
                </a:rPr>
                <a:t>Año  2014</a:t>
              </a:r>
              <a:endParaRPr lang="es-EC" dirty="0">
                <a:solidFill>
                  <a:schemeClr val="accent6">
                    <a:lumMod val="75000"/>
                  </a:schemeClr>
                </a:solidFill>
                <a:latin typeface="Arial" panose="020B0604020202020204" pitchFamily="34" charset="0"/>
                <a:ea typeface="Meiryo" panose="020B0604030504040204" pitchFamily="34" charset="-128"/>
                <a:cs typeface="Arial" panose="020B0604020202020204" pitchFamily="34" charset="0"/>
              </a:endParaRPr>
            </a:p>
          </p:txBody>
        </p:sp>
        <p:sp>
          <p:nvSpPr>
            <p:cNvPr id="7" name="CuadroTexto 6"/>
            <p:cNvSpPr txBox="1"/>
            <p:nvPr/>
          </p:nvSpPr>
          <p:spPr>
            <a:xfrm>
              <a:off x="2699218" y="1697897"/>
              <a:ext cx="1274714" cy="369991"/>
            </a:xfrm>
            <a:prstGeom prst="rect">
              <a:avLst/>
            </a:prstGeom>
            <a:noFill/>
          </p:spPr>
          <p:txBody>
            <a:bodyPr wrap="none">
              <a:spAutoFit/>
            </a:bodyPr>
            <a:lstStyle/>
            <a:p>
              <a:pPr eaLnBrk="1" fontAlgn="auto" hangingPunct="1">
                <a:spcBef>
                  <a:spcPts val="0"/>
                </a:spcBef>
                <a:spcAft>
                  <a:spcPts val="0"/>
                </a:spcAft>
                <a:defRPr/>
              </a:pPr>
              <a:r>
                <a:rPr lang="es-EC" b="1" dirty="0">
                  <a:solidFill>
                    <a:schemeClr val="accent2"/>
                  </a:solidFill>
                  <a:latin typeface="Arial" panose="020B0604020202020204" pitchFamily="34" charset="0"/>
                  <a:ea typeface="+mj-ea"/>
                  <a:cs typeface="Arial" panose="020B0604020202020204" pitchFamily="34" charset="0"/>
                </a:rPr>
                <a:t>Año  2015</a:t>
              </a:r>
              <a:endParaRPr lang="es-EC" dirty="0">
                <a:solidFill>
                  <a:schemeClr val="accent2"/>
                </a:solidFill>
                <a:latin typeface="Arial" panose="020B0604020202020204" pitchFamily="34" charset="0"/>
                <a:ea typeface="Meiryo" panose="020B0604030504040204" pitchFamily="34" charset="-128"/>
                <a:cs typeface="Arial" panose="020B0604020202020204" pitchFamily="34" charset="0"/>
              </a:endParaRPr>
            </a:p>
          </p:txBody>
        </p:sp>
        <p:sp>
          <p:nvSpPr>
            <p:cNvPr id="8" name="Flecha arriba 7"/>
            <p:cNvSpPr/>
            <p:nvPr/>
          </p:nvSpPr>
          <p:spPr>
            <a:xfrm>
              <a:off x="4342217" y="3997239"/>
              <a:ext cx="474644" cy="919420"/>
            </a:xfrm>
            <a:prstGeom prst="upArrow">
              <a:avLst/>
            </a:prstGeom>
            <a:solidFill>
              <a:schemeClr val="tx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latin typeface="Arial" panose="020B0604020202020204" pitchFamily="34" charset="0"/>
                <a:cs typeface="Arial" panose="020B0604020202020204" pitchFamily="34" charset="0"/>
              </a:endParaRPr>
            </a:p>
          </p:txBody>
        </p:sp>
        <p:sp>
          <p:nvSpPr>
            <p:cNvPr id="9" name="Flecha arriba 8"/>
            <p:cNvSpPr/>
            <p:nvPr/>
          </p:nvSpPr>
          <p:spPr>
            <a:xfrm>
              <a:off x="4342217" y="2423588"/>
              <a:ext cx="474644" cy="917831"/>
            </a:xfrm>
            <a:prstGeom prst="upArrow">
              <a:avLst/>
            </a:prstGeom>
            <a:solidFill>
              <a:schemeClr val="tx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latin typeface="Arial" panose="020B0604020202020204" pitchFamily="34" charset="0"/>
                <a:cs typeface="Arial" panose="020B0604020202020204" pitchFamily="34" charset="0"/>
              </a:endParaRPr>
            </a:p>
          </p:txBody>
        </p:sp>
        <p:sp>
          <p:nvSpPr>
            <p:cNvPr id="16" name="CuadroTexto 15"/>
            <p:cNvSpPr txBox="1"/>
            <p:nvPr/>
          </p:nvSpPr>
          <p:spPr bwMode="auto">
            <a:xfrm rot="16200000">
              <a:off x="-329833" y="2571325"/>
              <a:ext cx="1376746" cy="369873"/>
            </a:xfrm>
            <a:prstGeom prst="rect">
              <a:avLst/>
            </a:prstGeom>
            <a:noFill/>
          </p:spPr>
          <p:txBody>
            <a:bodyPr wrap="none">
              <a:spAutoFit/>
            </a:bodyPr>
            <a:lstStyle/>
            <a:p>
              <a:pPr eaLnBrk="1" fontAlgn="auto" hangingPunct="1">
                <a:spcBef>
                  <a:spcPts val="0"/>
                </a:spcBef>
                <a:spcAft>
                  <a:spcPts val="0"/>
                </a:spcAft>
                <a:defRPr/>
              </a:pPr>
              <a:r>
                <a:rPr lang="es-EC" b="1" dirty="0">
                  <a:solidFill>
                    <a:schemeClr val="tx2"/>
                  </a:solidFill>
                  <a:latin typeface="Arial" panose="020B0604020202020204" pitchFamily="34" charset="0"/>
                  <a:ea typeface="+mj-ea"/>
                  <a:cs typeface="Arial" panose="020B0604020202020204" pitchFamily="34" charset="0"/>
                </a:rPr>
                <a:t>POSICIÓN </a:t>
              </a:r>
            </a:p>
          </p:txBody>
        </p:sp>
        <p:sp>
          <p:nvSpPr>
            <p:cNvPr id="17" name="CuadroTexto 16"/>
            <p:cNvSpPr txBox="1"/>
            <p:nvPr/>
          </p:nvSpPr>
          <p:spPr bwMode="auto">
            <a:xfrm rot="16200000">
              <a:off x="-394145" y="4287140"/>
              <a:ext cx="1505370" cy="646088"/>
            </a:xfrm>
            <a:prstGeom prst="rect">
              <a:avLst/>
            </a:prstGeom>
            <a:noFill/>
          </p:spPr>
          <p:txBody>
            <a:bodyPr wrap="none">
              <a:spAutoFit/>
            </a:bodyPr>
            <a:lstStyle/>
            <a:p>
              <a:pPr eaLnBrk="1" fontAlgn="auto" hangingPunct="1">
                <a:spcBef>
                  <a:spcPts val="0"/>
                </a:spcBef>
                <a:spcAft>
                  <a:spcPts val="0"/>
                </a:spcAft>
                <a:defRPr/>
              </a:pPr>
              <a:r>
                <a:rPr lang="es-EC" b="1" dirty="0">
                  <a:solidFill>
                    <a:schemeClr val="tx2"/>
                  </a:solidFill>
                  <a:latin typeface="Arial" panose="020B0604020202020204" pitchFamily="34" charset="0"/>
                  <a:ea typeface="+mj-ea"/>
                  <a:cs typeface="Arial" panose="020B0604020202020204" pitchFamily="34" charset="0"/>
                </a:rPr>
                <a:t>CUOTA</a:t>
              </a:r>
            </a:p>
            <a:p>
              <a:pPr eaLnBrk="1" fontAlgn="auto" hangingPunct="1">
                <a:spcBef>
                  <a:spcPts val="0"/>
                </a:spcBef>
                <a:spcAft>
                  <a:spcPts val="0"/>
                </a:spcAft>
                <a:defRPr/>
              </a:pPr>
              <a:r>
                <a:rPr lang="es-EC" b="1" dirty="0">
                  <a:solidFill>
                    <a:schemeClr val="tx2"/>
                  </a:solidFill>
                  <a:latin typeface="Arial" panose="020B0604020202020204" pitchFamily="34" charset="0"/>
                  <a:ea typeface="+mj-ea"/>
                  <a:cs typeface="Arial" panose="020B0604020202020204" pitchFamily="34" charset="0"/>
                </a:rPr>
                <a:t> MERCADO</a:t>
              </a:r>
              <a:r>
                <a:rPr lang="es-EC" dirty="0">
                  <a:solidFill>
                    <a:schemeClr val="tx2"/>
                  </a:solidFill>
                  <a:latin typeface="Arial" panose="020B0604020202020204" pitchFamily="34" charset="0"/>
                  <a:ea typeface="Meiryo" panose="020B0604030504040204" pitchFamily="34" charset="-128"/>
                  <a:cs typeface="Arial" panose="020B0604020202020204" pitchFamily="34" charset="0"/>
                </a:rPr>
                <a:t> </a:t>
              </a:r>
            </a:p>
          </p:txBody>
        </p:sp>
        <p:grpSp>
          <p:nvGrpSpPr>
            <p:cNvPr id="16399" name="Grupo 20"/>
            <p:cNvGrpSpPr>
              <a:grpSpLocks/>
            </p:cNvGrpSpPr>
            <p:nvPr/>
          </p:nvGrpSpPr>
          <p:grpSpPr bwMode="auto">
            <a:xfrm>
              <a:off x="944768" y="2278942"/>
              <a:ext cx="1208978" cy="1144960"/>
              <a:chOff x="944768" y="2278942"/>
              <a:chExt cx="1208978" cy="1144960"/>
            </a:xfrm>
          </p:grpSpPr>
          <p:sp>
            <p:nvSpPr>
              <p:cNvPr id="13" name="Elipse 12"/>
              <p:cNvSpPr/>
              <p:nvPr/>
            </p:nvSpPr>
            <p:spPr>
              <a:xfrm>
                <a:off x="945099" y="2279084"/>
                <a:ext cx="1208040" cy="10004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sz="1600">
                  <a:latin typeface="Arial" panose="020B0604020202020204" pitchFamily="34" charset="0"/>
                  <a:cs typeface="Arial" panose="020B0604020202020204" pitchFamily="34" charset="0"/>
                </a:endParaRPr>
              </a:p>
            </p:txBody>
          </p:sp>
          <p:sp>
            <p:nvSpPr>
              <p:cNvPr id="18" name="CuadroTexto 17"/>
              <p:cNvSpPr txBox="1"/>
              <p:nvPr/>
            </p:nvSpPr>
            <p:spPr>
              <a:xfrm>
                <a:off x="1245124" y="2593497"/>
                <a:ext cx="661962" cy="830495"/>
              </a:xfrm>
              <a:prstGeom prst="rect">
                <a:avLst/>
              </a:prstGeom>
              <a:noFill/>
            </p:spPr>
            <p:txBody>
              <a:bodyPr>
                <a:spAutoFit/>
              </a:bodyPr>
              <a:lstStyle/>
              <a:p>
                <a:pPr eaLnBrk="1" fontAlgn="auto" hangingPunct="1">
                  <a:spcBef>
                    <a:spcPts val="0"/>
                  </a:spcBef>
                  <a:spcAft>
                    <a:spcPts val="0"/>
                  </a:spcAft>
                  <a:defRPr/>
                </a:pPr>
                <a:r>
                  <a:rPr lang="es-EC" sz="2400" b="1" dirty="0">
                    <a:solidFill>
                      <a:schemeClr val="tx2"/>
                    </a:solidFill>
                    <a:latin typeface="Arial" panose="020B0604020202020204" pitchFamily="34" charset="0"/>
                    <a:ea typeface="+mj-ea"/>
                    <a:cs typeface="Arial" panose="020B0604020202020204" pitchFamily="34" charset="0"/>
                  </a:rPr>
                  <a:t>12	</a:t>
                </a:r>
              </a:p>
            </p:txBody>
          </p:sp>
        </p:grpSp>
        <p:grpSp>
          <p:nvGrpSpPr>
            <p:cNvPr id="16400" name="Grupo 3"/>
            <p:cNvGrpSpPr>
              <a:grpSpLocks/>
            </p:cNvGrpSpPr>
            <p:nvPr/>
          </p:nvGrpSpPr>
          <p:grpSpPr bwMode="auto">
            <a:xfrm>
              <a:off x="2678475" y="3857329"/>
              <a:ext cx="1210363" cy="1000125"/>
              <a:chOff x="2699792" y="4051681"/>
              <a:chExt cx="1210363" cy="1000125"/>
            </a:xfrm>
          </p:grpSpPr>
          <p:sp>
            <p:nvSpPr>
              <p:cNvPr id="5" name="CuadroTexto 4"/>
              <p:cNvSpPr txBox="1"/>
              <p:nvPr/>
            </p:nvSpPr>
            <p:spPr>
              <a:xfrm>
                <a:off x="2944365" y="4321802"/>
                <a:ext cx="784195" cy="460503"/>
              </a:xfrm>
              <a:prstGeom prst="rect">
                <a:avLst/>
              </a:prstGeom>
              <a:noFill/>
            </p:spPr>
            <p:txBody>
              <a:bodyPr wrap="none">
                <a:spAutoFit/>
              </a:bodyPr>
              <a:lstStyle/>
              <a:p>
                <a:pPr eaLnBrk="1" fontAlgn="auto" hangingPunct="1">
                  <a:spcBef>
                    <a:spcPts val="0"/>
                  </a:spcBef>
                  <a:spcAft>
                    <a:spcPts val="0"/>
                  </a:spcAft>
                  <a:defRPr/>
                </a:pPr>
                <a:r>
                  <a:rPr lang="es-EC" sz="2400" b="1" dirty="0">
                    <a:solidFill>
                      <a:schemeClr val="tx2"/>
                    </a:solidFill>
                    <a:latin typeface="Arial" panose="020B0604020202020204" pitchFamily="34" charset="0"/>
                    <a:ea typeface="+mj-ea"/>
                    <a:cs typeface="Arial" panose="020B0604020202020204" pitchFamily="34" charset="0"/>
                  </a:rPr>
                  <a:t>3,69</a:t>
                </a:r>
              </a:p>
            </p:txBody>
          </p:sp>
          <p:sp>
            <p:nvSpPr>
              <p:cNvPr id="10" name="Elipse 9"/>
              <p:cNvSpPr/>
              <p:nvPr/>
            </p:nvSpPr>
            <p:spPr>
              <a:xfrm>
                <a:off x="2699899" y="4051852"/>
                <a:ext cx="1209628" cy="10004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sz="1600">
                  <a:latin typeface="Arial" panose="020B0604020202020204" pitchFamily="34" charset="0"/>
                  <a:cs typeface="Arial" panose="020B0604020202020204" pitchFamily="34" charset="0"/>
                </a:endParaRPr>
              </a:p>
            </p:txBody>
          </p:sp>
        </p:grpSp>
        <p:grpSp>
          <p:nvGrpSpPr>
            <p:cNvPr id="16401" name="Grupo 2"/>
            <p:cNvGrpSpPr>
              <a:grpSpLocks/>
            </p:cNvGrpSpPr>
            <p:nvPr/>
          </p:nvGrpSpPr>
          <p:grpSpPr bwMode="auto">
            <a:xfrm>
              <a:off x="2703635" y="2337181"/>
              <a:ext cx="1208978" cy="1070209"/>
              <a:chOff x="2703635" y="2337181"/>
              <a:chExt cx="1208978" cy="1070209"/>
            </a:xfrm>
          </p:grpSpPr>
          <p:sp>
            <p:nvSpPr>
              <p:cNvPr id="12" name="Elipse 11"/>
              <p:cNvSpPr/>
              <p:nvPr/>
            </p:nvSpPr>
            <p:spPr>
              <a:xfrm>
                <a:off x="2703981" y="2337838"/>
                <a:ext cx="1208040" cy="10004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sz="1600">
                  <a:latin typeface="Arial" panose="020B0604020202020204" pitchFamily="34" charset="0"/>
                  <a:cs typeface="Arial" panose="020B0604020202020204" pitchFamily="34" charset="0"/>
                </a:endParaRPr>
              </a:p>
            </p:txBody>
          </p:sp>
          <p:sp>
            <p:nvSpPr>
              <p:cNvPr id="19" name="CuadroTexto 18"/>
              <p:cNvSpPr txBox="1"/>
              <p:nvPr/>
            </p:nvSpPr>
            <p:spPr>
              <a:xfrm>
                <a:off x="3018294" y="2577617"/>
                <a:ext cx="661961" cy="830495"/>
              </a:xfrm>
              <a:prstGeom prst="rect">
                <a:avLst/>
              </a:prstGeom>
              <a:noFill/>
            </p:spPr>
            <p:txBody>
              <a:bodyPr>
                <a:spAutoFit/>
              </a:bodyPr>
              <a:lstStyle/>
              <a:p>
                <a:pPr eaLnBrk="1" fontAlgn="auto" hangingPunct="1">
                  <a:spcBef>
                    <a:spcPts val="0"/>
                  </a:spcBef>
                  <a:spcAft>
                    <a:spcPts val="0"/>
                  </a:spcAft>
                  <a:defRPr/>
                </a:pPr>
                <a:r>
                  <a:rPr lang="es-EC" sz="2400" b="1" dirty="0">
                    <a:solidFill>
                      <a:schemeClr val="tx2"/>
                    </a:solidFill>
                    <a:latin typeface="Arial" panose="020B0604020202020204" pitchFamily="34" charset="0"/>
                    <a:ea typeface="+mj-ea"/>
                    <a:cs typeface="Arial" panose="020B0604020202020204" pitchFamily="34" charset="0"/>
                  </a:rPr>
                  <a:t>10	</a:t>
                </a:r>
              </a:p>
            </p:txBody>
          </p:sp>
        </p:grpSp>
        <p:grpSp>
          <p:nvGrpSpPr>
            <p:cNvPr id="16402" name="Grupo 21"/>
            <p:cNvGrpSpPr>
              <a:grpSpLocks/>
            </p:cNvGrpSpPr>
            <p:nvPr/>
          </p:nvGrpSpPr>
          <p:grpSpPr bwMode="auto">
            <a:xfrm>
              <a:off x="973339" y="3917242"/>
              <a:ext cx="1208978" cy="1000125"/>
              <a:chOff x="973339" y="3917242"/>
              <a:chExt cx="1208978" cy="1000125"/>
            </a:xfrm>
          </p:grpSpPr>
          <p:sp>
            <p:nvSpPr>
              <p:cNvPr id="15" name="Elipse 14"/>
              <p:cNvSpPr/>
              <p:nvPr/>
            </p:nvSpPr>
            <p:spPr>
              <a:xfrm>
                <a:off x="973673" y="3917841"/>
                <a:ext cx="1208040" cy="9988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sz="1600">
                  <a:latin typeface="Arial" panose="020B0604020202020204" pitchFamily="34" charset="0"/>
                  <a:cs typeface="Arial" panose="020B0604020202020204" pitchFamily="34" charset="0"/>
                </a:endParaRPr>
              </a:p>
            </p:txBody>
          </p:sp>
          <p:sp>
            <p:nvSpPr>
              <p:cNvPr id="20" name="CuadroTexto 19"/>
              <p:cNvSpPr txBox="1"/>
              <p:nvPr/>
            </p:nvSpPr>
            <p:spPr>
              <a:xfrm>
                <a:off x="1245124" y="4187791"/>
                <a:ext cx="784195" cy="460503"/>
              </a:xfrm>
              <a:prstGeom prst="rect">
                <a:avLst/>
              </a:prstGeom>
              <a:noFill/>
            </p:spPr>
            <p:txBody>
              <a:bodyPr wrap="none">
                <a:spAutoFit/>
              </a:bodyPr>
              <a:lstStyle/>
              <a:p>
                <a:pPr eaLnBrk="1" fontAlgn="auto" hangingPunct="1">
                  <a:spcBef>
                    <a:spcPts val="0"/>
                  </a:spcBef>
                  <a:spcAft>
                    <a:spcPts val="0"/>
                  </a:spcAft>
                  <a:defRPr/>
                </a:pPr>
                <a:r>
                  <a:rPr lang="es-EC" sz="2400" b="1" dirty="0">
                    <a:solidFill>
                      <a:schemeClr val="tx2"/>
                    </a:solidFill>
                    <a:latin typeface="Arial" panose="020B0604020202020204" pitchFamily="34" charset="0"/>
                    <a:ea typeface="+mj-ea"/>
                    <a:cs typeface="Arial" panose="020B0604020202020204" pitchFamily="34" charset="0"/>
                  </a:rPr>
                  <a:t>2,62</a:t>
                </a:r>
              </a:p>
            </p:txBody>
          </p:sp>
        </p:grpSp>
        <p:sp>
          <p:nvSpPr>
            <p:cNvPr id="24" name="CuadroTexto 23"/>
            <p:cNvSpPr txBox="1"/>
            <p:nvPr/>
          </p:nvSpPr>
          <p:spPr bwMode="auto">
            <a:xfrm>
              <a:off x="5996328" y="1723304"/>
              <a:ext cx="2146217" cy="338232"/>
            </a:xfrm>
            <a:prstGeom prst="rect">
              <a:avLst/>
            </a:prstGeom>
            <a:noFill/>
          </p:spPr>
          <p:txBody>
            <a:bodyPr wrap="none">
              <a:spAutoFit/>
            </a:bodyPr>
            <a:lstStyle/>
            <a:p>
              <a:pPr eaLnBrk="1" fontAlgn="auto" hangingPunct="1">
                <a:spcBef>
                  <a:spcPts val="0"/>
                </a:spcBef>
                <a:spcAft>
                  <a:spcPts val="0"/>
                </a:spcAft>
                <a:defRPr/>
              </a:pPr>
              <a:r>
                <a:rPr lang="es-EC" sz="1600" b="1" dirty="0">
                  <a:solidFill>
                    <a:schemeClr val="accent2"/>
                  </a:solidFill>
                  <a:latin typeface="+mj-lt"/>
                  <a:ea typeface="+mj-ea"/>
                  <a:cs typeface="+mj-cs"/>
                </a:rPr>
                <a:t>Líder en América del Sur</a:t>
              </a:r>
              <a:endParaRPr lang="es-EC" sz="1600" dirty="0">
                <a:solidFill>
                  <a:schemeClr val="accent2"/>
                </a:solidFill>
                <a:latin typeface="+mj-lt"/>
                <a:ea typeface="Meiryo" panose="020B0604030504040204" pitchFamily="34" charset="-128"/>
                <a:cs typeface="Meiryo" panose="020B0604030504040204" pitchFamily="34" charset="-128"/>
              </a:endParaRPr>
            </a:p>
          </p:txBody>
        </p:sp>
        <p:sp>
          <p:nvSpPr>
            <p:cNvPr id="25" name="Elipse 24"/>
            <p:cNvSpPr/>
            <p:nvPr/>
          </p:nvSpPr>
          <p:spPr bwMode="auto">
            <a:xfrm>
              <a:off x="6339215" y="2393416"/>
              <a:ext cx="1544577" cy="117984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sz="1600">
                <a:latin typeface="+mj-lt"/>
              </a:endParaRPr>
            </a:p>
          </p:txBody>
        </p:sp>
        <p:sp>
          <p:nvSpPr>
            <p:cNvPr id="26" name="CuadroTexto 25"/>
            <p:cNvSpPr txBox="1"/>
            <p:nvPr/>
          </p:nvSpPr>
          <p:spPr bwMode="auto">
            <a:xfrm>
              <a:off x="6431286" y="2722121"/>
              <a:ext cx="1349323" cy="585951"/>
            </a:xfrm>
            <a:prstGeom prst="rect">
              <a:avLst/>
            </a:prstGeom>
            <a:noFill/>
          </p:spPr>
          <p:txBody>
            <a:bodyPr>
              <a:spAutoFit/>
            </a:bodyPr>
            <a:lstStyle/>
            <a:p>
              <a:pPr algn="ctr" eaLnBrk="1" fontAlgn="auto" hangingPunct="1">
                <a:spcBef>
                  <a:spcPts val="0"/>
                </a:spcBef>
                <a:spcAft>
                  <a:spcPts val="0"/>
                </a:spcAft>
                <a:defRPr/>
              </a:pPr>
              <a:r>
                <a:rPr lang="es-EC" sz="1600" b="1" dirty="0">
                  <a:solidFill>
                    <a:schemeClr val="accent2"/>
                  </a:solidFill>
                  <a:latin typeface="+mj-lt"/>
                  <a:cs typeface="+mn-cs"/>
                </a:rPr>
                <a:t>Buenos Aires </a:t>
              </a:r>
            </a:p>
            <a:p>
              <a:pPr algn="ctr" eaLnBrk="1" fontAlgn="auto" hangingPunct="1">
                <a:spcBef>
                  <a:spcPts val="0"/>
                </a:spcBef>
                <a:spcAft>
                  <a:spcPts val="0"/>
                </a:spcAft>
                <a:defRPr/>
              </a:pPr>
              <a:r>
                <a:rPr lang="es-EC" sz="1600" b="1" dirty="0">
                  <a:solidFill>
                    <a:schemeClr val="accent2"/>
                  </a:solidFill>
                  <a:latin typeface="+mj-lt"/>
                  <a:cs typeface="+mn-cs"/>
                </a:rPr>
                <a:t> 1</a:t>
              </a:r>
            </a:p>
          </p:txBody>
        </p:sp>
        <p:sp>
          <p:nvSpPr>
            <p:cNvPr id="27" name="Elipse 26"/>
            <p:cNvSpPr/>
            <p:nvPr/>
          </p:nvSpPr>
          <p:spPr bwMode="auto">
            <a:xfrm>
              <a:off x="6617016" y="3936897"/>
              <a:ext cx="1241377" cy="101946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sz="1600">
                <a:latin typeface="+mj-lt"/>
              </a:endParaRPr>
            </a:p>
          </p:txBody>
        </p:sp>
        <p:sp>
          <p:nvSpPr>
            <p:cNvPr id="28" name="CuadroTexto 27"/>
            <p:cNvSpPr txBox="1"/>
            <p:nvPr/>
          </p:nvSpPr>
          <p:spPr bwMode="auto">
            <a:xfrm>
              <a:off x="6874181" y="4271953"/>
              <a:ext cx="758796" cy="400162"/>
            </a:xfrm>
            <a:prstGeom prst="rect">
              <a:avLst/>
            </a:prstGeom>
            <a:noFill/>
          </p:spPr>
          <p:txBody>
            <a:bodyPr wrap="none">
              <a:spAutoFit/>
            </a:bodyPr>
            <a:lstStyle/>
            <a:p>
              <a:pPr algn="ctr" eaLnBrk="1" fontAlgn="auto" hangingPunct="1">
                <a:spcBef>
                  <a:spcPts val="0"/>
                </a:spcBef>
                <a:spcAft>
                  <a:spcPts val="0"/>
                </a:spcAft>
                <a:defRPr/>
              </a:pPr>
              <a:r>
                <a:rPr lang="es-EC" sz="2000" b="1" dirty="0">
                  <a:solidFill>
                    <a:schemeClr val="accent2"/>
                  </a:solidFill>
                  <a:latin typeface="+mj-lt"/>
                  <a:cs typeface="+mn-cs"/>
                </a:rPr>
                <a:t>10,07</a:t>
              </a:r>
            </a:p>
          </p:txBody>
        </p:sp>
      </p:grpSp>
      <p:sp>
        <p:nvSpPr>
          <p:cNvPr id="29" name="Rectángulo 28"/>
          <p:cNvSpPr/>
          <p:nvPr/>
        </p:nvSpPr>
        <p:spPr bwMode="auto">
          <a:xfrm>
            <a:off x="90488" y="5594350"/>
            <a:ext cx="8978900" cy="685800"/>
          </a:xfrm>
          <a:prstGeom prst="rect">
            <a:avLst/>
          </a:prstGeom>
        </p:spPr>
        <p:txBody>
          <a:bodyPr>
            <a:spAutoFit/>
          </a:bodyPr>
          <a:lstStyle/>
          <a:p>
            <a:pPr marL="171450" indent="-171450" algn="just" eaLnBrk="1" fontAlgn="auto" hangingPunct="1">
              <a:lnSpc>
                <a:spcPct val="107000"/>
              </a:lnSpc>
              <a:spcBef>
                <a:spcPts val="0"/>
              </a:spcBef>
              <a:spcAft>
                <a:spcPts val="0"/>
              </a:spcAft>
              <a:buFont typeface="Arial" panose="020B0604020202020204" pitchFamily="34" charset="0"/>
              <a:buChar char="•"/>
              <a:defRPr/>
            </a:pPr>
            <a:r>
              <a:rPr lang="es-EC" sz="1200" b="1" dirty="0">
                <a:solidFill>
                  <a:schemeClr val="tx2"/>
                </a:solidFill>
                <a:latin typeface="+mn-lt"/>
                <a:ea typeface="+mj-ea"/>
                <a:cs typeface="+mj-cs"/>
              </a:rPr>
              <a:t>En América del Sur se desarrolla el 76% de todos los eventos latinoamericanos </a:t>
            </a:r>
          </a:p>
          <a:p>
            <a:pPr marL="171450" indent="-171450" algn="just" eaLnBrk="1" fontAlgn="auto" hangingPunct="1">
              <a:lnSpc>
                <a:spcPct val="107000"/>
              </a:lnSpc>
              <a:spcBef>
                <a:spcPts val="0"/>
              </a:spcBef>
              <a:spcAft>
                <a:spcPts val="0"/>
              </a:spcAft>
              <a:buFont typeface="Arial" panose="020B0604020202020204" pitchFamily="34" charset="0"/>
              <a:buChar char="•"/>
              <a:defRPr/>
            </a:pPr>
            <a:r>
              <a:rPr lang="es-EC" sz="1200" b="1" dirty="0">
                <a:solidFill>
                  <a:schemeClr val="tx2"/>
                </a:solidFill>
                <a:latin typeface="+mn-lt"/>
                <a:ea typeface="+mj-ea"/>
                <a:cs typeface="+mj-cs"/>
              </a:rPr>
              <a:t>Quito compite con 35 ciudades en América del Sur dentro del ranking de ICCA</a:t>
            </a:r>
          </a:p>
          <a:p>
            <a:pPr marL="171450" indent="-171450" algn="just" eaLnBrk="1" fontAlgn="auto" hangingPunct="1">
              <a:lnSpc>
                <a:spcPct val="107000"/>
              </a:lnSpc>
              <a:spcBef>
                <a:spcPts val="0"/>
              </a:spcBef>
              <a:spcAft>
                <a:spcPts val="0"/>
              </a:spcAft>
              <a:buFont typeface="Arial" panose="020B0604020202020204" pitchFamily="34" charset="0"/>
              <a:buChar char="•"/>
              <a:defRPr/>
            </a:pPr>
            <a:r>
              <a:rPr lang="es-EC" sz="1200" b="1" dirty="0">
                <a:solidFill>
                  <a:schemeClr val="tx2"/>
                </a:solidFill>
                <a:latin typeface="+mn-lt"/>
                <a:ea typeface="+mj-ea"/>
                <a:cs typeface="+mj-cs"/>
              </a:rPr>
              <a:t>Quito se encuentra entre los 10 primeros destinos elegidos para realizar eventos asociativos a nivel de América del Sur</a:t>
            </a:r>
          </a:p>
        </p:txBody>
      </p:sp>
      <p:sp>
        <p:nvSpPr>
          <p:cNvPr id="16388" name="AutoShape 2" descr="Resultado de imagen para logo icc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ltLang="es-EC"/>
          </a:p>
        </p:txBody>
      </p:sp>
      <p:pic>
        <p:nvPicPr>
          <p:cNvPr id="16389" name="Picture 4" descr="Resultado de imagen para logo icca"/>
          <p:cNvPicPr>
            <a:picLocks noChangeAspect="1" noChangeArrowheads="1"/>
          </p:cNvPicPr>
          <p:nvPr/>
        </p:nvPicPr>
        <p:blipFill>
          <a:blip r:embed="rId2" cstate="print"/>
          <a:srcRect/>
          <a:stretch>
            <a:fillRect/>
          </a:stretch>
        </p:blipFill>
        <p:spPr bwMode="auto">
          <a:xfrm>
            <a:off x="220663" y="49213"/>
            <a:ext cx="1198562" cy="1200150"/>
          </a:xfrm>
          <a:prstGeom prst="rect">
            <a:avLst/>
          </a:prstGeom>
          <a:noFill/>
          <a:ln w="9525">
            <a:noFill/>
            <a:miter lim="800000"/>
            <a:headEnd/>
            <a:tailEnd/>
          </a:ln>
        </p:spPr>
      </p:pic>
      <p:sp>
        <p:nvSpPr>
          <p:cNvPr id="16390" name="Rectángulo 36"/>
          <p:cNvSpPr>
            <a:spLocks noChangeArrowheads="1"/>
          </p:cNvSpPr>
          <p:nvPr/>
        </p:nvSpPr>
        <p:spPr bwMode="auto">
          <a:xfrm>
            <a:off x="1322388" y="1058863"/>
            <a:ext cx="6994525" cy="585787"/>
          </a:xfrm>
          <a:prstGeom prst="rect">
            <a:avLst/>
          </a:prstGeom>
          <a:noFill/>
          <a:ln w="9525">
            <a:noFill/>
            <a:miter lim="800000"/>
            <a:headEnd/>
            <a:tailEnd/>
          </a:ln>
        </p:spPr>
        <p:txBody>
          <a:bodyPr wrap="none">
            <a:spAutoFit/>
          </a:bodyPr>
          <a:lstStyle/>
          <a:p>
            <a:pPr algn="ctr"/>
            <a:r>
              <a:rPr lang="es-EC" altLang="es-EC" sz="1600" b="1">
                <a:solidFill>
                  <a:schemeClr val="tx2"/>
                </a:solidFill>
              </a:rPr>
              <a:t>POSICIONAMIENTO DE QUITO EN LA</a:t>
            </a:r>
          </a:p>
          <a:p>
            <a:pPr algn="ctr"/>
            <a:r>
              <a:rPr lang="es-EC" altLang="es-EC" sz="1600" b="1">
                <a:solidFill>
                  <a:schemeClr val="tx2"/>
                </a:solidFill>
              </a:rPr>
              <a:t>ASOCIACION INTERNACIONAL DE CONGRESOS Y CONVENCIONES  </a:t>
            </a:r>
          </a:p>
        </p:txBody>
      </p:sp>
      <p:sp>
        <p:nvSpPr>
          <p:cNvPr id="16391" name="CuadroTexto 33"/>
          <p:cNvSpPr txBox="1">
            <a:spLocks noChangeArrowheads="1"/>
          </p:cNvSpPr>
          <p:nvPr/>
        </p:nvSpPr>
        <p:spPr bwMode="auto">
          <a:xfrm>
            <a:off x="7958138" y="6381750"/>
            <a:ext cx="1150937" cy="261938"/>
          </a:xfrm>
          <a:prstGeom prst="rect">
            <a:avLst/>
          </a:prstGeom>
          <a:noFill/>
          <a:ln w="9525">
            <a:noFill/>
            <a:miter lim="800000"/>
            <a:headEnd/>
            <a:tailEnd/>
          </a:ln>
        </p:spPr>
        <p:txBody>
          <a:bodyPr wrap="none">
            <a:spAutoFit/>
          </a:bodyPr>
          <a:lstStyle/>
          <a:p>
            <a:r>
              <a:rPr lang="es-EC" altLang="es-EC" sz="1100">
                <a:solidFill>
                  <a:schemeClr val="tx2"/>
                </a:solidFill>
              </a:rPr>
              <a:t>Dirección Mice </a:t>
            </a:r>
          </a:p>
        </p:txBody>
      </p:sp>
      <p:pic>
        <p:nvPicPr>
          <p:cNvPr id="16392" name="Imagen 34"/>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upo 26"/>
          <p:cNvGrpSpPr>
            <a:grpSpLocks/>
          </p:cNvGrpSpPr>
          <p:nvPr/>
        </p:nvGrpSpPr>
        <p:grpSpPr bwMode="auto">
          <a:xfrm>
            <a:off x="2051050" y="646113"/>
            <a:ext cx="5761038" cy="5807075"/>
            <a:chOff x="0" y="0"/>
            <a:chExt cx="31527" cy="30289"/>
          </a:xfrm>
        </p:grpSpPr>
        <p:sp>
          <p:nvSpPr>
            <p:cNvPr id="9" name="Elipse 8"/>
            <p:cNvSpPr>
              <a:spLocks noChangeArrowheads="1"/>
            </p:cNvSpPr>
            <p:nvPr/>
          </p:nvSpPr>
          <p:spPr bwMode="auto">
            <a:xfrm>
              <a:off x="0" y="0"/>
              <a:ext cx="31527" cy="3019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nchor="ctr" upright="1"/>
            <a:lstStyle/>
            <a:p>
              <a:pPr eaLnBrk="1" fontAlgn="auto" hangingPunct="1">
                <a:spcBef>
                  <a:spcPts val="0"/>
                </a:spcBef>
                <a:spcAft>
                  <a:spcPts val="0"/>
                </a:spcAft>
                <a:defRPr/>
              </a:pPr>
              <a:r>
                <a:rPr lang="es-ES" sz="1200" dirty="0">
                  <a:solidFill>
                    <a:srgbClr val="000000"/>
                  </a:solidFill>
                  <a:latin typeface="Arial" panose="020B0604020202020204" pitchFamily="34" charset="0"/>
                  <a:cs typeface="Arial" panose="020B0604020202020204" pitchFamily="34" charset="0"/>
                </a:rPr>
                <a:t>265</a:t>
              </a:r>
            </a:p>
          </p:txBody>
        </p:sp>
        <p:sp>
          <p:nvSpPr>
            <p:cNvPr id="10" name="Elipse 9"/>
            <p:cNvSpPr>
              <a:spLocks noChangeArrowheads="1"/>
            </p:cNvSpPr>
            <p:nvPr/>
          </p:nvSpPr>
          <p:spPr bwMode="auto">
            <a:xfrm>
              <a:off x="2854" y="6098"/>
              <a:ext cx="25437" cy="2409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chor="ctr" upright="1"/>
            <a:lstStyle/>
            <a:p>
              <a:pPr eaLnBrk="1" fontAlgn="auto" hangingPunct="1">
                <a:spcBef>
                  <a:spcPts val="0"/>
                </a:spcBef>
                <a:spcAft>
                  <a:spcPts val="0"/>
                </a:spcAft>
                <a:defRPr/>
              </a:pPr>
              <a:endParaRPr lang="es-ES" sz="1200">
                <a:solidFill>
                  <a:srgbClr val="000000"/>
                </a:solidFill>
                <a:latin typeface="Arial" panose="020B0604020202020204" pitchFamily="34" charset="0"/>
                <a:cs typeface="Arial" panose="020B0604020202020204" pitchFamily="34" charset="0"/>
              </a:endParaRPr>
            </a:p>
          </p:txBody>
        </p:sp>
        <p:sp>
          <p:nvSpPr>
            <p:cNvPr id="12" name="Elipse 11"/>
            <p:cNvSpPr>
              <a:spLocks noChangeArrowheads="1"/>
            </p:cNvSpPr>
            <p:nvPr/>
          </p:nvSpPr>
          <p:spPr bwMode="auto">
            <a:xfrm>
              <a:off x="5052" y="12854"/>
              <a:ext cx="21237" cy="1743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chor="ctr" upright="1"/>
            <a:lstStyle/>
            <a:p>
              <a:pPr eaLnBrk="1" fontAlgn="auto" hangingPunct="1">
                <a:spcBef>
                  <a:spcPts val="0"/>
                </a:spcBef>
                <a:spcAft>
                  <a:spcPts val="0"/>
                </a:spcAft>
                <a:defRPr/>
              </a:pPr>
              <a:endParaRPr lang="es-ES" sz="1200">
                <a:solidFill>
                  <a:srgbClr val="000000"/>
                </a:solidFill>
                <a:latin typeface="Arial" panose="020B0604020202020204" pitchFamily="34" charset="0"/>
                <a:cs typeface="Arial" panose="020B0604020202020204" pitchFamily="34" charset="0"/>
              </a:endParaRPr>
            </a:p>
          </p:txBody>
        </p:sp>
        <p:sp>
          <p:nvSpPr>
            <p:cNvPr id="13" name="Elipse 12"/>
            <p:cNvSpPr>
              <a:spLocks noChangeArrowheads="1"/>
            </p:cNvSpPr>
            <p:nvPr/>
          </p:nvSpPr>
          <p:spPr bwMode="auto">
            <a:xfrm>
              <a:off x="8093" y="17807"/>
              <a:ext cx="15342" cy="1219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nchor="ctr" upright="1"/>
            <a:lstStyle/>
            <a:p>
              <a:pPr eaLnBrk="1" fontAlgn="auto" hangingPunct="1">
                <a:spcBef>
                  <a:spcPts val="0"/>
                </a:spcBef>
                <a:spcAft>
                  <a:spcPts val="0"/>
                </a:spcAft>
                <a:defRPr/>
              </a:pPr>
              <a:endParaRPr lang="es-ES" sz="1200">
                <a:solidFill>
                  <a:srgbClr val="000000"/>
                </a:solidFill>
                <a:latin typeface="Arial" panose="020B0604020202020204" pitchFamily="34" charset="0"/>
                <a:cs typeface="Arial" panose="020B0604020202020204" pitchFamily="34" charset="0"/>
              </a:endParaRPr>
            </a:p>
          </p:txBody>
        </p:sp>
      </p:grpSp>
      <p:sp>
        <p:nvSpPr>
          <p:cNvPr id="19459" name="CuadroTexto 2"/>
          <p:cNvSpPr txBox="1">
            <a:spLocks noChangeArrowheads="1"/>
          </p:cNvSpPr>
          <p:nvPr/>
        </p:nvSpPr>
        <p:spPr bwMode="auto">
          <a:xfrm>
            <a:off x="3629025" y="1184275"/>
            <a:ext cx="2852738" cy="368300"/>
          </a:xfrm>
          <a:prstGeom prst="rect">
            <a:avLst/>
          </a:prstGeom>
          <a:noFill/>
          <a:ln w="9525">
            <a:noFill/>
            <a:miter lim="800000"/>
            <a:headEnd/>
            <a:tailEnd/>
          </a:ln>
        </p:spPr>
        <p:txBody>
          <a:bodyPr wrap="none">
            <a:spAutoFit/>
          </a:bodyPr>
          <a:lstStyle/>
          <a:p>
            <a:r>
              <a:rPr lang="es-EC" altLang="es-EC">
                <a:solidFill>
                  <a:schemeClr val="bg1"/>
                </a:solidFill>
              </a:rPr>
              <a:t>265 eventos investigados </a:t>
            </a:r>
          </a:p>
        </p:txBody>
      </p:sp>
      <p:sp>
        <p:nvSpPr>
          <p:cNvPr id="19460" name="CuadroTexto 28"/>
          <p:cNvSpPr txBox="1">
            <a:spLocks noChangeArrowheads="1"/>
          </p:cNvSpPr>
          <p:nvPr/>
        </p:nvSpPr>
        <p:spPr bwMode="auto">
          <a:xfrm>
            <a:off x="3784600" y="2290763"/>
            <a:ext cx="2620963" cy="369887"/>
          </a:xfrm>
          <a:prstGeom prst="rect">
            <a:avLst/>
          </a:prstGeom>
          <a:noFill/>
          <a:ln w="9525">
            <a:noFill/>
            <a:miter lim="800000"/>
            <a:headEnd/>
            <a:tailEnd/>
          </a:ln>
        </p:spPr>
        <p:txBody>
          <a:bodyPr wrap="none">
            <a:spAutoFit/>
          </a:bodyPr>
          <a:lstStyle/>
          <a:p>
            <a:r>
              <a:rPr lang="es-EC" altLang="es-EC">
                <a:solidFill>
                  <a:schemeClr val="bg1"/>
                </a:solidFill>
              </a:rPr>
              <a:t>85 eventos contactados</a:t>
            </a:r>
          </a:p>
        </p:txBody>
      </p:sp>
      <p:sp>
        <p:nvSpPr>
          <p:cNvPr id="19461" name="CuadroTexto 29"/>
          <p:cNvSpPr txBox="1">
            <a:spLocks noChangeArrowheads="1"/>
          </p:cNvSpPr>
          <p:nvPr/>
        </p:nvSpPr>
        <p:spPr bwMode="auto">
          <a:xfrm>
            <a:off x="4105275" y="3357563"/>
            <a:ext cx="1979613" cy="369887"/>
          </a:xfrm>
          <a:prstGeom prst="rect">
            <a:avLst/>
          </a:prstGeom>
          <a:noFill/>
          <a:ln w="9525">
            <a:noFill/>
            <a:miter lim="800000"/>
            <a:headEnd/>
            <a:tailEnd/>
          </a:ln>
        </p:spPr>
        <p:txBody>
          <a:bodyPr wrap="none">
            <a:spAutoFit/>
          </a:bodyPr>
          <a:lstStyle/>
          <a:p>
            <a:r>
              <a:rPr lang="es-EC" altLang="es-EC">
                <a:solidFill>
                  <a:schemeClr val="bg1"/>
                </a:solidFill>
              </a:rPr>
              <a:t>27 postulaciones </a:t>
            </a:r>
          </a:p>
        </p:txBody>
      </p:sp>
      <p:sp>
        <p:nvSpPr>
          <p:cNvPr id="19462" name="CuadroTexto 30"/>
          <p:cNvSpPr txBox="1">
            <a:spLocks noChangeArrowheads="1"/>
          </p:cNvSpPr>
          <p:nvPr/>
        </p:nvSpPr>
        <p:spPr bwMode="auto">
          <a:xfrm>
            <a:off x="4273550" y="4946650"/>
            <a:ext cx="1390650" cy="369888"/>
          </a:xfrm>
          <a:prstGeom prst="rect">
            <a:avLst/>
          </a:prstGeom>
          <a:noFill/>
          <a:ln w="9525">
            <a:noFill/>
            <a:miter lim="800000"/>
            <a:headEnd/>
            <a:tailEnd/>
          </a:ln>
        </p:spPr>
        <p:txBody>
          <a:bodyPr wrap="none">
            <a:spAutoFit/>
          </a:bodyPr>
          <a:lstStyle/>
          <a:p>
            <a:r>
              <a:rPr lang="es-EC" altLang="es-EC">
                <a:solidFill>
                  <a:schemeClr val="bg1"/>
                </a:solidFill>
              </a:rPr>
              <a:t>23 ganados</a:t>
            </a:r>
          </a:p>
        </p:txBody>
      </p:sp>
      <p:grpSp>
        <p:nvGrpSpPr>
          <p:cNvPr id="19463" name="Grupo 3"/>
          <p:cNvGrpSpPr>
            <a:grpSpLocks/>
          </p:cNvGrpSpPr>
          <p:nvPr/>
        </p:nvGrpSpPr>
        <p:grpSpPr bwMode="auto">
          <a:xfrm>
            <a:off x="125413" y="14288"/>
            <a:ext cx="3852862" cy="720725"/>
            <a:chOff x="124710" y="13625"/>
            <a:chExt cx="3854019" cy="720378"/>
          </a:xfrm>
        </p:grpSpPr>
        <p:cxnSp>
          <p:nvCxnSpPr>
            <p:cNvPr id="35" name="Conector recto 34"/>
            <p:cNvCxnSpPr/>
            <p:nvPr/>
          </p:nvCxnSpPr>
          <p:spPr>
            <a:xfrm flipV="1">
              <a:off x="172349" y="605477"/>
              <a:ext cx="3001276" cy="3173"/>
            </a:xfrm>
            <a:prstGeom prst="line">
              <a:avLst/>
            </a:prstGeom>
          </p:spPr>
          <p:style>
            <a:lnRef idx="1">
              <a:schemeClr val="accent1"/>
            </a:lnRef>
            <a:fillRef idx="0">
              <a:schemeClr val="accent1"/>
            </a:fillRef>
            <a:effectRef idx="0">
              <a:schemeClr val="accent1"/>
            </a:effectRef>
            <a:fontRef idx="minor">
              <a:schemeClr val="tx1"/>
            </a:fontRef>
          </p:style>
        </p:cxnSp>
        <p:sp>
          <p:nvSpPr>
            <p:cNvPr id="19466" name="Título 1"/>
            <p:cNvSpPr txBox="1">
              <a:spLocks/>
            </p:cNvSpPr>
            <p:nvPr/>
          </p:nvSpPr>
          <p:spPr bwMode="auto">
            <a:xfrm>
              <a:off x="124710" y="13625"/>
              <a:ext cx="3854019" cy="720378"/>
            </a:xfrm>
            <a:prstGeom prst="rect">
              <a:avLst/>
            </a:prstGeom>
            <a:noFill/>
            <a:ln w="9525">
              <a:noFill/>
              <a:miter lim="800000"/>
              <a:headEnd/>
              <a:tailEnd/>
            </a:ln>
          </p:spPr>
          <p:txBody>
            <a:bodyPr anchor="ctr"/>
            <a:lstStyle/>
            <a:p>
              <a:endParaRPr lang="es-EC" altLang="es-EC" sz="2300" b="1">
                <a:solidFill>
                  <a:schemeClr val="tx2"/>
                </a:solidFill>
              </a:endParaRPr>
            </a:p>
          </p:txBody>
        </p:sp>
        <p:sp>
          <p:nvSpPr>
            <p:cNvPr id="19467" name="Rectángulo 36"/>
            <p:cNvSpPr>
              <a:spLocks noChangeArrowheads="1"/>
            </p:cNvSpPr>
            <p:nvPr/>
          </p:nvSpPr>
          <p:spPr bwMode="auto">
            <a:xfrm>
              <a:off x="172349" y="206363"/>
              <a:ext cx="3377451" cy="400257"/>
            </a:xfrm>
            <a:prstGeom prst="rect">
              <a:avLst/>
            </a:prstGeom>
            <a:noFill/>
            <a:ln w="9525">
              <a:noFill/>
              <a:miter lim="800000"/>
              <a:headEnd/>
              <a:tailEnd/>
            </a:ln>
          </p:spPr>
          <p:txBody>
            <a:bodyPr wrap="none">
              <a:spAutoFit/>
            </a:bodyPr>
            <a:lstStyle/>
            <a:p>
              <a:r>
                <a:rPr lang="es-EC" altLang="es-EC" sz="2000" b="1">
                  <a:solidFill>
                    <a:schemeClr val="tx2"/>
                  </a:solidFill>
                </a:rPr>
                <a:t>POTENCIALES EVENTOS </a:t>
              </a:r>
            </a:p>
          </p:txBody>
        </p:sp>
      </p:grpSp>
      <p:pic>
        <p:nvPicPr>
          <p:cNvPr id="19464" name="Imagen 15"/>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Resultado de imagen para logo icc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ltLang="es-EC"/>
          </a:p>
        </p:txBody>
      </p:sp>
      <p:graphicFrame>
        <p:nvGraphicFramePr>
          <p:cNvPr id="34" name="Tabla 33"/>
          <p:cNvGraphicFramePr>
            <a:graphicFrameLocks noGrp="1"/>
          </p:cNvGraphicFramePr>
          <p:nvPr/>
        </p:nvGraphicFramePr>
        <p:xfrm>
          <a:off x="192088" y="1241425"/>
          <a:ext cx="8628061" cy="3916363"/>
        </p:xfrm>
        <a:graphic>
          <a:graphicData uri="http://schemas.openxmlformats.org/drawingml/2006/table">
            <a:tbl>
              <a:tblPr>
                <a:tableStyleId>{BC89EF96-8CEA-46FF-86C4-4CE0E7609802}</a:tableStyleId>
              </a:tblPr>
              <a:tblGrid>
                <a:gridCol w="2347875"/>
                <a:gridCol w="1599856"/>
                <a:gridCol w="1560110"/>
                <a:gridCol w="1560110"/>
                <a:gridCol w="1560110"/>
              </a:tblGrid>
              <a:tr h="606556">
                <a:tc>
                  <a:txBody>
                    <a:bodyPr/>
                    <a:lstStyle/>
                    <a:p>
                      <a:pPr algn="l" fontAlgn="b"/>
                      <a:endParaRPr lang="es-EC" sz="1500" b="0" i="0" u="none" strike="noStrike" dirty="0">
                        <a:solidFill>
                          <a:srgbClr val="002060"/>
                        </a:solidFill>
                        <a:effectLst/>
                        <a:latin typeface="Arial" panose="020B0604020202020204" pitchFamily="34" charset="0"/>
                        <a:cs typeface="Arial" panose="020B0604020202020204" pitchFamily="34" charset="0"/>
                      </a:endParaRPr>
                    </a:p>
                  </a:txBody>
                  <a:tcPr marL="9524" marR="9524" marT="9528" marB="0" anchor="b">
                    <a:solidFill>
                      <a:schemeClr val="tx2"/>
                    </a:solidFill>
                  </a:tcPr>
                </a:tc>
                <a:tc>
                  <a:txBody>
                    <a:bodyPr/>
                    <a:lstStyle/>
                    <a:p>
                      <a:pPr marL="0" algn="ctr" defTabSz="914400" rtl="0" eaLnBrk="1" fontAlgn="b" latinLnBrk="0" hangingPunct="1"/>
                      <a:r>
                        <a:rPr lang="es-EC" sz="1500" b="0" i="0" u="none" strike="noStrike" kern="1200" dirty="0" smtClean="0">
                          <a:solidFill>
                            <a:schemeClr val="bg1"/>
                          </a:solidFill>
                          <a:effectLst/>
                          <a:latin typeface="Arial" panose="020B0604020202020204" pitchFamily="34" charset="0"/>
                          <a:ea typeface="+mn-ea"/>
                          <a:cs typeface="Arial" panose="020B0604020202020204" pitchFamily="34" charset="0"/>
                        </a:rPr>
                        <a:t>2016</a:t>
                      </a:r>
                      <a:endParaRPr lang="es-EC"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4" marR="9524" marT="9528" marB="0" anchor="ctr">
                    <a:solidFill>
                      <a:schemeClr val="tx2"/>
                    </a:solidFill>
                  </a:tcPr>
                </a:tc>
                <a:tc>
                  <a:txBody>
                    <a:bodyPr/>
                    <a:lstStyle/>
                    <a:p>
                      <a:pPr marL="0" algn="ctr" defTabSz="914400" rtl="0" eaLnBrk="1" fontAlgn="b" latinLnBrk="0" hangingPunct="1"/>
                      <a:r>
                        <a:rPr lang="es-EC" sz="1500" b="0" i="0" u="none" strike="noStrike" kern="1200" dirty="0" smtClean="0">
                          <a:solidFill>
                            <a:schemeClr val="bg1"/>
                          </a:solidFill>
                          <a:effectLst/>
                          <a:latin typeface="Arial" panose="020B0604020202020204" pitchFamily="34" charset="0"/>
                          <a:ea typeface="+mn-ea"/>
                          <a:cs typeface="Arial" panose="020B0604020202020204" pitchFamily="34" charset="0"/>
                        </a:rPr>
                        <a:t>2017</a:t>
                      </a:r>
                      <a:endParaRPr lang="es-EC"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4" marR="9524" marT="9528" marB="0" anchor="ctr">
                    <a:solidFill>
                      <a:schemeClr val="tx2"/>
                    </a:solidFill>
                  </a:tcPr>
                </a:tc>
                <a:tc>
                  <a:txBody>
                    <a:bodyPr/>
                    <a:lstStyle/>
                    <a:p>
                      <a:pPr marL="0" algn="ctr" defTabSz="914400" rtl="0" eaLnBrk="1" fontAlgn="b" latinLnBrk="0" hangingPunct="1"/>
                      <a:r>
                        <a:rPr lang="es-EC" sz="1500" b="0" i="0" u="none" strike="noStrike" kern="1200" dirty="0" smtClean="0">
                          <a:solidFill>
                            <a:schemeClr val="bg1"/>
                          </a:solidFill>
                          <a:effectLst/>
                          <a:latin typeface="Arial" panose="020B0604020202020204" pitchFamily="34" charset="0"/>
                          <a:ea typeface="+mn-ea"/>
                          <a:cs typeface="Arial" panose="020B0604020202020204" pitchFamily="34" charset="0"/>
                        </a:rPr>
                        <a:t>2018 </a:t>
                      </a:r>
                      <a:endParaRPr lang="es-EC"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4" marR="9524" marT="9528" marB="0" anchor="ctr">
                    <a:solidFill>
                      <a:schemeClr val="tx2"/>
                    </a:solidFill>
                  </a:tcPr>
                </a:tc>
                <a:tc>
                  <a:txBody>
                    <a:bodyPr/>
                    <a:lstStyle/>
                    <a:p>
                      <a:pPr marL="0" algn="ctr" defTabSz="914400" rtl="0" eaLnBrk="1" fontAlgn="b" latinLnBrk="0" hangingPunct="1"/>
                      <a:r>
                        <a:rPr lang="es-EC" sz="1500" b="0" i="0" u="none" strike="noStrike" kern="1200" dirty="0" smtClean="0">
                          <a:solidFill>
                            <a:schemeClr val="bg1"/>
                          </a:solidFill>
                          <a:effectLst/>
                          <a:latin typeface="Arial" panose="020B0604020202020204" pitchFamily="34" charset="0"/>
                          <a:ea typeface="+mn-ea"/>
                          <a:cs typeface="Arial" panose="020B0604020202020204" pitchFamily="34" charset="0"/>
                        </a:rPr>
                        <a:t>2020</a:t>
                      </a:r>
                      <a:endParaRPr lang="es-EC"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4" marR="9524" marT="9528" marB="0" anchor="ctr">
                    <a:solidFill>
                      <a:schemeClr val="tx2"/>
                    </a:solidFill>
                  </a:tcPr>
                </a:tc>
              </a:tr>
              <a:tr h="716407">
                <a:tc>
                  <a:txBody>
                    <a:bodyPr/>
                    <a:lstStyle/>
                    <a:p>
                      <a:pPr marL="0" algn="ctr" defTabSz="914400" rtl="0" eaLnBrk="1" fontAlgn="b" latinLnBrk="0" hangingPunct="1"/>
                      <a:r>
                        <a:rPr lang="es-EC" sz="1500" b="0" i="0" u="none" strike="noStrike" kern="1200" dirty="0" smtClean="0">
                          <a:solidFill>
                            <a:schemeClr val="bg1"/>
                          </a:solidFill>
                          <a:effectLst/>
                          <a:latin typeface="Arial" panose="020B0604020202020204" pitchFamily="34" charset="0"/>
                          <a:ea typeface="+mn-ea"/>
                          <a:cs typeface="Arial" panose="020B0604020202020204" pitchFamily="34" charset="0"/>
                        </a:rPr>
                        <a:t>Nro. Eventos</a:t>
                      </a:r>
                      <a:endParaRPr lang="es-EC"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4" marR="9524" marT="9528" marB="0" anchor="ctr">
                    <a:solidFill>
                      <a:schemeClr val="tx2"/>
                    </a:solidFill>
                  </a:tcP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21</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27</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9</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2</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r>
              <a:tr h="1296700">
                <a:tc>
                  <a:txBody>
                    <a:bodyPr/>
                    <a:lstStyle/>
                    <a:p>
                      <a:pPr marL="0" algn="ctr" defTabSz="914400" rtl="0" eaLnBrk="1" fontAlgn="b" latinLnBrk="0" hangingPunct="1"/>
                      <a:r>
                        <a:rPr lang="es-EC" sz="1500" b="0" i="0" u="none" strike="noStrike" kern="1200" dirty="0" smtClean="0">
                          <a:solidFill>
                            <a:schemeClr val="bg1"/>
                          </a:solidFill>
                          <a:effectLst/>
                          <a:latin typeface="Arial" panose="020B0604020202020204" pitchFamily="34" charset="0"/>
                          <a:ea typeface="+mn-ea"/>
                          <a:cs typeface="Arial" panose="020B0604020202020204" pitchFamily="34" charset="0"/>
                        </a:rPr>
                        <a:t>Nro. participantes</a:t>
                      </a:r>
                      <a:endParaRPr lang="es-EC"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4" marR="9524" marT="9528" marB="0" anchor="ctr">
                    <a:solidFill>
                      <a:schemeClr val="tx2"/>
                    </a:solidFill>
                  </a:tcP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8.104</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8,912</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5.300</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3.800</a:t>
                      </a:r>
                    </a:p>
                  </a:txBody>
                  <a:tcPr marL="9524" marR="9524" marT="9528" marB="0" anchor="ctr"/>
                </a:tc>
              </a:tr>
              <a:tr h="1296700">
                <a:tc>
                  <a:txBody>
                    <a:bodyPr/>
                    <a:lstStyle/>
                    <a:p>
                      <a:pPr marL="0" algn="ctr" defTabSz="914400" rtl="0" eaLnBrk="1" fontAlgn="b" latinLnBrk="0" hangingPunct="1"/>
                      <a:r>
                        <a:rPr lang="es-EC" sz="1500" b="0" i="0" u="none" strike="noStrike" kern="1200" dirty="0" smtClean="0">
                          <a:solidFill>
                            <a:schemeClr val="bg1"/>
                          </a:solidFill>
                          <a:effectLst/>
                          <a:latin typeface="Arial" panose="020B0604020202020204" pitchFamily="34" charset="0"/>
                          <a:ea typeface="+mn-ea"/>
                          <a:cs typeface="Arial" panose="020B0604020202020204" pitchFamily="34" charset="0"/>
                        </a:rPr>
                        <a:t>Impacto económico aproximado  para la ciudad </a:t>
                      </a:r>
                      <a:endParaRPr lang="es-EC" sz="1500" b="0"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4" marR="9524" marT="9528" marB="0" anchor="ctr">
                    <a:solidFill>
                      <a:schemeClr val="tx2"/>
                    </a:solidFill>
                  </a:tcPr>
                </a:tc>
                <a:tc>
                  <a:txBody>
                    <a:bodyPr/>
                    <a:lstStyle/>
                    <a:p>
                      <a:pPr marL="0" algn="ctr" defTabSz="914400" rtl="0" eaLnBrk="1" fontAlgn="b" latinLnBrk="0" hangingPunct="1"/>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USD 4.919.128</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USD 5.409.584</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USD 3.217.100</a:t>
                      </a:r>
                      <a:endParaRPr lang="es-EC" sz="1500" b="0" i="0" u="none" strike="noStrike" kern="1200" dirty="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rPr>
                        <a:t>USD 2.306.600</a:t>
                      </a:r>
                    </a:p>
                    <a:p>
                      <a:pPr marL="0" marR="0" lvl="0" indent="0" algn="ctr" defTabSz="914400" rtl="0" eaLnBrk="1" fontAlgn="b" latinLnBrk="0" hangingPunct="1">
                        <a:lnSpc>
                          <a:spcPct val="100000"/>
                        </a:lnSpc>
                        <a:spcBef>
                          <a:spcPts val="0"/>
                        </a:spcBef>
                        <a:spcAft>
                          <a:spcPts val="0"/>
                        </a:spcAft>
                        <a:buClrTx/>
                        <a:buSzTx/>
                        <a:buFontTx/>
                        <a:buNone/>
                        <a:tabLst/>
                        <a:defRPr/>
                      </a:pPr>
                      <a:endPar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endParaRPr>
                    </a:p>
                    <a:p>
                      <a:pPr marL="0" algn="ctr" defTabSz="914400" rtl="0" eaLnBrk="1" fontAlgn="b" latinLnBrk="0" hangingPunct="1"/>
                      <a:endParaRPr lang="es-EC" sz="1500" b="0" i="0" u="none" strike="noStrike" kern="1200" dirty="0" smtClean="0">
                        <a:solidFill>
                          <a:srgbClr val="002060"/>
                        </a:solidFill>
                        <a:effectLst/>
                        <a:latin typeface="Arial" panose="020B0604020202020204" pitchFamily="34" charset="0"/>
                        <a:ea typeface="+mn-ea"/>
                        <a:cs typeface="Arial" panose="020B0604020202020204" pitchFamily="34" charset="0"/>
                      </a:endParaRPr>
                    </a:p>
                  </a:txBody>
                  <a:tcPr marL="9524" marR="9524" marT="9528" marB="0" anchor="ctr"/>
                </a:tc>
              </a:tr>
            </a:tbl>
          </a:graphicData>
        </a:graphic>
      </p:graphicFrame>
      <p:sp>
        <p:nvSpPr>
          <p:cNvPr id="20515" name="Rectángulo 1"/>
          <p:cNvSpPr>
            <a:spLocks noChangeArrowheads="1"/>
          </p:cNvSpPr>
          <p:nvPr/>
        </p:nvSpPr>
        <p:spPr bwMode="auto">
          <a:xfrm>
            <a:off x="174625" y="5405438"/>
            <a:ext cx="7548563" cy="938212"/>
          </a:xfrm>
          <a:prstGeom prst="rect">
            <a:avLst/>
          </a:prstGeom>
          <a:noFill/>
          <a:ln w="9525">
            <a:noFill/>
            <a:miter lim="800000"/>
            <a:headEnd/>
            <a:tailEnd/>
          </a:ln>
        </p:spPr>
        <p:txBody>
          <a:bodyPr>
            <a:spAutoFit/>
          </a:bodyPr>
          <a:lstStyle/>
          <a:p>
            <a:pPr eaLnBrk="1" hangingPunct="1"/>
            <a:r>
              <a:rPr lang="es-EC" altLang="es-EC" sz="1100">
                <a:solidFill>
                  <a:srgbClr val="002060"/>
                </a:solidFill>
              </a:rPr>
              <a:t>Total eventos  : 62 ( gestionados y ganados) </a:t>
            </a:r>
          </a:p>
          <a:p>
            <a:pPr eaLnBrk="1" hangingPunct="1"/>
            <a:r>
              <a:rPr lang="es-EC" altLang="es-EC" sz="1100">
                <a:solidFill>
                  <a:srgbClr val="002060"/>
                </a:solidFill>
              </a:rPr>
              <a:t>Total participantes 579.884</a:t>
            </a:r>
          </a:p>
          <a:p>
            <a:pPr eaLnBrk="1" hangingPunct="1"/>
            <a:r>
              <a:rPr lang="es-EC" altLang="es-EC" sz="1100">
                <a:solidFill>
                  <a:srgbClr val="002060"/>
                </a:solidFill>
              </a:rPr>
              <a:t>Ingreso aproximado a la ciudad:  USD 19,086,508</a:t>
            </a:r>
          </a:p>
          <a:p>
            <a:pPr eaLnBrk="1" hangingPunct="1"/>
            <a:r>
              <a:rPr lang="es-EC" altLang="es-EC" sz="1100">
                <a:solidFill>
                  <a:srgbClr val="002060"/>
                </a:solidFill>
              </a:rPr>
              <a:t>*El calculo del impacto económico se calcula con la multiplicación de los participantes del evento por USD 607 de acuerdo a la estadística de CEDATOS .</a:t>
            </a:r>
          </a:p>
        </p:txBody>
      </p:sp>
      <p:grpSp>
        <p:nvGrpSpPr>
          <p:cNvPr id="20516" name="Grupo 37"/>
          <p:cNvGrpSpPr>
            <a:grpSpLocks/>
          </p:cNvGrpSpPr>
          <p:nvPr/>
        </p:nvGrpSpPr>
        <p:grpSpPr bwMode="auto">
          <a:xfrm>
            <a:off x="150813" y="160338"/>
            <a:ext cx="5902325" cy="720725"/>
            <a:chOff x="124710" y="13625"/>
            <a:chExt cx="5904964" cy="720378"/>
          </a:xfrm>
        </p:grpSpPr>
        <p:cxnSp>
          <p:nvCxnSpPr>
            <p:cNvPr id="39" name="Conector recto 38"/>
            <p:cNvCxnSpPr/>
            <p:nvPr/>
          </p:nvCxnSpPr>
          <p:spPr>
            <a:xfrm flipV="1">
              <a:off x="172356" y="605477"/>
              <a:ext cx="3001717" cy="3173"/>
            </a:xfrm>
            <a:prstGeom prst="line">
              <a:avLst/>
            </a:prstGeom>
          </p:spPr>
          <p:style>
            <a:lnRef idx="1">
              <a:schemeClr val="accent1"/>
            </a:lnRef>
            <a:fillRef idx="0">
              <a:schemeClr val="accent1"/>
            </a:fillRef>
            <a:effectRef idx="0">
              <a:schemeClr val="accent1"/>
            </a:effectRef>
            <a:fontRef idx="minor">
              <a:schemeClr val="tx1"/>
            </a:fontRef>
          </p:style>
        </p:cxnSp>
        <p:sp>
          <p:nvSpPr>
            <p:cNvPr id="20519" name="Título 1"/>
            <p:cNvSpPr txBox="1">
              <a:spLocks/>
            </p:cNvSpPr>
            <p:nvPr/>
          </p:nvSpPr>
          <p:spPr bwMode="auto">
            <a:xfrm>
              <a:off x="124710" y="13625"/>
              <a:ext cx="5904964" cy="720378"/>
            </a:xfrm>
            <a:prstGeom prst="rect">
              <a:avLst/>
            </a:prstGeom>
            <a:noFill/>
            <a:ln w="9525">
              <a:noFill/>
              <a:miter lim="800000"/>
              <a:headEnd/>
              <a:tailEnd/>
            </a:ln>
          </p:spPr>
          <p:txBody>
            <a:bodyPr anchor="ctr"/>
            <a:lstStyle/>
            <a:p>
              <a:r>
                <a:rPr lang="es-EC" altLang="es-EC" sz="2300" b="1">
                  <a:solidFill>
                    <a:schemeClr val="tx2"/>
                  </a:solidFill>
                </a:rPr>
                <a:t>EVENTOS GANADOS Y GESTIONADOS </a:t>
              </a:r>
            </a:p>
          </p:txBody>
        </p:sp>
      </p:grpSp>
      <p:pic>
        <p:nvPicPr>
          <p:cNvPr id="20517" name="Imagen 9"/>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Resultado de imagen para logo icc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ltLang="es-EC"/>
          </a:p>
        </p:txBody>
      </p:sp>
      <p:graphicFrame>
        <p:nvGraphicFramePr>
          <p:cNvPr id="5" name="Tabla 4"/>
          <p:cNvGraphicFramePr>
            <a:graphicFrameLocks noGrp="1"/>
          </p:cNvGraphicFramePr>
          <p:nvPr/>
        </p:nvGraphicFramePr>
        <p:xfrm>
          <a:off x="90488" y="1055688"/>
          <a:ext cx="8963025" cy="5598511"/>
        </p:xfrm>
        <a:graphic>
          <a:graphicData uri="http://schemas.openxmlformats.org/drawingml/2006/table">
            <a:tbl>
              <a:tblPr>
                <a:tableStyleId>{5C22544A-7EE6-4342-B048-85BDC9FD1C3A}</a:tableStyleId>
              </a:tblPr>
              <a:tblGrid>
                <a:gridCol w="440096"/>
                <a:gridCol w="6825416"/>
                <a:gridCol w="1697513"/>
              </a:tblGrid>
              <a:tr h="274493">
                <a:tc>
                  <a:txBody>
                    <a:bodyPr/>
                    <a:lstStyle/>
                    <a:p>
                      <a:pPr algn="ctr" fontAlgn="ctr"/>
                      <a:r>
                        <a:rPr lang="es-EC" sz="1100" kern="1200" dirty="0">
                          <a:solidFill>
                            <a:schemeClr val="bg1"/>
                          </a:solidFill>
                          <a:latin typeface="Arial" panose="020B0604020202020204" pitchFamily="34" charset="0"/>
                          <a:ea typeface="+mn-ea"/>
                          <a:cs typeface="Arial" panose="020B0604020202020204" pitchFamily="34" charset="0"/>
                        </a:rPr>
                        <a:t>No.</a:t>
                      </a:r>
                    </a:p>
                  </a:txBody>
                  <a:tcPr marL="0" marR="0" marT="0" marB="0" anchor="ctr">
                    <a:solidFill>
                      <a:schemeClr val="tx2"/>
                    </a:solidFill>
                  </a:tcPr>
                </a:tc>
                <a:tc>
                  <a:txBody>
                    <a:bodyPr/>
                    <a:lstStyle/>
                    <a:p>
                      <a:pPr marL="0" algn="ctr" defTabSz="914400" rtl="0" eaLnBrk="1" fontAlgn="ctr" latinLnBrk="0" hangingPunct="1"/>
                      <a:r>
                        <a:rPr lang="es-EC" sz="1100" kern="1200" dirty="0">
                          <a:solidFill>
                            <a:schemeClr val="bg1"/>
                          </a:solidFill>
                          <a:latin typeface="Arial" panose="020B0604020202020204" pitchFamily="34" charset="0"/>
                          <a:ea typeface="+mn-ea"/>
                          <a:cs typeface="Arial" panose="020B0604020202020204" pitchFamily="34" charset="0"/>
                        </a:rPr>
                        <a:t>Nombre del Evento </a:t>
                      </a:r>
                    </a:p>
                  </a:txBody>
                  <a:tcPr marL="0" marR="0" marT="0" marB="0" anchor="ctr">
                    <a:solidFill>
                      <a:schemeClr val="tx2"/>
                    </a:solidFill>
                  </a:tcPr>
                </a:tc>
                <a:tc>
                  <a:txBody>
                    <a:bodyPr/>
                    <a:lstStyle/>
                    <a:p>
                      <a:pPr marL="0" algn="ctr" defTabSz="914400" rtl="0" eaLnBrk="1" fontAlgn="ctr" latinLnBrk="0" hangingPunct="1"/>
                      <a:r>
                        <a:rPr lang="es-EC" sz="1100" kern="1200" dirty="0">
                          <a:solidFill>
                            <a:schemeClr val="bg1"/>
                          </a:solidFill>
                          <a:latin typeface="Arial" panose="020B0604020202020204" pitchFamily="34" charset="0"/>
                          <a:ea typeface="+mn-ea"/>
                          <a:cs typeface="Arial" panose="020B0604020202020204" pitchFamily="34" charset="0"/>
                        </a:rPr>
                        <a:t>Participantes </a:t>
                      </a:r>
                    </a:p>
                  </a:txBody>
                  <a:tcPr marL="0" marR="0" marT="0" marB="0" anchor="ctr">
                    <a:solidFill>
                      <a:schemeClr val="tx2"/>
                    </a:solidFill>
                  </a:tcPr>
                </a:tc>
              </a:tr>
              <a:tr h="556208">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
                      </a:r>
                      <a:br>
                        <a:rPr lang="es-EC" sz="1100" kern="1200" dirty="0">
                          <a:solidFill>
                            <a:srgbClr val="002060"/>
                          </a:solidFill>
                          <a:latin typeface="Arial" panose="020B0604020202020204" pitchFamily="34" charset="0"/>
                          <a:ea typeface="+mn-ea"/>
                          <a:cs typeface="Arial" panose="020B0604020202020204" pitchFamily="34" charset="0"/>
                        </a:rPr>
                      </a:br>
                      <a:r>
                        <a:rPr lang="es-EC" sz="1100" kern="1200" dirty="0">
                          <a:solidFill>
                            <a:srgbClr val="002060"/>
                          </a:solidFill>
                          <a:latin typeface="Arial" panose="020B0604020202020204" pitchFamily="34" charset="0"/>
                          <a:ea typeface="+mn-ea"/>
                          <a:cs typeface="Arial" panose="020B0604020202020204" pitchFamily="34" charset="0"/>
                        </a:rPr>
                        <a:t>Conferencia Internacional de Mujeres en la Aviación ( Latinoamérica y Caribe) -IAWA- </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180</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2</a:t>
                      </a:r>
                    </a:p>
                  </a:txBody>
                  <a:tcPr marL="0" marR="0" marT="0" marB="0" anchor="ctr"/>
                </a:tc>
                <a:tc>
                  <a:txBody>
                    <a:bodyPr/>
                    <a:lstStyle/>
                    <a:p>
                      <a:pPr marL="0" algn="l" defTabSz="914400" rtl="0" eaLnBrk="1" fontAlgn="ctr" latinLnBrk="0" hangingPunct="1"/>
                      <a:r>
                        <a:rPr lang="pt-BR" sz="1100" b="1" kern="1200" dirty="0" err="1">
                          <a:solidFill>
                            <a:srgbClr val="002060"/>
                          </a:solidFill>
                          <a:latin typeface="Arial" panose="020B0604020202020204" pitchFamily="34" charset="0"/>
                          <a:ea typeface="+mn-ea"/>
                          <a:cs typeface="Arial" panose="020B0604020202020204" pitchFamily="34" charset="0"/>
                        </a:rPr>
                        <a:t>C</a:t>
                      </a:r>
                      <a:r>
                        <a:rPr lang="pt-BR" sz="1200" b="1" kern="1200" dirty="0" err="1">
                          <a:solidFill>
                            <a:srgbClr val="002060"/>
                          </a:solidFill>
                          <a:latin typeface="Arial" panose="020B0604020202020204" pitchFamily="34" charset="0"/>
                          <a:ea typeface="+mn-ea"/>
                          <a:cs typeface="Arial" panose="020B0604020202020204" pitchFamily="34" charset="0"/>
                        </a:rPr>
                        <a:t>ongreso</a:t>
                      </a:r>
                      <a:r>
                        <a:rPr lang="pt-BR" sz="1200" b="1" kern="1200" dirty="0">
                          <a:solidFill>
                            <a:srgbClr val="002060"/>
                          </a:solidFill>
                          <a:latin typeface="Arial" panose="020B0604020202020204" pitchFamily="34" charset="0"/>
                          <a:ea typeface="+mn-ea"/>
                          <a:cs typeface="Arial" panose="020B0604020202020204" pitchFamily="34" charset="0"/>
                        </a:rPr>
                        <a:t> Internacional de </a:t>
                      </a:r>
                      <a:r>
                        <a:rPr lang="pt-BR" sz="1200" b="1" kern="1200" dirty="0" err="1">
                          <a:solidFill>
                            <a:srgbClr val="002060"/>
                          </a:solidFill>
                          <a:latin typeface="Arial" panose="020B0604020202020204" pitchFamily="34" charset="0"/>
                          <a:ea typeface="+mn-ea"/>
                          <a:cs typeface="Arial" panose="020B0604020202020204" pitchFamily="34" charset="0"/>
                        </a:rPr>
                        <a:t>Osos</a:t>
                      </a:r>
                      <a:r>
                        <a:rPr lang="pt-BR" sz="1200" b="1" kern="1200" dirty="0">
                          <a:solidFill>
                            <a:srgbClr val="002060"/>
                          </a:solidFill>
                          <a:latin typeface="Arial" panose="020B0604020202020204" pitchFamily="34" charset="0"/>
                          <a:ea typeface="+mn-ea"/>
                          <a:cs typeface="Arial" panose="020B0604020202020204" pitchFamily="34" charset="0"/>
                        </a:rPr>
                        <a:t> </a:t>
                      </a:r>
                      <a:r>
                        <a:rPr lang="pt-BR" sz="1200" b="1" kern="1200" dirty="0" smtClean="0">
                          <a:solidFill>
                            <a:srgbClr val="002060"/>
                          </a:solidFill>
                          <a:latin typeface="Arial" panose="020B0604020202020204" pitchFamily="34" charset="0"/>
                          <a:ea typeface="+mn-ea"/>
                          <a:cs typeface="Arial" panose="020B0604020202020204" pitchFamily="34" charset="0"/>
                        </a:rPr>
                        <a:t>  (</a:t>
                      </a:r>
                      <a:r>
                        <a:rPr lang="pt-BR" sz="1200" b="1" kern="1200" dirty="0" err="1" smtClean="0">
                          <a:solidFill>
                            <a:srgbClr val="002060"/>
                          </a:solidFill>
                          <a:latin typeface="Arial" panose="020B0604020202020204" pitchFamily="34" charset="0"/>
                          <a:ea typeface="+mn-ea"/>
                          <a:cs typeface="Arial" panose="020B0604020202020204" pitchFamily="34" charset="0"/>
                        </a:rPr>
                        <a:t>International</a:t>
                      </a:r>
                      <a:r>
                        <a:rPr lang="pt-BR" sz="1200" b="1" kern="1200" dirty="0" smtClean="0">
                          <a:solidFill>
                            <a:srgbClr val="002060"/>
                          </a:solidFill>
                          <a:latin typeface="Arial" panose="020B0604020202020204" pitchFamily="34" charset="0"/>
                          <a:ea typeface="+mn-ea"/>
                          <a:cs typeface="Arial" panose="020B0604020202020204" pitchFamily="34" charset="0"/>
                        </a:rPr>
                        <a:t> </a:t>
                      </a:r>
                      <a:r>
                        <a:rPr lang="pt-BR" sz="1200" b="1" kern="1200" dirty="0" err="1">
                          <a:solidFill>
                            <a:srgbClr val="002060"/>
                          </a:solidFill>
                          <a:latin typeface="Arial" panose="020B0604020202020204" pitchFamily="34" charset="0"/>
                          <a:ea typeface="+mn-ea"/>
                          <a:cs typeface="Arial" panose="020B0604020202020204" pitchFamily="34" charset="0"/>
                        </a:rPr>
                        <a:t>Association</a:t>
                      </a:r>
                      <a:r>
                        <a:rPr lang="pt-BR" sz="1200" b="1" kern="1200" dirty="0">
                          <a:solidFill>
                            <a:srgbClr val="002060"/>
                          </a:solidFill>
                          <a:latin typeface="Arial" panose="020B0604020202020204" pitchFamily="34" charset="0"/>
                          <a:ea typeface="+mn-ea"/>
                          <a:cs typeface="Arial" panose="020B0604020202020204" pitchFamily="34" charset="0"/>
                        </a:rPr>
                        <a:t> </a:t>
                      </a:r>
                      <a:r>
                        <a:rPr lang="pt-BR" sz="1200" b="1" kern="1200" dirty="0" err="1">
                          <a:solidFill>
                            <a:srgbClr val="002060"/>
                          </a:solidFill>
                          <a:latin typeface="Arial" panose="020B0604020202020204" pitchFamily="34" charset="0"/>
                          <a:ea typeface="+mn-ea"/>
                          <a:cs typeface="Arial" panose="020B0604020202020204" pitchFamily="34" charset="0"/>
                        </a:rPr>
                        <a:t>of</a:t>
                      </a:r>
                      <a:r>
                        <a:rPr lang="pt-BR" sz="1200" b="1" kern="1200" dirty="0">
                          <a:solidFill>
                            <a:srgbClr val="002060"/>
                          </a:solidFill>
                          <a:latin typeface="Arial" panose="020B0604020202020204" pitchFamily="34" charset="0"/>
                          <a:ea typeface="+mn-ea"/>
                          <a:cs typeface="Arial" panose="020B0604020202020204" pitchFamily="34" charset="0"/>
                        </a:rPr>
                        <a:t> </a:t>
                      </a:r>
                      <a:r>
                        <a:rPr lang="pt-BR" sz="1200" b="1" kern="1200" dirty="0" err="1">
                          <a:solidFill>
                            <a:srgbClr val="002060"/>
                          </a:solidFill>
                          <a:latin typeface="Arial" panose="020B0604020202020204" pitchFamily="34" charset="0"/>
                          <a:ea typeface="+mn-ea"/>
                          <a:cs typeface="Arial" panose="020B0604020202020204" pitchFamily="34" charset="0"/>
                        </a:rPr>
                        <a:t>Bear</a:t>
                      </a:r>
                      <a:r>
                        <a:rPr lang="pt-BR" sz="1100" b="1" kern="1200" dirty="0">
                          <a:solidFill>
                            <a:srgbClr val="002060"/>
                          </a:solidFill>
                          <a:latin typeface="Arial" panose="020B0604020202020204" pitchFamily="34" charset="0"/>
                          <a:ea typeface="+mn-ea"/>
                          <a:cs typeface="Arial" panose="020B0604020202020204" pitchFamily="34" charset="0"/>
                        </a:rPr>
                        <a:t>) </a:t>
                      </a:r>
                    </a:p>
                  </a:txBody>
                  <a:tcPr marL="0" marR="0" marT="0" marB="0" anchor="ctr"/>
                </a:tc>
                <a:tc>
                  <a:txBody>
                    <a:bodyPr/>
                    <a:lstStyle/>
                    <a:p>
                      <a:pPr marL="0" algn="ctr" defTabSz="914400" rtl="0" eaLnBrk="1" fontAlgn="ctr" latinLnBrk="0" hangingPunct="1"/>
                      <a:r>
                        <a:rPr lang="es-EC" sz="1100" b="1" kern="1200" dirty="0">
                          <a:solidFill>
                            <a:srgbClr val="002060"/>
                          </a:solidFill>
                          <a:latin typeface="Arial" panose="020B0604020202020204" pitchFamily="34" charset="0"/>
                          <a:ea typeface="+mn-ea"/>
                          <a:cs typeface="Arial" panose="020B0604020202020204" pitchFamily="34" charset="0"/>
                        </a:rPr>
                        <a:t>400</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3</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VIII Congreso Latinoamericano  de Neurocirugía Pediátrica (CLANPED) ** </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250</a:t>
                      </a:r>
                    </a:p>
                  </a:txBody>
                  <a:tcPr marL="0" marR="0" marT="0" marB="0" anchor="ctr"/>
                </a:tc>
              </a:tr>
              <a:tr h="363680">
                <a:tc>
                  <a:txBody>
                    <a:bodyPr/>
                    <a:lstStyle/>
                    <a:p>
                      <a:pPr algn="ctr" fontAlgn="ctr"/>
                      <a:r>
                        <a:rPr lang="es-EC" sz="1100" b="1" kern="1200" dirty="0">
                          <a:solidFill>
                            <a:srgbClr val="002060"/>
                          </a:solidFill>
                          <a:latin typeface="Arial" panose="020B0604020202020204" pitchFamily="34" charset="0"/>
                          <a:ea typeface="+mn-ea"/>
                          <a:cs typeface="Arial" panose="020B0604020202020204" pitchFamily="34" charset="0"/>
                        </a:rPr>
                        <a:t>4</a:t>
                      </a:r>
                    </a:p>
                  </a:txBody>
                  <a:tcPr marL="0" marR="0" marT="0" marB="0" anchor="ctr"/>
                </a:tc>
                <a:tc>
                  <a:txBody>
                    <a:bodyPr/>
                    <a:lstStyle/>
                    <a:p>
                      <a:pPr marL="0" algn="l" defTabSz="914400" rtl="0" eaLnBrk="1" fontAlgn="ctr" latinLnBrk="0" hangingPunct="1"/>
                      <a:r>
                        <a:rPr lang="es-EC" sz="1100" b="1" kern="1200" dirty="0">
                          <a:solidFill>
                            <a:srgbClr val="002060"/>
                          </a:solidFill>
                          <a:latin typeface="Arial" panose="020B0604020202020204" pitchFamily="34" charset="0"/>
                          <a:ea typeface="+mn-ea"/>
                          <a:cs typeface="Arial" panose="020B0604020202020204" pitchFamily="34" charset="0"/>
                        </a:rPr>
                        <a:t> </a:t>
                      </a:r>
                      <a:r>
                        <a:rPr lang="es-EC" sz="1200" b="1" kern="1200" dirty="0">
                          <a:solidFill>
                            <a:srgbClr val="002060"/>
                          </a:solidFill>
                          <a:latin typeface="Arial" panose="020B0604020202020204" pitchFamily="34" charset="0"/>
                          <a:ea typeface="+mn-ea"/>
                          <a:cs typeface="Arial" panose="020B0604020202020204" pitchFamily="34" charset="0"/>
                        </a:rPr>
                        <a:t>24 Congreso de la </a:t>
                      </a:r>
                      <a:r>
                        <a:rPr lang="es-EC" sz="1200" b="1" kern="1200" dirty="0" smtClean="0">
                          <a:solidFill>
                            <a:srgbClr val="002060"/>
                          </a:solidFill>
                          <a:latin typeface="Arial" panose="020B0604020202020204" pitchFamily="34" charset="0"/>
                          <a:ea typeface="+mn-ea"/>
                          <a:cs typeface="Arial" panose="020B0604020202020204" pitchFamily="34" charset="0"/>
                        </a:rPr>
                        <a:t>Asociación </a:t>
                      </a:r>
                      <a:r>
                        <a:rPr lang="es-EC" sz="1200" b="1" kern="1200" dirty="0">
                          <a:solidFill>
                            <a:srgbClr val="002060"/>
                          </a:solidFill>
                          <a:latin typeface="Arial" panose="020B0604020202020204" pitchFamily="34" charset="0"/>
                          <a:ea typeface="+mn-ea"/>
                          <a:cs typeface="Arial" panose="020B0604020202020204" pitchFamily="34" charset="0"/>
                        </a:rPr>
                        <a:t>Latinoamericana de Operatoria Dental y Biomateriales (ALODYB) </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700</a:t>
                      </a:r>
                    </a:p>
                  </a:txBody>
                  <a:tcPr marL="0" marR="0" marT="0" marB="0" anchor="ctr"/>
                </a:tc>
              </a:tr>
              <a:tr h="36368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5</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13 Encuentro de Jefes de Bomberos Municipales y Regionales de la Unión de Ciudades Capitales Iberoamericanas -UCCI-</a:t>
                      </a:r>
                    </a:p>
                  </a:txBody>
                  <a:tcPr marL="0" marR="0" marT="0" marB="0" anchor="ctr"/>
                </a:tc>
                <a:tc>
                  <a:txBody>
                    <a:bodyPr/>
                    <a:lstStyle/>
                    <a:p>
                      <a:pPr marL="0" algn="ctr" defTabSz="914400" rtl="0" eaLnBrk="1" fontAlgn="ctr" latinLnBrk="0" hangingPunct="1"/>
                      <a:r>
                        <a:rPr lang="es-EC" sz="1100" kern="1200" dirty="0" smtClean="0">
                          <a:solidFill>
                            <a:srgbClr val="002060"/>
                          </a:solidFill>
                          <a:latin typeface="Arial" panose="020B0604020202020204" pitchFamily="34" charset="0"/>
                          <a:ea typeface="+mn-ea"/>
                          <a:cs typeface="Arial" panose="020B0604020202020204" pitchFamily="34" charset="0"/>
                        </a:rPr>
                        <a:t>400 </a:t>
                      </a:r>
                      <a:endParaRPr lang="es-EC" sz="11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6</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11 Congreso Latinoamericano de Herpetología </a:t>
                      </a:r>
                      <a:r>
                        <a:rPr lang="es-EC" sz="1100" kern="1200" dirty="0" smtClean="0">
                          <a:solidFill>
                            <a:srgbClr val="002060"/>
                          </a:solidFill>
                          <a:latin typeface="Arial" panose="020B0604020202020204" pitchFamily="34" charset="0"/>
                          <a:ea typeface="+mn-ea"/>
                          <a:cs typeface="Arial" panose="020B0604020202020204" pitchFamily="34" charset="0"/>
                        </a:rPr>
                        <a:t>CLAH</a:t>
                      </a:r>
                      <a:endParaRPr lang="es-EC" sz="11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300</a:t>
                      </a:r>
                    </a:p>
                  </a:txBody>
                  <a:tcPr marL="0" marR="0" marT="0" marB="0" anchor="ctr"/>
                </a:tc>
              </a:tr>
              <a:tr h="181840">
                <a:tc>
                  <a:txBody>
                    <a:bodyPr/>
                    <a:lstStyle/>
                    <a:p>
                      <a:pPr algn="ctr" fontAlgn="ctr"/>
                      <a:r>
                        <a:rPr lang="es-EC" sz="1100" kern="1200">
                          <a:solidFill>
                            <a:srgbClr val="002060"/>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XXIX Asamblea General de la  Asociación Panamericana de Fianzas (PASA) </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500</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8</a:t>
                      </a:r>
                    </a:p>
                  </a:txBody>
                  <a:tcPr marL="0" marR="0" marT="0" marB="0" anchor="ctr"/>
                </a:tc>
                <a:tc>
                  <a:txBody>
                    <a:bodyPr/>
                    <a:lstStyle/>
                    <a:p>
                      <a:pPr marL="0" algn="l" defTabSz="914400" rtl="0" eaLnBrk="1" fontAlgn="ctr" latinLnBrk="0" hangingPunct="1"/>
                      <a:r>
                        <a:rPr lang="en-US" sz="1100" kern="1200" dirty="0" err="1">
                          <a:solidFill>
                            <a:srgbClr val="002060"/>
                          </a:solidFill>
                          <a:latin typeface="Arial" panose="020B0604020202020204" pitchFamily="34" charset="0"/>
                          <a:ea typeface="+mn-ea"/>
                          <a:cs typeface="Arial" panose="020B0604020202020204" pitchFamily="34" charset="0"/>
                        </a:rPr>
                        <a:t>Asamblea</a:t>
                      </a:r>
                      <a:r>
                        <a:rPr lang="en-US" sz="1100" kern="1200" dirty="0">
                          <a:solidFill>
                            <a:srgbClr val="002060"/>
                          </a:solidFill>
                          <a:latin typeface="Arial" panose="020B0604020202020204" pitchFamily="34" charset="0"/>
                          <a:ea typeface="+mn-ea"/>
                          <a:cs typeface="Arial" panose="020B0604020202020204" pitchFamily="34" charset="0"/>
                        </a:rPr>
                        <a:t> General EIL (The Experiment in International Living) </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50</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9</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IATA </a:t>
                      </a:r>
                      <a:r>
                        <a:rPr lang="es-EC" sz="1100" kern="1200" dirty="0" err="1">
                          <a:solidFill>
                            <a:srgbClr val="002060"/>
                          </a:solidFill>
                          <a:latin typeface="Arial" panose="020B0604020202020204" pitchFamily="34" charset="0"/>
                          <a:ea typeface="+mn-ea"/>
                          <a:cs typeface="Arial" panose="020B0604020202020204" pitchFamily="34" charset="0"/>
                        </a:rPr>
                        <a:t>aviation</a:t>
                      </a:r>
                      <a:r>
                        <a:rPr lang="es-EC" sz="1100" kern="1200" dirty="0">
                          <a:solidFill>
                            <a:srgbClr val="002060"/>
                          </a:solidFill>
                          <a:latin typeface="Arial" panose="020B0604020202020204" pitchFamily="34" charset="0"/>
                          <a:ea typeface="+mn-ea"/>
                          <a:cs typeface="Arial" panose="020B0604020202020204" pitchFamily="34" charset="0"/>
                        </a:rPr>
                        <a:t> Day </a:t>
                      </a:r>
                    </a:p>
                  </a:txBody>
                  <a:tcPr marL="0" marR="0" marT="0" marB="0" anchor="ctr"/>
                </a:tc>
                <a:tc>
                  <a:txBody>
                    <a:bodyPr/>
                    <a:lstStyle/>
                    <a:p>
                      <a:pPr marL="0" algn="ctr" defTabSz="914400" rtl="0" eaLnBrk="1" fontAlgn="ctr" latinLnBrk="0" hangingPunct="1"/>
                      <a:r>
                        <a:rPr lang="es-EC" sz="1100" kern="1200" dirty="0" smtClean="0">
                          <a:solidFill>
                            <a:srgbClr val="002060"/>
                          </a:solidFill>
                          <a:latin typeface="Arial" panose="020B0604020202020204" pitchFamily="34" charset="0"/>
                          <a:ea typeface="+mn-ea"/>
                          <a:cs typeface="Arial" panose="020B0604020202020204" pitchFamily="34" charset="0"/>
                        </a:rPr>
                        <a:t> </a:t>
                      </a:r>
                      <a:r>
                        <a:rPr lang="es-EC" sz="1100" kern="1200" dirty="0">
                          <a:solidFill>
                            <a:srgbClr val="002060"/>
                          </a:solidFill>
                          <a:latin typeface="Arial" panose="020B0604020202020204" pitchFamily="34" charset="0"/>
                          <a:ea typeface="+mn-ea"/>
                          <a:cs typeface="Arial" panose="020B0604020202020204" pitchFamily="34" charset="0"/>
                        </a:rPr>
                        <a:t>100 </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10</a:t>
                      </a:r>
                    </a:p>
                  </a:txBody>
                  <a:tcPr marL="0" marR="0" marT="0" marB="0" anchor="ctr"/>
                </a:tc>
                <a:tc>
                  <a:txBody>
                    <a:bodyPr/>
                    <a:lstStyle/>
                    <a:p>
                      <a:pPr marL="0" algn="l" defTabSz="914400" rtl="0" eaLnBrk="1" fontAlgn="ctr" latinLnBrk="0" hangingPunct="1"/>
                      <a:r>
                        <a:rPr lang="es-EC" sz="1200" b="1" kern="1200" dirty="0">
                          <a:solidFill>
                            <a:srgbClr val="002060"/>
                          </a:solidFill>
                          <a:latin typeface="Arial" panose="020B0604020202020204" pitchFamily="34" charset="0"/>
                          <a:ea typeface="+mn-ea"/>
                          <a:cs typeface="Arial" panose="020B0604020202020204" pitchFamily="34" charset="0"/>
                        </a:rPr>
                        <a:t>Connections Meetings </a:t>
                      </a:r>
                    </a:p>
                  </a:txBody>
                  <a:tcPr marL="0" marR="0" marT="0" marB="0" anchor="ctr"/>
                </a:tc>
                <a:tc>
                  <a:txBody>
                    <a:bodyPr/>
                    <a:lstStyle/>
                    <a:p>
                      <a:pPr marL="0" algn="ctr" defTabSz="914400" rtl="0" eaLnBrk="1" fontAlgn="ctr" latinLnBrk="0" hangingPunct="1"/>
                      <a:r>
                        <a:rPr lang="es-EC" sz="1100" b="1" kern="1200" dirty="0">
                          <a:solidFill>
                            <a:srgbClr val="002060"/>
                          </a:solidFill>
                          <a:latin typeface="Arial" panose="020B0604020202020204" pitchFamily="34" charset="0"/>
                          <a:ea typeface="+mn-ea"/>
                          <a:cs typeface="Arial" panose="020B0604020202020204" pitchFamily="34" charset="0"/>
                        </a:rPr>
                        <a:t>100</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11</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X Congreso Internacional ULEPICC ( </a:t>
                      </a:r>
                      <a:r>
                        <a:rPr lang="es-EC" sz="1100" kern="1200" dirty="0" err="1">
                          <a:solidFill>
                            <a:srgbClr val="002060"/>
                          </a:solidFill>
                          <a:latin typeface="Arial" panose="020B0604020202020204" pitchFamily="34" charset="0"/>
                          <a:ea typeface="+mn-ea"/>
                          <a:cs typeface="Arial" panose="020B0604020202020204" pitchFamily="34" charset="0"/>
                        </a:rPr>
                        <a:t>Ciespal</a:t>
                      </a:r>
                      <a:r>
                        <a:rPr lang="es-EC" sz="1100" kern="1200" dirty="0" smtClean="0">
                          <a:solidFill>
                            <a:srgbClr val="002060"/>
                          </a:solidFill>
                          <a:latin typeface="Arial" panose="020B0604020202020204" pitchFamily="34" charset="0"/>
                          <a:ea typeface="+mn-ea"/>
                          <a:cs typeface="Arial" panose="020B0604020202020204" pitchFamily="34" charset="0"/>
                        </a:rPr>
                        <a:t>)</a:t>
                      </a:r>
                      <a:endParaRPr lang="es-EC" sz="11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s-EC" sz="1100" kern="1200" dirty="0" smtClean="0">
                          <a:solidFill>
                            <a:srgbClr val="002060"/>
                          </a:solidFill>
                          <a:latin typeface="Arial" panose="020B0604020202020204" pitchFamily="34" charset="0"/>
                          <a:ea typeface="+mn-ea"/>
                          <a:cs typeface="Arial" panose="020B0604020202020204" pitchFamily="34" charset="0"/>
                        </a:rPr>
                        <a:t>400 </a:t>
                      </a:r>
                      <a:endParaRPr lang="es-EC" sz="11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12</a:t>
                      </a:r>
                    </a:p>
                  </a:txBody>
                  <a:tcPr marL="0" marR="0" marT="0" marB="0" anchor="ctr"/>
                </a:tc>
                <a:tc>
                  <a:txBody>
                    <a:bodyPr/>
                    <a:lstStyle/>
                    <a:p>
                      <a:pPr marL="0" algn="l" defTabSz="914400" rtl="0" eaLnBrk="1" fontAlgn="ctr" latinLnBrk="0" hangingPunct="1"/>
                      <a:r>
                        <a:rPr lang="es-EC" sz="1100" kern="1200" dirty="0" err="1">
                          <a:solidFill>
                            <a:srgbClr val="002060"/>
                          </a:solidFill>
                          <a:latin typeface="Arial" panose="020B0604020202020204" pitchFamily="34" charset="0"/>
                          <a:ea typeface="+mn-ea"/>
                          <a:cs typeface="Arial" panose="020B0604020202020204" pitchFamily="34" charset="0"/>
                        </a:rPr>
                        <a:t>Wedding</a:t>
                      </a:r>
                      <a:r>
                        <a:rPr lang="es-EC" sz="1100" kern="1200" dirty="0">
                          <a:solidFill>
                            <a:srgbClr val="002060"/>
                          </a:solidFill>
                          <a:latin typeface="Arial" panose="020B0604020202020204" pitchFamily="34" charset="0"/>
                          <a:ea typeface="+mn-ea"/>
                          <a:cs typeface="Arial" panose="020B0604020202020204" pitchFamily="34" charset="0"/>
                        </a:rPr>
                        <a:t> Business </a:t>
                      </a:r>
                      <a:r>
                        <a:rPr lang="es-EC" sz="1100" kern="1200" dirty="0" smtClean="0">
                          <a:solidFill>
                            <a:srgbClr val="002060"/>
                          </a:solidFill>
                          <a:latin typeface="Arial" panose="020B0604020202020204" pitchFamily="34" charset="0"/>
                          <a:ea typeface="+mn-ea"/>
                          <a:cs typeface="Arial" panose="020B0604020202020204" pitchFamily="34" charset="0"/>
                        </a:rPr>
                        <a:t>3,0</a:t>
                      </a:r>
                      <a:endParaRPr lang="es-EC" sz="11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100</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13</a:t>
                      </a:r>
                    </a:p>
                  </a:txBody>
                  <a:tcPr marL="0" marR="0" marT="0" marB="0" anchor="ctr"/>
                </a:tc>
                <a:tc>
                  <a:txBody>
                    <a:bodyPr/>
                    <a:lstStyle/>
                    <a:p>
                      <a:pPr marL="0" algn="l" defTabSz="914400" rtl="0" eaLnBrk="1" fontAlgn="ctr" latinLnBrk="0" hangingPunct="1"/>
                      <a:r>
                        <a:rPr lang="en-US" sz="1100" kern="1200" dirty="0">
                          <a:solidFill>
                            <a:srgbClr val="002060"/>
                          </a:solidFill>
                          <a:latin typeface="Arial" panose="020B0604020202020204" pitchFamily="34" charset="0"/>
                          <a:ea typeface="+mn-ea"/>
                          <a:cs typeface="Arial" panose="020B0604020202020204" pitchFamily="34" charset="0"/>
                        </a:rPr>
                        <a:t>AIESEC Americas President Summit 2017</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35</a:t>
                      </a:r>
                    </a:p>
                  </a:txBody>
                  <a:tcPr marL="0" marR="0" marT="0" marB="0" anchor="ctr"/>
                </a:tc>
              </a:tr>
              <a:tr h="418962">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14</a:t>
                      </a:r>
                    </a:p>
                  </a:txBody>
                  <a:tcPr marL="0" marR="0" marT="0" marB="0" anchor="ctr"/>
                </a:tc>
                <a:tc>
                  <a:txBody>
                    <a:bodyPr/>
                    <a:lstStyle/>
                    <a:p>
                      <a:pPr marL="0" algn="l" defTabSz="914400" rtl="0" eaLnBrk="1" fontAlgn="ctr" latinLnBrk="0" hangingPunct="1"/>
                      <a:r>
                        <a:rPr lang="en-US" sz="1100" kern="1200" dirty="0">
                          <a:solidFill>
                            <a:srgbClr val="002060"/>
                          </a:solidFill>
                          <a:latin typeface="Arial" panose="020B0604020202020204" pitchFamily="34" charset="0"/>
                          <a:ea typeface="+mn-ea"/>
                          <a:cs typeface="Arial" panose="020B0604020202020204" pitchFamily="34" charset="0"/>
                        </a:rPr>
                        <a:t>14th International Mining and Oil &amp; Gas Law, Development, and Investment </a:t>
                      </a:r>
                      <a:r>
                        <a:rPr lang="en-US" sz="1100" kern="1200" dirty="0" smtClean="0">
                          <a:solidFill>
                            <a:srgbClr val="002060"/>
                          </a:solidFill>
                          <a:latin typeface="Arial" panose="020B0604020202020204" pitchFamily="34" charset="0"/>
                          <a:ea typeface="+mn-ea"/>
                          <a:cs typeface="Arial" panose="020B0604020202020204" pitchFamily="34" charset="0"/>
                        </a:rPr>
                        <a:t> </a:t>
                      </a:r>
                      <a:r>
                        <a:rPr lang="en-US" sz="1100" kern="1200" dirty="0">
                          <a:solidFill>
                            <a:srgbClr val="002060"/>
                          </a:solidFill>
                          <a:latin typeface="Arial" panose="020B0604020202020204" pitchFamily="34" charset="0"/>
                          <a:ea typeface="+mn-ea"/>
                          <a:cs typeface="Arial" panose="020B0604020202020204" pitchFamily="34" charset="0"/>
                        </a:rPr>
                        <a:t>( SEERIL)  + ( (LARF</a:t>
                      </a:r>
                      <a:r>
                        <a:rPr lang="en-US" sz="1100" kern="1200" dirty="0" smtClean="0">
                          <a:solidFill>
                            <a:srgbClr val="002060"/>
                          </a:solidFill>
                          <a:latin typeface="Arial" panose="020B0604020202020204" pitchFamily="34" charset="0"/>
                          <a:ea typeface="+mn-ea"/>
                          <a:cs typeface="Arial" panose="020B0604020202020204" pitchFamily="34" charset="0"/>
                        </a:rPr>
                        <a:t>)</a:t>
                      </a:r>
                      <a:endParaRPr lang="en-US" sz="11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250</a:t>
                      </a:r>
                    </a:p>
                  </a:txBody>
                  <a:tcPr marL="0" marR="0" marT="0" marB="0" anchor="ctr"/>
                </a:tc>
              </a:tr>
              <a:tr h="36368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15</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VI Simposio Iberoamericano de Divulgación y Formación en Nanotecnología, NANODYF 2017 /  III Congreso Internacional de </a:t>
                      </a:r>
                      <a:r>
                        <a:rPr lang="es-EC" sz="1100" kern="1200" dirty="0" err="1">
                          <a:solidFill>
                            <a:srgbClr val="002060"/>
                          </a:solidFill>
                          <a:latin typeface="Arial" panose="020B0604020202020204" pitchFamily="34" charset="0"/>
                          <a:ea typeface="+mn-ea"/>
                          <a:cs typeface="Arial" panose="020B0604020202020204" pitchFamily="34" charset="0"/>
                        </a:rPr>
                        <a:t>Nanociencia</a:t>
                      </a:r>
                      <a:r>
                        <a:rPr lang="es-EC" sz="1100" kern="1200" dirty="0">
                          <a:solidFill>
                            <a:srgbClr val="002060"/>
                          </a:solidFill>
                          <a:latin typeface="Arial" panose="020B0604020202020204" pitchFamily="34" charset="0"/>
                          <a:ea typeface="+mn-ea"/>
                          <a:cs typeface="Arial" panose="020B0604020202020204" pitchFamily="34" charset="0"/>
                        </a:rPr>
                        <a:t> y Nanotecnología.</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350</a:t>
                      </a:r>
                    </a:p>
                  </a:txBody>
                  <a:tcPr marL="0" marR="0" marT="0" marB="0" anchor="ctr"/>
                </a:tc>
              </a:tr>
              <a:tr h="54552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16</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 IEEE PES </a:t>
                      </a:r>
                      <a:r>
                        <a:rPr lang="es-EC" sz="1100" kern="1200" dirty="0" err="1">
                          <a:solidFill>
                            <a:srgbClr val="002060"/>
                          </a:solidFill>
                          <a:latin typeface="Arial" panose="020B0604020202020204" pitchFamily="34" charset="0"/>
                          <a:ea typeface="+mn-ea"/>
                          <a:cs typeface="Arial" panose="020B0604020202020204" pitchFamily="34" charset="0"/>
                        </a:rPr>
                        <a:t>Conference</a:t>
                      </a:r>
                      <a:r>
                        <a:rPr lang="es-EC" sz="1100" kern="1200" dirty="0">
                          <a:solidFill>
                            <a:srgbClr val="002060"/>
                          </a:solidFill>
                          <a:latin typeface="Arial" panose="020B0604020202020204" pitchFamily="34" charset="0"/>
                          <a:ea typeface="+mn-ea"/>
                          <a:cs typeface="Arial" panose="020B0604020202020204" pitchFamily="34" charset="0"/>
                        </a:rPr>
                        <a:t> </a:t>
                      </a:r>
                      <a:r>
                        <a:rPr lang="es-EC" sz="1100" kern="1200" dirty="0" err="1">
                          <a:solidFill>
                            <a:srgbClr val="002060"/>
                          </a:solidFill>
                          <a:latin typeface="Arial" panose="020B0604020202020204" pitchFamily="34" charset="0"/>
                          <a:ea typeface="+mn-ea"/>
                          <a:cs typeface="Arial" panose="020B0604020202020204" pitchFamily="34" charset="0"/>
                        </a:rPr>
                        <a:t>on</a:t>
                      </a:r>
                      <a:r>
                        <a:rPr lang="es-EC" sz="1100" kern="1200" dirty="0">
                          <a:solidFill>
                            <a:srgbClr val="002060"/>
                          </a:solidFill>
                          <a:latin typeface="Arial" panose="020B0604020202020204" pitchFamily="34" charset="0"/>
                          <a:ea typeface="+mn-ea"/>
                          <a:cs typeface="Arial" panose="020B0604020202020204" pitchFamily="34" charset="0"/>
                        </a:rPr>
                        <a:t> </a:t>
                      </a:r>
                      <a:r>
                        <a:rPr lang="es-EC" sz="1100" kern="1200" dirty="0" err="1">
                          <a:solidFill>
                            <a:srgbClr val="002060"/>
                          </a:solidFill>
                          <a:latin typeface="Arial" panose="020B0604020202020204" pitchFamily="34" charset="0"/>
                          <a:ea typeface="+mn-ea"/>
                          <a:cs typeface="Arial" panose="020B0604020202020204" pitchFamily="34" charset="0"/>
                        </a:rPr>
                        <a:t>Innovative</a:t>
                      </a:r>
                      <a:r>
                        <a:rPr lang="es-EC" sz="1100" kern="1200" dirty="0">
                          <a:solidFill>
                            <a:srgbClr val="002060"/>
                          </a:solidFill>
                          <a:latin typeface="Arial" panose="020B0604020202020204" pitchFamily="34" charset="0"/>
                          <a:ea typeface="+mn-ea"/>
                          <a:cs typeface="Arial" panose="020B0604020202020204" pitchFamily="34" charset="0"/>
                        </a:rPr>
                        <a:t> Smart </a:t>
                      </a:r>
                      <a:r>
                        <a:rPr lang="es-EC" sz="1100" kern="1200" dirty="0" err="1">
                          <a:solidFill>
                            <a:srgbClr val="002060"/>
                          </a:solidFill>
                          <a:latin typeface="Arial" panose="020B0604020202020204" pitchFamily="34" charset="0"/>
                          <a:ea typeface="+mn-ea"/>
                          <a:cs typeface="Arial" panose="020B0604020202020204" pitchFamily="34" charset="0"/>
                        </a:rPr>
                        <a:t>Grid</a:t>
                      </a:r>
                      <a:r>
                        <a:rPr lang="es-EC" sz="1100" kern="1200" dirty="0">
                          <a:solidFill>
                            <a:srgbClr val="002060"/>
                          </a:solidFill>
                          <a:latin typeface="Arial" panose="020B0604020202020204" pitchFamily="34" charset="0"/>
                          <a:ea typeface="+mn-ea"/>
                          <a:cs typeface="Arial" panose="020B0604020202020204" pitchFamily="34" charset="0"/>
                        </a:rPr>
                        <a:t> Technologies - </a:t>
                      </a:r>
                      <a:r>
                        <a:rPr lang="es-EC" sz="1100" kern="1200" dirty="0" err="1">
                          <a:solidFill>
                            <a:srgbClr val="002060"/>
                          </a:solidFill>
                          <a:latin typeface="Arial" panose="020B0604020202020204" pitchFamily="34" charset="0"/>
                          <a:ea typeface="+mn-ea"/>
                          <a:cs typeface="Arial" panose="020B0604020202020204" pitchFamily="34" charset="0"/>
                        </a:rPr>
                        <a:t>Latin</a:t>
                      </a:r>
                      <a:r>
                        <a:rPr lang="es-EC" sz="1100" kern="1200" dirty="0">
                          <a:solidFill>
                            <a:srgbClr val="002060"/>
                          </a:solidFill>
                          <a:latin typeface="Arial" panose="020B0604020202020204" pitchFamily="34" charset="0"/>
                          <a:ea typeface="+mn-ea"/>
                          <a:cs typeface="Arial" panose="020B0604020202020204" pitchFamily="34" charset="0"/>
                        </a:rPr>
                        <a:t> </a:t>
                      </a:r>
                      <a:r>
                        <a:rPr lang="es-EC" sz="1100" kern="1200" dirty="0" err="1">
                          <a:solidFill>
                            <a:srgbClr val="002060"/>
                          </a:solidFill>
                          <a:latin typeface="Arial" panose="020B0604020202020204" pitchFamily="34" charset="0"/>
                          <a:ea typeface="+mn-ea"/>
                          <a:cs typeface="Arial" panose="020B0604020202020204" pitchFamily="34" charset="0"/>
                        </a:rPr>
                        <a:t>America</a:t>
                      </a:r>
                      <a:r>
                        <a:rPr lang="es-EC" sz="1100" kern="1200" dirty="0">
                          <a:solidFill>
                            <a:srgbClr val="002060"/>
                          </a:solidFill>
                          <a:latin typeface="Arial" panose="020B0604020202020204" pitchFamily="34" charset="0"/>
                          <a:ea typeface="+mn-ea"/>
                          <a:cs typeface="Arial" panose="020B0604020202020204" pitchFamily="34" charset="0"/>
                        </a:rPr>
                        <a:t> (ISGT-LA 2017)- Tema : Oportunidades y desafíos de la industria de energía hacia la Integración de Sistemas de Gestión"</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100</a:t>
                      </a:r>
                    </a:p>
                  </a:txBody>
                  <a:tcPr marL="0" marR="0" marT="0" marB="0" anchor="ctr"/>
                </a:tc>
              </a:tr>
              <a:tr h="390067">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17</a:t>
                      </a:r>
                    </a:p>
                  </a:txBody>
                  <a:tcPr marL="0" marR="0" marT="0" marB="0" anchor="ctr"/>
                </a:tc>
                <a:tc>
                  <a:txBody>
                    <a:bodyPr/>
                    <a:lstStyle/>
                    <a:p>
                      <a:pPr marL="0" algn="l"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Coloquio del </a:t>
                      </a:r>
                      <a:r>
                        <a:rPr lang="es-EC" sz="1100" kern="1200" dirty="0" err="1">
                          <a:solidFill>
                            <a:srgbClr val="002060"/>
                          </a:solidFill>
                          <a:latin typeface="Arial" panose="020B0604020202020204" pitchFamily="34" charset="0"/>
                          <a:ea typeface="+mn-ea"/>
                          <a:cs typeface="Arial" panose="020B0604020202020204" pitchFamily="34" charset="0"/>
                        </a:rPr>
                        <a:t>codex</a:t>
                      </a:r>
                      <a:r>
                        <a:rPr lang="es-EC" sz="1100" kern="1200" dirty="0">
                          <a:solidFill>
                            <a:srgbClr val="002060"/>
                          </a:solidFill>
                          <a:latin typeface="Arial" panose="020B0604020202020204" pitchFamily="34" charset="0"/>
                          <a:ea typeface="+mn-ea"/>
                          <a:cs typeface="Arial" panose="020B0604020202020204" pitchFamily="34" charset="0"/>
                        </a:rPr>
                        <a:t> para </a:t>
                      </a:r>
                      <a:r>
                        <a:rPr lang="es-EC" sz="1100" kern="1200" dirty="0" err="1">
                          <a:solidFill>
                            <a:srgbClr val="002060"/>
                          </a:solidFill>
                          <a:latin typeface="Arial" panose="020B0604020202020204" pitchFamily="34" charset="0"/>
                          <a:ea typeface="+mn-ea"/>
                          <a:cs typeface="Arial" panose="020B0604020202020204" pitchFamily="34" charset="0"/>
                        </a:rPr>
                        <a:t>America</a:t>
                      </a:r>
                      <a:r>
                        <a:rPr lang="es-EC" sz="1100" kern="1200" dirty="0">
                          <a:solidFill>
                            <a:srgbClr val="002060"/>
                          </a:solidFill>
                          <a:latin typeface="Arial" panose="020B0604020202020204" pitchFamily="34" charset="0"/>
                          <a:ea typeface="+mn-ea"/>
                          <a:cs typeface="Arial" panose="020B0604020202020204" pitchFamily="34" charset="0"/>
                        </a:rPr>
                        <a:t> Latina y el Caribe ( CCLAC) _ parte del Instituto Interamericano de Cooperación para la Agricultura**</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100</a:t>
                      </a:r>
                    </a:p>
                  </a:txBody>
                  <a:tcPr marL="0" marR="0" marT="0" marB="0" anchor="ctr"/>
                </a:tc>
              </a:tr>
              <a:tr h="181840">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18</a:t>
                      </a:r>
                    </a:p>
                  </a:txBody>
                  <a:tcPr marL="0" marR="0" marT="0" marB="0" anchor="ctr"/>
                </a:tc>
                <a:tc>
                  <a:txBody>
                    <a:bodyPr/>
                    <a:lstStyle/>
                    <a:p>
                      <a:pPr marL="0" algn="l" defTabSz="914400" rtl="0" eaLnBrk="1" fontAlgn="ctr" latinLnBrk="0" hangingPunct="1"/>
                      <a:r>
                        <a:rPr lang="en-US" sz="1100" kern="1200" dirty="0">
                          <a:solidFill>
                            <a:srgbClr val="002060"/>
                          </a:solidFill>
                          <a:latin typeface="Arial" panose="020B0604020202020204" pitchFamily="34" charset="0"/>
                          <a:ea typeface="+mn-ea"/>
                          <a:cs typeface="Arial" panose="020B0604020202020204" pitchFamily="34" charset="0"/>
                        </a:rPr>
                        <a:t>III Latin American on Hydro Power &amp; Systems meeting  IHAR</a:t>
                      </a: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200</a:t>
                      </a:r>
                    </a:p>
                  </a:txBody>
                  <a:tcPr marL="0" marR="0" marT="0" marB="0" anchor="ctr"/>
                </a:tc>
              </a:tr>
              <a:tr h="317821">
                <a:tc>
                  <a:txBody>
                    <a:bodyPr/>
                    <a:lstStyle/>
                    <a:p>
                      <a:pPr algn="ctr" fontAlgn="ctr"/>
                      <a:r>
                        <a:rPr lang="es-EC" sz="1100" kern="1200" dirty="0">
                          <a:solidFill>
                            <a:srgbClr val="002060"/>
                          </a:solidFill>
                          <a:latin typeface="Arial" panose="020B0604020202020204" pitchFamily="34" charset="0"/>
                          <a:ea typeface="+mn-ea"/>
                          <a:cs typeface="Arial" panose="020B0604020202020204" pitchFamily="34" charset="0"/>
                        </a:rPr>
                        <a:t>19</a:t>
                      </a:r>
                    </a:p>
                  </a:txBody>
                  <a:tcPr marL="0" marR="0" marT="0" marB="0" anchor="ctr"/>
                </a:tc>
                <a:tc>
                  <a:txBody>
                    <a:bodyPr/>
                    <a:lstStyle/>
                    <a:p>
                      <a:pPr algn="l" fontAlgn="ctr"/>
                      <a:r>
                        <a:rPr lang="es-EC" sz="1100" u="none" strike="noStrike" dirty="0">
                          <a:solidFill>
                            <a:schemeClr val="tx2"/>
                          </a:solidFill>
                          <a:effectLst/>
                          <a:latin typeface="Arial" panose="020B0604020202020204" pitchFamily="34" charset="0"/>
                          <a:cs typeface="Arial" panose="020B0604020202020204" pitchFamily="34" charset="0"/>
                        </a:rPr>
                        <a:t>ISGT 2017</a:t>
                      </a:r>
                      <a:endParaRPr lang="es-EC" sz="1100" b="0" i="0" u="none" strike="noStrike" dirty="0">
                        <a:solidFill>
                          <a:schemeClr val="tx2"/>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s-EC" sz="1100" kern="1200" dirty="0">
                          <a:solidFill>
                            <a:srgbClr val="002060"/>
                          </a:solidFill>
                          <a:latin typeface="Arial" panose="020B0604020202020204" pitchFamily="34" charset="0"/>
                          <a:ea typeface="+mn-ea"/>
                          <a:cs typeface="Arial" panose="020B0604020202020204" pitchFamily="34" charset="0"/>
                        </a:rPr>
                        <a:t>300</a:t>
                      </a:r>
                    </a:p>
                  </a:txBody>
                  <a:tcPr marL="0" marR="0" marT="0" marB="0" anchor="ctr"/>
                </a:tc>
              </a:tr>
            </a:tbl>
          </a:graphicData>
        </a:graphic>
      </p:graphicFrame>
      <p:grpSp>
        <p:nvGrpSpPr>
          <p:cNvPr id="21593" name="Grupo 11"/>
          <p:cNvGrpSpPr>
            <a:grpSpLocks/>
          </p:cNvGrpSpPr>
          <p:nvPr/>
        </p:nvGrpSpPr>
        <p:grpSpPr bwMode="auto">
          <a:xfrm>
            <a:off x="180975" y="-57150"/>
            <a:ext cx="3854450" cy="884238"/>
            <a:chOff x="124710" y="13625"/>
            <a:chExt cx="3854019" cy="884561"/>
          </a:xfrm>
        </p:grpSpPr>
        <p:cxnSp>
          <p:nvCxnSpPr>
            <p:cNvPr id="13" name="Conector recto 12"/>
            <p:cNvCxnSpPr/>
            <p:nvPr/>
          </p:nvCxnSpPr>
          <p:spPr>
            <a:xfrm flipV="1">
              <a:off x="172330" y="605979"/>
              <a:ext cx="3000040" cy="3176"/>
            </a:xfrm>
            <a:prstGeom prst="line">
              <a:avLst/>
            </a:prstGeom>
          </p:spPr>
          <p:style>
            <a:lnRef idx="1">
              <a:schemeClr val="accent1"/>
            </a:lnRef>
            <a:fillRef idx="0">
              <a:schemeClr val="accent1"/>
            </a:fillRef>
            <a:effectRef idx="0">
              <a:schemeClr val="accent1"/>
            </a:effectRef>
            <a:fontRef idx="minor">
              <a:schemeClr val="tx1"/>
            </a:fontRef>
          </p:style>
        </p:cxnSp>
        <p:sp>
          <p:nvSpPr>
            <p:cNvPr id="21596" name="Título 1"/>
            <p:cNvSpPr txBox="1">
              <a:spLocks/>
            </p:cNvSpPr>
            <p:nvPr/>
          </p:nvSpPr>
          <p:spPr bwMode="auto">
            <a:xfrm>
              <a:off x="124710" y="13625"/>
              <a:ext cx="3854019" cy="720378"/>
            </a:xfrm>
            <a:prstGeom prst="rect">
              <a:avLst/>
            </a:prstGeom>
            <a:noFill/>
            <a:ln w="9525">
              <a:noFill/>
              <a:miter lim="800000"/>
              <a:headEnd/>
              <a:tailEnd/>
            </a:ln>
          </p:spPr>
          <p:txBody>
            <a:bodyPr anchor="ctr"/>
            <a:lstStyle/>
            <a:p>
              <a:r>
                <a:rPr lang="es-EC" altLang="es-EC" sz="2300" b="1">
                  <a:solidFill>
                    <a:schemeClr val="tx2"/>
                  </a:solidFill>
                </a:rPr>
                <a:t>EVENTOS 2017</a:t>
              </a:r>
            </a:p>
          </p:txBody>
        </p:sp>
        <p:sp>
          <p:nvSpPr>
            <p:cNvPr id="21597" name="Rectángulo 15"/>
            <p:cNvSpPr>
              <a:spLocks noChangeArrowheads="1"/>
            </p:cNvSpPr>
            <p:nvPr/>
          </p:nvSpPr>
          <p:spPr bwMode="auto">
            <a:xfrm>
              <a:off x="203372" y="605798"/>
              <a:ext cx="1441613" cy="292388"/>
            </a:xfrm>
            <a:prstGeom prst="rect">
              <a:avLst/>
            </a:prstGeom>
            <a:noFill/>
            <a:ln w="9525">
              <a:noFill/>
              <a:miter lim="800000"/>
              <a:headEnd/>
              <a:tailEnd/>
            </a:ln>
          </p:spPr>
          <p:txBody>
            <a:bodyPr wrap="none">
              <a:spAutoFit/>
            </a:bodyPr>
            <a:lstStyle/>
            <a:p>
              <a:r>
                <a:rPr lang="es-EC" altLang="es-EC" sz="1300" b="1">
                  <a:solidFill>
                    <a:schemeClr val="tx2"/>
                  </a:solidFill>
                </a:rPr>
                <a:t>EVENTOS 2017 </a:t>
              </a:r>
            </a:p>
          </p:txBody>
        </p:sp>
      </p:grpSp>
      <p:pic>
        <p:nvPicPr>
          <p:cNvPr id="21594" name="Imagen 8"/>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Resultado de imagen para logo icc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ltLang="es-EC"/>
          </a:p>
        </p:txBody>
      </p:sp>
      <p:graphicFrame>
        <p:nvGraphicFramePr>
          <p:cNvPr id="2" name="Tabla 1"/>
          <p:cNvGraphicFramePr>
            <a:graphicFrameLocks noGrp="1"/>
          </p:cNvGraphicFramePr>
          <p:nvPr/>
        </p:nvGraphicFramePr>
        <p:xfrm>
          <a:off x="328613" y="898525"/>
          <a:ext cx="8215313" cy="3911890"/>
        </p:xfrm>
        <a:graphic>
          <a:graphicData uri="http://schemas.openxmlformats.org/drawingml/2006/table">
            <a:tbl>
              <a:tblPr>
                <a:tableStyleId>{5C22544A-7EE6-4342-B048-85BDC9FD1C3A}</a:tableStyleId>
              </a:tblPr>
              <a:tblGrid>
                <a:gridCol w="399429"/>
                <a:gridCol w="5994071"/>
                <a:gridCol w="1821813"/>
              </a:tblGrid>
              <a:tr h="526020">
                <a:tc>
                  <a:txBody>
                    <a:bodyPr/>
                    <a:lstStyle/>
                    <a:p>
                      <a:pPr marL="0" algn="ctr" defTabSz="914400" rtl="0" eaLnBrk="1" fontAlgn="ctr" latinLnBrk="0" hangingPunct="1"/>
                      <a:r>
                        <a:rPr lang="es-EC" sz="1400" kern="1200" dirty="0">
                          <a:solidFill>
                            <a:schemeClr val="bg1"/>
                          </a:solidFill>
                          <a:latin typeface="Arial" panose="020B0604020202020204" pitchFamily="34" charset="0"/>
                          <a:ea typeface="+mn-ea"/>
                          <a:cs typeface="Arial" panose="020B0604020202020204" pitchFamily="34" charset="0"/>
                        </a:rPr>
                        <a:t>Nro.</a:t>
                      </a:r>
                    </a:p>
                  </a:txBody>
                  <a:tcPr marL="0" marR="0" marT="0" marB="0" anchor="ctr">
                    <a:solidFill>
                      <a:schemeClr val="tx2"/>
                    </a:solidFill>
                  </a:tcPr>
                </a:tc>
                <a:tc>
                  <a:txBody>
                    <a:bodyPr/>
                    <a:lstStyle/>
                    <a:p>
                      <a:pPr marL="0" algn="ctr" defTabSz="914400" rtl="0" eaLnBrk="1" fontAlgn="ctr" latinLnBrk="0" hangingPunct="1"/>
                      <a:r>
                        <a:rPr lang="es-EC" sz="1400" kern="1200" dirty="0">
                          <a:solidFill>
                            <a:schemeClr val="bg1"/>
                          </a:solidFill>
                          <a:latin typeface="Arial" panose="020B0604020202020204" pitchFamily="34" charset="0"/>
                          <a:ea typeface="+mn-ea"/>
                          <a:cs typeface="Arial" panose="020B0604020202020204" pitchFamily="34" charset="0"/>
                        </a:rPr>
                        <a:t>Nombre evento </a:t>
                      </a:r>
                    </a:p>
                  </a:txBody>
                  <a:tcPr marL="0" marR="0" marT="0" marB="0" anchor="ctr">
                    <a:solidFill>
                      <a:schemeClr val="tx2"/>
                    </a:solidFill>
                  </a:tcPr>
                </a:tc>
                <a:tc>
                  <a:txBody>
                    <a:bodyPr/>
                    <a:lstStyle/>
                    <a:p>
                      <a:pPr marL="0" algn="ctr" defTabSz="914400" rtl="0" eaLnBrk="1" fontAlgn="ctr" latinLnBrk="0" hangingPunct="1"/>
                      <a:r>
                        <a:rPr lang="es-EC" sz="1400" kern="1200" dirty="0">
                          <a:solidFill>
                            <a:schemeClr val="bg1"/>
                          </a:solidFill>
                          <a:latin typeface="Arial" panose="020B0604020202020204" pitchFamily="34" charset="0"/>
                          <a:ea typeface="+mn-ea"/>
                          <a:cs typeface="Arial" panose="020B0604020202020204" pitchFamily="34" charset="0"/>
                        </a:rPr>
                        <a:t>Participantes </a:t>
                      </a:r>
                    </a:p>
                  </a:txBody>
                  <a:tcPr marL="0" marR="0" marT="0" marB="0" anchor="ctr">
                    <a:solidFill>
                      <a:schemeClr val="tx2"/>
                    </a:solidFill>
                  </a:tcPr>
                </a:tc>
              </a:tr>
              <a:tr h="559363">
                <a:tc>
                  <a:txBody>
                    <a:bodyPr/>
                    <a:lstStyle/>
                    <a:p>
                      <a:pPr marL="0" algn="l"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1</a:t>
                      </a:r>
                    </a:p>
                  </a:txBody>
                  <a:tcPr marL="0" marR="0" marT="0" marB="0"/>
                </a:tc>
                <a:tc>
                  <a:txBody>
                    <a:bodyPr/>
                    <a:lstStyle/>
                    <a:p>
                      <a:pPr marL="0" algn="l"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XII Congreso Latinoamericano de Botánica (ALB)**</a:t>
                      </a:r>
                    </a:p>
                  </a:txBody>
                  <a:tcPr marL="0" marR="0" marT="0" marB="0" anchor="b"/>
                </a:tc>
                <a:tc>
                  <a:txBody>
                    <a:bodyPr/>
                    <a:lstStyle/>
                    <a:p>
                      <a:pPr marL="0" algn="ctr" defTabSz="914400" rtl="0" eaLnBrk="1" fontAlgn="ctr" latinLnBrk="0" hangingPunct="1"/>
                      <a:r>
                        <a:rPr lang="es-EC" sz="1400" b="1" kern="1200" dirty="0" smtClean="0">
                          <a:solidFill>
                            <a:srgbClr val="002060"/>
                          </a:solidFill>
                          <a:latin typeface="Arial" panose="020B0604020202020204" pitchFamily="34" charset="0"/>
                          <a:ea typeface="+mn-ea"/>
                          <a:cs typeface="Arial" panose="020B0604020202020204" pitchFamily="34" charset="0"/>
                        </a:rPr>
                        <a:t>2000</a:t>
                      </a:r>
                      <a:endParaRPr lang="es-EC" sz="1400" b="1"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r h="559363">
                <a:tc>
                  <a:txBody>
                    <a:bodyPr/>
                    <a:lstStyle/>
                    <a:p>
                      <a:pPr marL="0" algn="l" defTabSz="914400" rtl="0" eaLnBrk="1" fontAlgn="ctr" latinLnBrk="0" hangingPunct="1"/>
                      <a:r>
                        <a:rPr lang="es-EC" sz="1400" kern="1200">
                          <a:solidFill>
                            <a:srgbClr val="002060"/>
                          </a:solidFill>
                          <a:latin typeface="Arial" panose="020B0604020202020204" pitchFamily="34" charset="0"/>
                          <a:ea typeface="+mn-ea"/>
                          <a:cs typeface="Arial" panose="020B0604020202020204" pitchFamily="34" charset="0"/>
                        </a:rPr>
                        <a:t>2</a:t>
                      </a:r>
                    </a:p>
                  </a:txBody>
                  <a:tcPr marL="0" marR="0" marT="0" marB="0" anchor="b"/>
                </a:tc>
                <a:tc>
                  <a:txBody>
                    <a:bodyPr/>
                    <a:lstStyle/>
                    <a:p>
                      <a:pPr marL="0" algn="l"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Jornada de Operadores de Terminarles Marítimo Petroleros y </a:t>
                      </a:r>
                      <a:r>
                        <a:rPr lang="es-EC" sz="1400" kern="1200" dirty="0" err="1">
                          <a:solidFill>
                            <a:srgbClr val="002060"/>
                          </a:solidFill>
                          <a:latin typeface="Arial" panose="020B0604020202020204" pitchFamily="34" charset="0"/>
                          <a:ea typeface="+mn-ea"/>
                          <a:cs typeface="Arial" panose="020B0604020202020204" pitchFamily="34" charset="0"/>
                        </a:rPr>
                        <a:t>Monoboyas</a:t>
                      </a:r>
                      <a:r>
                        <a:rPr lang="es-EC" sz="1400" kern="1200" dirty="0">
                          <a:solidFill>
                            <a:srgbClr val="002060"/>
                          </a:solidFill>
                          <a:latin typeface="Arial" panose="020B0604020202020204" pitchFamily="34" charset="0"/>
                          <a:ea typeface="+mn-ea"/>
                          <a:cs typeface="Arial" panose="020B0604020202020204" pitchFamily="34" charset="0"/>
                        </a:rPr>
                        <a:t>- SLOM **</a:t>
                      </a:r>
                    </a:p>
                  </a:txBody>
                  <a:tcPr marL="0" marR="0" marT="0" marB="0" anchor="ctr"/>
                </a:tc>
                <a:tc>
                  <a:txBody>
                    <a:bodyPr/>
                    <a:lstStyle/>
                    <a:p>
                      <a:pPr marL="0" algn="ctr" defTabSz="914400" rtl="0" eaLnBrk="1" fontAlgn="ctr" latinLnBrk="0" hangingPunct="1"/>
                      <a:r>
                        <a:rPr lang="es-EC" sz="1400" b="1" kern="1200" dirty="0" smtClean="0">
                          <a:solidFill>
                            <a:srgbClr val="002060"/>
                          </a:solidFill>
                          <a:latin typeface="Arial" panose="020B0604020202020204" pitchFamily="34" charset="0"/>
                          <a:ea typeface="+mn-ea"/>
                          <a:cs typeface="Arial" panose="020B0604020202020204" pitchFamily="34" charset="0"/>
                        </a:rPr>
                        <a:t>200</a:t>
                      </a:r>
                      <a:endParaRPr lang="es-EC" sz="1400" b="1"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r h="574345">
                <a:tc>
                  <a:txBody>
                    <a:bodyPr/>
                    <a:lstStyle/>
                    <a:p>
                      <a:pPr marL="0" algn="l" defTabSz="914400" rtl="0" eaLnBrk="1" fontAlgn="ctr" latinLnBrk="0" hangingPunct="1"/>
                      <a:r>
                        <a:rPr lang="es-EC" sz="1400" kern="1200">
                          <a:solidFill>
                            <a:srgbClr val="002060"/>
                          </a:solidFill>
                          <a:latin typeface="Arial" panose="020B0604020202020204" pitchFamily="34" charset="0"/>
                          <a:ea typeface="+mn-ea"/>
                          <a:cs typeface="Arial" panose="020B0604020202020204" pitchFamily="34" charset="0"/>
                        </a:rPr>
                        <a:t>3</a:t>
                      </a:r>
                    </a:p>
                  </a:txBody>
                  <a:tcPr marL="0" marR="0" marT="0" marB="0" anchor="b"/>
                </a:tc>
                <a:tc>
                  <a:txBody>
                    <a:bodyPr/>
                    <a:lstStyle/>
                    <a:p>
                      <a:pPr marL="0" algn="l"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Bienal Interamericana de Comunicación **</a:t>
                      </a:r>
                    </a:p>
                  </a:txBody>
                  <a:tcPr marL="0" marR="0" marT="0" marB="0" anchor="ctr"/>
                </a:tc>
                <a:tc>
                  <a:txBody>
                    <a:bodyPr/>
                    <a:lstStyle/>
                    <a:p>
                      <a:pPr marL="0" algn="ctr" defTabSz="914400" rtl="0" eaLnBrk="1" fontAlgn="ctr" latinLnBrk="0" hangingPunct="1"/>
                      <a:r>
                        <a:rPr lang="es-EC" sz="1400" kern="1200" dirty="0" smtClean="0">
                          <a:solidFill>
                            <a:srgbClr val="002060"/>
                          </a:solidFill>
                          <a:latin typeface="Arial" panose="020B0604020202020204" pitchFamily="34" charset="0"/>
                          <a:ea typeface="+mn-ea"/>
                          <a:cs typeface="Arial" panose="020B0604020202020204" pitchFamily="34" charset="0"/>
                        </a:rPr>
                        <a:t>1500</a:t>
                      </a:r>
                      <a:endParaRPr lang="es-EC" sz="14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r h="559363">
                <a:tc>
                  <a:txBody>
                    <a:bodyPr/>
                    <a:lstStyle/>
                    <a:p>
                      <a:pPr marL="0" algn="l" defTabSz="914400" rtl="0" eaLnBrk="1" fontAlgn="ctr" latinLnBrk="0" hangingPunct="1"/>
                      <a:r>
                        <a:rPr lang="es-EC" sz="1400" kern="1200">
                          <a:solidFill>
                            <a:srgbClr val="002060"/>
                          </a:solidFill>
                          <a:latin typeface="Arial" panose="020B0604020202020204" pitchFamily="34" charset="0"/>
                          <a:ea typeface="+mn-ea"/>
                          <a:cs typeface="Arial" panose="020B0604020202020204" pitchFamily="34" charset="0"/>
                        </a:rPr>
                        <a:t>4</a:t>
                      </a:r>
                    </a:p>
                  </a:txBody>
                  <a:tcPr marL="0" marR="0" marT="0" marB="0" anchor="b"/>
                </a:tc>
                <a:tc>
                  <a:txBody>
                    <a:bodyPr/>
                    <a:lstStyle/>
                    <a:p>
                      <a:pPr marL="0" algn="l"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Consejo Latinoamericano de Acreditación de la Educación del Periodismo ( </a:t>
                      </a:r>
                      <a:r>
                        <a:rPr lang="es-EC" sz="1400" kern="1200" dirty="0" err="1">
                          <a:solidFill>
                            <a:srgbClr val="002060"/>
                          </a:solidFill>
                          <a:latin typeface="Arial" panose="020B0604020202020204" pitchFamily="34" charset="0"/>
                          <a:ea typeface="+mn-ea"/>
                          <a:cs typeface="Arial" panose="020B0604020202020204" pitchFamily="34" charset="0"/>
                        </a:rPr>
                        <a:t>Claep</a:t>
                      </a:r>
                      <a:r>
                        <a:rPr lang="es-EC" sz="1400" kern="1200" dirty="0">
                          <a:solidFill>
                            <a:srgbClr val="002060"/>
                          </a:solidFill>
                          <a:latin typeface="Arial" panose="020B0604020202020204" pitchFamily="34" charset="0"/>
                          <a:ea typeface="+mn-ea"/>
                          <a:cs typeface="Arial" panose="020B0604020202020204" pitchFamily="34" charset="0"/>
                        </a:rPr>
                        <a:t>) </a:t>
                      </a:r>
                    </a:p>
                  </a:txBody>
                  <a:tcPr marL="0" marR="0" marT="0" marB="0" anchor="ctr"/>
                </a:tc>
                <a:tc>
                  <a:txBody>
                    <a:bodyPr/>
                    <a:lstStyle/>
                    <a:p>
                      <a:pPr marL="0" algn="ctr" defTabSz="914400" rtl="0" eaLnBrk="1" fontAlgn="ctr" latinLnBrk="0" hangingPunct="1"/>
                      <a:r>
                        <a:rPr lang="es-EC" sz="1400" b="1" kern="1200" dirty="0" smtClean="0">
                          <a:solidFill>
                            <a:srgbClr val="002060"/>
                          </a:solidFill>
                          <a:latin typeface="Arial" panose="020B0604020202020204" pitchFamily="34" charset="0"/>
                          <a:ea typeface="+mn-ea"/>
                          <a:cs typeface="Arial" panose="020B0604020202020204" pitchFamily="34" charset="0"/>
                        </a:rPr>
                        <a:t>500</a:t>
                      </a:r>
                      <a:endParaRPr lang="es-EC" sz="1400" b="1"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r h="574345">
                <a:tc>
                  <a:txBody>
                    <a:bodyPr/>
                    <a:lstStyle/>
                    <a:p>
                      <a:pPr marL="0" algn="l" defTabSz="914400" rtl="0" eaLnBrk="1" fontAlgn="ctr" latinLnBrk="0" hangingPunct="1"/>
                      <a:r>
                        <a:rPr lang="es-EC" sz="1400" kern="1200">
                          <a:solidFill>
                            <a:srgbClr val="002060"/>
                          </a:solidFill>
                          <a:latin typeface="Arial" panose="020B0604020202020204" pitchFamily="34" charset="0"/>
                          <a:ea typeface="+mn-ea"/>
                          <a:cs typeface="Arial" panose="020B0604020202020204" pitchFamily="34" charset="0"/>
                        </a:rPr>
                        <a:t>5</a:t>
                      </a:r>
                    </a:p>
                  </a:txBody>
                  <a:tcPr marL="0" marR="0" marT="0" marB="0" anchor="b"/>
                </a:tc>
                <a:tc>
                  <a:txBody>
                    <a:bodyPr/>
                    <a:lstStyle/>
                    <a:p>
                      <a:pPr marL="0" algn="l" defTabSz="914400" rtl="0" eaLnBrk="1" fontAlgn="ctr" latinLnBrk="0" hangingPunct="1"/>
                      <a:r>
                        <a:rPr lang="es-EC" sz="1400" kern="1200" dirty="0" err="1">
                          <a:solidFill>
                            <a:srgbClr val="002060"/>
                          </a:solidFill>
                          <a:latin typeface="Arial" panose="020B0604020202020204" pitchFamily="34" charset="0"/>
                          <a:ea typeface="+mn-ea"/>
                          <a:cs typeface="Arial" panose="020B0604020202020204" pitchFamily="34" charset="0"/>
                        </a:rPr>
                        <a:t>Routes</a:t>
                      </a:r>
                      <a:r>
                        <a:rPr lang="es-EC" sz="1400" kern="1200" dirty="0">
                          <a:solidFill>
                            <a:srgbClr val="002060"/>
                          </a:solidFill>
                          <a:latin typeface="Arial" panose="020B0604020202020204" pitchFamily="34" charset="0"/>
                          <a:ea typeface="+mn-ea"/>
                          <a:cs typeface="Arial" panose="020B0604020202020204" pitchFamily="34" charset="0"/>
                        </a:rPr>
                        <a:t> </a:t>
                      </a:r>
                      <a:r>
                        <a:rPr lang="es-EC" sz="1400" kern="1200" dirty="0" err="1">
                          <a:solidFill>
                            <a:srgbClr val="002060"/>
                          </a:solidFill>
                          <a:latin typeface="Arial" panose="020B0604020202020204" pitchFamily="34" charset="0"/>
                          <a:ea typeface="+mn-ea"/>
                          <a:cs typeface="Arial" panose="020B0604020202020204" pitchFamily="34" charset="0"/>
                        </a:rPr>
                        <a:t>Americas</a:t>
                      </a:r>
                      <a:r>
                        <a:rPr lang="es-EC" sz="1400" kern="1200" dirty="0">
                          <a:solidFill>
                            <a:srgbClr val="002060"/>
                          </a:solidFill>
                          <a:latin typeface="Arial" panose="020B0604020202020204" pitchFamily="34" charset="0"/>
                          <a:ea typeface="+mn-ea"/>
                          <a:cs typeface="Arial" panose="020B0604020202020204" pitchFamily="34" charset="0"/>
                        </a:rPr>
                        <a:t> </a:t>
                      </a:r>
                    </a:p>
                  </a:txBody>
                  <a:tcPr marL="0" marR="0" marT="0" marB="0" anchor="ctr"/>
                </a:tc>
                <a:tc>
                  <a:txBody>
                    <a:bodyPr/>
                    <a:lstStyle/>
                    <a:p>
                      <a:pPr marL="0" algn="ctr" defTabSz="914400" rtl="0" eaLnBrk="1" fontAlgn="ctr" latinLnBrk="0" hangingPunct="1"/>
                      <a:r>
                        <a:rPr lang="es-EC" sz="1400" kern="1200" dirty="0" smtClean="0">
                          <a:solidFill>
                            <a:srgbClr val="002060"/>
                          </a:solidFill>
                          <a:latin typeface="Arial" panose="020B0604020202020204" pitchFamily="34" charset="0"/>
                          <a:ea typeface="+mn-ea"/>
                          <a:cs typeface="Arial" panose="020B0604020202020204" pitchFamily="34" charset="0"/>
                        </a:rPr>
                        <a:t>600</a:t>
                      </a:r>
                      <a:endParaRPr lang="es-EC" sz="14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r h="559091">
                <a:tc>
                  <a:txBody>
                    <a:bodyPr/>
                    <a:lstStyle/>
                    <a:p>
                      <a:pPr marL="0" algn="l" defTabSz="914400" rtl="0" eaLnBrk="1" fontAlgn="ctr" latinLnBrk="0" hangingPunct="1"/>
                      <a:r>
                        <a:rPr lang="es-EC" sz="1400" kern="1200">
                          <a:solidFill>
                            <a:srgbClr val="002060"/>
                          </a:solidFill>
                          <a:latin typeface="Arial" panose="020B0604020202020204" pitchFamily="34" charset="0"/>
                          <a:ea typeface="+mn-ea"/>
                          <a:cs typeface="Arial" panose="020B0604020202020204" pitchFamily="34" charset="0"/>
                        </a:rPr>
                        <a:t>6</a:t>
                      </a:r>
                    </a:p>
                  </a:txBody>
                  <a:tcPr marL="0" marR="0" marT="0" marB="0" anchor="b"/>
                </a:tc>
                <a:tc>
                  <a:txBody>
                    <a:bodyPr/>
                    <a:lstStyle/>
                    <a:p>
                      <a:pPr marL="0" algn="l"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Congreso Latinoamericano de Biotecnología Ambiental y </a:t>
                      </a:r>
                      <a:r>
                        <a:rPr lang="es-EC" sz="1400" kern="1200" dirty="0" err="1">
                          <a:solidFill>
                            <a:srgbClr val="002060"/>
                          </a:solidFill>
                          <a:latin typeface="Arial" panose="020B0604020202020204" pitchFamily="34" charset="0"/>
                          <a:ea typeface="+mn-ea"/>
                          <a:cs typeface="Arial" panose="020B0604020202020204" pitchFamily="34" charset="0"/>
                        </a:rPr>
                        <a:t>Algal</a:t>
                      </a:r>
                      <a:endParaRPr lang="es-EC" sz="14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s-EC" sz="1400" kern="1200" dirty="0" smtClean="0">
                          <a:solidFill>
                            <a:srgbClr val="002060"/>
                          </a:solidFill>
                          <a:latin typeface="Arial" panose="020B0604020202020204" pitchFamily="34" charset="0"/>
                          <a:ea typeface="+mn-ea"/>
                          <a:cs typeface="Arial" panose="020B0604020202020204" pitchFamily="34" charset="0"/>
                        </a:rPr>
                        <a:t>500</a:t>
                      </a:r>
                      <a:endParaRPr lang="es-EC" sz="14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r>
            </a:tbl>
          </a:graphicData>
        </a:graphic>
      </p:graphicFrame>
      <p:graphicFrame>
        <p:nvGraphicFramePr>
          <p:cNvPr id="8" name="Tabla 7"/>
          <p:cNvGraphicFramePr>
            <a:graphicFrameLocks noGrp="1"/>
          </p:cNvGraphicFramePr>
          <p:nvPr/>
        </p:nvGraphicFramePr>
        <p:xfrm>
          <a:off x="460375" y="5068888"/>
          <a:ext cx="8143875" cy="1390650"/>
        </p:xfrm>
        <a:graphic>
          <a:graphicData uri="http://schemas.openxmlformats.org/drawingml/2006/table">
            <a:tbl>
              <a:tblPr>
                <a:tableStyleId>{5C22544A-7EE6-4342-B048-85BDC9FD1C3A}</a:tableStyleId>
              </a:tblPr>
              <a:tblGrid>
                <a:gridCol w="406807"/>
                <a:gridCol w="5936912"/>
                <a:gridCol w="1800156"/>
              </a:tblGrid>
              <a:tr h="695843">
                <a:tc>
                  <a:txBody>
                    <a:bodyPr/>
                    <a:lstStyle/>
                    <a:p>
                      <a:pPr marL="0" algn="ctr" defTabSz="914400" rtl="0" eaLnBrk="1" fontAlgn="ctr" latinLnBrk="0" hangingPunct="1"/>
                      <a:r>
                        <a:rPr lang="es-EC" sz="1400" kern="1200" dirty="0">
                          <a:solidFill>
                            <a:schemeClr val="bg1"/>
                          </a:solidFill>
                          <a:latin typeface="Arial" panose="020B0604020202020204" pitchFamily="34" charset="0"/>
                          <a:ea typeface="+mn-ea"/>
                          <a:cs typeface="Arial" panose="020B0604020202020204" pitchFamily="34" charset="0"/>
                        </a:rPr>
                        <a:t>Nro.</a:t>
                      </a:r>
                    </a:p>
                  </a:txBody>
                  <a:tcPr marL="0" marR="0" marT="0" marB="0" anchor="ctr">
                    <a:solidFill>
                      <a:schemeClr val="tx2"/>
                    </a:solidFill>
                  </a:tcPr>
                </a:tc>
                <a:tc>
                  <a:txBody>
                    <a:bodyPr/>
                    <a:lstStyle/>
                    <a:p>
                      <a:pPr marL="0" algn="ctr" defTabSz="914400" rtl="0" eaLnBrk="1" fontAlgn="ctr" latinLnBrk="0" hangingPunct="1"/>
                      <a:r>
                        <a:rPr lang="es-EC" sz="1400" kern="1200" dirty="0">
                          <a:solidFill>
                            <a:schemeClr val="bg1"/>
                          </a:solidFill>
                          <a:latin typeface="Arial" panose="020B0604020202020204" pitchFamily="34" charset="0"/>
                          <a:ea typeface="+mn-ea"/>
                          <a:cs typeface="Arial" panose="020B0604020202020204" pitchFamily="34" charset="0"/>
                        </a:rPr>
                        <a:t>Nombre evento </a:t>
                      </a:r>
                    </a:p>
                  </a:txBody>
                  <a:tcPr marL="0" marR="0" marT="0" marB="0" anchor="ctr">
                    <a:solidFill>
                      <a:schemeClr val="tx2"/>
                    </a:solidFill>
                  </a:tcPr>
                </a:tc>
                <a:tc>
                  <a:txBody>
                    <a:bodyPr/>
                    <a:lstStyle/>
                    <a:p>
                      <a:pPr marL="0" algn="ctr" defTabSz="914400" rtl="0" eaLnBrk="1" fontAlgn="ctr" latinLnBrk="0" hangingPunct="1"/>
                      <a:r>
                        <a:rPr lang="es-EC" sz="1400" kern="1200" dirty="0">
                          <a:solidFill>
                            <a:schemeClr val="bg1"/>
                          </a:solidFill>
                          <a:latin typeface="Arial" panose="020B0604020202020204" pitchFamily="34" charset="0"/>
                          <a:ea typeface="+mn-ea"/>
                          <a:cs typeface="Arial" panose="020B0604020202020204" pitchFamily="34" charset="0"/>
                        </a:rPr>
                        <a:t>Participantes </a:t>
                      </a:r>
                    </a:p>
                  </a:txBody>
                  <a:tcPr marL="0" marR="0" marT="0" marB="0" anchor="ctr">
                    <a:solidFill>
                      <a:schemeClr val="tx2"/>
                    </a:solidFill>
                  </a:tcPr>
                </a:tc>
              </a:tr>
              <a:tr h="318263">
                <a:tc>
                  <a:txBody>
                    <a:bodyPr/>
                    <a:lstStyle/>
                    <a:p>
                      <a:pPr marL="0" algn="ctr"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1</a:t>
                      </a:r>
                    </a:p>
                  </a:txBody>
                  <a:tcPr marL="0" marR="0" marT="0" marB="0" anchor="ctr"/>
                </a:tc>
                <a:tc>
                  <a:txBody>
                    <a:bodyPr/>
                    <a:lstStyle/>
                    <a:p>
                      <a:pPr marL="0" algn="l" defTabSz="914400" rtl="0" eaLnBrk="1" fontAlgn="ctr" latinLnBrk="0" hangingPunct="1"/>
                      <a:r>
                        <a:rPr lang="es-EC" sz="1400" kern="1200" dirty="0" smtClean="0">
                          <a:solidFill>
                            <a:srgbClr val="002060"/>
                          </a:solidFill>
                          <a:latin typeface="Arial" panose="020B0604020202020204" pitchFamily="34" charset="0"/>
                          <a:ea typeface="+mn-ea"/>
                          <a:cs typeface="Arial" panose="020B0604020202020204" pitchFamily="34" charset="0"/>
                        </a:rPr>
                        <a:t>LATINCORR</a:t>
                      </a:r>
                      <a:endParaRPr lang="es-EC" sz="1400"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                      800 </a:t>
                      </a:r>
                    </a:p>
                  </a:txBody>
                  <a:tcPr marL="0" marR="0" marT="0" marB="0" anchor="ctr"/>
                </a:tc>
              </a:tr>
              <a:tr h="376544">
                <a:tc>
                  <a:txBody>
                    <a:bodyPr/>
                    <a:lstStyle/>
                    <a:p>
                      <a:pPr marL="0" algn="ctr" defTabSz="914400" rtl="0" eaLnBrk="1" fontAlgn="ctr" latinLnBrk="0" hangingPunct="1"/>
                      <a:r>
                        <a:rPr lang="es-EC" sz="1400" kern="1200" dirty="0">
                          <a:solidFill>
                            <a:srgbClr val="002060"/>
                          </a:solidFill>
                          <a:latin typeface="Arial" panose="020B0604020202020204" pitchFamily="34" charset="0"/>
                          <a:ea typeface="+mn-ea"/>
                          <a:cs typeface="Arial" panose="020B0604020202020204" pitchFamily="34" charset="0"/>
                        </a:rPr>
                        <a:t>2</a:t>
                      </a:r>
                    </a:p>
                  </a:txBody>
                  <a:tcPr marL="0" marR="0" marT="0" marB="0" anchor="ctr"/>
                </a:tc>
                <a:tc>
                  <a:txBody>
                    <a:bodyPr/>
                    <a:lstStyle/>
                    <a:p>
                      <a:pPr marL="0" algn="l" defTabSz="914400" rtl="0" eaLnBrk="1" fontAlgn="ctr" latinLnBrk="0" hangingPunct="1"/>
                      <a:r>
                        <a:rPr lang="es-EC" sz="1400" b="1" kern="1200" dirty="0" smtClean="0">
                          <a:solidFill>
                            <a:srgbClr val="002060"/>
                          </a:solidFill>
                          <a:latin typeface="Arial" panose="020B0604020202020204" pitchFamily="34" charset="0"/>
                          <a:ea typeface="+mn-ea"/>
                          <a:cs typeface="Arial" panose="020B0604020202020204" pitchFamily="34" charset="0"/>
                        </a:rPr>
                        <a:t>PANLAR </a:t>
                      </a:r>
                      <a:endParaRPr lang="es-EC" sz="1400" b="1" kern="1200" dirty="0">
                        <a:solidFill>
                          <a:srgbClr val="002060"/>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s-EC" sz="1400" b="1" kern="1200" dirty="0">
                          <a:solidFill>
                            <a:srgbClr val="002060"/>
                          </a:solidFill>
                          <a:latin typeface="Arial" panose="020B0604020202020204" pitchFamily="34" charset="0"/>
                          <a:ea typeface="+mn-ea"/>
                          <a:cs typeface="Arial" panose="020B0604020202020204" pitchFamily="34" charset="0"/>
                        </a:rPr>
                        <a:t>                   3.000 </a:t>
                      </a:r>
                    </a:p>
                  </a:txBody>
                  <a:tcPr marL="0" marR="0" marT="0" marB="0" anchor="ctr"/>
                </a:tc>
              </a:tr>
            </a:tbl>
          </a:graphicData>
        </a:graphic>
      </p:graphicFrame>
      <p:grpSp>
        <p:nvGrpSpPr>
          <p:cNvPr id="22583" name="Grupo 8"/>
          <p:cNvGrpSpPr>
            <a:grpSpLocks/>
          </p:cNvGrpSpPr>
          <p:nvPr/>
        </p:nvGrpSpPr>
        <p:grpSpPr bwMode="auto">
          <a:xfrm>
            <a:off x="215900" y="80963"/>
            <a:ext cx="3854450" cy="720725"/>
            <a:chOff x="124710" y="13625"/>
            <a:chExt cx="3854019" cy="720378"/>
          </a:xfrm>
        </p:grpSpPr>
        <p:cxnSp>
          <p:nvCxnSpPr>
            <p:cNvPr id="10" name="Conector recto 9"/>
            <p:cNvCxnSpPr/>
            <p:nvPr/>
          </p:nvCxnSpPr>
          <p:spPr>
            <a:xfrm flipV="1">
              <a:off x="172330" y="605477"/>
              <a:ext cx="3000040" cy="3173"/>
            </a:xfrm>
            <a:prstGeom prst="line">
              <a:avLst/>
            </a:prstGeom>
          </p:spPr>
          <p:style>
            <a:lnRef idx="1">
              <a:schemeClr val="accent1"/>
            </a:lnRef>
            <a:fillRef idx="0">
              <a:schemeClr val="accent1"/>
            </a:fillRef>
            <a:effectRef idx="0">
              <a:schemeClr val="accent1"/>
            </a:effectRef>
            <a:fontRef idx="minor">
              <a:schemeClr val="tx1"/>
            </a:fontRef>
          </p:style>
        </p:cxnSp>
        <p:sp>
          <p:nvSpPr>
            <p:cNvPr id="22587" name="Título 1"/>
            <p:cNvSpPr txBox="1">
              <a:spLocks/>
            </p:cNvSpPr>
            <p:nvPr/>
          </p:nvSpPr>
          <p:spPr bwMode="auto">
            <a:xfrm>
              <a:off x="124710" y="13625"/>
              <a:ext cx="3854019" cy="720378"/>
            </a:xfrm>
            <a:prstGeom prst="rect">
              <a:avLst/>
            </a:prstGeom>
            <a:noFill/>
            <a:ln w="9525">
              <a:noFill/>
              <a:miter lim="800000"/>
              <a:headEnd/>
              <a:tailEnd/>
            </a:ln>
          </p:spPr>
          <p:txBody>
            <a:bodyPr anchor="ctr"/>
            <a:lstStyle/>
            <a:p>
              <a:r>
                <a:rPr lang="es-EC" altLang="es-EC" sz="2300" b="1">
                  <a:solidFill>
                    <a:schemeClr val="tx2"/>
                  </a:solidFill>
                </a:rPr>
                <a:t>EVENTOS 2018  Y 2020</a:t>
              </a:r>
            </a:p>
          </p:txBody>
        </p:sp>
      </p:grpSp>
      <p:sp>
        <p:nvSpPr>
          <p:cNvPr id="22584" name="CuadroTexto 8"/>
          <p:cNvSpPr txBox="1">
            <a:spLocks noChangeArrowheads="1"/>
          </p:cNvSpPr>
          <p:nvPr/>
        </p:nvSpPr>
        <p:spPr bwMode="auto">
          <a:xfrm>
            <a:off x="7958138" y="6381750"/>
            <a:ext cx="1150937" cy="261938"/>
          </a:xfrm>
          <a:prstGeom prst="rect">
            <a:avLst/>
          </a:prstGeom>
          <a:noFill/>
          <a:ln w="9525">
            <a:noFill/>
            <a:miter lim="800000"/>
            <a:headEnd/>
            <a:tailEnd/>
          </a:ln>
        </p:spPr>
        <p:txBody>
          <a:bodyPr wrap="none">
            <a:spAutoFit/>
          </a:bodyPr>
          <a:lstStyle/>
          <a:p>
            <a:r>
              <a:rPr lang="es-EC" altLang="es-EC" sz="1100">
                <a:solidFill>
                  <a:schemeClr val="tx2"/>
                </a:solidFill>
              </a:rPr>
              <a:t>Dirección Mice </a:t>
            </a:r>
          </a:p>
        </p:txBody>
      </p:sp>
      <p:pic>
        <p:nvPicPr>
          <p:cNvPr id="22585" name="Imagen 10"/>
          <p:cNvPicPr>
            <a:picLocks noChangeAspect="1"/>
          </p:cNvPicPr>
          <p:nvPr/>
        </p:nvPicPr>
        <p:blipFill>
          <a:blip r:embed="rId2" cstate="print"/>
          <a:srcRect/>
          <a:stretch>
            <a:fillRect/>
          </a:stretch>
        </p:blipFill>
        <p:spPr bwMode="auto">
          <a:xfrm>
            <a:off x="8091488" y="157163"/>
            <a:ext cx="904875" cy="45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2438" y="190500"/>
            <a:ext cx="8440737" cy="708025"/>
          </a:xfrm>
          <a:prstGeom prst="rect">
            <a:avLst/>
          </a:prstGeom>
        </p:spPr>
        <p:txBody>
          <a:bodyPr>
            <a:spAutoFit/>
          </a:bodyPr>
          <a:lstStyle/>
          <a:p>
            <a:pPr algn="ctr" eaLnBrk="1" hangingPunct="1">
              <a:defRPr/>
            </a:pPr>
            <a:r>
              <a:rPr lang="es-EC" sz="4000" b="1" kern="0">
                <a:latin typeface="Arial" panose="020B0604020202020204" pitchFamily="34" charset="0"/>
                <a:cs typeface="Arial" panose="020B0604020202020204" pitchFamily="34" charset="0"/>
              </a:rPr>
              <a:t>¡GRACIAS!</a:t>
            </a:r>
            <a:endParaRPr lang="es-EC" sz="4000" b="1" dirty="0">
              <a:latin typeface="Arial" panose="020B0604020202020204" pitchFamily="34" charset="0"/>
              <a:cs typeface="Arial" panose="020B0604020202020204" pitchFamily="34" charset="0"/>
            </a:endParaRPr>
          </a:p>
        </p:txBody>
      </p:sp>
      <p:sp>
        <p:nvSpPr>
          <p:cNvPr id="23556" name="CuadroTexto 3"/>
          <p:cNvSpPr txBox="1">
            <a:spLocks noChangeArrowheads="1"/>
          </p:cNvSpPr>
          <p:nvPr/>
        </p:nvSpPr>
        <p:spPr bwMode="auto">
          <a:xfrm>
            <a:off x="7958138" y="6381750"/>
            <a:ext cx="1150937" cy="261938"/>
          </a:xfrm>
          <a:prstGeom prst="rect">
            <a:avLst/>
          </a:prstGeom>
          <a:noFill/>
          <a:ln w="9525">
            <a:noFill/>
            <a:miter lim="800000"/>
            <a:headEnd/>
            <a:tailEnd/>
          </a:ln>
        </p:spPr>
        <p:txBody>
          <a:bodyPr wrap="none">
            <a:spAutoFit/>
          </a:bodyPr>
          <a:lstStyle/>
          <a:p>
            <a:r>
              <a:rPr lang="es-EC" altLang="es-EC" sz="1100">
                <a:solidFill>
                  <a:schemeClr val="tx2"/>
                </a:solidFill>
              </a:rPr>
              <a:t>Dirección Mice </a:t>
            </a:r>
          </a:p>
        </p:txBody>
      </p:sp>
      <p:pic>
        <p:nvPicPr>
          <p:cNvPr id="5" name="Imagen 2" descr="IMAGEN 1.jpg"/>
          <p:cNvPicPr>
            <a:picLocks noChangeAspect="1"/>
          </p:cNvPicPr>
          <p:nvPr/>
        </p:nvPicPr>
        <p:blipFill>
          <a:blip r:embed="rId2" cstate="print"/>
          <a:srcRect t="4861" b="4167"/>
          <a:stretch>
            <a:fillRect/>
          </a:stretch>
        </p:blipFill>
        <p:spPr bwMode="auto">
          <a:xfrm>
            <a:off x="0" y="1128713"/>
            <a:ext cx="9144000" cy="554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3</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6" name="5 Marcador de contenido"/>
          <p:cNvGraphicFramePr>
            <a:graphicFrameLocks/>
          </p:cNvGraphicFramePr>
          <p:nvPr>
            <p:extLst>
              <p:ext uri="{D42A27DB-BD31-4B8C-83A1-F6EECF244321}">
                <p14:modId xmlns:p14="http://schemas.microsoft.com/office/powerpoint/2010/main" xmlns="" xmlns:mv="urn:schemas-microsoft-com:mac:vml" xmlns:mc="http://schemas.openxmlformats.org/markup-compatibility/2006" val="3440852554"/>
              </p:ext>
            </p:extLst>
          </p:nvPr>
        </p:nvGraphicFramePr>
        <p:xfrm>
          <a:off x="179512" y="692696"/>
          <a:ext cx="8712968" cy="5910410"/>
        </p:xfrm>
        <a:graphic>
          <a:graphicData uri="http://schemas.openxmlformats.org/drawingml/2006/table">
            <a:tbl>
              <a:tblPr firstRow="1" bandRow="1">
                <a:tableStyleId>{5C22544A-7EE6-4342-B048-85BDC9FD1C3A}</a:tableStyleId>
              </a:tblPr>
              <a:tblGrid>
                <a:gridCol w="3327278"/>
                <a:gridCol w="5385690"/>
              </a:tblGrid>
              <a:tr h="534916">
                <a:tc>
                  <a:txBody>
                    <a:bodyPr/>
                    <a:lstStyle/>
                    <a:p>
                      <a:pPr algn="ctr"/>
                      <a:r>
                        <a:rPr lang="es-EC" sz="1800" dirty="0" smtClean="0"/>
                        <a:t>Observaciones realizadas</a:t>
                      </a:r>
                      <a:endParaRPr lang="es-EC" sz="1800" dirty="0"/>
                    </a:p>
                  </a:txBody>
                  <a:tcPr anchor="ctr"/>
                </a:tc>
                <a:tc>
                  <a:txBody>
                    <a:bodyPr/>
                    <a:lstStyle/>
                    <a:p>
                      <a:pPr algn="ctr"/>
                      <a:r>
                        <a:rPr lang="es-EC" sz="1800" dirty="0" smtClean="0"/>
                        <a:t>Respuesta a la observación  </a:t>
                      </a:r>
                      <a:endParaRPr lang="es-EC" sz="1800" dirty="0"/>
                    </a:p>
                  </a:txBody>
                  <a:tcPr anchor="ctr"/>
                </a:tc>
              </a:tr>
              <a:tr h="2540854">
                <a:tc>
                  <a:txBody>
                    <a:bodyPr/>
                    <a:lstStyle/>
                    <a:p>
                      <a:pPr marL="342900" marR="0" indent="-342900" algn="ctr" defTabSz="914400" rtl="0" eaLnBrk="1" fontAlgn="auto" latinLnBrk="0" hangingPunct="1">
                        <a:lnSpc>
                          <a:spcPct val="100000"/>
                        </a:lnSpc>
                        <a:spcBef>
                          <a:spcPts val="0"/>
                        </a:spcBef>
                        <a:spcAft>
                          <a:spcPts val="0"/>
                        </a:spcAft>
                        <a:buClrTx/>
                        <a:buSzTx/>
                        <a:buFontTx/>
                        <a:buAutoNum type="arabicPeriod"/>
                        <a:tabLst/>
                        <a:defRPr/>
                      </a:pPr>
                      <a:r>
                        <a:rPr lang="es-EC" sz="1800" dirty="0" smtClean="0">
                          <a:latin typeface="+mn-lt"/>
                          <a:ea typeface="Times New Roman"/>
                          <a:cs typeface="Times New Roman"/>
                        </a:rPr>
                        <a:t>Tomando</a:t>
                      </a:r>
                      <a:r>
                        <a:rPr lang="es-EC" sz="1800" baseline="0" dirty="0" smtClean="0">
                          <a:latin typeface="+mn-lt"/>
                          <a:ea typeface="Times New Roman"/>
                          <a:cs typeface="Times New Roman"/>
                        </a:rPr>
                        <a:t> en cuenta la Observación realizada por el Concejal Luis Reina: </a:t>
                      </a:r>
                    </a:p>
                    <a:p>
                      <a:pPr marL="342900" marR="0" indent="-34290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Consulta</a:t>
                      </a:r>
                      <a:r>
                        <a:rPr lang="es-EC" sz="1800" baseline="0" dirty="0" smtClean="0">
                          <a:latin typeface="+mn-lt"/>
                          <a:ea typeface="Times New Roman"/>
                          <a:cs typeface="Times New Roman"/>
                        </a:rPr>
                        <a:t> la situación en la que se encuentran los predios, si están en posesión de la fundación beneficiaria del comodato otorgado por Concejo.</a:t>
                      </a:r>
                      <a:endParaRPr lang="es-EC" sz="1800" dirty="0" smtClean="0">
                        <a:latin typeface="+mn-lt"/>
                        <a:ea typeface="Times New Roman"/>
                        <a:cs typeface="Times New Roman"/>
                      </a:endParaRPr>
                    </a:p>
                    <a:p>
                      <a:pPr algn="ctr"/>
                      <a:endParaRPr lang="es-EC"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El</a:t>
                      </a:r>
                      <a:r>
                        <a:rPr lang="es-EC" sz="1800" baseline="0" dirty="0" smtClean="0">
                          <a:latin typeface="+mn-lt"/>
                          <a:ea typeface="Times New Roman"/>
                          <a:cs typeface="Times New Roman"/>
                        </a:rPr>
                        <a:t> Concejo de Edificación Ecuatoriana Sustentable tiene a cargo el predio de la fase donde se construirá el Centro de Convenciones Metropolitano de Quito. </a:t>
                      </a:r>
                      <a:endParaRPr lang="es-EC" sz="1800" dirty="0" smtClean="0">
                        <a:latin typeface="+mn-lt"/>
                        <a:ea typeface="Times New Roman"/>
                        <a:cs typeface="Times New Roman"/>
                      </a:endParaRPr>
                    </a:p>
                    <a:p>
                      <a:pPr algn="ctr"/>
                      <a:endParaRPr lang="es-EC" sz="1800" b="0" dirty="0">
                        <a:solidFill>
                          <a:schemeClr val="tx1"/>
                        </a:solidFill>
                      </a:endParaRPr>
                    </a:p>
                  </a:txBody>
                  <a:tcPr anchor="ctr"/>
                </a:tc>
              </a:tr>
              <a:tr h="25408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b="1" dirty="0" smtClean="0"/>
                        <a:t>2.</a:t>
                      </a:r>
                      <a:r>
                        <a:rPr lang="es-EC" sz="1800" b="1" baseline="0" dirty="0" smtClean="0"/>
                        <a:t> </a:t>
                      </a:r>
                      <a:r>
                        <a:rPr lang="es-EC" sz="1800" b="0" baseline="0" dirty="0" smtClean="0"/>
                        <a:t>Tomando en cuenta la observación del Concejal Luis Reina: </a:t>
                      </a:r>
                    </a:p>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Consulta si se cuenta</a:t>
                      </a:r>
                      <a:r>
                        <a:rPr lang="es-EC" sz="1800" baseline="0" dirty="0" smtClean="0">
                          <a:latin typeface="+mn-lt"/>
                          <a:ea typeface="Times New Roman"/>
                          <a:cs typeface="Times New Roman"/>
                        </a:rPr>
                        <a:t> con la disponibilidad financiera para la ejecución del proyecto. </a:t>
                      </a:r>
                      <a:endParaRPr lang="es-EC" sz="1800" dirty="0" smtClean="0">
                        <a:latin typeface="+mn-lt"/>
                        <a:ea typeface="Times New Roman"/>
                        <a:cs typeface="Times New Roman"/>
                      </a:endParaRPr>
                    </a:p>
                    <a:p>
                      <a:pPr algn="ctr"/>
                      <a:endParaRPr lang="es-EC"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Con</a:t>
                      </a:r>
                      <a:r>
                        <a:rPr lang="es-EC" sz="1800" baseline="0" dirty="0" smtClean="0">
                          <a:latin typeface="+mn-lt"/>
                          <a:ea typeface="Times New Roman"/>
                          <a:cs typeface="Times New Roman"/>
                        </a:rPr>
                        <a:t> fecha 30 de marzo del 2017, por solicitud de Quito Turismo, el CEES emite el oficio s/n donde indica la disponibilidad financiera</a:t>
                      </a:r>
                      <a:endParaRPr lang="es-EC" sz="1800" b="0"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02_presentacio¦ün internas.jpg"/>
          <p:cNvPicPr>
            <a:picLocks noChangeAspect="1"/>
          </p:cNvPicPr>
          <p:nvPr/>
        </p:nvPicPr>
        <p:blipFill>
          <a:blip r:embed="rId3" cstate="print"/>
          <a:stretch>
            <a:fillRect/>
          </a:stretch>
        </p:blipFill>
        <p:spPr bwMode="auto">
          <a:xfrm>
            <a:off x="0" y="0"/>
            <a:ext cx="9180512" cy="6885384"/>
          </a:xfrm>
          <a:prstGeom prst="rect">
            <a:avLst/>
          </a:prstGeom>
          <a:noFill/>
          <a:ln w="9525">
            <a:noFill/>
            <a:miter lim="800000"/>
            <a:headEnd/>
            <a:tailEnd/>
          </a:ln>
        </p:spPr>
      </p:pic>
      <p:sp>
        <p:nvSpPr>
          <p:cNvPr id="5" name="4 Marcador de contenido"/>
          <p:cNvSpPr>
            <a:spLocks noGrp="1"/>
          </p:cNvSpPr>
          <p:nvPr>
            <p:ph idx="1"/>
          </p:nvPr>
        </p:nvSpPr>
        <p:spPr>
          <a:xfrm>
            <a:off x="467544" y="836712"/>
            <a:ext cx="8229600" cy="3328998"/>
          </a:xfrm>
        </p:spPr>
        <p:txBody>
          <a:bodyPr/>
          <a:lstStyle/>
          <a:p>
            <a:pPr marL="0" indent="0" algn="ctr">
              <a:buNone/>
            </a:pPr>
            <a:endParaRPr lang="es-EC" sz="2400" dirty="0" smtClean="0"/>
          </a:p>
          <a:p>
            <a:pPr marL="0" indent="0" algn="just">
              <a:buNone/>
            </a:pPr>
            <a:endParaRPr lang="es-EC" dirty="0"/>
          </a:p>
        </p:txBody>
      </p:sp>
      <p:sp>
        <p:nvSpPr>
          <p:cNvPr id="6" name="4 Marcador de contenido"/>
          <p:cNvSpPr txBox="1">
            <a:spLocks/>
          </p:cNvSpPr>
          <p:nvPr/>
        </p:nvSpPr>
        <p:spPr bwMode="auto">
          <a:xfrm>
            <a:off x="86816" y="100002"/>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b="1" dirty="0" smtClean="0">
                <a:solidFill>
                  <a:schemeClr val="accent1"/>
                </a:solidFill>
                <a:effectLst>
                  <a:outerShdw blurRad="38100" dist="38100" dir="2700000" algn="tl">
                    <a:srgbClr val="C0C0C0"/>
                  </a:outerShdw>
                </a:effectLst>
                <a:latin typeface="+mj-lt"/>
                <a:ea typeface="+mj-ea"/>
                <a:cs typeface="+mj-cs"/>
              </a:rPr>
              <a:t>Explicación observación </a:t>
            </a:r>
            <a:r>
              <a:rPr lang="es-EC" b="1" dirty="0" smtClean="0">
                <a:solidFill>
                  <a:schemeClr val="accent1"/>
                </a:solidFill>
                <a:effectLst>
                  <a:outerShdw blurRad="38100" dist="38100" dir="2700000" algn="tl">
                    <a:srgbClr val="C0C0C0"/>
                  </a:outerShdw>
                </a:effectLst>
                <a:latin typeface="+mj-lt"/>
                <a:ea typeface="+mj-ea"/>
                <a:cs typeface="+mj-cs"/>
              </a:rPr>
              <a:t>1:</a:t>
            </a:r>
            <a:endParaRPr lang="es-EC" b="1" dirty="0" smtClean="0">
              <a:solidFill>
                <a:schemeClr val="accent1"/>
              </a:solidFill>
              <a:effectLst>
                <a:outerShdw blurRad="38100" dist="38100" dir="2700000" algn="tl">
                  <a:srgbClr val="C0C0C0"/>
                </a:outerShdw>
              </a:effectLst>
              <a:latin typeface="+mj-lt"/>
              <a:ea typeface="+mj-ea"/>
              <a:cs typeface="+mj-cs"/>
            </a:endParaRPr>
          </a:p>
        </p:txBody>
      </p:sp>
      <p:sp>
        <p:nvSpPr>
          <p:cNvPr id="9" name="8 Rectángulo redondeado"/>
          <p:cNvSpPr/>
          <p:nvPr/>
        </p:nvSpPr>
        <p:spPr>
          <a:xfrm>
            <a:off x="539552" y="836712"/>
            <a:ext cx="8568952" cy="136815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r>
              <a:rPr lang="es-ES" dirty="0" smtClean="0"/>
              <a:t>El </a:t>
            </a:r>
            <a:r>
              <a:rPr lang="es-ES" dirty="0" smtClean="0"/>
              <a:t>3 </a:t>
            </a:r>
            <a:r>
              <a:rPr lang="es-ES" dirty="0" smtClean="0"/>
              <a:t>de </a:t>
            </a:r>
            <a:r>
              <a:rPr lang="es-ES" dirty="0" smtClean="0"/>
              <a:t>diciembre </a:t>
            </a:r>
            <a:r>
              <a:rPr lang="es-ES" dirty="0" smtClean="0"/>
              <a:t>de 2015, fue </a:t>
            </a:r>
            <a:r>
              <a:rPr lang="es-ES" dirty="0" smtClean="0"/>
              <a:t>sancionada  </a:t>
            </a:r>
            <a:r>
              <a:rPr lang="es-ES" dirty="0" smtClean="0"/>
              <a:t>la Ordenanza Metropolitana No.086 correspondiente al Plan Urbanístico Arquitectónico Especial, (PUAE) del Centro de Convenciones Metropolitano de Quito, marco que establece los lineamientos generales con los que se podrá convocar a la inversión privada para el desarrollo del proyecto. </a:t>
            </a:r>
            <a:endParaRPr lang="es-EC" dirty="0"/>
          </a:p>
        </p:txBody>
      </p:sp>
      <p:sp>
        <p:nvSpPr>
          <p:cNvPr id="12" name="11 Rectángulo"/>
          <p:cNvSpPr/>
          <p:nvPr/>
        </p:nvSpPr>
        <p:spPr>
          <a:xfrm>
            <a:off x="611560" y="2204864"/>
            <a:ext cx="8532440" cy="122413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just"/>
            <a:r>
              <a:rPr lang="es-ES" dirty="0" smtClean="0"/>
              <a:t>En el artículo 20 menciona: “Con el propósito de garantizar la ejecución , mantenimiento, y administración de las obras arquitectónicas, de infraestructura y espacios públicos generados en el proyecto, se determinará el modelo de gestión mediante la figura, de entre otras, de comodato. </a:t>
            </a:r>
            <a:endParaRPr lang="es-EC" dirty="0" smtClean="0"/>
          </a:p>
        </p:txBody>
      </p:sp>
      <p:sp>
        <p:nvSpPr>
          <p:cNvPr id="13" name="12 Rectángulo redondeado"/>
          <p:cNvSpPr/>
          <p:nvPr/>
        </p:nvSpPr>
        <p:spPr>
          <a:xfrm>
            <a:off x="575048" y="3501008"/>
            <a:ext cx="8568952"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r>
              <a:rPr lang="es-ES" b="1" dirty="0" smtClean="0"/>
              <a:t>El 27 de enero de 2016 el Concejo Metropolitano de Quito, a través de la Resolución No. 023,  aprueba la entrega en comodato del espacio donde se </a:t>
            </a:r>
            <a:r>
              <a:rPr lang="es-ES" b="1" dirty="0" smtClean="0"/>
              <a:t>construirá </a:t>
            </a:r>
            <a:r>
              <a:rPr lang="es-ES" b="1" dirty="0" smtClean="0"/>
              <a:t>el proyecto “Centro de Convenciones Metropolitano de la Ciudad de Quito” a favor del Consejo Ecuatoriano de Edificación Sustentable. </a:t>
            </a:r>
            <a:endParaRPr lang="es-EC" b="1" dirty="0"/>
          </a:p>
        </p:txBody>
      </p:sp>
      <p:sp>
        <p:nvSpPr>
          <p:cNvPr id="14" name="13 Rectángulo"/>
          <p:cNvSpPr/>
          <p:nvPr/>
        </p:nvSpPr>
        <p:spPr>
          <a:xfrm>
            <a:off x="720080" y="4653136"/>
            <a:ext cx="8388424" cy="13681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es-ES" dirty="0" smtClean="0"/>
              <a:t>El 14 de marzo de 2016, se suscribe la Escritura Pública No. 2016-17-01-06-P-01333, por la que el Municipio del Distrito Metropolitano de Quito otorga en comodato a favor del Consejo Ecuatoriano de Edificación Sustentable (CEES) el área donde se desarrollará la primera etapa del Proyecto Urbano Arquitectónico Especial Centro de Convenciones Metropolitano de Quito.</a:t>
            </a:r>
            <a:endParaRPr lang="es-EC" dirty="0"/>
          </a:p>
        </p:txBody>
      </p:sp>
      <p:cxnSp>
        <p:nvCxnSpPr>
          <p:cNvPr id="16" name="15 Conector recto de flecha"/>
          <p:cNvCxnSpPr/>
          <p:nvPr/>
        </p:nvCxnSpPr>
        <p:spPr>
          <a:xfrm>
            <a:off x="323528" y="5445224"/>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16 Conector recto de flecha"/>
          <p:cNvCxnSpPr/>
          <p:nvPr/>
        </p:nvCxnSpPr>
        <p:spPr>
          <a:xfrm>
            <a:off x="251520" y="2780928"/>
            <a:ext cx="3600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17 Conector recto"/>
          <p:cNvCxnSpPr/>
          <p:nvPr/>
        </p:nvCxnSpPr>
        <p:spPr>
          <a:xfrm>
            <a:off x="251520" y="1196752"/>
            <a:ext cx="0" cy="1584176"/>
          </a:xfrm>
          <a:prstGeom prst="line">
            <a:avLst/>
          </a:prstGeom>
        </p:spPr>
        <p:style>
          <a:lnRef idx="3">
            <a:schemeClr val="dk1"/>
          </a:lnRef>
          <a:fillRef idx="0">
            <a:schemeClr val="dk1"/>
          </a:fillRef>
          <a:effectRef idx="2">
            <a:schemeClr val="dk1"/>
          </a:effectRef>
          <a:fontRef idx="minor">
            <a:schemeClr val="tx1"/>
          </a:fontRef>
        </p:style>
      </p:cxnSp>
      <p:cxnSp>
        <p:nvCxnSpPr>
          <p:cNvPr id="19" name="18 Conector recto"/>
          <p:cNvCxnSpPr/>
          <p:nvPr/>
        </p:nvCxnSpPr>
        <p:spPr>
          <a:xfrm>
            <a:off x="323528" y="3861048"/>
            <a:ext cx="0" cy="1584176"/>
          </a:xfrm>
          <a:prstGeom prst="line">
            <a:avLst/>
          </a:prstGeom>
        </p:spPr>
        <p:style>
          <a:lnRef idx="3">
            <a:schemeClr val="dk1"/>
          </a:lnRef>
          <a:fillRef idx="0">
            <a:schemeClr val="dk1"/>
          </a:fillRef>
          <a:effectRef idx="2">
            <a:schemeClr val="dk1"/>
          </a:effectRef>
          <a:fontRef idx="minor">
            <a:schemeClr val="tx1"/>
          </a:fontRef>
        </p:style>
      </p:cxnSp>
      <p:pic>
        <p:nvPicPr>
          <p:cNvPr id="20" name="Imagen 38"/>
          <p:cNvPicPr>
            <a:picLocks noChangeAspect="1"/>
          </p:cNvPicPr>
          <p:nvPr/>
        </p:nvPicPr>
        <p:blipFill>
          <a:blip r:embed="rId4" cstate="print"/>
          <a:srcRect/>
          <a:stretch>
            <a:fillRect/>
          </a:stretch>
        </p:blipFill>
        <p:spPr bwMode="auto">
          <a:xfrm>
            <a:off x="8091488" y="157163"/>
            <a:ext cx="904875" cy="452437"/>
          </a:xfrm>
          <a:prstGeom prst="rect">
            <a:avLst/>
          </a:prstGeom>
          <a:noFill/>
          <a:ln w="9525">
            <a:noFill/>
            <a:miter lim="800000"/>
            <a:headEnd/>
            <a:tailEnd/>
          </a:ln>
        </p:spPr>
      </p:pic>
    </p:spTree>
    <p:extLst>
      <p:ext uri="{BB962C8B-B14F-4D97-AF65-F5344CB8AC3E}">
        <p14:creationId xmlns:p14="http://schemas.microsoft.com/office/powerpoint/2010/main" xmlns="" xmlns:mv="urn:schemas-microsoft-com:mac:vml" xmlns:mc="http://schemas.openxmlformats.org/markup-compatibility/2006" val="360946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5</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7" name="4 Marcador de contenido"/>
          <p:cNvSpPr txBox="1">
            <a:spLocks/>
          </p:cNvSpPr>
          <p:nvPr/>
        </p:nvSpPr>
        <p:spPr bwMode="auto">
          <a:xfrm>
            <a:off x="86816" y="116632"/>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b="1" dirty="0" smtClean="0">
                <a:solidFill>
                  <a:schemeClr val="accent1"/>
                </a:solidFill>
                <a:effectLst>
                  <a:outerShdw blurRad="38100" dist="38100" dir="2700000" algn="tl">
                    <a:srgbClr val="C0C0C0"/>
                  </a:outerShdw>
                </a:effectLst>
                <a:latin typeface="+mj-lt"/>
                <a:ea typeface="+mj-ea"/>
                <a:cs typeface="+mj-cs"/>
              </a:rPr>
              <a:t>Explicación observación 2</a:t>
            </a:r>
            <a:r>
              <a:rPr lang="es-EC" b="1" dirty="0" smtClean="0">
                <a:solidFill>
                  <a:schemeClr val="accent1"/>
                </a:solidFill>
                <a:effectLst>
                  <a:outerShdw blurRad="38100" dist="38100" dir="2700000" algn="tl">
                    <a:srgbClr val="C0C0C0"/>
                  </a:outerShdw>
                </a:effectLst>
                <a:latin typeface="+mj-lt"/>
                <a:ea typeface="+mj-ea"/>
                <a:cs typeface="+mj-cs"/>
              </a:rPr>
              <a:t>:</a:t>
            </a:r>
            <a:endParaRPr lang="es-EC" b="1" dirty="0" smtClean="0">
              <a:solidFill>
                <a:schemeClr val="accent1"/>
              </a:solidFill>
              <a:effectLst>
                <a:outerShdw blurRad="38100" dist="38100" dir="2700000" algn="tl">
                  <a:srgbClr val="C0C0C0"/>
                </a:outerShdw>
              </a:effectLst>
              <a:latin typeface="+mj-lt"/>
              <a:ea typeface="+mj-ea"/>
              <a:cs typeface="+mj-cs"/>
            </a:endParaRPr>
          </a:p>
        </p:txBody>
      </p:sp>
      <p:sp>
        <p:nvSpPr>
          <p:cNvPr id="8" name="7 Rectángulo"/>
          <p:cNvSpPr/>
          <p:nvPr/>
        </p:nvSpPr>
        <p:spPr>
          <a:xfrm>
            <a:off x="323528" y="692696"/>
            <a:ext cx="8532440" cy="122413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just"/>
            <a:endParaRPr lang="es-EC" dirty="0" smtClean="0">
              <a:ea typeface="Times New Roman"/>
              <a:cs typeface="Times New Roman"/>
            </a:endParaRPr>
          </a:p>
          <a:p>
            <a:pPr algn="just"/>
            <a:r>
              <a:rPr lang="es-EC" dirty="0" smtClean="0">
                <a:ea typeface="Times New Roman"/>
                <a:cs typeface="Times New Roman"/>
              </a:rPr>
              <a:t>Con </a:t>
            </a:r>
            <a:r>
              <a:rPr lang="es-EC" dirty="0" smtClean="0">
                <a:ea typeface="Times New Roman"/>
                <a:cs typeface="Times New Roman"/>
              </a:rPr>
              <a:t>fecha 30 de marzo del 2017, por solicitud de Quito Turismo, el CEES emite el oficio s/n donde indica: …”A su vez los donantes hicieron la entrega de USD 15.000.000, los mismos que son gestionados por la FIDUCIA que se estableció mediante fidecomiso con la empresa ANEFI…”</a:t>
            </a:r>
          </a:p>
          <a:p>
            <a:pPr algn="just"/>
            <a:endParaRPr lang="es-EC" dirty="0" smtClean="0"/>
          </a:p>
        </p:txBody>
      </p:sp>
      <p:pic>
        <p:nvPicPr>
          <p:cNvPr id="9" name="8 Imagen"/>
          <p:cNvPicPr/>
          <p:nvPr/>
        </p:nvPicPr>
        <p:blipFill>
          <a:blip r:embed="rId4" cstate="print"/>
          <a:srcRect/>
          <a:stretch>
            <a:fillRect/>
          </a:stretch>
        </p:blipFill>
        <p:spPr bwMode="auto">
          <a:xfrm>
            <a:off x="539552" y="1959273"/>
            <a:ext cx="3528392" cy="4898727"/>
          </a:xfrm>
          <a:prstGeom prst="rect">
            <a:avLst/>
          </a:prstGeom>
          <a:noFill/>
          <a:ln w="9525">
            <a:noFill/>
            <a:miter lim="800000"/>
            <a:headEnd/>
            <a:tailEnd/>
          </a:ln>
        </p:spPr>
      </p:pic>
      <p:pic>
        <p:nvPicPr>
          <p:cNvPr id="10" name="9 Imagen"/>
          <p:cNvPicPr/>
          <p:nvPr/>
        </p:nvPicPr>
        <p:blipFill>
          <a:blip r:embed="rId5" cstate="print"/>
          <a:srcRect/>
          <a:stretch>
            <a:fillRect/>
          </a:stretch>
        </p:blipFill>
        <p:spPr bwMode="auto">
          <a:xfrm>
            <a:off x="5220072" y="1988840"/>
            <a:ext cx="3528392"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6</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33" name="5 Marcador de contenido"/>
          <p:cNvGraphicFramePr>
            <a:graphicFrameLocks/>
          </p:cNvGraphicFramePr>
          <p:nvPr>
            <p:extLst>
              <p:ext uri="{D42A27DB-BD31-4B8C-83A1-F6EECF244321}">
                <p14:modId xmlns:p14="http://schemas.microsoft.com/office/powerpoint/2010/main" xmlns="" xmlns:mv="urn:schemas-microsoft-com:mac:vml" xmlns:mc="http://schemas.openxmlformats.org/markup-compatibility/2006" val="3440852554"/>
              </p:ext>
            </p:extLst>
          </p:nvPr>
        </p:nvGraphicFramePr>
        <p:xfrm>
          <a:off x="251520" y="188640"/>
          <a:ext cx="8712968" cy="5616624"/>
        </p:xfrm>
        <a:graphic>
          <a:graphicData uri="http://schemas.openxmlformats.org/drawingml/2006/table">
            <a:tbl>
              <a:tblPr firstRow="1" bandRow="1">
                <a:tableStyleId>{5C22544A-7EE6-4342-B048-85BDC9FD1C3A}</a:tableStyleId>
              </a:tblPr>
              <a:tblGrid>
                <a:gridCol w="3327278"/>
                <a:gridCol w="5385690"/>
              </a:tblGrid>
              <a:tr h="534916">
                <a:tc>
                  <a:txBody>
                    <a:bodyPr/>
                    <a:lstStyle/>
                    <a:p>
                      <a:pPr algn="ctr"/>
                      <a:r>
                        <a:rPr lang="es-EC" sz="1800" dirty="0" smtClean="0"/>
                        <a:t>Observaciones realizadas</a:t>
                      </a:r>
                      <a:endParaRPr lang="es-EC" sz="1800" dirty="0"/>
                    </a:p>
                  </a:txBody>
                  <a:tcPr anchor="ctr"/>
                </a:tc>
                <a:tc>
                  <a:txBody>
                    <a:bodyPr/>
                    <a:lstStyle/>
                    <a:p>
                      <a:pPr algn="ctr"/>
                      <a:r>
                        <a:rPr lang="es-EC" sz="1800" dirty="0" smtClean="0"/>
                        <a:t>Respuesta a la observación  a la OM Nro.</a:t>
                      </a:r>
                      <a:r>
                        <a:rPr lang="es-EC" sz="1800" baseline="0" dirty="0" smtClean="0"/>
                        <a:t> 086</a:t>
                      </a:r>
                      <a:endParaRPr lang="es-EC" sz="1800" dirty="0"/>
                    </a:p>
                  </a:txBody>
                  <a:tcPr anchor="ctr"/>
                </a:tc>
              </a:tr>
              <a:tr h="254085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3. Tomando en cuenta la observación del Concejal</a:t>
                      </a:r>
                      <a:r>
                        <a:rPr lang="es-EC" sz="1800" baseline="0" dirty="0" smtClean="0">
                          <a:latin typeface="+mn-lt"/>
                          <a:ea typeface="Times New Roman"/>
                          <a:cs typeface="Times New Roman"/>
                        </a:rPr>
                        <a:t> Carlos Páez:</a:t>
                      </a:r>
                      <a:r>
                        <a:rPr lang="es-EC" sz="1800" dirty="0" smtClean="0">
                          <a:latin typeface="+mn-lt"/>
                          <a:ea typeface="Times New Roman"/>
                          <a:cs typeface="Times New Roman"/>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smtClean="0">
                          <a:latin typeface="+mn-lt"/>
                          <a:ea typeface="Times New Roman"/>
                          <a:cs typeface="Times New Roman"/>
                        </a:rPr>
                        <a:t>Consulta sobre</a:t>
                      </a:r>
                      <a:r>
                        <a:rPr lang="es-EC" sz="1800" baseline="0" dirty="0" smtClean="0">
                          <a:latin typeface="+mn-lt"/>
                          <a:ea typeface="Times New Roman"/>
                          <a:cs typeface="Times New Roman"/>
                        </a:rPr>
                        <a:t> la afectación de plazos, costos y como se afecta, en general, al presupuesto y tiempo que tiene la Fundación para ejecutar el proyecto. Solicita se entregue previo al segundo debate un informe sobre el plazo del comodato, costos de financiamiento y demás obligaciones asumidas por la Fundación</a:t>
                      </a:r>
                      <a:endParaRPr lang="es-EC" sz="1800" dirty="0" smtClean="0">
                        <a:latin typeface="+mn-lt"/>
                        <a:ea typeface="Times New Roman"/>
                        <a:cs typeface="Times New Roman"/>
                      </a:endParaRPr>
                    </a:p>
                    <a:p>
                      <a:pPr algn="ctr"/>
                      <a:endParaRPr lang="es-EC" sz="1800" b="1" dirty="0"/>
                    </a:p>
                  </a:txBody>
                  <a:tcPr anchor="ctr"/>
                </a:tc>
                <a:tc>
                  <a:txBody>
                    <a:bodyPr/>
                    <a:lstStyle/>
                    <a:p>
                      <a:pPr algn="ctr"/>
                      <a:r>
                        <a:rPr lang="es-EC" sz="1800" baseline="0" dirty="0" smtClean="0">
                          <a:latin typeface="+mn-lt"/>
                          <a:ea typeface="Times New Roman"/>
                          <a:cs typeface="Times New Roman"/>
                        </a:rPr>
                        <a:t>Plazos del Comodato: La </a:t>
                      </a:r>
                      <a:r>
                        <a:rPr lang="es-ES" sz="1800" kern="1200" dirty="0" smtClean="0">
                          <a:solidFill>
                            <a:schemeClr val="tx1"/>
                          </a:solidFill>
                          <a:latin typeface="+mn-lt"/>
                          <a:ea typeface="+mn-ea"/>
                          <a:cs typeface="+mn-cs"/>
                        </a:rPr>
                        <a:t>Ordenanza Metropolitana, no establece plazos ni cronograma para el desarrollo de la implantación del proyecto, sin embargo al no contar con los planos definitivos, no se puede contar con el informe preceptivo y demás autorizaciones administrativas por parte de la Secretaría de Territorio Hábitat y Vivienda del Municipio de Quito necesarias para la ejecución de la Etapa 1, Fase 1. </a:t>
                      </a:r>
                      <a:endParaRPr lang="es-EC" sz="1800" b="0" dirty="0">
                        <a:solidFill>
                          <a:schemeClr val="tx1"/>
                        </a:solidFill>
                      </a:endParaRPr>
                    </a:p>
                  </a:txBody>
                  <a:tcPr anchor="ctr"/>
                </a:tc>
              </a:tr>
              <a:tr h="2540854">
                <a:tc vMerge="1">
                  <a:txBody>
                    <a:bodyPr/>
                    <a:lstStyle/>
                    <a:p>
                      <a:pPr algn="ctr"/>
                      <a:endParaRPr lang="es-EC"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1"/>
                          </a:solidFill>
                          <a:latin typeface="+mn-lt"/>
                          <a:ea typeface="+mn-ea"/>
                          <a:cs typeface="+mn-cs"/>
                        </a:rPr>
                        <a:t>Los</a:t>
                      </a:r>
                      <a:r>
                        <a:rPr lang="es-ES" sz="1800" kern="1200" baseline="0" dirty="0" smtClean="0">
                          <a:solidFill>
                            <a:schemeClr val="tx1"/>
                          </a:solidFill>
                          <a:latin typeface="+mn-lt"/>
                          <a:ea typeface="+mn-ea"/>
                          <a:cs typeface="+mn-cs"/>
                        </a:rPr>
                        <a:t> costos y el presupuesto no se ven afectados y las obligaciones asumidas por el CEES han sido cumplidas. </a:t>
                      </a:r>
                      <a:endParaRPr lang="es-EC" sz="18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baseline="0" dirty="0" smtClean="0">
                          <a:solidFill>
                            <a:schemeClr val="tx1"/>
                          </a:solidFill>
                          <a:latin typeface="+mn-lt"/>
                          <a:ea typeface="+mn-ea"/>
                          <a:cs typeface="+mn-cs"/>
                        </a:rPr>
                        <a:t> </a:t>
                      </a:r>
                      <a:endParaRPr lang="es-EC" sz="1800" kern="1200" dirty="0" smtClean="0">
                        <a:solidFill>
                          <a:schemeClr val="tx1"/>
                        </a:solidFill>
                        <a:latin typeface="+mn-lt"/>
                        <a:ea typeface="+mn-ea"/>
                        <a:cs typeface="+mn-cs"/>
                      </a:endParaRPr>
                    </a:p>
                    <a:p>
                      <a:pPr algn="ctr"/>
                      <a:endParaRPr lang="es-EC" sz="1800" b="0"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7</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sp>
        <p:nvSpPr>
          <p:cNvPr id="7" name="4 Marcador de contenido"/>
          <p:cNvSpPr txBox="1">
            <a:spLocks/>
          </p:cNvSpPr>
          <p:nvPr/>
        </p:nvSpPr>
        <p:spPr bwMode="auto">
          <a:xfrm>
            <a:off x="0" y="0"/>
            <a:ext cx="8229600" cy="736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b="1" dirty="0" smtClean="0">
                <a:solidFill>
                  <a:schemeClr val="accent1"/>
                </a:solidFill>
                <a:effectLst>
                  <a:outerShdw blurRad="38100" dist="38100" dir="2700000" algn="tl">
                    <a:srgbClr val="C0C0C0"/>
                  </a:outerShdw>
                </a:effectLst>
                <a:latin typeface="+mj-lt"/>
                <a:ea typeface="+mj-ea"/>
                <a:cs typeface="+mj-cs"/>
              </a:rPr>
              <a:t>Explicación observación </a:t>
            </a:r>
            <a:r>
              <a:rPr lang="es-EC" b="1" dirty="0" smtClean="0">
                <a:solidFill>
                  <a:schemeClr val="accent1"/>
                </a:solidFill>
                <a:effectLst>
                  <a:outerShdw blurRad="38100" dist="38100" dir="2700000" algn="tl">
                    <a:srgbClr val="C0C0C0"/>
                  </a:outerShdw>
                </a:effectLst>
                <a:latin typeface="+mj-lt"/>
                <a:ea typeface="+mj-ea"/>
                <a:cs typeface="+mj-cs"/>
              </a:rPr>
              <a:t>3:</a:t>
            </a:r>
            <a:endParaRPr lang="es-EC" b="1" dirty="0" smtClean="0">
              <a:solidFill>
                <a:schemeClr val="accent1"/>
              </a:solidFill>
              <a:effectLst>
                <a:outerShdw blurRad="38100" dist="38100" dir="2700000" algn="tl">
                  <a:srgbClr val="C0C0C0"/>
                </a:outerShdw>
              </a:effectLst>
              <a:latin typeface="+mj-lt"/>
              <a:ea typeface="+mj-ea"/>
              <a:cs typeface="+mj-cs"/>
            </a:endParaRPr>
          </a:p>
        </p:txBody>
      </p:sp>
      <p:sp>
        <p:nvSpPr>
          <p:cNvPr id="8" name="7 CuadroTexto"/>
          <p:cNvSpPr txBox="1"/>
          <p:nvPr/>
        </p:nvSpPr>
        <p:spPr>
          <a:xfrm>
            <a:off x="0" y="620688"/>
            <a:ext cx="6156176" cy="646331"/>
          </a:xfrm>
          <a:prstGeom prst="rect">
            <a:avLst/>
          </a:prstGeom>
          <a:noFill/>
        </p:spPr>
        <p:txBody>
          <a:bodyPr wrap="square" rtlCol="0">
            <a:spAutoFit/>
          </a:bodyPr>
          <a:lstStyle/>
          <a:p>
            <a:r>
              <a:rPr lang="es-EC" b="1" dirty="0" smtClean="0">
                <a:ea typeface="Times New Roman"/>
                <a:cs typeface="Times New Roman"/>
              </a:rPr>
              <a:t>Consulta </a:t>
            </a:r>
            <a:r>
              <a:rPr lang="es-EC" b="1" dirty="0" smtClean="0">
                <a:ea typeface="Times New Roman"/>
                <a:cs typeface="Times New Roman"/>
              </a:rPr>
              <a:t>sobre la afectación de </a:t>
            </a:r>
            <a:r>
              <a:rPr lang="es-EC" b="1" dirty="0" smtClean="0">
                <a:ea typeface="Times New Roman"/>
                <a:cs typeface="Times New Roman"/>
              </a:rPr>
              <a:t>plazos del Comodato:</a:t>
            </a:r>
          </a:p>
          <a:p>
            <a:endParaRPr lang="es-EC" dirty="0"/>
          </a:p>
        </p:txBody>
      </p:sp>
      <p:graphicFrame>
        <p:nvGraphicFramePr>
          <p:cNvPr id="10" name="Diagrama 3"/>
          <p:cNvGraphicFramePr/>
          <p:nvPr>
            <p:extLst>
              <p:ext uri="{D42A27DB-BD31-4B8C-83A1-F6EECF244321}">
                <p14:modId xmlns:p14="http://schemas.microsoft.com/office/powerpoint/2010/main" xmlns="" val="761003155"/>
              </p:ext>
            </p:extLst>
          </p:nvPr>
        </p:nvGraphicFramePr>
        <p:xfrm>
          <a:off x="179512" y="980728"/>
          <a:ext cx="8964488"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CuadroTexto"/>
          <p:cNvSpPr txBox="1"/>
          <p:nvPr/>
        </p:nvSpPr>
        <p:spPr>
          <a:xfrm>
            <a:off x="403920" y="3149352"/>
            <a:ext cx="1656184" cy="369332"/>
          </a:xfrm>
          <a:prstGeom prst="rect">
            <a:avLst/>
          </a:prstGeom>
          <a:noFill/>
        </p:spPr>
        <p:txBody>
          <a:bodyPr wrap="square" rtlCol="0">
            <a:spAutoFit/>
          </a:bodyPr>
          <a:lstStyle/>
          <a:p>
            <a:endParaRPr lang="es-EC" dirty="0"/>
          </a:p>
        </p:txBody>
      </p:sp>
      <p:sp>
        <p:nvSpPr>
          <p:cNvPr id="13" name="12 CuadroTexto"/>
          <p:cNvSpPr txBox="1"/>
          <p:nvPr/>
        </p:nvSpPr>
        <p:spPr>
          <a:xfrm>
            <a:off x="2267744" y="2708920"/>
            <a:ext cx="1656184" cy="369332"/>
          </a:xfrm>
          <a:prstGeom prst="rect">
            <a:avLst/>
          </a:prstGeom>
          <a:noFill/>
        </p:spPr>
        <p:txBody>
          <a:bodyPr wrap="square" rtlCol="0">
            <a:spAutoFit/>
          </a:bodyPr>
          <a:lstStyle/>
          <a:p>
            <a:endParaRPr lang="es-EC" dirty="0"/>
          </a:p>
        </p:txBody>
      </p:sp>
      <p:sp>
        <p:nvSpPr>
          <p:cNvPr id="14" name="13 CuadroTexto"/>
          <p:cNvSpPr txBox="1"/>
          <p:nvPr/>
        </p:nvSpPr>
        <p:spPr>
          <a:xfrm>
            <a:off x="2267744" y="1916832"/>
            <a:ext cx="1872208" cy="338554"/>
          </a:xfrm>
          <a:prstGeom prst="rect">
            <a:avLst/>
          </a:prstGeom>
          <a:noFill/>
        </p:spPr>
        <p:txBody>
          <a:bodyPr wrap="square" rtlCol="0">
            <a:spAutoFit/>
          </a:bodyPr>
          <a:lstStyle/>
          <a:p>
            <a:r>
              <a:rPr lang="es-EC" sz="1600" dirty="0" smtClean="0"/>
              <a:t>14 Marzo 2016</a:t>
            </a:r>
            <a:endParaRPr lang="es-EC" sz="1600" dirty="0"/>
          </a:p>
        </p:txBody>
      </p:sp>
      <p:sp>
        <p:nvSpPr>
          <p:cNvPr id="15" name="14 CuadroTexto"/>
          <p:cNvSpPr txBox="1"/>
          <p:nvPr/>
        </p:nvSpPr>
        <p:spPr>
          <a:xfrm>
            <a:off x="0" y="2564904"/>
            <a:ext cx="1907704" cy="338554"/>
          </a:xfrm>
          <a:prstGeom prst="rect">
            <a:avLst/>
          </a:prstGeom>
          <a:noFill/>
        </p:spPr>
        <p:txBody>
          <a:bodyPr wrap="square" rtlCol="0">
            <a:spAutoFit/>
          </a:bodyPr>
          <a:lstStyle/>
          <a:p>
            <a:r>
              <a:rPr lang="es-EC" sz="1600" dirty="0" smtClean="0"/>
              <a:t>   27 enero 2016</a:t>
            </a:r>
            <a:endParaRPr lang="es-EC" sz="1600" dirty="0"/>
          </a:p>
        </p:txBody>
      </p:sp>
      <p:sp>
        <p:nvSpPr>
          <p:cNvPr id="16" name="15 CuadroTexto"/>
          <p:cNvSpPr txBox="1"/>
          <p:nvPr/>
        </p:nvSpPr>
        <p:spPr>
          <a:xfrm>
            <a:off x="4572000" y="1268760"/>
            <a:ext cx="1872208" cy="338554"/>
          </a:xfrm>
          <a:prstGeom prst="rect">
            <a:avLst/>
          </a:prstGeom>
          <a:noFill/>
        </p:spPr>
        <p:txBody>
          <a:bodyPr wrap="square" rtlCol="0">
            <a:spAutoFit/>
          </a:bodyPr>
          <a:lstStyle/>
          <a:p>
            <a:r>
              <a:rPr lang="es-EC" sz="1600" dirty="0" smtClean="0">
                <a:solidFill>
                  <a:srgbClr val="FF0000"/>
                </a:solidFill>
              </a:rPr>
              <a:t>14 de marzo 2018</a:t>
            </a:r>
            <a:endParaRPr lang="es-EC" sz="1600" dirty="0">
              <a:solidFill>
                <a:srgbClr val="FF0000"/>
              </a:solidFill>
            </a:endParaRPr>
          </a:p>
        </p:txBody>
      </p:sp>
      <p:sp>
        <p:nvSpPr>
          <p:cNvPr id="18" name="Flecha derecha 4"/>
          <p:cNvSpPr/>
          <p:nvPr/>
        </p:nvSpPr>
        <p:spPr>
          <a:xfrm rot="20909248">
            <a:off x="5507514" y="3203577"/>
            <a:ext cx="3593593"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Aprobación Reforma OM 086</a:t>
            </a:r>
            <a:endParaRPr lang="es-EC" dirty="0"/>
          </a:p>
        </p:txBody>
      </p:sp>
      <p:sp>
        <p:nvSpPr>
          <p:cNvPr id="19" name="18 CuadroTexto"/>
          <p:cNvSpPr txBox="1"/>
          <p:nvPr/>
        </p:nvSpPr>
        <p:spPr>
          <a:xfrm>
            <a:off x="6696744" y="764704"/>
            <a:ext cx="2699792" cy="307777"/>
          </a:xfrm>
          <a:prstGeom prst="rect">
            <a:avLst/>
          </a:prstGeom>
          <a:noFill/>
        </p:spPr>
        <p:txBody>
          <a:bodyPr wrap="square" rtlCol="0">
            <a:spAutoFit/>
          </a:bodyPr>
          <a:lstStyle/>
          <a:p>
            <a:r>
              <a:rPr lang="es-EC" sz="1400" dirty="0" smtClean="0">
                <a:solidFill>
                  <a:srgbClr val="FF0000"/>
                </a:solidFill>
              </a:rPr>
              <a:t>17 de junio-septiembre 2018</a:t>
            </a:r>
            <a:endParaRPr lang="es-EC" sz="1400" dirty="0">
              <a:solidFill>
                <a:srgbClr val="FF0000"/>
              </a:solidFill>
            </a:endParaRPr>
          </a:p>
        </p:txBody>
      </p:sp>
      <p:sp>
        <p:nvSpPr>
          <p:cNvPr id="20" name="CuadroTexto 1"/>
          <p:cNvSpPr txBox="1"/>
          <p:nvPr/>
        </p:nvSpPr>
        <p:spPr>
          <a:xfrm>
            <a:off x="251520" y="4372069"/>
            <a:ext cx="8712968" cy="2585323"/>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smtClean="0"/>
              <a:t>Según el Cronograma Valorado, </a:t>
            </a:r>
            <a:r>
              <a:rPr lang="es-ES" dirty="0" smtClean="0"/>
              <a:t>presentado </a:t>
            </a:r>
            <a:r>
              <a:rPr lang="es-ES" dirty="0" smtClean="0"/>
              <a:t>por el Concejo Ecuatoriano de Edificación Sustentable CEES, el proceso de construcción estaría sobre los 14 meses, por lo </a:t>
            </a:r>
            <a:r>
              <a:rPr lang="es-ES" dirty="0" smtClean="0"/>
              <a:t>que </a:t>
            </a:r>
            <a:r>
              <a:rPr lang="es-ES" dirty="0" smtClean="0"/>
              <a:t>tendría una afectación al Plazo del Comodato otorgado por el Municipio del Distrito Metropolitano de </a:t>
            </a:r>
            <a:r>
              <a:rPr lang="es-ES" dirty="0" smtClean="0"/>
              <a:t>Quito, </a:t>
            </a:r>
            <a:r>
              <a:rPr lang="es-ES" b="1" u="sng" dirty="0" smtClean="0"/>
              <a:t>por </a:t>
            </a:r>
            <a:r>
              <a:rPr lang="es-ES" b="1" u="sng" dirty="0" smtClean="0"/>
              <a:t>lo que una vez aprobada la reforma de Ordenanza Nro. 086, se recomienda </a:t>
            </a:r>
            <a:r>
              <a:rPr lang="es-ES" b="1" u="sng" dirty="0" smtClean="0"/>
              <a:t>colocar en Disposición Transitoria de la OM Nro. 086 la ampliación del comodato de la primera etapa de construcción y que se delimite el espacio de la Etapa 1. </a:t>
            </a:r>
          </a:p>
          <a:p>
            <a:pPr marL="285750" indent="-285750" algn="just"/>
            <a:endParaRPr lang="es-EC" dirty="0" smtClean="0"/>
          </a:p>
          <a:p>
            <a:pPr marL="285750" indent="-285750" algn="just">
              <a:buFont typeface="Wingdings" panose="05000000000000000000" pitchFamily="2" charset="2"/>
              <a:buChar char="Ø"/>
            </a:pP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8</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14" name="13 Tabla"/>
          <p:cNvGraphicFramePr>
            <a:graphicFrameLocks noGrp="1"/>
          </p:cNvGraphicFramePr>
          <p:nvPr/>
        </p:nvGraphicFramePr>
        <p:xfrm>
          <a:off x="899592" y="333714"/>
          <a:ext cx="7560840" cy="6119622"/>
        </p:xfrm>
        <a:graphic>
          <a:graphicData uri="http://schemas.openxmlformats.org/drawingml/2006/table">
            <a:tbl>
              <a:tblPr/>
              <a:tblGrid>
                <a:gridCol w="2519718"/>
                <a:gridCol w="2520561"/>
                <a:gridCol w="2520561"/>
              </a:tblGrid>
              <a:tr h="247172">
                <a:tc>
                  <a:txBody>
                    <a:bodyPr/>
                    <a:lstStyle/>
                    <a:p>
                      <a:pPr algn="ctr">
                        <a:lnSpc>
                          <a:spcPct val="115000"/>
                        </a:lnSpc>
                        <a:spcAft>
                          <a:spcPts val="0"/>
                        </a:spcAft>
                      </a:pPr>
                      <a:r>
                        <a:rPr lang="es-ES" sz="1600" b="1" u="sng" dirty="0">
                          <a:solidFill>
                            <a:srgbClr val="000000"/>
                          </a:solidFill>
                          <a:latin typeface="Calibri"/>
                          <a:ea typeface="Calibri"/>
                          <a:cs typeface="Arial"/>
                        </a:rPr>
                        <a:t>COMODATO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b="1" u="sng">
                          <a:solidFill>
                            <a:srgbClr val="000000"/>
                          </a:solidFill>
                          <a:latin typeface="Calibri"/>
                          <a:ea typeface="Calibri"/>
                          <a:cs typeface="Arial"/>
                        </a:rPr>
                        <a:t>ESTADO</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414655" algn="l"/>
                          <a:tab pos="881380" algn="ctr"/>
                        </a:tabLst>
                      </a:pPr>
                      <a:r>
                        <a:rPr lang="es-ES" sz="1600" b="1" u="sng">
                          <a:solidFill>
                            <a:srgbClr val="000000"/>
                          </a:solidFill>
                          <a:latin typeface="Calibri"/>
                          <a:ea typeface="Calibri"/>
                          <a:cs typeface="Arial"/>
                        </a:rPr>
                        <a:t>OBSERVACIÓN</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8254">
                <a:tc>
                  <a:txBody>
                    <a:bodyPr/>
                    <a:lstStyle/>
                    <a:p>
                      <a:pPr algn="ctr">
                        <a:lnSpc>
                          <a:spcPct val="115000"/>
                        </a:lnSpc>
                        <a:spcAft>
                          <a:spcPts val="0"/>
                        </a:spcAft>
                      </a:pPr>
                      <a:r>
                        <a:rPr lang="es-ES" sz="1600" dirty="0">
                          <a:solidFill>
                            <a:srgbClr val="000000"/>
                          </a:solidFill>
                          <a:latin typeface="Calibri"/>
                          <a:ea typeface="Calibri"/>
                          <a:cs typeface="Arial"/>
                        </a:rPr>
                        <a:t>Cláusula Segunda Objeto: “…El desarrollo de una construcción sustentable con certificación internacional LEED que se entregará hasta la terminación del plazo establecido en este contrato.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Consta en el presupuesto del proyecto.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Ninguna </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160">
                <a:tc>
                  <a:txBody>
                    <a:bodyPr/>
                    <a:lstStyle/>
                    <a:p>
                      <a:pPr algn="just">
                        <a:lnSpc>
                          <a:spcPct val="115000"/>
                        </a:lnSpc>
                        <a:spcAft>
                          <a:spcPts val="0"/>
                        </a:spcAft>
                      </a:pPr>
                      <a:r>
                        <a:rPr lang="es-ES" sz="1600" dirty="0">
                          <a:solidFill>
                            <a:srgbClr val="000000"/>
                          </a:solidFill>
                          <a:latin typeface="Calibri"/>
                          <a:ea typeface="Calibri"/>
                          <a:cs typeface="Arial"/>
                        </a:rPr>
                        <a:t>Cláusula segunda Objeto: “…La ejecución del edificio del Centro de Convenciones que corresponde  a la primera etapa estará a cargo y se realizará por parte de La “Comodataria” </a:t>
                      </a:r>
                      <a:r>
                        <a:rPr lang="es-ES" sz="1600" b="1" u="sng" dirty="0">
                          <a:solidFill>
                            <a:srgbClr val="000000"/>
                          </a:solidFill>
                          <a:latin typeface="Calibri"/>
                          <a:ea typeface="Calibri"/>
                          <a:cs typeface="Arial"/>
                        </a:rPr>
                        <a:t>de acuerdo al diseño final y planos aprobados por el Municipio del Distrito Metropolitano de Quito y al cronograma valorado de obras.”</a:t>
                      </a:r>
                      <a:r>
                        <a:rPr lang="es-ES" sz="1600" u="sng" dirty="0">
                          <a:solidFill>
                            <a:srgbClr val="000000"/>
                          </a:solidFill>
                          <a:latin typeface="Calibri"/>
                          <a:ea typeface="Calibri"/>
                          <a:cs typeface="Arial"/>
                        </a:rPr>
                        <a:t> </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Pendiente </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Aprobación de la reforma OM Nro.086</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14 CuadroTexto"/>
          <p:cNvSpPr txBox="1"/>
          <p:nvPr/>
        </p:nvSpPr>
        <p:spPr>
          <a:xfrm>
            <a:off x="0" y="0"/>
            <a:ext cx="5724128" cy="615553"/>
          </a:xfrm>
          <a:prstGeom prst="rect">
            <a:avLst/>
          </a:prstGeom>
          <a:noFill/>
        </p:spPr>
        <p:txBody>
          <a:bodyPr wrap="square" rtlCol="0">
            <a:spAutoFit/>
          </a:bodyPr>
          <a:lstStyle/>
          <a:p>
            <a:r>
              <a:rPr lang="es-EC" sz="1600" b="1" dirty="0" smtClean="0">
                <a:ea typeface="Times New Roman"/>
                <a:cs typeface="Times New Roman"/>
              </a:rPr>
              <a:t>Obligaciones del Comodatario:</a:t>
            </a:r>
          </a:p>
          <a:p>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1"/>
          <p:cNvSpPr>
            <a:spLocks noGrp="1"/>
          </p:cNvSpPr>
          <p:nvPr>
            <p:ph type="sldNum" sz="quarter" idx="12"/>
          </p:nvPr>
        </p:nvSpPr>
        <p:spPr bwMode="auto">
          <a:xfrm>
            <a:off x="-292100" y="6511925"/>
            <a:ext cx="306388" cy="144463"/>
          </a:xfrm>
          <a:noFill/>
          <a:ln>
            <a:miter lim="800000"/>
            <a:headEnd/>
            <a:tailEnd/>
          </a:ln>
        </p:spPr>
        <p:txBody>
          <a:bodyPr/>
          <a:lstStyle/>
          <a:p>
            <a:pPr algn="l"/>
            <a:fld id="{60F863AE-2183-444E-A28A-9904C5E769B5}" type="slidenum">
              <a:rPr lang="es-ES">
                <a:solidFill>
                  <a:srgbClr val="002776"/>
                </a:solidFill>
                <a:latin typeface="Arial" charset="0"/>
              </a:rPr>
              <a:pPr algn="l"/>
              <a:t>9</a:t>
            </a:fld>
            <a:endParaRPr lang="es-ES">
              <a:solidFill>
                <a:srgbClr val="002776"/>
              </a:solidFill>
              <a:latin typeface="Arial" charset="0"/>
            </a:endParaRPr>
          </a:p>
        </p:txBody>
      </p:sp>
      <p:sp>
        <p:nvSpPr>
          <p:cNvPr id="5135" name="Freeform 134"/>
          <p:cNvSpPr>
            <a:spLocks/>
          </p:cNvSpPr>
          <p:nvPr/>
        </p:nvSpPr>
        <p:spPr bwMode="auto">
          <a:xfrm>
            <a:off x="3302000" y="3729038"/>
            <a:ext cx="176213" cy="558800"/>
          </a:xfrm>
          <a:custGeom>
            <a:avLst/>
            <a:gdLst>
              <a:gd name="T0" fmla="*/ 85188 w 31"/>
              <a:gd name="T1" fmla="*/ 0 h 97"/>
              <a:gd name="T2" fmla="*/ 0 w 31"/>
              <a:gd name="T3" fmla="*/ 196152 h 97"/>
              <a:gd name="T4" fmla="*/ 11358 w 31"/>
              <a:gd name="T5" fmla="*/ 190382 h 97"/>
              <a:gd name="T6" fmla="*/ 85188 w 31"/>
              <a:gd name="T7" fmla="*/ 282689 h 97"/>
              <a:gd name="T8" fmla="*/ 11358 w 31"/>
              <a:gd name="T9" fmla="*/ 369227 h 97"/>
              <a:gd name="T10" fmla="*/ 0 w 31"/>
              <a:gd name="T11" fmla="*/ 369227 h 97"/>
              <a:gd name="T12" fmla="*/ 85188 w 31"/>
              <a:gd name="T13" fmla="*/ 559609 h 97"/>
              <a:gd name="T14" fmla="*/ 176055 w 31"/>
              <a:gd name="T15" fmla="*/ 282689 h 97"/>
              <a:gd name="T16" fmla="*/ 85188 w 31"/>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97">
                <a:moveTo>
                  <a:pt x="15" y="0"/>
                </a:moveTo>
                <a:cubicBezTo>
                  <a:pt x="8" y="0"/>
                  <a:pt x="2" y="14"/>
                  <a:pt x="0" y="34"/>
                </a:cubicBezTo>
                <a:cubicBezTo>
                  <a:pt x="1" y="33"/>
                  <a:pt x="1" y="33"/>
                  <a:pt x="2" y="33"/>
                </a:cubicBezTo>
                <a:cubicBezTo>
                  <a:pt x="9" y="33"/>
                  <a:pt x="15" y="40"/>
                  <a:pt x="15" y="49"/>
                </a:cubicBezTo>
                <a:cubicBezTo>
                  <a:pt x="15" y="57"/>
                  <a:pt x="9" y="64"/>
                  <a:pt x="2" y="64"/>
                </a:cubicBezTo>
                <a:cubicBezTo>
                  <a:pt x="1" y="64"/>
                  <a:pt x="1" y="64"/>
                  <a:pt x="0" y="64"/>
                </a:cubicBezTo>
                <a:cubicBezTo>
                  <a:pt x="2" y="83"/>
                  <a:pt x="8" y="97"/>
                  <a:pt x="15" y="97"/>
                </a:cubicBezTo>
                <a:cubicBezTo>
                  <a:pt x="24" y="97"/>
                  <a:pt x="31" y="75"/>
                  <a:pt x="31" y="49"/>
                </a:cubicBezTo>
                <a:cubicBezTo>
                  <a:pt x="31" y="22"/>
                  <a:pt x="24" y="0"/>
                  <a:pt x="15" y="0"/>
                </a:cubicBezTo>
                <a:close/>
              </a:path>
            </a:pathLst>
          </a:custGeom>
          <a:solidFill>
            <a:schemeClr val="bg1"/>
          </a:solidFill>
          <a:ln w="9525">
            <a:noFill/>
            <a:round/>
            <a:headEnd/>
            <a:tailEnd/>
          </a:ln>
        </p:spPr>
        <p:txBody>
          <a:bodyPr lIns="91428" tIns="45715" rIns="91428" bIns="45715"/>
          <a:lstStyle/>
          <a:p>
            <a:endParaRPr lang="es-EC"/>
          </a:p>
        </p:txBody>
      </p:sp>
      <p:pic>
        <p:nvPicPr>
          <p:cNvPr id="5137" name="Imagen 38"/>
          <p:cNvPicPr>
            <a:picLocks noChangeAspect="1"/>
          </p:cNvPicPr>
          <p:nvPr/>
        </p:nvPicPr>
        <p:blipFill>
          <a:blip r:embed="rId3" cstate="print"/>
          <a:srcRect/>
          <a:stretch>
            <a:fillRect/>
          </a:stretch>
        </p:blipFill>
        <p:spPr bwMode="auto">
          <a:xfrm>
            <a:off x="8091488" y="157163"/>
            <a:ext cx="904875" cy="452437"/>
          </a:xfrm>
          <a:prstGeom prst="rect">
            <a:avLst/>
          </a:prstGeom>
          <a:noFill/>
          <a:ln w="9525">
            <a:noFill/>
            <a:miter lim="800000"/>
            <a:headEnd/>
            <a:tailEnd/>
          </a:ln>
        </p:spPr>
      </p:pic>
      <p:graphicFrame>
        <p:nvGraphicFramePr>
          <p:cNvPr id="6" name="5 Tabla"/>
          <p:cNvGraphicFramePr>
            <a:graphicFrameLocks noGrp="1"/>
          </p:cNvGraphicFramePr>
          <p:nvPr/>
        </p:nvGraphicFramePr>
        <p:xfrm>
          <a:off x="827584" y="332656"/>
          <a:ext cx="6984776" cy="6119622"/>
        </p:xfrm>
        <a:graphic>
          <a:graphicData uri="http://schemas.openxmlformats.org/drawingml/2006/table">
            <a:tbl>
              <a:tblPr/>
              <a:tblGrid>
                <a:gridCol w="2327740"/>
                <a:gridCol w="2328518"/>
                <a:gridCol w="2328518"/>
              </a:tblGrid>
              <a:tr h="1399013">
                <a:tc>
                  <a:txBody>
                    <a:bodyPr/>
                    <a:lstStyle/>
                    <a:p>
                      <a:pPr algn="just">
                        <a:lnSpc>
                          <a:spcPct val="115000"/>
                        </a:lnSpc>
                        <a:spcAft>
                          <a:spcPts val="0"/>
                        </a:spcAft>
                      </a:pPr>
                      <a:r>
                        <a:rPr lang="es-ES" sz="1600" dirty="0">
                          <a:solidFill>
                            <a:srgbClr val="000000"/>
                          </a:solidFill>
                          <a:latin typeface="Calibri"/>
                          <a:ea typeface="Calibri"/>
                          <a:cs typeface="Arial"/>
                        </a:rPr>
                        <a:t>Cláusula segunda Objeto “…La comodataria tiene la obligación de presentar semestralmente el cronograma de actividades a ejecutar…” </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Entregado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Calibri"/>
                          <a:ea typeface="Calibri"/>
                          <a:cs typeface="Arial"/>
                        </a:rPr>
                        <a:t>Ninguna</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350">
                <a:tc>
                  <a:txBody>
                    <a:bodyPr/>
                    <a:lstStyle/>
                    <a:p>
                      <a:pPr algn="just">
                        <a:lnSpc>
                          <a:spcPct val="115000"/>
                        </a:lnSpc>
                        <a:spcAft>
                          <a:spcPts val="0"/>
                        </a:spcAft>
                      </a:pPr>
                      <a:r>
                        <a:rPr lang="es-ES" sz="1600">
                          <a:solidFill>
                            <a:srgbClr val="000000"/>
                          </a:solidFill>
                          <a:latin typeface="Calibri"/>
                          <a:ea typeface="Calibri"/>
                          <a:cs typeface="Arial"/>
                        </a:rPr>
                        <a:t>Cláusula Séptima Aceptación: “…La comodataria deberá presentar al Municipio los instrumentos legales suscritos referentes a: Construcción de la Obra, Administración de Fondos, Fiscalización de la Obra. </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Entregado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600" dirty="0">
                          <a:solidFill>
                            <a:srgbClr val="000000"/>
                          </a:solidFill>
                          <a:latin typeface="Calibri"/>
                          <a:ea typeface="Calibri"/>
                          <a:cs typeface="Arial"/>
                        </a:rPr>
                        <a:t>Se adjunta como </a:t>
                      </a:r>
                      <a:r>
                        <a:rPr lang="es-ES" sz="1600" dirty="0" smtClean="0">
                          <a:solidFill>
                            <a:srgbClr val="000000"/>
                          </a:solidFill>
                          <a:latin typeface="Calibri"/>
                          <a:ea typeface="Calibri"/>
                          <a:cs typeface="Arial"/>
                        </a:rPr>
                        <a:t>Anexo</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2181">
                <a:tc>
                  <a:txBody>
                    <a:bodyPr/>
                    <a:lstStyle/>
                    <a:p>
                      <a:pPr algn="ctr">
                        <a:lnSpc>
                          <a:spcPct val="115000"/>
                        </a:lnSpc>
                        <a:spcAft>
                          <a:spcPts val="0"/>
                        </a:spcAft>
                      </a:pPr>
                      <a:r>
                        <a:rPr lang="es-ES" sz="1600" dirty="0">
                          <a:solidFill>
                            <a:srgbClr val="000000"/>
                          </a:solidFill>
                          <a:latin typeface="Calibri"/>
                          <a:ea typeface="Calibri"/>
                          <a:cs typeface="Arial"/>
                        </a:rPr>
                        <a:t>Cláusula Décima Garantía: “La comodataria para dar cumplimiento con lo dispuesto por el artículo 461 del COOTAD, presenta la Garantía Bancaría Nro. GRB000116000964</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solidFill>
                            <a:srgbClr val="000000"/>
                          </a:solidFill>
                          <a:latin typeface="Calibri"/>
                          <a:ea typeface="Calibri"/>
                          <a:cs typeface="Arial"/>
                        </a:rPr>
                        <a:t>Entregado</a:t>
                      </a:r>
                      <a:endParaRPr lang="es-EC"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solidFill>
                            <a:srgbClr val="000000"/>
                          </a:solidFill>
                          <a:latin typeface="Calibri"/>
                          <a:ea typeface="Calibri"/>
                          <a:cs typeface="Arial"/>
                        </a:rPr>
                        <a:t>Consta como parte de la escritura y suscripción del comodato, para garantizar las condiciones del inmueble</a:t>
                      </a:r>
                      <a:endParaRPr lang="es-EC"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QT presentacion 2014 -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QT presentacion 2014 - 2</Template>
  <TotalTime>6551</TotalTime>
  <Words>2595</Words>
  <Application>Microsoft Office PowerPoint</Application>
  <PresentationFormat>Presentación en pantalla (4:3)</PresentationFormat>
  <Paragraphs>350</Paragraphs>
  <Slides>28</Slides>
  <Notes>13</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QT presentacion 2014 - 2</vt:lpstr>
      <vt:lpstr>           Ordenanza Metropolitana Reformatoria de la Ordenanza Metropolitana Nro. 086 que establece el Proyecto Urbanístico Arquitectónico Especial “Centro de Convenciones Metropolitano de la ciudad de Quito”   Sesión Ordinaria  del Concejo Metropolitano de Quito Segundo Debate         Quito DM, 6 de abril del 2017     16 de Marzo de 2017</vt:lpstr>
      <vt:lpstr>ANTECEDENTES:</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Plan Estratégico de Desarrollo de Turismo de Reuniones  Quito Turismo 2017-2021</vt:lpstr>
      <vt:lpstr>TURISMO DE REUNIONES  ( MICE) </vt:lpstr>
      <vt:lpstr>BENEFICIOS DEL TURISMO DE REUNIONES PARA UN DESTINO TURÍSTICO </vt:lpstr>
      <vt:lpstr>Diapositiva 16</vt:lpstr>
      <vt:lpstr>Diapositiva 17</vt:lpstr>
      <vt:lpstr>PILARES ESTRATÉGICOS  Plan Estratégico de Desarrollo de Turismo Sostenible de Quito al 2021 </vt:lpstr>
      <vt:lpstr>DESARROLLO DEL PRODUCTO </vt:lpstr>
      <vt:lpstr>2.-MARKETING ESPECIALIZADO</vt:lpstr>
      <vt:lpstr>CAPTACIÓN EVENTOS INT.</vt:lpstr>
      <vt:lpstr>3.-CAPTACIÓN EVENTOS  INTERNACIONALES </vt:lpstr>
      <vt:lpstr>Diapositiva 23</vt:lpstr>
      <vt:lpstr>Diapositiva 24</vt:lpstr>
      <vt:lpstr>Diapositiva 25</vt:lpstr>
      <vt:lpstr>Diapositiva 26</vt:lpstr>
      <vt:lpstr>Diapositiva 27</vt:lpstr>
      <vt:lpstr>Diapositiva 28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mfvargas</dc:creator>
  <cp:lastModifiedBy>DBELTRAN</cp:lastModifiedBy>
  <cp:revision>269</cp:revision>
  <dcterms:created xsi:type="dcterms:W3CDTF">2015-04-20T14:17:22Z</dcterms:created>
  <dcterms:modified xsi:type="dcterms:W3CDTF">2017-04-04T00:23:41Z</dcterms:modified>
</cp:coreProperties>
</file>