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1"/>
  </p:notesMasterIdLst>
  <p:sldIdLst>
    <p:sldId id="263" r:id="rId3"/>
    <p:sldId id="256" r:id="rId4"/>
    <p:sldId id="258" r:id="rId5"/>
    <p:sldId id="278" r:id="rId6"/>
    <p:sldId id="279" r:id="rId7"/>
    <p:sldId id="280" r:id="rId8"/>
    <p:sldId id="281" r:id="rId9"/>
    <p:sldId id="261" r:id="rId1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34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9946" autoAdjust="0"/>
  </p:normalViewPr>
  <p:slideViewPr>
    <p:cSldViewPr snapToGrid="0" snapToObjects="1">
      <p:cViewPr varScale="1">
        <p:scale>
          <a:sx n="104" d="100"/>
          <a:sy n="104" d="100"/>
        </p:scale>
        <p:origin x="83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687DB-E3FA-4CC3-B72B-7B18B24FC94D}" type="datetimeFigureOut">
              <a:rPr lang="es-ES" smtClean="0"/>
              <a:t>04/02/2022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D0D80D-FE80-420C-B494-5551E6B3BBB8}" type="slidenum">
              <a:rPr lang="es-ES" smtClean="0"/>
              <a:t>‹Nº›</a:t>
            </a:fld>
            <a:endParaRPr lang="es-ES"/>
          </a:p>
        </p:txBody>
      </p:sp>
    </p:spTree>
    <p:extLst>
      <p:ext uri="{BB962C8B-B14F-4D97-AF65-F5344CB8AC3E}">
        <p14:creationId xmlns:p14="http://schemas.microsoft.com/office/powerpoint/2010/main" val="2016619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Ejes de acción en los que trabajan y en la que se pueda evidenciar, sus líneas prioritarias, las problemáticas que se prevén atender a corto plazo y los resultados esperados.</a:t>
            </a:r>
            <a:endParaRPr lang="es-ES" dirty="0"/>
          </a:p>
        </p:txBody>
      </p:sp>
      <p:sp>
        <p:nvSpPr>
          <p:cNvPr id="4" name="Marcador de número de diapositiva 3"/>
          <p:cNvSpPr>
            <a:spLocks noGrp="1"/>
          </p:cNvSpPr>
          <p:nvPr>
            <p:ph type="sldNum" sz="quarter" idx="10"/>
          </p:nvPr>
        </p:nvSpPr>
        <p:spPr/>
        <p:txBody>
          <a:bodyPr/>
          <a:lstStyle/>
          <a:p>
            <a:fld id="{27D0D80D-FE80-420C-B494-5551E6B3BBB8}" type="slidenum">
              <a:rPr lang="es-ES" smtClean="0"/>
              <a:t>1</a:t>
            </a:fld>
            <a:endParaRPr lang="es-ES" dirty="0"/>
          </a:p>
        </p:txBody>
      </p:sp>
    </p:spTree>
    <p:extLst>
      <p:ext uri="{BB962C8B-B14F-4D97-AF65-F5344CB8AC3E}">
        <p14:creationId xmlns:p14="http://schemas.microsoft.com/office/powerpoint/2010/main" val="655402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Ejes de acción en los que trabajan y en la que se pueda evidenciar, sus líneas prioritarias, las problemáticas que se prevén atender a corto plazo y los resultados esperados.</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27D0D80D-FE80-420C-B494-5551E6B3BBB8}" type="slidenum">
              <a:rPr lang="es-ES" smtClean="0"/>
              <a:t>3</a:t>
            </a:fld>
            <a:endParaRPr lang="es-ES" dirty="0"/>
          </a:p>
        </p:txBody>
      </p:sp>
    </p:spTree>
    <p:extLst>
      <p:ext uri="{BB962C8B-B14F-4D97-AF65-F5344CB8AC3E}">
        <p14:creationId xmlns:p14="http://schemas.microsoft.com/office/powerpoint/2010/main" val="2943125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Ejes de acción en los que trabajan y en la que se pueda evidenciar, sus líneas prioritarias, las problemáticas que se prevén atender a corto plazo y los resultados esperados.</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27D0D80D-FE80-420C-B494-5551E6B3BBB8}" type="slidenum">
              <a:rPr lang="es-ES" smtClean="0"/>
              <a:t>4</a:t>
            </a:fld>
            <a:endParaRPr lang="es-ES" dirty="0"/>
          </a:p>
        </p:txBody>
      </p:sp>
    </p:spTree>
    <p:extLst>
      <p:ext uri="{BB962C8B-B14F-4D97-AF65-F5344CB8AC3E}">
        <p14:creationId xmlns:p14="http://schemas.microsoft.com/office/powerpoint/2010/main" val="2449271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Ejes de acción en los que trabajan y en la que se pueda evidenciar, sus líneas prioritarias, las problemáticas que se prevén atender a corto plazo y los resultados esperados.</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27D0D80D-FE80-420C-B494-5551E6B3BBB8}" type="slidenum">
              <a:rPr lang="es-ES" smtClean="0"/>
              <a:t>5</a:t>
            </a:fld>
            <a:endParaRPr lang="es-ES" dirty="0"/>
          </a:p>
        </p:txBody>
      </p:sp>
    </p:spTree>
    <p:extLst>
      <p:ext uri="{BB962C8B-B14F-4D97-AF65-F5344CB8AC3E}">
        <p14:creationId xmlns:p14="http://schemas.microsoft.com/office/powerpoint/2010/main" val="1139306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Ejes de acción en los que trabajan y en la que se pueda evidenciar, sus líneas prioritarias, las problemáticas que se prevén atender a corto plazo y los resultados esperados.</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27D0D80D-FE80-420C-B494-5551E6B3BBB8}" type="slidenum">
              <a:rPr lang="es-ES" smtClean="0"/>
              <a:t>6</a:t>
            </a:fld>
            <a:endParaRPr lang="es-ES" dirty="0"/>
          </a:p>
        </p:txBody>
      </p:sp>
    </p:spTree>
    <p:extLst>
      <p:ext uri="{BB962C8B-B14F-4D97-AF65-F5344CB8AC3E}">
        <p14:creationId xmlns:p14="http://schemas.microsoft.com/office/powerpoint/2010/main" val="2001806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Ejes de acción en los que trabajan y en la que se pueda evidenciar, sus líneas prioritarias, las problemáticas que se prevén atender a corto plazo y los resultados esperados.</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27D0D80D-FE80-420C-B494-5551E6B3BBB8}" type="slidenum">
              <a:rPr lang="es-ES" smtClean="0"/>
              <a:t>7</a:t>
            </a:fld>
            <a:endParaRPr lang="es-ES" dirty="0"/>
          </a:p>
        </p:txBody>
      </p:sp>
    </p:spTree>
    <p:extLst>
      <p:ext uri="{BB962C8B-B14F-4D97-AF65-F5344CB8AC3E}">
        <p14:creationId xmlns:p14="http://schemas.microsoft.com/office/powerpoint/2010/main" val="743045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D0619F-370F-8B40-AB5F-0D206F01D66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8DEA1CB8-26CD-4049-98A4-210B876197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EF274EFF-5FE8-A74C-914C-0A3429A7A191}"/>
              </a:ext>
            </a:extLst>
          </p:cNvPr>
          <p:cNvSpPr>
            <a:spLocks noGrp="1"/>
          </p:cNvSpPr>
          <p:nvPr>
            <p:ph type="dt" sz="half" idx="10"/>
          </p:nvPr>
        </p:nvSpPr>
        <p:spPr/>
        <p:txBody>
          <a:bodyPr/>
          <a:lstStyle/>
          <a:p>
            <a:fld id="{7CC2CE87-4AE2-2B45-8A84-43F5822E522B}" type="datetimeFigureOut">
              <a:rPr lang="es-EC" smtClean="0"/>
              <a:t>4/2/2022</a:t>
            </a:fld>
            <a:endParaRPr lang="es-EC"/>
          </a:p>
        </p:txBody>
      </p:sp>
      <p:sp>
        <p:nvSpPr>
          <p:cNvPr id="5" name="Marcador de pie de página 4">
            <a:extLst>
              <a:ext uri="{FF2B5EF4-FFF2-40B4-BE49-F238E27FC236}">
                <a16:creationId xmlns:a16="http://schemas.microsoft.com/office/drawing/2014/main" id="{048C1AB0-9946-C847-8F34-8624C6C7899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D920386-43DB-7043-A932-9E3D1826D724}"/>
              </a:ext>
            </a:extLst>
          </p:cNvPr>
          <p:cNvSpPr>
            <a:spLocks noGrp="1"/>
          </p:cNvSpPr>
          <p:nvPr>
            <p:ph type="sldNum" sz="quarter" idx="12"/>
          </p:nvPr>
        </p:nvSpPr>
        <p:spPr/>
        <p:txBody>
          <a:bodyPr/>
          <a:lstStyle/>
          <a:p>
            <a:fld id="{BD2350FE-E5C2-7D45-B84E-B459F4E07BEA}" type="slidenum">
              <a:rPr lang="es-EC" smtClean="0"/>
              <a:t>‹Nº›</a:t>
            </a:fld>
            <a:endParaRPr lang="es-EC"/>
          </a:p>
        </p:txBody>
      </p:sp>
    </p:spTree>
    <p:extLst>
      <p:ext uri="{BB962C8B-B14F-4D97-AF65-F5344CB8AC3E}">
        <p14:creationId xmlns:p14="http://schemas.microsoft.com/office/powerpoint/2010/main" val="2010869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1A1D5-806A-D54F-8B24-6F2389EADDAC}"/>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4BC061A3-694D-894A-AF2A-EE0258C1227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0BCA3016-BCED-F846-ADE6-86ECD2ED73F0}"/>
              </a:ext>
            </a:extLst>
          </p:cNvPr>
          <p:cNvSpPr>
            <a:spLocks noGrp="1"/>
          </p:cNvSpPr>
          <p:nvPr>
            <p:ph type="dt" sz="half" idx="10"/>
          </p:nvPr>
        </p:nvSpPr>
        <p:spPr/>
        <p:txBody>
          <a:bodyPr/>
          <a:lstStyle/>
          <a:p>
            <a:fld id="{7CC2CE87-4AE2-2B45-8A84-43F5822E522B}" type="datetimeFigureOut">
              <a:rPr lang="es-EC" smtClean="0"/>
              <a:t>4/2/2022</a:t>
            </a:fld>
            <a:endParaRPr lang="es-EC"/>
          </a:p>
        </p:txBody>
      </p:sp>
      <p:sp>
        <p:nvSpPr>
          <p:cNvPr id="5" name="Marcador de pie de página 4">
            <a:extLst>
              <a:ext uri="{FF2B5EF4-FFF2-40B4-BE49-F238E27FC236}">
                <a16:creationId xmlns:a16="http://schemas.microsoft.com/office/drawing/2014/main" id="{F6EE3AF2-419B-0D41-96B4-1A0AF562DE9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3EA6B50-2695-2B4B-8007-663312CB3706}"/>
              </a:ext>
            </a:extLst>
          </p:cNvPr>
          <p:cNvSpPr>
            <a:spLocks noGrp="1"/>
          </p:cNvSpPr>
          <p:nvPr>
            <p:ph type="sldNum" sz="quarter" idx="12"/>
          </p:nvPr>
        </p:nvSpPr>
        <p:spPr/>
        <p:txBody>
          <a:bodyPr/>
          <a:lstStyle/>
          <a:p>
            <a:fld id="{BD2350FE-E5C2-7D45-B84E-B459F4E07BEA}" type="slidenum">
              <a:rPr lang="es-EC" smtClean="0"/>
              <a:t>‹Nº›</a:t>
            </a:fld>
            <a:endParaRPr lang="es-EC"/>
          </a:p>
        </p:txBody>
      </p:sp>
    </p:spTree>
    <p:extLst>
      <p:ext uri="{BB962C8B-B14F-4D97-AF65-F5344CB8AC3E}">
        <p14:creationId xmlns:p14="http://schemas.microsoft.com/office/powerpoint/2010/main" val="616140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ECCDBE0-B282-C144-BEF2-8DADCD349A7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140587AE-0206-AD4A-A06F-D3CBC495817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EBA0295F-9F47-444F-8198-58536B716700}"/>
              </a:ext>
            </a:extLst>
          </p:cNvPr>
          <p:cNvSpPr>
            <a:spLocks noGrp="1"/>
          </p:cNvSpPr>
          <p:nvPr>
            <p:ph type="dt" sz="half" idx="10"/>
          </p:nvPr>
        </p:nvSpPr>
        <p:spPr/>
        <p:txBody>
          <a:bodyPr/>
          <a:lstStyle/>
          <a:p>
            <a:fld id="{7CC2CE87-4AE2-2B45-8A84-43F5822E522B}" type="datetimeFigureOut">
              <a:rPr lang="es-EC" smtClean="0"/>
              <a:t>4/2/2022</a:t>
            </a:fld>
            <a:endParaRPr lang="es-EC"/>
          </a:p>
        </p:txBody>
      </p:sp>
      <p:sp>
        <p:nvSpPr>
          <p:cNvPr id="5" name="Marcador de pie de página 4">
            <a:extLst>
              <a:ext uri="{FF2B5EF4-FFF2-40B4-BE49-F238E27FC236}">
                <a16:creationId xmlns:a16="http://schemas.microsoft.com/office/drawing/2014/main" id="{A9B89CEF-6FB9-734A-9D17-0204A46339F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DA7D1CFB-8FBE-C346-9A27-C0C4013646EA}"/>
              </a:ext>
            </a:extLst>
          </p:cNvPr>
          <p:cNvSpPr>
            <a:spLocks noGrp="1"/>
          </p:cNvSpPr>
          <p:nvPr>
            <p:ph type="sldNum" sz="quarter" idx="12"/>
          </p:nvPr>
        </p:nvSpPr>
        <p:spPr/>
        <p:txBody>
          <a:bodyPr/>
          <a:lstStyle/>
          <a:p>
            <a:fld id="{BD2350FE-E5C2-7D45-B84E-B459F4E07BEA}" type="slidenum">
              <a:rPr lang="es-EC" smtClean="0"/>
              <a:t>‹Nº›</a:t>
            </a:fld>
            <a:endParaRPr lang="es-EC"/>
          </a:p>
        </p:txBody>
      </p:sp>
    </p:spTree>
    <p:extLst>
      <p:ext uri="{BB962C8B-B14F-4D97-AF65-F5344CB8AC3E}">
        <p14:creationId xmlns:p14="http://schemas.microsoft.com/office/powerpoint/2010/main" val="3746134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02F606-C6E2-CF49-B2EB-1EE3EA1F450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F440CBDA-6ADD-0241-A66F-93F4F9BEC3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A0D84DEA-7697-5945-81A1-1C2F6F61DA85}"/>
              </a:ext>
            </a:extLst>
          </p:cNvPr>
          <p:cNvSpPr>
            <a:spLocks noGrp="1"/>
          </p:cNvSpPr>
          <p:nvPr>
            <p:ph type="dt" sz="half" idx="10"/>
          </p:nvPr>
        </p:nvSpPr>
        <p:spPr/>
        <p:txBody>
          <a:bodyPr/>
          <a:lstStyle/>
          <a:p>
            <a:fld id="{80645954-845E-6442-A0AB-6F85AB9B0A28}" type="datetimeFigureOut">
              <a:rPr lang="es-EC" smtClean="0"/>
              <a:t>4/2/2022</a:t>
            </a:fld>
            <a:endParaRPr lang="es-EC" dirty="0"/>
          </a:p>
        </p:txBody>
      </p:sp>
      <p:sp>
        <p:nvSpPr>
          <p:cNvPr id="5" name="Marcador de pie de página 4">
            <a:extLst>
              <a:ext uri="{FF2B5EF4-FFF2-40B4-BE49-F238E27FC236}">
                <a16:creationId xmlns:a16="http://schemas.microsoft.com/office/drawing/2014/main" id="{0CA359C5-E48F-9845-A25F-13911D0D7781}"/>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C896B51C-8929-174D-BDCD-15B1F8D1DFEA}"/>
              </a:ext>
            </a:extLst>
          </p:cNvPr>
          <p:cNvSpPr>
            <a:spLocks noGrp="1"/>
          </p:cNvSpPr>
          <p:nvPr>
            <p:ph type="sldNum" sz="quarter" idx="12"/>
          </p:nvPr>
        </p:nvSpPr>
        <p:spPr/>
        <p:txBody>
          <a:bodyPr/>
          <a:lstStyle/>
          <a:p>
            <a:fld id="{02576319-A1DB-7948-8D12-617FFC003B6D}" type="slidenum">
              <a:rPr lang="es-EC" smtClean="0"/>
              <a:t>‹Nº›</a:t>
            </a:fld>
            <a:endParaRPr lang="es-EC" dirty="0"/>
          </a:p>
        </p:txBody>
      </p:sp>
    </p:spTree>
    <p:extLst>
      <p:ext uri="{BB962C8B-B14F-4D97-AF65-F5344CB8AC3E}">
        <p14:creationId xmlns:p14="http://schemas.microsoft.com/office/powerpoint/2010/main" val="137370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21F2BC-75B0-BD49-8A40-5D143B964FE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12219F32-1B4E-3A40-878F-CBDD715B30C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820E0F9C-0567-BA49-B5FB-DDA83B33A983}"/>
              </a:ext>
            </a:extLst>
          </p:cNvPr>
          <p:cNvSpPr>
            <a:spLocks noGrp="1"/>
          </p:cNvSpPr>
          <p:nvPr>
            <p:ph type="dt" sz="half" idx="10"/>
          </p:nvPr>
        </p:nvSpPr>
        <p:spPr/>
        <p:txBody>
          <a:bodyPr/>
          <a:lstStyle/>
          <a:p>
            <a:fld id="{80645954-845E-6442-A0AB-6F85AB9B0A28}" type="datetimeFigureOut">
              <a:rPr lang="es-EC" smtClean="0"/>
              <a:t>4/2/2022</a:t>
            </a:fld>
            <a:endParaRPr lang="es-EC" dirty="0"/>
          </a:p>
        </p:txBody>
      </p:sp>
      <p:sp>
        <p:nvSpPr>
          <p:cNvPr id="5" name="Marcador de pie de página 4">
            <a:extLst>
              <a:ext uri="{FF2B5EF4-FFF2-40B4-BE49-F238E27FC236}">
                <a16:creationId xmlns:a16="http://schemas.microsoft.com/office/drawing/2014/main" id="{9F6A8FB2-C27D-7847-95AF-E1CEEAF81EE0}"/>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1301F162-9FD7-0B43-A670-3C15FBBD83F8}"/>
              </a:ext>
            </a:extLst>
          </p:cNvPr>
          <p:cNvSpPr>
            <a:spLocks noGrp="1"/>
          </p:cNvSpPr>
          <p:nvPr>
            <p:ph type="sldNum" sz="quarter" idx="12"/>
          </p:nvPr>
        </p:nvSpPr>
        <p:spPr/>
        <p:txBody>
          <a:bodyPr/>
          <a:lstStyle/>
          <a:p>
            <a:fld id="{02576319-A1DB-7948-8D12-617FFC003B6D}" type="slidenum">
              <a:rPr lang="es-EC" smtClean="0"/>
              <a:t>‹Nº›</a:t>
            </a:fld>
            <a:endParaRPr lang="es-EC" dirty="0"/>
          </a:p>
        </p:txBody>
      </p:sp>
    </p:spTree>
    <p:extLst>
      <p:ext uri="{BB962C8B-B14F-4D97-AF65-F5344CB8AC3E}">
        <p14:creationId xmlns:p14="http://schemas.microsoft.com/office/powerpoint/2010/main" val="936022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978130-AE8E-C549-94C5-60B50C86C02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7B3D4C5B-EE2E-DB44-8CA0-637B0BB07A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640B78D-05E7-7041-9818-9E64767028A8}"/>
              </a:ext>
            </a:extLst>
          </p:cNvPr>
          <p:cNvSpPr>
            <a:spLocks noGrp="1"/>
          </p:cNvSpPr>
          <p:nvPr>
            <p:ph type="dt" sz="half" idx="10"/>
          </p:nvPr>
        </p:nvSpPr>
        <p:spPr/>
        <p:txBody>
          <a:bodyPr/>
          <a:lstStyle/>
          <a:p>
            <a:fld id="{80645954-845E-6442-A0AB-6F85AB9B0A28}" type="datetimeFigureOut">
              <a:rPr lang="es-EC" smtClean="0"/>
              <a:t>4/2/2022</a:t>
            </a:fld>
            <a:endParaRPr lang="es-EC" dirty="0"/>
          </a:p>
        </p:txBody>
      </p:sp>
      <p:sp>
        <p:nvSpPr>
          <p:cNvPr id="5" name="Marcador de pie de página 4">
            <a:extLst>
              <a:ext uri="{FF2B5EF4-FFF2-40B4-BE49-F238E27FC236}">
                <a16:creationId xmlns:a16="http://schemas.microsoft.com/office/drawing/2014/main" id="{7D8B61F3-D66F-4449-8813-5FDD8AB69096}"/>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DEF7CA1B-63F3-C843-8B00-48231926E571}"/>
              </a:ext>
            </a:extLst>
          </p:cNvPr>
          <p:cNvSpPr>
            <a:spLocks noGrp="1"/>
          </p:cNvSpPr>
          <p:nvPr>
            <p:ph type="sldNum" sz="quarter" idx="12"/>
          </p:nvPr>
        </p:nvSpPr>
        <p:spPr/>
        <p:txBody>
          <a:bodyPr/>
          <a:lstStyle/>
          <a:p>
            <a:fld id="{02576319-A1DB-7948-8D12-617FFC003B6D}" type="slidenum">
              <a:rPr lang="es-EC" smtClean="0"/>
              <a:t>‹Nº›</a:t>
            </a:fld>
            <a:endParaRPr lang="es-EC" dirty="0"/>
          </a:p>
        </p:txBody>
      </p:sp>
    </p:spTree>
    <p:extLst>
      <p:ext uri="{BB962C8B-B14F-4D97-AF65-F5344CB8AC3E}">
        <p14:creationId xmlns:p14="http://schemas.microsoft.com/office/powerpoint/2010/main" val="2218186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0007BD-607F-674D-8F49-7C5F56DF880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535B27A-7441-6748-8C7C-17916AAE38A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CFF0F4F6-A6E9-B44E-85A0-DC8B9BCBDA2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24BE915C-ECAF-134E-B011-6A9EF0217E1F}"/>
              </a:ext>
            </a:extLst>
          </p:cNvPr>
          <p:cNvSpPr>
            <a:spLocks noGrp="1"/>
          </p:cNvSpPr>
          <p:nvPr>
            <p:ph type="dt" sz="half" idx="10"/>
          </p:nvPr>
        </p:nvSpPr>
        <p:spPr/>
        <p:txBody>
          <a:bodyPr/>
          <a:lstStyle/>
          <a:p>
            <a:fld id="{80645954-845E-6442-A0AB-6F85AB9B0A28}" type="datetimeFigureOut">
              <a:rPr lang="es-EC" smtClean="0"/>
              <a:t>4/2/2022</a:t>
            </a:fld>
            <a:endParaRPr lang="es-EC" dirty="0"/>
          </a:p>
        </p:txBody>
      </p:sp>
      <p:sp>
        <p:nvSpPr>
          <p:cNvPr id="6" name="Marcador de pie de página 5">
            <a:extLst>
              <a:ext uri="{FF2B5EF4-FFF2-40B4-BE49-F238E27FC236}">
                <a16:creationId xmlns:a16="http://schemas.microsoft.com/office/drawing/2014/main" id="{A305ABA3-77D5-3648-8A15-A6FF5F2DFACA}"/>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id="{F146D552-8A74-074F-8FF7-65AF08DEDA5D}"/>
              </a:ext>
            </a:extLst>
          </p:cNvPr>
          <p:cNvSpPr>
            <a:spLocks noGrp="1"/>
          </p:cNvSpPr>
          <p:nvPr>
            <p:ph type="sldNum" sz="quarter" idx="12"/>
          </p:nvPr>
        </p:nvSpPr>
        <p:spPr/>
        <p:txBody>
          <a:bodyPr/>
          <a:lstStyle/>
          <a:p>
            <a:fld id="{02576319-A1DB-7948-8D12-617FFC003B6D}" type="slidenum">
              <a:rPr lang="es-EC" smtClean="0"/>
              <a:t>‹Nº›</a:t>
            </a:fld>
            <a:endParaRPr lang="es-EC" dirty="0"/>
          </a:p>
        </p:txBody>
      </p:sp>
    </p:spTree>
    <p:extLst>
      <p:ext uri="{BB962C8B-B14F-4D97-AF65-F5344CB8AC3E}">
        <p14:creationId xmlns:p14="http://schemas.microsoft.com/office/powerpoint/2010/main" val="3216593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BCDDA-C575-354A-BA25-3A89FC06DFC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68696DF-3F67-EA4B-A87A-014C87B42F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CB31852-AF21-8545-91DB-E6C16C2877A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D7F6FEC0-3229-5841-BE86-1520BC6C83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7A8DB89-16BD-E149-93FA-69D83BF99E4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1276AD6C-2D0A-1849-991D-D1506579385E}"/>
              </a:ext>
            </a:extLst>
          </p:cNvPr>
          <p:cNvSpPr>
            <a:spLocks noGrp="1"/>
          </p:cNvSpPr>
          <p:nvPr>
            <p:ph type="dt" sz="half" idx="10"/>
          </p:nvPr>
        </p:nvSpPr>
        <p:spPr/>
        <p:txBody>
          <a:bodyPr/>
          <a:lstStyle/>
          <a:p>
            <a:fld id="{80645954-845E-6442-A0AB-6F85AB9B0A28}" type="datetimeFigureOut">
              <a:rPr lang="es-EC" smtClean="0"/>
              <a:t>4/2/2022</a:t>
            </a:fld>
            <a:endParaRPr lang="es-EC" dirty="0"/>
          </a:p>
        </p:txBody>
      </p:sp>
      <p:sp>
        <p:nvSpPr>
          <p:cNvPr id="8" name="Marcador de pie de página 7">
            <a:extLst>
              <a:ext uri="{FF2B5EF4-FFF2-40B4-BE49-F238E27FC236}">
                <a16:creationId xmlns:a16="http://schemas.microsoft.com/office/drawing/2014/main" id="{2F0F2BD1-8BDD-DB4C-86CF-CA092AD58E81}"/>
              </a:ext>
            </a:extLst>
          </p:cNvPr>
          <p:cNvSpPr>
            <a:spLocks noGrp="1"/>
          </p:cNvSpPr>
          <p:nvPr>
            <p:ph type="ftr" sz="quarter" idx="11"/>
          </p:nvPr>
        </p:nvSpPr>
        <p:spPr/>
        <p:txBody>
          <a:bodyPr/>
          <a:lstStyle/>
          <a:p>
            <a:endParaRPr lang="es-EC" dirty="0"/>
          </a:p>
        </p:txBody>
      </p:sp>
      <p:sp>
        <p:nvSpPr>
          <p:cNvPr id="9" name="Marcador de número de diapositiva 8">
            <a:extLst>
              <a:ext uri="{FF2B5EF4-FFF2-40B4-BE49-F238E27FC236}">
                <a16:creationId xmlns:a16="http://schemas.microsoft.com/office/drawing/2014/main" id="{A4A82589-9370-EB4C-A0F7-9D1C34A04583}"/>
              </a:ext>
            </a:extLst>
          </p:cNvPr>
          <p:cNvSpPr>
            <a:spLocks noGrp="1"/>
          </p:cNvSpPr>
          <p:nvPr>
            <p:ph type="sldNum" sz="quarter" idx="12"/>
          </p:nvPr>
        </p:nvSpPr>
        <p:spPr/>
        <p:txBody>
          <a:bodyPr/>
          <a:lstStyle/>
          <a:p>
            <a:fld id="{02576319-A1DB-7948-8D12-617FFC003B6D}" type="slidenum">
              <a:rPr lang="es-EC" smtClean="0"/>
              <a:t>‹Nº›</a:t>
            </a:fld>
            <a:endParaRPr lang="es-EC" dirty="0"/>
          </a:p>
        </p:txBody>
      </p:sp>
    </p:spTree>
    <p:extLst>
      <p:ext uri="{BB962C8B-B14F-4D97-AF65-F5344CB8AC3E}">
        <p14:creationId xmlns:p14="http://schemas.microsoft.com/office/powerpoint/2010/main" val="278461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430992-6214-C64A-B407-4A6B694894E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A1E46073-34F4-D046-AB33-895BF60503C5}"/>
              </a:ext>
            </a:extLst>
          </p:cNvPr>
          <p:cNvSpPr>
            <a:spLocks noGrp="1"/>
          </p:cNvSpPr>
          <p:nvPr>
            <p:ph type="dt" sz="half" idx="10"/>
          </p:nvPr>
        </p:nvSpPr>
        <p:spPr/>
        <p:txBody>
          <a:bodyPr/>
          <a:lstStyle/>
          <a:p>
            <a:fld id="{80645954-845E-6442-A0AB-6F85AB9B0A28}" type="datetimeFigureOut">
              <a:rPr lang="es-EC" smtClean="0"/>
              <a:t>4/2/2022</a:t>
            </a:fld>
            <a:endParaRPr lang="es-EC" dirty="0"/>
          </a:p>
        </p:txBody>
      </p:sp>
      <p:sp>
        <p:nvSpPr>
          <p:cNvPr id="4" name="Marcador de pie de página 3">
            <a:extLst>
              <a:ext uri="{FF2B5EF4-FFF2-40B4-BE49-F238E27FC236}">
                <a16:creationId xmlns:a16="http://schemas.microsoft.com/office/drawing/2014/main" id="{6E8417CD-E922-0A47-BB33-7391239D1B93}"/>
              </a:ext>
            </a:extLst>
          </p:cNvPr>
          <p:cNvSpPr>
            <a:spLocks noGrp="1"/>
          </p:cNvSpPr>
          <p:nvPr>
            <p:ph type="ftr" sz="quarter" idx="11"/>
          </p:nvPr>
        </p:nvSpPr>
        <p:spPr/>
        <p:txBody>
          <a:bodyPr/>
          <a:lstStyle/>
          <a:p>
            <a:endParaRPr lang="es-EC" dirty="0"/>
          </a:p>
        </p:txBody>
      </p:sp>
      <p:sp>
        <p:nvSpPr>
          <p:cNvPr id="5" name="Marcador de número de diapositiva 4">
            <a:extLst>
              <a:ext uri="{FF2B5EF4-FFF2-40B4-BE49-F238E27FC236}">
                <a16:creationId xmlns:a16="http://schemas.microsoft.com/office/drawing/2014/main" id="{8C1DF494-5A54-7B44-BE2F-A54086A6F52E}"/>
              </a:ext>
            </a:extLst>
          </p:cNvPr>
          <p:cNvSpPr>
            <a:spLocks noGrp="1"/>
          </p:cNvSpPr>
          <p:nvPr>
            <p:ph type="sldNum" sz="quarter" idx="12"/>
          </p:nvPr>
        </p:nvSpPr>
        <p:spPr/>
        <p:txBody>
          <a:bodyPr/>
          <a:lstStyle/>
          <a:p>
            <a:fld id="{02576319-A1DB-7948-8D12-617FFC003B6D}" type="slidenum">
              <a:rPr lang="es-EC" smtClean="0"/>
              <a:t>‹Nº›</a:t>
            </a:fld>
            <a:endParaRPr lang="es-EC" dirty="0"/>
          </a:p>
        </p:txBody>
      </p:sp>
    </p:spTree>
    <p:extLst>
      <p:ext uri="{BB962C8B-B14F-4D97-AF65-F5344CB8AC3E}">
        <p14:creationId xmlns:p14="http://schemas.microsoft.com/office/powerpoint/2010/main" val="1600611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3A08883-3E72-5141-BAE6-6FBD55003950}"/>
              </a:ext>
            </a:extLst>
          </p:cNvPr>
          <p:cNvSpPr>
            <a:spLocks noGrp="1"/>
          </p:cNvSpPr>
          <p:nvPr>
            <p:ph type="dt" sz="half" idx="10"/>
          </p:nvPr>
        </p:nvSpPr>
        <p:spPr/>
        <p:txBody>
          <a:bodyPr/>
          <a:lstStyle/>
          <a:p>
            <a:fld id="{80645954-845E-6442-A0AB-6F85AB9B0A28}" type="datetimeFigureOut">
              <a:rPr lang="es-EC" smtClean="0"/>
              <a:t>4/2/2022</a:t>
            </a:fld>
            <a:endParaRPr lang="es-EC" dirty="0"/>
          </a:p>
        </p:txBody>
      </p:sp>
      <p:sp>
        <p:nvSpPr>
          <p:cNvPr id="3" name="Marcador de pie de página 2">
            <a:extLst>
              <a:ext uri="{FF2B5EF4-FFF2-40B4-BE49-F238E27FC236}">
                <a16:creationId xmlns:a16="http://schemas.microsoft.com/office/drawing/2014/main" id="{A4E725EA-62F9-7A4A-B91F-7C7163DBDEBC}"/>
              </a:ext>
            </a:extLst>
          </p:cNvPr>
          <p:cNvSpPr>
            <a:spLocks noGrp="1"/>
          </p:cNvSpPr>
          <p:nvPr>
            <p:ph type="ftr" sz="quarter" idx="11"/>
          </p:nvPr>
        </p:nvSpPr>
        <p:spPr/>
        <p:txBody>
          <a:bodyPr/>
          <a:lstStyle/>
          <a:p>
            <a:endParaRPr lang="es-EC" dirty="0"/>
          </a:p>
        </p:txBody>
      </p:sp>
      <p:sp>
        <p:nvSpPr>
          <p:cNvPr id="4" name="Marcador de número de diapositiva 3">
            <a:extLst>
              <a:ext uri="{FF2B5EF4-FFF2-40B4-BE49-F238E27FC236}">
                <a16:creationId xmlns:a16="http://schemas.microsoft.com/office/drawing/2014/main" id="{777F1E0D-AEE5-8F4C-94FC-9581E23B9B03}"/>
              </a:ext>
            </a:extLst>
          </p:cNvPr>
          <p:cNvSpPr>
            <a:spLocks noGrp="1"/>
          </p:cNvSpPr>
          <p:nvPr>
            <p:ph type="sldNum" sz="quarter" idx="12"/>
          </p:nvPr>
        </p:nvSpPr>
        <p:spPr/>
        <p:txBody>
          <a:bodyPr/>
          <a:lstStyle/>
          <a:p>
            <a:fld id="{02576319-A1DB-7948-8D12-617FFC003B6D}" type="slidenum">
              <a:rPr lang="es-EC" smtClean="0"/>
              <a:t>‹Nº›</a:t>
            </a:fld>
            <a:endParaRPr lang="es-EC" dirty="0"/>
          </a:p>
        </p:txBody>
      </p:sp>
    </p:spTree>
    <p:extLst>
      <p:ext uri="{BB962C8B-B14F-4D97-AF65-F5344CB8AC3E}">
        <p14:creationId xmlns:p14="http://schemas.microsoft.com/office/powerpoint/2010/main" val="795266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86D8E9-2866-D34A-9C21-52086B7C1CE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8EF8951C-03D6-D24D-A9B5-A9C138550E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90468298-13C5-8D40-B00E-73724783B5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B65997-295E-A245-927F-1CAC6098DF02}"/>
              </a:ext>
            </a:extLst>
          </p:cNvPr>
          <p:cNvSpPr>
            <a:spLocks noGrp="1"/>
          </p:cNvSpPr>
          <p:nvPr>
            <p:ph type="dt" sz="half" idx="10"/>
          </p:nvPr>
        </p:nvSpPr>
        <p:spPr/>
        <p:txBody>
          <a:bodyPr/>
          <a:lstStyle/>
          <a:p>
            <a:fld id="{80645954-845E-6442-A0AB-6F85AB9B0A28}" type="datetimeFigureOut">
              <a:rPr lang="es-EC" smtClean="0"/>
              <a:t>4/2/2022</a:t>
            </a:fld>
            <a:endParaRPr lang="es-EC" dirty="0"/>
          </a:p>
        </p:txBody>
      </p:sp>
      <p:sp>
        <p:nvSpPr>
          <p:cNvPr id="6" name="Marcador de pie de página 5">
            <a:extLst>
              <a:ext uri="{FF2B5EF4-FFF2-40B4-BE49-F238E27FC236}">
                <a16:creationId xmlns:a16="http://schemas.microsoft.com/office/drawing/2014/main" id="{A4CC09F4-3EAB-BE41-9AD0-FA33522CCA71}"/>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id="{3DB2AB46-B672-474A-8B9C-2A24102C279E}"/>
              </a:ext>
            </a:extLst>
          </p:cNvPr>
          <p:cNvSpPr>
            <a:spLocks noGrp="1"/>
          </p:cNvSpPr>
          <p:nvPr>
            <p:ph type="sldNum" sz="quarter" idx="12"/>
          </p:nvPr>
        </p:nvSpPr>
        <p:spPr/>
        <p:txBody>
          <a:bodyPr/>
          <a:lstStyle/>
          <a:p>
            <a:fld id="{02576319-A1DB-7948-8D12-617FFC003B6D}" type="slidenum">
              <a:rPr lang="es-EC" smtClean="0"/>
              <a:t>‹Nº›</a:t>
            </a:fld>
            <a:endParaRPr lang="es-EC" dirty="0"/>
          </a:p>
        </p:txBody>
      </p:sp>
    </p:spTree>
    <p:extLst>
      <p:ext uri="{BB962C8B-B14F-4D97-AF65-F5344CB8AC3E}">
        <p14:creationId xmlns:p14="http://schemas.microsoft.com/office/powerpoint/2010/main" val="3116155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96A732-B1A6-FF4A-BB06-D277D7374D0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AF306208-FA66-DA41-A809-0E608600C00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D12A9DE-CF34-084A-AD12-55331E0ECFCB}"/>
              </a:ext>
            </a:extLst>
          </p:cNvPr>
          <p:cNvSpPr>
            <a:spLocks noGrp="1"/>
          </p:cNvSpPr>
          <p:nvPr>
            <p:ph type="dt" sz="half" idx="10"/>
          </p:nvPr>
        </p:nvSpPr>
        <p:spPr/>
        <p:txBody>
          <a:bodyPr/>
          <a:lstStyle/>
          <a:p>
            <a:fld id="{7CC2CE87-4AE2-2B45-8A84-43F5822E522B}" type="datetimeFigureOut">
              <a:rPr lang="es-EC" smtClean="0"/>
              <a:t>4/2/2022</a:t>
            </a:fld>
            <a:endParaRPr lang="es-EC"/>
          </a:p>
        </p:txBody>
      </p:sp>
      <p:sp>
        <p:nvSpPr>
          <p:cNvPr id="5" name="Marcador de pie de página 4">
            <a:extLst>
              <a:ext uri="{FF2B5EF4-FFF2-40B4-BE49-F238E27FC236}">
                <a16:creationId xmlns:a16="http://schemas.microsoft.com/office/drawing/2014/main" id="{73C00915-4B8A-AB48-89A8-AB63C6E0586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F188229C-17F1-624B-9D1F-09F2C6236FD0}"/>
              </a:ext>
            </a:extLst>
          </p:cNvPr>
          <p:cNvSpPr>
            <a:spLocks noGrp="1"/>
          </p:cNvSpPr>
          <p:nvPr>
            <p:ph type="sldNum" sz="quarter" idx="12"/>
          </p:nvPr>
        </p:nvSpPr>
        <p:spPr/>
        <p:txBody>
          <a:bodyPr/>
          <a:lstStyle/>
          <a:p>
            <a:fld id="{BD2350FE-E5C2-7D45-B84E-B459F4E07BEA}" type="slidenum">
              <a:rPr lang="es-EC" smtClean="0"/>
              <a:t>‹Nº›</a:t>
            </a:fld>
            <a:endParaRPr lang="es-EC"/>
          </a:p>
        </p:txBody>
      </p:sp>
    </p:spTree>
    <p:extLst>
      <p:ext uri="{BB962C8B-B14F-4D97-AF65-F5344CB8AC3E}">
        <p14:creationId xmlns:p14="http://schemas.microsoft.com/office/powerpoint/2010/main" val="2461474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CB0923-BA6C-E242-8981-87AF12CE45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616E2AD4-1CD1-214C-A5A7-C57694C71C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Marcador de texto 3">
            <a:extLst>
              <a:ext uri="{FF2B5EF4-FFF2-40B4-BE49-F238E27FC236}">
                <a16:creationId xmlns:a16="http://schemas.microsoft.com/office/drawing/2014/main" id="{A29FBC77-2CAE-354E-8508-E35F633AB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58E028-A9A3-424E-8DB3-F160A998A31D}"/>
              </a:ext>
            </a:extLst>
          </p:cNvPr>
          <p:cNvSpPr>
            <a:spLocks noGrp="1"/>
          </p:cNvSpPr>
          <p:nvPr>
            <p:ph type="dt" sz="half" idx="10"/>
          </p:nvPr>
        </p:nvSpPr>
        <p:spPr/>
        <p:txBody>
          <a:bodyPr/>
          <a:lstStyle/>
          <a:p>
            <a:fld id="{80645954-845E-6442-A0AB-6F85AB9B0A28}" type="datetimeFigureOut">
              <a:rPr lang="es-EC" smtClean="0"/>
              <a:t>4/2/2022</a:t>
            </a:fld>
            <a:endParaRPr lang="es-EC" dirty="0"/>
          </a:p>
        </p:txBody>
      </p:sp>
      <p:sp>
        <p:nvSpPr>
          <p:cNvPr id="6" name="Marcador de pie de página 5">
            <a:extLst>
              <a:ext uri="{FF2B5EF4-FFF2-40B4-BE49-F238E27FC236}">
                <a16:creationId xmlns:a16="http://schemas.microsoft.com/office/drawing/2014/main" id="{DA7B3ECE-BC12-5B43-A966-34E5F50D606E}"/>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id="{C5EED709-1EC1-7C4E-B69A-7168A99654B3}"/>
              </a:ext>
            </a:extLst>
          </p:cNvPr>
          <p:cNvSpPr>
            <a:spLocks noGrp="1"/>
          </p:cNvSpPr>
          <p:nvPr>
            <p:ph type="sldNum" sz="quarter" idx="12"/>
          </p:nvPr>
        </p:nvSpPr>
        <p:spPr/>
        <p:txBody>
          <a:bodyPr/>
          <a:lstStyle/>
          <a:p>
            <a:fld id="{02576319-A1DB-7948-8D12-617FFC003B6D}" type="slidenum">
              <a:rPr lang="es-EC" smtClean="0"/>
              <a:t>‹Nº›</a:t>
            </a:fld>
            <a:endParaRPr lang="es-EC" dirty="0"/>
          </a:p>
        </p:txBody>
      </p:sp>
    </p:spTree>
    <p:extLst>
      <p:ext uri="{BB962C8B-B14F-4D97-AF65-F5344CB8AC3E}">
        <p14:creationId xmlns:p14="http://schemas.microsoft.com/office/powerpoint/2010/main" val="890751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827242-1FE7-C245-A078-64F27E2AEA4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B81F25EE-C5DC-914C-9F37-78982067AF8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D516191A-406B-1344-89B2-BF27DD56FBA0}"/>
              </a:ext>
            </a:extLst>
          </p:cNvPr>
          <p:cNvSpPr>
            <a:spLocks noGrp="1"/>
          </p:cNvSpPr>
          <p:nvPr>
            <p:ph type="dt" sz="half" idx="10"/>
          </p:nvPr>
        </p:nvSpPr>
        <p:spPr/>
        <p:txBody>
          <a:bodyPr/>
          <a:lstStyle/>
          <a:p>
            <a:fld id="{80645954-845E-6442-A0AB-6F85AB9B0A28}" type="datetimeFigureOut">
              <a:rPr lang="es-EC" smtClean="0"/>
              <a:t>4/2/2022</a:t>
            </a:fld>
            <a:endParaRPr lang="es-EC" dirty="0"/>
          </a:p>
        </p:txBody>
      </p:sp>
      <p:sp>
        <p:nvSpPr>
          <p:cNvPr id="5" name="Marcador de pie de página 4">
            <a:extLst>
              <a:ext uri="{FF2B5EF4-FFF2-40B4-BE49-F238E27FC236}">
                <a16:creationId xmlns:a16="http://schemas.microsoft.com/office/drawing/2014/main" id="{CF316BC1-4A40-7848-AA87-0AA31163DD07}"/>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41F620D3-4548-634D-96CE-64D5C0DDE91A}"/>
              </a:ext>
            </a:extLst>
          </p:cNvPr>
          <p:cNvSpPr>
            <a:spLocks noGrp="1"/>
          </p:cNvSpPr>
          <p:nvPr>
            <p:ph type="sldNum" sz="quarter" idx="12"/>
          </p:nvPr>
        </p:nvSpPr>
        <p:spPr/>
        <p:txBody>
          <a:bodyPr/>
          <a:lstStyle/>
          <a:p>
            <a:fld id="{02576319-A1DB-7948-8D12-617FFC003B6D}" type="slidenum">
              <a:rPr lang="es-EC" smtClean="0"/>
              <a:t>‹Nº›</a:t>
            </a:fld>
            <a:endParaRPr lang="es-EC" dirty="0"/>
          </a:p>
        </p:txBody>
      </p:sp>
    </p:spTree>
    <p:extLst>
      <p:ext uri="{BB962C8B-B14F-4D97-AF65-F5344CB8AC3E}">
        <p14:creationId xmlns:p14="http://schemas.microsoft.com/office/powerpoint/2010/main" val="3848997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5B1FB5A-54B9-A144-93F8-982673360AF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AFBFAB1E-B95A-BD45-8B17-F11EFDCBE73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D3FE14A-C5F9-3A45-B5EB-E2EEF98780AE}"/>
              </a:ext>
            </a:extLst>
          </p:cNvPr>
          <p:cNvSpPr>
            <a:spLocks noGrp="1"/>
          </p:cNvSpPr>
          <p:nvPr>
            <p:ph type="dt" sz="half" idx="10"/>
          </p:nvPr>
        </p:nvSpPr>
        <p:spPr/>
        <p:txBody>
          <a:bodyPr/>
          <a:lstStyle/>
          <a:p>
            <a:fld id="{80645954-845E-6442-A0AB-6F85AB9B0A28}" type="datetimeFigureOut">
              <a:rPr lang="es-EC" smtClean="0"/>
              <a:t>4/2/2022</a:t>
            </a:fld>
            <a:endParaRPr lang="es-EC" dirty="0"/>
          </a:p>
        </p:txBody>
      </p:sp>
      <p:sp>
        <p:nvSpPr>
          <p:cNvPr id="5" name="Marcador de pie de página 4">
            <a:extLst>
              <a:ext uri="{FF2B5EF4-FFF2-40B4-BE49-F238E27FC236}">
                <a16:creationId xmlns:a16="http://schemas.microsoft.com/office/drawing/2014/main" id="{27A09664-3666-3F4E-A1C2-7AF385CD900E}"/>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74FAB559-69CE-7F48-8248-2D98A0BF24BF}"/>
              </a:ext>
            </a:extLst>
          </p:cNvPr>
          <p:cNvSpPr>
            <a:spLocks noGrp="1"/>
          </p:cNvSpPr>
          <p:nvPr>
            <p:ph type="sldNum" sz="quarter" idx="12"/>
          </p:nvPr>
        </p:nvSpPr>
        <p:spPr/>
        <p:txBody>
          <a:bodyPr/>
          <a:lstStyle/>
          <a:p>
            <a:fld id="{02576319-A1DB-7948-8D12-617FFC003B6D}" type="slidenum">
              <a:rPr lang="es-EC" smtClean="0"/>
              <a:t>‹Nº›</a:t>
            </a:fld>
            <a:endParaRPr lang="es-EC" dirty="0"/>
          </a:p>
        </p:txBody>
      </p:sp>
    </p:spTree>
    <p:extLst>
      <p:ext uri="{BB962C8B-B14F-4D97-AF65-F5344CB8AC3E}">
        <p14:creationId xmlns:p14="http://schemas.microsoft.com/office/powerpoint/2010/main" val="1024144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9F1FC-3DDB-0244-BB51-CF63E9BD0AD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B5B1564F-3A7C-3B40-A104-BDB8899034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B7B0D2E-3AF0-C947-BDF7-A6ADCB4D95F4}"/>
              </a:ext>
            </a:extLst>
          </p:cNvPr>
          <p:cNvSpPr>
            <a:spLocks noGrp="1"/>
          </p:cNvSpPr>
          <p:nvPr>
            <p:ph type="dt" sz="half" idx="10"/>
          </p:nvPr>
        </p:nvSpPr>
        <p:spPr/>
        <p:txBody>
          <a:bodyPr/>
          <a:lstStyle/>
          <a:p>
            <a:fld id="{7CC2CE87-4AE2-2B45-8A84-43F5822E522B}" type="datetimeFigureOut">
              <a:rPr lang="es-EC" smtClean="0"/>
              <a:t>4/2/2022</a:t>
            </a:fld>
            <a:endParaRPr lang="es-EC"/>
          </a:p>
        </p:txBody>
      </p:sp>
      <p:sp>
        <p:nvSpPr>
          <p:cNvPr id="5" name="Marcador de pie de página 4">
            <a:extLst>
              <a:ext uri="{FF2B5EF4-FFF2-40B4-BE49-F238E27FC236}">
                <a16:creationId xmlns:a16="http://schemas.microsoft.com/office/drawing/2014/main" id="{F5C35752-87A0-4543-BD5C-4805312653C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664879D-AB78-2443-81D2-EB2CFC6C7997}"/>
              </a:ext>
            </a:extLst>
          </p:cNvPr>
          <p:cNvSpPr>
            <a:spLocks noGrp="1"/>
          </p:cNvSpPr>
          <p:nvPr>
            <p:ph type="sldNum" sz="quarter" idx="12"/>
          </p:nvPr>
        </p:nvSpPr>
        <p:spPr/>
        <p:txBody>
          <a:bodyPr/>
          <a:lstStyle/>
          <a:p>
            <a:fld id="{BD2350FE-E5C2-7D45-B84E-B459F4E07BEA}" type="slidenum">
              <a:rPr lang="es-EC" smtClean="0"/>
              <a:t>‹Nº›</a:t>
            </a:fld>
            <a:endParaRPr lang="es-EC"/>
          </a:p>
        </p:txBody>
      </p:sp>
    </p:spTree>
    <p:extLst>
      <p:ext uri="{BB962C8B-B14F-4D97-AF65-F5344CB8AC3E}">
        <p14:creationId xmlns:p14="http://schemas.microsoft.com/office/powerpoint/2010/main" val="2294227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87BD1A-80AE-964C-A7AA-83E633D07E55}"/>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72923818-A392-304A-9AD1-E80700776FC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F1E04CE7-6A0C-E240-8B88-CC97189D15F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35DEA77D-A37B-FB49-A292-6F16EE242644}"/>
              </a:ext>
            </a:extLst>
          </p:cNvPr>
          <p:cNvSpPr>
            <a:spLocks noGrp="1"/>
          </p:cNvSpPr>
          <p:nvPr>
            <p:ph type="dt" sz="half" idx="10"/>
          </p:nvPr>
        </p:nvSpPr>
        <p:spPr/>
        <p:txBody>
          <a:bodyPr/>
          <a:lstStyle/>
          <a:p>
            <a:fld id="{7CC2CE87-4AE2-2B45-8A84-43F5822E522B}" type="datetimeFigureOut">
              <a:rPr lang="es-EC" smtClean="0"/>
              <a:t>4/2/2022</a:t>
            </a:fld>
            <a:endParaRPr lang="es-EC"/>
          </a:p>
        </p:txBody>
      </p:sp>
      <p:sp>
        <p:nvSpPr>
          <p:cNvPr id="6" name="Marcador de pie de página 5">
            <a:extLst>
              <a:ext uri="{FF2B5EF4-FFF2-40B4-BE49-F238E27FC236}">
                <a16:creationId xmlns:a16="http://schemas.microsoft.com/office/drawing/2014/main" id="{5A0D88DB-5AA1-AB47-8E42-146AE057CF53}"/>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FBA7D35C-19F7-4447-8733-78E592249723}"/>
              </a:ext>
            </a:extLst>
          </p:cNvPr>
          <p:cNvSpPr>
            <a:spLocks noGrp="1"/>
          </p:cNvSpPr>
          <p:nvPr>
            <p:ph type="sldNum" sz="quarter" idx="12"/>
          </p:nvPr>
        </p:nvSpPr>
        <p:spPr/>
        <p:txBody>
          <a:bodyPr/>
          <a:lstStyle/>
          <a:p>
            <a:fld id="{BD2350FE-E5C2-7D45-B84E-B459F4E07BEA}" type="slidenum">
              <a:rPr lang="es-EC" smtClean="0"/>
              <a:t>‹Nº›</a:t>
            </a:fld>
            <a:endParaRPr lang="es-EC"/>
          </a:p>
        </p:txBody>
      </p:sp>
    </p:spTree>
    <p:extLst>
      <p:ext uri="{BB962C8B-B14F-4D97-AF65-F5344CB8AC3E}">
        <p14:creationId xmlns:p14="http://schemas.microsoft.com/office/powerpoint/2010/main" val="2037552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D98748-0003-FE47-980C-6014323CA0F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F7297786-7D1B-7C40-B460-7020D787FE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EF1111D-3281-944D-8B08-418E940821F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03DCD1D5-19EF-8E42-AD4C-B2C976606C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A3E8DEC-8985-EC41-AC2D-CF9171348D5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0844D1AD-BA20-854F-BD50-9FDAE6BD8302}"/>
              </a:ext>
            </a:extLst>
          </p:cNvPr>
          <p:cNvSpPr>
            <a:spLocks noGrp="1"/>
          </p:cNvSpPr>
          <p:nvPr>
            <p:ph type="dt" sz="half" idx="10"/>
          </p:nvPr>
        </p:nvSpPr>
        <p:spPr/>
        <p:txBody>
          <a:bodyPr/>
          <a:lstStyle/>
          <a:p>
            <a:fld id="{7CC2CE87-4AE2-2B45-8A84-43F5822E522B}" type="datetimeFigureOut">
              <a:rPr lang="es-EC" smtClean="0"/>
              <a:t>4/2/2022</a:t>
            </a:fld>
            <a:endParaRPr lang="es-EC"/>
          </a:p>
        </p:txBody>
      </p:sp>
      <p:sp>
        <p:nvSpPr>
          <p:cNvPr id="8" name="Marcador de pie de página 7">
            <a:extLst>
              <a:ext uri="{FF2B5EF4-FFF2-40B4-BE49-F238E27FC236}">
                <a16:creationId xmlns:a16="http://schemas.microsoft.com/office/drawing/2014/main" id="{63784A0D-6867-6A49-8464-185466AAC7CE}"/>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A476625C-269E-5C4A-A6E8-DD5636C80F10}"/>
              </a:ext>
            </a:extLst>
          </p:cNvPr>
          <p:cNvSpPr>
            <a:spLocks noGrp="1"/>
          </p:cNvSpPr>
          <p:nvPr>
            <p:ph type="sldNum" sz="quarter" idx="12"/>
          </p:nvPr>
        </p:nvSpPr>
        <p:spPr/>
        <p:txBody>
          <a:bodyPr/>
          <a:lstStyle/>
          <a:p>
            <a:fld id="{BD2350FE-E5C2-7D45-B84E-B459F4E07BEA}" type="slidenum">
              <a:rPr lang="es-EC" smtClean="0"/>
              <a:t>‹Nº›</a:t>
            </a:fld>
            <a:endParaRPr lang="es-EC"/>
          </a:p>
        </p:txBody>
      </p:sp>
    </p:spTree>
    <p:extLst>
      <p:ext uri="{BB962C8B-B14F-4D97-AF65-F5344CB8AC3E}">
        <p14:creationId xmlns:p14="http://schemas.microsoft.com/office/powerpoint/2010/main" val="380147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86B1F8-22C3-2347-916C-1B78EF76ED72}"/>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F87329CD-39FA-9749-9D98-FEF1FDE7CBAE}"/>
              </a:ext>
            </a:extLst>
          </p:cNvPr>
          <p:cNvSpPr>
            <a:spLocks noGrp="1"/>
          </p:cNvSpPr>
          <p:nvPr>
            <p:ph type="dt" sz="half" idx="10"/>
          </p:nvPr>
        </p:nvSpPr>
        <p:spPr/>
        <p:txBody>
          <a:bodyPr/>
          <a:lstStyle/>
          <a:p>
            <a:fld id="{7CC2CE87-4AE2-2B45-8A84-43F5822E522B}" type="datetimeFigureOut">
              <a:rPr lang="es-EC" smtClean="0"/>
              <a:t>4/2/2022</a:t>
            </a:fld>
            <a:endParaRPr lang="es-EC"/>
          </a:p>
        </p:txBody>
      </p:sp>
      <p:sp>
        <p:nvSpPr>
          <p:cNvPr id="4" name="Marcador de pie de página 3">
            <a:extLst>
              <a:ext uri="{FF2B5EF4-FFF2-40B4-BE49-F238E27FC236}">
                <a16:creationId xmlns:a16="http://schemas.microsoft.com/office/drawing/2014/main" id="{5A76CB70-5C9D-8F4F-909A-46F19E04CAB6}"/>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C578192E-9E85-F64D-951D-66A2FFCF251E}"/>
              </a:ext>
            </a:extLst>
          </p:cNvPr>
          <p:cNvSpPr>
            <a:spLocks noGrp="1"/>
          </p:cNvSpPr>
          <p:nvPr>
            <p:ph type="sldNum" sz="quarter" idx="12"/>
          </p:nvPr>
        </p:nvSpPr>
        <p:spPr/>
        <p:txBody>
          <a:bodyPr/>
          <a:lstStyle/>
          <a:p>
            <a:fld id="{BD2350FE-E5C2-7D45-B84E-B459F4E07BEA}" type="slidenum">
              <a:rPr lang="es-EC" smtClean="0"/>
              <a:t>‹Nº›</a:t>
            </a:fld>
            <a:endParaRPr lang="es-EC"/>
          </a:p>
        </p:txBody>
      </p:sp>
    </p:spTree>
    <p:extLst>
      <p:ext uri="{BB962C8B-B14F-4D97-AF65-F5344CB8AC3E}">
        <p14:creationId xmlns:p14="http://schemas.microsoft.com/office/powerpoint/2010/main" val="1584117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C9C00EB-BED8-A448-89DB-FB01EDA7C7C4}"/>
              </a:ext>
            </a:extLst>
          </p:cNvPr>
          <p:cNvSpPr>
            <a:spLocks noGrp="1"/>
          </p:cNvSpPr>
          <p:nvPr>
            <p:ph type="dt" sz="half" idx="10"/>
          </p:nvPr>
        </p:nvSpPr>
        <p:spPr/>
        <p:txBody>
          <a:bodyPr/>
          <a:lstStyle/>
          <a:p>
            <a:fld id="{7CC2CE87-4AE2-2B45-8A84-43F5822E522B}" type="datetimeFigureOut">
              <a:rPr lang="es-EC" smtClean="0"/>
              <a:t>4/2/2022</a:t>
            </a:fld>
            <a:endParaRPr lang="es-EC"/>
          </a:p>
        </p:txBody>
      </p:sp>
      <p:sp>
        <p:nvSpPr>
          <p:cNvPr id="3" name="Marcador de pie de página 2">
            <a:extLst>
              <a:ext uri="{FF2B5EF4-FFF2-40B4-BE49-F238E27FC236}">
                <a16:creationId xmlns:a16="http://schemas.microsoft.com/office/drawing/2014/main" id="{7D770069-EB3C-684E-877F-82F63418EE9F}"/>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71460173-8547-2645-9B53-00A228213179}"/>
              </a:ext>
            </a:extLst>
          </p:cNvPr>
          <p:cNvSpPr>
            <a:spLocks noGrp="1"/>
          </p:cNvSpPr>
          <p:nvPr>
            <p:ph type="sldNum" sz="quarter" idx="12"/>
          </p:nvPr>
        </p:nvSpPr>
        <p:spPr/>
        <p:txBody>
          <a:bodyPr/>
          <a:lstStyle/>
          <a:p>
            <a:fld id="{BD2350FE-E5C2-7D45-B84E-B459F4E07BEA}" type="slidenum">
              <a:rPr lang="es-EC" smtClean="0"/>
              <a:t>‹Nº›</a:t>
            </a:fld>
            <a:endParaRPr lang="es-EC"/>
          </a:p>
        </p:txBody>
      </p:sp>
    </p:spTree>
    <p:extLst>
      <p:ext uri="{BB962C8B-B14F-4D97-AF65-F5344CB8AC3E}">
        <p14:creationId xmlns:p14="http://schemas.microsoft.com/office/powerpoint/2010/main" val="1945713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7DB93D-30A1-7445-BA27-79B2922216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7633D5A-0097-9D45-A450-433DC181BC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BC29FC4C-4B4F-AF45-9605-14CC540D86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048B83-2941-F448-A628-84BC37E79600}"/>
              </a:ext>
            </a:extLst>
          </p:cNvPr>
          <p:cNvSpPr>
            <a:spLocks noGrp="1"/>
          </p:cNvSpPr>
          <p:nvPr>
            <p:ph type="dt" sz="half" idx="10"/>
          </p:nvPr>
        </p:nvSpPr>
        <p:spPr/>
        <p:txBody>
          <a:bodyPr/>
          <a:lstStyle/>
          <a:p>
            <a:fld id="{7CC2CE87-4AE2-2B45-8A84-43F5822E522B}" type="datetimeFigureOut">
              <a:rPr lang="es-EC" smtClean="0"/>
              <a:t>4/2/2022</a:t>
            </a:fld>
            <a:endParaRPr lang="es-EC"/>
          </a:p>
        </p:txBody>
      </p:sp>
      <p:sp>
        <p:nvSpPr>
          <p:cNvPr id="6" name="Marcador de pie de página 5">
            <a:extLst>
              <a:ext uri="{FF2B5EF4-FFF2-40B4-BE49-F238E27FC236}">
                <a16:creationId xmlns:a16="http://schemas.microsoft.com/office/drawing/2014/main" id="{DE0BC065-409D-3245-A326-D27E37068BDF}"/>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CD10D638-850F-FA44-9982-2FF52D3446BD}"/>
              </a:ext>
            </a:extLst>
          </p:cNvPr>
          <p:cNvSpPr>
            <a:spLocks noGrp="1"/>
          </p:cNvSpPr>
          <p:nvPr>
            <p:ph type="sldNum" sz="quarter" idx="12"/>
          </p:nvPr>
        </p:nvSpPr>
        <p:spPr/>
        <p:txBody>
          <a:bodyPr/>
          <a:lstStyle/>
          <a:p>
            <a:fld id="{BD2350FE-E5C2-7D45-B84E-B459F4E07BEA}" type="slidenum">
              <a:rPr lang="es-EC" smtClean="0"/>
              <a:t>‹Nº›</a:t>
            </a:fld>
            <a:endParaRPr lang="es-EC"/>
          </a:p>
        </p:txBody>
      </p:sp>
    </p:spTree>
    <p:extLst>
      <p:ext uri="{BB962C8B-B14F-4D97-AF65-F5344CB8AC3E}">
        <p14:creationId xmlns:p14="http://schemas.microsoft.com/office/powerpoint/2010/main" val="234686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9DD978-A256-F848-B701-EC092299ED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6F52463C-EE30-DF44-A624-8C9A04374F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EEB33D38-BA8B-1F4D-B158-C53BA68DE1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09247B1-7283-D643-8CA2-80797C70DCBA}"/>
              </a:ext>
            </a:extLst>
          </p:cNvPr>
          <p:cNvSpPr>
            <a:spLocks noGrp="1"/>
          </p:cNvSpPr>
          <p:nvPr>
            <p:ph type="dt" sz="half" idx="10"/>
          </p:nvPr>
        </p:nvSpPr>
        <p:spPr/>
        <p:txBody>
          <a:bodyPr/>
          <a:lstStyle/>
          <a:p>
            <a:fld id="{7CC2CE87-4AE2-2B45-8A84-43F5822E522B}" type="datetimeFigureOut">
              <a:rPr lang="es-EC" smtClean="0"/>
              <a:t>4/2/2022</a:t>
            </a:fld>
            <a:endParaRPr lang="es-EC"/>
          </a:p>
        </p:txBody>
      </p:sp>
      <p:sp>
        <p:nvSpPr>
          <p:cNvPr id="6" name="Marcador de pie de página 5">
            <a:extLst>
              <a:ext uri="{FF2B5EF4-FFF2-40B4-BE49-F238E27FC236}">
                <a16:creationId xmlns:a16="http://schemas.microsoft.com/office/drawing/2014/main" id="{3CBBD0C7-573D-8240-ABB4-CC8C5DDE5CC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0BB51A2F-B26B-3A49-BB23-2437F87A5E27}"/>
              </a:ext>
            </a:extLst>
          </p:cNvPr>
          <p:cNvSpPr>
            <a:spLocks noGrp="1"/>
          </p:cNvSpPr>
          <p:nvPr>
            <p:ph type="sldNum" sz="quarter" idx="12"/>
          </p:nvPr>
        </p:nvSpPr>
        <p:spPr/>
        <p:txBody>
          <a:bodyPr/>
          <a:lstStyle/>
          <a:p>
            <a:fld id="{BD2350FE-E5C2-7D45-B84E-B459F4E07BEA}" type="slidenum">
              <a:rPr lang="es-EC" smtClean="0"/>
              <a:t>‹Nº›</a:t>
            </a:fld>
            <a:endParaRPr lang="es-EC"/>
          </a:p>
        </p:txBody>
      </p:sp>
    </p:spTree>
    <p:extLst>
      <p:ext uri="{BB962C8B-B14F-4D97-AF65-F5344CB8AC3E}">
        <p14:creationId xmlns:p14="http://schemas.microsoft.com/office/powerpoint/2010/main" val="196816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93BB53B-C156-124F-BAD9-8425BFFFB2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1DE07C1B-7B48-9147-9292-66E709D6AB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5996B47-9023-8A47-B1C0-013CF35171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2CE87-4AE2-2B45-8A84-43F5822E522B}" type="datetimeFigureOut">
              <a:rPr lang="es-EC" smtClean="0"/>
              <a:t>4/2/2022</a:t>
            </a:fld>
            <a:endParaRPr lang="es-EC"/>
          </a:p>
        </p:txBody>
      </p:sp>
      <p:sp>
        <p:nvSpPr>
          <p:cNvPr id="5" name="Marcador de pie de página 4">
            <a:extLst>
              <a:ext uri="{FF2B5EF4-FFF2-40B4-BE49-F238E27FC236}">
                <a16:creationId xmlns:a16="http://schemas.microsoft.com/office/drawing/2014/main" id="{1F6D8B70-48E0-AF42-95F4-D827D89F7D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4C4B15C0-4781-724A-A296-BB0AD602AB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350FE-E5C2-7D45-B84E-B459F4E07BEA}" type="slidenum">
              <a:rPr lang="es-EC" smtClean="0"/>
              <a:t>‹Nº›</a:t>
            </a:fld>
            <a:endParaRPr lang="es-EC"/>
          </a:p>
        </p:txBody>
      </p:sp>
    </p:spTree>
    <p:extLst>
      <p:ext uri="{BB962C8B-B14F-4D97-AF65-F5344CB8AC3E}">
        <p14:creationId xmlns:p14="http://schemas.microsoft.com/office/powerpoint/2010/main" val="3014414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D270DAA-A901-C241-8F4E-88BAAA1438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7EA483C3-59C8-314B-902E-9309598A8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DC97D78A-530E-C048-BDF5-B510E5298E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45954-845E-6442-A0AB-6F85AB9B0A28}" type="datetimeFigureOut">
              <a:rPr lang="es-EC" smtClean="0"/>
              <a:t>4/2/2022</a:t>
            </a:fld>
            <a:endParaRPr lang="es-EC" dirty="0"/>
          </a:p>
        </p:txBody>
      </p:sp>
      <p:sp>
        <p:nvSpPr>
          <p:cNvPr id="5" name="Marcador de pie de página 4">
            <a:extLst>
              <a:ext uri="{FF2B5EF4-FFF2-40B4-BE49-F238E27FC236}">
                <a16:creationId xmlns:a16="http://schemas.microsoft.com/office/drawing/2014/main" id="{2212472F-E724-2240-A34E-F410B92A4D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Marcador de número de diapositiva 5">
            <a:extLst>
              <a:ext uri="{FF2B5EF4-FFF2-40B4-BE49-F238E27FC236}">
                <a16:creationId xmlns:a16="http://schemas.microsoft.com/office/drawing/2014/main" id="{2E7A10D2-E127-1644-B05F-722703A57F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576319-A1DB-7948-8D12-617FFC003B6D}" type="slidenum">
              <a:rPr lang="es-EC" smtClean="0"/>
              <a:t>‹Nº›</a:t>
            </a:fld>
            <a:endParaRPr lang="es-EC" dirty="0"/>
          </a:p>
        </p:txBody>
      </p:sp>
    </p:spTree>
    <p:extLst>
      <p:ext uri="{BB962C8B-B14F-4D97-AF65-F5344CB8AC3E}">
        <p14:creationId xmlns:p14="http://schemas.microsoft.com/office/powerpoint/2010/main" val="2636749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fi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9FF919-FA46-DB44-A3EA-4370517F9004}"/>
              </a:ext>
            </a:extLst>
          </p:cNvPr>
          <p:cNvSpPr>
            <a:spLocks noGrp="1"/>
          </p:cNvSpPr>
          <p:nvPr>
            <p:ph type="ctrTitle"/>
          </p:nvPr>
        </p:nvSpPr>
        <p:spPr/>
        <p:txBody>
          <a:bodyPr/>
          <a:lstStyle/>
          <a:p>
            <a:endParaRPr lang="es-EC" dirty="0"/>
          </a:p>
        </p:txBody>
      </p:sp>
      <p:pic>
        <p:nvPicPr>
          <p:cNvPr id="5" name="Imagen 4">
            <a:extLst>
              <a:ext uri="{FF2B5EF4-FFF2-40B4-BE49-F238E27FC236}">
                <a16:creationId xmlns:a16="http://schemas.microsoft.com/office/drawing/2014/main" id="{7398A895-FBAF-A440-A839-D064BF2832A0}"/>
              </a:ext>
            </a:extLst>
          </p:cNvPr>
          <p:cNvPicPr>
            <a:picLocks noChangeAspect="1"/>
          </p:cNvPicPr>
          <p:nvPr/>
        </p:nvPicPr>
        <p:blipFill>
          <a:blip r:embed="rId3"/>
          <a:stretch>
            <a:fillRect/>
          </a:stretch>
        </p:blipFill>
        <p:spPr>
          <a:xfrm>
            <a:off x="0" y="-48922"/>
            <a:ext cx="12192000" cy="6858000"/>
          </a:xfrm>
          <a:prstGeom prst="rect">
            <a:avLst/>
          </a:prstGeom>
        </p:spPr>
      </p:pic>
      <p:pic>
        <p:nvPicPr>
          <p:cNvPr id="7" name="Imagen 6">
            <a:extLst>
              <a:ext uri="{FF2B5EF4-FFF2-40B4-BE49-F238E27FC236}">
                <a16:creationId xmlns:a16="http://schemas.microsoft.com/office/drawing/2014/main" id="{F78D1C4A-E4A5-F341-A5E4-7182DAD599CB}"/>
              </a:ext>
            </a:extLst>
          </p:cNvPr>
          <p:cNvPicPr>
            <a:picLocks noChangeAspect="1"/>
          </p:cNvPicPr>
          <p:nvPr/>
        </p:nvPicPr>
        <p:blipFill>
          <a:blip r:embed="rId4"/>
          <a:stretch>
            <a:fillRect/>
          </a:stretch>
        </p:blipFill>
        <p:spPr>
          <a:xfrm>
            <a:off x="1371600" y="1346808"/>
            <a:ext cx="8915400" cy="3517900"/>
          </a:xfrm>
          <a:prstGeom prst="rect">
            <a:avLst/>
          </a:prstGeom>
        </p:spPr>
      </p:pic>
    </p:spTree>
    <p:extLst>
      <p:ext uri="{BB962C8B-B14F-4D97-AF65-F5344CB8AC3E}">
        <p14:creationId xmlns:p14="http://schemas.microsoft.com/office/powerpoint/2010/main" val="1971133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contenido 8">
            <a:extLst>
              <a:ext uri="{FF2B5EF4-FFF2-40B4-BE49-F238E27FC236}">
                <a16:creationId xmlns:a16="http://schemas.microsoft.com/office/drawing/2014/main" id="{23EE6359-203D-4845-876D-4326BEB25062}"/>
              </a:ext>
            </a:extLst>
          </p:cNvPr>
          <p:cNvPicPr>
            <a:picLocks noChangeAspect="1"/>
          </p:cNvPicPr>
          <p:nvPr/>
        </p:nvPicPr>
        <p:blipFill rotWithShape="1">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t="11343" b="13657"/>
          <a:stretch/>
        </p:blipFill>
        <p:spPr>
          <a:xfrm>
            <a:off x="369398" y="1596044"/>
            <a:ext cx="11265757" cy="4968239"/>
          </a:xfrm>
          <a:prstGeom prst="rect">
            <a:avLst/>
          </a:prstGeom>
        </p:spPr>
      </p:pic>
      <p:sp>
        <p:nvSpPr>
          <p:cNvPr id="9" name="Título 8"/>
          <p:cNvSpPr>
            <a:spLocks noGrp="1"/>
          </p:cNvSpPr>
          <p:nvPr>
            <p:ph type="title"/>
          </p:nvPr>
        </p:nvSpPr>
        <p:spPr>
          <a:xfrm>
            <a:off x="640080" y="-189471"/>
            <a:ext cx="10995076" cy="1665453"/>
          </a:xfrm>
        </p:spPr>
        <p:txBody>
          <a:bodyPr>
            <a:normAutofit fontScale="90000"/>
          </a:bodyPr>
          <a:lstStyle/>
          <a:p>
            <a:pPr algn="r"/>
            <a:r>
              <a:rPr lang="es-ES" sz="6600" b="1" dirty="0" smtClean="0">
                <a:solidFill>
                  <a:schemeClr val="accent5">
                    <a:lumMod val="50000"/>
                  </a:schemeClr>
                </a:solidFill>
                <a:latin typeface="GOTHAM-bold"/>
              </a:rPr>
              <a:t>Secretaría de Inclusión Social</a:t>
            </a:r>
            <a:endParaRPr lang="es-ES" sz="6600" b="1" dirty="0">
              <a:solidFill>
                <a:schemeClr val="accent5">
                  <a:lumMod val="50000"/>
                </a:schemeClr>
              </a:solidFill>
              <a:latin typeface="GOTHAM-bold"/>
            </a:endParaRPr>
          </a:p>
        </p:txBody>
      </p:sp>
      <p:sp>
        <p:nvSpPr>
          <p:cNvPr id="2" name="AutoShape 2" descr="blob:https://web.whatsapp.com/7c11c535-6e86-4f6e-b869-e179aebf5332"/>
          <p:cNvSpPr>
            <a:spLocks noChangeAspect="1" noChangeArrowheads="1"/>
          </p:cNvSpPr>
          <p:nvPr/>
        </p:nvSpPr>
        <p:spPr bwMode="auto">
          <a:xfrm>
            <a:off x="155575" y="-144463"/>
            <a:ext cx="304800" cy="3294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08" y="1596044"/>
            <a:ext cx="3064019" cy="4185920"/>
          </a:xfrm>
          <a:prstGeom prst="rect">
            <a:avLst/>
          </a:prstGeom>
        </p:spPr>
      </p:pic>
      <p:pic>
        <p:nvPicPr>
          <p:cNvPr id="14" name="Imagen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71986" y="1681018"/>
            <a:ext cx="3064885" cy="4174837"/>
          </a:xfrm>
          <a:prstGeom prst="rect">
            <a:avLst/>
          </a:prstGeom>
        </p:spPr>
      </p:pic>
      <p:pic>
        <p:nvPicPr>
          <p:cNvPr id="15" name="Imagen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7236" y="1693333"/>
            <a:ext cx="3121891" cy="4162522"/>
          </a:xfrm>
          <a:prstGeom prst="rect">
            <a:avLst/>
          </a:prstGeom>
        </p:spPr>
      </p:pic>
    </p:spTree>
    <p:extLst>
      <p:ext uri="{BB962C8B-B14F-4D97-AF65-F5344CB8AC3E}">
        <p14:creationId xmlns:p14="http://schemas.microsoft.com/office/powerpoint/2010/main" val="712571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75" y="0"/>
            <a:ext cx="12700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ubtitle 2"/>
          <p:cNvSpPr txBox="1">
            <a:spLocks noChangeArrowheads="1"/>
          </p:cNvSpPr>
          <p:nvPr/>
        </p:nvSpPr>
        <p:spPr>
          <a:xfrm>
            <a:off x="847725" y="263004"/>
            <a:ext cx="10537825" cy="605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1800" b="1" dirty="0" smtClean="0">
                <a:solidFill>
                  <a:srgbClr val="202A5C"/>
                </a:solidFill>
                <a:latin typeface="GOTHAM-bold"/>
              </a:rPr>
              <a:t>ACCIONES REALIZADAS FRENTE A LA EMERGENCIA EN EL DMQ </a:t>
            </a:r>
          </a:p>
          <a:p>
            <a:pPr algn="ctr">
              <a:lnSpc>
                <a:spcPct val="170000"/>
              </a:lnSpc>
            </a:pPr>
            <a:r>
              <a:rPr lang="en-US" altLang="en-US" sz="1800" b="1" dirty="0" smtClean="0">
                <a:solidFill>
                  <a:srgbClr val="202A5C"/>
                </a:solidFill>
                <a:latin typeface="GOTHAM-bold"/>
              </a:rPr>
              <a:t>POR EL ALUVIÓN EN EL SECTOR “LA GASCA”</a:t>
            </a:r>
          </a:p>
        </p:txBody>
      </p:sp>
      <p:grpSp>
        <p:nvGrpSpPr>
          <p:cNvPr id="18" name="Grupo 17"/>
          <p:cNvGrpSpPr/>
          <p:nvPr/>
        </p:nvGrpSpPr>
        <p:grpSpPr>
          <a:xfrm>
            <a:off x="369116" y="2410131"/>
            <a:ext cx="735318" cy="830997"/>
            <a:chOff x="1273175" y="2200143"/>
            <a:chExt cx="542465" cy="1114689"/>
          </a:xfrm>
        </p:grpSpPr>
        <p:sp>
          <p:nvSpPr>
            <p:cNvPr id="7" name="Rectángulo redondeado 1">
              <a:extLst/>
            </p:cNvPr>
            <p:cNvSpPr/>
            <p:nvPr/>
          </p:nvSpPr>
          <p:spPr>
            <a:xfrm>
              <a:off x="1273175" y="2300288"/>
              <a:ext cx="542465" cy="914400"/>
            </a:xfrm>
            <a:prstGeom prst="roundRect">
              <a:avLst>
                <a:gd name="adj" fmla="val 14780"/>
              </a:avLst>
            </a:prstGeom>
            <a:solidFill>
              <a:srgbClr val="212A5C"/>
            </a:solidFill>
            <a:ln>
              <a:solidFill>
                <a:srgbClr val="212A5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ln>
                  <a:solidFill>
                    <a:sysClr val="windowText" lastClr="000000"/>
                  </a:solidFill>
                </a:ln>
                <a:solidFill>
                  <a:srgbClr val="212A5C"/>
                </a:solidFill>
              </a:endParaRPr>
            </a:p>
          </p:txBody>
        </p:sp>
        <p:sp>
          <p:nvSpPr>
            <p:cNvPr id="8" name="CuadroTexto 9"/>
            <p:cNvSpPr txBox="1">
              <a:spLocks noChangeArrowheads="1"/>
            </p:cNvSpPr>
            <p:nvPr/>
          </p:nvSpPr>
          <p:spPr bwMode="auto">
            <a:xfrm>
              <a:off x="1355024" y="2200143"/>
              <a:ext cx="378765" cy="1114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C" altLang="es-ES" sz="4800" b="1" dirty="0">
                  <a:solidFill>
                    <a:schemeClr val="bg1"/>
                  </a:solidFill>
                </a:rPr>
                <a:t>1</a:t>
              </a:r>
              <a:endParaRPr lang="en-US" altLang="es-ES" sz="4800" b="1" dirty="0">
                <a:solidFill>
                  <a:schemeClr val="bg1"/>
                </a:solidFill>
              </a:endParaRPr>
            </a:p>
          </p:txBody>
        </p:sp>
      </p:grpSp>
      <p:sp>
        <p:nvSpPr>
          <p:cNvPr id="9" name="Subtitle 2">
            <a:extLst/>
          </p:cNvPr>
          <p:cNvSpPr txBox="1">
            <a:spLocks/>
          </p:cNvSpPr>
          <p:nvPr/>
        </p:nvSpPr>
        <p:spPr bwMode="auto">
          <a:xfrm>
            <a:off x="1215383" y="2484790"/>
            <a:ext cx="4150944" cy="3417248"/>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no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1400" b="1" dirty="0">
                <a:latin typeface="Arial" panose="020B0604020202020204" pitchFamily="34" charset="0"/>
                <a:cs typeface="Arial" panose="020B0604020202020204" pitchFamily="34" charset="0"/>
              </a:rPr>
              <a:t>ALBERGUES</a:t>
            </a:r>
          </a:p>
          <a:p>
            <a:pPr marL="285750" lvl="0" indent="-285750" algn="just">
              <a:buFont typeface="Wingdings" panose="05000000000000000000" pitchFamily="2" charset="2"/>
              <a:buChar char="ü"/>
            </a:pPr>
            <a:r>
              <a:rPr lang="es-EC" sz="1400" dirty="0" smtClean="0">
                <a:latin typeface="Arial" panose="020B0604020202020204" pitchFamily="34" charset="0"/>
                <a:cs typeface="Arial" panose="020B0604020202020204" pitchFamily="34" charset="0"/>
              </a:rPr>
              <a:t>Preparación </a:t>
            </a:r>
            <a:r>
              <a:rPr lang="es-EC" sz="1400" dirty="0">
                <a:latin typeface="Arial" panose="020B0604020202020204" pitchFamily="34" charset="0"/>
                <a:cs typeface="Arial" panose="020B0604020202020204" pitchFamily="34" charset="0"/>
              </a:rPr>
              <a:t>y adecuación de 2 albergues para recibir población afectada: La Y para COVID negativos y Eloy Alfaro para COVID </a:t>
            </a:r>
            <a:r>
              <a:rPr lang="es-EC" sz="1400" dirty="0" smtClean="0">
                <a:latin typeface="Arial" panose="020B0604020202020204" pitchFamily="34" charset="0"/>
                <a:cs typeface="Arial" panose="020B0604020202020204" pitchFamily="34" charset="0"/>
              </a:rPr>
              <a:t>positivos (lunes </a:t>
            </a:r>
            <a:r>
              <a:rPr lang="es-EC" sz="1400" dirty="0">
                <a:latin typeface="Arial" panose="020B0604020202020204" pitchFamily="34" charset="0"/>
                <a:cs typeface="Arial" panose="020B0604020202020204" pitchFamily="34" charset="0"/>
              </a:rPr>
              <a:t>31 de enero a las 23h00</a:t>
            </a:r>
            <a:r>
              <a:rPr lang="es-EC" sz="1400" dirty="0" smtClean="0">
                <a:latin typeface="Arial" panose="020B0604020202020204" pitchFamily="34" charset="0"/>
                <a:cs typeface="Arial" panose="020B0604020202020204" pitchFamily="34" charset="0"/>
              </a:rPr>
              <a:t>); en coordinación </a:t>
            </a:r>
            <a:r>
              <a:rPr lang="es-EC" sz="1400" dirty="0">
                <a:latin typeface="Arial" panose="020B0604020202020204" pitchFamily="34" charset="0"/>
                <a:cs typeface="Arial" panose="020B0604020202020204" pitchFamily="34" charset="0"/>
              </a:rPr>
              <a:t>con la Dirección Metropolitana de Riesgos y la Secretaría de Seguridad. </a:t>
            </a:r>
            <a:endParaRPr lang="es-EC" sz="1400" dirty="0" smtClean="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ü"/>
            </a:pPr>
            <a:r>
              <a:rPr lang="es-EC" sz="1400" dirty="0" smtClean="0">
                <a:latin typeface="Arial" panose="020B0604020202020204" pitchFamily="34" charset="0"/>
                <a:cs typeface="Arial" panose="020B0604020202020204" pitchFamily="34" charset="0"/>
              </a:rPr>
              <a:t>El </a:t>
            </a:r>
            <a:r>
              <a:rPr lang="es-EC" sz="1400" dirty="0">
                <a:latin typeface="Arial" panose="020B0604020202020204" pitchFamily="34" charset="0"/>
                <a:cs typeface="Arial" panose="020B0604020202020204" pitchFamily="34" charset="0"/>
              </a:rPr>
              <a:t>martes </a:t>
            </a:r>
            <a:r>
              <a:rPr lang="es-EC" sz="1400" dirty="0" smtClean="0">
                <a:latin typeface="Arial" panose="020B0604020202020204" pitchFamily="34" charset="0"/>
                <a:cs typeface="Arial" panose="020B0604020202020204" pitchFamily="34" charset="0"/>
              </a:rPr>
              <a:t>1 de febrero a medio día se habilitaron 8 </a:t>
            </a:r>
            <a:r>
              <a:rPr lang="es-EC" sz="1400" dirty="0">
                <a:latin typeface="Arial" panose="020B0604020202020204" pitchFamily="34" charset="0"/>
                <a:cs typeface="Arial" panose="020B0604020202020204" pitchFamily="34" charset="0"/>
              </a:rPr>
              <a:t>Centros de Atención </a:t>
            </a:r>
            <a:r>
              <a:rPr lang="es-EC" sz="1400" dirty="0" smtClean="0">
                <a:latin typeface="Arial" panose="020B0604020202020204" pitchFamily="34" charset="0"/>
                <a:cs typeface="Arial" panose="020B0604020202020204" pitchFamily="34" charset="0"/>
              </a:rPr>
              <a:t>Temporal, en la cual se verificó </a:t>
            </a:r>
            <a:r>
              <a:rPr lang="es-EC" sz="1400" dirty="0">
                <a:latin typeface="Arial" panose="020B0604020202020204" pitchFamily="34" charset="0"/>
                <a:cs typeface="Arial" panose="020B0604020202020204" pitchFamily="34" charset="0"/>
              </a:rPr>
              <a:t>que se disponga de todo lo necesario. </a:t>
            </a:r>
            <a:endParaRPr lang="es-EC" sz="1400" dirty="0" smtClean="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ü"/>
            </a:pPr>
            <a:r>
              <a:rPr lang="es-EC" sz="1400" dirty="0" smtClean="0">
                <a:latin typeface="Arial" panose="020B0604020202020204" pitchFamily="34" charset="0"/>
                <a:cs typeface="Arial" panose="020B0604020202020204" pitchFamily="34" charset="0"/>
              </a:rPr>
              <a:t>Se habilitó el albergue </a:t>
            </a:r>
            <a:r>
              <a:rPr lang="es-EC" sz="1400" dirty="0">
                <a:latin typeface="Arial" panose="020B0604020202020204" pitchFamily="34" charset="0"/>
                <a:cs typeface="Arial" panose="020B0604020202020204" pitchFamily="34" charset="0"/>
              </a:rPr>
              <a:t>de la Y </a:t>
            </a:r>
            <a:r>
              <a:rPr lang="es-EC" sz="1400" dirty="0" smtClean="0">
                <a:latin typeface="Arial" panose="020B0604020202020204" pitchFamily="34" charset="0"/>
                <a:cs typeface="Arial" panose="020B0604020202020204" pitchFamily="34" charset="0"/>
              </a:rPr>
              <a:t>para </a:t>
            </a:r>
            <a:r>
              <a:rPr lang="es-EC" sz="1400" dirty="0">
                <a:latin typeface="Arial" panose="020B0604020202020204" pitchFamily="34" charset="0"/>
                <a:cs typeface="Arial" panose="020B0604020202020204" pitchFamily="34" charset="0"/>
              </a:rPr>
              <a:t>recibir población </a:t>
            </a:r>
            <a:r>
              <a:rPr lang="es-EC" sz="1400" dirty="0" smtClean="0">
                <a:latin typeface="Arial" panose="020B0604020202020204" pitchFamily="34" charset="0"/>
                <a:cs typeface="Arial" panose="020B0604020202020204" pitchFamily="34" charset="0"/>
              </a:rPr>
              <a:t>afectada para lo cual se coordinó con el </a:t>
            </a:r>
            <a:r>
              <a:rPr lang="es-EC" sz="1400" dirty="0">
                <a:latin typeface="Arial" panose="020B0604020202020204" pitchFamily="34" charset="0"/>
                <a:cs typeface="Arial" panose="020B0604020202020204" pitchFamily="34" charset="0"/>
              </a:rPr>
              <a:t>MSP </a:t>
            </a:r>
            <a:r>
              <a:rPr lang="es-EC" sz="1400" dirty="0" smtClean="0">
                <a:latin typeface="Arial" panose="020B0604020202020204" pitchFamily="34" charset="0"/>
                <a:cs typeface="Arial" panose="020B0604020202020204" pitchFamily="34" charset="0"/>
              </a:rPr>
              <a:t>para realizar </a:t>
            </a:r>
            <a:r>
              <a:rPr lang="es-EC" sz="1400" dirty="0">
                <a:latin typeface="Arial" panose="020B0604020202020204" pitchFamily="34" charset="0"/>
                <a:cs typeface="Arial" panose="020B0604020202020204" pitchFamily="34" charset="0"/>
              </a:rPr>
              <a:t>pruebas COVID previamente </a:t>
            </a:r>
            <a:r>
              <a:rPr lang="es-EC" sz="1400" dirty="0" smtClean="0">
                <a:latin typeface="Arial" panose="020B0604020202020204" pitchFamily="34" charset="0"/>
                <a:cs typeface="Arial" panose="020B0604020202020204" pitchFamily="34" charset="0"/>
              </a:rPr>
              <a:t>al ingreso a </a:t>
            </a:r>
            <a:r>
              <a:rPr lang="es-EC" sz="1400" dirty="0">
                <a:latin typeface="Arial" panose="020B0604020202020204" pitchFamily="34" charset="0"/>
                <a:cs typeface="Arial" panose="020B0604020202020204" pitchFamily="34" charset="0"/>
              </a:rPr>
              <a:t>los albergues</a:t>
            </a:r>
          </a:p>
        </p:txBody>
      </p:sp>
      <p:sp>
        <p:nvSpPr>
          <p:cNvPr id="2" name="Rectángulo 1"/>
          <p:cNvSpPr/>
          <p:nvPr/>
        </p:nvSpPr>
        <p:spPr>
          <a:xfrm>
            <a:off x="212725" y="1114731"/>
            <a:ext cx="11027930" cy="923330"/>
          </a:xfrm>
          <a:prstGeom prst="rect">
            <a:avLst/>
          </a:prstGeom>
        </p:spPr>
        <p:txBody>
          <a:bodyPr wrap="square">
            <a:spAutoFit/>
          </a:bodyPr>
          <a:lstStyle/>
          <a:p>
            <a:pPr algn="just">
              <a:spcAft>
                <a:spcPts val="0"/>
              </a:spcAft>
            </a:pPr>
            <a:r>
              <a:rPr lang="es-EC" dirty="0">
                <a:latin typeface="Calibri" panose="020F0502020204030204" pitchFamily="34" charset="0"/>
                <a:ea typeface="Calibri" panose="020F0502020204030204" pitchFamily="34" charset="0"/>
              </a:rPr>
              <a:t>De acuerdo a los procedimientos de emergencia el primer anillo de atención son los cuerpos de seguridad (Ejército, Policía Nacional, Cuerpo de Agentes Metropolitanos en el caso de Quito, Bomberos) los que intervienen inmediatamente); a pedido de la Secretaria de Seguridad se respondió inmediatamente para:</a:t>
            </a:r>
            <a:endParaRPr lang="es-EC" sz="2000" dirty="0">
              <a:effectLst/>
              <a:latin typeface="Times New Roman" panose="02020603050405020304" pitchFamily="18" charset="0"/>
              <a:ea typeface="Calibri" panose="020F0502020204030204" pitchFamily="34" charset="0"/>
            </a:endParaRPr>
          </a:p>
        </p:txBody>
      </p:sp>
      <p:sp>
        <p:nvSpPr>
          <p:cNvPr id="12" name="Subtitle 2">
            <a:extLst/>
          </p:cNvPr>
          <p:cNvSpPr txBox="1">
            <a:spLocks/>
          </p:cNvSpPr>
          <p:nvPr/>
        </p:nvSpPr>
        <p:spPr bwMode="auto">
          <a:xfrm>
            <a:off x="5837382" y="2484789"/>
            <a:ext cx="5477163" cy="3417248"/>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no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lvl="0" indent="-285750" algn="just">
              <a:buFont typeface="Wingdings" panose="05000000000000000000" pitchFamily="2" charset="2"/>
              <a:buChar char="ü"/>
            </a:pPr>
            <a:r>
              <a:rPr lang="es-ES" sz="1400" dirty="0" smtClean="0">
                <a:latin typeface="Arial" panose="020B0604020202020204" pitchFamily="34" charset="0"/>
                <a:cs typeface="Arial" panose="020B0604020202020204" pitchFamily="34" charset="0"/>
              </a:rPr>
              <a:t>Conformación </a:t>
            </a:r>
            <a:r>
              <a:rPr lang="es-ES" sz="1400" dirty="0">
                <a:latin typeface="Arial" panose="020B0604020202020204" pitchFamily="34" charset="0"/>
                <a:cs typeface="Arial" panose="020B0604020202020204" pitchFamily="34" charset="0"/>
              </a:rPr>
              <a:t>de un equipo para que esté disponible la atención en el albergue de la Y, 31 de enero a las 23h00 y con </a:t>
            </a:r>
            <a:r>
              <a:rPr lang="es-ES" sz="1400" dirty="0" smtClean="0">
                <a:latin typeface="Arial" panose="020B0604020202020204" pitchFamily="34" charset="0"/>
                <a:cs typeface="Arial" panose="020B0604020202020204" pitchFamily="34" charset="0"/>
              </a:rPr>
              <a:t>relevos.</a:t>
            </a:r>
          </a:p>
          <a:p>
            <a:pPr marL="285750" lvl="0" indent="-285750" algn="just">
              <a:buFont typeface="Wingdings" panose="05000000000000000000" pitchFamily="2" charset="2"/>
              <a:buChar char="ü"/>
            </a:pPr>
            <a:r>
              <a:rPr lang="es-ES" sz="1400" dirty="0">
                <a:latin typeface="Arial" panose="020B0604020202020204" pitchFamily="34" charset="0"/>
                <a:cs typeface="Arial" panose="020B0604020202020204" pitchFamily="34" charset="0"/>
              </a:rPr>
              <a:t>Se conformaron dos equipos de los CEJ (abogados y psicólogos) en los dos albergues dispuestos para la atención inmediata desde el martes 1 de febrero a las 7h00.</a:t>
            </a:r>
          </a:p>
          <a:p>
            <a:pPr lvl="0" algn="just"/>
            <a:r>
              <a:rPr lang="es-ES" sz="1400" dirty="0" smtClean="0">
                <a:latin typeface="Arial" panose="020B0604020202020204" pitchFamily="34" charset="0"/>
                <a:cs typeface="Arial" panose="020B0604020202020204" pitchFamily="34" charset="0"/>
              </a:rPr>
              <a:t>Se estructuró un equipo multidisciplinario de trabajadores sociales y psicólogos que participaron en los procesos de atención en los albergues.</a:t>
            </a:r>
          </a:p>
          <a:p>
            <a:pPr marL="285750" indent="-285750" algn="just">
              <a:buFontTx/>
              <a:buChar char="-"/>
            </a:pPr>
            <a:r>
              <a:rPr lang="es-ES" sz="1400" dirty="0" smtClean="0">
                <a:latin typeface="Arial" panose="020B0604020202020204" pitchFamily="34" charset="0"/>
                <a:cs typeface="Arial" panose="020B0604020202020204" pitchFamily="34" charset="0"/>
              </a:rPr>
              <a:t>Están habilitados para voluntarios, técnicos de GAD y otra población que ha venido a apoyar desde otros cantones.</a:t>
            </a:r>
            <a:endParaRPr lang="es-ES" sz="1400" dirty="0">
              <a:latin typeface="Arial" panose="020B0604020202020204" pitchFamily="34" charset="0"/>
              <a:cs typeface="Arial" panose="020B0604020202020204" pitchFamily="34" charset="0"/>
            </a:endParaRPr>
          </a:p>
          <a:p>
            <a:pPr marL="285750" lvl="0" indent="-285750" algn="just">
              <a:buFontTx/>
              <a:buChar char="-"/>
            </a:pPr>
            <a:endParaRPr lang="es-ES" sz="1400" dirty="0">
              <a:latin typeface="Arial" panose="020B0604020202020204" pitchFamily="34" charset="0"/>
              <a:cs typeface="Arial" panose="020B0604020202020204" pitchFamily="34" charset="0"/>
            </a:endParaRPr>
          </a:p>
          <a:p>
            <a:pPr lvl="0" algn="just"/>
            <a:endParaRPr lang="es-ES" sz="1400"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ü"/>
            </a:pPr>
            <a:endParaRPr lang="es-ES" sz="1400" dirty="0">
              <a:latin typeface="Arial" panose="020B0604020202020204" pitchFamily="34" charset="0"/>
              <a:cs typeface="Arial" panose="020B0604020202020204" pitchFamily="34" charset="0"/>
            </a:endParaRPr>
          </a:p>
          <a:p>
            <a:pPr lvl="0" algn="just"/>
            <a:endParaRPr lang="es-EC"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4752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75" y="0"/>
            <a:ext cx="12700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ubtitle 2"/>
          <p:cNvSpPr txBox="1">
            <a:spLocks noChangeArrowheads="1"/>
          </p:cNvSpPr>
          <p:nvPr/>
        </p:nvSpPr>
        <p:spPr>
          <a:xfrm>
            <a:off x="847725" y="263005"/>
            <a:ext cx="10537825" cy="522288"/>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800" b="1" dirty="0" smtClean="0">
                <a:solidFill>
                  <a:srgbClr val="202A5C"/>
                </a:solidFill>
                <a:latin typeface="GOTHAM-bold"/>
              </a:rPr>
              <a:t>ACCIONES REALIZADAS FRENTE A LA EMERGENCIA EN EL DMQ POR EL ALUVIÓN EN EL SECTOR “LA GASCA”.</a:t>
            </a:r>
          </a:p>
        </p:txBody>
      </p:sp>
      <p:grpSp>
        <p:nvGrpSpPr>
          <p:cNvPr id="18" name="Grupo 17"/>
          <p:cNvGrpSpPr/>
          <p:nvPr/>
        </p:nvGrpSpPr>
        <p:grpSpPr>
          <a:xfrm>
            <a:off x="243364" y="1253165"/>
            <a:ext cx="735318" cy="830997"/>
            <a:chOff x="1273175" y="2200143"/>
            <a:chExt cx="542465" cy="1114689"/>
          </a:xfrm>
        </p:grpSpPr>
        <p:sp>
          <p:nvSpPr>
            <p:cNvPr id="7" name="Rectángulo redondeado 1">
              <a:extLst/>
            </p:cNvPr>
            <p:cNvSpPr/>
            <p:nvPr/>
          </p:nvSpPr>
          <p:spPr>
            <a:xfrm>
              <a:off x="1273175" y="2300288"/>
              <a:ext cx="542465" cy="914400"/>
            </a:xfrm>
            <a:prstGeom prst="roundRect">
              <a:avLst>
                <a:gd name="adj" fmla="val 14780"/>
              </a:avLst>
            </a:prstGeom>
            <a:solidFill>
              <a:srgbClr val="212A5C"/>
            </a:solidFill>
            <a:ln>
              <a:solidFill>
                <a:srgbClr val="212A5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ln>
                  <a:solidFill>
                    <a:sysClr val="windowText" lastClr="000000"/>
                  </a:solidFill>
                </a:ln>
                <a:solidFill>
                  <a:srgbClr val="212A5C"/>
                </a:solidFill>
              </a:endParaRPr>
            </a:p>
          </p:txBody>
        </p:sp>
        <p:sp>
          <p:nvSpPr>
            <p:cNvPr id="8" name="CuadroTexto 9"/>
            <p:cNvSpPr txBox="1">
              <a:spLocks noChangeArrowheads="1"/>
            </p:cNvSpPr>
            <p:nvPr/>
          </p:nvSpPr>
          <p:spPr bwMode="auto">
            <a:xfrm>
              <a:off x="1355024" y="2200143"/>
              <a:ext cx="378765" cy="1114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4800" b="1" dirty="0">
                  <a:solidFill>
                    <a:schemeClr val="bg1"/>
                  </a:solidFill>
                </a:rPr>
                <a:t>2</a:t>
              </a:r>
              <a:endParaRPr lang="en-US" altLang="es-ES" sz="4800" b="1" dirty="0">
                <a:solidFill>
                  <a:schemeClr val="bg1"/>
                </a:solidFill>
              </a:endParaRPr>
            </a:p>
          </p:txBody>
        </p:sp>
      </p:grpSp>
      <p:sp>
        <p:nvSpPr>
          <p:cNvPr id="9" name="Subtitle 2">
            <a:extLst/>
          </p:cNvPr>
          <p:cNvSpPr txBox="1">
            <a:spLocks/>
          </p:cNvSpPr>
          <p:nvPr/>
        </p:nvSpPr>
        <p:spPr bwMode="auto">
          <a:xfrm>
            <a:off x="1015021" y="1422104"/>
            <a:ext cx="5157378" cy="4027351"/>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no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r>
              <a:rPr lang="es-ES" sz="1400" b="1" dirty="0" smtClean="0">
                <a:latin typeface="Arial" panose="020B0604020202020204" pitchFamily="34" charset="0"/>
                <a:cs typeface="Arial" panose="020B0604020202020204" pitchFamily="34" charset="0"/>
              </a:rPr>
              <a:t>ACERCAMIENTO A COMUNIDAD</a:t>
            </a:r>
            <a:endParaRPr lang="es-ES" sz="1400" b="1"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ü"/>
            </a:pPr>
            <a:r>
              <a:rPr lang="es-ES" sz="1400" dirty="0" smtClean="0">
                <a:latin typeface="Arial" panose="020B0604020202020204" pitchFamily="34" charset="0"/>
                <a:cs typeface="Arial" panose="020B0604020202020204" pitchFamily="34" charset="0"/>
              </a:rPr>
              <a:t>Respuesta </a:t>
            </a:r>
            <a:r>
              <a:rPr lang="es-ES" sz="1400" dirty="0">
                <a:latin typeface="Arial" panose="020B0604020202020204" pitchFamily="34" charset="0"/>
                <a:cs typeface="Arial" panose="020B0604020202020204" pitchFamily="34" charset="0"/>
              </a:rPr>
              <a:t>inmediata a habitantes del callejón junto a la cancha de vóley para ayuda con kits de hogar; contención psicológica, relocalización, mecánicas para arreglar sus vehículos</a:t>
            </a:r>
            <a:r>
              <a:rPr lang="es-ES" sz="1400" dirty="0" smtClean="0">
                <a:latin typeface="Arial" panose="020B0604020202020204" pitchFamily="34" charset="0"/>
                <a:cs typeface="Arial" panose="020B0604020202020204" pitchFamily="34" charset="0"/>
              </a:rPr>
              <a:t>.</a:t>
            </a:r>
          </a:p>
          <a:p>
            <a:pPr marL="285750" lvl="0" indent="-285750" algn="just">
              <a:buFont typeface="Wingdings" panose="05000000000000000000" pitchFamily="2" charset="2"/>
              <a:buChar char="ü"/>
            </a:pPr>
            <a:r>
              <a:rPr lang="es-ES" sz="1400" dirty="0" smtClean="0">
                <a:latin typeface="Arial" panose="020B0604020202020204" pitchFamily="34" charset="0"/>
                <a:cs typeface="Arial" panose="020B0604020202020204" pitchFamily="34" charset="0"/>
              </a:rPr>
              <a:t>Visita </a:t>
            </a:r>
            <a:r>
              <a:rPr lang="es-ES" sz="1400" dirty="0">
                <a:latin typeface="Arial" panose="020B0604020202020204" pitchFamily="34" charset="0"/>
                <a:cs typeface="Arial" panose="020B0604020202020204" pitchFamily="34" charset="0"/>
              </a:rPr>
              <a:t>a </a:t>
            </a:r>
            <a:r>
              <a:rPr lang="es-ES" sz="1400" dirty="0" smtClean="0">
                <a:latin typeface="Arial" panose="020B0604020202020204" pitchFamily="34" charset="0"/>
                <a:cs typeface="Arial" panose="020B0604020202020204" pitchFamily="34" charset="0"/>
              </a:rPr>
              <a:t>familia que tiene a tres </a:t>
            </a:r>
            <a:r>
              <a:rPr lang="es-ES" sz="1400" dirty="0">
                <a:latin typeface="Arial" panose="020B0604020202020204" pitchFamily="34" charset="0"/>
                <a:cs typeface="Arial" panose="020B0604020202020204" pitchFamily="34" charset="0"/>
              </a:rPr>
              <a:t>huérfanos que están en casa de los abuelos </a:t>
            </a:r>
            <a:r>
              <a:rPr lang="es-ES" sz="1400" dirty="0" smtClean="0">
                <a:latin typeface="Arial" panose="020B0604020202020204" pitchFamily="34" charset="0"/>
                <a:cs typeface="Arial" panose="020B0604020202020204" pitchFamily="34" charset="0"/>
              </a:rPr>
              <a:t>donde se convalidó información</a:t>
            </a:r>
          </a:p>
          <a:p>
            <a:pPr marL="285750" lvl="0" indent="-285750" algn="just">
              <a:buFont typeface="Wingdings" panose="05000000000000000000" pitchFamily="2" charset="2"/>
              <a:buChar char="ü"/>
            </a:pPr>
            <a:r>
              <a:rPr lang="es-ES" sz="1400" dirty="0">
                <a:latin typeface="Arial" panose="020B0604020202020204" pitchFamily="34" charset="0"/>
                <a:cs typeface="Arial" panose="020B0604020202020204" pitchFamily="34" charset="0"/>
              </a:rPr>
              <a:t>Visita familia Bayas Cañaveral (hijos huérfanos)La Dirección VIF tomó contacto con los 3 hermanos que quedaron huérfanos por el fallecimiento de sus padres, sus nombres son: Wendy Bayas Cañaveral de 8 años, Esteban Gabriel Bayas Cañaveral de 22 años y Daniela </a:t>
            </a:r>
            <a:r>
              <a:rPr lang="es-ES" sz="1400" dirty="0" err="1">
                <a:latin typeface="Arial" panose="020B0604020202020204" pitchFamily="34" charset="0"/>
                <a:cs typeface="Arial" panose="020B0604020202020204" pitchFamily="34" charset="0"/>
              </a:rPr>
              <a:t>Natasha</a:t>
            </a:r>
            <a:r>
              <a:rPr lang="es-ES" sz="1400" dirty="0">
                <a:latin typeface="Arial" panose="020B0604020202020204" pitchFamily="34" charset="0"/>
                <a:cs typeface="Arial" panose="020B0604020202020204" pitchFamily="34" charset="0"/>
              </a:rPr>
              <a:t> Bayas Cañaveral de 19 años. Al momento se encuentran en casa de sus </a:t>
            </a:r>
            <a:r>
              <a:rPr lang="es-ES" sz="1400" dirty="0" smtClean="0">
                <a:latin typeface="Arial" panose="020B0604020202020204" pitchFamily="34" charset="0"/>
                <a:cs typeface="Arial" panose="020B0604020202020204" pitchFamily="34" charset="0"/>
              </a:rPr>
              <a:t>abuelos maternos, </a:t>
            </a:r>
            <a:r>
              <a:rPr lang="es-ES" sz="1400" dirty="0">
                <a:latin typeface="Arial" panose="020B0604020202020204" pitchFamily="34" charset="0"/>
                <a:cs typeface="Arial" panose="020B0604020202020204" pitchFamily="34" charset="0"/>
              </a:rPr>
              <a:t>Susana Díaz 67 años y José Cañaveral de 68 </a:t>
            </a:r>
            <a:r>
              <a:rPr lang="es-ES" sz="1400" dirty="0" smtClean="0">
                <a:latin typeface="Arial" panose="020B0604020202020204" pitchFamily="34" charset="0"/>
                <a:cs typeface="Arial" panose="020B0604020202020204" pitchFamily="34" charset="0"/>
              </a:rPr>
              <a:t>años, se dio </a:t>
            </a:r>
            <a:r>
              <a:rPr lang="es-ES" sz="1400" dirty="0">
                <a:latin typeface="Arial" panose="020B0604020202020204" pitchFamily="34" charset="0"/>
                <a:cs typeface="Arial" panose="020B0604020202020204" pitchFamily="34" charset="0"/>
              </a:rPr>
              <a:t>contención y terapia psicológica para todos los miembros del núcleo familiar. </a:t>
            </a:r>
            <a:endParaRPr lang="es-ES" sz="1400" dirty="0" smtClean="0">
              <a:latin typeface="Arial" panose="020B0604020202020204" pitchFamily="34" charset="0"/>
              <a:cs typeface="Arial" panose="020B0604020202020204" pitchFamily="34" charset="0"/>
            </a:endParaRPr>
          </a:p>
        </p:txBody>
      </p:sp>
      <p:sp>
        <p:nvSpPr>
          <p:cNvPr id="12" name="Subtitle 2">
            <a:extLst/>
          </p:cNvPr>
          <p:cNvSpPr txBox="1">
            <a:spLocks/>
          </p:cNvSpPr>
          <p:nvPr/>
        </p:nvSpPr>
        <p:spPr bwMode="auto">
          <a:xfrm>
            <a:off x="7232073" y="1469716"/>
            <a:ext cx="4089237" cy="4386139"/>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no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r>
              <a:rPr lang="es-ES" sz="1400" b="1" dirty="0" smtClean="0">
                <a:latin typeface="Arial" panose="020B0604020202020204" pitchFamily="34" charset="0"/>
                <a:cs typeface="Arial" panose="020B0604020202020204" pitchFamily="34" charset="0"/>
              </a:rPr>
              <a:t>ASISTENCIAS HUMANITARIAS</a:t>
            </a:r>
          </a:p>
          <a:p>
            <a:pPr marL="285750" lvl="0" indent="-285750" algn="just">
              <a:buFont typeface="Wingdings" panose="05000000000000000000" pitchFamily="2" charset="2"/>
              <a:buChar char="ü"/>
            </a:pPr>
            <a:r>
              <a:rPr lang="es-ES" sz="1400" dirty="0" smtClean="0">
                <a:latin typeface="Arial" panose="020B0604020202020204" pitchFamily="34" charset="0"/>
                <a:cs typeface="Arial" panose="020B0604020202020204" pitchFamily="34" charset="0"/>
              </a:rPr>
              <a:t>Canalización </a:t>
            </a:r>
            <a:r>
              <a:rPr lang="es-ES" sz="1400" dirty="0">
                <a:latin typeface="Arial" panose="020B0604020202020204" pitchFamily="34" charset="0"/>
                <a:cs typeface="Arial" panose="020B0604020202020204" pitchFamily="34" charset="0"/>
              </a:rPr>
              <a:t>de </a:t>
            </a:r>
            <a:r>
              <a:rPr lang="es-ES" sz="1400" dirty="0" smtClean="0">
                <a:latin typeface="Arial" panose="020B0604020202020204" pitchFamily="34" charset="0"/>
                <a:cs typeface="Arial" panose="020B0604020202020204" pitchFamily="34" charset="0"/>
              </a:rPr>
              <a:t>647 ayudas </a:t>
            </a:r>
            <a:r>
              <a:rPr lang="es-ES" sz="1400" dirty="0">
                <a:latin typeface="Arial" panose="020B0604020202020204" pitchFamily="34" charset="0"/>
                <a:cs typeface="Arial" panose="020B0604020202020204" pitchFamily="34" charset="0"/>
              </a:rPr>
              <a:t>y </a:t>
            </a:r>
            <a:r>
              <a:rPr lang="es-ES" sz="1400" dirty="0" smtClean="0">
                <a:latin typeface="Arial" panose="020B0604020202020204" pitchFamily="34" charset="0"/>
                <a:cs typeface="Arial" panose="020B0604020202020204" pitchFamily="34" charset="0"/>
              </a:rPr>
              <a:t>asistencias humanitarias emergentes.</a:t>
            </a:r>
          </a:p>
          <a:p>
            <a:pPr marL="285750" lvl="0" indent="-285750" algn="just">
              <a:buFontTx/>
              <a:buChar char="-"/>
            </a:pPr>
            <a:r>
              <a:rPr lang="es-ES" sz="1400" dirty="0" smtClean="0">
                <a:latin typeface="Arial" panose="020B0604020202020204" pitchFamily="34" charset="0"/>
                <a:cs typeface="Arial" panose="020B0604020202020204" pitchFamily="34" charset="0"/>
              </a:rPr>
              <a:t>Bienes </a:t>
            </a:r>
            <a:r>
              <a:rPr lang="es-ES" sz="1400" dirty="0">
                <a:latin typeface="Arial" panose="020B0604020202020204" pitchFamily="34" charset="0"/>
                <a:cs typeface="Arial" panose="020B0604020202020204" pitchFamily="34" charset="0"/>
              </a:rPr>
              <a:t>perecibles (Casa Comunal</a:t>
            </a:r>
            <a:r>
              <a:rPr lang="es-ES" sz="1400" dirty="0" smtClean="0">
                <a:latin typeface="Arial" panose="020B0604020202020204" pitchFamily="34" charset="0"/>
                <a:cs typeface="Arial" panose="020B0604020202020204" pitchFamily="34" charset="0"/>
              </a:rPr>
              <a:t>),</a:t>
            </a:r>
          </a:p>
          <a:p>
            <a:pPr marL="285750" lvl="0" indent="-285750" algn="just">
              <a:buFontTx/>
              <a:buChar char="-"/>
            </a:pPr>
            <a:r>
              <a:rPr lang="es-ES" sz="1400" dirty="0" smtClean="0">
                <a:latin typeface="Arial" panose="020B0604020202020204" pitchFamily="34" charset="0"/>
                <a:cs typeface="Arial" panose="020B0604020202020204" pitchFamily="34" charset="0"/>
              </a:rPr>
              <a:t>Bienes </a:t>
            </a:r>
            <a:r>
              <a:rPr lang="es-ES" sz="1400" dirty="0">
                <a:latin typeface="Arial" panose="020B0604020202020204" pitchFamily="34" charset="0"/>
                <a:cs typeface="Arial" panose="020B0604020202020204" pitchFamily="34" charset="0"/>
              </a:rPr>
              <a:t>no perecibles en el PMU y puntos de acopio</a:t>
            </a:r>
            <a:r>
              <a:rPr lang="es-ES" sz="1400"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ü"/>
            </a:pPr>
            <a:r>
              <a:rPr lang="es-ES" sz="1400" dirty="0" smtClean="0">
                <a:latin typeface="Arial" panose="020B0604020202020204" pitchFamily="34" charset="0"/>
                <a:cs typeface="Arial" panose="020B0604020202020204" pitchFamily="34" charset="0"/>
              </a:rPr>
              <a:t>Elaboración </a:t>
            </a:r>
            <a:r>
              <a:rPr lang="es-ES" sz="1400" dirty="0">
                <a:latin typeface="Arial" panose="020B0604020202020204" pitchFamily="34" charset="0"/>
                <a:cs typeface="Arial" panose="020B0604020202020204" pitchFamily="34" charset="0"/>
              </a:rPr>
              <a:t>de </a:t>
            </a:r>
            <a:r>
              <a:rPr lang="es-ES" sz="1400" dirty="0" smtClean="0">
                <a:latin typeface="Arial" panose="020B0604020202020204" pitchFamily="34" charset="0"/>
                <a:cs typeface="Arial" panose="020B0604020202020204" pitchFamily="34" charset="0"/>
              </a:rPr>
              <a:t>un protocolo </a:t>
            </a:r>
            <a:r>
              <a:rPr lang="es-ES" sz="1400" dirty="0">
                <a:latin typeface="Arial" panose="020B0604020202020204" pitchFamily="34" charset="0"/>
                <a:cs typeface="Arial" panose="020B0604020202020204" pitchFamily="34" charset="0"/>
              </a:rPr>
              <a:t>para recepción/entrega de kits de alimentación e </a:t>
            </a:r>
            <a:r>
              <a:rPr lang="es-ES" sz="1400" dirty="0" smtClean="0">
                <a:latin typeface="Arial" panose="020B0604020202020204" pitchFamily="34" charset="0"/>
                <a:cs typeface="Arial" panose="020B0604020202020204" pitchFamily="34" charset="0"/>
              </a:rPr>
              <a:t>higiene</a:t>
            </a:r>
          </a:p>
          <a:p>
            <a:pPr marL="285750" indent="-285750" algn="just">
              <a:buFont typeface="Wingdings" panose="05000000000000000000" pitchFamily="2" charset="2"/>
              <a:buChar char="ü"/>
            </a:pPr>
            <a:r>
              <a:rPr lang="es-ES" sz="1400" dirty="0" smtClean="0">
                <a:latin typeface="Arial" panose="020B0604020202020204" pitchFamily="34" charset="0"/>
                <a:cs typeface="Arial" panose="020B0604020202020204" pitchFamily="34" charset="0"/>
              </a:rPr>
              <a:t>Implementación </a:t>
            </a:r>
            <a:r>
              <a:rPr lang="es-ES" sz="1400" dirty="0">
                <a:latin typeface="Arial" panose="020B0604020202020204" pitchFamily="34" charset="0"/>
                <a:cs typeface="Arial" panose="020B0604020202020204" pitchFamily="34" charset="0"/>
              </a:rPr>
              <a:t>de un punto de acopio en el auditorio de la Secretaría de Salud para insumos médicos, alimentos para mascotas, ayudas de entidades de cooperación internacional</a:t>
            </a:r>
            <a:r>
              <a:rPr lang="es-ES" sz="1400"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ü"/>
            </a:pPr>
            <a:r>
              <a:rPr lang="es-ES" sz="1400" dirty="0" smtClean="0">
                <a:latin typeface="Arial" panose="020B0604020202020204" pitchFamily="34" charset="0"/>
                <a:cs typeface="Arial" panose="020B0604020202020204" pitchFamily="34" charset="0"/>
              </a:rPr>
              <a:t>Reunión </a:t>
            </a:r>
            <a:r>
              <a:rPr lang="es-ES" sz="1400" dirty="0">
                <a:latin typeface="Arial" panose="020B0604020202020204" pitchFamily="34" charset="0"/>
                <a:cs typeface="Arial" panose="020B0604020202020204" pitchFamily="34" charset="0"/>
              </a:rPr>
              <a:t>conjunta con el Secretario de Educación y contrapartes de cooperación de la SIS para canalizar asistencia técnica y ayudas especiales (kits para GAP de higiene)</a:t>
            </a:r>
          </a:p>
        </p:txBody>
      </p:sp>
      <p:grpSp>
        <p:nvGrpSpPr>
          <p:cNvPr id="13" name="Grupo 12"/>
          <p:cNvGrpSpPr/>
          <p:nvPr/>
        </p:nvGrpSpPr>
        <p:grpSpPr>
          <a:xfrm>
            <a:off x="6334577" y="1494306"/>
            <a:ext cx="735318" cy="830997"/>
            <a:chOff x="1273175" y="2300288"/>
            <a:chExt cx="542465" cy="923330"/>
          </a:xfrm>
        </p:grpSpPr>
        <p:sp>
          <p:nvSpPr>
            <p:cNvPr id="14" name="Rectángulo redondeado 1">
              <a:extLst/>
            </p:cNvPr>
            <p:cNvSpPr/>
            <p:nvPr/>
          </p:nvSpPr>
          <p:spPr>
            <a:xfrm>
              <a:off x="1273175" y="2300288"/>
              <a:ext cx="542465" cy="914400"/>
            </a:xfrm>
            <a:prstGeom prst="roundRect">
              <a:avLst>
                <a:gd name="adj" fmla="val 14780"/>
              </a:avLst>
            </a:prstGeom>
            <a:solidFill>
              <a:srgbClr val="212A5C"/>
            </a:solidFill>
            <a:ln>
              <a:solidFill>
                <a:srgbClr val="212A5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ln>
                  <a:solidFill>
                    <a:sysClr val="windowText" lastClr="000000"/>
                  </a:solidFill>
                </a:ln>
                <a:solidFill>
                  <a:srgbClr val="212A5C"/>
                </a:solidFill>
              </a:endParaRPr>
            </a:p>
          </p:txBody>
        </p:sp>
        <p:sp>
          <p:nvSpPr>
            <p:cNvPr id="15" name="CuadroTexto 9"/>
            <p:cNvSpPr txBox="1">
              <a:spLocks noChangeArrowheads="1"/>
            </p:cNvSpPr>
            <p:nvPr/>
          </p:nvSpPr>
          <p:spPr bwMode="auto">
            <a:xfrm>
              <a:off x="1377950" y="2300288"/>
              <a:ext cx="366837"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4800" b="1" dirty="0" smtClean="0">
                  <a:solidFill>
                    <a:schemeClr val="bg1"/>
                  </a:solidFill>
                </a:rPr>
                <a:t>3</a:t>
              </a:r>
              <a:endParaRPr lang="en-US" altLang="es-ES" sz="4800" b="1" dirty="0">
                <a:solidFill>
                  <a:schemeClr val="bg1"/>
                </a:solidFill>
              </a:endParaRPr>
            </a:p>
          </p:txBody>
        </p:sp>
      </p:grpSp>
    </p:spTree>
    <p:extLst>
      <p:ext uri="{BB962C8B-B14F-4D97-AF65-F5344CB8AC3E}">
        <p14:creationId xmlns:p14="http://schemas.microsoft.com/office/powerpoint/2010/main" val="1435460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75" y="0"/>
            <a:ext cx="12700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ubtitle 2"/>
          <p:cNvSpPr txBox="1">
            <a:spLocks noChangeArrowheads="1"/>
          </p:cNvSpPr>
          <p:nvPr/>
        </p:nvSpPr>
        <p:spPr>
          <a:xfrm>
            <a:off x="847725" y="263005"/>
            <a:ext cx="10537825" cy="522288"/>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800" b="1" dirty="0" smtClean="0">
                <a:solidFill>
                  <a:srgbClr val="202A5C"/>
                </a:solidFill>
                <a:latin typeface="GOTHAM-bold"/>
              </a:rPr>
              <a:t>ACCIONES REALIZADAS FRENTE A LA EMERGENCIA EN EL DMQ POR EL ALUVIÓN EN EL SECTOR “LA GASCA”.</a:t>
            </a:r>
          </a:p>
        </p:txBody>
      </p:sp>
      <p:grpSp>
        <p:nvGrpSpPr>
          <p:cNvPr id="18" name="Grupo 17"/>
          <p:cNvGrpSpPr/>
          <p:nvPr/>
        </p:nvGrpSpPr>
        <p:grpSpPr>
          <a:xfrm>
            <a:off x="326488" y="1253165"/>
            <a:ext cx="735318" cy="830997"/>
            <a:chOff x="1273175" y="2200143"/>
            <a:chExt cx="542465" cy="1114689"/>
          </a:xfrm>
        </p:grpSpPr>
        <p:sp>
          <p:nvSpPr>
            <p:cNvPr id="7" name="Rectángulo redondeado 1">
              <a:extLst/>
            </p:cNvPr>
            <p:cNvSpPr/>
            <p:nvPr/>
          </p:nvSpPr>
          <p:spPr>
            <a:xfrm>
              <a:off x="1273175" y="2300288"/>
              <a:ext cx="542465" cy="914400"/>
            </a:xfrm>
            <a:prstGeom prst="roundRect">
              <a:avLst>
                <a:gd name="adj" fmla="val 14780"/>
              </a:avLst>
            </a:prstGeom>
            <a:solidFill>
              <a:srgbClr val="212A5C"/>
            </a:solidFill>
            <a:ln>
              <a:solidFill>
                <a:srgbClr val="212A5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ln>
                  <a:solidFill>
                    <a:sysClr val="windowText" lastClr="000000"/>
                  </a:solidFill>
                </a:ln>
                <a:solidFill>
                  <a:srgbClr val="212A5C"/>
                </a:solidFill>
              </a:endParaRPr>
            </a:p>
          </p:txBody>
        </p:sp>
        <p:sp>
          <p:nvSpPr>
            <p:cNvPr id="8" name="CuadroTexto 9"/>
            <p:cNvSpPr txBox="1">
              <a:spLocks noChangeArrowheads="1"/>
            </p:cNvSpPr>
            <p:nvPr/>
          </p:nvSpPr>
          <p:spPr bwMode="auto">
            <a:xfrm>
              <a:off x="1355024" y="2200143"/>
              <a:ext cx="378765" cy="1114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S" sz="4800" b="1" dirty="0">
                  <a:solidFill>
                    <a:schemeClr val="bg1"/>
                  </a:solidFill>
                </a:rPr>
                <a:t>4</a:t>
              </a:r>
            </a:p>
          </p:txBody>
        </p:sp>
      </p:grpSp>
      <p:sp>
        <p:nvSpPr>
          <p:cNvPr id="9" name="Subtitle 2">
            <a:extLst/>
          </p:cNvPr>
          <p:cNvSpPr txBox="1">
            <a:spLocks/>
          </p:cNvSpPr>
          <p:nvPr/>
        </p:nvSpPr>
        <p:spPr bwMode="auto">
          <a:xfrm>
            <a:off x="1199748" y="1422105"/>
            <a:ext cx="4511161" cy="2163244"/>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no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r>
              <a:rPr lang="es-ES" sz="1400" b="1" dirty="0" smtClean="0">
                <a:latin typeface="Arial" panose="020B0604020202020204" pitchFamily="34" charset="0"/>
                <a:cs typeface="Arial" panose="020B0604020202020204" pitchFamily="34" charset="0"/>
              </a:rPr>
              <a:t>ARTICULACIÓN</a:t>
            </a:r>
          </a:p>
          <a:p>
            <a:pPr marL="285750" lvl="0" indent="-285750" algn="just">
              <a:buFont typeface="Wingdings" panose="05000000000000000000" pitchFamily="2" charset="2"/>
              <a:buChar char="ü"/>
            </a:pPr>
            <a:r>
              <a:rPr lang="es-ES" sz="1400" dirty="0" smtClean="0">
                <a:latin typeface="Arial" panose="020B0604020202020204" pitchFamily="34" charset="0"/>
                <a:cs typeface="Arial" panose="020B0604020202020204" pitchFamily="34" charset="0"/>
              </a:rPr>
              <a:t>Articulación </a:t>
            </a:r>
            <a:r>
              <a:rPr lang="es-ES" sz="1400" dirty="0">
                <a:latin typeface="Arial" panose="020B0604020202020204" pitchFamily="34" charset="0"/>
                <a:cs typeface="Arial" panose="020B0604020202020204" pitchFamily="34" charset="0"/>
              </a:rPr>
              <a:t>de apoyos (Clowns hospitalarios para apoyar en los albergues</a:t>
            </a:r>
            <a:r>
              <a:rPr lang="es-ES" sz="1400" dirty="0" smtClean="0">
                <a:latin typeface="Arial" panose="020B0604020202020204" pitchFamily="34" charset="0"/>
                <a:cs typeface="Arial" panose="020B0604020202020204" pitchFamily="34" charset="0"/>
              </a:rPr>
              <a:t>)</a:t>
            </a:r>
          </a:p>
          <a:p>
            <a:pPr marL="285750" lvl="0" indent="-285750" algn="just">
              <a:buFont typeface="Wingdings" panose="05000000000000000000" pitchFamily="2" charset="2"/>
              <a:buChar char="ü"/>
            </a:pPr>
            <a:r>
              <a:rPr lang="es-ES" sz="1400" dirty="0" smtClean="0">
                <a:latin typeface="Arial" panose="020B0604020202020204" pitchFamily="34" charset="0"/>
                <a:cs typeface="Arial" panose="020B0604020202020204" pitchFamily="34" charset="0"/>
              </a:rPr>
              <a:t>Ayudas </a:t>
            </a:r>
            <a:r>
              <a:rPr lang="es-ES" sz="1400" dirty="0">
                <a:latin typeface="Arial" panose="020B0604020202020204" pitchFamily="34" charset="0"/>
                <a:cs typeface="Arial" panose="020B0604020202020204" pitchFamily="34" charset="0"/>
              </a:rPr>
              <a:t>de la </a:t>
            </a:r>
            <a:r>
              <a:rPr lang="es-ES" sz="1400" dirty="0" smtClean="0">
                <a:latin typeface="Arial" panose="020B0604020202020204" pitchFamily="34" charset="0"/>
                <a:cs typeface="Arial" panose="020B0604020202020204" pitchFamily="34" charset="0"/>
              </a:rPr>
              <a:t>PUCE con kits de alimentación y kit de vestimenta y otros.</a:t>
            </a:r>
          </a:p>
          <a:p>
            <a:pPr marL="285750" lvl="0" indent="-285750" algn="just">
              <a:buFont typeface="Wingdings" panose="05000000000000000000" pitchFamily="2" charset="2"/>
              <a:buChar char="ü"/>
            </a:pPr>
            <a:r>
              <a:rPr lang="es-ES" sz="1400" dirty="0" smtClean="0">
                <a:latin typeface="Arial" panose="020B0604020202020204" pitchFamily="34" charset="0"/>
                <a:cs typeface="Arial" panose="020B0604020202020204" pitchFamily="34" charset="0"/>
              </a:rPr>
              <a:t>Articulación con </a:t>
            </a:r>
            <a:r>
              <a:rPr lang="es-ES" sz="1400" dirty="0">
                <a:latin typeface="Arial" panose="020B0604020202020204" pitchFamily="34" charset="0"/>
                <a:cs typeface="Arial" panose="020B0604020202020204" pitchFamily="34" charset="0"/>
              </a:rPr>
              <a:t>organismos de cooperación </a:t>
            </a:r>
            <a:r>
              <a:rPr lang="es-ES" sz="1400" dirty="0" smtClean="0">
                <a:latin typeface="Arial" panose="020B0604020202020204" pitchFamily="34" charset="0"/>
                <a:cs typeface="Arial" panose="020B0604020202020204" pitchFamily="34" charset="0"/>
              </a:rPr>
              <a:t>y contrapartes</a:t>
            </a:r>
            <a:r>
              <a:rPr lang="es-ES" sz="1400" dirty="0">
                <a:latin typeface="Arial" panose="020B0604020202020204" pitchFamily="34" charset="0"/>
                <a:cs typeface="Arial" panose="020B0604020202020204" pitchFamily="34" charset="0"/>
              </a:rPr>
              <a:t>. </a:t>
            </a:r>
            <a:endParaRPr lang="es-ES" sz="1400" dirty="0" smtClean="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ü"/>
            </a:pPr>
            <a:r>
              <a:rPr lang="es-ES" sz="1400" dirty="0" smtClean="0">
                <a:latin typeface="Arial" panose="020B0604020202020204" pitchFamily="34" charset="0"/>
                <a:cs typeface="Arial" panose="020B0604020202020204" pitchFamily="34" charset="0"/>
              </a:rPr>
              <a:t>Articulación </a:t>
            </a:r>
            <a:r>
              <a:rPr lang="es-ES" sz="1400" dirty="0">
                <a:latin typeface="Arial" panose="020B0604020202020204" pitchFamily="34" charset="0"/>
                <a:cs typeface="Arial" panose="020B0604020202020204" pitchFamily="34" charset="0"/>
              </a:rPr>
              <a:t>de voluntariado</a:t>
            </a:r>
            <a:endParaRPr lang="es-ES" sz="1400" dirty="0" smtClean="0">
              <a:latin typeface="Arial" panose="020B0604020202020204" pitchFamily="34" charset="0"/>
              <a:cs typeface="Arial" panose="020B0604020202020204" pitchFamily="34" charset="0"/>
            </a:endParaRPr>
          </a:p>
        </p:txBody>
      </p:sp>
      <p:sp>
        <p:nvSpPr>
          <p:cNvPr id="12" name="Subtitle 2">
            <a:extLst/>
          </p:cNvPr>
          <p:cNvSpPr txBox="1">
            <a:spLocks/>
          </p:cNvSpPr>
          <p:nvPr/>
        </p:nvSpPr>
        <p:spPr bwMode="auto">
          <a:xfrm>
            <a:off x="6796582" y="1422105"/>
            <a:ext cx="4948124" cy="2474211"/>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no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r>
              <a:rPr lang="es-ES" sz="1400" b="1" dirty="0" smtClean="0">
                <a:latin typeface="Arial" panose="020B0604020202020204" pitchFamily="34" charset="0"/>
                <a:cs typeface="Arial" panose="020B0604020202020204" pitchFamily="34" charset="0"/>
              </a:rPr>
              <a:t>BRIGADAS</a:t>
            </a:r>
            <a:endParaRPr lang="es-ES" sz="1400" b="1"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ü"/>
            </a:pPr>
            <a:r>
              <a:rPr lang="es-ES" sz="1400" dirty="0" smtClean="0">
                <a:latin typeface="Arial" panose="020B0604020202020204" pitchFamily="34" charset="0"/>
                <a:cs typeface="Arial" panose="020B0604020202020204" pitchFamily="34" charset="0"/>
              </a:rPr>
              <a:t>Conformación </a:t>
            </a:r>
            <a:r>
              <a:rPr lang="es-ES" sz="1400" dirty="0">
                <a:latin typeface="Arial" panose="020B0604020202020204" pitchFamily="34" charset="0"/>
                <a:cs typeface="Arial" panose="020B0604020202020204" pitchFamily="34" charset="0"/>
              </a:rPr>
              <a:t>de </a:t>
            </a:r>
            <a:r>
              <a:rPr lang="es-ES" sz="1400" dirty="0" smtClean="0">
                <a:latin typeface="Arial" panose="020B0604020202020204" pitchFamily="34" charset="0"/>
                <a:cs typeface="Arial" panose="020B0604020202020204" pitchFamily="34" charset="0"/>
              </a:rPr>
              <a:t>10 brigadas </a:t>
            </a:r>
            <a:r>
              <a:rPr lang="es-ES" sz="1400" dirty="0">
                <a:latin typeface="Arial" panose="020B0604020202020204" pitchFamily="34" charset="0"/>
                <a:cs typeface="Arial" panose="020B0604020202020204" pitchFamily="34" charset="0"/>
              </a:rPr>
              <a:t>conjuntamente con la Secretaría de Salud para levantar </a:t>
            </a:r>
            <a:r>
              <a:rPr lang="es-ES" sz="1400" dirty="0" smtClean="0">
                <a:latin typeface="Arial" panose="020B0604020202020204" pitchFamily="34" charset="0"/>
                <a:cs typeface="Arial" panose="020B0604020202020204" pitchFamily="34" charset="0"/>
              </a:rPr>
              <a:t>información socioeconómica, salud y protección de derechos - familia </a:t>
            </a:r>
            <a:r>
              <a:rPr lang="es-ES" sz="1400" dirty="0">
                <a:latin typeface="Arial" panose="020B0604020202020204" pitchFamily="34" charset="0"/>
                <a:cs typeface="Arial" panose="020B0604020202020204" pitchFamily="34" charset="0"/>
              </a:rPr>
              <a:t>por </a:t>
            </a:r>
            <a:r>
              <a:rPr lang="es-ES" sz="1400" dirty="0" smtClean="0">
                <a:latin typeface="Arial" panose="020B0604020202020204" pitchFamily="34" charset="0"/>
                <a:cs typeface="Arial" panose="020B0604020202020204" pitchFamily="34" charset="0"/>
              </a:rPr>
              <a:t>familia.</a:t>
            </a:r>
          </a:p>
          <a:p>
            <a:pPr marL="285750" lvl="0" indent="-285750" algn="just">
              <a:buFont typeface="Wingdings" panose="05000000000000000000" pitchFamily="2" charset="2"/>
              <a:buChar char="ü"/>
            </a:pPr>
            <a:r>
              <a:rPr lang="es-ES" sz="1400" dirty="0">
                <a:latin typeface="Arial" panose="020B0604020202020204" pitchFamily="34" charset="0"/>
                <a:cs typeface="Arial" panose="020B0604020202020204" pitchFamily="34" charset="0"/>
              </a:rPr>
              <a:t>E</a:t>
            </a:r>
            <a:r>
              <a:rPr lang="es-ES" sz="1400" dirty="0" smtClean="0">
                <a:latin typeface="Arial" panose="020B0604020202020204" pitchFamily="34" charset="0"/>
                <a:cs typeface="Arial" panose="020B0604020202020204" pitchFamily="34" charset="0"/>
              </a:rPr>
              <a:t>ntregan kits miércoles (300), jueves (189) y viernes (360)</a:t>
            </a:r>
          </a:p>
          <a:p>
            <a:pPr marL="285750" lvl="0" indent="-285750" algn="just">
              <a:buFont typeface="Wingdings" panose="05000000000000000000" pitchFamily="2" charset="2"/>
              <a:buChar char="ü"/>
            </a:pPr>
            <a:r>
              <a:rPr lang="es-ES" sz="1400" dirty="0" smtClean="0">
                <a:latin typeface="Arial" panose="020B0604020202020204" pitchFamily="34" charset="0"/>
                <a:cs typeface="Arial" panose="020B0604020202020204" pitchFamily="34" charset="0"/>
              </a:rPr>
              <a:t>Detección </a:t>
            </a:r>
            <a:r>
              <a:rPr lang="es-ES" sz="1400" dirty="0">
                <a:latin typeface="Arial" panose="020B0604020202020204" pitchFamily="34" charset="0"/>
                <a:cs typeface="Arial" panose="020B0604020202020204" pitchFamily="34" charset="0"/>
              </a:rPr>
              <a:t>de casos de vulneración de derechos, niños huérfanos, hospitalizados para intervención y derivación inmediatas.</a:t>
            </a:r>
          </a:p>
        </p:txBody>
      </p:sp>
      <p:grpSp>
        <p:nvGrpSpPr>
          <p:cNvPr id="13" name="Grupo 12"/>
          <p:cNvGrpSpPr/>
          <p:nvPr/>
        </p:nvGrpSpPr>
        <p:grpSpPr>
          <a:xfrm>
            <a:off x="5908654" y="1422105"/>
            <a:ext cx="735318" cy="830997"/>
            <a:chOff x="1273175" y="2300288"/>
            <a:chExt cx="542465" cy="923330"/>
          </a:xfrm>
        </p:grpSpPr>
        <p:sp>
          <p:nvSpPr>
            <p:cNvPr id="14" name="Rectángulo redondeado 1">
              <a:extLst/>
            </p:cNvPr>
            <p:cNvSpPr/>
            <p:nvPr/>
          </p:nvSpPr>
          <p:spPr>
            <a:xfrm>
              <a:off x="1273175" y="2300288"/>
              <a:ext cx="542465" cy="914400"/>
            </a:xfrm>
            <a:prstGeom prst="roundRect">
              <a:avLst>
                <a:gd name="adj" fmla="val 14780"/>
              </a:avLst>
            </a:prstGeom>
            <a:solidFill>
              <a:srgbClr val="212A5C"/>
            </a:solidFill>
            <a:ln>
              <a:solidFill>
                <a:srgbClr val="212A5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ln>
                  <a:solidFill>
                    <a:sysClr val="windowText" lastClr="000000"/>
                  </a:solidFill>
                </a:ln>
                <a:solidFill>
                  <a:srgbClr val="212A5C"/>
                </a:solidFill>
              </a:endParaRPr>
            </a:p>
          </p:txBody>
        </p:sp>
        <p:sp>
          <p:nvSpPr>
            <p:cNvPr id="15" name="CuadroTexto 9"/>
            <p:cNvSpPr txBox="1">
              <a:spLocks noChangeArrowheads="1"/>
            </p:cNvSpPr>
            <p:nvPr/>
          </p:nvSpPr>
          <p:spPr bwMode="auto">
            <a:xfrm>
              <a:off x="1377950" y="2300288"/>
              <a:ext cx="366837"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S" sz="4800" b="1" dirty="0">
                  <a:solidFill>
                    <a:schemeClr val="bg1"/>
                  </a:solidFill>
                </a:rPr>
                <a:t>5</a:t>
              </a:r>
            </a:p>
          </p:txBody>
        </p:sp>
      </p:grpSp>
      <p:grpSp>
        <p:nvGrpSpPr>
          <p:cNvPr id="16" name="Grupo 15"/>
          <p:cNvGrpSpPr/>
          <p:nvPr/>
        </p:nvGrpSpPr>
        <p:grpSpPr>
          <a:xfrm>
            <a:off x="349813" y="3926190"/>
            <a:ext cx="735318" cy="830997"/>
            <a:chOff x="1273175" y="2200143"/>
            <a:chExt cx="542465" cy="1114689"/>
          </a:xfrm>
        </p:grpSpPr>
        <p:sp>
          <p:nvSpPr>
            <p:cNvPr id="17" name="Rectángulo redondeado 1">
              <a:extLst/>
            </p:cNvPr>
            <p:cNvSpPr/>
            <p:nvPr/>
          </p:nvSpPr>
          <p:spPr>
            <a:xfrm>
              <a:off x="1273175" y="2300288"/>
              <a:ext cx="542465" cy="914400"/>
            </a:xfrm>
            <a:prstGeom prst="roundRect">
              <a:avLst>
                <a:gd name="adj" fmla="val 14780"/>
              </a:avLst>
            </a:prstGeom>
            <a:solidFill>
              <a:srgbClr val="212A5C"/>
            </a:solidFill>
            <a:ln>
              <a:solidFill>
                <a:srgbClr val="212A5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ln>
                  <a:solidFill>
                    <a:sysClr val="windowText" lastClr="000000"/>
                  </a:solidFill>
                </a:ln>
                <a:solidFill>
                  <a:srgbClr val="212A5C"/>
                </a:solidFill>
              </a:endParaRPr>
            </a:p>
          </p:txBody>
        </p:sp>
        <p:sp>
          <p:nvSpPr>
            <p:cNvPr id="19" name="CuadroTexto 9"/>
            <p:cNvSpPr txBox="1">
              <a:spLocks noChangeArrowheads="1"/>
            </p:cNvSpPr>
            <p:nvPr/>
          </p:nvSpPr>
          <p:spPr bwMode="auto">
            <a:xfrm>
              <a:off x="1355024" y="2200143"/>
              <a:ext cx="378765" cy="1114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S" sz="4800" b="1" dirty="0">
                  <a:solidFill>
                    <a:schemeClr val="bg1"/>
                  </a:solidFill>
                </a:rPr>
                <a:t>6</a:t>
              </a:r>
            </a:p>
          </p:txBody>
        </p:sp>
      </p:grpSp>
      <p:sp>
        <p:nvSpPr>
          <p:cNvPr id="20" name="Subtitle 2">
            <a:extLst/>
          </p:cNvPr>
          <p:cNvSpPr txBox="1">
            <a:spLocks/>
          </p:cNvSpPr>
          <p:nvPr/>
        </p:nvSpPr>
        <p:spPr bwMode="auto">
          <a:xfrm>
            <a:off x="1241312" y="4090254"/>
            <a:ext cx="4511161" cy="1682474"/>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no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r>
              <a:rPr lang="es-ES" sz="1400" b="1" dirty="0" smtClean="0">
                <a:latin typeface="Arial" panose="020B0604020202020204" pitchFamily="34" charset="0"/>
                <a:cs typeface="Arial" panose="020B0604020202020204" pitchFamily="34" charset="0"/>
              </a:rPr>
              <a:t>IMPLEMENTACIÓN COMITÉ DE CRISIS</a:t>
            </a:r>
          </a:p>
          <a:p>
            <a:pPr marL="285750" lvl="0" indent="-285750" algn="just">
              <a:buFont typeface="Wingdings" panose="05000000000000000000" pitchFamily="2" charset="2"/>
              <a:buChar char="ü"/>
            </a:pPr>
            <a:r>
              <a:rPr lang="es-ES" sz="1400" dirty="0" smtClean="0">
                <a:latin typeface="Arial" panose="020B0604020202020204" pitchFamily="34" charset="0"/>
                <a:cs typeface="Arial" panose="020B0604020202020204" pitchFamily="34" charset="0"/>
              </a:rPr>
              <a:t>Se realizan reuniones todos los días para actualizar el estado de emergencia (7h00 - 16h00) en la que participan: Seguridad</a:t>
            </a:r>
            <a:r>
              <a:rPr lang="es-ES" sz="1400" dirty="0">
                <a:latin typeface="Arial" panose="020B0604020202020204" pitchFamily="34" charset="0"/>
                <a:cs typeface="Arial" panose="020B0604020202020204" pitchFamily="34" charset="0"/>
              </a:rPr>
              <a:t>, Salud, EMSEGURIDAD, SECOM, Cuerpo de agentes, </a:t>
            </a:r>
            <a:r>
              <a:rPr lang="es-ES" sz="1400" dirty="0" smtClean="0">
                <a:latin typeface="Arial" panose="020B0604020202020204" pitchFamily="34" charset="0"/>
                <a:cs typeface="Arial" panose="020B0604020202020204" pitchFamily="34" charset="0"/>
              </a:rPr>
              <a:t>DMR, Patronato</a:t>
            </a:r>
            <a:r>
              <a:rPr lang="es-ES" sz="1400" dirty="0">
                <a:latin typeface="Arial" panose="020B0604020202020204" pitchFamily="34" charset="0"/>
                <a:cs typeface="Arial" panose="020B0604020202020204" pitchFamily="34" charset="0"/>
              </a:rPr>
              <a:t> y</a:t>
            </a:r>
            <a:r>
              <a:rPr lang="es-ES" sz="1400" dirty="0" smtClean="0">
                <a:latin typeface="Arial" panose="020B0604020202020204" pitchFamily="34" charset="0"/>
                <a:cs typeface="Arial" panose="020B0604020202020204" pitchFamily="34" charset="0"/>
              </a:rPr>
              <a:t> SIS.</a:t>
            </a:r>
          </a:p>
          <a:p>
            <a:pPr lvl="0" algn="just"/>
            <a:endParaRPr lang="es-ES" sz="1400" dirty="0" smtClean="0">
              <a:latin typeface="Arial" panose="020B0604020202020204" pitchFamily="34" charset="0"/>
              <a:cs typeface="Arial" panose="020B0604020202020204" pitchFamily="34" charset="0"/>
            </a:endParaRPr>
          </a:p>
        </p:txBody>
      </p:sp>
      <p:grpSp>
        <p:nvGrpSpPr>
          <p:cNvPr id="21" name="Grupo 20"/>
          <p:cNvGrpSpPr/>
          <p:nvPr/>
        </p:nvGrpSpPr>
        <p:grpSpPr>
          <a:xfrm>
            <a:off x="5908654" y="4090254"/>
            <a:ext cx="735318" cy="830997"/>
            <a:chOff x="1273175" y="2200143"/>
            <a:chExt cx="542465" cy="1114689"/>
          </a:xfrm>
        </p:grpSpPr>
        <p:sp>
          <p:nvSpPr>
            <p:cNvPr id="22" name="Rectángulo redondeado 1">
              <a:extLst/>
            </p:cNvPr>
            <p:cNvSpPr/>
            <p:nvPr/>
          </p:nvSpPr>
          <p:spPr>
            <a:xfrm>
              <a:off x="1273175" y="2300288"/>
              <a:ext cx="542465" cy="914400"/>
            </a:xfrm>
            <a:prstGeom prst="roundRect">
              <a:avLst>
                <a:gd name="adj" fmla="val 14780"/>
              </a:avLst>
            </a:prstGeom>
            <a:solidFill>
              <a:srgbClr val="212A5C"/>
            </a:solidFill>
            <a:ln>
              <a:solidFill>
                <a:srgbClr val="212A5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ln>
                  <a:solidFill>
                    <a:sysClr val="windowText" lastClr="000000"/>
                  </a:solidFill>
                </a:ln>
                <a:solidFill>
                  <a:srgbClr val="212A5C"/>
                </a:solidFill>
              </a:endParaRPr>
            </a:p>
          </p:txBody>
        </p:sp>
        <p:sp>
          <p:nvSpPr>
            <p:cNvPr id="23" name="CuadroTexto 9"/>
            <p:cNvSpPr txBox="1">
              <a:spLocks noChangeArrowheads="1"/>
            </p:cNvSpPr>
            <p:nvPr/>
          </p:nvSpPr>
          <p:spPr bwMode="auto">
            <a:xfrm>
              <a:off x="1355024" y="2200143"/>
              <a:ext cx="378765" cy="1114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S" sz="4800" b="1" dirty="0" smtClean="0">
                  <a:solidFill>
                    <a:schemeClr val="bg1"/>
                  </a:solidFill>
                </a:rPr>
                <a:t>7</a:t>
              </a:r>
              <a:endParaRPr lang="en-US" altLang="es-ES" sz="4800" b="1" dirty="0">
                <a:solidFill>
                  <a:schemeClr val="bg1"/>
                </a:solidFill>
              </a:endParaRPr>
            </a:p>
          </p:txBody>
        </p:sp>
      </p:grpSp>
      <p:sp>
        <p:nvSpPr>
          <p:cNvPr id="24" name="Subtitle 2">
            <a:extLst/>
          </p:cNvPr>
          <p:cNvSpPr txBox="1">
            <a:spLocks/>
          </p:cNvSpPr>
          <p:nvPr/>
        </p:nvSpPr>
        <p:spPr bwMode="auto">
          <a:xfrm>
            <a:off x="6796582" y="4153719"/>
            <a:ext cx="4511161" cy="1385750"/>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no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r>
              <a:rPr lang="es-ES" sz="1400" b="1" dirty="0" smtClean="0">
                <a:latin typeface="Arial" panose="020B0604020202020204" pitchFamily="34" charset="0"/>
                <a:cs typeface="Arial" panose="020B0604020202020204" pitchFamily="34" charset="0"/>
              </a:rPr>
              <a:t>BECAS</a:t>
            </a:r>
          </a:p>
          <a:p>
            <a:pPr marL="285750" lvl="0" indent="-285750" algn="just">
              <a:buFont typeface="Wingdings" panose="05000000000000000000" pitchFamily="2" charset="2"/>
              <a:buChar char="ü"/>
            </a:pPr>
            <a:r>
              <a:rPr lang="es-ES" sz="1400" dirty="0" smtClean="0">
                <a:latin typeface="Arial" panose="020B0604020202020204" pitchFamily="34" charset="0"/>
                <a:cs typeface="Arial" panose="020B0604020202020204" pitchFamily="34" charset="0"/>
              </a:rPr>
              <a:t>Estudiante </a:t>
            </a:r>
            <a:r>
              <a:rPr lang="es-ES" sz="1400" dirty="0">
                <a:latin typeface="Arial" panose="020B0604020202020204" pitchFamily="34" charset="0"/>
                <a:cs typeface="Arial" panose="020B0604020202020204" pitchFamily="34" charset="0"/>
              </a:rPr>
              <a:t>fallecida </a:t>
            </a:r>
            <a:r>
              <a:rPr lang="es-ES" sz="1400" dirty="0" smtClean="0">
                <a:latin typeface="Arial" panose="020B0604020202020204" pitchFamily="34" charset="0"/>
                <a:cs typeface="Arial" panose="020B0604020202020204" pitchFamily="34" charset="0"/>
              </a:rPr>
              <a:t>becaria: Se realizan tramites para ayuda a la familias con kits de emergencias</a:t>
            </a:r>
          </a:p>
        </p:txBody>
      </p:sp>
    </p:spTree>
    <p:extLst>
      <p:ext uri="{BB962C8B-B14F-4D97-AF65-F5344CB8AC3E}">
        <p14:creationId xmlns:p14="http://schemas.microsoft.com/office/powerpoint/2010/main" val="2518345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75" y="0"/>
            <a:ext cx="12700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ubtitle 2"/>
          <p:cNvSpPr txBox="1">
            <a:spLocks noChangeArrowheads="1"/>
          </p:cNvSpPr>
          <p:nvPr/>
        </p:nvSpPr>
        <p:spPr>
          <a:xfrm>
            <a:off x="847725" y="263005"/>
            <a:ext cx="10537825" cy="522288"/>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800" b="1" dirty="0" smtClean="0">
                <a:solidFill>
                  <a:srgbClr val="202A5C"/>
                </a:solidFill>
                <a:latin typeface="GOTHAM-bold"/>
              </a:rPr>
              <a:t>ACCIONES REALIZADAS FRENTE A LA EMERGENCIA EN EL DMQ POR EL ALUVIÓN EN EL SECTOR “LA GASCA”.</a:t>
            </a:r>
          </a:p>
        </p:txBody>
      </p:sp>
      <p:sp>
        <p:nvSpPr>
          <p:cNvPr id="12" name="Subtitle 2">
            <a:extLst/>
          </p:cNvPr>
          <p:cNvSpPr txBox="1">
            <a:spLocks/>
          </p:cNvSpPr>
          <p:nvPr/>
        </p:nvSpPr>
        <p:spPr bwMode="auto">
          <a:xfrm>
            <a:off x="1199413" y="1442737"/>
            <a:ext cx="4689512" cy="1568318"/>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no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r>
              <a:rPr lang="es-ES" sz="1400" b="1" dirty="0" smtClean="0">
                <a:latin typeface="Arial" panose="020B0604020202020204" pitchFamily="34" charset="0"/>
                <a:cs typeface="Arial" panose="020B0604020202020204" pitchFamily="34" charset="0"/>
              </a:rPr>
              <a:t>MESA 4 – COE CANTONAL, ASISTENCIA HUMANITARIA</a:t>
            </a:r>
          </a:p>
          <a:p>
            <a:pPr marL="285750" indent="-285750" algn="just">
              <a:buFont typeface="Wingdings" panose="05000000000000000000" pitchFamily="2" charset="2"/>
              <a:buChar char="ü"/>
            </a:pPr>
            <a:r>
              <a:rPr lang="es-ES" sz="1400" dirty="0" smtClean="0">
                <a:latin typeface="Arial" panose="020B0604020202020204" pitchFamily="34" charset="0"/>
                <a:cs typeface="Arial" panose="020B0604020202020204" pitchFamily="34" charset="0"/>
              </a:rPr>
              <a:t>La Secretaría de Inclusión Social coordina </a:t>
            </a:r>
            <a:r>
              <a:rPr lang="es-ES" sz="1400" dirty="0">
                <a:latin typeface="Arial" panose="020B0604020202020204" pitchFamily="34" charset="0"/>
                <a:cs typeface="Arial" panose="020B0604020202020204" pitchFamily="34" charset="0"/>
              </a:rPr>
              <a:t>la mesa 4 </a:t>
            </a:r>
            <a:r>
              <a:rPr lang="es-ES" sz="1400" dirty="0" smtClean="0">
                <a:latin typeface="Arial" panose="020B0604020202020204" pitchFamily="34" charset="0"/>
                <a:cs typeface="Arial" panose="020B0604020202020204" pitchFamily="34" charset="0"/>
              </a:rPr>
              <a:t>cantonal que se instaló el jueves 3 de febrero que esta a cargo de: Refugio Temporal, distribución de kits de asistencia humanitaria (kits para NNA) y otras acciones conjuntas.</a:t>
            </a:r>
            <a:endParaRPr lang="es-ES" sz="1400" dirty="0">
              <a:latin typeface="Arial" panose="020B0604020202020204" pitchFamily="34" charset="0"/>
              <a:cs typeface="Arial" panose="020B0604020202020204" pitchFamily="34" charset="0"/>
            </a:endParaRPr>
          </a:p>
          <a:p>
            <a:pPr lvl="0" algn="just"/>
            <a:endParaRPr lang="es-ES" sz="1400" dirty="0">
              <a:latin typeface="Arial" panose="020B0604020202020204" pitchFamily="34" charset="0"/>
              <a:cs typeface="Arial" panose="020B0604020202020204" pitchFamily="34" charset="0"/>
            </a:endParaRPr>
          </a:p>
        </p:txBody>
      </p:sp>
      <p:grpSp>
        <p:nvGrpSpPr>
          <p:cNvPr id="13" name="Grupo 12"/>
          <p:cNvGrpSpPr/>
          <p:nvPr/>
        </p:nvGrpSpPr>
        <p:grpSpPr>
          <a:xfrm>
            <a:off x="151733" y="1448932"/>
            <a:ext cx="951638" cy="830997"/>
            <a:chOff x="1273175" y="2300288"/>
            <a:chExt cx="542465" cy="923330"/>
          </a:xfrm>
        </p:grpSpPr>
        <p:sp>
          <p:nvSpPr>
            <p:cNvPr id="14" name="Rectángulo redondeado 1">
              <a:extLst/>
            </p:cNvPr>
            <p:cNvSpPr/>
            <p:nvPr/>
          </p:nvSpPr>
          <p:spPr>
            <a:xfrm>
              <a:off x="1273175" y="2300288"/>
              <a:ext cx="542465" cy="914400"/>
            </a:xfrm>
            <a:prstGeom prst="roundRect">
              <a:avLst>
                <a:gd name="adj" fmla="val 14780"/>
              </a:avLst>
            </a:prstGeom>
            <a:solidFill>
              <a:srgbClr val="212A5C"/>
            </a:solidFill>
            <a:ln>
              <a:solidFill>
                <a:srgbClr val="212A5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ln>
                  <a:solidFill>
                    <a:sysClr val="windowText" lastClr="000000"/>
                  </a:solidFill>
                </a:ln>
                <a:solidFill>
                  <a:srgbClr val="212A5C"/>
                </a:solidFill>
              </a:endParaRPr>
            </a:p>
          </p:txBody>
        </p:sp>
        <p:sp>
          <p:nvSpPr>
            <p:cNvPr id="15" name="CuadroTexto 9"/>
            <p:cNvSpPr txBox="1">
              <a:spLocks noChangeArrowheads="1"/>
            </p:cNvSpPr>
            <p:nvPr/>
          </p:nvSpPr>
          <p:spPr bwMode="auto">
            <a:xfrm>
              <a:off x="1377950" y="2300288"/>
              <a:ext cx="28345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S" sz="4800" b="1" dirty="0" smtClean="0">
                  <a:solidFill>
                    <a:schemeClr val="bg1"/>
                  </a:solidFill>
                </a:rPr>
                <a:t>8</a:t>
              </a:r>
              <a:endParaRPr lang="en-US" altLang="es-ES" sz="4800" b="1" dirty="0">
                <a:solidFill>
                  <a:schemeClr val="bg1"/>
                </a:solidFill>
              </a:endParaRPr>
            </a:p>
          </p:txBody>
        </p:sp>
      </p:grpSp>
      <p:grpSp>
        <p:nvGrpSpPr>
          <p:cNvPr id="16" name="Grupo 15"/>
          <p:cNvGrpSpPr/>
          <p:nvPr/>
        </p:nvGrpSpPr>
        <p:grpSpPr>
          <a:xfrm>
            <a:off x="5946878" y="1359289"/>
            <a:ext cx="873258" cy="830997"/>
            <a:chOff x="1202323" y="2200143"/>
            <a:chExt cx="644227" cy="1114689"/>
          </a:xfrm>
        </p:grpSpPr>
        <p:sp>
          <p:nvSpPr>
            <p:cNvPr id="17" name="Rectángulo redondeado 1">
              <a:extLst/>
            </p:cNvPr>
            <p:cNvSpPr/>
            <p:nvPr/>
          </p:nvSpPr>
          <p:spPr>
            <a:xfrm>
              <a:off x="1273175" y="2300288"/>
              <a:ext cx="542465" cy="914400"/>
            </a:xfrm>
            <a:prstGeom prst="roundRect">
              <a:avLst>
                <a:gd name="adj" fmla="val 14780"/>
              </a:avLst>
            </a:prstGeom>
            <a:solidFill>
              <a:srgbClr val="212A5C"/>
            </a:solidFill>
            <a:ln>
              <a:solidFill>
                <a:srgbClr val="212A5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ln>
                  <a:solidFill>
                    <a:sysClr val="windowText" lastClr="000000"/>
                  </a:solidFill>
                </a:ln>
                <a:solidFill>
                  <a:srgbClr val="212A5C"/>
                </a:solidFill>
              </a:endParaRPr>
            </a:p>
          </p:txBody>
        </p:sp>
        <p:sp>
          <p:nvSpPr>
            <p:cNvPr id="19" name="CuadroTexto 9"/>
            <p:cNvSpPr txBox="1">
              <a:spLocks noChangeArrowheads="1"/>
            </p:cNvSpPr>
            <p:nvPr/>
          </p:nvSpPr>
          <p:spPr bwMode="auto">
            <a:xfrm>
              <a:off x="1202323" y="2200143"/>
              <a:ext cx="644227" cy="1114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4800" b="1" dirty="0" smtClean="0">
                  <a:solidFill>
                    <a:schemeClr val="bg1"/>
                  </a:solidFill>
                </a:rPr>
                <a:t> 9</a:t>
              </a:r>
              <a:endParaRPr lang="en-US" altLang="es-ES" sz="4800" b="1" dirty="0">
                <a:solidFill>
                  <a:schemeClr val="bg1"/>
                </a:solidFill>
              </a:endParaRPr>
            </a:p>
          </p:txBody>
        </p:sp>
      </p:grpSp>
      <p:sp>
        <p:nvSpPr>
          <p:cNvPr id="20" name="Subtitle 2">
            <a:extLst/>
          </p:cNvPr>
          <p:cNvSpPr txBox="1">
            <a:spLocks/>
          </p:cNvSpPr>
          <p:nvPr/>
        </p:nvSpPr>
        <p:spPr bwMode="auto">
          <a:xfrm>
            <a:off x="6916177" y="1433947"/>
            <a:ext cx="4841714" cy="1724889"/>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no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r>
              <a:rPr lang="es-ES" sz="1400" b="1" dirty="0" smtClean="0">
                <a:latin typeface="Arial" panose="020B0604020202020204" pitchFamily="34" charset="0"/>
                <a:cs typeface="Arial" panose="020B0604020202020204" pitchFamily="34" charset="0"/>
              </a:rPr>
              <a:t>CONTENCIÓN</a:t>
            </a:r>
            <a:endParaRPr lang="es-ES" sz="1400" b="1"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ü"/>
            </a:pPr>
            <a:r>
              <a:rPr lang="es-ES" sz="1400" dirty="0">
                <a:latin typeface="Arial" panose="020B0604020202020204" pitchFamily="34" charset="0"/>
                <a:cs typeface="Arial" panose="020B0604020202020204" pitchFamily="34" charset="0"/>
              </a:rPr>
              <a:t>Contención psicológica y</a:t>
            </a:r>
            <a:r>
              <a:rPr lang="es-ES" sz="1400" dirty="0" smtClean="0">
                <a:latin typeface="Arial" panose="020B0604020202020204" pitchFamily="34" charset="0"/>
                <a:cs typeface="Arial" panose="020B0604020202020204" pitchFamily="34" charset="0"/>
              </a:rPr>
              <a:t> primeros </a:t>
            </a:r>
            <a:r>
              <a:rPr lang="es-ES" sz="1400" dirty="0">
                <a:latin typeface="Arial" panose="020B0604020202020204" pitchFamily="34" charset="0"/>
                <a:cs typeface="Arial" panose="020B0604020202020204" pitchFamily="34" charset="0"/>
              </a:rPr>
              <a:t>auxilios psicológicos </a:t>
            </a:r>
            <a:r>
              <a:rPr lang="es-ES" sz="1400" dirty="0" smtClean="0">
                <a:latin typeface="Arial" panose="020B0604020202020204" pitchFamily="34" charset="0"/>
                <a:cs typeface="Arial" panose="020B0604020202020204" pitchFamily="34" charset="0"/>
              </a:rPr>
              <a:t>a:</a:t>
            </a:r>
          </a:p>
          <a:p>
            <a:pPr marL="285750" lvl="0" indent="-285750" algn="just">
              <a:lnSpc>
                <a:spcPct val="100000"/>
              </a:lnSpc>
              <a:spcBef>
                <a:spcPts val="0"/>
              </a:spcBef>
              <a:buFontTx/>
              <a:buChar char="-"/>
            </a:pPr>
            <a:r>
              <a:rPr lang="es-ES" sz="1400" dirty="0" smtClean="0">
                <a:latin typeface="Arial" panose="020B0604020202020204" pitchFamily="34" charset="0"/>
                <a:cs typeface="Arial" panose="020B0604020202020204" pitchFamily="34" charset="0"/>
              </a:rPr>
              <a:t>Personas víctimas del aluvión,</a:t>
            </a:r>
          </a:p>
          <a:p>
            <a:pPr marL="285750" lvl="0" indent="-285750" algn="just">
              <a:lnSpc>
                <a:spcPct val="100000"/>
              </a:lnSpc>
              <a:spcBef>
                <a:spcPts val="0"/>
              </a:spcBef>
              <a:buFontTx/>
              <a:buChar char="-"/>
            </a:pPr>
            <a:r>
              <a:rPr lang="es-ES" sz="1400" dirty="0" smtClean="0">
                <a:latin typeface="Arial" panose="020B0604020202020204" pitchFamily="34" charset="0"/>
                <a:cs typeface="Arial" panose="020B0604020202020204" pitchFamily="34" charset="0"/>
              </a:rPr>
              <a:t>Hospitalizados y sus familias</a:t>
            </a:r>
          </a:p>
          <a:p>
            <a:pPr marL="285750" lvl="0" indent="-285750" algn="just">
              <a:lnSpc>
                <a:spcPct val="100000"/>
              </a:lnSpc>
              <a:spcBef>
                <a:spcPts val="0"/>
              </a:spcBef>
              <a:buFontTx/>
              <a:buChar char="-"/>
            </a:pPr>
            <a:r>
              <a:rPr lang="es-ES" sz="1400" dirty="0" smtClean="0">
                <a:latin typeface="Arial" panose="020B0604020202020204" pitchFamily="34" charset="0"/>
                <a:cs typeface="Arial" panose="020B0604020202020204" pitchFamily="34" charset="0"/>
              </a:rPr>
              <a:t>Familiares de fallecidos en </a:t>
            </a:r>
            <a:r>
              <a:rPr lang="es-ES" sz="1400" dirty="0">
                <a:latin typeface="Arial" panose="020B0604020202020204" pitchFamily="34" charset="0"/>
                <a:cs typeface="Arial" panose="020B0604020202020204" pitchFamily="34" charset="0"/>
              </a:rPr>
              <a:t>la </a:t>
            </a:r>
            <a:r>
              <a:rPr lang="es-ES" sz="1400" dirty="0" smtClean="0">
                <a:latin typeface="Arial" panose="020B0604020202020204" pitchFamily="34" charset="0"/>
                <a:cs typeface="Arial" panose="020B0604020202020204" pitchFamily="34" charset="0"/>
              </a:rPr>
              <a:t>morgue</a:t>
            </a:r>
          </a:p>
          <a:p>
            <a:pPr marL="285750" lvl="0" indent="-285750" algn="just">
              <a:lnSpc>
                <a:spcPct val="100000"/>
              </a:lnSpc>
              <a:spcBef>
                <a:spcPts val="0"/>
              </a:spcBef>
              <a:buFontTx/>
              <a:buChar char="-"/>
            </a:pPr>
            <a:r>
              <a:rPr lang="es-ES" sz="1400" dirty="0" smtClean="0">
                <a:latin typeface="Arial" panose="020B0604020202020204" pitchFamily="34" charset="0"/>
                <a:cs typeface="Arial" panose="020B0604020202020204" pitchFamily="34" charset="0"/>
              </a:rPr>
              <a:t>Personas </a:t>
            </a:r>
            <a:r>
              <a:rPr lang="es-ES" sz="1400" dirty="0">
                <a:latin typeface="Arial" panose="020B0604020202020204" pitchFamily="34" charset="0"/>
                <a:cs typeface="Arial" panose="020B0604020202020204" pitchFamily="34" charset="0"/>
              </a:rPr>
              <a:t>en crisis</a:t>
            </a:r>
            <a:endParaRPr lang="es-ES" sz="1400" dirty="0" smtClean="0">
              <a:latin typeface="Arial" panose="020B0604020202020204" pitchFamily="34" charset="0"/>
              <a:cs typeface="Arial" panose="020B0604020202020204" pitchFamily="34" charset="0"/>
            </a:endParaRPr>
          </a:p>
        </p:txBody>
      </p:sp>
      <p:sp>
        <p:nvSpPr>
          <p:cNvPr id="2" name="AutoShape 2" descr="blob:https://web.whatsapp.com/16eacebf-21bf-4562-b1a9-ac94ac13e13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983" y="3773534"/>
            <a:ext cx="10496550" cy="2590800"/>
          </a:xfrm>
          <a:prstGeom prst="rect">
            <a:avLst/>
          </a:prstGeom>
        </p:spPr>
        <p:style>
          <a:lnRef idx="2">
            <a:schemeClr val="dk1"/>
          </a:lnRef>
          <a:fillRef idx="1">
            <a:schemeClr val="lt1"/>
          </a:fillRef>
          <a:effectRef idx="0">
            <a:schemeClr val="dk1"/>
          </a:effectRef>
          <a:fontRef idx="minor">
            <a:schemeClr val="dk1"/>
          </a:fontRef>
        </p:style>
      </p:pic>
      <p:sp>
        <p:nvSpPr>
          <p:cNvPr id="25" name="Rectángulo 24"/>
          <p:cNvSpPr/>
          <p:nvPr/>
        </p:nvSpPr>
        <p:spPr>
          <a:xfrm>
            <a:off x="2208229" y="3265656"/>
            <a:ext cx="9177321"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 dirty="0" smtClean="0"/>
              <a:t>REPORTE DE LEVANTAMIENTO DE INFORMACIÓN DE FAMILIAS EN “LAS GASCA” Y “LA COMUNA”</a:t>
            </a:r>
            <a:endParaRPr lang="es-EC" dirty="0"/>
          </a:p>
        </p:txBody>
      </p:sp>
      <p:sp>
        <p:nvSpPr>
          <p:cNvPr id="26" name="Rectángulo 25"/>
          <p:cNvSpPr/>
          <p:nvPr/>
        </p:nvSpPr>
        <p:spPr>
          <a:xfrm>
            <a:off x="1199413" y="5629964"/>
            <a:ext cx="1008816"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 dirty="0" smtClean="0"/>
              <a:t>TOTAL</a:t>
            </a:r>
            <a:endParaRPr lang="es-EC" dirty="0"/>
          </a:p>
        </p:txBody>
      </p:sp>
    </p:spTree>
    <p:extLst>
      <p:ext uri="{BB962C8B-B14F-4D97-AF65-F5344CB8AC3E}">
        <p14:creationId xmlns:p14="http://schemas.microsoft.com/office/powerpoint/2010/main" val="1402095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75" y="0"/>
            <a:ext cx="12700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ubtitle 2"/>
          <p:cNvSpPr txBox="1">
            <a:spLocks noChangeArrowheads="1"/>
          </p:cNvSpPr>
          <p:nvPr/>
        </p:nvSpPr>
        <p:spPr>
          <a:xfrm>
            <a:off x="847725" y="263005"/>
            <a:ext cx="10537825" cy="522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800" b="1" dirty="0" smtClean="0">
                <a:solidFill>
                  <a:srgbClr val="202A5C"/>
                </a:solidFill>
                <a:latin typeface="GOTHAM-bold"/>
              </a:rPr>
              <a:t>ACCIONES DESDE EL PATRONATO MUNICIPAL “SAN JOSE”</a:t>
            </a:r>
          </a:p>
        </p:txBody>
      </p:sp>
      <p:sp>
        <p:nvSpPr>
          <p:cNvPr id="9" name="Subtitle 2">
            <a:extLst/>
          </p:cNvPr>
          <p:cNvSpPr txBox="1">
            <a:spLocks/>
          </p:cNvSpPr>
          <p:nvPr/>
        </p:nvSpPr>
        <p:spPr bwMode="auto">
          <a:xfrm>
            <a:off x="748146" y="1151833"/>
            <a:ext cx="5495636" cy="2164022"/>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no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r>
              <a:rPr lang="es-ES" sz="1400" b="1" dirty="0" smtClean="0">
                <a:latin typeface="Arial" panose="020B0604020202020204" pitchFamily="34" charset="0"/>
                <a:cs typeface="Arial" panose="020B0604020202020204" pitchFamily="34" charset="0"/>
              </a:rPr>
              <a:t>ACCIONES REALIZADAS</a:t>
            </a:r>
          </a:p>
          <a:p>
            <a:pPr marL="285750" lvl="0" indent="-285750" algn="just">
              <a:buFont typeface="Wingdings" panose="05000000000000000000" pitchFamily="2" charset="2"/>
              <a:buChar char="ü"/>
            </a:pPr>
            <a:r>
              <a:rPr lang="es-ES" sz="1400" dirty="0" smtClean="0">
                <a:latin typeface="Arial" panose="020B0604020202020204" pitchFamily="34" charset="0"/>
                <a:cs typeface="Arial" panose="020B0604020202020204" pitchFamily="34" charset="0"/>
              </a:rPr>
              <a:t>Reconocimiento y mapeo del sector La Comuna en colaboración de la CAC , SGSG , SECRETARIA DE SALUD , SECRETARIA DE TERRITORIO Y URBANIMAL.</a:t>
            </a:r>
            <a:endParaRPr lang="es-ES" sz="1400"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ü"/>
            </a:pPr>
            <a:r>
              <a:rPr lang="es-ES" sz="1400" dirty="0" smtClean="0">
                <a:latin typeface="Arial" panose="020B0604020202020204" pitchFamily="34" charset="0"/>
                <a:cs typeface="Arial" panose="020B0604020202020204" pitchFamily="34" charset="0"/>
              </a:rPr>
              <a:t>Levantamiento </a:t>
            </a:r>
            <a:r>
              <a:rPr lang="es-ES" sz="1400" dirty="0">
                <a:latin typeface="Arial" panose="020B0604020202020204" pitchFamily="34" charset="0"/>
                <a:cs typeface="Arial" panose="020B0604020202020204" pitchFamily="34" charset="0"/>
              </a:rPr>
              <a:t>de Información de la población afectada para identificar sus necesidades </a:t>
            </a:r>
            <a:r>
              <a:rPr lang="es-ES" sz="1400" dirty="0" smtClean="0">
                <a:latin typeface="Arial" panose="020B0604020202020204" pitchFamily="34" charset="0"/>
                <a:cs typeface="Arial" panose="020B0604020202020204" pitchFamily="34" charset="0"/>
              </a:rPr>
              <a:t>prioritarias.</a:t>
            </a:r>
          </a:p>
          <a:p>
            <a:pPr marL="285750" lvl="0" indent="-285750" algn="just">
              <a:buFont typeface="Wingdings" panose="05000000000000000000" pitchFamily="2" charset="2"/>
              <a:buChar char="ü"/>
            </a:pPr>
            <a:r>
              <a:rPr lang="es-ES" sz="1400" dirty="0" smtClean="0">
                <a:latin typeface="Arial" panose="020B0604020202020204" pitchFamily="34" charset="0"/>
                <a:cs typeface="Arial" panose="020B0604020202020204" pitchFamily="34" charset="0"/>
              </a:rPr>
              <a:t>Participación en las brigadas de entrega de kits conjuntamente con la SIS en los cuadrantes definidos.</a:t>
            </a:r>
            <a:endParaRPr lang="es-ES" sz="1400" dirty="0">
              <a:latin typeface="Arial" panose="020B0604020202020204" pitchFamily="34" charset="0"/>
              <a:cs typeface="Arial" panose="020B0604020202020204" pitchFamily="34" charset="0"/>
            </a:endParaRPr>
          </a:p>
        </p:txBody>
      </p:sp>
      <p:sp>
        <p:nvSpPr>
          <p:cNvPr id="12" name="Subtitle 2">
            <a:extLst/>
          </p:cNvPr>
          <p:cNvSpPr txBox="1">
            <a:spLocks/>
          </p:cNvSpPr>
          <p:nvPr/>
        </p:nvSpPr>
        <p:spPr bwMode="auto">
          <a:xfrm>
            <a:off x="6819571" y="1151832"/>
            <a:ext cx="4511161" cy="1650013"/>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no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r>
              <a:rPr lang="es-ES" sz="1400" b="1" dirty="0" smtClean="0">
                <a:latin typeface="Arial" panose="020B0604020202020204" pitchFamily="34" charset="0"/>
                <a:cs typeface="Arial" panose="020B0604020202020204" pitchFamily="34" charset="0"/>
              </a:rPr>
              <a:t>NOVEDADES Y OBSERVACIONES</a:t>
            </a:r>
          </a:p>
          <a:p>
            <a:pPr marL="285750" lvl="0" indent="-285750" algn="just">
              <a:buFont typeface="Wingdings" panose="05000000000000000000" pitchFamily="2" charset="2"/>
              <a:buChar char="ü"/>
            </a:pPr>
            <a:r>
              <a:rPr lang="es-ES" sz="1400" dirty="0" smtClean="0">
                <a:latin typeface="Arial" panose="020B0604020202020204" pitchFamily="34" charset="0"/>
                <a:cs typeface="Arial" panose="020B0604020202020204" pitchFamily="34" charset="0"/>
              </a:rPr>
              <a:t>Se </a:t>
            </a:r>
            <a:r>
              <a:rPr lang="es-ES" sz="1400" dirty="0">
                <a:latin typeface="Arial" panose="020B0604020202020204" pitchFamily="34" charset="0"/>
                <a:cs typeface="Arial" panose="020B0604020202020204" pitchFamily="34" charset="0"/>
              </a:rPr>
              <a:t>entregaron kits de alimentación y aseo personal a personas cuya vulnerabilidad se relacionaba principal mente por desempleo y pobreza y no por el desastre  del aluvión suscitado en La Comuna - La Gasca .</a:t>
            </a:r>
          </a:p>
          <a:p>
            <a:pPr lvl="0" algn="just"/>
            <a:endParaRPr lang="es-ES" sz="1400" dirty="0">
              <a:latin typeface="Arial" panose="020B0604020202020204" pitchFamily="34" charset="0"/>
              <a:cs typeface="Arial" panose="020B0604020202020204" pitchFamily="34" charset="0"/>
            </a:endParaRPr>
          </a:p>
          <a:p>
            <a:pPr lvl="0" algn="just"/>
            <a:endParaRPr lang="es-ES" sz="1400"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731395287"/>
              </p:ext>
            </p:extLst>
          </p:nvPr>
        </p:nvGraphicFramePr>
        <p:xfrm>
          <a:off x="3201755" y="4070524"/>
          <a:ext cx="6017895" cy="2200275"/>
        </p:xfrm>
        <a:graphic>
          <a:graphicData uri="http://schemas.openxmlformats.org/drawingml/2006/table">
            <a:tbl>
              <a:tblPr firstRow="1" firstCol="1" bandRow="1">
                <a:tableStyleId>{5C22544A-7EE6-4342-B048-85BDC9FD1C3A}</a:tableStyleId>
              </a:tblPr>
              <a:tblGrid>
                <a:gridCol w="887730">
                  <a:extLst>
                    <a:ext uri="{9D8B030D-6E8A-4147-A177-3AD203B41FA5}">
                      <a16:colId xmlns:a16="http://schemas.microsoft.com/office/drawing/2014/main" val="3318804370"/>
                    </a:ext>
                  </a:extLst>
                </a:gridCol>
                <a:gridCol w="1453515">
                  <a:extLst>
                    <a:ext uri="{9D8B030D-6E8A-4147-A177-3AD203B41FA5}">
                      <a16:colId xmlns:a16="http://schemas.microsoft.com/office/drawing/2014/main" val="1670570074"/>
                    </a:ext>
                  </a:extLst>
                </a:gridCol>
                <a:gridCol w="1003935">
                  <a:extLst>
                    <a:ext uri="{9D8B030D-6E8A-4147-A177-3AD203B41FA5}">
                      <a16:colId xmlns:a16="http://schemas.microsoft.com/office/drawing/2014/main" val="2050485767"/>
                    </a:ext>
                  </a:extLst>
                </a:gridCol>
                <a:gridCol w="765810">
                  <a:extLst>
                    <a:ext uri="{9D8B030D-6E8A-4147-A177-3AD203B41FA5}">
                      <a16:colId xmlns:a16="http://schemas.microsoft.com/office/drawing/2014/main" val="226001575"/>
                    </a:ext>
                  </a:extLst>
                </a:gridCol>
                <a:gridCol w="1087120">
                  <a:extLst>
                    <a:ext uri="{9D8B030D-6E8A-4147-A177-3AD203B41FA5}">
                      <a16:colId xmlns:a16="http://schemas.microsoft.com/office/drawing/2014/main" val="555120180"/>
                    </a:ext>
                  </a:extLst>
                </a:gridCol>
                <a:gridCol w="819785">
                  <a:extLst>
                    <a:ext uri="{9D8B030D-6E8A-4147-A177-3AD203B41FA5}">
                      <a16:colId xmlns:a16="http://schemas.microsoft.com/office/drawing/2014/main" val="4191726779"/>
                    </a:ext>
                  </a:extLst>
                </a:gridCol>
              </a:tblGrid>
              <a:tr h="352425">
                <a:tc>
                  <a:txBody>
                    <a:bodyPr/>
                    <a:lstStyle/>
                    <a:p>
                      <a:pPr algn="ctr">
                        <a:spcAft>
                          <a:spcPts val="0"/>
                        </a:spcAft>
                      </a:pPr>
                      <a:r>
                        <a:rPr lang="es-ES" sz="1100" dirty="0">
                          <a:solidFill>
                            <a:schemeClr val="tx1"/>
                          </a:solidFill>
                          <a:effectLst/>
                        </a:rPr>
                        <a:t>EQUIPO </a:t>
                      </a:r>
                      <a:endParaRPr lang="es-EC" sz="12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1">
                        <a:lumMod val="40000"/>
                        <a:lumOff val="60000"/>
                      </a:schemeClr>
                    </a:solidFill>
                  </a:tcPr>
                </a:tc>
                <a:tc>
                  <a:txBody>
                    <a:bodyPr/>
                    <a:lstStyle/>
                    <a:p>
                      <a:pPr algn="ctr">
                        <a:spcAft>
                          <a:spcPts val="0"/>
                        </a:spcAft>
                      </a:pPr>
                      <a:r>
                        <a:rPr lang="es-ES" sz="1100" dirty="0">
                          <a:solidFill>
                            <a:schemeClr val="tx1"/>
                          </a:solidFill>
                          <a:effectLst/>
                        </a:rPr>
                        <a:t>NOMBRE </a:t>
                      </a:r>
                      <a:endParaRPr lang="es-EC" sz="12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1">
                        <a:lumMod val="40000"/>
                        <a:lumOff val="60000"/>
                      </a:schemeClr>
                    </a:solidFill>
                  </a:tcPr>
                </a:tc>
                <a:tc>
                  <a:txBody>
                    <a:bodyPr/>
                    <a:lstStyle/>
                    <a:p>
                      <a:pPr algn="ctr">
                        <a:spcAft>
                          <a:spcPts val="0"/>
                        </a:spcAft>
                      </a:pPr>
                      <a:r>
                        <a:rPr lang="es-ES" sz="1100" dirty="0">
                          <a:solidFill>
                            <a:schemeClr val="tx1"/>
                          </a:solidFill>
                          <a:effectLst/>
                        </a:rPr>
                        <a:t>KIT DE  ALIMENTACION</a:t>
                      </a:r>
                      <a:endParaRPr lang="es-EC" sz="12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1">
                        <a:lumMod val="40000"/>
                        <a:lumOff val="60000"/>
                      </a:schemeClr>
                    </a:solidFill>
                  </a:tcPr>
                </a:tc>
                <a:tc>
                  <a:txBody>
                    <a:bodyPr/>
                    <a:lstStyle/>
                    <a:p>
                      <a:pPr algn="ctr">
                        <a:spcAft>
                          <a:spcPts val="0"/>
                        </a:spcAft>
                      </a:pPr>
                      <a:r>
                        <a:rPr lang="es-ES" sz="1100" dirty="0">
                          <a:solidFill>
                            <a:schemeClr val="tx1"/>
                          </a:solidFill>
                          <a:effectLst/>
                        </a:rPr>
                        <a:t>KIT DE ASEO </a:t>
                      </a:r>
                      <a:endParaRPr lang="es-EC" sz="12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1">
                        <a:lumMod val="40000"/>
                        <a:lumOff val="60000"/>
                      </a:schemeClr>
                    </a:solidFill>
                  </a:tcPr>
                </a:tc>
                <a:tc>
                  <a:txBody>
                    <a:bodyPr/>
                    <a:lstStyle/>
                    <a:p>
                      <a:pPr algn="ctr">
                        <a:spcAft>
                          <a:spcPts val="0"/>
                        </a:spcAft>
                      </a:pPr>
                      <a:r>
                        <a:rPr lang="es-ES" sz="1100" dirty="0">
                          <a:solidFill>
                            <a:schemeClr val="tx1"/>
                          </a:solidFill>
                          <a:effectLst/>
                        </a:rPr>
                        <a:t>LUGAR </a:t>
                      </a:r>
                      <a:endParaRPr lang="es-EC" sz="12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1">
                        <a:lumMod val="40000"/>
                        <a:lumOff val="60000"/>
                      </a:schemeClr>
                    </a:solidFill>
                  </a:tcPr>
                </a:tc>
                <a:tc>
                  <a:txBody>
                    <a:bodyPr/>
                    <a:lstStyle/>
                    <a:p>
                      <a:pPr algn="ctr">
                        <a:spcAft>
                          <a:spcPts val="0"/>
                        </a:spcAft>
                      </a:pPr>
                      <a:r>
                        <a:rPr lang="es-ES" sz="1100" dirty="0">
                          <a:solidFill>
                            <a:schemeClr val="tx1"/>
                          </a:solidFill>
                          <a:effectLst/>
                        </a:rPr>
                        <a:t>CUADRANTE</a:t>
                      </a:r>
                      <a:endParaRPr lang="es-EC" sz="12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1">
                        <a:lumMod val="40000"/>
                        <a:lumOff val="60000"/>
                      </a:schemeClr>
                    </a:solidFill>
                  </a:tcPr>
                </a:tc>
                <a:extLst>
                  <a:ext uri="{0D108BD9-81ED-4DB2-BD59-A6C34878D82A}">
                    <a16:rowId xmlns:a16="http://schemas.microsoft.com/office/drawing/2014/main" val="156246759"/>
                  </a:ext>
                </a:extLst>
              </a:tr>
              <a:tr h="190500">
                <a:tc>
                  <a:txBody>
                    <a:bodyPr/>
                    <a:lstStyle/>
                    <a:p>
                      <a:pPr algn="ctr">
                        <a:spcAft>
                          <a:spcPts val="0"/>
                        </a:spcAft>
                      </a:pPr>
                      <a:r>
                        <a:rPr lang="es-ES" sz="1100" dirty="0">
                          <a:solidFill>
                            <a:schemeClr val="tx1"/>
                          </a:solidFill>
                          <a:effectLst/>
                        </a:rPr>
                        <a:t>1</a:t>
                      </a:r>
                      <a:endParaRPr lang="es-EC" sz="12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1">
                        <a:lumMod val="40000"/>
                        <a:lumOff val="60000"/>
                      </a:schemeClr>
                    </a:solidFill>
                  </a:tcPr>
                </a:tc>
                <a:tc>
                  <a:txBody>
                    <a:bodyPr/>
                    <a:lstStyle/>
                    <a:p>
                      <a:pPr algn="ctr">
                        <a:spcAft>
                          <a:spcPts val="0"/>
                        </a:spcAft>
                      </a:pPr>
                      <a:r>
                        <a:rPr lang="es-ES" sz="1100">
                          <a:effectLst/>
                        </a:rPr>
                        <a:t>Carolina Merisalve </a:t>
                      </a:r>
                      <a:endParaRPr lang="es-EC"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ES" sz="1100">
                          <a:effectLst/>
                        </a:rPr>
                        <a:t>34</a:t>
                      </a:r>
                      <a:endParaRPr lang="es-EC"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ES" sz="1100" dirty="0">
                          <a:effectLst/>
                        </a:rPr>
                        <a:t>34</a:t>
                      </a:r>
                      <a:endParaRPr lang="es-EC"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ES" sz="1100" dirty="0">
                          <a:effectLst/>
                        </a:rPr>
                        <a:t>LA COMUNA </a:t>
                      </a:r>
                      <a:endParaRPr lang="es-EC"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ES" sz="1100" dirty="0">
                          <a:effectLst/>
                        </a:rPr>
                        <a:t>1</a:t>
                      </a:r>
                      <a:endParaRPr lang="es-EC"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603002786"/>
                  </a:ext>
                </a:extLst>
              </a:tr>
              <a:tr h="190500">
                <a:tc>
                  <a:txBody>
                    <a:bodyPr/>
                    <a:lstStyle/>
                    <a:p>
                      <a:pPr algn="ctr">
                        <a:spcAft>
                          <a:spcPts val="0"/>
                        </a:spcAft>
                      </a:pPr>
                      <a:r>
                        <a:rPr lang="es-ES" sz="1100" dirty="0">
                          <a:solidFill>
                            <a:schemeClr val="tx1"/>
                          </a:solidFill>
                          <a:effectLst/>
                        </a:rPr>
                        <a:t>2</a:t>
                      </a:r>
                      <a:endParaRPr lang="es-EC" sz="12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1">
                        <a:lumMod val="40000"/>
                        <a:lumOff val="60000"/>
                      </a:schemeClr>
                    </a:solidFill>
                  </a:tcPr>
                </a:tc>
                <a:tc>
                  <a:txBody>
                    <a:bodyPr/>
                    <a:lstStyle/>
                    <a:p>
                      <a:pPr algn="ctr">
                        <a:spcAft>
                          <a:spcPts val="0"/>
                        </a:spcAft>
                      </a:pPr>
                      <a:r>
                        <a:rPr lang="es-ES" sz="1100">
                          <a:effectLst/>
                        </a:rPr>
                        <a:t>Edison Cisneros </a:t>
                      </a:r>
                      <a:endParaRPr lang="es-EC"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ES" sz="1100">
                          <a:effectLst/>
                        </a:rPr>
                        <a:t>20</a:t>
                      </a:r>
                      <a:endParaRPr lang="es-EC"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ES" sz="1100">
                          <a:effectLst/>
                        </a:rPr>
                        <a:t>20</a:t>
                      </a:r>
                      <a:endParaRPr lang="es-EC"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ES" sz="1100">
                          <a:effectLst/>
                        </a:rPr>
                        <a:t>LA COMUNA</a:t>
                      </a:r>
                      <a:endParaRPr lang="es-EC"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ES" sz="1100">
                          <a:effectLst/>
                        </a:rPr>
                        <a:t>2</a:t>
                      </a:r>
                      <a:endParaRPr lang="es-EC"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225708570"/>
                  </a:ext>
                </a:extLst>
              </a:tr>
              <a:tr h="190500">
                <a:tc>
                  <a:txBody>
                    <a:bodyPr/>
                    <a:lstStyle/>
                    <a:p>
                      <a:pPr algn="ctr">
                        <a:spcAft>
                          <a:spcPts val="0"/>
                        </a:spcAft>
                      </a:pPr>
                      <a:r>
                        <a:rPr lang="es-ES" sz="1100" dirty="0">
                          <a:solidFill>
                            <a:schemeClr val="tx1"/>
                          </a:solidFill>
                          <a:effectLst/>
                        </a:rPr>
                        <a:t>3</a:t>
                      </a:r>
                      <a:endParaRPr lang="es-EC" sz="12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1">
                        <a:lumMod val="40000"/>
                        <a:lumOff val="60000"/>
                      </a:schemeClr>
                    </a:solidFill>
                  </a:tcPr>
                </a:tc>
                <a:tc>
                  <a:txBody>
                    <a:bodyPr/>
                    <a:lstStyle/>
                    <a:p>
                      <a:pPr algn="ctr">
                        <a:spcAft>
                          <a:spcPts val="0"/>
                        </a:spcAft>
                      </a:pPr>
                      <a:r>
                        <a:rPr lang="es-ES" sz="1100" dirty="0">
                          <a:effectLst/>
                        </a:rPr>
                        <a:t>Paul </a:t>
                      </a:r>
                      <a:r>
                        <a:rPr lang="es-ES" sz="1100" dirty="0" err="1">
                          <a:effectLst/>
                        </a:rPr>
                        <a:t>Tuquerres</a:t>
                      </a:r>
                      <a:r>
                        <a:rPr lang="es-ES" sz="1100" dirty="0">
                          <a:effectLst/>
                        </a:rPr>
                        <a:t> </a:t>
                      </a:r>
                      <a:endParaRPr lang="es-EC"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ES" sz="1100">
                          <a:effectLst/>
                        </a:rPr>
                        <a:t>20</a:t>
                      </a:r>
                      <a:endParaRPr lang="es-EC"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ES" sz="1100">
                          <a:effectLst/>
                        </a:rPr>
                        <a:t>20</a:t>
                      </a:r>
                      <a:endParaRPr lang="es-EC"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ES" sz="1100">
                          <a:effectLst/>
                        </a:rPr>
                        <a:t>LA COMUNA</a:t>
                      </a:r>
                      <a:endParaRPr lang="es-EC"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ES" sz="1100">
                          <a:effectLst/>
                        </a:rPr>
                        <a:t>8</a:t>
                      </a:r>
                      <a:endParaRPr lang="es-EC"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695893594"/>
                  </a:ext>
                </a:extLst>
              </a:tr>
              <a:tr h="190500">
                <a:tc>
                  <a:txBody>
                    <a:bodyPr/>
                    <a:lstStyle/>
                    <a:p>
                      <a:pPr algn="ctr">
                        <a:spcAft>
                          <a:spcPts val="0"/>
                        </a:spcAft>
                      </a:pPr>
                      <a:r>
                        <a:rPr lang="es-ES" sz="1100" dirty="0">
                          <a:solidFill>
                            <a:schemeClr val="tx1"/>
                          </a:solidFill>
                          <a:effectLst/>
                        </a:rPr>
                        <a:t>4</a:t>
                      </a:r>
                      <a:endParaRPr lang="es-EC" sz="12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1">
                        <a:lumMod val="40000"/>
                        <a:lumOff val="60000"/>
                      </a:schemeClr>
                    </a:solidFill>
                  </a:tcPr>
                </a:tc>
                <a:tc>
                  <a:txBody>
                    <a:bodyPr/>
                    <a:lstStyle/>
                    <a:p>
                      <a:pPr algn="ctr">
                        <a:spcAft>
                          <a:spcPts val="0"/>
                        </a:spcAft>
                      </a:pPr>
                      <a:r>
                        <a:rPr lang="es-ES" sz="1100">
                          <a:effectLst/>
                        </a:rPr>
                        <a:t>Elizabeth Romero </a:t>
                      </a:r>
                      <a:endParaRPr lang="es-EC"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ES" sz="1100" dirty="0">
                          <a:effectLst/>
                        </a:rPr>
                        <a:t>20</a:t>
                      </a:r>
                      <a:endParaRPr lang="es-EC"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ES" sz="1100">
                          <a:effectLst/>
                        </a:rPr>
                        <a:t>20</a:t>
                      </a:r>
                      <a:endParaRPr lang="es-EC"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ES" sz="1100">
                          <a:effectLst/>
                        </a:rPr>
                        <a:t>LA COMUNA</a:t>
                      </a:r>
                      <a:endParaRPr lang="es-EC"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ES" sz="1100">
                          <a:effectLst/>
                        </a:rPr>
                        <a:t>4</a:t>
                      </a:r>
                      <a:endParaRPr lang="es-EC"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136157024"/>
                  </a:ext>
                </a:extLst>
              </a:tr>
              <a:tr h="352425">
                <a:tc>
                  <a:txBody>
                    <a:bodyPr/>
                    <a:lstStyle/>
                    <a:p>
                      <a:pPr algn="ctr">
                        <a:spcAft>
                          <a:spcPts val="0"/>
                        </a:spcAft>
                      </a:pPr>
                      <a:r>
                        <a:rPr lang="es-ES" sz="1100" dirty="0">
                          <a:solidFill>
                            <a:schemeClr val="tx1"/>
                          </a:solidFill>
                          <a:effectLst/>
                        </a:rPr>
                        <a:t>5</a:t>
                      </a:r>
                      <a:endParaRPr lang="es-EC" sz="12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1">
                        <a:lumMod val="40000"/>
                        <a:lumOff val="60000"/>
                      </a:schemeClr>
                    </a:solidFill>
                  </a:tcPr>
                </a:tc>
                <a:tc>
                  <a:txBody>
                    <a:bodyPr/>
                    <a:lstStyle/>
                    <a:p>
                      <a:pPr algn="ctr">
                        <a:spcAft>
                          <a:spcPts val="0"/>
                        </a:spcAft>
                      </a:pPr>
                      <a:r>
                        <a:rPr lang="es-ES" sz="1100">
                          <a:effectLst/>
                        </a:rPr>
                        <a:t>Cesar Andrade </a:t>
                      </a:r>
                      <a:endParaRPr lang="es-EC"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ES" sz="1100" dirty="0">
                          <a:effectLst/>
                        </a:rPr>
                        <a:t>20</a:t>
                      </a:r>
                      <a:endParaRPr lang="es-EC"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ES" sz="1100">
                          <a:effectLst/>
                        </a:rPr>
                        <a:t>20</a:t>
                      </a:r>
                      <a:endParaRPr lang="es-EC"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ES" sz="1100">
                          <a:effectLst/>
                        </a:rPr>
                        <a:t>LA GASCA Y LA COMUNA</a:t>
                      </a:r>
                      <a:endParaRPr lang="es-EC"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ES" sz="1100">
                          <a:effectLst/>
                        </a:rPr>
                        <a:t>5</a:t>
                      </a:r>
                      <a:endParaRPr lang="es-EC"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40113371"/>
                  </a:ext>
                </a:extLst>
              </a:tr>
              <a:tr h="352425">
                <a:tc>
                  <a:txBody>
                    <a:bodyPr/>
                    <a:lstStyle/>
                    <a:p>
                      <a:pPr algn="ctr">
                        <a:spcAft>
                          <a:spcPts val="0"/>
                        </a:spcAft>
                      </a:pPr>
                      <a:r>
                        <a:rPr lang="es-ES" sz="1100" dirty="0">
                          <a:solidFill>
                            <a:schemeClr val="tx1"/>
                          </a:solidFill>
                          <a:effectLst/>
                        </a:rPr>
                        <a:t>6</a:t>
                      </a:r>
                      <a:endParaRPr lang="es-EC" sz="12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1">
                        <a:lumMod val="40000"/>
                        <a:lumOff val="60000"/>
                      </a:schemeClr>
                    </a:solidFill>
                  </a:tcPr>
                </a:tc>
                <a:tc>
                  <a:txBody>
                    <a:bodyPr/>
                    <a:lstStyle/>
                    <a:p>
                      <a:pPr algn="ctr">
                        <a:spcAft>
                          <a:spcPts val="0"/>
                        </a:spcAft>
                      </a:pPr>
                      <a:r>
                        <a:rPr lang="es-ES" sz="1100">
                          <a:effectLst/>
                        </a:rPr>
                        <a:t>Justin Sanchez</a:t>
                      </a:r>
                      <a:endParaRPr lang="es-EC"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ES" sz="1100">
                          <a:effectLst/>
                        </a:rPr>
                        <a:t>20</a:t>
                      </a:r>
                      <a:endParaRPr lang="es-EC"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ES" sz="1100" dirty="0">
                          <a:effectLst/>
                        </a:rPr>
                        <a:t>20</a:t>
                      </a:r>
                      <a:endParaRPr lang="es-EC"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ES" sz="1100">
                          <a:effectLst/>
                        </a:rPr>
                        <a:t>LA GASCA Y LA COMUNA</a:t>
                      </a:r>
                      <a:endParaRPr lang="es-EC"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ES" sz="1100">
                          <a:effectLst/>
                        </a:rPr>
                        <a:t>6</a:t>
                      </a:r>
                      <a:endParaRPr lang="es-EC"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930866019"/>
                  </a:ext>
                </a:extLst>
              </a:tr>
              <a:tr h="190500">
                <a:tc>
                  <a:txBody>
                    <a:bodyPr/>
                    <a:lstStyle/>
                    <a:p>
                      <a:pPr algn="ctr">
                        <a:spcAft>
                          <a:spcPts val="0"/>
                        </a:spcAft>
                      </a:pPr>
                      <a:r>
                        <a:rPr lang="es-ES" sz="1100" dirty="0">
                          <a:solidFill>
                            <a:schemeClr val="tx1"/>
                          </a:solidFill>
                          <a:effectLst/>
                        </a:rPr>
                        <a:t>7</a:t>
                      </a:r>
                      <a:endParaRPr lang="es-EC" sz="12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1">
                        <a:lumMod val="40000"/>
                        <a:lumOff val="60000"/>
                      </a:schemeClr>
                    </a:solidFill>
                  </a:tcPr>
                </a:tc>
                <a:tc>
                  <a:txBody>
                    <a:bodyPr/>
                    <a:lstStyle/>
                    <a:p>
                      <a:pPr algn="ctr">
                        <a:spcAft>
                          <a:spcPts val="0"/>
                        </a:spcAft>
                      </a:pPr>
                      <a:r>
                        <a:rPr lang="es-ES" sz="1100" dirty="0">
                          <a:effectLst/>
                        </a:rPr>
                        <a:t>Luis Noboa </a:t>
                      </a:r>
                      <a:endParaRPr lang="es-EC"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ES" sz="1100">
                          <a:effectLst/>
                        </a:rPr>
                        <a:t>20</a:t>
                      </a:r>
                      <a:endParaRPr lang="es-EC"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ES" sz="1100">
                          <a:effectLst/>
                        </a:rPr>
                        <a:t>20</a:t>
                      </a:r>
                      <a:endParaRPr lang="es-EC"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ES" sz="1100">
                          <a:effectLst/>
                        </a:rPr>
                        <a:t>LA GASCA</a:t>
                      </a:r>
                      <a:endParaRPr lang="es-EC"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ES" sz="1100">
                          <a:effectLst/>
                        </a:rPr>
                        <a:t>3</a:t>
                      </a:r>
                      <a:endParaRPr lang="es-EC"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638529040"/>
                  </a:ext>
                </a:extLst>
              </a:tr>
              <a:tr h="190500">
                <a:tc>
                  <a:txBody>
                    <a:bodyPr/>
                    <a:lstStyle/>
                    <a:p>
                      <a:pPr algn="ctr">
                        <a:spcAft>
                          <a:spcPts val="0"/>
                        </a:spcAft>
                      </a:pPr>
                      <a:r>
                        <a:rPr lang="es-ES" sz="1100" dirty="0">
                          <a:solidFill>
                            <a:schemeClr val="tx1"/>
                          </a:solidFill>
                          <a:effectLst/>
                        </a:rPr>
                        <a:t>TOTAL</a:t>
                      </a:r>
                      <a:endParaRPr lang="es-EC" sz="12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1">
                        <a:lumMod val="40000"/>
                        <a:lumOff val="60000"/>
                      </a:schemeClr>
                    </a:solidFill>
                  </a:tcPr>
                </a:tc>
                <a:tc>
                  <a:txBody>
                    <a:bodyPr/>
                    <a:lstStyle/>
                    <a:p>
                      <a:pPr algn="l"/>
                      <a:endParaRPr lang="es-EC" sz="12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spcAft>
                          <a:spcPts val="0"/>
                        </a:spcAft>
                      </a:pPr>
                      <a:r>
                        <a:rPr lang="es-ES" sz="1100">
                          <a:effectLst/>
                        </a:rPr>
                        <a:t>154</a:t>
                      </a:r>
                      <a:endParaRPr lang="es-EC"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ES" sz="1100">
                          <a:effectLst/>
                        </a:rPr>
                        <a:t>154</a:t>
                      </a:r>
                      <a:endParaRPr lang="es-EC"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endParaRPr lang="es-EC" sz="12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endParaRPr lang="es-EC" sz="1200" dirty="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3092693"/>
                  </a:ext>
                </a:extLst>
              </a:tr>
            </a:tbl>
          </a:graphicData>
        </a:graphic>
      </p:graphicFrame>
      <p:sp>
        <p:nvSpPr>
          <p:cNvPr id="4" name="Rectángulo 3"/>
          <p:cNvSpPr/>
          <p:nvPr/>
        </p:nvSpPr>
        <p:spPr>
          <a:xfrm>
            <a:off x="3548530" y="3584346"/>
            <a:ext cx="587969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ES" dirty="0"/>
              <a:t>REPORTE: ENTREGA DE KITS LA GASCA - LA COMUNA</a:t>
            </a:r>
            <a:endParaRPr lang="es-EC" dirty="0"/>
          </a:p>
        </p:txBody>
      </p:sp>
      <p:pic>
        <p:nvPicPr>
          <p:cNvPr id="25" name="0 Imagen"/>
          <p:cNvPicPr/>
          <p:nvPr/>
        </p:nvPicPr>
        <p:blipFill rotWithShape="1">
          <a:blip r:embed="rId4" cstate="print">
            <a:extLst>
              <a:ext uri="{28A0092B-C50C-407E-A947-70E740481C1C}">
                <a14:useLocalDpi xmlns:a14="http://schemas.microsoft.com/office/drawing/2010/main" val="0"/>
              </a:ext>
            </a:extLst>
          </a:blip>
          <a:srcRect l="20130" r="17524"/>
          <a:stretch/>
        </p:blipFill>
        <p:spPr bwMode="auto">
          <a:xfrm>
            <a:off x="652808" y="3953678"/>
            <a:ext cx="2370455" cy="1796415"/>
          </a:xfrm>
          <a:prstGeom prst="rect">
            <a:avLst/>
          </a:prstGeom>
          <a:ln>
            <a:noFill/>
          </a:ln>
          <a:extLst>
            <a:ext uri="{53640926-AAD7-44D8-BBD7-CCE9431645EC}">
              <a14:shadowObscured xmlns:a14="http://schemas.microsoft.com/office/drawing/2010/main"/>
            </a:ext>
          </a:extLst>
        </p:spPr>
      </p:pic>
      <p:pic>
        <p:nvPicPr>
          <p:cNvPr id="26" name="0 Imagen"/>
          <p:cNvPicPr/>
          <p:nvPr/>
        </p:nvPicPr>
        <p:blipFill>
          <a:blip r:embed="rId5" cstate="print">
            <a:extLst>
              <a:ext uri="{28A0092B-C50C-407E-A947-70E740481C1C}">
                <a14:useLocalDpi xmlns:a14="http://schemas.microsoft.com/office/drawing/2010/main" val="0"/>
              </a:ext>
            </a:extLst>
          </a:blip>
          <a:stretch>
            <a:fillRect/>
          </a:stretch>
        </p:blipFill>
        <p:spPr>
          <a:xfrm>
            <a:off x="9606712" y="3769012"/>
            <a:ext cx="2399665" cy="1799590"/>
          </a:xfrm>
          <a:prstGeom prst="rect">
            <a:avLst/>
          </a:prstGeom>
        </p:spPr>
      </p:pic>
    </p:spTree>
    <p:extLst>
      <p:ext uri="{BB962C8B-B14F-4D97-AF65-F5344CB8AC3E}">
        <p14:creationId xmlns:p14="http://schemas.microsoft.com/office/powerpoint/2010/main" val="2527495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ctr">
              <a:buNone/>
            </a:pPr>
            <a:r>
              <a:rPr lang="es-ES" sz="16600" dirty="0" smtClean="0">
                <a:solidFill>
                  <a:schemeClr val="accent5">
                    <a:lumMod val="75000"/>
                  </a:schemeClr>
                </a:solidFill>
              </a:rPr>
              <a:t>GRACIAS</a:t>
            </a:r>
            <a:endParaRPr lang="es-ES" sz="16600" dirty="0">
              <a:solidFill>
                <a:schemeClr val="accent5">
                  <a:lumMod val="75000"/>
                </a:schemeClr>
              </a:solidFill>
            </a:endParaRPr>
          </a:p>
        </p:txBody>
      </p:sp>
    </p:spTree>
    <p:extLst>
      <p:ext uri="{BB962C8B-B14F-4D97-AF65-F5344CB8AC3E}">
        <p14:creationId xmlns:p14="http://schemas.microsoft.com/office/powerpoint/2010/main" val="2819023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1040</TotalTime>
  <Words>1232</Words>
  <Application>Microsoft Office PowerPoint</Application>
  <PresentationFormat>Panorámica</PresentationFormat>
  <Paragraphs>132</Paragraphs>
  <Slides>8</Slides>
  <Notes>6</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8</vt:i4>
      </vt:variant>
    </vt:vector>
  </HeadingPairs>
  <TitlesOfParts>
    <vt:vector size="17" baseType="lpstr">
      <vt:lpstr>Arial</vt:lpstr>
      <vt:lpstr>Calibri</vt:lpstr>
      <vt:lpstr>Calibri Light</vt:lpstr>
      <vt:lpstr>Cambria</vt:lpstr>
      <vt:lpstr>GOTHAM-bold</vt:lpstr>
      <vt:lpstr>Times New Roman</vt:lpstr>
      <vt:lpstr>Wingdings</vt:lpstr>
      <vt:lpstr>Tema de Office</vt:lpstr>
      <vt:lpstr>1_Tema de Office</vt:lpstr>
      <vt:lpstr>Presentación de PowerPoint</vt:lpstr>
      <vt:lpstr>Secretaría de Inclusión Social</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Katherine Estefania Andrango Quilumbaquin</cp:lastModifiedBy>
  <cp:revision>52</cp:revision>
  <dcterms:created xsi:type="dcterms:W3CDTF">2021-10-13T16:49:59Z</dcterms:created>
  <dcterms:modified xsi:type="dcterms:W3CDTF">2022-02-04T21:47:25Z</dcterms:modified>
</cp:coreProperties>
</file>