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6" r:id="rId2"/>
    <p:sldId id="287" r:id="rId3"/>
    <p:sldId id="356" r:id="rId4"/>
    <p:sldId id="290" r:id="rId5"/>
    <p:sldId id="344" r:id="rId6"/>
    <p:sldId id="319" r:id="rId7"/>
    <p:sldId id="321" r:id="rId8"/>
    <p:sldId id="357" r:id="rId9"/>
    <p:sldId id="345" r:id="rId10"/>
    <p:sldId id="354" r:id="rId11"/>
    <p:sldId id="349" r:id="rId12"/>
    <p:sldId id="350" r:id="rId13"/>
    <p:sldId id="351" r:id="rId14"/>
    <p:sldId id="355" r:id="rId15"/>
    <p:sldId id="353" r:id="rId16"/>
    <p:sldId id="324" r:id="rId17"/>
    <p:sldId id="31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240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58B93-52A2-4D0F-AB66-9C9F854E8AAA}" type="datetimeFigureOut">
              <a:rPr lang="es-EC" smtClean="0"/>
              <a:pPr/>
              <a:t>4/2/2022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05148-2BB2-4890-9E59-3F7525B076BE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26220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05121-7298-4C7F-B657-241F08F61ECC}" type="slidenum">
              <a:rPr lang="es-EC" smtClean="0"/>
              <a:pPr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1240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57FE-077A-4DB0-BA31-C6B2B9C46F5F}" type="datetimeFigureOut">
              <a:rPr lang="es-EC" smtClean="0"/>
              <a:pPr/>
              <a:t>4/2/2022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E410-16C7-40E8-9211-18980A000AF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232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57FE-077A-4DB0-BA31-C6B2B9C46F5F}" type="datetimeFigureOut">
              <a:rPr lang="es-EC" smtClean="0"/>
              <a:pPr/>
              <a:t>4/2/2022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E410-16C7-40E8-9211-18980A000AF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106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57FE-077A-4DB0-BA31-C6B2B9C46F5F}" type="datetimeFigureOut">
              <a:rPr lang="es-EC" smtClean="0"/>
              <a:pPr/>
              <a:t>4/2/2022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E410-16C7-40E8-9211-18980A000AF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197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57FE-077A-4DB0-BA31-C6B2B9C46F5F}" type="datetimeFigureOut">
              <a:rPr lang="es-EC" smtClean="0"/>
              <a:pPr/>
              <a:t>4/2/2022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E410-16C7-40E8-9211-18980A000AF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164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57FE-077A-4DB0-BA31-C6B2B9C46F5F}" type="datetimeFigureOut">
              <a:rPr lang="es-EC" smtClean="0"/>
              <a:pPr/>
              <a:t>4/2/2022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E410-16C7-40E8-9211-18980A000AF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4370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57FE-077A-4DB0-BA31-C6B2B9C46F5F}" type="datetimeFigureOut">
              <a:rPr lang="es-EC" smtClean="0"/>
              <a:pPr/>
              <a:t>4/2/2022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E410-16C7-40E8-9211-18980A000AF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028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57FE-077A-4DB0-BA31-C6B2B9C46F5F}" type="datetimeFigureOut">
              <a:rPr lang="es-EC" smtClean="0"/>
              <a:pPr/>
              <a:t>4/2/2022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E410-16C7-40E8-9211-18980A000AF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680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57FE-077A-4DB0-BA31-C6B2B9C46F5F}" type="datetimeFigureOut">
              <a:rPr lang="es-EC" smtClean="0"/>
              <a:pPr/>
              <a:t>4/2/2022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E410-16C7-40E8-9211-18980A000AF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354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57FE-077A-4DB0-BA31-C6B2B9C46F5F}" type="datetimeFigureOut">
              <a:rPr lang="es-EC" smtClean="0"/>
              <a:pPr/>
              <a:t>4/2/2022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E410-16C7-40E8-9211-18980A000AF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677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57FE-077A-4DB0-BA31-C6B2B9C46F5F}" type="datetimeFigureOut">
              <a:rPr lang="es-EC" smtClean="0"/>
              <a:pPr/>
              <a:t>4/2/2022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E410-16C7-40E8-9211-18980A000AF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218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57FE-077A-4DB0-BA31-C6B2B9C46F5F}" type="datetimeFigureOut">
              <a:rPr lang="es-EC" smtClean="0"/>
              <a:pPr/>
              <a:t>4/2/2022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E410-16C7-40E8-9211-18980A000AF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093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257FE-077A-4DB0-BA31-C6B2B9C46F5F}" type="datetimeFigureOut">
              <a:rPr lang="es-EC" smtClean="0"/>
              <a:pPr/>
              <a:t>4/2/2022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DE410-16C7-40E8-9211-18980A000AF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319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LA VIRTUAL - EPMAPS">
            <a:extLst>
              <a:ext uri="{FF2B5EF4-FFF2-40B4-BE49-F238E27FC236}">
                <a16:creationId xmlns:a16="http://schemas.microsoft.com/office/drawing/2014/main" id="{311ECA8A-3C1C-424D-AB73-599F028F3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507" y="2374461"/>
            <a:ext cx="407952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43F80C8-DB83-440D-9B3D-DBA84B530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967" y="2374460"/>
            <a:ext cx="936523" cy="1209675"/>
          </a:xfrm>
          <a:prstGeom prst="rect">
            <a:avLst/>
          </a:prstGeom>
        </p:spPr>
      </p:pic>
      <p:pic>
        <p:nvPicPr>
          <p:cNvPr id="7" name="Imagen 6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06"/>
            <a:ext cx="12191999" cy="68531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7C831F6-C5BD-4921-875F-35861044506E}"/>
              </a:ext>
            </a:extLst>
          </p:cNvPr>
          <p:cNvSpPr txBox="1">
            <a:spLocks/>
          </p:cNvSpPr>
          <p:nvPr/>
        </p:nvSpPr>
        <p:spPr>
          <a:xfrm>
            <a:off x="4449090" y="2376699"/>
            <a:ext cx="7742910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600" b="1" dirty="0">
                <a:solidFill>
                  <a:schemeClr val="bg1"/>
                </a:solidFill>
              </a:rPr>
              <a:t>INFORME EVENTO</a:t>
            </a:r>
          </a:p>
          <a:p>
            <a:pPr algn="ctr"/>
            <a:r>
              <a:rPr lang="es-ES_tradnl" sz="3600" b="1" dirty="0">
                <a:solidFill>
                  <a:schemeClr val="bg1"/>
                </a:solidFill>
              </a:rPr>
              <a:t>31 DE ENERO DE 2022</a:t>
            </a:r>
            <a:endParaRPr lang="es-EC" sz="3600" b="1" dirty="0">
              <a:solidFill>
                <a:schemeClr val="bg1"/>
              </a:solidFill>
            </a:endParaRPr>
          </a:p>
        </p:txBody>
      </p:sp>
      <p:pic>
        <p:nvPicPr>
          <p:cNvPr id="8" name="Imagen 7" descr="logos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12225"/>
            <a:ext cx="3936832" cy="144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44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450" y="5557337"/>
            <a:ext cx="2258889" cy="12559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881" y="4182001"/>
            <a:ext cx="8693624" cy="2312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94" y="930998"/>
            <a:ext cx="7275308" cy="2988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7144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79697" y="2203652"/>
            <a:ext cx="45304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ea typeface="Calibri" panose="020F0502020204030204" pitchFamily="34" charset="0"/>
              </a:rPr>
              <a:t>No se evidencia deforestación en esta cuenca específica.</a:t>
            </a: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Tiene una pendiente promedio de 40%.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Se estima que el volumen de material acarreado por la quebrada fue superior a 20 o 30 mil m</a:t>
            </a:r>
            <a:r>
              <a:rPr lang="es-ES" baseline="30000" dirty="0"/>
              <a:t>3.</a:t>
            </a:r>
            <a:endParaRPr lang="es-EC" baseline="30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462" y="1476321"/>
            <a:ext cx="5808468" cy="4820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79697" y="777264"/>
            <a:ext cx="6852830" cy="627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500" b="1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EVENTO DEL 31 DE ENERO DE 2022</a:t>
            </a:r>
            <a:endParaRPr kumimoji="0" lang="es-ES_tradnl" sz="25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57876" y="1425849"/>
            <a:ext cx="10027714" cy="627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b="1" dirty="0">
                <a:solidFill>
                  <a:srgbClr val="000090"/>
                </a:solidFill>
              </a:rPr>
              <a:t>CONDICIONES DE LA CUENCA </a:t>
            </a:r>
          </a:p>
          <a:p>
            <a:r>
              <a:rPr lang="es-ES_tradnl" sz="2000" b="1" dirty="0">
                <a:solidFill>
                  <a:srgbClr val="000090"/>
                </a:solidFill>
              </a:rPr>
              <a:t>DE LA QUEBRADA EL TEJADO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41" y="4198513"/>
            <a:ext cx="4932787" cy="953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n 10" descr="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47" y="5557337"/>
            <a:ext cx="2258889" cy="125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44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728252" y="2117087"/>
            <a:ext cx="468246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100" dirty="0"/>
              <a:t>La cantidad de lodo y agua, acompañado de piedras de grandes dimensiones excedieron la capacidad de embalse de la estructura, lo que provocó que la estructura se entierre y el material excedente fluya por las calles Berrutieta, N24C y Núñez de Bonilla, principalmente.</a:t>
            </a:r>
            <a:endParaRPr lang="es-EC" sz="21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79697" y="777264"/>
            <a:ext cx="6852830" cy="627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5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EVENTO DEL 31 DE ENERO DE 2022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702593" y="1291685"/>
            <a:ext cx="4690238" cy="627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b="1" dirty="0">
                <a:solidFill>
                  <a:srgbClr val="000090"/>
                </a:solidFill>
              </a:rPr>
              <a:t>DESCRIPCIÓN DEL EVENTO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949" y="1526475"/>
            <a:ext cx="5627220" cy="3240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0119" y="4597359"/>
            <a:ext cx="2286007" cy="2063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3218" y="5411268"/>
            <a:ext cx="2258889" cy="125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44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83532" y="1982921"/>
            <a:ext cx="51296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100" dirty="0"/>
              <a:t>Se ha logrado liberar  totalmente la torre de captación en la estructura de la Quebrada El Tejado; por lo que se continúa con el desalojo del material acumulado en el reservorio.</a:t>
            </a:r>
          </a:p>
          <a:p>
            <a:pPr algn="just"/>
            <a:endParaRPr lang="es-ES" sz="2100" dirty="0"/>
          </a:p>
          <a:p>
            <a:pPr algn="just"/>
            <a:r>
              <a:rPr lang="es-ES" sz="2100" dirty="0"/>
              <a:t>Se mantienen hidrosuccionadores operativos, cuadrilla manual y maquinaria en la zona afectada colaborando con la limpieza.</a:t>
            </a:r>
          </a:p>
          <a:p>
            <a:pPr algn="just"/>
            <a:endParaRPr lang="es-ES" sz="2100" dirty="0"/>
          </a:p>
          <a:p>
            <a:pPr algn="just"/>
            <a:r>
              <a:rPr lang="es-ES" sz="2100" dirty="0"/>
              <a:t>Se ha bajado el nivel de agua en la estructura Armero y, actualmente, se está retirando la palizada existente.</a:t>
            </a:r>
            <a:endParaRPr lang="es-EC" sz="21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15469" y="857760"/>
            <a:ext cx="6852830" cy="627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lang="es-ES_tradnl" sz="3000" b="1" dirty="0">
                <a:solidFill>
                  <a:srgbClr val="000090"/>
                </a:solidFill>
              </a:rPr>
              <a:t>AVANCES HASTA LA FECHA</a:t>
            </a:r>
            <a:endParaRPr kumimoji="0" lang="es-ES_tradnl" sz="30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711536" y="1300629"/>
            <a:ext cx="4690238" cy="627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b="1" dirty="0">
                <a:solidFill>
                  <a:srgbClr val="000090"/>
                </a:solidFill>
              </a:rPr>
              <a:t>DESCRIPCIÓN DEL EVENTO</a:t>
            </a:r>
          </a:p>
        </p:txBody>
      </p:sp>
      <p:pic>
        <p:nvPicPr>
          <p:cNvPr id="16" name="Imagen 15" descr="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3218" y="5411268"/>
            <a:ext cx="2258889" cy="125594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647" y="501243"/>
            <a:ext cx="2833353" cy="1968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100" y="2826605"/>
            <a:ext cx="2438900" cy="381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44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43" y="11350"/>
            <a:ext cx="12192000" cy="685318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696903" y="2045489"/>
            <a:ext cx="4809834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</a:rPr>
              <a:t>ACCIONES A FUTURO</a:t>
            </a:r>
            <a:endParaRPr lang="es-MX" altLang="es-EC" sz="3200" b="1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632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74" y="-21218"/>
            <a:ext cx="12238309" cy="687921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448147" y="1258434"/>
            <a:ext cx="4847286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Considerar la instalación de mallas de acero dinámicas en los cauces de las Quebradas para detener las rocas u objetos de gran magnitud que puedan colapsar las estructuras de captación.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Elaborar los estudios de ampliación de la zona de embalse y ejecutarlo con los recurso ahorrados del proyecto de agua y saneamiento del BID.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Sistema de alerta  temprana con sensores de nivel y sirenas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Convenio con el INAMHI para el uso del radar hidrometeorológico para pronósticos.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06525" y="741485"/>
            <a:ext cx="6852830" cy="627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lang="es-ES_tradnl" sz="3200" b="1" dirty="0">
                <a:solidFill>
                  <a:srgbClr val="000090"/>
                </a:solidFill>
              </a:rPr>
              <a:t>ACCIONES A TOMAR</a:t>
            </a:r>
            <a:endParaRPr kumimoji="0" lang="es-ES_tradnl" sz="30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702592" y="1184354"/>
            <a:ext cx="4690238" cy="627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b="1" dirty="0">
                <a:solidFill>
                  <a:srgbClr val="000090"/>
                </a:solidFill>
              </a:rPr>
              <a:t>DESCRIPCIÓN DEL EVENTO</a:t>
            </a:r>
          </a:p>
        </p:txBody>
      </p:sp>
      <p:pic>
        <p:nvPicPr>
          <p:cNvPr id="16" name="Imagen 15" descr="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897" y="5602057"/>
            <a:ext cx="2258889" cy="125594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486" y="1842516"/>
            <a:ext cx="5443780" cy="3908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CuadroTexto 12"/>
          <p:cNvSpPr txBox="1"/>
          <p:nvPr/>
        </p:nvSpPr>
        <p:spPr>
          <a:xfrm>
            <a:off x="1128143" y="5811529"/>
            <a:ext cx="4583115" cy="342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/>
              <a:t>Fuente: www.peruconstruye.net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4077144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4"/>
            <a:ext cx="12192000" cy="6846771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368330" y="958759"/>
            <a:ext cx="9542537" cy="658457"/>
          </a:xfrm>
        </p:spPr>
        <p:txBody>
          <a:bodyPr>
            <a:normAutofit/>
          </a:bodyPr>
          <a:lstStyle/>
          <a:p>
            <a:pPr algn="ctr"/>
            <a:r>
              <a:rPr lang="es-ES_tradnl" sz="2600" b="1" dirty="0">
                <a:solidFill>
                  <a:srgbClr val="000090"/>
                </a:solidFill>
              </a:rPr>
              <a:t>ACCIONES A TOMAR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514" y="2802482"/>
            <a:ext cx="6126790" cy="286463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968" y="1769589"/>
            <a:ext cx="6205336" cy="41791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260909" y="2406915"/>
            <a:ext cx="1543688" cy="374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      Estudios</a:t>
            </a:r>
            <a:endParaRPr lang="es-EC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780616" y="2406915"/>
            <a:ext cx="1543688" cy="374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       Obras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200349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8" name="Imagen 7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6"/>
            <a:ext cx="12191999" cy="685318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7C831F6-C5BD-4921-875F-35861044506E}"/>
              </a:ext>
            </a:extLst>
          </p:cNvPr>
          <p:cNvSpPr txBox="1">
            <a:spLocks/>
          </p:cNvSpPr>
          <p:nvPr/>
        </p:nvSpPr>
        <p:spPr>
          <a:xfrm>
            <a:off x="3671018" y="2367753"/>
            <a:ext cx="8946009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  <a:defRPr/>
            </a:pPr>
            <a:r>
              <a:rPr lang="en-US" altLang="es-EC" sz="3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¡GRACIAS!</a:t>
            </a:r>
          </a:p>
        </p:txBody>
      </p:sp>
      <p:pic>
        <p:nvPicPr>
          <p:cNvPr id="10" name="Imagen 9" descr="logo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12225"/>
            <a:ext cx="3936832" cy="144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96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32"/>
            <a:ext cx="12192000" cy="6846771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629E896-8643-46EE-81FD-D5DCCED2D51B}"/>
              </a:ext>
            </a:extLst>
          </p:cNvPr>
          <p:cNvSpPr txBox="1">
            <a:spLocks/>
          </p:cNvSpPr>
          <p:nvPr/>
        </p:nvSpPr>
        <p:spPr>
          <a:xfrm>
            <a:off x="1159098" y="1521647"/>
            <a:ext cx="9633398" cy="47773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200" dirty="0"/>
              <a:t>Entre 1997 y 2000 el «Programa de Protección Laderas del Pichincha», construyó 48 estructuras de control (diques, reservorios, túneles de trasvases, estructuras de captación) en las 33 quebradas de las Laderas del Pichincha.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B33E03C-5A02-334F-BC1A-7C7385AB5223}"/>
              </a:ext>
            </a:extLst>
          </p:cNvPr>
          <p:cNvSpPr txBox="1"/>
          <p:nvPr/>
        </p:nvSpPr>
        <p:spPr>
          <a:xfrm>
            <a:off x="1277152" y="1044593"/>
            <a:ext cx="40783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500" b="1" dirty="0">
                <a:solidFill>
                  <a:srgbClr val="00009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LADERAS DEL PICHINCHA</a:t>
            </a:r>
            <a:endParaRPr lang="es-EC" sz="2500" b="1" dirty="0">
              <a:solidFill>
                <a:srgbClr val="00009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9098" y="2669967"/>
            <a:ext cx="7647048" cy="401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0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B4BAA8BA-34D4-4153-A3C5-6701E7BBBD3B}"/>
              </a:ext>
            </a:extLst>
          </p:cNvPr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849" y="4551948"/>
            <a:ext cx="2598500" cy="2038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15DE4AE-20C6-4A42-895B-DD21BE4E405A}"/>
              </a:ext>
            </a:extLst>
          </p:cNvPr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8833" y="2300699"/>
            <a:ext cx="2621516" cy="1847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CuadroTexto 13"/>
          <p:cNvSpPr txBox="1"/>
          <p:nvPr/>
        </p:nvSpPr>
        <p:spPr>
          <a:xfrm>
            <a:off x="1589535" y="4181399"/>
            <a:ext cx="2645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ESTRUCTURA CAICEDO</a:t>
            </a:r>
            <a:endParaRPr lang="es-EC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894677" y="4147850"/>
            <a:ext cx="2645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ESTRUCTURA RUMIPAMBA UTE</a:t>
            </a:r>
            <a:endParaRPr lang="es-EC" b="1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0000000-0008-0000-1400-00000C000000}"/>
              </a:ext>
            </a:extLst>
          </p:cNvPr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8833" y="476678"/>
            <a:ext cx="2621516" cy="1571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B33E03C-5A02-334F-BC1A-7C7385AB5223}"/>
              </a:ext>
            </a:extLst>
          </p:cNvPr>
          <p:cNvSpPr txBox="1"/>
          <p:nvPr/>
        </p:nvSpPr>
        <p:spPr>
          <a:xfrm>
            <a:off x="1399424" y="312514"/>
            <a:ext cx="40783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500" b="1" dirty="0">
                <a:solidFill>
                  <a:srgbClr val="00009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LADERAS DEL PICHINCHA</a:t>
            </a:r>
            <a:endParaRPr lang="es-EC" sz="2500" b="1" dirty="0">
              <a:solidFill>
                <a:srgbClr val="00009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85" y="1094704"/>
            <a:ext cx="7653332" cy="572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" y="5614"/>
            <a:ext cx="12180585" cy="6846771"/>
          </a:xfrm>
          <a:prstGeom prst="rect">
            <a:avLst/>
          </a:prstGeom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1126860" y="977596"/>
            <a:ext cx="10025477" cy="4678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900" b="1" dirty="0">
                <a:solidFill>
                  <a:srgbClr val="000090"/>
                </a:solidFill>
                <a:cs typeface="Arial" panose="020B0604020202020204" pitchFamily="34" charset="0"/>
              </a:rPr>
              <a:t>INTERVENCIONES REALIZADAS POR LA EPMAPS PARA EL CONTROL DE INUNDACIONES EN EL DMQ</a:t>
            </a:r>
            <a:endParaRPr lang="es-EC" sz="1900" dirty="0">
              <a:solidFill>
                <a:srgbClr val="000090"/>
              </a:solidFill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629E896-8643-46EE-81FD-D5DCCED2D51B}"/>
              </a:ext>
            </a:extLst>
          </p:cNvPr>
          <p:cNvSpPr txBox="1">
            <a:spLocks/>
          </p:cNvSpPr>
          <p:nvPr/>
        </p:nvSpPr>
        <p:spPr>
          <a:xfrm>
            <a:off x="1064256" y="1421607"/>
            <a:ext cx="10025478" cy="273151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s-EC" sz="2000" dirty="0">
                <a:cs typeface="Times New Roman" panose="02020603050405020304" pitchFamily="18" charset="0"/>
              </a:rPr>
              <a:t>Desde el 2004 a la actualidad, la EPMAPS ha construido varios sistemas de alivio a los colectores antiguos que, en su mayoría, estaban implantados en los cauces de las quebradas, que fueron rellenadas. 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s-EC" sz="2000" dirty="0">
                <a:cs typeface="Times New Roman" panose="02020603050405020304" pitchFamily="18" charset="0"/>
              </a:rPr>
              <a:t>Estos colectores de alivio construidos a una mayor profundidad que las redes antiguas, son un complejo sistema de túneles implantados bajo la ciudad, lo que es desconocido por la ciudadanía, pese a que las altas inversiones realizadas, a lo largo de los años, entre ellos el nuevo colector de la Q. El Tejado que baja por la Calle Albornoz. </a:t>
            </a:r>
          </a:p>
        </p:txBody>
      </p:sp>
      <p:pic>
        <p:nvPicPr>
          <p:cNvPr id="13" name="1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60023" y="3828138"/>
            <a:ext cx="1979152" cy="2191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2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590" y="3825852"/>
            <a:ext cx="3008750" cy="2200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7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445" y="3827156"/>
            <a:ext cx="2927462" cy="2203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B33E03C-5A02-334F-BC1A-7C7385AB5223}"/>
              </a:ext>
            </a:extLst>
          </p:cNvPr>
          <p:cNvSpPr txBox="1"/>
          <p:nvPr/>
        </p:nvSpPr>
        <p:spPr>
          <a:xfrm>
            <a:off x="6618167" y="6108309"/>
            <a:ext cx="52092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TUNEL GALO PLAZA</a:t>
            </a:r>
            <a:endParaRPr lang="es-EC" sz="13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9">
            <a:extLst>
              <a:ext uri="{FF2B5EF4-FFF2-40B4-BE49-F238E27FC236}">
                <a16:creationId xmlns:a16="http://schemas.microsoft.com/office/drawing/2014/main" id="{1B33E03C-5A02-334F-BC1A-7C7385AB5223}"/>
              </a:ext>
            </a:extLst>
          </p:cNvPr>
          <p:cNvSpPr txBox="1"/>
          <p:nvPr/>
        </p:nvSpPr>
        <p:spPr>
          <a:xfrm>
            <a:off x="1627672" y="6112650"/>
            <a:ext cx="275081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TUNEL JATUNHUAYCU</a:t>
            </a:r>
            <a:endParaRPr lang="es-EC" sz="13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9">
            <a:extLst>
              <a:ext uri="{FF2B5EF4-FFF2-40B4-BE49-F238E27FC236}">
                <a16:creationId xmlns:a16="http://schemas.microsoft.com/office/drawing/2014/main" id="{1B33E03C-5A02-334F-BC1A-7C7385AB5223}"/>
              </a:ext>
            </a:extLst>
          </p:cNvPr>
          <p:cNvSpPr txBox="1"/>
          <p:nvPr/>
        </p:nvSpPr>
        <p:spPr>
          <a:xfrm>
            <a:off x="5042687" y="6095929"/>
            <a:ext cx="275081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3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POZO</a:t>
            </a:r>
            <a:r>
              <a:rPr lang="es-EC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JATUNHUAYCU</a:t>
            </a:r>
            <a:endParaRPr lang="es-EC" sz="13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14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9">
            <a:extLst>
              <a:ext uri="{FF2B5EF4-FFF2-40B4-BE49-F238E27FC236}">
                <a16:creationId xmlns:a16="http://schemas.microsoft.com/office/drawing/2014/main" id="{1B33E03C-5A02-334F-BC1A-7C7385AB5223}"/>
              </a:ext>
            </a:extLst>
          </p:cNvPr>
          <p:cNvSpPr txBox="1"/>
          <p:nvPr/>
        </p:nvSpPr>
        <p:spPr>
          <a:xfrm>
            <a:off x="630300" y="296420"/>
            <a:ext cx="5268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rgbClr val="00009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SISTEMAS DE ALIVIO CONSTRUIDOS POR EL PSA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8E0085C-3BA5-45C3-883F-1B1B01E252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304" y="837127"/>
            <a:ext cx="11043467" cy="5731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77144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6"/>
            <a:ext cx="12192000" cy="685318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607470" y="1678775"/>
            <a:ext cx="4809834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_tradnl" sz="3200" b="1" dirty="0">
                <a:solidFill>
                  <a:schemeClr val="bg1"/>
                </a:solidFill>
              </a:rPr>
              <a:t>MANTENIMIENTO DE LAS ESTRUCTURAS</a:t>
            </a:r>
            <a:endParaRPr lang="es-MX" altLang="es-EC" sz="3200" b="1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632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6"/>
            <a:ext cx="12191999" cy="685318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98361" y="183750"/>
            <a:ext cx="62245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La EPMAPS a través de la Unidad de Mantenimiento de Captaciones y Quebradas realiza el monitoreo y mantenimiento 2 veces por año y con inspecciones permanentes, de las 135 estructuras de captación existentes en todo el DMQ.</a:t>
            </a:r>
            <a:endParaRPr lang="es-ES_tradnl" sz="2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233" y="2246500"/>
            <a:ext cx="3718652" cy="206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099" y="4512090"/>
            <a:ext cx="3667549" cy="2047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3761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05"/>
            <a:ext cx="12191999" cy="685318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98361" y="183750"/>
            <a:ext cx="6224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La Quebrada El Tejado fue inspeccionada el 22 de septiembre y el 14 de diciembre de 2021. Las estructuras estaban totalmente operativas.</a:t>
            </a:r>
            <a:endParaRPr lang="es-ES_tradnl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773" y="1797060"/>
            <a:ext cx="2526208" cy="372797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949495" y="766236"/>
            <a:ext cx="7030401" cy="51435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2321" y="1856263"/>
            <a:ext cx="2751581" cy="36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4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318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98788" y="837216"/>
            <a:ext cx="63318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rgbClr val="000090"/>
                </a:solidFill>
                <a:cs typeface="Times New Roman" panose="02020603050405020304" pitchFamily="18" charset="0"/>
              </a:rPr>
              <a:t>Estructura Caicedo, diciembre 2021</a:t>
            </a:r>
            <a:endParaRPr lang="es-ES" sz="2200" dirty="0">
              <a:solidFill>
                <a:srgbClr val="00009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99456" y="2749071"/>
            <a:ext cx="2455447" cy="176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75946" y="2563045"/>
            <a:ext cx="2414600" cy="1953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/>
          <p:cNvSpPr txBox="1"/>
          <p:nvPr/>
        </p:nvSpPr>
        <p:spPr>
          <a:xfrm>
            <a:off x="5498788" y="1394204"/>
            <a:ext cx="6430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200" b="1" dirty="0">
                <a:solidFill>
                  <a:srgbClr val="000090"/>
                </a:solidFill>
                <a:cs typeface="Times New Roman" panose="02020603050405020304" pitchFamily="18" charset="0"/>
              </a:rPr>
              <a:t>Estructura San Isidro Media y San Isidro Reservorio (Osorio), diciembre 2021</a:t>
            </a:r>
            <a:endParaRPr lang="es-EC" sz="2200" b="1" dirty="0">
              <a:solidFill>
                <a:srgbClr val="00009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903" y="4732650"/>
            <a:ext cx="3181043" cy="1975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/>
          <p:cNvSpPr txBox="1"/>
          <p:nvPr/>
        </p:nvSpPr>
        <p:spPr>
          <a:xfrm>
            <a:off x="5498789" y="-47642"/>
            <a:ext cx="6467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/>
              <a:t>Estos trabajos han permitido evitar afectaciones en la zona poblada de la ciudad en varias situaciones: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498788" y="2111245"/>
            <a:ext cx="5363071" cy="499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300" b="1" dirty="0">
                <a:solidFill>
                  <a:srgbClr val="000090"/>
                </a:solidFill>
                <a:cs typeface="Times New Roman" panose="02020603050405020304" pitchFamily="18" charset="0"/>
              </a:rPr>
              <a:t>Estructura armero - </a:t>
            </a:r>
            <a:r>
              <a:rPr lang="es-ES" sz="2300" b="1" dirty="0" err="1">
                <a:solidFill>
                  <a:srgbClr val="000090"/>
                </a:solidFill>
                <a:cs typeface="Times New Roman" panose="02020603050405020304" pitchFamily="18" charset="0"/>
              </a:rPr>
              <a:t>Ascázubi</a:t>
            </a:r>
            <a:r>
              <a:rPr lang="es-ES" sz="2300" b="1" dirty="0">
                <a:solidFill>
                  <a:srgbClr val="000090"/>
                </a:solidFill>
                <a:cs typeface="Times New Roman" panose="02020603050405020304" pitchFamily="18" charset="0"/>
              </a:rPr>
              <a:t>, enero 2022</a:t>
            </a:r>
            <a:endParaRPr lang="es-EC" sz="2300" b="1" dirty="0">
              <a:solidFill>
                <a:srgbClr val="000090"/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9"/>
          <a:stretch>
            <a:fillRect/>
          </a:stretch>
        </p:blipFill>
        <p:spPr>
          <a:xfrm>
            <a:off x="9580251" y="4731127"/>
            <a:ext cx="2108166" cy="212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613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9055</TotalTime>
  <Words>595</Words>
  <Application>Microsoft Office PowerPoint</Application>
  <PresentationFormat>Panorámica</PresentationFormat>
  <Paragraphs>53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Segoe UI 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ACCIONES A TOMAR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Alexander Betancourt</dc:creator>
  <cp:lastModifiedBy>Ana Cobo</cp:lastModifiedBy>
  <cp:revision>142</cp:revision>
  <dcterms:created xsi:type="dcterms:W3CDTF">2022-02-04T15:24:01Z</dcterms:created>
  <dcterms:modified xsi:type="dcterms:W3CDTF">2022-02-04T20:04:37Z</dcterms:modified>
</cp:coreProperties>
</file>