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70" r:id="rId3"/>
    <p:sldId id="272" r:id="rId4"/>
    <p:sldId id="258" r:id="rId5"/>
    <p:sldId id="271" r:id="rId6"/>
    <p:sldId id="274" r:id="rId7"/>
    <p:sldId id="275" r:id="rId8"/>
    <p:sldId id="27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5" r:id="rId17"/>
    <p:sldId id="314" r:id="rId18"/>
    <p:sldId id="316" r:id="rId19"/>
    <p:sldId id="317" r:id="rId20"/>
    <p:sldId id="318" r:id="rId21"/>
    <p:sldId id="319" r:id="rId22"/>
  </p:sldIdLst>
  <p:sldSz cx="12192000" cy="6858000"/>
  <p:notesSz cx="9928225" cy="6797675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1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74"/>
  </p:normalViewPr>
  <p:slideViewPr>
    <p:cSldViewPr snapToGrid="0" snapToObjects="1">
      <p:cViewPr varScale="1">
        <p:scale>
          <a:sx n="70" d="100"/>
          <a:sy n="70" d="100"/>
        </p:scale>
        <p:origin x="-5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8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en%20Microsoft%20PowerPoin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en%20Microsoft%20PowerPoint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Hoja_de_c_lculo_de_Microsoft_Excel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GUAGUA</a:t>
            </a:r>
            <a:r>
              <a:rPr lang="en-US" baseline="0" dirty="0">
                <a:solidFill>
                  <a:schemeClr val="tx1"/>
                </a:solidFill>
              </a:rPr>
              <a:t> CENTROS</a:t>
            </a:r>
            <a:r>
              <a:rPr lang="en-US" dirty="0">
                <a:solidFill>
                  <a:schemeClr val="tx1"/>
                </a:solidFill>
              </a:rPr>
              <a:t> POR DISTRITO</a:t>
            </a:r>
          </a:p>
        </c:rich>
      </c:tx>
      <c:layout>
        <c:manualLayout>
          <c:xMode val="edge"/>
          <c:yMode val="edge"/>
          <c:x val="0.2755778547006972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3005477333794312E-2"/>
          <c:y val="0.10287731198048633"/>
          <c:w val="0.87649974896931004"/>
          <c:h val="0.787379382216044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INSTITUCIONES POR DISTRITO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6E-4B58-AB1C-E7265E09B25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6E-4B58-AB1C-E7265E09B25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6E-4B58-AB1C-E7265E09B25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6E-4B58-AB1C-E7265E09B25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46E-4B58-AB1C-E7265E09B25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46E-4B58-AB1C-E7265E09B25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46E-4B58-AB1C-E7265E09B25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46E-4B58-AB1C-E7265E09B25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13A65C51-A2CE-4A3E-8D3F-5E172C180E0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46E-4B58-AB1C-E7265E09B25D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 </a:t>
                    </a:r>
                    <a:fld id="{E9E0DD55-7AA4-4171-A200-7254AD0CBA04}" type="VALUE">
                      <a:rPr lang="en-US" baseline="0" dirty="0"/>
                      <a:pPr>
                        <a:defRPr sz="133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46E-4B58-AB1C-E7265E09B25D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1AD9DA8-38CC-40EF-8CFD-1602B3C2CDE2}" type="VALUE">
                      <a:rPr lang="en-US" baseline="0" smtClean="0"/>
                      <a:pPr>
                        <a:defRPr sz="1330" b="1" i="0" u="none" strike="noStrike" kern="1200" spc="0" baseline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s-EC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46E-4B58-AB1C-E7265E09B25D}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935F0F-1C36-4A73-81D0-4F8807DEF48C}" type="VALUE">
                      <a:rPr lang="en-US" baseline="0" smtClean="0"/>
                      <a:pPr>
                        <a:defRPr sz="1330" b="1" i="0" u="none" strike="noStrike" kern="1200" spc="0" baseline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s-EC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46E-4B58-AB1C-E7265E09B25D}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2963FB2-5EDE-491E-B3CF-780EFB3EA033}" type="VALUE">
                      <a:rPr lang="en-US" baseline="0" smtClean="0"/>
                      <a:pPr>
                        <a:defRPr sz="1330" b="1" i="0" u="none" strike="noStrike" kern="1200" spc="0" baseline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s-EC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46E-4B58-AB1C-E7265E09B25D}"/>
                </c:ext>
              </c:extLst>
            </c:dLbl>
            <c:dLbl>
              <c:idx val="5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 </a:t>
                    </a:r>
                    <a:fld id="{8B198A58-68B4-4A5B-BC2A-EB3A97D04B0E}" type="VALUE">
                      <a:rPr lang="en-US" baseline="0"/>
                      <a:pPr>
                        <a:defRPr sz="1330" b="1" i="0" u="none" strike="noStrike" kern="1200" spc="0" baseline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46E-4B58-AB1C-E7265E09B25D}"/>
                </c:ext>
              </c:extLst>
            </c:dLbl>
            <c:dLbl>
              <c:idx val="6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>
                            <a:lumMod val="6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 </a:t>
                    </a:r>
                    <a:fld id="{FD2272BC-2AB2-410B-B3FD-9AAC82A2A6F5}" type="VALUE">
                      <a:rPr lang="en-US" baseline="0"/>
                      <a:pPr>
                        <a:defRPr sz="1330" b="1" i="0" u="none" strike="noStrike" kern="1200" spc="0" baseline="0">
                          <a:solidFill>
                            <a:schemeClr val="accent1">
                              <a:lumMod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46E-4B58-AB1C-E7265E09B25D}"/>
                </c:ext>
              </c:extLst>
            </c:dLbl>
            <c:dLbl>
              <c:idx val="7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>
                            <a:lumMod val="6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 </a:t>
                    </a:r>
                    <a:fld id="{BA26FF5F-C21B-45A1-941F-BFF246A7FA86}" type="VALUE">
                      <a:rPr lang="en-US" baseline="0"/>
                      <a:pPr>
                        <a:defRPr sz="1330" b="1" i="0" u="none" strike="noStrike" kern="1200" spc="0" baseline="0">
                          <a:solidFill>
                            <a:schemeClr val="accent2">
                              <a:lumMod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46E-4B58-AB1C-E7265E09B2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17D02</c:v>
                </c:pt>
                <c:pt idx="1">
                  <c:v>17D03</c:v>
                </c:pt>
                <c:pt idx="2">
                  <c:v>17D04</c:v>
                </c:pt>
                <c:pt idx="3">
                  <c:v>17D05</c:v>
                </c:pt>
                <c:pt idx="4">
                  <c:v>17D06</c:v>
                </c:pt>
                <c:pt idx="5">
                  <c:v>17D07</c:v>
                </c:pt>
                <c:pt idx="6">
                  <c:v>17D08</c:v>
                </c:pt>
                <c:pt idx="7">
                  <c:v>17D09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6</c:v>
                </c:pt>
                <c:pt idx="1">
                  <c:v>7</c:v>
                </c:pt>
                <c:pt idx="2">
                  <c:v>2</c:v>
                </c:pt>
                <c:pt idx="3">
                  <c:v>2</c:v>
                </c:pt>
                <c:pt idx="4">
                  <c:v>13</c:v>
                </c:pt>
                <c:pt idx="5">
                  <c:v>7</c:v>
                </c:pt>
                <c:pt idx="6">
                  <c:v>11</c:v>
                </c:pt>
                <c:pt idx="7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46E-4B58-AB1C-E7265E09B25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46E-4B58-AB1C-E7265E09B25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46E-4B58-AB1C-E7265E09B25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46E-4B58-AB1C-E7265E09B25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46E-4B58-AB1C-E7265E09B25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46E-4B58-AB1C-E7265E09B25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546E-4B58-AB1C-E7265E09B25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546E-4B58-AB1C-E7265E09B25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546E-4B58-AB1C-E7265E09B25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17D02</c:v>
                </c:pt>
                <c:pt idx="1">
                  <c:v>17D03</c:v>
                </c:pt>
                <c:pt idx="2">
                  <c:v>17D04</c:v>
                </c:pt>
                <c:pt idx="3">
                  <c:v>17D05</c:v>
                </c:pt>
                <c:pt idx="4">
                  <c:v>17D06</c:v>
                </c:pt>
                <c:pt idx="5">
                  <c:v>17D07</c:v>
                </c:pt>
                <c:pt idx="6">
                  <c:v>17D08</c:v>
                </c:pt>
                <c:pt idx="7">
                  <c:v>17D09</c:v>
                </c:pt>
              </c:strCache>
            </c:strRef>
          </c:cat>
          <c:val>
            <c:numRef>
              <c:f>Hoja1!$C$2:$C$9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546E-4B58-AB1C-E7265E09B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16654592"/>
        <c:axId val="203701568"/>
      </c:barChart>
      <c:catAx>
        <c:axId val="31665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s-ES"/>
          </a:p>
        </c:txPr>
        <c:crossAx val="203701568"/>
        <c:crosses val="autoZero"/>
        <c:auto val="1"/>
        <c:lblAlgn val="ctr"/>
        <c:lblOffset val="100"/>
        <c:noMultiLvlLbl val="0"/>
      </c:catAx>
      <c:valAx>
        <c:axId val="203701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16654592"/>
        <c:crosses val="autoZero"/>
        <c:crossBetween val="between"/>
      </c:valAx>
      <c:spPr>
        <a:noFill/>
        <a:ln>
          <a:noFill/>
        </a:ln>
        <a:effectLst/>
        <a:sp3d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2000" dirty="0" smtClean="0">
                <a:solidFill>
                  <a:schemeClr val="tx1"/>
                </a:solidFill>
              </a:rPr>
              <a:t>ESTADO DE CONSERVACIÓN DE LOS GUAGUA CENTROS REGENTADOS POR </a:t>
            </a:r>
            <a:r>
              <a:rPr lang="es-ES" sz="2000" dirty="0" smtClean="0">
                <a:solidFill>
                  <a:schemeClr val="tx1"/>
                </a:solidFill>
              </a:rPr>
              <a:t>MIES</a:t>
            </a:r>
            <a:endParaRPr lang="es-ES" sz="2000" dirty="0" smtClean="0">
              <a:solidFill>
                <a:schemeClr val="tx1"/>
              </a:solidFill>
            </a:endParaRPr>
          </a:p>
          <a:p>
            <a:pPr>
              <a:defRPr sz="24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419" sz="2000" dirty="0" smtClean="0">
                <a:solidFill>
                  <a:schemeClr val="tx1"/>
                </a:solidFill>
              </a:rPr>
              <a:t>NIÑOS DE 1 A 5 AÑOS</a:t>
            </a:r>
            <a:endParaRPr lang="es-ES" sz="2000" dirty="0">
              <a:solidFill>
                <a:schemeClr val="tx1"/>
              </a:solidFill>
            </a:endParaRPr>
          </a:p>
          <a:p>
            <a:pPr>
              <a:defRPr sz="24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 sz="24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85801075564855"/>
          <c:y val="0.27208073707332409"/>
          <c:w val="0.81388888888888888"/>
          <c:h val="0.517439512356885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Hoja1!$B$19</c:f>
              <c:strCache>
                <c:ptCount val="1"/>
                <c:pt idx="0">
                  <c:v>PORCENTAJE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FC-4CAC-9B78-52D327F27FD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FC-4CAC-9B78-52D327F27FD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DFC-4CAC-9B78-52D327F27FD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DFC-4CAC-9B78-52D327F27FD7}"/>
              </c:ext>
            </c:extLst>
          </c:dPt>
          <c:dLbls>
            <c:dLbl>
              <c:idx val="1"/>
              <c:layout>
                <c:manualLayout>
                  <c:x val="-1.4204851104456645E-3"/>
                  <c:y val="1.7592201908060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FC-4CAC-9B78-52D327F27FD7}"/>
                </c:ext>
              </c:extLst>
            </c:dLbl>
            <c:dLbl>
              <c:idx val="2"/>
              <c:layout>
                <c:manualLayout>
                  <c:x val="2.6530554687997795E-3"/>
                  <c:y val="-7.862651662660178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aseline="0" dirty="0" smtClean="0"/>
                      <a:t>50</a:t>
                    </a:r>
                    <a:endParaRPr lang="en-US" sz="18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912152203637336"/>
                      <c:h val="0.10120994641241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DFC-4CAC-9B78-52D327F27FD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Hoja1!$A$20:$A$23</c:f>
              <c:strCache>
                <c:ptCount val="4"/>
                <c:pt idx="0">
                  <c:v>BUENO</c:v>
                </c:pt>
                <c:pt idx="1">
                  <c:v>ACEPTABLE</c:v>
                </c:pt>
                <c:pt idx="2">
                  <c:v>REGULAR</c:v>
                </c:pt>
                <c:pt idx="3">
                  <c:v>MALO</c:v>
                </c:pt>
              </c:strCache>
            </c:strRef>
          </c:cat>
          <c:val>
            <c:numRef>
              <c:f>Hoja1!$B$20:$B$23</c:f>
              <c:numCache>
                <c:formatCode>General</c:formatCode>
                <c:ptCount val="4"/>
                <c:pt idx="0">
                  <c:v>19</c:v>
                </c:pt>
                <c:pt idx="1">
                  <c:v>71</c:v>
                </c:pt>
                <c:pt idx="2">
                  <c:v>50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DFC-4CAC-9B78-52D327F27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2915328"/>
        <c:axId val="320492608"/>
      </c:barChart>
      <c:catAx>
        <c:axId val="32291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s-ES"/>
          </a:p>
        </c:txPr>
        <c:crossAx val="320492608"/>
        <c:crosses val="autoZero"/>
        <c:auto val="1"/>
        <c:lblAlgn val="ctr"/>
        <c:lblOffset val="100"/>
        <c:noMultiLvlLbl val="0"/>
      </c:catAx>
      <c:valAx>
        <c:axId val="320492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22915328"/>
        <c:crosses val="autoZero"/>
        <c:crossBetween val="between"/>
      </c:valAx>
      <c:spPr>
        <a:noFill/>
        <a:ln>
          <a:noFill/>
        </a:ln>
        <a:effectLst/>
        <a:sp3d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2400" dirty="0">
                <a:solidFill>
                  <a:schemeClr val="tx1"/>
                </a:solidFill>
              </a:rPr>
              <a:t>NIÑOS Y NIÑAS POR DISTRITO</a:t>
            </a:r>
          </a:p>
          <a:p>
            <a:pPr>
              <a:defRPr sz="24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 sz="24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85801075564855"/>
          <c:y val="0.21472534018354089"/>
          <c:w val="0.81388888888888888"/>
          <c:h val="0.57479476523767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Hoja1!$B$19</c:f>
              <c:strCache>
                <c:ptCount val="1"/>
                <c:pt idx="0">
                  <c:v>NIÑOS Y NIÑAS POR DISTRITO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FC-4CAC-9B78-52D327F27FD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FC-4CAC-9B78-52D327F27FD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DFC-4CAC-9B78-52D327F27FD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DFC-4CAC-9B78-52D327F27FD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DFC-4CAC-9B78-52D327F27FD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DFC-4CAC-9B78-52D327F27FD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DFC-4CAC-9B78-52D327F27FD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DFC-4CAC-9B78-52D327F27FD7}"/>
              </c:ext>
            </c:extLst>
          </c:dPt>
          <c:dLbls>
            <c:dLbl>
              <c:idx val="1"/>
              <c:layout>
                <c:manualLayout>
                  <c:x val="-1.4204851104456645E-3"/>
                  <c:y val="1.75922019080601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FC-4CAC-9B78-52D327F27FD7}"/>
                </c:ext>
              </c:extLst>
            </c:dLbl>
            <c:dLbl>
              <c:idx val="2"/>
              <c:layout>
                <c:manualLayout>
                  <c:x val="1.0612535240544462E-2"/>
                  <c:y val="3.062070668165174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>
                        <a:solidFill>
                          <a:srgbClr val="00B0F0"/>
                        </a:solidFill>
                      </a:rPr>
                      <a:t>106</a:t>
                    </a:r>
                    <a:endParaRPr lang="en-US" sz="16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912152203637336"/>
                      <c:h val="0.10120994641241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DFC-4CAC-9B78-52D327F27FD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Hoja1!$A$20:$A$27</c:f>
              <c:strCache>
                <c:ptCount val="8"/>
                <c:pt idx="0">
                  <c:v>17D02</c:v>
                </c:pt>
                <c:pt idx="1">
                  <c:v>17D03</c:v>
                </c:pt>
                <c:pt idx="2">
                  <c:v>17D04</c:v>
                </c:pt>
                <c:pt idx="3">
                  <c:v>17D05</c:v>
                </c:pt>
                <c:pt idx="4">
                  <c:v>17D06</c:v>
                </c:pt>
                <c:pt idx="5">
                  <c:v>17D07</c:v>
                </c:pt>
                <c:pt idx="6">
                  <c:v>17D08</c:v>
                </c:pt>
                <c:pt idx="7">
                  <c:v>17D09</c:v>
                </c:pt>
              </c:strCache>
            </c:strRef>
          </c:cat>
          <c:val>
            <c:numRef>
              <c:f>Hoja1!$B$20:$B$27</c:f>
              <c:numCache>
                <c:formatCode>General</c:formatCode>
                <c:ptCount val="8"/>
                <c:pt idx="0">
                  <c:v>302</c:v>
                </c:pt>
                <c:pt idx="1">
                  <c:v>342</c:v>
                </c:pt>
                <c:pt idx="2">
                  <c:v>106</c:v>
                </c:pt>
                <c:pt idx="3">
                  <c:v>100</c:v>
                </c:pt>
                <c:pt idx="4">
                  <c:v>615</c:v>
                </c:pt>
                <c:pt idx="5">
                  <c:v>352</c:v>
                </c:pt>
                <c:pt idx="6">
                  <c:v>551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DFC-4CAC-9B78-52D327F27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0329856"/>
        <c:axId val="203719808"/>
      </c:barChart>
      <c:catAx>
        <c:axId val="35032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203719808"/>
        <c:crosses val="autoZero"/>
        <c:auto val="1"/>
        <c:lblAlgn val="ctr"/>
        <c:lblOffset val="100"/>
        <c:noMultiLvlLbl val="0"/>
      </c:catAx>
      <c:valAx>
        <c:axId val="203719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0329856"/>
        <c:crosses val="autoZero"/>
        <c:crossBetween val="between"/>
      </c:valAx>
      <c:spPr>
        <a:noFill/>
        <a:ln>
          <a:noFill/>
        </a:ln>
        <a:effectLst/>
        <a:sp3d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TÍTULO QUE POSEEN AUTORIDADES DE GUAGUA CENTROS</a:t>
            </a:r>
          </a:p>
        </c:rich>
      </c:tx>
      <c:layout>
        <c:manualLayout>
          <c:xMode val="edge"/>
          <c:yMode val="edge"/>
          <c:x val="0.10882505870791623"/>
          <c:y val="1.454213221893745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18871259556002173"/>
          <c:w val="0.94544610694320319"/>
          <c:h val="0.669325937124716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Hoja1!$B$50</c:f>
              <c:strCache>
                <c:ptCount val="1"/>
                <c:pt idx="0">
                  <c:v>TÍTULO QUE POSEEN AUTORIDADES DE GUAGUACENTROS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C5-4BEE-A01F-199AEBE0E40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C5-4BEE-A01F-199AEBE0E402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9C5-4BEE-A01F-199AEBE0E402}"/>
              </c:ext>
            </c:extLst>
          </c:dPt>
          <c:dLbls>
            <c:dLbl>
              <c:idx val="0"/>
              <c:layout>
                <c:manualLayout>
                  <c:x val="1.1539300378538413E-2"/>
                  <c:y val="2.107359436131652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C5-4BEE-A01F-199AEBE0E4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Hoja1!$A$51:$A$53</c:f>
              <c:strCache>
                <c:ptCount val="3"/>
                <c:pt idx="0">
                  <c:v>BACHILLER</c:v>
                </c:pt>
                <c:pt idx="1">
                  <c:v>TERCER NIVEL</c:v>
                </c:pt>
                <c:pt idx="2">
                  <c:v>CUARTO NIVEL</c:v>
                </c:pt>
              </c:strCache>
            </c:strRef>
          </c:cat>
          <c:val>
            <c:numRef>
              <c:f>Hoja1!$B$51:$B$53</c:f>
              <c:numCache>
                <c:formatCode>General</c:formatCode>
                <c:ptCount val="3"/>
                <c:pt idx="0">
                  <c:v>1</c:v>
                </c:pt>
                <c:pt idx="1">
                  <c:v>45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9C5-4BEE-A01F-199AEBE0E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0963200"/>
        <c:axId val="203724992"/>
      </c:barChart>
      <c:catAx>
        <c:axId val="35096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3724992"/>
        <c:crosses val="autoZero"/>
        <c:auto val="1"/>
        <c:lblAlgn val="ctr"/>
        <c:lblOffset val="100"/>
        <c:noMultiLvlLbl val="0"/>
      </c:catAx>
      <c:valAx>
        <c:axId val="2037249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096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5880555555555556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'[Gráfico en Microsoft PowerPoint]Hoja1'!$B$88</c:f>
              <c:strCache>
                <c:ptCount val="1"/>
                <c:pt idx="0">
                  <c:v>CAPACITACIÓN DEL PERSONAL DOCENTE Y ADMINISTRATIVO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tx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17-4629-87BF-13EC0BC223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17-4629-87BF-13EC0BC2239F}"/>
              </c:ext>
            </c:extLst>
          </c:dPt>
          <c:dLbls>
            <c:dLbl>
              <c:idx val="0"/>
              <c:layout>
                <c:manualLayout>
                  <c:x val="0.33363488509550826"/>
                  <c:y val="-1.9188038944043841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1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11061781010058"/>
                      <c:h val="0.36675071027724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D17-4629-87BF-13EC0BC223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1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'[Gráfico en Microsoft PowerPoint]Hoja1'!$B$89:$B$90</c:f>
              <c:numCache>
                <c:formatCode>General</c:formatCode>
                <c:ptCount val="2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D17-4629-87BF-13EC0BC22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2000" b="1" i="0" baseline="0" dirty="0">
                <a:effectLst/>
              </a:rPr>
              <a:t>CURRÍCULO DE EDUCACIÓN INICIAL.</a:t>
            </a:r>
            <a:endParaRPr lang="es-EC" sz="2000" dirty="0">
              <a:effectLst/>
            </a:endParaRPr>
          </a:p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2000" b="1" i="0" baseline="0" dirty="0">
                <a:effectLst/>
              </a:rPr>
              <a:t>RUTAS Y PROTOCOLOS DE ACTUACIÓN FRENTE    </a:t>
            </a:r>
            <a:endParaRPr lang="es-EC" sz="2000" dirty="0">
              <a:effectLst/>
            </a:endParaRPr>
          </a:p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2000" b="1" i="0" baseline="0" dirty="0">
                <a:effectLst/>
              </a:rPr>
              <a:t>A   SITUACIONES DE VIOLENCIA.</a:t>
            </a:r>
            <a:endParaRPr lang="es-EC" sz="2000" dirty="0">
              <a:effectLst/>
            </a:endParaRPr>
          </a:p>
        </c:rich>
      </c:tx>
      <c:layout>
        <c:manualLayout>
          <c:xMode val="edge"/>
          <c:yMode val="edge"/>
          <c:x val="0.22864824630534331"/>
          <c:y val="6.075777403397818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'[Gráfico en Microsoft PowerPoint]Hoja1'!$B$88</c:f>
              <c:strCache>
                <c:ptCount val="1"/>
                <c:pt idx="0">
                  <c:v>CAPACITACIÓN DEL PERSONAL DOCENTE Y ADMINISTRATIVO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tx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17-4629-87BF-13EC0BC223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17-4629-87BF-13EC0BC2239F}"/>
              </c:ext>
            </c:extLst>
          </c:dPt>
          <c:dLbls>
            <c:dLbl>
              <c:idx val="0"/>
              <c:layout>
                <c:manualLayout>
                  <c:x val="2.6412778175224087E-3"/>
                  <c:y val="-7.16737214689852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 baseline="0" dirty="0"/>
                      <a:t> </a:t>
                    </a:r>
                    <a:fld id="{19E96DDA-3930-4598-985C-DF372AD43E3D}" type="PERCENTAGE">
                      <a:rPr lang="en-US" sz="2400" b="1" baseline="0" dirty="0"/>
                      <a:pPr>
                        <a:defRPr sz="2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[PORCENTAJE]</a:t>
                    </a:fld>
                    <a:endParaRPr lang="en-US" sz="24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1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11061781010058"/>
                      <c:h val="0.36675071027724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D17-4629-87BF-13EC0BC223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1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'[Gráfico en Microsoft PowerPoint]Hoja1'!$B$89:$B$90</c:f>
              <c:numCache>
                <c:formatCode>General</c:formatCode>
                <c:ptCount val="2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D17-4629-87BF-13EC0BC22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6.649080479332059E-2"/>
          <c:y val="0.18241843810143507"/>
          <c:w val="0.81258904339085269"/>
          <c:h val="0.54437171865759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Hoja1!$B$106</c:f>
              <c:strCache>
                <c:ptCount val="1"/>
                <c:pt idx="0">
                  <c:v>PERMISOS DE FUNCIONAMIENTO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0CE-45A3-A625-0577AB52416E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CE-45A3-A625-0577AB52416E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0CE-45A3-A625-0577AB52416E}"/>
              </c:ext>
            </c:extLst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CE-45A3-A625-0577AB52416E}"/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CE-45A3-A625-0577AB5241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Hoja1!$A$107:$A$109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Hoja1!$B$107:$B$109</c:f>
              <c:numCache>
                <c:formatCode>0%</c:formatCode>
                <c:ptCount val="3"/>
                <c:pt idx="0">
                  <c:v>0.2</c:v>
                </c:pt>
                <c:pt idx="1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0CE-45A3-A625-0577AB524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6679168"/>
        <c:axId val="352019008"/>
      </c:barChart>
      <c:catAx>
        <c:axId val="35667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2019008"/>
        <c:crosses val="autoZero"/>
        <c:auto val="1"/>
        <c:lblAlgn val="ctr"/>
        <c:lblOffset val="100"/>
        <c:noMultiLvlLbl val="0"/>
      </c:catAx>
      <c:valAx>
        <c:axId val="3520190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5667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INFRAESTRUCTURA DE GUAGUA CENTROS</a:t>
            </a:r>
          </a:p>
        </c:rich>
      </c:tx>
      <c:layout>
        <c:manualLayout>
          <c:xMode val="edge"/>
          <c:yMode val="edge"/>
          <c:x val="0.215669318513626"/>
          <c:y val="2.908142983544032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0613169103584793E-2"/>
          <c:y val="0.19764724363002192"/>
          <c:w val="0.88440867035911042"/>
          <c:h val="0.7172489638809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Hoja1!$B$69</c:f>
              <c:strCache>
                <c:ptCount val="1"/>
                <c:pt idx="0">
                  <c:v>INFRAESTRUCTURA DE GUAGUACENTROS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AE-43D3-8C9D-4AA3F217863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AE-43D3-8C9D-4AA3F217863C}"/>
              </c:ext>
            </c:extLst>
          </c:dPt>
          <c:dLbls>
            <c:dLbl>
              <c:idx val="0"/>
              <c:layout>
                <c:manualLayout>
                  <c:x val="2.0978011410056033E-3"/>
                  <c:y val="-5.81628596708806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 dirty="0"/>
                      <a:t>15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4AE-43D3-8C9D-4AA3F217863C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/>
                      <a:t>35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AE-43D3-8C9D-4AA3F21786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Hoja1!$A$70:$A$71</c:f>
              <c:strCache>
                <c:ptCount val="2"/>
                <c:pt idx="0">
                  <c:v>REUBICACIÓN OBLIGATORIA </c:v>
                </c:pt>
                <c:pt idx="1">
                  <c:v>VIABLE CON ADECUACIONES</c:v>
                </c:pt>
              </c:strCache>
            </c:strRef>
          </c:cat>
          <c:val>
            <c:numRef>
              <c:f>Hoja1!$B$70:$B$71</c:f>
              <c:numCache>
                <c:formatCode>General</c:formatCode>
                <c:ptCount val="2"/>
                <c:pt idx="0">
                  <c:v>15</c:v>
                </c:pt>
                <c:pt idx="1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4AE-43D3-8C9D-4AA3F21786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6950528"/>
        <c:axId val="352022464"/>
      </c:barChart>
      <c:catAx>
        <c:axId val="35695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s-ES"/>
          </a:p>
        </c:txPr>
        <c:crossAx val="352022464"/>
        <c:crosses val="autoZero"/>
        <c:auto val="1"/>
        <c:lblAlgn val="ctr"/>
        <c:lblOffset val="100"/>
        <c:noMultiLvlLbl val="0"/>
      </c:catAx>
      <c:valAx>
        <c:axId val="3520224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6950528"/>
        <c:crosses val="autoZero"/>
        <c:crossBetween val="between"/>
      </c:valAx>
      <c:spPr>
        <a:noFill/>
        <a:ln>
          <a:noFill/>
        </a:ln>
        <a:effectLst/>
        <a:sp3d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tx1"/>
                </a:solidFill>
              </a:rPr>
              <a:t>Revisión</a:t>
            </a:r>
            <a:r>
              <a:rPr lang="en-US" dirty="0">
                <a:solidFill>
                  <a:schemeClr val="tx1"/>
                </a:solidFill>
              </a:rPr>
              <a:t> de Guagua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err="1">
                <a:solidFill>
                  <a:schemeClr val="tx1"/>
                </a:solidFill>
              </a:rPr>
              <a:t>centros</a:t>
            </a:r>
            <a:endParaRPr lang="en-US" baseline="0" dirty="0">
              <a:solidFill>
                <a:schemeClr val="tx1"/>
              </a:solidFill>
            </a:endParaRPr>
          </a:p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tx1"/>
                </a:solidFill>
              </a:rPr>
              <a:t>bomberos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51657517501446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0613169103584793E-2"/>
          <c:y val="0.19764724363002192"/>
          <c:w val="0.88440867035911042"/>
          <c:h val="0.7172489638809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Hoja1!$B$69</c:f>
              <c:strCache>
                <c:ptCount val="1"/>
                <c:pt idx="0">
                  <c:v>INFRAESTRUCTURA DE GUAGUACENTROS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AE-43D3-8C9D-4AA3F217863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AE-43D3-8C9D-4AA3F217863C}"/>
              </c:ext>
            </c:extLst>
          </c:dPt>
          <c:dLbls>
            <c:dLbl>
              <c:idx val="0"/>
              <c:layout>
                <c:manualLayout>
                  <c:x val="5.8465718689035169E-3"/>
                  <c:y val="-1.16325719341761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 dirty="0">
                        <a:solidFill>
                          <a:schemeClr val="tx1"/>
                        </a:solidFill>
                      </a:rPr>
                      <a:t>25,29%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0687751248812936"/>
                      <c:h val="6.80942824535017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4AE-43D3-8C9D-4AA3F217863C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solidFill>
                          <a:schemeClr val="tx1"/>
                        </a:solidFill>
                      </a:rPr>
                      <a:t>74,70%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AE-43D3-8C9D-4AA3F21786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Hoja1!$A$70:$A$71</c:f>
              <c:strCache>
                <c:ptCount val="2"/>
                <c:pt idx="0">
                  <c:v>APROBADO</c:v>
                </c:pt>
                <c:pt idx="1">
                  <c:v>CON OBSERVACIONES</c:v>
                </c:pt>
              </c:strCache>
            </c:strRef>
          </c:cat>
          <c:val>
            <c:numRef>
              <c:f>Hoja1!$B$70:$B$71</c:f>
              <c:numCache>
                <c:formatCode>General</c:formatCode>
                <c:ptCount val="2"/>
                <c:pt idx="0">
                  <c:v>25.29</c:v>
                </c:pt>
                <c:pt idx="1">
                  <c:v>74.7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4AE-43D3-8C9D-4AA3F21786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8172160"/>
        <c:axId val="357779136"/>
      </c:barChart>
      <c:catAx>
        <c:axId val="35817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s-ES"/>
          </a:p>
        </c:txPr>
        <c:crossAx val="357779136"/>
        <c:crosses val="autoZero"/>
        <c:auto val="1"/>
        <c:lblAlgn val="ctr"/>
        <c:lblOffset val="100"/>
        <c:noMultiLvlLbl val="0"/>
      </c:catAx>
      <c:valAx>
        <c:axId val="357779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8172160"/>
        <c:crosses val="autoZero"/>
        <c:crossBetween val="between"/>
      </c:valAx>
      <c:spPr>
        <a:noFill/>
        <a:ln>
          <a:noFill/>
        </a:ln>
        <a:effectLst/>
        <a:sp3d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2000" dirty="0" smtClean="0">
                <a:solidFill>
                  <a:schemeClr val="tx1"/>
                </a:solidFill>
              </a:rPr>
              <a:t>ESTADO DE CONSERVACIÓN DE LOS GUAGUA CENTROS REGENTADOS POR MINEDUC</a:t>
            </a:r>
          </a:p>
          <a:p>
            <a:pPr>
              <a:defRPr sz="24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419" sz="2000" dirty="0" smtClean="0">
                <a:solidFill>
                  <a:schemeClr val="tx1"/>
                </a:solidFill>
              </a:rPr>
              <a:t>NIÑOS DE 1 A 5 AÑOS</a:t>
            </a:r>
            <a:endParaRPr lang="es-ES" sz="2000" dirty="0">
              <a:solidFill>
                <a:schemeClr val="tx1"/>
              </a:solidFill>
            </a:endParaRPr>
          </a:p>
          <a:p>
            <a:pPr>
              <a:defRPr sz="24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 sz="24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85801075564855"/>
          <c:y val="0.27481194453799368"/>
          <c:w val="0.81388888888888888"/>
          <c:h val="0.51470830489221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Hoja1!$B$19</c:f>
              <c:strCache>
                <c:ptCount val="1"/>
                <c:pt idx="0">
                  <c:v>PORCENTAJE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FC-4CAC-9B78-52D327F27FD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FC-4CAC-9B78-52D327F27FD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DFC-4CAC-9B78-52D327F27FD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DFC-4CAC-9B78-52D327F27FD7}"/>
              </c:ext>
            </c:extLst>
          </c:dPt>
          <c:dLbls>
            <c:dLbl>
              <c:idx val="1"/>
              <c:layout>
                <c:manualLayout>
                  <c:x val="-1.4204851104456645E-3"/>
                  <c:y val="1.7592201908060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FC-4CAC-9B78-52D327F27FD7}"/>
                </c:ext>
              </c:extLst>
            </c:dLbl>
            <c:dLbl>
              <c:idx val="2"/>
              <c:layout>
                <c:manualLayout>
                  <c:x val="1.0612535240544462E-2"/>
                  <c:y val="3.062070668165174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 smtClean="0">
                        <a:solidFill>
                          <a:schemeClr val="tx1"/>
                        </a:solidFill>
                      </a:rPr>
                      <a:t>14</a:t>
                    </a:r>
                    <a:endParaRPr lang="en-US" sz="16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Hoja1!$A$20:$A$23</c:f>
              <c:strCache>
                <c:ptCount val="4"/>
                <c:pt idx="0">
                  <c:v>BUENO</c:v>
                </c:pt>
                <c:pt idx="1">
                  <c:v>ACEPTABLE</c:v>
                </c:pt>
                <c:pt idx="2">
                  <c:v>REGULAR</c:v>
                </c:pt>
                <c:pt idx="3">
                  <c:v>MALO</c:v>
                </c:pt>
              </c:strCache>
            </c:strRef>
          </c:cat>
          <c:val>
            <c:numRef>
              <c:f>Hoja1!$B$20:$B$23</c:f>
              <c:numCache>
                <c:formatCode>General</c:formatCode>
                <c:ptCount val="4"/>
                <c:pt idx="0">
                  <c:v>7</c:v>
                </c:pt>
                <c:pt idx="1">
                  <c:v>29</c:v>
                </c:pt>
                <c:pt idx="2">
                  <c:v>14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DFC-4CAC-9B78-52D327F27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8673536"/>
        <c:axId val="46165952"/>
      </c:barChart>
      <c:catAx>
        <c:axId val="18867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s-ES"/>
          </a:p>
        </c:txPr>
        <c:crossAx val="46165952"/>
        <c:crosses val="autoZero"/>
        <c:auto val="1"/>
        <c:lblAlgn val="ctr"/>
        <c:lblOffset val="100"/>
        <c:noMultiLvlLbl val="0"/>
      </c:catAx>
      <c:valAx>
        <c:axId val="46165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8673536"/>
        <c:crosses val="autoZero"/>
        <c:crossBetween val="between"/>
      </c:valAx>
      <c:spPr>
        <a:noFill/>
        <a:ln>
          <a:noFill/>
        </a:ln>
        <a:effectLst/>
        <a:sp3d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2595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5745D-3377-465F-83E7-F027D5B8A7A8}" type="datetimeFigureOut">
              <a:rPr lang="es-ES" smtClean="0"/>
              <a:t>16/08/2019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2595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F208E-64A1-4436-9218-295C146DCA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1300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595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24CA3-DD41-4AAC-892D-29B78D5CE0AF}" type="datetimeFigureOut">
              <a:rPr lang="es-ES" smtClean="0"/>
              <a:t>16/08/2019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361" y="3229278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595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94B70-8EF2-4E39-B87B-CB307DE1BE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23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16/08/2019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16/08/2019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16/08/2019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16/08/2019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16/08/2019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16/08/2019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16/08/2019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16/08/2019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16/08/2019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16/08/2019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16/08/2019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16/08/2019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101" y="1933620"/>
            <a:ext cx="8489896" cy="299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90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63171" y="289760"/>
            <a:ext cx="374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IDENTIFICACIÓN </a:t>
            </a:r>
            <a:endParaRPr lang="es-ES_tradnl" sz="4000" b="1" dirty="0">
              <a:solidFill>
                <a:srgbClr val="0070C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-1" t="2" r="26844" b="-179058"/>
          <a:stretch/>
        </p:blipFill>
        <p:spPr>
          <a:xfrm>
            <a:off x="350876" y="6419439"/>
            <a:ext cx="9299986" cy="4465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720" y="6074296"/>
            <a:ext cx="1941762" cy="6840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042D1E4-E5A2-4C74-AFE6-157312E06C0B}"/>
              </a:ext>
            </a:extLst>
          </p:cNvPr>
          <p:cNvSpPr txBox="1"/>
          <p:nvPr/>
        </p:nvSpPr>
        <p:spPr>
          <a:xfrm>
            <a:off x="659567" y="1196354"/>
            <a:ext cx="301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rgbClr val="FF0000"/>
                </a:solidFill>
              </a:rPr>
              <a:t> “Guagua Centros”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7E3039C8-2A9C-4AC3-9F29-838B375962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796256"/>
              </p:ext>
            </p:extLst>
          </p:nvPr>
        </p:nvGraphicFramePr>
        <p:xfrm>
          <a:off x="1080656" y="1918282"/>
          <a:ext cx="9573490" cy="4649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41D714BD-3ADB-44D2-B9DF-2CE81DB41443}"/>
              </a:ext>
            </a:extLst>
          </p:cNvPr>
          <p:cNvSpPr txBox="1"/>
          <p:nvPr/>
        </p:nvSpPr>
        <p:spPr>
          <a:xfrm>
            <a:off x="3938907" y="6050107"/>
            <a:ext cx="5811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TOTAL DE NIÑOS Y NIÑAS ZONA 9</a:t>
            </a:r>
            <a:r>
              <a:rPr lang="es-ES" dirty="0"/>
              <a:t>: 2456</a:t>
            </a:r>
          </a:p>
        </p:txBody>
      </p:sp>
    </p:spTree>
    <p:extLst>
      <p:ext uri="{BB962C8B-B14F-4D97-AF65-F5344CB8AC3E}">
        <p14:creationId xmlns:p14="http://schemas.microsoft.com/office/powerpoint/2010/main" val="1994367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63171" y="289760"/>
            <a:ext cx="374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IDENTIFICACIÓN </a:t>
            </a:r>
            <a:endParaRPr lang="es-ES_tradnl" sz="4000" b="1" dirty="0">
              <a:solidFill>
                <a:srgbClr val="0070C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-1" t="2" r="26844" b="-179058"/>
          <a:stretch/>
        </p:blipFill>
        <p:spPr>
          <a:xfrm>
            <a:off x="350876" y="6419439"/>
            <a:ext cx="9299986" cy="4465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720" y="6074296"/>
            <a:ext cx="1941762" cy="6840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042D1E4-E5A2-4C74-AFE6-157312E06C0B}"/>
              </a:ext>
            </a:extLst>
          </p:cNvPr>
          <p:cNvSpPr txBox="1"/>
          <p:nvPr/>
        </p:nvSpPr>
        <p:spPr>
          <a:xfrm>
            <a:off x="659567" y="1196354"/>
            <a:ext cx="301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rgbClr val="FF0000"/>
                </a:solidFill>
              </a:rPr>
              <a:t> “Guagua Centros”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7792D4F0-313E-441E-8329-1C7D639232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609431"/>
              </p:ext>
            </p:extLst>
          </p:nvPr>
        </p:nvGraphicFramePr>
        <p:xfrm>
          <a:off x="3421753" y="1918283"/>
          <a:ext cx="5121541" cy="4438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30084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63171" y="289760"/>
            <a:ext cx="374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IDENTIFICACIÓN </a:t>
            </a:r>
            <a:endParaRPr lang="es-ES_tradnl" sz="4000" b="1" dirty="0">
              <a:solidFill>
                <a:srgbClr val="0070C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-1" t="2" r="26844" b="-179058"/>
          <a:stretch/>
        </p:blipFill>
        <p:spPr>
          <a:xfrm>
            <a:off x="350876" y="6419439"/>
            <a:ext cx="9299986" cy="4465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720" y="6074296"/>
            <a:ext cx="1941762" cy="6840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042D1E4-E5A2-4C74-AFE6-157312E06C0B}"/>
              </a:ext>
            </a:extLst>
          </p:cNvPr>
          <p:cNvSpPr txBox="1"/>
          <p:nvPr/>
        </p:nvSpPr>
        <p:spPr>
          <a:xfrm>
            <a:off x="659567" y="1196354"/>
            <a:ext cx="301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rgbClr val="FF0000"/>
                </a:solidFill>
              </a:rPr>
              <a:t> “Guagua Centros”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4A63EA95-4894-4102-9281-73169AE3DB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741870"/>
              </p:ext>
            </p:extLst>
          </p:nvPr>
        </p:nvGraphicFramePr>
        <p:xfrm>
          <a:off x="350876" y="2115164"/>
          <a:ext cx="11287593" cy="3908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3136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63171" y="289760"/>
            <a:ext cx="374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IDENTIFICACIÓN </a:t>
            </a:r>
            <a:endParaRPr lang="es-ES_tradnl" sz="4000" b="1" dirty="0">
              <a:solidFill>
                <a:srgbClr val="0070C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-1" t="2" r="26844" b="-179058"/>
          <a:stretch/>
        </p:blipFill>
        <p:spPr>
          <a:xfrm>
            <a:off x="350876" y="6419439"/>
            <a:ext cx="9299986" cy="4465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720" y="6074296"/>
            <a:ext cx="1941762" cy="6840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042D1E4-E5A2-4C74-AFE6-157312E06C0B}"/>
              </a:ext>
            </a:extLst>
          </p:cNvPr>
          <p:cNvSpPr txBox="1"/>
          <p:nvPr/>
        </p:nvSpPr>
        <p:spPr>
          <a:xfrm>
            <a:off x="659567" y="1196354"/>
            <a:ext cx="301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rgbClr val="FF0000"/>
                </a:solidFill>
              </a:rPr>
              <a:t> “Guagua Centros”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4A63EA95-4894-4102-9281-73169AE3DB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930699"/>
              </p:ext>
            </p:extLst>
          </p:nvPr>
        </p:nvGraphicFramePr>
        <p:xfrm>
          <a:off x="1745048" y="1752961"/>
          <a:ext cx="8119672" cy="3908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9416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63171" y="289760"/>
            <a:ext cx="374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IDENTIFICACIÓN </a:t>
            </a:r>
            <a:endParaRPr lang="es-ES_tradnl" sz="4000" b="1" dirty="0">
              <a:solidFill>
                <a:srgbClr val="0070C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-1" t="2" r="26844" b="-179058"/>
          <a:stretch/>
        </p:blipFill>
        <p:spPr>
          <a:xfrm>
            <a:off x="350876" y="6419439"/>
            <a:ext cx="9299986" cy="4465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720" y="6074296"/>
            <a:ext cx="1941762" cy="6840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042D1E4-E5A2-4C74-AFE6-157312E06C0B}"/>
              </a:ext>
            </a:extLst>
          </p:cNvPr>
          <p:cNvSpPr txBox="1"/>
          <p:nvPr/>
        </p:nvSpPr>
        <p:spPr>
          <a:xfrm>
            <a:off x="659567" y="1196354"/>
            <a:ext cx="301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rgbClr val="FF0000"/>
                </a:solidFill>
              </a:rPr>
              <a:t> “Guagua Centros”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44E7614E-C4A0-472F-84EC-B2DCFB3F22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466009"/>
              </p:ext>
            </p:extLst>
          </p:nvPr>
        </p:nvGraphicFramePr>
        <p:xfrm>
          <a:off x="818692" y="1798587"/>
          <a:ext cx="10987790" cy="484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1990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63171" y="289760"/>
            <a:ext cx="374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IDENTIFICACIÓN </a:t>
            </a:r>
            <a:endParaRPr lang="es-ES_tradnl" sz="4000" b="1" dirty="0">
              <a:solidFill>
                <a:srgbClr val="0070C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-1" t="2" r="26844" b="-179058"/>
          <a:stretch/>
        </p:blipFill>
        <p:spPr>
          <a:xfrm>
            <a:off x="350876" y="6419439"/>
            <a:ext cx="9299986" cy="4465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720" y="6074296"/>
            <a:ext cx="1941762" cy="6840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042D1E4-E5A2-4C74-AFE6-157312E06C0B}"/>
              </a:ext>
            </a:extLst>
          </p:cNvPr>
          <p:cNvSpPr txBox="1"/>
          <p:nvPr/>
        </p:nvSpPr>
        <p:spPr>
          <a:xfrm>
            <a:off x="659567" y="1196354"/>
            <a:ext cx="301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rgbClr val="FF0000"/>
                </a:solidFill>
              </a:rPr>
              <a:t> “Guagua Centros”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152298DC-A745-406F-8BEC-C585455C96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837885"/>
              </p:ext>
            </p:extLst>
          </p:nvPr>
        </p:nvGraphicFramePr>
        <p:xfrm>
          <a:off x="385518" y="1870533"/>
          <a:ext cx="8469443" cy="4367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4316D2D6-ED8F-4665-80D7-A5F6ECEBEB14}"/>
              </a:ext>
            </a:extLst>
          </p:cNvPr>
          <p:cNvSpPr txBox="1"/>
          <p:nvPr/>
        </p:nvSpPr>
        <p:spPr>
          <a:xfrm>
            <a:off x="8105338" y="2842776"/>
            <a:ext cx="3701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SIN ESPACIOS RECREATIVOS.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FUNCIONAMIENTO EN INFRAESTRUCTURAS DE 3 Y 4 PLANTAS.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INFRAESTRUCTURA COMAPARTIDA CON VIVIENDAS. </a:t>
            </a:r>
          </a:p>
        </p:txBody>
      </p:sp>
    </p:spTree>
    <p:extLst>
      <p:ext uri="{BB962C8B-B14F-4D97-AF65-F5344CB8AC3E}">
        <p14:creationId xmlns:p14="http://schemas.microsoft.com/office/powerpoint/2010/main" val="917213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63171" y="289760"/>
            <a:ext cx="374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IDENTIFICACIÓN </a:t>
            </a:r>
            <a:endParaRPr lang="es-ES_tradnl" sz="4000" b="1" dirty="0">
              <a:solidFill>
                <a:srgbClr val="0070C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-1" t="2" r="26844" b="-179058"/>
          <a:stretch/>
        </p:blipFill>
        <p:spPr>
          <a:xfrm>
            <a:off x="350876" y="6419439"/>
            <a:ext cx="9299986" cy="4465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720" y="6074296"/>
            <a:ext cx="1941762" cy="6840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042D1E4-E5A2-4C74-AFE6-157312E06C0B}"/>
              </a:ext>
            </a:extLst>
          </p:cNvPr>
          <p:cNvSpPr txBox="1"/>
          <p:nvPr/>
        </p:nvSpPr>
        <p:spPr>
          <a:xfrm>
            <a:off x="659567" y="1196354"/>
            <a:ext cx="301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rgbClr val="FF0000"/>
                </a:solidFill>
              </a:rPr>
              <a:t> “Guagua Centros”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0419704-3632-4833-BABF-C17B667F4867}"/>
              </a:ext>
            </a:extLst>
          </p:cNvPr>
          <p:cNvSpPr txBox="1"/>
          <p:nvPr/>
        </p:nvSpPr>
        <p:spPr>
          <a:xfrm>
            <a:off x="1115291" y="2895724"/>
            <a:ext cx="9961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chemeClr val="accent1">
                    <a:lumMod val="75000"/>
                  </a:schemeClr>
                </a:solidFill>
              </a:rPr>
              <a:t>INFORME DE BOMBEROS</a:t>
            </a:r>
          </a:p>
        </p:txBody>
      </p:sp>
    </p:spTree>
    <p:extLst>
      <p:ext uri="{BB962C8B-B14F-4D97-AF65-F5344CB8AC3E}">
        <p14:creationId xmlns:p14="http://schemas.microsoft.com/office/powerpoint/2010/main" val="51872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63171" y="289760"/>
            <a:ext cx="374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IDENTIFICACIÓN </a:t>
            </a:r>
            <a:endParaRPr lang="es-ES_tradnl" sz="4000" b="1" dirty="0">
              <a:solidFill>
                <a:srgbClr val="0070C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-1" t="2" r="26844" b="-179058"/>
          <a:stretch/>
        </p:blipFill>
        <p:spPr>
          <a:xfrm>
            <a:off x="350876" y="6419439"/>
            <a:ext cx="9299986" cy="4465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720" y="6074296"/>
            <a:ext cx="1941762" cy="6840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042D1E4-E5A2-4C74-AFE6-157312E06C0B}"/>
              </a:ext>
            </a:extLst>
          </p:cNvPr>
          <p:cNvSpPr txBox="1"/>
          <p:nvPr/>
        </p:nvSpPr>
        <p:spPr>
          <a:xfrm>
            <a:off x="659567" y="1196354"/>
            <a:ext cx="301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rgbClr val="FF0000"/>
                </a:solidFill>
              </a:rPr>
              <a:t> “Guagua Centros”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152298DC-A745-406F-8BEC-C585455C96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50122"/>
              </p:ext>
            </p:extLst>
          </p:nvPr>
        </p:nvGraphicFramePr>
        <p:xfrm>
          <a:off x="1861278" y="1734105"/>
          <a:ext cx="8469443" cy="4367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90189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63171" y="289760"/>
            <a:ext cx="374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IDENTIFICACIÓN </a:t>
            </a:r>
            <a:endParaRPr lang="es-ES_tradnl" sz="4000" b="1" dirty="0">
              <a:solidFill>
                <a:srgbClr val="0070C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-1" t="2" r="26844" b="-179058"/>
          <a:stretch/>
        </p:blipFill>
        <p:spPr>
          <a:xfrm>
            <a:off x="350876" y="6419439"/>
            <a:ext cx="9299986" cy="4465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720" y="6074296"/>
            <a:ext cx="1941762" cy="6840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042D1E4-E5A2-4C74-AFE6-157312E06C0B}"/>
              </a:ext>
            </a:extLst>
          </p:cNvPr>
          <p:cNvSpPr txBox="1"/>
          <p:nvPr/>
        </p:nvSpPr>
        <p:spPr>
          <a:xfrm>
            <a:off x="659567" y="1196354"/>
            <a:ext cx="301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rgbClr val="FF0000"/>
                </a:solidFill>
              </a:rPr>
              <a:t> “Guagua Centros”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0419704-3632-4833-BABF-C17B667F4867}"/>
              </a:ext>
            </a:extLst>
          </p:cNvPr>
          <p:cNvSpPr txBox="1"/>
          <p:nvPr/>
        </p:nvSpPr>
        <p:spPr>
          <a:xfrm>
            <a:off x="1115291" y="2895724"/>
            <a:ext cx="9961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chemeClr val="accent1">
                    <a:lumMod val="75000"/>
                  </a:schemeClr>
                </a:solidFill>
              </a:rPr>
              <a:t>INFORME DE </a:t>
            </a:r>
            <a:r>
              <a:rPr lang="es-EC" sz="3200" b="1" dirty="0" smtClean="0">
                <a:solidFill>
                  <a:schemeClr val="accent1">
                    <a:lumMod val="75000"/>
                  </a:schemeClr>
                </a:solidFill>
              </a:rPr>
              <a:t>SECRETARÍA DE GESTIÓN DE RIESGOS</a:t>
            </a:r>
            <a:endParaRPr lang="es-EC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21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63171" y="289760"/>
            <a:ext cx="374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IDENTIFICACIÓN </a:t>
            </a:r>
            <a:endParaRPr lang="es-ES_tradnl" sz="4000" b="1" dirty="0">
              <a:solidFill>
                <a:srgbClr val="0070C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-1" t="2" r="26844" b="-179058"/>
          <a:stretch/>
        </p:blipFill>
        <p:spPr>
          <a:xfrm>
            <a:off x="350876" y="6419439"/>
            <a:ext cx="9299986" cy="4465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720" y="6074296"/>
            <a:ext cx="1941762" cy="6840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042D1E4-E5A2-4C74-AFE6-157312E06C0B}"/>
              </a:ext>
            </a:extLst>
          </p:cNvPr>
          <p:cNvSpPr txBox="1"/>
          <p:nvPr/>
        </p:nvSpPr>
        <p:spPr>
          <a:xfrm>
            <a:off x="659567" y="1196354"/>
            <a:ext cx="301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rgbClr val="FF0000"/>
                </a:solidFill>
              </a:rPr>
              <a:t> “Guagua Centros”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7E3039C8-2A9C-4AC3-9F29-838B375962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020470"/>
              </p:ext>
            </p:extLst>
          </p:nvPr>
        </p:nvGraphicFramePr>
        <p:xfrm>
          <a:off x="1080656" y="1918282"/>
          <a:ext cx="9573490" cy="4649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41D714BD-3ADB-44D2-B9DF-2CE81DB41443}"/>
              </a:ext>
            </a:extLst>
          </p:cNvPr>
          <p:cNvSpPr txBox="1"/>
          <p:nvPr/>
        </p:nvSpPr>
        <p:spPr>
          <a:xfrm>
            <a:off x="9085282" y="3661749"/>
            <a:ext cx="272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TOTAL DE </a:t>
            </a:r>
            <a:r>
              <a:rPr lang="es-ES" b="1" dirty="0" smtClean="0"/>
              <a:t>CENTROS: 50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458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63171" y="289760"/>
            <a:ext cx="374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IDENTIFICACIÓN </a:t>
            </a:r>
            <a:endParaRPr lang="es-ES_tradnl" sz="4000" b="1" dirty="0">
              <a:solidFill>
                <a:srgbClr val="0070C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-1" t="2" r="26844" b="-179058"/>
          <a:stretch/>
        </p:blipFill>
        <p:spPr>
          <a:xfrm>
            <a:off x="350876" y="6419439"/>
            <a:ext cx="9299986" cy="4465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720" y="6074296"/>
            <a:ext cx="1941762" cy="6840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042D1E4-E5A2-4C74-AFE6-157312E06C0B}"/>
              </a:ext>
            </a:extLst>
          </p:cNvPr>
          <p:cNvSpPr txBox="1"/>
          <p:nvPr/>
        </p:nvSpPr>
        <p:spPr>
          <a:xfrm>
            <a:off x="659567" y="1196354"/>
            <a:ext cx="301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rgbClr val="FF0000"/>
                </a:solidFill>
              </a:rPr>
              <a:t> “Guagua Centros”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0419704-3632-4833-BABF-C17B667F4867}"/>
              </a:ext>
            </a:extLst>
          </p:cNvPr>
          <p:cNvSpPr txBox="1"/>
          <p:nvPr/>
        </p:nvSpPr>
        <p:spPr>
          <a:xfrm>
            <a:off x="1115291" y="2895724"/>
            <a:ext cx="9993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chemeClr val="accent1">
                    <a:lumMod val="75000"/>
                  </a:schemeClr>
                </a:solidFill>
              </a:rPr>
              <a:t>GUAGUA CENTROS QUE ATIENDEN A NIÑOS DE 1 A 3 AÑOS REGENTADOS POR EL MIES</a:t>
            </a:r>
          </a:p>
        </p:txBody>
      </p:sp>
    </p:spTree>
    <p:extLst>
      <p:ext uri="{BB962C8B-B14F-4D97-AF65-F5344CB8AC3E}">
        <p14:creationId xmlns:p14="http://schemas.microsoft.com/office/powerpoint/2010/main" val="257630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63171" y="289760"/>
            <a:ext cx="374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IDENTIFICACIÓN </a:t>
            </a:r>
            <a:endParaRPr lang="es-ES_tradnl" sz="4000" b="1" dirty="0">
              <a:solidFill>
                <a:srgbClr val="0070C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-1" t="2" r="26844" b="-179058"/>
          <a:stretch/>
        </p:blipFill>
        <p:spPr>
          <a:xfrm>
            <a:off x="350876" y="6419439"/>
            <a:ext cx="9299986" cy="4465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720" y="6074296"/>
            <a:ext cx="1941762" cy="6840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042D1E4-E5A2-4C74-AFE6-157312E06C0B}"/>
              </a:ext>
            </a:extLst>
          </p:cNvPr>
          <p:cNvSpPr txBox="1"/>
          <p:nvPr/>
        </p:nvSpPr>
        <p:spPr>
          <a:xfrm>
            <a:off x="659567" y="1196354"/>
            <a:ext cx="301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rgbClr val="FF0000"/>
                </a:solidFill>
              </a:rPr>
              <a:t> “Guagua Centros”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7E3039C8-2A9C-4AC3-9F29-838B375962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178627"/>
              </p:ext>
            </p:extLst>
          </p:nvPr>
        </p:nvGraphicFramePr>
        <p:xfrm>
          <a:off x="1080656" y="1918282"/>
          <a:ext cx="9573490" cy="4649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41D714BD-3ADB-44D2-B9DF-2CE81DB41443}"/>
              </a:ext>
            </a:extLst>
          </p:cNvPr>
          <p:cNvSpPr txBox="1"/>
          <p:nvPr/>
        </p:nvSpPr>
        <p:spPr>
          <a:xfrm>
            <a:off x="9085282" y="3825522"/>
            <a:ext cx="272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TOTAL DE </a:t>
            </a:r>
            <a:r>
              <a:rPr lang="es-ES" b="1" dirty="0" smtClean="0"/>
              <a:t>CENTROS: 147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3540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63171" y="289760"/>
            <a:ext cx="374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IDENTIFICACIÓN </a:t>
            </a:r>
            <a:endParaRPr lang="es-ES_tradnl" sz="4000" b="1" dirty="0">
              <a:solidFill>
                <a:srgbClr val="0070C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-1" t="2" r="26844" b="-179058"/>
          <a:stretch/>
        </p:blipFill>
        <p:spPr>
          <a:xfrm>
            <a:off x="350876" y="6419439"/>
            <a:ext cx="9299986" cy="4465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720" y="6074296"/>
            <a:ext cx="1941762" cy="6840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042D1E4-E5A2-4C74-AFE6-157312E06C0B}"/>
              </a:ext>
            </a:extLst>
          </p:cNvPr>
          <p:cNvSpPr txBox="1"/>
          <p:nvPr/>
        </p:nvSpPr>
        <p:spPr>
          <a:xfrm>
            <a:off x="659567" y="1196354"/>
            <a:ext cx="301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rgbClr val="FF0000"/>
                </a:solidFill>
              </a:rPr>
              <a:t> “Guagua Centros”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336591"/>
              </p:ext>
            </p:extLst>
          </p:nvPr>
        </p:nvGraphicFramePr>
        <p:xfrm>
          <a:off x="350876" y="1800039"/>
          <a:ext cx="11455606" cy="3895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2159"/>
                <a:gridCol w="1036620"/>
                <a:gridCol w="1266979"/>
                <a:gridCol w="1326936"/>
                <a:gridCol w="1816518"/>
                <a:gridCol w="763066"/>
                <a:gridCol w="1108608"/>
                <a:gridCol w="979030"/>
                <a:gridCol w="777464"/>
                <a:gridCol w="998226"/>
              </a:tblGrid>
              <a:tr h="266700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s-419" sz="2800" b="1" u="none" strike="noStrike" dirty="0">
                          <a:effectLst/>
                          <a:latin typeface="+mn-lt"/>
                        </a:rPr>
                        <a:t>ESTADO SITUACIONAL DE LOS GUAGUA CENTROS</a:t>
                      </a:r>
                      <a:endParaRPr lang="es-419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191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  <a:latin typeface="+mn-lt"/>
                        </a:rPr>
                        <a:t>INSTITUCIÓN RECTORA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  <a:latin typeface="+mn-lt"/>
                        </a:rPr>
                        <a:t>CON </a:t>
                      </a:r>
                      <a:br>
                        <a:rPr lang="es-ES" sz="1800" b="1" u="none" strike="noStrike" dirty="0">
                          <a:effectLst/>
                          <a:latin typeface="+mn-lt"/>
                        </a:rPr>
                      </a:br>
                      <a:r>
                        <a:rPr lang="es-ES" sz="1800" b="1" u="none" strike="noStrike" dirty="0">
                          <a:effectLst/>
                          <a:latin typeface="+mn-lt"/>
                        </a:rPr>
                        <a:t>PERMISOS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  <a:latin typeface="+mn-lt"/>
                        </a:rPr>
                        <a:t>DEBEN </a:t>
                      </a:r>
                      <a:br>
                        <a:rPr lang="es-ES" sz="1800" b="1" u="none" strike="noStrike" dirty="0">
                          <a:effectLst/>
                          <a:latin typeface="+mn-lt"/>
                        </a:rPr>
                      </a:br>
                      <a:r>
                        <a:rPr lang="es-ES" sz="1800" b="1" u="none" strike="noStrike" dirty="0">
                          <a:effectLst/>
                          <a:latin typeface="+mn-lt"/>
                        </a:rPr>
                        <a:t>REUBICARSE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  <a:latin typeface="+mn-lt"/>
                        </a:rPr>
                        <a:t>ESTADO DE APROBACIÓN BOMBEROS*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419" sz="1800" b="1" u="none" strike="noStrike">
                          <a:effectLst/>
                          <a:latin typeface="+mn-lt"/>
                        </a:rPr>
                        <a:t>ESTADO DE CONSERVACIÓN DE LOS CENTROS (RIESGOS)</a:t>
                      </a:r>
                      <a:endParaRPr lang="es-419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>
                          <a:effectLst/>
                          <a:latin typeface="+mn-lt"/>
                        </a:rPr>
                        <a:t>NÚMERO</a:t>
                      </a:r>
                      <a:br>
                        <a:rPr lang="es-ES" sz="1800" b="1" u="none" strike="noStrike">
                          <a:effectLst/>
                          <a:latin typeface="+mn-lt"/>
                        </a:rPr>
                      </a:br>
                      <a:r>
                        <a:rPr lang="es-ES" sz="1800" b="1" u="none" strike="noStrike">
                          <a:effectLst/>
                          <a:latin typeface="+mn-lt"/>
                        </a:rPr>
                        <a:t> TOTAL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9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>
                          <a:effectLst/>
                          <a:latin typeface="+mn-lt"/>
                        </a:rPr>
                        <a:t>APROBADO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  <a:latin typeface="+mn-lt"/>
                        </a:rPr>
                        <a:t>CON </a:t>
                      </a:r>
                      <a:br>
                        <a:rPr lang="es-ES" sz="1800" b="1" u="none" strike="noStrike" dirty="0">
                          <a:effectLst/>
                          <a:latin typeface="+mn-lt"/>
                        </a:rPr>
                      </a:br>
                      <a:r>
                        <a:rPr lang="es-ES" sz="1800" b="1" u="none" strike="noStrike" dirty="0">
                          <a:effectLst/>
                          <a:latin typeface="+mn-lt"/>
                        </a:rPr>
                        <a:t>OBSERVACIONES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>
                          <a:effectLst/>
                          <a:latin typeface="+mn-lt"/>
                        </a:rPr>
                        <a:t>BUENO 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>
                          <a:effectLst/>
                          <a:latin typeface="+mn-lt"/>
                        </a:rPr>
                        <a:t>ACEPTABLE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>
                          <a:effectLst/>
                          <a:latin typeface="+mn-lt"/>
                        </a:rPr>
                        <a:t>REGULAR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>
                          <a:effectLst/>
                          <a:latin typeface="+mn-lt"/>
                        </a:rPr>
                        <a:t>MALO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MIES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20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19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 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 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+mn-lt"/>
                        </a:rPr>
                        <a:t>19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+mn-lt"/>
                        </a:rPr>
                        <a:t>71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+mn-lt"/>
                        </a:rPr>
                        <a:t>50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+mn-lt"/>
                        </a:rPr>
                        <a:t>7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+mn-lt"/>
                        </a:rPr>
                        <a:t>141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MINEDUC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2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15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 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 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7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29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14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0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+mn-lt"/>
                        </a:rPr>
                        <a:t>57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 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 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 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43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127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 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 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 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+mn-lt"/>
                        </a:rPr>
                        <a:t> 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u="none" strike="noStrike" dirty="0">
                          <a:effectLst/>
                          <a:latin typeface="+mn-lt"/>
                        </a:rPr>
                        <a:t>22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u="none" strike="noStrike" dirty="0">
                          <a:effectLst/>
                          <a:latin typeface="+mn-lt"/>
                        </a:rPr>
                        <a:t>34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u="none" strike="noStrike" dirty="0">
                          <a:effectLst/>
                          <a:latin typeface="+mn-lt"/>
                        </a:rPr>
                        <a:t>26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u="none" strike="noStrike" dirty="0">
                          <a:effectLst/>
                          <a:latin typeface="+mn-lt"/>
                        </a:rPr>
                        <a:t>100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u="none" strike="noStrike" dirty="0">
                          <a:effectLst/>
                          <a:latin typeface="+mn-lt"/>
                        </a:rPr>
                        <a:t>64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u="none" strike="noStrike" dirty="0">
                          <a:effectLst/>
                          <a:latin typeface="+mn-lt"/>
                        </a:rPr>
                        <a:t>7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u="none" strike="noStrike" dirty="0">
                          <a:effectLst/>
                          <a:latin typeface="+mn-lt"/>
                        </a:rPr>
                        <a:t>198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419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s-419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>
                          <a:effectLst/>
                          <a:latin typeface="+mn-lt"/>
                        </a:rPr>
                        <a:t>*El Informe de Bomberos solo contiene 170 registros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133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63171" y="289760"/>
            <a:ext cx="374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IDENTIFICACIÓN </a:t>
            </a:r>
            <a:endParaRPr lang="es-ES_tradnl" sz="4000" b="1" dirty="0">
              <a:solidFill>
                <a:srgbClr val="0070C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-1" t="2" r="26844" b="-179058"/>
          <a:stretch/>
        </p:blipFill>
        <p:spPr>
          <a:xfrm>
            <a:off x="350876" y="6419439"/>
            <a:ext cx="9299986" cy="4465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720" y="6074296"/>
            <a:ext cx="1941762" cy="6840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042D1E4-E5A2-4C74-AFE6-157312E06C0B}"/>
              </a:ext>
            </a:extLst>
          </p:cNvPr>
          <p:cNvSpPr txBox="1"/>
          <p:nvPr/>
        </p:nvSpPr>
        <p:spPr>
          <a:xfrm>
            <a:off x="659567" y="1196354"/>
            <a:ext cx="301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rgbClr val="FF0000"/>
                </a:solidFill>
              </a:rPr>
              <a:t> “Guagua Centros”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730357"/>
              </p:ext>
            </p:extLst>
          </p:nvPr>
        </p:nvGraphicFramePr>
        <p:xfrm>
          <a:off x="463172" y="2224088"/>
          <a:ext cx="11100178" cy="2268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9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76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76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176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176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u="none" strike="noStrike" dirty="0">
                          <a:effectLst/>
                          <a:latin typeface="+mn-lt"/>
                        </a:rPr>
                        <a:t>EDAD DE LOS NIÑOS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u="none" strike="noStrike" dirty="0">
                          <a:effectLst/>
                          <a:latin typeface="+mn-lt"/>
                        </a:rPr>
                        <a:t>FEMENINO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u="none" strike="noStrike" dirty="0">
                          <a:effectLst/>
                          <a:latin typeface="+mn-lt"/>
                        </a:rPr>
                        <a:t>MASCULINO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u="none" strike="noStrike" dirty="0">
                          <a:effectLst/>
                          <a:latin typeface="+mn-lt"/>
                        </a:rPr>
                        <a:t>COBERTURA ACTUAL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u="none" strike="noStrike" dirty="0">
                          <a:effectLst/>
                          <a:latin typeface="+mn-lt"/>
                        </a:rPr>
                        <a:t>NÚMERO DE CENTROS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u="none" strike="noStrike" dirty="0">
                          <a:effectLst/>
                        </a:rPr>
                        <a:t>1 A 5 AÑOS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u="none" strike="noStrike" dirty="0">
                          <a:effectLst/>
                        </a:rPr>
                        <a:t>1385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u="none" strike="noStrike" dirty="0">
                          <a:effectLst/>
                        </a:rPr>
                        <a:t>1477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u="none" strike="noStrike" dirty="0">
                          <a:effectLst/>
                        </a:rPr>
                        <a:t>2862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u="none" strike="noStrike" dirty="0">
                          <a:effectLst/>
                        </a:rPr>
                        <a:t>57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u="none" strike="noStrike" dirty="0">
                          <a:effectLst/>
                        </a:rPr>
                        <a:t>1 A 3 AÑOS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u="none" strike="noStrike" dirty="0">
                          <a:effectLst/>
                        </a:rPr>
                        <a:t>2732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u="none" strike="noStrike" dirty="0">
                          <a:effectLst/>
                        </a:rPr>
                        <a:t>2966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u="none" strike="noStrike" dirty="0">
                          <a:effectLst/>
                        </a:rPr>
                        <a:t>5698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u="none" strike="noStrike" dirty="0">
                          <a:effectLst/>
                        </a:rPr>
                        <a:t>141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u="none" strike="noStrike">
                          <a:effectLst/>
                        </a:rPr>
                        <a:t>4117</a:t>
                      </a:r>
                      <a:endParaRPr lang="es-ES" sz="2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u="none" strike="noStrike" dirty="0">
                          <a:effectLst/>
                        </a:rPr>
                        <a:t>4443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u="none" strike="noStrike" dirty="0">
                          <a:effectLst/>
                        </a:rPr>
                        <a:t>8560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u="none" strike="noStrike" dirty="0">
                          <a:effectLst/>
                        </a:rPr>
                        <a:t>198*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3798D58-9C51-46B8-B022-DEDEDEE355FC}"/>
              </a:ext>
            </a:extLst>
          </p:cNvPr>
          <p:cNvSpPr txBox="1"/>
          <p:nvPr/>
        </p:nvSpPr>
        <p:spPr>
          <a:xfrm>
            <a:off x="463172" y="4837471"/>
            <a:ext cx="11100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/>
              <a:t>* NO SE CUENTA EL GUAGUA CENTRO ARBOLITO PORQUE ESTÁ INSTITUCIONALIZADO, Y EL CENTRO ECUATORIANA QUE SE CERRO EN LA ADMINISTRACIÓN ANTERIOR.</a:t>
            </a:r>
          </a:p>
        </p:txBody>
      </p:sp>
    </p:spTree>
    <p:extLst>
      <p:ext uri="{BB962C8B-B14F-4D97-AF65-F5344CB8AC3E}">
        <p14:creationId xmlns:p14="http://schemas.microsoft.com/office/powerpoint/2010/main" val="1081100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63171" y="289760"/>
            <a:ext cx="374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IDENTIFICACIÓN </a:t>
            </a:r>
            <a:endParaRPr lang="es-ES_tradnl" sz="4000" b="1" dirty="0">
              <a:solidFill>
                <a:srgbClr val="0070C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-1" t="2" r="26844" b="-179058"/>
          <a:stretch/>
        </p:blipFill>
        <p:spPr>
          <a:xfrm>
            <a:off x="350876" y="6419439"/>
            <a:ext cx="9299986" cy="4465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720" y="6074296"/>
            <a:ext cx="1941762" cy="6840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042D1E4-E5A2-4C74-AFE6-157312E06C0B}"/>
              </a:ext>
            </a:extLst>
          </p:cNvPr>
          <p:cNvSpPr txBox="1"/>
          <p:nvPr/>
        </p:nvSpPr>
        <p:spPr>
          <a:xfrm>
            <a:off x="659567" y="901861"/>
            <a:ext cx="3013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FF0000"/>
                </a:solidFill>
              </a:rPr>
              <a:t> “Guagua Centros”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235518"/>
              </p:ext>
            </p:extLst>
          </p:nvPr>
        </p:nvGraphicFramePr>
        <p:xfrm>
          <a:off x="1054861" y="1982412"/>
          <a:ext cx="10082278" cy="28272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52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16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476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47721">
                  <a:extLst>
                    <a:ext uri="{9D8B030D-6E8A-4147-A177-3AD203B41FA5}">
                      <a16:colId xmlns:a16="http://schemas.microsoft.com/office/drawing/2014/main" xmlns="" val="2021668810"/>
                    </a:ext>
                  </a:extLst>
                </a:gridCol>
              </a:tblGrid>
              <a:tr h="412436">
                <a:tc gridSpan="4">
                  <a:txBody>
                    <a:bodyPr/>
                    <a:lstStyle/>
                    <a:p>
                      <a:pPr algn="ctr"/>
                      <a:r>
                        <a:rPr lang="es-ES" sz="2400" b="1" i="0" dirty="0"/>
                        <a:t>ESTADO DE ENTREGA DE PERMISOS DE FUNCIONAMIENTO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1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u="none" strike="noStrike" dirty="0">
                          <a:effectLst/>
                        </a:rPr>
                        <a:t>DOCUMENTOS INGRESADOS</a:t>
                      </a:r>
                      <a:r>
                        <a:rPr lang="es-ES" sz="1800" b="1" u="none" strike="noStrike" baseline="0" dirty="0">
                          <a:effectLst/>
                        </a:rPr>
                        <a:t> AL SISTEMA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/>
                      <a:endParaRPr lang="es-E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u="none" strike="noStrike" dirty="0">
                          <a:effectLst/>
                        </a:rPr>
                        <a:t>DOCUMENTOS NO INGRESADOS AL SISTEMA</a:t>
                      </a:r>
                      <a:endParaRPr lang="es-EC" dirty="0"/>
                    </a:p>
                    <a:p>
                      <a:pPr algn="ctr"/>
                      <a:endParaRPr lang="es-E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794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</a:rPr>
                        <a:t>PERMISOS</a:t>
                      </a:r>
                    </a:p>
                    <a:p>
                      <a:pPr algn="ctr" fontAlgn="ctr"/>
                      <a:r>
                        <a:rPr lang="es-ES" sz="1800" b="1" u="none" strike="noStrike" dirty="0">
                          <a:effectLst/>
                        </a:rPr>
                        <a:t>PROVISIONALES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</a:rPr>
                        <a:t>PERMISOS DEFINITIVOS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 TRÁMITE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2400" b="1" u="none" strike="noStrike" dirty="0">
                          <a:effectLst/>
                        </a:rPr>
                        <a:t>56</a:t>
                      </a:r>
                      <a:endParaRPr lang="es-EC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u="none" strike="noStrike" dirty="0">
                          <a:effectLst/>
                        </a:rPr>
                        <a:t>13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4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65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120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63171" y="289760"/>
            <a:ext cx="374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IDENTIFICACIÓN </a:t>
            </a:r>
            <a:endParaRPr lang="es-ES_tradnl" sz="4000" b="1" dirty="0">
              <a:solidFill>
                <a:srgbClr val="0070C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-1" t="2" r="26844" b="-179058"/>
          <a:stretch/>
        </p:blipFill>
        <p:spPr>
          <a:xfrm>
            <a:off x="350876" y="6419439"/>
            <a:ext cx="9299986" cy="4465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720" y="6074296"/>
            <a:ext cx="1941762" cy="6840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042D1E4-E5A2-4C74-AFE6-157312E06C0B}"/>
              </a:ext>
            </a:extLst>
          </p:cNvPr>
          <p:cNvSpPr txBox="1"/>
          <p:nvPr/>
        </p:nvSpPr>
        <p:spPr>
          <a:xfrm>
            <a:off x="659567" y="901861"/>
            <a:ext cx="3013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FF0000"/>
                </a:solidFill>
              </a:rPr>
              <a:t> “Guagua Centros”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513721"/>
              </p:ext>
            </p:extLst>
          </p:nvPr>
        </p:nvGraphicFramePr>
        <p:xfrm>
          <a:off x="629667" y="1299058"/>
          <a:ext cx="11176815" cy="4767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97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6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09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3112">
                <a:tc gridSpan="3"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ASPECTOS OBSERVADOS EN LAS VISITAS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071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ASPECTOS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 CUMPLE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CUMPLE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8545906"/>
                  </a:ext>
                </a:extLst>
              </a:tr>
              <a:tr h="38216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Representante legal desempeña funciones de director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16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Título de tercer nivel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7879012"/>
                  </a:ext>
                </a:extLst>
              </a:tr>
              <a:tr h="38216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Centros que atienden a 40 niños y niñas, se aplica el estándar de cobertura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24712867"/>
                  </a:ext>
                </a:extLst>
              </a:tr>
              <a:tr h="38216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Tienen observaciones por servicios prestados respecto a: horario y jornada de atención, alimentación, salud preventiva, transporte, terapias, otros.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8170033"/>
                  </a:ext>
                </a:extLst>
              </a:tr>
              <a:tr h="38216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Poseen documentación sobre uso de infraestructura, proyecto de creación del Centro, certificación de la unidad administrativa financiera, informe de la unidad de planificación, estatuto, convenios de salud y psicológicos, reporte IESS, declaración juramentada.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6585596"/>
                  </a:ext>
                </a:extLst>
              </a:tr>
              <a:tr h="38216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Infraestructura, Instalaciones, ambientes de aprendizaje, servicios complementarios, servicios básicos y área de salud.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7201981"/>
                  </a:ext>
                </a:extLst>
              </a:tr>
              <a:tr h="38216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Gestión de riesgos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941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393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63171" y="289760"/>
            <a:ext cx="374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IDENTIFICACIÓN </a:t>
            </a:r>
            <a:endParaRPr lang="es-ES_tradnl" sz="4000" b="1" dirty="0">
              <a:solidFill>
                <a:srgbClr val="0070C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-1" t="2" r="26844" b="-179058"/>
          <a:stretch/>
        </p:blipFill>
        <p:spPr>
          <a:xfrm>
            <a:off x="350876" y="6419439"/>
            <a:ext cx="9299986" cy="4465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720" y="6074296"/>
            <a:ext cx="1941762" cy="6840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042D1E4-E5A2-4C74-AFE6-157312E06C0B}"/>
              </a:ext>
            </a:extLst>
          </p:cNvPr>
          <p:cNvSpPr txBox="1"/>
          <p:nvPr/>
        </p:nvSpPr>
        <p:spPr>
          <a:xfrm>
            <a:off x="659567" y="901861"/>
            <a:ext cx="3013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FF0000"/>
                </a:solidFill>
              </a:rPr>
              <a:t> “Guagua Centros”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677371"/>
              </p:ext>
            </p:extLst>
          </p:nvPr>
        </p:nvGraphicFramePr>
        <p:xfrm>
          <a:off x="463171" y="2248392"/>
          <a:ext cx="11176815" cy="2230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999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9831">
                  <a:extLst>
                    <a:ext uri="{9D8B030D-6E8A-4147-A177-3AD203B41FA5}">
                      <a16:colId xmlns:a16="http://schemas.microsoft.com/office/drawing/2014/main" xmlns="" val="2231918822"/>
                    </a:ext>
                  </a:extLst>
                </a:gridCol>
                <a:gridCol w="1176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09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3112">
                <a:tc gridSpan="4"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CENTROS CUYA INFRAESTRUCTURA NO CUMPLE REQUISITOS*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071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PROBLEMAS DETECTADOS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ZONA NORTE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ZONA CENTRO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ZONA SUR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8545906"/>
                  </a:ext>
                </a:extLst>
              </a:tr>
              <a:tr h="38216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Columna rota, riesgo natural (deslizamiento de tierra), sin seguridad en accesos (escaleras de madera), no tienen privacidad, no cuentan con áreas verdes o tienen deterioro en las instalaciones.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166"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7879012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B59F9A7-693B-4F3F-A52F-B82957F953FC}"/>
              </a:ext>
            </a:extLst>
          </p:cNvPr>
          <p:cNvSpPr txBox="1"/>
          <p:nvPr/>
        </p:nvSpPr>
        <p:spPr>
          <a:xfrm>
            <a:off x="463171" y="4807974"/>
            <a:ext cx="374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/>
              <a:t>*Estos centros deben ser reubicados.</a:t>
            </a:r>
          </a:p>
        </p:txBody>
      </p:sp>
    </p:spTree>
    <p:extLst>
      <p:ext uri="{BB962C8B-B14F-4D97-AF65-F5344CB8AC3E}">
        <p14:creationId xmlns:p14="http://schemas.microsoft.com/office/powerpoint/2010/main" val="925878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63171" y="289760"/>
            <a:ext cx="374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IDENTIFICACIÓN </a:t>
            </a:r>
            <a:endParaRPr lang="es-ES_tradnl" sz="4000" b="1" dirty="0">
              <a:solidFill>
                <a:srgbClr val="0070C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-1" t="2" r="26844" b="-179058"/>
          <a:stretch/>
        </p:blipFill>
        <p:spPr>
          <a:xfrm>
            <a:off x="350876" y="6419439"/>
            <a:ext cx="9299986" cy="4465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720" y="6074296"/>
            <a:ext cx="1941762" cy="6840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042D1E4-E5A2-4C74-AFE6-157312E06C0B}"/>
              </a:ext>
            </a:extLst>
          </p:cNvPr>
          <p:cNvSpPr txBox="1"/>
          <p:nvPr/>
        </p:nvSpPr>
        <p:spPr>
          <a:xfrm>
            <a:off x="659567" y="901861"/>
            <a:ext cx="3013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FF0000"/>
                </a:solidFill>
              </a:rPr>
              <a:t> “Guagua Centros”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B59F9A7-693B-4F3F-A52F-B82957F953FC}"/>
              </a:ext>
            </a:extLst>
          </p:cNvPr>
          <p:cNvSpPr txBox="1"/>
          <p:nvPr/>
        </p:nvSpPr>
        <p:spPr>
          <a:xfrm>
            <a:off x="781826" y="1945055"/>
            <a:ext cx="108837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/>
              <a:t>OBSERVACIONES SOBRE ALIMENTACIÓN</a:t>
            </a:r>
          </a:p>
          <a:p>
            <a:pPr algn="ctr"/>
            <a:endParaRPr lang="es-EC" sz="28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2800" dirty="0"/>
              <a:t>Los niños y niñas reciben las 4 ingestas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2800" dirty="0"/>
              <a:t>Las ingestas no cumplen el valor nutricional y composición necesaria para la edad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2800" dirty="0"/>
              <a:t>No se encontró norma técnica que regule el servicio de alimentación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2800" dirty="0"/>
              <a:t>Se observan diferentes criterios nutricionales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2800" dirty="0"/>
              <a:t>Se entregan diferentes porciones de alimentos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1525250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63171" y="289760"/>
            <a:ext cx="374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IDENTIFICACIÓN </a:t>
            </a:r>
            <a:endParaRPr lang="es-ES_tradnl" sz="4000" b="1" dirty="0">
              <a:solidFill>
                <a:srgbClr val="0070C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-1" t="2" r="26844" b="-179058"/>
          <a:stretch/>
        </p:blipFill>
        <p:spPr>
          <a:xfrm>
            <a:off x="350876" y="6419439"/>
            <a:ext cx="9299986" cy="4465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720" y="6074296"/>
            <a:ext cx="1941762" cy="6840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042D1E4-E5A2-4C74-AFE6-157312E06C0B}"/>
              </a:ext>
            </a:extLst>
          </p:cNvPr>
          <p:cNvSpPr txBox="1"/>
          <p:nvPr/>
        </p:nvSpPr>
        <p:spPr>
          <a:xfrm>
            <a:off x="659567" y="1196354"/>
            <a:ext cx="301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rgbClr val="FF0000"/>
                </a:solidFill>
              </a:rPr>
              <a:t> “Guagua Centros”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0419704-3632-4833-BABF-C17B667F4867}"/>
              </a:ext>
            </a:extLst>
          </p:cNvPr>
          <p:cNvSpPr txBox="1"/>
          <p:nvPr/>
        </p:nvSpPr>
        <p:spPr>
          <a:xfrm>
            <a:off x="1115291" y="2895724"/>
            <a:ext cx="9961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chemeClr val="accent1">
                    <a:lumMod val="75000"/>
                  </a:schemeClr>
                </a:solidFill>
              </a:rPr>
              <a:t>GUAGUA CENTROS QUE ATIENDEN A NIÑOS DE 1 A 5 AÑOS REGENTADOS POR EL MINEDUC</a:t>
            </a:r>
          </a:p>
        </p:txBody>
      </p:sp>
    </p:spTree>
    <p:extLst>
      <p:ext uri="{BB962C8B-B14F-4D97-AF65-F5344CB8AC3E}">
        <p14:creationId xmlns:p14="http://schemas.microsoft.com/office/powerpoint/2010/main" val="4030951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63171" y="289760"/>
            <a:ext cx="374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IDENTIFICACIÓN </a:t>
            </a:r>
            <a:endParaRPr lang="es-ES_tradnl" sz="4000" b="1" dirty="0">
              <a:solidFill>
                <a:srgbClr val="0070C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-1" t="2" r="26844" b="-179058"/>
          <a:stretch/>
        </p:blipFill>
        <p:spPr>
          <a:xfrm>
            <a:off x="350876" y="6419439"/>
            <a:ext cx="9299986" cy="4465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720" y="6074296"/>
            <a:ext cx="1941762" cy="6840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042D1E4-E5A2-4C74-AFE6-157312E06C0B}"/>
              </a:ext>
            </a:extLst>
          </p:cNvPr>
          <p:cNvSpPr txBox="1"/>
          <p:nvPr/>
        </p:nvSpPr>
        <p:spPr>
          <a:xfrm>
            <a:off x="659567" y="1196354"/>
            <a:ext cx="301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rgbClr val="FF0000"/>
                </a:solidFill>
              </a:rPr>
              <a:t> “Guagua Centros”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94862A11-8A61-480D-A128-AF0BA1A7BD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496492"/>
              </p:ext>
            </p:extLst>
          </p:nvPr>
        </p:nvGraphicFramePr>
        <p:xfrm>
          <a:off x="2337704" y="1499580"/>
          <a:ext cx="8469084" cy="4507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AC28834A-2BCD-4931-B9EB-FE4E3124026C}"/>
              </a:ext>
            </a:extLst>
          </p:cNvPr>
          <p:cNvSpPr txBox="1"/>
          <p:nvPr/>
        </p:nvSpPr>
        <p:spPr>
          <a:xfrm>
            <a:off x="5000869" y="6006634"/>
            <a:ext cx="277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TOTAL</a:t>
            </a:r>
            <a:r>
              <a:rPr lang="es-ES" dirty="0"/>
              <a:t>: 50 Guagua Centros</a:t>
            </a:r>
          </a:p>
        </p:txBody>
      </p:sp>
    </p:spTree>
    <p:extLst>
      <p:ext uri="{BB962C8B-B14F-4D97-AF65-F5344CB8AC3E}">
        <p14:creationId xmlns:p14="http://schemas.microsoft.com/office/powerpoint/2010/main" val="16413069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725</Words>
  <Application>Microsoft Office PowerPoint</Application>
  <PresentationFormat>Personalizado</PresentationFormat>
  <Paragraphs>227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Dir_Ejecucion_Técnic</cp:lastModifiedBy>
  <cp:revision>79</cp:revision>
  <cp:lastPrinted>2019-06-13T13:10:45Z</cp:lastPrinted>
  <dcterms:created xsi:type="dcterms:W3CDTF">2019-05-28T19:57:24Z</dcterms:created>
  <dcterms:modified xsi:type="dcterms:W3CDTF">2019-08-16T12:53:32Z</dcterms:modified>
</cp:coreProperties>
</file>